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1" r:id="rId2"/>
    <p:sldMasterId id="2147483676" r:id="rId3"/>
    <p:sldMasterId id="2147483688" r:id="rId4"/>
    <p:sldMasterId id="2147483701" r:id="rId5"/>
  </p:sldMasterIdLst>
  <p:notesMasterIdLst>
    <p:notesMasterId r:id="rId328"/>
  </p:notesMasterIdLst>
  <p:sldIdLst>
    <p:sldId id="257" r:id="rId6"/>
    <p:sldId id="258" r:id="rId7"/>
    <p:sldId id="259" r:id="rId8"/>
    <p:sldId id="380" r:id="rId9"/>
    <p:sldId id="260" r:id="rId10"/>
    <p:sldId id="261" r:id="rId11"/>
    <p:sldId id="262" r:id="rId12"/>
    <p:sldId id="263" r:id="rId13"/>
    <p:sldId id="264" r:id="rId14"/>
    <p:sldId id="265" r:id="rId15"/>
    <p:sldId id="266" r:id="rId16"/>
    <p:sldId id="267" r:id="rId17"/>
    <p:sldId id="321" r:id="rId18"/>
    <p:sldId id="324" r:id="rId19"/>
    <p:sldId id="323" r:id="rId20"/>
    <p:sldId id="269" r:id="rId21"/>
    <p:sldId id="270" r:id="rId22"/>
    <p:sldId id="271" r:id="rId23"/>
    <p:sldId id="272" r:id="rId24"/>
    <p:sldId id="273" r:id="rId25"/>
    <p:sldId id="840" r:id="rId26"/>
    <p:sldId id="274" r:id="rId27"/>
    <p:sldId id="275" r:id="rId28"/>
    <p:sldId id="276" r:id="rId29"/>
    <p:sldId id="277" r:id="rId30"/>
    <p:sldId id="278" r:id="rId31"/>
    <p:sldId id="279" r:id="rId32"/>
    <p:sldId id="280" r:id="rId33"/>
    <p:sldId id="281" r:id="rId34"/>
    <p:sldId id="282" r:id="rId35"/>
    <p:sldId id="284" r:id="rId36"/>
    <p:sldId id="322" r:id="rId37"/>
    <p:sldId id="285" r:id="rId38"/>
    <p:sldId id="286" r:id="rId39"/>
    <p:sldId id="287" r:id="rId40"/>
    <p:sldId id="288" r:id="rId41"/>
    <p:sldId id="289" r:id="rId42"/>
    <p:sldId id="290" r:id="rId43"/>
    <p:sldId id="295" r:id="rId44"/>
    <p:sldId id="296" r:id="rId45"/>
    <p:sldId id="297" r:id="rId46"/>
    <p:sldId id="298" r:id="rId47"/>
    <p:sldId id="299" r:id="rId48"/>
    <p:sldId id="300" r:id="rId49"/>
    <p:sldId id="301" r:id="rId50"/>
    <p:sldId id="302" r:id="rId51"/>
    <p:sldId id="303" r:id="rId52"/>
    <p:sldId id="304" r:id="rId53"/>
    <p:sldId id="305" r:id="rId54"/>
    <p:sldId id="320" r:id="rId55"/>
    <p:sldId id="385" r:id="rId56"/>
    <p:sldId id="1995" r:id="rId57"/>
    <p:sldId id="386" r:id="rId58"/>
    <p:sldId id="1074" r:id="rId59"/>
    <p:sldId id="325" r:id="rId60"/>
    <p:sldId id="326" r:id="rId61"/>
    <p:sldId id="327" r:id="rId62"/>
    <p:sldId id="328" r:id="rId63"/>
    <p:sldId id="329" r:id="rId64"/>
    <p:sldId id="330" r:id="rId65"/>
    <p:sldId id="331" r:id="rId66"/>
    <p:sldId id="332" r:id="rId67"/>
    <p:sldId id="333" r:id="rId68"/>
    <p:sldId id="334" r:id="rId69"/>
    <p:sldId id="335" r:id="rId70"/>
    <p:sldId id="336" r:id="rId71"/>
    <p:sldId id="337" r:id="rId72"/>
    <p:sldId id="345" r:id="rId73"/>
    <p:sldId id="346" r:id="rId74"/>
    <p:sldId id="347" r:id="rId75"/>
    <p:sldId id="381" r:id="rId76"/>
    <p:sldId id="382" r:id="rId77"/>
    <p:sldId id="383" r:id="rId78"/>
    <p:sldId id="384" r:id="rId79"/>
    <p:sldId id="348" r:id="rId80"/>
    <p:sldId id="349" r:id="rId81"/>
    <p:sldId id="350" r:id="rId82"/>
    <p:sldId id="351" r:id="rId83"/>
    <p:sldId id="352" r:id="rId84"/>
    <p:sldId id="353" r:id="rId85"/>
    <p:sldId id="354" r:id="rId86"/>
    <p:sldId id="355" r:id="rId87"/>
    <p:sldId id="356" r:id="rId88"/>
    <p:sldId id="357" r:id="rId89"/>
    <p:sldId id="358" r:id="rId90"/>
    <p:sldId id="359" r:id="rId91"/>
    <p:sldId id="360" r:id="rId92"/>
    <p:sldId id="361" r:id="rId93"/>
    <p:sldId id="362" r:id="rId94"/>
    <p:sldId id="363" r:id="rId95"/>
    <p:sldId id="364" r:id="rId96"/>
    <p:sldId id="365" r:id="rId97"/>
    <p:sldId id="366" r:id="rId98"/>
    <p:sldId id="367" r:id="rId99"/>
    <p:sldId id="368" r:id="rId100"/>
    <p:sldId id="369" r:id="rId101"/>
    <p:sldId id="370" r:id="rId102"/>
    <p:sldId id="371" r:id="rId103"/>
    <p:sldId id="372" r:id="rId104"/>
    <p:sldId id="373" r:id="rId105"/>
    <p:sldId id="374" r:id="rId106"/>
    <p:sldId id="375" r:id="rId107"/>
    <p:sldId id="376" r:id="rId108"/>
    <p:sldId id="377" r:id="rId109"/>
    <p:sldId id="379" r:id="rId110"/>
    <p:sldId id="378" r:id="rId111"/>
    <p:sldId id="841" r:id="rId112"/>
    <p:sldId id="842" r:id="rId113"/>
    <p:sldId id="843" r:id="rId114"/>
    <p:sldId id="387" r:id="rId115"/>
    <p:sldId id="1077" r:id="rId116"/>
    <p:sldId id="389" r:id="rId117"/>
    <p:sldId id="390" r:id="rId118"/>
    <p:sldId id="391" r:id="rId119"/>
    <p:sldId id="392" r:id="rId120"/>
    <p:sldId id="393" r:id="rId121"/>
    <p:sldId id="394" r:id="rId122"/>
    <p:sldId id="395" r:id="rId123"/>
    <p:sldId id="396" r:id="rId124"/>
    <p:sldId id="397" r:id="rId125"/>
    <p:sldId id="398" r:id="rId126"/>
    <p:sldId id="399" r:id="rId127"/>
    <p:sldId id="400" r:id="rId128"/>
    <p:sldId id="401" r:id="rId129"/>
    <p:sldId id="402" r:id="rId130"/>
    <p:sldId id="403" r:id="rId131"/>
    <p:sldId id="404" r:id="rId132"/>
    <p:sldId id="405" r:id="rId133"/>
    <p:sldId id="406" r:id="rId134"/>
    <p:sldId id="407" r:id="rId135"/>
    <p:sldId id="408" r:id="rId136"/>
    <p:sldId id="409" r:id="rId137"/>
    <p:sldId id="410" r:id="rId138"/>
    <p:sldId id="411" r:id="rId139"/>
    <p:sldId id="412" r:id="rId140"/>
    <p:sldId id="413" r:id="rId141"/>
    <p:sldId id="414" r:id="rId142"/>
    <p:sldId id="415" r:id="rId143"/>
    <p:sldId id="416" r:id="rId144"/>
    <p:sldId id="556" r:id="rId145"/>
    <p:sldId id="553" r:id="rId146"/>
    <p:sldId id="554" r:id="rId147"/>
    <p:sldId id="555" r:id="rId148"/>
    <p:sldId id="417" r:id="rId149"/>
    <p:sldId id="418" r:id="rId150"/>
    <p:sldId id="419" r:id="rId151"/>
    <p:sldId id="420" r:id="rId152"/>
    <p:sldId id="421" r:id="rId153"/>
    <p:sldId id="422" r:id="rId154"/>
    <p:sldId id="557" r:id="rId155"/>
    <p:sldId id="424" r:id="rId156"/>
    <p:sldId id="425" r:id="rId157"/>
    <p:sldId id="426" r:id="rId158"/>
    <p:sldId id="427" r:id="rId159"/>
    <p:sldId id="428" r:id="rId160"/>
    <p:sldId id="429" r:id="rId161"/>
    <p:sldId id="430" r:id="rId162"/>
    <p:sldId id="431" r:id="rId163"/>
    <p:sldId id="432" r:id="rId164"/>
    <p:sldId id="433" r:id="rId165"/>
    <p:sldId id="434" r:id="rId166"/>
    <p:sldId id="435" r:id="rId167"/>
    <p:sldId id="436" r:id="rId168"/>
    <p:sldId id="437" r:id="rId169"/>
    <p:sldId id="438" r:id="rId170"/>
    <p:sldId id="439" r:id="rId171"/>
    <p:sldId id="440" r:id="rId172"/>
    <p:sldId id="441" r:id="rId173"/>
    <p:sldId id="442" r:id="rId174"/>
    <p:sldId id="443" r:id="rId175"/>
    <p:sldId id="444" r:id="rId176"/>
    <p:sldId id="445" r:id="rId177"/>
    <p:sldId id="446" r:id="rId178"/>
    <p:sldId id="447" r:id="rId179"/>
    <p:sldId id="448" r:id="rId180"/>
    <p:sldId id="449" r:id="rId181"/>
    <p:sldId id="450" r:id="rId182"/>
    <p:sldId id="451" r:id="rId183"/>
    <p:sldId id="452" r:id="rId184"/>
    <p:sldId id="453" r:id="rId185"/>
    <p:sldId id="454" r:id="rId186"/>
    <p:sldId id="455" r:id="rId187"/>
    <p:sldId id="456" r:id="rId188"/>
    <p:sldId id="457" r:id="rId189"/>
    <p:sldId id="1078" r:id="rId190"/>
    <p:sldId id="1079" r:id="rId191"/>
    <p:sldId id="460" r:id="rId192"/>
    <p:sldId id="461" r:id="rId193"/>
    <p:sldId id="1994" r:id="rId194"/>
    <p:sldId id="465" r:id="rId195"/>
    <p:sldId id="466" r:id="rId196"/>
    <p:sldId id="467" r:id="rId197"/>
    <p:sldId id="468" r:id="rId198"/>
    <p:sldId id="469" r:id="rId199"/>
    <p:sldId id="470" r:id="rId200"/>
    <p:sldId id="471" r:id="rId201"/>
    <p:sldId id="472" r:id="rId202"/>
    <p:sldId id="473" r:id="rId203"/>
    <p:sldId id="474" r:id="rId204"/>
    <p:sldId id="475" r:id="rId205"/>
    <p:sldId id="1080" r:id="rId206"/>
    <p:sldId id="1996" r:id="rId207"/>
    <p:sldId id="476" r:id="rId208"/>
    <p:sldId id="483" r:id="rId209"/>
    <p:sldId id="484" r:id="rId210"/>
    <p:sldId id="485" r:id="rId211"/>
    <p:sldId id="558" r:id="rId212"/>
    <p:sldId id="559" r:id="rId213"/>
    <p:sldId id="560" r:id="rId214"/>
    <p:sldId id="561" r:id="rId215"/>
    <p:sldId id="562" r:id="rId216"/>
    <p:sldId id="563" r:id="rId217"/>
    <p:sldId id="1081" r:id="rId218"/>
    <p:sldId id="564" r:id="rId219"/>
    <p:sldId id="567" r:id="rId220"/>
    <p:sldId id="568" r:id="rId221"/>
    <p:sldId id="569" r:id="rId222"/>
    <p:sldId id="845" r:id="rId223"/>
    <p:sldId id="571" r:id="rId224"/>
    <p:sldId id="576" r:id="rId225"/>
    <p:sldId id="577" r:id="rId226"/>
    <p:sldId id="578" r:id="rId227"/>
    <p:sldId id="1082" r:id="rId228"/>
    <p:sldId id="519" r:id="rId229"/>
    <p:sldId id="520" r:id="rId230"/>
    <p:sldId id="521" r:id="rId231"/>
    <p:sldId id="522" r:id="rId232"/>
    <p:sldId id="523" r:id="rId233"/>
    <p:sldId id="524" r:id="rId234"/>
    <p:sldId id="525" r:id="rId235"/>
    <p:sldId id="526" r:id="rId236"/>
    <p:sldId id="527" r:id="rId237"/>
    <p:sldId id="528" r:id="rId238"/>
    <p:sldId id="1083" r:id="rId239"/>
    <p:sldId id="529" r:id="rId240"/>
    <p:sldId id="530" r:id="rId241"/>
    <p:sldId id="837" r:id="rId242"/>
    <p:sldId id="720" r:id="rId243"/>
    <p:sldId id="721" r:id="rId244"/>
    <p:sldId id="531" r:id="rId245"/>
    <p:sldId id="1084" r:id="rId246"/>
    <p:sldId id="532" r:id="rId247"/>
    <p:sldId id="533" r:id="rId248"/>
    <p:sldId id="838" r:id="rId249"/>
    <p:sldId id="534" r:id="rId250"/>
    <p:sldId id="535" r:id="rId251"/>
    <p:sldId id="536" r:id="rId252"/>
    <p:sldId id="839" r:id="rId253"/>
    <p:sldId id="537" r:id="rId254"/>
    <p:sldId id="538" r:id="rId255"/>
    <p:sldId id="539" r:id="rId256"/>
    <p:sldId id="540" r:id="rId257"/>
    <p:sldId id="541" r:id="rId258"/>
    <p:sldId id="542" r:id="rId259"/>
    <p:sldId id="543" r:id="rId260"/>
    <p:sldId id="833" r:id="rId261"/>
    <p:sldId id="544" r:id="rId262"/>
    <p:sldId id="545" r:id="rId263"/>
    <p:sldId id="546" r:id="rId264"/>
    <p:sldId id="1844" r:id="rId265"/>
    <p:sldId id="547" r:id="rId266"/>
    <p:sldId id="836" r:id="rId267"/>
    <p:sldId id="834" r:id="rId268"/>
    <p:sldId id="835" r:id="rId269"/>
    <p:sldId id="548" r:id="rId270"/>
    <p:sldId id="549" r:id="rId271"/>
    <p:sldId id="550" r:id="rId272"/>
    <p:sldId id="551" r:id="rId273"/>
    <p:sldId id="552" r:id="rId274"/>
    <p:sldId id="1085" r:id="rId275"/>
    <p:sldId id="1997" r:id="rId276"/>
    <p:sldId id="1998" r:id="rId277"/>
    <p:sldId id="1999" r:id="rId278"/>
    <p:sldId id="2000" r:id="rId279"/>
    <p:sldId id="2001" r:id="rId280"/>
    <p:sldId id="2002" r:id="rId281"/>
    <p:sldId id="2003" r:id="rId282"/>
    <p:sldId id="2004" r:id="rId283"/>
    <p:sldId id="2005" r:id="rId284"/>
    <p:sldId id="986" r:id="rId285"/>
    <p:sldId id="846" r:id="rId286"/>
    <p:sldId id="849" r:id="rId287"/>
    <p:sldId id="850" r:id="rId288"/>
    <p:sldId id="851" r:id="rId289"/>
    <p:sldId id="852" r:id="rId290"/>
    <p:sldId id="853" r:id="rId291"/>
    <p:sldId id="854" r:id="rId292"/>
    <p:sldId id="855" r:id="rId293"/>
    <p:sldId id="856" r:id="rId294"/>
    <p:sldId id="857" r:id="rId295"/>
    <p:sldId id="858" r:id="rId296"/>
    <p:sldId id="859" r:id="rId297"/>
    <p:sldId id="860" r:id="rId298"/>
    <p:sldId id="861" r:id="rId299"/>
    <p:sldId id="862" r:id="rId300"/>
    <p:sldId id="863" r:id="rId301"/>
    <p:sldId id="864" r:id="rId302"/>
    <p:sldId id="865" r:id="rId303"/>
    <p:sldId id="866" r:id="rId304"/>
    <p:sldId id="867" r:id="rId305"/>
    <p:sldId id="868" r:id="rId306"/>
    <p:sldId id="869" r:id="rId307"/>
    <p:sldId id="870" r:id="rId308"/>
    <p:sldId id="871" r:id="rId309"/>
    <p:sldId id="872" r:id="rId310"/>
    <p:sldId id="873" r:id="rId311"/>
    <p:sldId id="874" r:id="rId312"/>
    <p:sldId id="875" r:id="rId313"/>
    <p:sldId id="876" r:id="rId314"/>
    <p:sldId id="877" r:id="rId315"/>
    <p:sldId id="878" r:id="rId316"/>
    <p:sldId id="879" r:id="rId317"/>
    <p:sldId id="880" r:id="rId318"/>
    <p:sldId id="881" r:id="rId319"/>
    <p:sldId id="882" r:id="rId320"/>
    <p:sldId id="883" r:id="rId321"/>
    <p:sldId id="884" r:id="rId322"/>
    <p:sldId id="885" r:id="rId323"/>
    <p:sldId id="886" r:id="rId324"/>
    <p:sldId id="887" r:id="rId325"/>
    <p:sldId id="888" r:id="rId326"/>
    <p:sldId id="889" r:id="rId327"/>
  </p:sldIdLst>
  <p:sldSz cx="12192000" cy="6858000"/>
  <p:notesSz cx="6858000" cy="9144000"/>
  <p:custDataLst>
    <p:tags r:id="rId32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com" initials="M"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69" autoAdjust="0"/>
    <p:restoredTop sz="94660"/>
  </p:normalViewPr>
  <p:slideViewPr>
    <p:cSldViewPr snapToGrid="0">
      <p:cViewPr varScale="1">
        <p:scale>
          <a:sx n="113" d="100"/>
          <a:sy n="113" d="100"/>
        </p:scale>
        <p:origin x="48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99" Type="http://schemas.openxmlformats.org/officeDocument/2006/relationships/slide" Target="slides/slide294.xml"/><Relationship Id="rId21" Type="http://schemas.openxmlformats.org/officeDocument/2006/relationships/slide" Target="slides/slide16.xml"/><Relationship Id="rId63" Type="http://schemas.openxmlformats.org/officeDocument/2006/relationships/slide" Target="slides/slide58.xml"/><Relationship Id="rId159" Type="http://schemas.openxmlformats.org/officeDocument/2006/relationships/slide" Target="slides/slide154.xml"/><Relationship Id="rId324" Type="http://schemas.openxmlformats.org/officeDocument/2006/relationships/slide" Target="slides/slide319.xml"/><Relationship Id="rId170" Type="http://schemas.openxmlformats.org/officeDocument/2006/relationships/slide" Target="slides/slide165.xml"/><Relationship Id="rId226" Type="http://schemas.openxmlformats.org/officeDocument/2006/relationships/slide" Target="slides/slide221.xml"/><Relationship Id="rId268" Type="http://schemas.openxmlformats.org/officeDocument/2006/relationships/slide" Target="slides/slide263.xml"/><Relationship Id="rId32" Type="http://schemas.openxmlformats.org/officeDocument/2006/relationships/slide" Target="slides/slide27.xml"/><Relationship Id="rId74" Type="http://schemas.openxmlformats.org/officeDocument/2006/relationships/slide" Target="slides/slide69.xml"/><Relationship Id="rId128" Type="http://schemas.openxmlformats.org/officeDocument/2006/relationships/slide" Target="slides/slide123.xml"/><Relationship Id="rId5" Type="http://schemas.openxmlformats.org/officeDocument/2006/relationships/slideMaster" Target="slideMasters/slideMaster5.xml"/><Relationship Id="rId181" Type="http://schemas.openxmlformats.org/officeDocument/2006/relationships/slide" Target="slides/slide176.xml"/><Relationship Id="rId237" Type="http://schemas.openxmlformats.org/officeDocument/2006/relationships/slide" Target="slides/slide232.xml"/><Relationship Id="rId279" Type="http://schemas.openxmlformats.org/officeDocument/2006/relationships/slide" Target="slides/slide274.xml"/><Relationship Id="rId43" Type="http://schemas.openxmlformats.org/officeDocument/2006/relationships/slide" Target="slides/slide38.xml"/><Relationship Id="rId139" Type="http://schemas.openxmlformats.org/officeDocument/2006/relationships/slide" Target="slides/slide134.xml"/><Relationship Id="rId290" Type="http://schemas.openxmlformats.org/officeDocument/2006/relationships/slide" Target="slides/slide285.xml"/><Relationship Id="rId304" Type="http://schemas.openxmlformats.org/officeDocument/2006/relationships/slide" Target="slides/slide299.xml"/><Relationship Id="rId85" Type="http://schemas.openxmlformats.org/officeDocument/2006/relationships/slide" Target="slides/slide80.xml"/><Relationship Id="rId150" Type="http://schemas.openxmlformats.org/officeDocument/2006/relationships/slide" Target="slides/slide145.xml"/><Relationship Id="rId192" Type="http://schemas.openxmlformats.org/officeDocument/2006/relationships/slide" Target="slides/slide187.xml"/><Relationship Id="rId206" Type="http://schemas.openxmlformats.org/officeDocument/2006/relationships/slide" Target="slides/slide201.xml"/><Relationship Id="rId248" Type="http://schemas.openxmlformats.org/officeDocument/2006/relationships/slide" Target="slides/slide243.xml"/><Relationship Id="rId12" Type="http://schemas.openxmlformats.org/officeDocument/2006/relationships/slide" Target="slides/slide7.xml"/><Relationship Id="rId108" Type="http://schemas.openxmlformats.org/officeDocument/2006/relationships/slide" Target="slides/slide103.xml"/><Relationship Id="rId315" Type="http://schemas.openxmlformats.org/officeDocument/2006/relationships/slide" Target="slides/slide310.xml"/><Relationship Id="rId54" Type="http://schemas.openxmlformats.org/officeDocument/2006/relationships/slide" Target="slides/slide49.xml"/><Relationship Id="rId96" Type="http://schemas.openxmlformats.org/officeDocument/2006/relationships/slide" Target="slides/slide91.xml"/><Relationship Id="rId161" Type="http://schemas.openxmlformats.org/officeDocument/2006/relationships/slide" Target="slides/slide156.xml"/><Relationship Id="rId217" Type="http://schemas.openxmlformats.org/officeDocument/2006/relationships/slide" Target="slides/slide212.xml"/><Relationship Id="rId259" Type="http://schemas.openxmlformats.org/officeDocument/2006/relationships/slide" Target="slides/slide254.xml"/><Relationship Id="rId23" Type="http://schemas.openxmlformats.org/officeDocument/2006/relationships/slide" Target="slides/slide18.xml"/><Relationship Id="rId119" Type="http://schemas.openxmlformats.org/officeDocument/2006/relationships/slide" Target="slides/slide114.xml"/><Relationship Id="rId270" Type="http://schemas.openxmlformats.org/officeDocument/2006/relationships/slide" Target="slides/slide265.xml"/><Relationship Id="rId326" Type="http://schemas.openxmlformats.org/officeDocument/2006/relationships/slide" Target="slides/slide321.xml"/><Relationship Id="rId65" Type="http://schemas.openxmlformats.org/officeDocument/2006/relationships/slide" Target="slides/slide60.xml"/><Relationship Id="rId130" Type="http://schemas.openxmlformats.org/officeDocument/2006/relationships/slide" Target="slides/slide125.xml"/><Relationship Id="rId172" Type="http://schemas.openxmlformats.org/officeDocument/2006/relationships/slide" Target="slides/slide167.xml"/><Relationship Id="rId228" Type="http://schemas.openxmlformats.org/officeDocument/2006/relationships/slide" Target="slides/slide223.xml"/><Relationship Id="rId281" Type="http://schemas.openxmlformats.org/officeDocument/2006/relationships/slide" Target="slides/slide276.xml"/><Relationship Id="rId34" Type="http://schemas.openxmlformats.org/officeDocument/2006/relationships/slide" Target="slides/slide29.xml"/><Relationship Id="rId76" Type="http://schemas.openxmlformats.org/officeDocument/2006/relationships/slide" Target="slides/slide71.xml"/><Relationship Id="rId141" Type="http://schemas.openxmlformats.org/officeDocument/2006/relationships/slide" Target="slides/slide136.xml"/><Relationship Id="rId7" Type="http://schemas.openxmlformats.org/officeDocument/2006/relationships/slide" Target="slides/slide2.xml"/><Relationship Id="rId183" Type="http://schemas.openxmlformats.org/officeDocument/2006/relationships/slide" Target="slides/slide178.xml"/><Relationship Id="rId239" Type="http://schemas.openxmlformats.org/officeDocument/2006/relationships/slide" Target="slides/slide234.xml"/><Relationship Id="rId250" Type="http://schemas.openxmlformats.org/officeDocument/2006/relationships/slide" Target="slides/slide245.xml"/><Relationship Id="rId292" Type="http://schemas.openxmlformats.org/officeDocument/2006/relationships/slide" Target="slides/slide287.xml"/><Relationship Id="rId306" Type="http://schemas.openxmlformats.org/officeDocument/2006/relationships/slide" Target="slides/slide301.xml"/><Relationship Id="rId24" Type="http://schemas.openxmlformats.org/officeDocument/2006/relationships/slide" Target="slides/slide19.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31" Type="http://schemas.openxmlformats.org/officeDocument/2006/relationships/slide" Target="slides/slide126.xml"/><Relationship Id="rId327" Type="http://schemas.openxmlformats.org/officeDocument/2006/relationships/slide" Target="slides/slide322.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208" Type="http://schemas.openxmlformats.org/officeDocument/2006/relationships/slide" Target="slides/slide203.xml"/><Relationship Id="rId229" Type="http://schemas.openxmlformats.org/officeDocument/2006/relationships/slide" Target="slides/slide224.xml"/><Relationship Id="rId240" Type="http://schemas.openxmlformats.org/officeDocument/2006/relationships/slide" Target="slides/slide235.xml"/><Relationship Id="rId261" Type="http://schemas.openxmlformats.org/officeDocument/2006/relationships/slide" Target="slides/slide256.xml"/><Relationship Id="rId14" Type="http://schemas.openxmlformats.org/officeDocument/2006/relationships/slide" Target="slides/slide9.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282" Type="http://schemas.openxmlformats.org/officeDocument/2006/relationships/slide" Target="slides/slide277.xml"/><Relationship Id="rId317" Type="http://schemas.openxmlformats.org/officeDocument/2006/relationships/slide" Target="slides/slide312.xml"/><Relationship Id="rId8" Type="http://schemas.openxmlformats.org/officeDocument/2006/relationships/slide" Target="slides/slide3.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219" Type="http://schemas.openxmlformats.org/officeDocument/2006/relationships/slide" Target="slides/slide214.xml"/><Relationship Id="rId230" Type="http://schemas.openxmlformats.org/officeDocument/2006/relationships/slide" Target="slides/slide225.xml"/><Relationship Id="rId251" Type="http://schemas.openxmlformats.org/officeDocument/2006/relationships/slide" Target="slides/slide246.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72" Type="http://schemas.openxmlformats.org/officeDocument/2006/relationships/slide" Target="slides/slide267.xml"/><Relationship Id="rId293" Type="http://schemas.openxmlformats.org/officeDocument/2006/relationships/slide" Target="slides/slide288.xml"/><Relationship Id="rId307" Type="http://schemas.openxmlformats.org/officeDocument/2006/relationships/slide" Target="slides/slide302.xml"/><Relationship Id="rId328" Type="http://schemas.openxmlformats.org/officeDocument/2006/relationships/notesMaster" Target="notesMasters/notesMaster1.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95" Type="http://schemas.openxmlformats.org/officeDocument/2006/relationships/slide" Target="slides/slide190.xml"/><Relationship Id="rId209" Type="http://schemas.openxmlformats.org/officeDocument/2006/relationships/slide" Target="slides/slide204.xml"/><Relationship Id="rId220" Type="http://schemas.openxmlformats.org/officeDocument/2006/relationships/slide" Target="slides/slide215.xml"/><Relationship Id="rId241" Type="http://schemas.openxmlformats.org/officeDocument/2006/relationships/slide" Target="slides/slide23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262" Type="http://schemas.openxmlformats.org/officeDocument/2006/relationships/slide" Target="slides/slide257.xml"/><Relationship Id="rId283" Type="http://schemas.openxmlformats.org/officeDocument/2006/relationships/slide" Target="slides/slide278.xml"/><Relationship Id="rId318" Type="http://schemas.openxmlformats.org/officeDocument/2006/relationships/slide" Target="slides/slide313.xml"/><Relationship Id="rId78" Type="http://schemas.openxmlformats.org/officeDocument/2006/relationships/slide" Target="slides/slide73.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64" Type="http://schemas.openxmlformats.org/officeDocument/2006/relationships/slide" Target="slides/slide159.xml"/><Relationship Id="rId185" Type="http://schemas.openxmlformats.org/officeDocument/2006/relationships/slide" Target="slides/slide180.xml"/><Relationship Id="rId9" Type="http://schemas.openxmlformats.org/officeDocument/2006/relationships/slide" Target="slides/slide4.xml"/><Relationship Id="rId210" Type="http://schemas.openxmlformats.org/officeDocument/2006/relationships/slide" Target="slides/slide205.xml"/><Relationship Id="rId26" Type="http://schemas.openxmlformats.org/officeDocument/2006/relationships/slide" Target="slides/slide21.xml"/><Relationship Id="rId231" Type="http://schemas.openxmlformats.org/officeDocument/2006/relationships/slide" Target="slides/slide226.xml"/><Relationship Id="rId252" Type="http://schemas.openxmlformats.org/officeDocument/2006/relationships/slide" Target="slides/slide247.xml"/><Relationship Id="rId273" Type="http://schemas.openxmlformats.org/officeDocument/2006/relationships/slide" Target="slides/slide268.xml"/><Relationship Id="rId294" Type="http://schemas.openxmlformats.org/officeDocument/2006/relationships/slide" Target="slides/slide289.xml"/><Relationship Id="rId308" Type="http://schemas.openxmlformats.org/officeDocument/2006/relationships/slide" Target="slides/slide303.xml"/><Relationship Id="rId329" Type="http://schemas.openxmlformats.org/officeDocument/2006/relationships/tags" Target="tags/tag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slide" Target="slides/slide191.xml"/><Relationship Id="rId200" Type="http://schemas.openxmlformats.org/officeDocument/2006/relationships/slide" Target="slides/slide195.xml"/><Relationship Id="rId16" Type="http://schemas.openxmlformats.org/officeDocument/2006/relationships/slide" Target="slides/slide11.xml"/><Relationship Id="rId221" Type="http://schemas.openxmlformats.org/officeDocument/2006/relationships/slide" Target="slides/slide216.xml"/><Relationship Id="rId242" Type="http://schemas.openxmlformats.org/officeDocument/2006/relationships/slide" Target="slides/slide237.xml"/><Relationship Id="rId263" Type="http://schemas.openxmlformats.org/officeDocument/2006/relationships/slide" Target="slides/slide258.xml"/><Relationship Id="rId284" Type="http://schemas.openxmlformats.org/officeDocument/2006/relationships/slide" Target="slides/slide279.xml"/><Relationship Id="rId319" Type="http://schemas.openxmlformats.org/officeDocument/2006/relationships/slide" Target="slides/slide314.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330" Type="http://schemas.openxmlformats.org/officeDocument/2006/relationships/commentAuthors" Target="commentAuthors.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211" Type="http://schemas.openxmlformats.org/officeDocument/2006/relationships/slide" Target="slides/slide206.xml"/><Relationship Id="rId232" Type="http://schemas.openxmlformats.org/officeDocument/2006/relationships/slide" Target="slides/slide227.xml"/><Relationship Id="rId253" Type="http://schemas.openxmlformats.org/officeDocument/2006/relationships/slide" Target="slides/slide248.xml"/><Relationship Id="rId274" Type="http://schemas.openxmlformats.org/officeDocument/2006/relationships/slide" Target="slides/slide269.xml"/><Relationship Id="rId295" Type="http://schemas.openxmlformats.org/officeDocument/2006/relationships/slide" Target="slides/slide290.xml"/><Relationship Id="rId309" Type="http://schemas.openxmlformats.org/officeDocument/2006/relationships/slide" Target="slides/slide304.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320" Type="http://schemas.openxmlformats.org/officeDocument/2006/relationships/slide" Target="slides/slide315.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201" Type="http://schemas.openxmlformats.org/officeDocument/2006/relationships/slide" Target="slides/slide196.xml"/><Relationship Id="rId222" Type="http://schemas.openxmlformats.org/officeDocument/2006/relationships/slide" Target="slides/slide217.xml"/><Relationship Id="rId243" Type="http://schemas.openxmlformats.org/officeDocument/2006/relationships/slide" Target="slides/slide238.xml"/><Relationship Id="rId264" Type="http://schemas.openxmlformats.org/officeDocument/2006/relationships/slide" Target="slides/slide259.xml"/><Relationship Id="rId285" Type="http://schemas.openxmlformats.org/officeDocument/2006/relationships/slide" Target="slides/slide280.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310" Type="http://schemas.openxmlformats.org/officeDocument/2006/relationships/slide" Target="slides/slide305.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331" Type="http://schemas.openxmlformats.org/officeDocument/2006/relationships/presProps" Target="presProps.xml"/><Relationship Id="rId1" Type="http://schemas.openxmlformats.org/officeDocument/2006/relationships/slideMaster" Target="slideMasters/slideMaster1.xml"/><Relationship Id="rId212" Type="http://schemas.openxmlformats.org/officeDocument/2006/relationships/slide" Target="slides/slide207.xml"/><Relationship Id="rId233" Type="http://schemas.openxmlformats.org/officeDocument/2006/relationships/slide" Target="slides/slide228.xml"/><Relationship Id="rId254" Type="http://schemas.openxmlformats.org/officeDocument/2006/relationships/slide" Target="slides/slide249.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275" Type="http://schemas.openxmlformats.org/officeDocument/2006/relationships/slide" Target="slides/slide270.xml"/><Relationship Id="rId296" Type="http://schemas.openxmlformats.org/officeDocument/2006/relationships/slide" Target="slides/slide291.xml"/><Relationship Id="rId300" Type="http://schemas.openxmlformats.org/officeDocument/2006/relationships/slide" Target="slides/slide295.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321" Type="http://schemas.openxmlformats.org/officeDocument/2006/relationships/slide" Target="slides/slide316.xml"/><Relationship Id="rId202" Type="http://schemas.openxmlformats.org/officeDocument/2006/relationships/slide" Target="slides/slide197.xml"/><Relationship Id="rId223" Type="http://schemas.openxmlformats.org/officeDocument/2006/relationships/slide" Target="slides/slide218.xml"/><Relationship Id="rId244" Type="http://schemas.openxmlformats.org/officeDocument/2006/relationships/slide" Target="slides/slide239.xml"/><Relationship Id="rId18" Type="http://schemas.openxmlformats.org/officeDocument/2006/relationships/slide" Target="slides/slide13.xml"/><Relationship Id="rId39" Type="http://schemas.openxmlformats.org/officeDocument/2006/relationships/slide" Target="slides/slide34.xml"/><Relationship Id="rId265" Type="http://schemas.openxmlformats.org/officeDocument/2006/relationships/slide" Target="slides/slide260.xml"/><Relationship Id="rId286" Type="http://schemas.openxmlformats.org/officeDocument/2006/relationships/slide" Target="slides/slide281.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311" Type="http://schemas.openxmlformats.org/officeDocument/2006/relationships/slide" Target="slides/slide306.xml"/><Relationship Id="rId332" Type="http://schemas.openxmlformats.org/officeDocument/2006/relationships/viewProps" Target="viewProps.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slide" Target="slides/slide208.xml"/><Relationship Id="rId234" Type="http://schemas.openxmlformats.org/officeDocument/2006/relationships/slide" Target="slides/slide229.xml"/><Relationship Id="rId2" Type="http://schemas.openxmlformats.org/officeDocument/2006/relationships/slideMaster" Target="slideMasters/slideMaster2.xml"/><Relationship Id="rId29" Type="http://schemas.openxmlformats.org/officeDocument/2006/relationships/slide" Target="slides/slide24.xml"/><Relationship Id="rId255" Type="http://schemas.openxmlformats.org/officeDocument/2006/relationships/slide" Target="slides/slide250.xml"/><Relationship Id="rId276" Type="http://schemas.openxmlformats.org/officeDocument/2006/relationships/slide" Target="slides/slide271.xml"/><Relationship Id="rId297" Type="http://schemas.openxmlformats.org/officeDocument/2006/relationships/slide" Target="slides/slide292.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301" Type="http://schemas.openxmlformats.org/officeDocument/2006/relationships/slide" Target="slides/slide296.xml"/><Relationship Id="rId322" Type="http://schemas.openxmlformats.org/officeDocument/2006/relationships/slide" Target="slides/slide317.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slide" Target="slides/slide194.xml"/><Relationship Id="rId203" Type="http://schemas.openxmlformats.org/officeDocument/2006/relationships/slide" Target="slides/slide198.xml"/><Relationship Id="rId19" Type="http://schemas.openxmlformats.org/officeDocument/2006/relationships/slide" Target="slides/slide14.xml"/><Relationship Id="rId224" Type="http://schemas.openxmlformats.org/officeDocument/2006/relationships/slide" Target="slides/slide219.xml"/><Relationship Id="rId245" Type="http://schemas.openxmlformats.org/officeDocument/2006/relationships/slide" Target="slides/slide240.xml"/><Relationship Id="rId266" Type="http://schemas.openxmlformats.org/officeDocument/2006/relationships/slide" Target="slides/slide261.xml"/><Relationship Id="rId287" Type="http://schemas.openxmlformats.org/officeDocument/2006/relationships/slide" Target="slides/slide282.xml"/><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312" Type="http://schemas.openxmlformats.org/officeDocument/2006/relationships/slide" Target="slides/slide307.xml"/><Relationship Id="rId333" Type="http://schemas.openxmlformats.org/officeDocument/2006/relationships/theme" Target="theme/theme1.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189" Type="http://schemas.openxmlformats.org/officeDocument/2006/relationships/slide" Target="slides/slide184.xml"/><Relationship Id="rId3" Type="http://schemas.openxmlformats.org/officeDocument/2006/relationships/slideMaster" Target="slideMasters/slideMaster3.xml"/><Relationship Id="rId214" Type="http://schemas.openxmlformats.org/officeDocument/2006/relationships/slide" Target="slides/slide209.xml"/><Relationship Id="rId235" Type="http://schemas.openxmlformats.org/officeDocument/2006/relationships/slide" Target="slides/slide230.xml"/><Relationship Id="rId256" Type="http://schemas.openxmlformats.org/officeDocument/2006/relationships/slide" Target="slides/slide251.xml"/><Relationship Id="rId277" Type="http://schemas.openxmlformats.org/officeDocument/2006/relationships/slide" Target="slides/slide272.xml"/><Relationship Id="rId298" Type="http://schemas.openxmlformats.org/officeDocument/2006/relationships/slide" Target="slides/slide293.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302" Type="http://schemas.openxmlformats.org/officeDocument/2006/relationships/slide" Target="slides/slide297.xml"/><Relationship Id="rId323" Type="http://schemas.openxmlformats.org/officeDocument/2006/relationships/slide" Target="slides/slide318.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179" Type="http://schemas.openxmlformats.org/officeDocument/2006/relationships/slide" Target="slides/slide174.xml"/><Relationship Id="rId190" Type="http://schemas.openxmlformats.org/officeDocument/2006/relationships/slide" Target="slides/slide185.xml"/><Relationship Id="rId204" Type="http://schemas.openxmlformats.org/officeDocument/2006/relationships/slide" Target="slides/slide199.xml"/><Relationship Id="rId225" Type="http://schemas.openxmlformats.org/officeDocument/2006/relationships/slide" Target="slides/slide220.xml"/><Relationship Id="rId246" Type="http://schemas.openxmlformats.org/officeDocument/2006/relationships/slide" Target="slides/slide241.xml"/><Relationship Id="rId267" Type="http://schemas.openxmlformats.org/officeDocument/2006/relationships/slide" Target="slides/slide262.xml"/><Relationship Id="rId288" Type="http://schemas.openxmlformats.org/officeDocument/2006/relationships/slide" Target="slides/slide283.xml"/><Relationship Id="rId106" Type="http://schemas.openxmlformats.org/officeDocument/2006/relationships/slide" Target="slides/slide101.xml"/><Relationship Id="rId127" Type="http://schemas.openxmlformats.org/officeDocument/2006/relationships/slide" Target="slides/slide122.xml"/><Relationship Id="rId313" Type="http://schemas.openxmlformats.org/officeDocument/2006/relationships/slide" Target="slides/slide308.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94" Type="http://schemas.openxmlformats.org/officeDocument/2006/relationships/slide" Target="slides/slide89.xml"/><Relationship Id="rId148" Type="http://schemas.openxmlformats.org/officeDocument/2006/relationships/slide" Target="slides/slide143.xml"/><Relationship Id="rId169" Type="http://schemas.openxmlformats.org/officeDocument/2006/relationships/slide" Target="slides/slide164.xml"/><Relationship Id="rId334" Type="http://schemas.openxmlformats.org/officeDocument/2006/relationships/tableStyles" Target="tableStyles.xml"/><Relationship Id="rId4" Type="http://schemas.openxmlformats.org/officeDocument/2006/relationships/slideMaster" Target="slideMasters/slideMaster4.xml"/><Relationship Id="rId180" Type="http://schemas.openxmlformats.org/officeDocument/2006/relationships/slide" Target="slides/slide175.xml"/><Relationship Id="rId215" Type="http://schemas.openxmlformats.org/officeDocument/2006/relationships/slide" Target="slides/slide210.xml"/><Relationship Id="rId236" Type="http://schemas.openxmlformats.org/officeDocument/2006/relationships/slide" Target="slides/slide231.xml"/><Relationship Id="rId257" Type="http://schemas.openxmlformats.org/officeDocument/2006/relationships/slide" Target="slides/slide252.xml"/><Relationship Id="rId278" Type="http://schemas.openxmlformats.org/officeDocument/2006/relationships/slide" Target="slides/slide273.xml"/><Relationship Id="rId303" Type="http://schemas.openxmlformats.org/officeDocument/2006/relationships/slide" Target="slides/slide298.xml"/><Relationship Id="rId42" Type="http://schemas.openxmlformats.org/officeDocument/2006/relationships/slide" Target="slides/slide37.xml"/><Relationship Id="rId84" Type="http://schemas.openxmlformats.org/officeDocument/2006/relationships/slide" Target="slides/slide79.xml"/><Relationship Id="rId138" Type="http://schemas.openxmlformats.org/officeDocument/2006/relationships/slide" Target="slides/slide133.xml"/><Relationship Id="rId191" Type="http://schemas.openxmlformats.org/officeDocument/2006/relationships/slide" Target="slides/slide186.xml"/><Relationship Id="rId205" Type="http://schemas.openxmlformats.org/officeDocument/2006/relationships/slide" Target="slides/slide200.xml"/><Relationship Id="rId247" Type="http://schemas.openxmlformats.org/officeDocument/2006/relationships/slide" Target="slides/slide242.xml"/><Relationship Id="rId107" Type="http://schemas.openxmlformats.org/officeDocument/2006/relationships/slide" Target="slides/slide102.xml"/><Relationship Id="rId289" Type="http://schemas.openxmlformats.org/officeDocument/2006/relationships/slide" Target="slides/slide284.xml"/><Relationship Id="rId11" Type="http://schemas.openxmlformats.org/officeDocument/2006/relationships/slide" Target="slides/slide6.xml"/><Relationship Id="rId53" Type="http://schemas.openxmlformats.org/officeDocument/2006/relationships/slide" Target="slides/slide48.xml"/><Relationship Id="rId149" Type="http://schemas.openxmlformats.org/officeDocument/2006/relationships/slide" Target="slides/slide144.xml"/><Relationship Id="rId314" Type="http://schemas.openxmlformats.org/officeDocument/2006/relationships/slide" Target="slides/slide309.xml"/><Relationship Id="rId95" Type="http://schemas.openxmlformats.org/officeDocument/2006/relationships/slide" Target="slides/slide90.xml"/><Relationship Id="rId160" Type="http://schemas.openxmlformats.org/officeDocument/2006/relationships/slide" Target="slides/slide155.xml"/><Relationship Id="rId216" Type="http://schemas.openxmlformats.org/officeDocument/2006/relationships/slide" Target="slides/slide211.xml"/><Relationship Id="rId258" Type="http://schemas.openxmlformats.org/officeDocument/2006/relationships/slide" Target="slides/slide253.xml"/><Relationship Id="rId22" Type="http://schemas.openxmlformats.org/officeDocument/2006/relationships/slide" Target="slides/slide17.xml"/><Relationship Id="rId64" Type="http://schemas.openxmlformats.org/officeDocument/2006/relationships/slide" Target="slides/slide59.xml"/><Relationship Id="rId118" Type="http://schemas.openxmlformats.org/officeDocument/2006/relationships/slide" Target="slides/slide113.xml"/><Relationship Id="rId325" Type="http://schemas.openxmlformats.org/officeDocument/2006/relationships/slide" Target="slides/slide320.xml"/><Relationship Id="rId171" Type="http://schemas.openxmlformats.org/officeDocument/2006/relationships/slide" Target="slides/slide166.xml"/><Relationship Id="rId227" Type="http://schemas.openxmlformats.org/officeDocument/2006/relationships/slide" Target="slides/slide222.xml"/><Relationship Id="rId269" Type="http://schemas.openxmlformats.org/officeDocument/2006/relationships/slide" Target="slides/slide264.xml"/><Relationship Id="rId33" Type="http://schemas.openxmlformats.org/officeDocument/2006/relationships/slide" Target="slides/slide28.xml"/><Relationship Id="rId129" Type="http://schemas.openxmlformats.org/officeDocument/2006/relationships/slide" Target="slides/slide124.xml"/><Relationship Id="rId280" Type="http://schemas.openxmlformats.org/officeDocument/2006/relationships/slide" Target="slides/slide275.xml"/><Relationship Id="rId75" Type="http://schemas.openxmlformats.org/officeDocument/2006/relationships/slide" Target="slides/slide70.xml"/><Relationship Id="rId140" Type="http://schemas.openxmlformats.org/officeDocument/2006/relationships/slide" Target="slides/slide135.xml"/><Relationship Id="rId182" Type="http://schemas.openxmlformats.org/officeDocument/2006/relationships/slide" Target="slides/slide177.xml"/><Relationship Id="rId6" Type="http://schemas.openxmlformats.org/officeDocument/2006/relationships/slide" Target="slides/slide1.xml"/><Relationship Id="rId238" Type="http://schemas.openxmlformats.org/officeDocument/2006/relationships/slide" Target="slides/slide233.xml"/><Relationship Id="rId291" Type="http://schemas.openxmlformats.org/officeDocument/2006/relationships/slide" Target="slides/slide286.xml"/><Relationship Id="rId305" Type="http://schemas.openxmlformats.org/officeDocument/2006/relationships/slide" Target="slides/slide300.xml"/><Relationship Id="rId44" Type="http://schemas.openxmlformats.org/officeDocument/2006/relationships/slide" Target="slides/slide39.xml"/><Relationship Id="rId86" Type="http://schemas.openxmlformats.org/officeDocument/2006/relationships/slide" Target="slides/slide81.xml"/><Relationship Id="rId151" Type="http://schemas.openxmlformats.org/officeDocument/2006/relationships/slide" Target="slides/slide146.xml"/><Relationship Id="rId193" Type="http://schemas.openxmlformats.org/officeDocument/2006/relationships/slide" Target="slides/slide188.xml"/><Relationship Id="rId207" Type="http://schemas.openxmlformats.org/officeDocument/2006/relationships/slide" Target="slides/slide202.xml"/><Relationship Id="rId249" Type="http://schemas.openxmlformats.org/officeDocument/2006/relationships/slide" Target="slides/slide244.xml"/><Relationship Id="rId13" Type="http://schemas.openxmlformats.org/officeDocument/2006/relationships/slide" Target="slides/slide8.xml"/><Relationship Id="rId109" Type="http://schemas.openxmlformats.org/officeDocument/2006/relationships/slide" Target="slides/slide104.xml"/><Relationship Id="rId260" Type="http://schemas.openxmlformats.org/officeDocument/2006/relationships/slide" Target="slides/slide255.xml"/><Relationship Id="rId316" Type="http://schemas.openxmlformats.org/officeDocument/2006/relationships/slide" Target="slides/slide311.xml"/><Relationship Id="rId55" Type="http://schemas.openxmlformats.org/officeDocument/2006/relationships/slide" Target="slides/slide50.xml"/><Relationship Id="rId97" Type="http://schemas.openxmlformats.org/officeDocument/2006/relationships/slide" Target="slides/slide92.xml"/><Relationship Id="rId120" Type="http://schemas.openxmlformats.org/officeDocument/2006/relationships/slide" Target="slides/slide115.xml"/><Relationship Id="rId162" Type="http://schemas.openxmlformats.org/officeDocument/2006/relationships/slide" Target="slides/slide157.xml"/><Relationship Id="rId218" Type="http://schemas.openxmlformats.org/officeDocument/2006/relationships/slide" Target="slides/slide213.xml"/><Relationship Id="rId271" Type="http://schemas.openxmlformats.org/officeDocument/2006/relationships/slide" Target="slides/slide266.xml"/></Relationships>
</file>

<file path=ppt/diagrams/colors1.xml><?xml version="1.0" encoding="utf-8"?>
<dgm:colorsDef xmlns:dgm="http://schemas.openxmlformats.org/drawingml/2006/diagram" xmlns:a="http://schemas.openxmlformats.org/drawingml/2006/main" uniqueId="urn:microsoft.com/office/officeart/2005/8/colors/colorful5#1">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2">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17C659AC-C917-45BA-863E-7656E6787F45}" type="doc">
      <dgm:prSet loTypeId="urn:microsoft.com/office/officeart/2005/8/layout/chevron2" loCatId="list" qsTypeId="urn:microsoft.com/office/officeart/2005/8/quickstyle/simple4#1" qsCatId="simple" csTypeId="urn:microsoft.com/office/officeart/2005/8/colors/colorful5#1" csCatId="colorful" phldr="1"/>
      <dgm:spPr/>
      <dgm:t>
        <a:bodyPr/>
        <a:lstStyle/>
        <a:p>
          <a:endParaRPr lang="zh-CN" altLang="en-US"/>
        </a:p>
      </dgm:t>
    </dgm:pt>
    <dgm:pt modelId="{C6DC532E-6932-484A-AB6F-62D3A9C66513}">
      <dgm:prSet phldrT="[文本]"/>
      <dgm:spPr/>
      <dgm:t>
        <a:bodyPr/>
        <a:lstStyle/>
        <a:p>
          <a:r>
            <a:rPr lang="zh-CN" altLang="en-US" dirty="0"/>
            <a:t>一</a:t>
          </a:r>
        </a:p>
      </dgm:t>
    </dgm:pt>
    <dgm:pt modelId="{E4BC6DD4-8D19-44CA-80DC-98FA87034A0D}" type="parTrans" cxnId="{3B1C2B83-717C-4273-A3E2-E85863613A90}">
      <dgm:prSet/>
      <dgm:spPr/>
      <dgm:t>
        <a:bodyPr/>
        <a:lstStyle/>
        <a:p>
          <a:endParaRPr lang="zh-CN" altLang="en-US"/>
        </a:p>
      </dgm:t>
    </dgm:pt>
    <dgm:pt modelId="{CB81860B-4FDB-4800-9497-AF6CFB8C33DC}" type="sibTrans" cxnId="{3B1C2B83-717C-4273-A3E2-E85863613A90}">
      <dgm:prSet/>
      <dgm:spPr/>
      <dgm:t>
        <a:bodyPr/>
        <a:lstStyle/>
        <a:p>
          <a:endParaRPr lang="zh-CN" altLang="en-US"/>
        </a:p>
      </dgm:t>
    </dgm:pt>
    <dgm:pt modelId="{C2FB64E7-6BB8-4233-888E-FA38BA6ADA81}">
      <dgm:prSet phldrT="[文本]"/>
      <dgm:spPr/>
      <dgm:t>
        <a:bodyPr/>
        <a:lstStyle/>
        <a:p>
          <a:r>
            <a:rPr lang="zh-CN" altLang="en-US">
              <a:ea typeface="华文新魏" panose="02010800040101010101" pitchFamily="2" charset="-122"/>
            </a:rPr>
            <a:t>为了学习嵌入式实时操作系统的基本原理，将</a:t>
          </a:r>
          <a:r>
            <a:rPr lang="en-US" altLang="zh-CN">
              <a:ea typeface="华文新魏" panose="02010800040101010101" pitchFamily="2" charset="-122"/>
            </a:rPr>
            <a:t>μC/OS-II V2.52</a:t>
          </a:r>
          <a:r>
            <a:rPr lang="zh-CN" altLang="en-US">
              <a:ea typeface="华文新魏" panose="02010800040101010101" pitchFamily="2" charset="-122"/>
            </a:rPr>
            <a:t>减为只具备基本功能的</a:t>
          </a:r>
          <a:r>
            <a:rPr lang="zh-CN" altLang="en-US">
              <a:solidFill>
                <a:srgbClr val="FF0066"/>
              </a:solidFill>
              <a:ea typeface="华文新魏" panose="02010800040101010101" pitchFamily="2" charset="-122"/>
            </a:rPr>
            <a:t>微小内核</a:t>
          </a:r>
          <a:r>
            <a:rPr lang="zh-CN" altLang="en-US">
              <a:ea typeface="华文新魏" panose="02010800040101010101" pitchFamily="2" charset="-122"/>
            </a:rPr>
            <a:t>。</a:t>
          </a:r>
          <a:endParaRPr lang="zh-CN" altLang="en-US" dirty="0"/>
        </a:p>
      </dgm:t>
    </dgm:pt>
    <dgm:pt modelId="{2F5031B9-62B9-4DC1-98A5-40EA17851E30}" type="parTrans" cxnId="{BEDBB72E-EA5D-44DC-A9DE-D77B848C6AA6}">
      <dgm:prSet/>
      <dgm:spPr/>
      <dgm:t>
        <a:bodyPr/>
        <a:lstStyle/>
        <a:p>
          <a:endParaRPr lang="zh-CN" altLang="en-US"/>
        </a:p>
      </dgm:t>
    </dgm:pt>
    <dgm:pt modelId="{4F01FEF3-27A7-497B-B2BB-23CE219C5535}" type="sibTrans" cxnId="{BEDBB72E-EA5D-44DC-A9DE-D77B848C6AA6}">
      <dgm:prSet/>
      <dgm:spPr/>
      <dgm:t>
        <a:bodyPr/>
        <a:lstStyle/>
        <a:p>
          <a:endParaRPr lang="zh-CN" altLang="en-US"/>
        </a:p>
      </dgm:t>
    </dgm:pt>
    <dgm:pt modelId="{E75E6DA5-6C59-46EA-A4EC-B4C4164A9245}">
      <dgm:prSet phldrT="[文本]"/>
      <dgm:spPr/>
      <dgm:t>
        <a:bodyPr/>
        <a:lstStyle/>
        <a:p>
          <a:r>
            <a:rPr lang="zh-CN" altLang="en-US" dirty="0"/>
            <a:t>二</a:t>
          </a:r>
        </a:p>
      </dgm:t>
    </dgm:pt>
    <dgm:pt modelId="{775FE955-970D-4EE5-83F4-AFDEB5C9A445}" type="parTrans" cxnId="{3AFEEA83-349B-4C07-BCCA-607C99040AD1}">
      <dgm:prSet/>
      <dgm:spPr/>
      <dgm:t>
        <a:bodyPr/>
        <a:lstStyle/>
        <a:p>
          <a:endParaRPr lang="zh-CN" altLang="en-US"/>
        </a:p>
      </dgm:t>
    </dgm:pt>
    <dgm:pt modelId="{476857E0-2235-43BA-B3B6-97669BC08ABE}" type="sibTrans" cxnId="{3AFEEA83-349B-4C07-BCCA-607C99040AD1}">
      <dgm:prSet/>
      <dgm:spPr/>
      <dgm:t>
        <a:bodyPr/>
        <a:lstStyle/>
        <a:p>
          <a:endParaRPr lang="zh-CN" altLang="en-US"/>
        </a:p>
      </dgm:t>
    </dgm:pt>
    <dgm:pt modelId="{0456AA5A-13F0-4DD9-919C-E2C28A1EBB27}">
      <dgm:prSet phldrT="[文本]"/>
      <dgm:spPr/>
      <dgm:t>
        <a:bodyPr/>
        <a:lstStyle/>
        <a:p>
          <a:r>
            <a:rPr lang="zh-CN" altLang="en-US">
              <a:ea typeface="华文新魏" panose="02010800040101010101" pitchFamily="2" charset="-122"/>
            </a:rPr>
            <a:t>通过分析仅仅</a:t>
          </a:r>
          <a:r>
            <a:rPr lang="en-US" altLang="zh-CN">
              <a:solidFill>
                <a:srgbClr val="00B050"/>
              </a:solidFill>
              <a:ea typeface="华文新魏" panose="02010800040101010101" pitchFamily="2" charset="-122"/>
            </a:rPr>
            <a:t>418</a:t>
          </a:r>
          <a:r>
            <a:rPr lang="zh-CN" altLang="en-US">
              <a:ea typeface="华文新魏" panose="02010800040101010101" pitchFamily="2" charset="-122"/>
            </a:rPr>
            <a:t>行的操作系统最小内核，带领初学者尽快入门。</a:t>
          </a:r>
          <a:endParaRPr lang="zh-CN" altLang="en-US" dirty="0"/>
        </a:p>
      </dgm:t>
    </dgm:pt>
    <dgm:pt modelId="{EC8B6E05-868F-45F9-AB38-2E87A282DCCB}" type="parTrans" cxnId="{18826E44-B866-42AD-98C1-F95113B2F2CA}">
      <dgm:prSet/>
      <dgm:spPr/>
      <dgm:t>
        <a:bodyPr/>
        <a:lstStyle/>
        <a:p>
          <a:endParaRPr lang="zh-CN" altLang="en-US"/>
        </a:p>
      </dgm:t>
    </dgm:pt>
    <dgm:pt modelId="{9D78F20F-ADC9-444F-BFE4-FDC3F06B9DF0}" type="sibTrans" cxnId="{18826E44-B866-42AD-98C1-F95113B2F2CA}">
      <dgm:prSet/>
      <dgm:spPr/>
      <dgm:t>
        <a:bodyPr/>
        <a:lstStyle/>
        <a:p>
          <a:endParaRPr lang="zh-CN" altLang="en-US"/>
        </a:p>
      </dgm:t>
    </dgm:pt>
    <dgm:pt modelId="{A8689CEA-F661-4BCE-ABE6-3113D37DB33A}">
      <dgm:prSet phldrT="[文本]"/>
      <dgm:spPr/>
      <dgm:t>
        <a:bodyPr/>
        <a:lstStyle/>
        <a:p>
          <a:r>
            <a:rPr lang="zh-CN" altLang="en-US" dirty="0"/>
            <a:t>三</a:t>
          </a:r>
        </a:p>
      </dgm:t>
    </dgm:pt>
    <dgm:pt modelId="{9754BF46-6636-44D8-9F04-39B9EB7D597A}" type="parTrans" cxnId="{9DBB6E67-63A7-4F45-ADAF-DE1AA1C13E2A}">
      <dgm:prSet/>
      <dgm:spPr/>
      <dgm:t>
        <a:bodyPr/>
        <a:lstStyle/>
        <a:p>
          <a:endParaRPr lang="zh-CN" altLang="en-US"/>
        </a:p>
      </dgm:t>
    </dgm:pt>
    <dgm:pt modelId="{B055EA86-811C-46B1-86E4-34F1B6E598CB}" type="sibTrans" cxnId="{9DBB6E67-63A7-4F45-ADAF-DE1AA1C13E2A}">
      <dgm:prSet/>
      <dgm:spPr/>
      <dgm:t>
        <a:bodyPr/>
        <a:lstStyle/>
        <a:p>
          <a:endParaRPr lang="zh-CN" altLang="en-US"/>
        </a:p>
      </dgm:t>
    </dgm:pt>
    <dgm:pt modelId="{B294D663-9FB2-4944-84A8-08BC6E14451E}">
      <dgm:prSet phldrT="[文本]" phldr="0" custT="0"/>
      <dgm:spPr/>
      <dgm:t>
        <a:bodyPr vert="horz" wrap="square"/>
        <a:lstStyle/>
        <a:p>
          <a:pPr>
            <a:lnSpc>
              <a:spcPct val="100000"/>
            </a:lnSpc>
            <a:spcBef>
              <a:spcPct val="0"/>
            </a:spcBef>
            <a:spcAft>
              <a:spcPct val="15000"/>
            </a:spcAft>
          </a:pPr>
          <a:r>
            <a:rPr lang="zh-CN" altLang="en-US">
              <a:ea typeface="华文新魏" panose="02010800040101010101" pitchFamily="2" charset="-122"/>
            </a:rPr>
            <a:t>学习方法：分析</a:t>
          </a:r>
          <a:r>
            <a:rPr lang="zh-CN" altLang="en-US">
              <a:solidFill>
                <a:srgbClr val="FF0066"/>
              </a:solidFill>
              <a:ea typeface="华文新魏" panose="02010800040101010101" pitchFamily="2" charset="-122"/>
            </a:rPr>
            <a:t>内核代码，动手完成各种实验。</a:t>
          </a:r>
        </a:p>
      </dgm:t>
    </dgm:pt>
    <dgm:pt modelId="{475A7618-7863-47D2-A2BF-5929DE125219}" type="parTrans" cxnId="{8279114D-479A-4DA4-9EE1-F9F76B2E016B}">
      <dgm:prSet/>
      <dgm:spPr/>
      <dgm:t>
        <a:bodyPr/>
        <a:lstStyle/>
        <a:p>
          <a:endParaRPr lang="zh-CN" altLang="en-US"/>
        </a:p>
      </dgm:t>
    </dgm:pt>
    <dgm:pt modelId="{DDA7C93F-4968-436D-A2F0-463A85A0654D}" type="sibTrans" cxnId="{8279114D-479A-4DA4-9EE1-F9F76B2E016B}">
      <dgm:prSet/>
      <dgm:spPr/>
      <dgm:t>
        <a:bodyPr/>
        <a:lstStyle/>
        <a:p>
          <a:endParaRPr lang="zh-CN" altLang="en-US"/>
        </a:p>
      </dgm:t>
    </dgm:pt>
    <dgm:pt modelId="{FE1749A9-1802-45CF-9CDC-EA9035DE687B}">
      <dgm:prSet phldrT="[文本]"/>
      <dgm:spPr/>
      <dgm:t>
        <a:bodyPr/>
        <a:lstStyle/>
        <a:p>
          <a:r>
            <a:rPr lang="zh-CN" altLang="en-US" dirty="0"/>
            <a:t>四</a:t>
          </a:r>
        </a:p>
      </dgm:t>
    </dgm:pt>
    <dgm:pt modelId="{8E8237D9-9094-4EBF-BB51-F6720CE93850}" type="parTrans" cxnId="{54487D9D-E476-4355-8C54-F6331333037E}">
      <dgm:prSet/>
      <dgm:spPr/>
      <dgm:t>
        <a:bodyPr/>
        <a:lstStyle/>
        <a:p>
          <a:endParaRPr lang="zh-CN" altLang="en-US"/>
        </a:p>
      </dgm:t>
    </dgm:pt>
    <dgm:pt modelId="{EF792BF9-7ECB-455D-930B-A23BF061160F}" type="sibTrans" cxnId="{54487D9D-E476-4355-8C54-F6331333037E}">
      <dgm:prSet/>
      <dgm:spPr/>
      <dgm:t>
        <a:bodyPr/>
        <a:lstStyle/>
        <a:p>
          <a:endParaRPr lang="zh-CN" altLang="en-US"/>
        </a:p>
      </dgm:t>
    </dgm:pt>
    <dgm:pt modelId="{B95EE195-5F28-4662-BB94-6B8D7EC080E2}">
      <dgm:prSet phldrT="[文本]"/>
      <dgm:spPr/>
      <dgm:t>
        <a:bodyPr/>
        <a:lstStyle/>
        <a:p>
          <a:r>
            <a:rPr lang="zh-CN" altLang="en-US">
              <a:ea typeface="华文新魏" panose="02010800040101010101" pitchFamily="2" charset="-122"/>
            </a:rPr>
            <a:t>思维方式：</a:t>
          </a:r>
          <a:r>
            <a:rPr lang="zh-CN" altLang="en-US">
              <a:solidFill>
                <a:srgbClr val="0070C0"/>
              </a:solidFill>
              <a:ea typeface="华文新魏" panose="02010800040101010101" pitchFamily="2" charset="-122"/>
            </a:rPr>
            <a:t>大师们</a:t>
          </a:r>
          <a:r>
            <a:rPr lang="zh-CN" altLang="en-US">
              <a:ea typeface="华文新魏" panose="02010800040101010101" pitchFamily="2" charset="-122"/>
            </a:rPr>
            <a:t>是怎么思考并写出</a:t>
          </a:r>
          <a:r>
            <a:rPr lang="en-US" altLang="zh-CN">
              <a:ea typeface="华文新魏" panose="02010800040101010101" pitchFamily="2" charset="-122"/>
            </a:rPr>
            <a:t>OS</a:t>
          </a:r>
          <a:r>
            <a:rPr lang="zh-CN" altLang="en-US">
              <a:ea typeface="华文新魏" panose="02010800040101010101" pitchFamily="2" charset="-122"/>
            </a:rPr>
            <a:t>？</a:t>
          </a:r>
          <a:endParaRPr lang="zh-CN" altLang="en-US" dirty="0"/>
        </a:p>
      </dgm:t>
    </dgm:pt>
    <dgm:pt modelId="{287349EC-8440-479A-A5B1-98F42F359E49}" type="parTrans" cxnId="{128278F5-F461-44DC-AA81-75A7C8F60D0E}">
      <dgm:prSet/>
      <dgm:spPr/>
      <dgm:t>
        <a:bodyPr/>
        <a:lstStyle/>
        <a:p>
          <a:endParaRPr lang="zh-CN" altLang="en-US"/>
        </a:p>
      </dgm:t>
    </dgm:pt>
    <dgm:pt modelId="{D1E93A57-D390-4C41-9E33-1B7CEF7795AC}" type="sibTrans" cxnId="{128278F5-F461-44DC-AA81-75A7C8F60D0E}">
      <dgm:prSet/>
      <dgm:spPr/>
      <dgm:t>
        <a:bodyPr/>
        <a:lstStyle/>
        <a:p>
          <a:endParaRPr lang="zh-CN" altLang="en-US"/>
        </a:p>
      </dgm:t>
    </dgm:pt>
    <dgm:pt modelId="{28C8A707-D682-4FB7-B1EF-265B5675CC96}">
      <dgm:prSet phldrT="[文本]"/>
      <dgm:spPr/>
      <dgm:t>
        <a:bodyPr/>
        <a:lstStyle/>
        <a:p>
          <a:r>
            <a:rPr lang="zh-CN" altLang="en-US" dirty="0"/>
            <a:t>五</a:t>
          </a:r>
        </a:p>
      </dgm:t>
    </dgm:pt>
    <dgm:pt modelId="{572CE702-2CBE-4697-875F-0A3E32B61DEB}" type="parTrans" cxnId="{4D73F0E3-4151-48F0-8D1F-13D212343391}">
      <dgm:prSet/>
      <dgm:spPr/>
      <dgm:t>
        <a:bodyPr/>
        <a:lstStyle/>
        <a:p>
          <a:endParaRPr lang="zh-CN" altLang="en-US"/>
        </a:p>
      </dgm:t>
    </dgm:pt>
    <dgm:pt modelId="{419E0F12-BC84-4093-B3C1-36D511974120}" type="sibTrans" cxnId="{4D73F0E3-4151-48F0-8D1F-13D212343391}">
      <dgm:prSet/>
      <dgm:spPr/>
      <dgm:t>
        <a:bodyPr/>
        <a:lstStyle/>
        <a:p>
          <a:endParaRPr lang="zh-CN" altLang="en-US"/>
        </a:p>
      </dgm:t>
    </dgm:pt>
    <dgm:pt modelId="{3E92BB6E-E4FE-4EC6-95AC-2CCC645C1C68}">
      <dgm:prSet phldrT="[文本]"/>
      <dgm:spPr/>
      <dgm:t>
        <a:bodyPr/>
        <a:lstStyle/>
        <a:p>
          <a:r>
            <a:rPr lang="zh-CN" altLang="en-US">
              <a:ea typeface="华文新魏" panose="02010800040101010101" pitchFamily="2" charset="-122"/>
            </a:rPr>
            <a:t>带着问题学习：如何能够</a:t>
          </a:r>
          <a:r>
            <a:rPr lang="zh-CN" altLang="en-US">
              <a:solidFill>
                <a:srgbClr val="FF0066"/>
              </a:solidFill>
              <a:ea typeface="华文新魏" panose="02010800040101010101" pitchFamily="2" charset="-122"/>
            </a:rPr>
            <a:t>避开</a:t>
          </a:r>
          <a:r>
            <a:rPr lang="zh-CN" altLang="en-US">
              <a:ea typeface="华文新魏" panose="02010800040101010101" pitchFamily="2" charset="-122"/>
            </a:rPr>
            <a:t>逻辑缠绕，怎么能够只写“</a:t>
          </a:r>
          <a:r>
            <a:rPr lang="zh-CN" altLang="en-US">
              <a:solidFill>
                <a:srgbClr val="00B050"/>
              </a:solidFill>
              <a:ea typeface="华文新魏" panose="02010800040101010101" pitchFamily="2" charset="-122"/>
            </a:rPr>
            <a:t>功能代码</a:t>
          </a:r>
          <a:r>
            <a:rPr lang="zh-CN" altLang="en-US">
              <a:ea typeface="华文新魏" panose="02010800040101010101" pitchFamily="2" charset="-122"/>
            </a:rPr>
            <a:t>”？</a:t>
          </a:r>
          <a:endParaRPr lang="zh-CN" altLang="en-US" dirty="0"/>
        </a:p>
      </dgm:t>
    </dgm:pt>
    <dgm:pt modelId="{B84066F9-6C67-4B4D-8DCB-7007EB33F29E}" type="parTrans" cxnId="{CC9A1CDB-FA79-435B-9974-C9135868BA51}">
      <dgm:prSet/>
      <dgm:spPr/>
      <dgm:t>
        <a:bodyPr/>
        <a:lstStyle/>
        <a:p>
          <a:endParaRPr lang="zh-CN" altLang="en-US"/>
        </a:p>
      </dgm:t>
    </dgm:pt>
    <dgm:pt modelId="{2974DD7C-3932-4A31-9388-EEBC03693D0B}" type="sibTrans" cxnId="{CC9A1CDB-FA79-435B-9974-C9135868BA51}">
      <dgm:prSet/>
      <dgm:spPr/>
      <dgm:t>
        <a:bodyPr/>
        <a:lstStyle/>
        <a:p>
          <a:endParaRPr lang="zh-CN" altLang="en-US"/>
        </a:p>
      </dgm:t>
    </dgm:pt>
    <dgm:pt modelId="{DF6EB5E2-2428-4919-926D-21684206F4DC}">
      <dgm:prSet phldrT="[文本]"/>
      <dgm:spPr/>
      <dgm:t>
        <a:bodyPr/>
        <a:lstStyle/>
        <a:p>
          <a:r>
            <a:rPr lang="zh-CN" altLang="en-US" dirty="0"/>
            <a:t>六</a:t>
          </a:r>
        </a:p>
      </dgm:t>
    </dgm:pt>
    <dgm:pt modelId="{4AA81D1C-9E3C-4EDA-BB30-997D988BFED8}" type="parTrans" cxnId="{10C7DDDD-ACF6-43C1-B03E-E749B54DDED8}">
      <dgm:prSet/>
      <dgm:spPr/>
      <dgm:t>
        <a:bodyPr/>
        <a:lstStyle/>
        <a:p>
          <a:endParaRPr lang="zh-CN" altLang="en-US"/>
        </a:p>
      </dgm:t>
    </dgm:pt>
    <dgm:pt modelId="{5EF115FB-6E4A-46BA-ABC2-93974D93D72F}" type="sibTrans" cxnId="{10C7DDDD-ACF6-43C1-B03E-E749B54DDED8}">
      <dgm:prSet/>
      <dgm:spPr/>
      <dgm:t>
        <a:bodyPr/>
        <a:lstStyle/>
        <a:p>
          <a:endParaRPr lang="zh-CN" altLang="en-US"/>
        </a:p>
      </dgm:t>
    </dgm:pt>
    <dgm:pt modelId="{79BE19C0-FFFB-4A9B-9462-A84A1884E5BD}">
      <dgm:prSet phldrT="[文本]"/>
      <dgm:spPr/>
      <dgm:t>
        <a:bodyPr/>
        <a:lstStyle/>
        <a:p>
          <a:r>
            <a:rPr lang="zh-CN" altLang="en-US">
              <a:solidFill>
                <a:srgbClr val="000000"/>
              </a:solidFill>
              <a:ea typeface="华文新魏" panose="02010800040101010101" pitchFamily="2" charset="-122"/>
            </a:rPr>
            <a:t>目的：上限</a:t>
          </a:r>
          <a:r>
            <a:rPr lang="zh-CN" altLang="en-US">
              <a:solidFill>
                <a:srgbClr val="0070C0"/>
              </a:solidFill>
              <a:ea typeface="华文新魏" panose="02010800040101010101" pitchFamily="2" charset="-122"/>
            </a:rPr>
            <a:t>写自己</a:t>
          </a:r>
          <a:r>
            <a:rPr lang="zh-CN" altLang="en-US">
              <a:solidFill>
                <a:srgbClr val="000000"/>
              </a:solidFill>
              <a:ea typeface="华文新魏" panose="02010800040101010101" pitchFamily="2" charset="-122"/>
            </a:rPr>
            <a:t>的</a:t>
          </a:r>
          <a:r>
            <a:rPr lang="en-US" altLang="zh-CN">
              <a:solidFill>
                <a:srgbClr val="000000"/>
              </a:solidFill>
              <a:ea typeface="华文新魏" panose="02010800040101010101" pitchFamily="2" charset="-122"/>
            </a:rPr>
            <a:t>RTOS</a:t>
          </a:r>
          <a:r>
            <a:rPr lang="zh-CN" altLang="en-US">
              <a:solidFill>
                <a:srgbClr val="000000"/>
              </a:solidFill>
              <a:ea typeface="华文新魏" panose="02010800040101010101" pitchFamily="2" charset="-122"/>
            </a:rPr>
            <a:t>；下限用现有的</a:t>
          </a:r>
          <a:r>
            <a:rPr lang="en-US" altLang="zh-CN">
              <a:solidFill>
                <a:srgbClr val="000000"/>
              </a:solidFill>
              <a:ea typeface="华文新魏" panose="02010800040101010101" pitchFamily="2" charset="-122"/>
            </a:rPr>
            <a:t>RTOS</a:t>
          </a:r>
          <a:r>
            <a:rPr lang="zh-CN" altLang="en-US">
              <a:solidFill>
                <a:srgbClr val="000000"/>
              </a:solidFill>
              <a:ea typeface="华文新魏" panose="02010800040101010101" pitchFamily="2" charset="-122"/>
            </a:rPr>
            <a:t>写程序。</a:t>
          </a:r>
          <a:endParaRPr lang="zh-CN" altLang="en-US" dirty="0"/>
        </a:p>
      </dgm:t>
    </dgm:pt>
    <dgm:pt modelId="{43645AF3-7CCA-4C3C-B323-8E9E008632ED}" type="parTrans" cxnId="{A13F69D9-9C68-4124-8B27-2798A0574687}">
      <dgm:prSet/>
      <dgm:spPr/>
      <dgm:t>
        <a:bodyPr/>
        <a:lstStyle/>
        <a:p>
          <a:endParaRPr lang="zh-CN" altLang="en-US"/>
        </a:p>
      </dgm:t>
    </dgm:pt>
    <dgm:pt modelId="{976AB5BF-1FD2-428E-B7A8-E7BF60E7E1E3}" type="sibTrans" cxnId="{A13F69D9-9C68-4124-8B27-2798A0574687}">
      <dgm:prSet/>
      <dgm:spPr/>
      <dgm:t>
        <a:bodyPr/>
        <a:lstStyle/>
        <a:p>
          <a:endParaRPr lang="zh-CN" altLang="en-US"/>
        </a:p>
      </dgm:t>
    </dgm:pt>
    <dgm:pt modelId="{0DFBA12E-E71D-46F7-8432-D7826BA09C74}" type="pres">
      <dgm:prSet presAssocID="{17C659AC-C917-45BA-863E-7656E6787F45}" presName="linearFlow" presStyleCnt="0">
        <dgm:presLayoutVars>
          <dgm:dir/>
          <dgm:animLvl val="lvl"/>
          <dgm:resizeHandles val="exact"/>
        </dgm:presLayoutVars>
      </dgm:prSet>
      <dgm:spPr/>
    </dgm:pt>
    <dgm:pt modelId="{FEDA46FF-4DB3-4936-9800-493C88F79972}" type="pres">
      <dgm:prSet presAssocID="{C6DC532E-6932-484A-AB6F-62D3A9C66513}" presName="composite" presStyleCnt="0"/>
      <dgm:spPr/>
    </dgm:pt>
    <dgm:pt modelId="{42B1A8E3-A314-4FF4-A230-59C1D0C06287}" type="pres">
      <dgm:prSet presAssocID="{C6DC532E-6932-484A-AB6F-62D3A9C66513}" presName="parentText" presStyleLbl="alignNode1" presStyleIdx="0" presStyleCnt="6">
        <dgm:presLayoutVars>
          <dgm:chMax val="1"/>
          <dgm:bulletEnabled val="1"/>
        </dgm:presLayoutVars>
      </dgm:prSet>
      <dgm:spPr/>
    </dgm:pt>
    <dgm:pt modelId="{ECB7301C-6001-494E-9F2A-BF7721A36C51}" type="pres">
      <dgm:prSet presAssocID="{C6DC532E-6932-484A-AB6F-62D3A9C66513}" presName="descendantText" presStyleLbl="alignAcc1" presStyleIdx="0" presStyleCnt="6">
        <dgm:presLayoutVars>
          <dgm:bulletEnabled val="1"/>
        </dgm:presLayoutVars>
      </dgm:prSet>
      <dgm:spPr/>
    </dgm:pt>
    <dgm:pt modelId="{18D9703D-1EE5-4433-BA61-2CF0487C30A9}" type="pres">
      <dgm:prSet presAssocID="{CB81860B-4FDB-4800-9497-AF6CFB8C33DC}" presName="sp" presStyleCnt="0"/>
      <dgm:spPr/>
    </dgm:pt>
    <dgm:pt modelId="{A8E45055-DEA9-4473-B5C3-1F6F1176B0E4}" type="pres">
      <dgm:prSet presAssocID="{E75E6DA5-6C59-46EA-A4EC-B4C4164A9245}" presName="composite" presStyleCnt="0"/>
      <dgm:spPr/>
    </dgm:pt>
    <dgm:pt modelId="{7F89011D-F36C-4A49-9A1F-F9314952F333}" type="pres">
      <dgm:prSet presAssocID="{E75E6DA5-6C59-46EA-A4EC-B4C4164A9245}" presName="parentText" presStyleLbl="alignNode1" presStyleIdx="1" presStyleCnt="6">
        <dgm:presLayoutVars>
          <dgm:chMax val="1"/>
          <dgm:bulletEnabled val="1"/>
        </dgm:presLayoutVars>
      </dgm:prSet>
      <dgm:spPr/>
    </dgm:pt>
    <dgm:pt modelId="{032E5E8C-31D0-4B6C-9F32-2117C6D2E0D2}" type="pres">
      <dgm:prSet presAssocID="{E75E6DA5-6C59-46EA-A4EC-B4C4164A9245}" presName="descendantText" presStyleLbl="alignAcc1" presStyleIdx="1" presStyleCnt="6">
        <dgm:presLayoutVars>
          <dgm:bulletEnabled val="1"/>
        </dgm:presLayoutVars>
      </dgm:prSet>
      <dgm:spPr/>
    </dgm:pt>
    <dgm:pt modelId="{7D1183FF-B9FE-40C0-A95C-536A0D89F0A0}" type="pres">
      <dgm:prSet presAssocID="{476857E0-2235-43BA-B3B6-97669BC08ABE}" presName="sp" presStyleCnt="0"/>
      <dgm:spPr/>
    </dgm:pt>
    <dgm:pt modelId="{0EDB2F26-3EC2-4AA9-9B74-11833150840E}" type="pres">
      <dgm:prSet presAssocID="{A8689CEA-F661-4BCE-ABE6-3113D37DB33A}" presName="composite" presStyleCnt="0"/>
      <dgm:spPr/>
    </dgm:pt>
    <dgm:pt modelId="{32583B4B-1EB2-45E3-9D0C-517A13C69E10}" type="pres">
      <dgm:prSet presAssocID="{A8689CEA-F661-4BCE-ABE6-3113D37DB33A}" presName="parentText" presStyleLbl="alignNode1" presStyleIdx="2" presStyleCnt="6">
        <dgm:presLayoutVars>
          <dgm:chMax val="1"/>
          <dgm:bulletEnabled val="1"/>
        </dgm:presLayoutVars>
      </dgm:prSet>
      <dgm:spPr/>
    </dgm:pt>
    <dgm:pt modelId="{2C94730A-939B-46B6-AFC7-3E0AED9FF59B}" type="pres">
      <dgm:prSet presAssocID="{A8689CEA-F661-4BCE-ABE6-3113D37DB33A}" presName="descendantText" presStyleLbl="alignAcc1" presStyleIdx="2" presStyleCnt="6">
        <dgm:presLayoutVars>
          <dgm:bulletEnabled val="1"/>
        </dgm:presLayoutVars>
      </dgm:prSet>
      <dgm:spPr/>
    </dgm:pt>
    <dgm:pt modelId="{79277165-31D3-47A5-92B2-BB428DC3EB8B}" type="pres">
      <dgm:prSet presAssocID="{B055EA86-811C-46B1-86E4-34F1B6E598CB}" presName="sp" presStyleCnt="0"/>
      <dgm:spPr/>
    </dgm:pt>
    <dgm:pt modelId="{30B9DD4A-1C1E-4496-A3D1-6076C7515417}" type="pres">
      <dgm:prSet presAssocID="{FE1749A9-1802-45CF-9CDC-EA9035DE687B}" presName="composite" presStyleCnt="0"/>
      <dgm:spPr/>
    </dgm:pt>
    <dgm:pt modelId="{3DA8AB85-2DBF-4EDE-87B1-A7B098C841F2}" type="pres">
      <dgm:prSet presAssocID="{FE1749A9-1802-45CF-9CDC-EA9035DE687B}" presName="parentText" presStyleLbl="alignNode1" presStyleIdx="3" presStyleCnt="6">
        <dgm:presLayoutVars>
          <dgm:chMax val="1"/>
          <dgm:bulletEnabled val="1"/>
        </dgm:presLayoutVars>
      </dgm:prSet>
      <dgm:spPr/>
    </dgm:pt>
    <dgm:pt modelId="{05449461-5ED8-47D5-BA72-BC0DA4A061A8}" type="pres">
      <dgm:prSet presAssocID="{FE1749A9-1802-45CF-9CDC-EA9035DE687B}" presName="descendantText" presStyleLbl="alignAcc1" presStyleIdx="3" presStyleCnt="6">
        <dgm:presLayoutVars>
          <dgm:bulletEnabled val="1"/>
        </dgm:presLayoutVars>
      </dgm:prSet>
      <dgm:spPr/>
    </dgm:pt>
    <dgm:pt modelId="{0DC51AEE-D2A9-41E9-B64C-FFBA67F01D16}" type="pres">
      <dgm:prSet presAssocID="{EF792BF9-7ECB-455D-930B-A23BF061160F}" presName="sp" presStyleCnt="0"/>
      <dgm:spPr/>
    </dgm:pt>
    <dgm:pt modelId="{9E3790AB-DD13-45FD-8EC8-0C30BB28D9EA}" type="pres">
      <dgm:prSet presAssocID="{28C8A707-D682-4FB7-B1EF-265B5675CC96}" presName="composite" presStyleCnt="0"/>
      <dgm:spPr/>
    </dgm:pt>
    <dgm:pt modelId="{200FB171-55D0-4F5B-9B64-69BB47100719}" type="pres">
      <dgm:prSet presAssocID="{28C8A707-D682-4FB7-B1EF-265B5675CC96}" presName="parentText" presStyleLbl="alignNode1" presStyleIdx="4" presStyleCnt="6">
        <dgm:presLayoutVars>
          <dgm:chMax val="1"/>
          <dgm:bulletEnabled val="1"/>
        </dgm:presLayoutVars>
      </dgm:prSet>
      <dgm:spPr/>
    </dgm:pt>
    <dgm:pt modelId="{C2CC2ACA-4B6B-44BB-820F-4DB7E923005F}" type="pres">
      <dgm:prSet presAssocID="{28C8A707-D682-4FB7-B1EF-265B5675CC96}" presName="descendantText" presStyleLbl="alignAcc1" presStyleIdx="4" presStyleCnt="6">
        <dgm:presLayoutVars>
          <dgm:bulletEnabled val="1"/>
        </dgm:presLayoutVars>
      </dgm:prSet>
      <dgm:spPr/>
    </dgm:pt>
    <dgm:pt modelId="{1108E7B1-2F1C-4ADA-97A5-D94D72613B06}" type="pres">
      <dgm:prSet presAssocID="{419E0F12-BC84-4093-B3C1-36D511974120}" presName="sp" presStyleCnt="0"/>
      <dgm:spPr/>
    </dgm:pt>
    <dgm:pt modelId="{80F4C1BB-6EEC-40E7-9136-27AA165302AB}" type="pres">
      <dgm:prSet presAssocID="{DF6EB5E2-2428-4919-926D-21684206F4DC}" presName="composite" presStyleCnt="0"/>
      <dgm:spPr/>
    </dgm:pt>
    <dgm:pt modelId="{DD601148-872A-4373-A98D-19EF2B61D6BE}" type="pres">
      <dgm:prSet presAssocID="{DF6EB5E2-2428-4919-926D-21684206F4DC}" presName="parentText" presStyleLbl="alignNode1" presStyleIdx="5" presStyleCnt="6">
        <dgm:presLayoutVars>
          <dgm:chMax val="1"/>
          <dgm:bulletEnabled val="1"/>
        </dgm:presLayoutVars>
      </dgm:prSet>
      <dgm:spPr/>
    </dgm:pt>
    <dgm:pt modelId="{46035665-7B3F-43F5-B495-1F1D99B53D60}" type="pres">
      <dgm:prSet presAssocID="{DF6EB5E2-2428-4919-926D-21684206F4DC}" presName="descendantText" presStyleLbl="alignAcc1" presStyleIdx="5" presStyleCnt="6">
        <dgm:presLayoutVars>
          <dgm:bulletEnabled val="1"/>
        </dgm:presLayoutVars>
      </dgm:prSet>
      <dgm:spPr/>
    </dgm:pt>
  </dgm:ptLst>
  <dgm:cxnLst>
    <dgm:cxn modelId="{0833E31C-BCD7-4EB1-B435-3E91B2446ECD}" type="presOf" srcId="{0456AA5A-13F0-4DD9-919C-E2C28A1EBB27}" destId="{032E5E8C-31D0-4B6C-9F32-2117C6D2E0D2}" srcOrd="0" destOrd="0" presId="urn:microsoft.com/office/officeart/2005/8/layout/chevron2"/>
    <dgm:cxn modelId="{BEDBB72E-EA5D-44DC-A9DE-D77B848C6AA6}" srcId="{C6DC532E-6932-484A-AB6F-62D3A9C66513}" destId="{C2FB64E7-6BB8-4233-888E-FA38BA6ADA81}" srcOrd="0" destOrd="0" parTransId="{2F5031B9-62B9-4DC1-98A5-40EA17851E30}" sibTransId="{4F01FEF3-27A7-497B-B2BB-23CE219C5535}"/>
    <dgm:cxn modelId="{86711D33-B113-48E8-9380-02871ADFB6B5}" type="presOf" srcId="{17C659AC-C917-45BA-863E-7656E6787F45}" destId="{0DFBA12E-E71D-46F7-8432-D7826BA09C74}" srcOrd="0" destOrd="0" presId="urn:microsoft.com/office/officeart/2005/8/layout/chevron2"/>
    <dgm:cxn modelId="{16226235-58F9-46DA-A902-224F406BF8C4}" type="presOf" srcId="{B95EE195-5F28-4662-BB94-6B8D7EC080E2}" destId="{05449461-5ED8-47D5-BA72-BC0DA4A061A8}" srcOrd="0" destOrd="0" presId="urn:microsoft.com/office/officeart/2005/8/layout/chevron2"/>
    <dgm:cxn modelId="{814E5763-146F-49DD-9F7B-C027336ED7F3}" type="presOf" srcId="{419E0F12-BC84-4093-B3C1-36D511974120}" destId="{1108E7B1-2F1C-4ADA-97A5-D94D72613B06}" srcOrd="0" destOrd="0" presId="urn:microsoft.com/office/officeart/2005/8/layout/chevron2"/>
    <dgm:cxn modelId="{18826E44-B866-42AD-98C1-F95113B2F2CA}" srcId="{E75E6DA5-6C59-46EA-A4EC-B4C4164A9245}" destId="{0456AA5A-13F0-4DD9-919C-E2C28A1EBB27}" srcOrd="0" destOrd="0" parTransId="{EC8B6E05-868F-45F9-AB38-2E87A282DCCB}" sibTransId="{9D78F20F-ADC9-444F-BFE4-FDC3F06B9DF0}"/>
    <dgm:cxn modelId="{4C2F3A47-2AA1-4F76-8CD5-26F005D01838}" type="presOf" srcId="{E75E6DA5-6C59-46EA-A4EC-B4C4164A9245}" destId="{7F89011D-F36C-4A49-9A1F-F9314952F333}" srcOrd="0" destOrd="0" presId="urn:microsoft.com/office/officeart/2005/8/layout/chevron2"/>
    <dgm:cxn modelId="{9DBB6E67-63A7-4F45-ADAF-DE1AA1C13E2A}" srcId="{17C659AC-C917-45BA-863E-7656E6787F45}" destId="{A8689CEA-F661-4BCE-ABE6-3113D37DB33A}" srcOrd="2" destOrd="0" parTransId="{9754BF46-6636-44D8-9F04-39B9EB7D597A}" sibTransId="{B055EA86-811C-46B1-86E4-34F1B6E598CB}"/>
    <dgm:cxn modelId="{8279114D-479A-4DA4-9EE1-F9F76B2E016B}" srcId="{A8689CEA-F661-4BCE-ABE6-3113D37DB33A}" destId="{B294D663-9FB2-4944-84A8-08BC6E14451E}" srcOrd="0" destOrd="0" parTransId="{475A7618-7863-47D2-A2BF-5929DE125219}" sibTransId="{DDA7C93F-4968-436D-A2F0-463A85A0654D}"/>
    <dgm:cxn modelId="{66BE5B7A-3F4D-4BFE-A41F-DABD26BFBEA0}" type="presOf" srcId="{B294D663-9FB2-4944-84A8-08BC6E14451E}" destId="{2C94730A-939B-46B6-AFC7-3E0AED9FF59B}" srcOrd="0" destOrd="0" presId="urn:microsoft.com/office/officeart/2005/8/layout/chevron2"/>
    <dgm:cxn modelId="{3CF4525A-7F6B-44F7-93FF-75D668CEE85F}" type="presOf" srcId="{EF792BF9-7ECB-455D-930B-A23BF061160F}" destId="{0DC51AEE-D2A9-41E9-B64C-FFBA67F01D16}" srcOrd="0" destOrd="0" presId="urn:microsoft.com/office/officeart/2005/8/layout/chevron2"/>
    <dgm:cxn modelId="{2B8CCE7B-9D49-41BE-8475-05DD89F2489C}" type="presOf" srcId="{CB81860B-4FDB-4800-9497-AF6CFB8C33DC}" destId="{18D9703D-1EE5-4433-BA61-2CF0487C30A9}" srcOrd="0" destOrd="0" presId="urn:microsoft.com/office/officeart/2005/8/layout/chevron2"/>
    <dgm:cxn modelId="{B60CEE7B-F89A-46EB-AEDA-EE50A100B722}" type="presOf" srcId="{C2FB64E7-6BB8-4233-888E-FA38BA6ADA81}" destId="{ECB7301C-6001-494E-9F2A-BF7721A36C51}" srcOrd="0" destOrd="0" presId="urn:microsoft.com/office/officeart/2005/8/layout/chevron2"/>
    <dgm:cxn modelId="{3B1C2B83-717C-4273-A3E2-E85863613A90}" srcId="{17C659AC-C917-45BA-863E-7656E6787F45}" destId="{C6DC532E-6932-484A-AB6F-62D3A9C66513}" srcOrd="0" destOrd="0" parTransId="{E4BC6DD4-8D19-44CA-80DC-98FA87034A0D}" sibTransId="{CB81860B-4FDB-4800-9497-AF6CFB8C33DC}"/>
    <dgm:cxn modelId="{3AFEEA83-349B-4C07-BCCA-607C99040AD1}" srcId="{17C659AC-C917-45BA-863E-7656E6787F45}" destId="{E75E6DA5-6C59-46EA-A4EC-B4C4164A9245}" srcOrd="1" destOrd="0" parTransId="{775FE955-970D-4EE5-83F4-AFDEB5C9A445}" sibTransId="{476857E0-2235-43BA-B3B6-97669BC08ABE}"/>
    <dgm:cxn modelId="{6B78A699-39EE-421E-842E-E4888C5D63A6}" type="presOf" srcId="{DF6EB5E2-2428-4919-926D-21684206F4DC}" destId="{DD601148-872A-4373-A98D-19EF2B61D6BE}" srcOrd="0" destOrd="0" presId="urn:microsoft.com/office/officeart/2005/8/layout/chevron2"/>
    <dgm:cxn modelId="{54487D9D-E476-4355-8C54-F6331333037E}" srcId="{17C659AC-C917-45BA-863E-7656E6787F45}" destId="{FE1749A9-1802-45CF-9CDC-EA9035DE687B}" srcOrd="3" destOrd="0" parTransId="{8E8237D9-9094-4EBF-BB51-F6720CE93850}" sibTransId="{EF792BF9-7ECB-455D-930B-A23BF061160F}"/>
    <dgm:cxn modelId="{4E2B7AC2-3274-4AB3-8B4A-C0722C5B4E6A}" type="presOf" srcId="{476857E0-2235-43BA-B3B6-97669BC08ABE}" destId="{7D1183FF-B9FE-40C0-A95C-536A0D89F0A0}" srcOrd="0" destOrd="0" presId="urn:microsoft.com/office/officeart/2005/8/layout/chevron2"/>
    <dgm:cxn modelId="{A13F69D9-9C68-4124-8B27-2798A0574687}" srcId="{DF6EB5E2-2428-4919-926D-21684206F4DC}" destId="{79BE19C0-FFFB-4A9B-9462-A84A1884E5BD}" srcOrd="0" destOrd="0" parTransId="{43645AF3-7CCA-4C3C-B323-8E9E008632ED}" sibTransId="{976AB5BF-1FD2-428E-B7A8-E7BF60E7E1E3}"/>
    <dgm:cxn modelId="{EF7291DA-4A76-4F99-984D-1C6A48FBFEE4}" type="presOf" srcId="{B055EA86-811C-46B1-86E4-34F1B6E598CB}" destId="{79277165-31D3-47A5-92B2-BB428DC3EB8B}" srcOrd="0" destOrd="0" presId="urn:microsoft.com/office/officeart/2005/8/layout/chevron2"/>
    <dgm:cxn modelId="{CC9A1CDB-FA79-435B-9974-C9135868BA51}" srcId="{28C8A707-D682-4FB7-B1EF-265B5675CC96}" destId="{3E92BB6E-E4FE-4EC6-95AC-2CCC645C1C68}" srcOrd="0" destOrd="0" parTransId="{B84066F9-6C67-4B4D-8DCB-7007EB33F29E}" sibTransId="{2974DD7C-3932-4A31-9388-EEBC03693D0B}"/>
    <dgm:cxn modelId="{10C7DDDD-ACF6-43C1-B03E-E749B54DDED8}" srcId="{17C659AC-C917-45BA-863E-7656E6787F45}" destId="{DF6EB5E2-2428-4919-926D-21684206F4DC}" srcOrd="5" destOrd="0" parTransId="{4AA81D1C-9E3C-4EDA-BB30-997D988BFED8}" sibTransId="{5EF115FB-6E4A-46BA-ABC2-93974D93D72F}"/>
    <dgm:cxn modelId="{990121DE-C344-46C7-8D80-D1E467E22B98}" type="presOf" srcId="{C6DC532E-6932-484A-AB6F-62D3A9C66513}" destId="{42B1A8E3-A314-4FF4-A230-59C1D0C06287}" srcOrd="0" destOrd="0" presId="urn:microsoft.com/office/officeart/2005/8/layout/chevron2"/>
    <dgm:cxn modelId="{825498DF-6575-49F4-B206-33CC939D61AB}" type="presOf" srcId="{A8689CEA-F661-4BCE-ABE6-3113D37DB33A}" destId="{32583B4B-1EB2-45E3-9D0C-517A13C69E10}" srcOrd="0" destOrd="0" presId="urn:microsoft.com/office/officeart/2005/8/layout/chevron2"/>
    <dgm:cxn modelId="{4D73F0E3-4151-48F0-8D1F-13D212343391}" srcId="{17C659AC-C917-45BA-863E-7656E6787F45}" destId="{28C8A707-D682-4FB7-B1EF-265B5675CC96}" srcOrd="4" destOrd="0" parTransId="{572CE702-2CBE-4697-875F-0A3E32B61DEB}" sibTransId="{419E0F12-BC84-4093-B3C1-36D511974120}"/>
    <dgm:cxn modelId="{859C4CE4-1B26-47FF-A692-462B0D248AA1}" type="presOf" srcId="{28C8A707-D682-4FB7-B1EF-265B5675CC96}" destId="{200FB171-55D0-4F5B-9B64-69BB47100719}" srcOrd="0" destOrd="0" presId="urn:microsoft.com/office/officeart/2005/8/layout/chevron2"/>
    <dgm:cxn modelId="{774FA3F0-7086-49FB-90F3-FF5775E08DDB}" type="presOf" srcId="{3E92BB6E-E4FE-4EC6-95AC-2CCC645C1C68}" destId="{C2CC2ACA-4B6B-44BB-820F-4DB7E923005F}" srcOrd="0" destOrd="0" presId="urn:microsoft.com/office/officeart/2005/8/layout/chevron2"/>
    <dgm:cxn modelId="{128278F5-F461-44DC-AA81-75A7C8F60D0E}" srcId="{FE1749A9-1802-45CF-9CDC-EA9035DE687B}" destId="{B95EE195-5F28-4662-BB94-6B8D7EC080E2}" srcOrd="0" destOrd="0" parTransId="{287349EC-8440-479A-A5B1-98F42F359E49}" sibTransId="{D1E93A57-D390-4C41-9E33-1B7CEF7795AC}"/>
    <dgm:cxn modelId="{DB752AFA-3A50-43E3-87B5-209E1B371BC4}" type="presOf" srcId="{79BE19C0-FFFB-4A9B-9462-A84A1884E5BD}" destId="{46035665-7B3F-43F5-B495-1F1D99B53D60}" srcOrd="0" destOrd="0" presId="urn:microsoft.com/office/officeart/2005/8/layout/chevron2"/>
    <dgm:cxn modelId="{570AC8FC-4E37-4010-B900-8FCAB1D257D5}" type="presOf" srcId="{FE1749A9-1802-45CF-9CDC-EA9035DE687B}" destId="{3DA8AB85-2DBF-4EDE-87B1-A7B098C841F2}" srcOrd="0" destOrd="0" presId="urn:microsoft.com/office/officeart/2005/8/layout/chevron2"/>
    <dgm:cxn modelId="{57C36A39-F20A-4984-9FB3-A9CFDDA5FDE2}" type="presParOf" srcId="{0DFBA12E-E71D-46F7-8432-D7826BA09C74}" destId="{FEDA46FF-4DB3-4936-9800-493C88F79972}" srcOrd="0" destOrd="0" presId="urn:microsoft.com/office/officeart/2005/8/layout/chevron2"/>
    <dgm:cxn modelId="{63FE0921-A683-46F6-AE24-359DFD710C35}" type="presParOf" srcId="{FEDA46FF-4DB3-4936-9800-493C88F79972}" destId="{42B1A8E3-A314-4FF4-A230-59C1D0C06287}" srcOrd="0" destOrd="0" presId="urn:microsoft.com/office/officeart/2005/8/layout/chevron2"/>
    <dgm:cxn modelId="{EB892989-F1A9-43A1-AF9F-6F764E7E39C0}" type="presParOf" srcId="{FEDA46FF-4DB3-4936-9800-493C88F79972}" destId="{ECB7301C-6001-494E-9F2A-BF7721A36C51}" srcOrd="1" destOrd="0" presId="urn:microsoft.com/office/officeart/2005/8/layout/chevron2"/>
    <dgm:cxn modelId="{BE6C9991-44CB-4D65-BFE8-0471244C534C}" type="presParOf" srcId="{0DFBA12E-E71D-46F7-8432-D7826BA09C74}" destId="{18D9703D-1EE5-4433-BA61-2CF0487C30A9}" srcOrd="1" destOrd="0" presId="urn:microsoft.com/office/officeart/2005/8/layout/chevron2"/>
    <dgm:cxn modelId="{333D0640-549B-4B05-B089-58B77B5871FF}" type="presParOf" srcId="{0DFBA12E-E71D-46F7-8432-D7826BA09C74}" destId="{A8E45055-DEA9-4473-B5C3-1F6F1176B0E4}" srcOrd="2" destOrd="0" presId="urn:microsoft.com/office/officeart/2005/8/layout/chevron2"/>
    <dgm:cxn modelId="{86AE6A18-8548-461D-8225-CA5B4D46F583}" type="presParOf" srcId="{A8E45055-DEA9-4473-B5C3-1F6F1176B0E4}" destId="{7F89011D-F36C-4A49-9A1F-F9314952F333}" srcOrd="0" destOrd="0" presId="urn:microsoft.com/office/officeart/2005/8/layout/chevron2"/>
    <dgm:cxn modelId="{3FDAB2BF-3753-49C4-9816-D45F74FC315F}" type="presParOf" srcId="{A8E45055-DEA9-4473-B5C3-1F6F1176B0E4}" destId="{032E5E8C-31D0-4B6C-9F32-2117C6D2E0D2}" srcOrd="1" destOrd="0" presId="urn:microsoft.com/office/officeart/2005/8/layout/chevron2"/>
    <dgm:cxn modelId="{6FE58816-BD49-4FAC-B173-00FDBDDD8565}" type="presParOf" srcId="{0DFBA12E-E71D-46F7-8432-D7826BA09C74}" destId="{7D1183FF-B9FE-40C0-A95C-536A0D89F0A0}" srcOrd="3" destOrd="0" presId="urn:microsoft.com/office/officeart/2005/8/layout/chevron2"/>
    <dgm:cxn modelId="{AED29608-EBC7-4F2E-8557-EAF16DCD8A43}" type="presParOf" srcId="{0DFBA12E-E71D-46F7-8432-D7826BA09C74}" destId="{0EDB2F26-3EC2-4AA9-9B74-11833150840E}" srcOrd="4" destOrd="0" presId="urn:microsoft.com/office/officeart/2005/8/layout/chevron2"/>
    <dgm:cxn modelId="{E46E7E2B-6E28-4C3E-9902-D84133FFC6E5}" type="presParOf" srcId="{0EDB2F26-3EC2-4AA9-9B74-11833150840E}" destId="{32583B4B-1EB2-45E3-9D0C-517A13C69E10}" srcOrd="0" destOrd="0" presId="urn:microsoft.com/office/officeart/2005/8/layout/chevron2"/>
    <dgm:cxn modelId="{43E97FF4-60DB-432F-B71C-8DA00643C859}" type="presParOf" srcId="{0EDB2F26-3EC2-4AA9-9B74-11833150840E}" destId="{2C94730A-939B-46B6-AFC7-3E0AED9FF59B}" srcOrd="1" destOrd="0" presId="urn:microsoft.com/office/officeart/2005/8/layout/chevron2"/>
    <dgm:cxn modelId="{8CEBCE15-D7EF-49C2-A74A-FFD55DB41FD4}" type="presParOf" srcId="{0DFBA12E-E71D-46F7-8432-D7826BA09C74}" destId="{79277165-31D3-47A5-92B2-BB428DC3EB8B}" srcOrd="5" destOrd="0" presId="urn:microsoft.com/office/officeart/2005/8/layout/chevron2"/>
    <dgm:cxn modelId="{745B6B79-630E-4382-990D-8C4BA6CEE56E}" type="presParOf" srcId="{0DFBA12E-E71D-46F7-8432-D7826BA09C74}" destId="{30B9DD4A-1C1E-4496-A3D1-6076C7515417}" srcOrd="6" destOrd="0" presId="urn:microsoft.com/office/officeart/2005/8/layout/chevron2"/>
    <dgm:cxn modelId="{8FDE95F7-0183-40DB-88A1-2D04677A6A01}" type="presParOf" srcId="{30B9DD4A-1C1E-4496-A3D1-6076C7515417}" destId="{3DA8AB85-2DBF-4EDE-87B1-A7B098C841F2}" srcOrd="0" destOrd="0" presId="urn:microsoft.com/office/officeart/2005/8/layout/chevron2"/>
    <dgm:cxn modelId="{0541DCFC-234E-4802-A148-25B457A6326E}" type="presParOf" srcId="{30B9DD4A-1C1E-4496-A3D1-6076C7515417}" destId="{05449461-5ED8-47D5-BA72-BC0DA4A061A8}" srcOrd="1" destOrd="0" presId="urn:microsoft.com/office/officeart/2005/8/layout/chevron2"/>
    <dgm:cxn modelId="{574DDBFB-4510-45E1-A520-662EF8B10342}" type="presParOf" srcId="{0DFBA12E-E71D-46F7-8432-D7826BA09C74}" destId="{0DC51AEE-D2A9-41E9-B64C-FFBA67F01D16}" srcOrd="7" destOrd="0" presId="urn:microsoft.com/office/officeart/2005/8/layout/chevron2"/>
    <dgm:cxn modelId="{94B6BA39-6608-4D0D-A9F4-91A9D09ACB5B}" type="presParOf" srcId="{0DFBA12E-E71D-46F7-8432-D7826BA09C74}" destId="{9E3790AB-DD13-45FD-8EC8-0C30BB28D9EA}" srcOrd="8" destOrd="0" presId="urn:microsoft.com/office/officeart/2005/8/layout/chevron2"/>
    <dgm:cxn modelId="{438B0254-F564-4A7F-B1A6-B70295DF826B}" type="presParOf" srcId="{9E3790AB-DD13-45FD-8EC8-0C30BB28D9EA}" destId="{200FB171-55D0-4F5B-9B64-69BB47100719}" srcOrd="0" destOrd="0" presId="urn:microsoft.com/office/officeart/2005/8/layout/chevron2"/>
    <dgm:cxn modelId="{75AF8D33-4289-4A36-A2ED-DD12C8E37AF6}" type="presParOf" srcId="{9E3790AB-DD13-45FD-8EC8-0C30BB28D9EA}" destId="{C2CC2ACA-4B6B-44BB-820F-4DB7E923005F}" srcOrd="1" destOrd="0" presId="urn:microsoft.com/office/officeart/2005/8/layout/chevron2"/>
    <dgm:cxn modelId="{8F88E47C-BFDE-4CD1-AF12-C7187AD7E35E}" type="presParOf" srcId="{0DFBA12E-E71D-46F7-8432-D7826BA09C74}" destId="{1108E7B1-2F1C-4ADA-97A5-D94D72613B06}" srcOrd="9" destOrd="0" presId="urn:microsoft.com/office/officeart/2005/8/layout/chevron2"/>
    <dgm:cxn modelId="{50C0B1B7-D9BE-45AF-8316-A9BB23AC9FD3}" type="presParOf" srcId="{0DFBA12E-E71D-46F7-8432-D7826BA09C74}" destId="{80F4C1BB-6EEC-40E7-9136-27AA165302AB}" srcOrd="10" destOrd="0" presId="urn:microsoft.com/office/officeart/2005/8/layout/chevron2"/>
    <dgm:cxn modelId="{4AE2F447-8ACF-4B31-B1F6-BB1BB25389DB}" type="presParOf" srcId="{80F4C1BB-6EEC-40E7-9136-27AA165302AB}" destId="{DD601148-872A-4373-A98D-19EF2B61D6BE}" srcOrd="0" destOrd="0" presId="urn:microsoft.com/office/officeart/2005/8/layout/chevron2"/>
    <dgm:cxn modelId="{0996D9D9-656D-4C97-A3EA-70AB64543197}" type="presParOf" srcId="{80F4C1BB-6EEC-40E7-9136-27AA165302AB}" destId="{46035665-7B3F-43F5-B495-1F1D99B53D60}"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5D7E77-463E-439D-A054-862DA2D1B4EB}" type="doc">
      <dgm:prSet loTypeId="urn:microsoft.com/office/officeart/2008/layout/IncreasingCircleProcess#1" loCatId="list" qsTypeId="urn:microsoft.com/office/officeart/2005/8/quickstyle/3d2#1" qsCatId="3D" csTypeId="urn:microsoft.com/office/officeart/2005/8/colors/colorful5#2" csCatId="colorful" phldr="1"/>
      <dgm:spPr/>
      <dgm:t>
        <a:bodyPr/>
        <a:lstStyle/>
        <a:p>
          <a:endParaRPr lang="zh-CN" altLang="en-US"/>
        </a:p>
      </dgm:t>
    </dgm:pt>
    <dgm:pt modelId="{38F2A64E-E591-4A70-A6D3-83F70F7266F3}">
      <dgm:prSet phldrT="[文本]"/>
      <dgm:spPr/>
      <dgm:t>
        <a:bodyPr/>
        <a:lstStyle/>
        <a:p>
          <a:r>
            <a:rPr lang="en-US" altLang="zh-CN" dirty="0"/>
            <a:t>1</a:t>
          </a:r>
          <a:endParaRPr lang="zh-CN" altLang="en-US" dirty="0"/>
        </a:p>
      </dgm:t>
    </dgm:pt>
    <dgm:pt modelId="{4FD41FF9-A11D-4A54-A64C-1698546C44B2}" type="parTrans" cxnId="{56343110-768C-4695-979F-25C983DE0A6C}">
      <dgm:prSet/>
      <dgm:spPr/>
      <dgm:t>
        <a:bodyPr/>
        <a:lstStyle/>
        <a:p>
          <a:endParaRPr lang="zh-CN" altLang="en-US"/>
        </a:p>
      </dgm:t>
    </dgm:pt>
    <dgm:pt modelId="{F035312C-A524-4079-AFD2-85831CE39B53}" type="sibTrans" cxnId="{56343110-768C-4695-979F-25C983DE0A6C}">
      <dgm:prSet/>
      <dgm:spPr/>
      <dgm:t>
        <a:bodyPr/>
        <a:lstStyle/>
        <a:p>
          <a:endParaRPr lang="zh-CN" altLang="en-US"/>
        </a:p>
      </dgm:t>
    </dgm:pt>
    <dgm:pt modelId="{2C081D78-CDF8-4419-9648-3A962C837FA4}">
      <dgm:prSet phldrT="[文本]"/>
      <dgm:spPr/>
      <dgm:t>
        <a:bodyPr/>
        <a:lstStyle/>
        <a:p>
          <a:r>
            <a:rPr lang="zh-CN" altLang="en-US"/>
            <a:t>共享资源数量</a:t>
          </a:r>
          <a:endParaRPr lang="zh-CN" altLang="en-US" dirty="0"/>
        </a:p>
      </dgm:t>
    </dgm:pt>
    <dgm:pt modelId="{BEE8FC17-07D1-48BE-9E89-3D1451523532}" type="parTrans" cxnId="{BFC9382F-F0DB-4F49-AE39-6AAD46E47B84}">
      <dgm:prSet/>
      <dgm:spPr/>
      <dgm:t>
        <a:bodyPr/>
        <a:lstStyle/>
        <a:p>
          <a:endParaRPr lang="zh-CN" altLang="en-US"/>
        </a:p>
      </dgm:t>
    </dgm:pt>
    <dgm:pt modelId="{85C00649-FFF1-4673-8637-9EC64FEEBF77}" type="sibTrans" cxnId="{BFC9382F-F0DB-4F49-AE39-6AAD46E47B84}">
      <dgm:prSet/>
      <dgm:spPr/>
      <dgm:t>
        <a:bodyPr/>
        <a:lstStyle/>
        <a:p>
          <a:endParaRPr lang="zh-CN" altLang="en-US"/>
        </a:p>
      </dgm:t>
    </dgm:pt>
    <dgm:pt modelId="{975692C9-3C08-4735-BC2A-02906123E33D}">
      <dgm:prSet phldrT="[文本]"/>
      <dgm:spPr/>
      <dgm:t>
        <a:bodyPr/>
        <a:lstStyle/>
        <a:p>
          <a:r>
            <a:rPr lang="en-US" altLang="zh-CN" dirty="0"/>
            <a:t>2</a:t>
          </a:r>
          <a:endParaRPr lang="zh-CN" altLang="en-US" dirty="0"/>
        </a:p>
      </dgm:t>
    </dgm:pt>
    <dgm:pt modelId="{2F285CDB-853C-4BB3-AD7F-CF334955E15C}" type="parTrans" cxnId="{6F05D70F-6FBA-403A-8F08-D0DE8AC5CD07}">
      <dgm:prSet/>
      <dgm:spPr/>
      <dgm:t>
        <a:bodyPr/>
        <a:lstStyle/>
        <a:p>
          <a:endParaRPr lang="zh-CN" altLang="en-US"/>
        </a:p>
      </dgm:t>
    </dgm:pt>
    <dgm:pt modelId="{6CA2E8AC-5778-42D5-ABFB-803F4046392A}" type="sibTrans" cxnId="{6F05D70F-6FBA-403A-8F08-D0DE8AC5CD07}">
      <dgm:prSet/>
      <dgm:spPr/>
      <dgm:t>
        <a:bodyPr/>
        <a:lstStyle/>
        <a:p>
          <a:endParaRPr lang="zh-CN" altLang="en-US"/>
        </a:p>
      </dgm:t>
    </dgm:pt>
    <dgm:pt modelId="{A583AC7C-CB19-40F7-B336-822C61120ABF}">
      <dgm:prSet phldrT="[文本]"/>
      <dgm:spPr/>
      <dgm:t>
        <a:bodyPr/>
        <a:lstStyle/>
        <a:p>
          <a:r>
            <a:rPr lang="zh-CN" altLang="en-US" dirty="0"/>
            <a:t>等待资源就绪任务  </a:t>
          </a:r>
          <a:r>
            <a:rPr lang="en-US" altLang="zh-CN" dirty="0"/>
            <a:t>---- </a:t>
          </a:r>
          <a:r>
            <a:rPr lang="zh-CN" altLang="en-US" dirty="0"/>
            <a:t>管理</a:t>
          </a:r>
        </a:p>
      </dgm:t>
    </dgm:pt>
    <dgm:pt modelId="{5F7E3AF4-42EC-4978-A138-D95DB268C6EA}" type="parTrans" cxnId="{545E7032-41E8-4A63-9589-E54726665124}">
      <dgm:prSet/>
      <dgm:spPr/>
      <dgm:t>
        <a:bodyPr/>
        <a:lstStyle/>
        <a:p>
          <a:endParaRPr lang="zh-CN" altLang="en-US"/>
        </a:p>
      </dgm:t>
    </dgm:pt>
    <dgm:pt modelId="{DB825E61-DC46-4F09-A4E3-0AD40C6BFB70}" type="sibTrans" cxnId="{545E7032-41E8-4A63-9589-E54726665124}">
      <dgm:prSet/>
      <dgm:spPr/>
      <dgm:t>
        <a:bodyPr/>
        <a:lstStyle/>
        <a:p>
          <a:endParaRPr lang="zh-CN" altLang="en-US"/>
        </a:p>
      </dgm:t>
    </dgm:pt>
    <dgm:pt modelId="{F37BD71A-4D28-463F-9417-530268502560}">
      <dgm:prSet phldrT="[文本]"/>
      <dgm:spPr/>
      <dgm:t>
        <a:bodyPr/>
        <a:lstStyle/>
        <a:p>
          <a:r>
            <a:rPr lang="en-US" altLang="zh-CN" dirty="0"/>
            <a:t>3</a:t>
          </a:r>
          <a:endParaRPr lang="zh-CN" altLang="en-US" dirty="0"/>
        </a:p>
      </dgm:t>
    </dgm:pt>
    <dgm:pt modelId="{38314851-5E7C-4666-BECB-EF84F210E69F}" type="parTrans" cxnId="{065B4058-A848-4A8F-83D6-AD408D1F0AC2}">
      <dgm:prSet/>
      <dgm:spPr/>
      <dgm:t>
        <a:bodyPr/>
        <a:lstStyle/>
        <a:p>
          <a:endParaRPr lang="zh-CN" altLang="en-US"/>
        </a:p>
      </dgm:t>
    </dgm:pt>
    <dgm:pt modelId="{980BB61D-E02F-4931-945E-B2147C8A6D77}" type="sibTrans" cxnId="{065B4058-A848-4A8F-83D6-AD408D1F0AC2}">
      <dgm:prSet/>
      <dgm:spPr/>
      <dgm:t>
        <a:bodyPr/>
        <a:lstStyle/>
        <a:p>
          <a:endParaRPr lang="zh-CN" altLang="en-US"/>
        </a:p>
      </dgm:t>
    </dgm:pt>
    <dgm:pt modelId="{9D490FE6-A3FE-4CB4-AC36-E367087A09D2}">
      <dgm:prSet phldrT="[文本]"/>
      <dgm:spPr/>
      <dgm:t>
        <a:bodyPr/>
        <a:lstStyle/>
        <a:p>
          <a:r>
            <a:rPr lang="zh-CN" altLang="en-US"/>
            <a:t>资源管理（初始化、分配、释放）</a:t>
          </a:r>
          <a:endParaRPr lang="zh-CN" altLang="en-US" dirty="0"/>
        </a:p>
      </dgm:t>
    </dgm:pt>
    <dgm:pt modelId="{3E5BE791-739B-41C6-B979-78767486175C}" type="parTrans" cxnId="{325EEF84-8475-422F-A316-F8B96C5484EF}">
      <dgm:prSet/>
      <dgm:spPr/>
      <dgm:t>
        <a:bodyPr/>
        <a:lstStyle/>
        <a:p>
          <a:endParaRPr lang="zh-CN" altLang="en-US"/>
        </a:p>
      </dgm:t>
    </dgm:pt>
    <dgm:pt modelId="{25B836D7-7758-436B-8183-30FD45FD2AB0}" type="sibTrans" cxnId="{325EEF84-8475-422F-A316-F8B96C5484EF}">
      <dgm:prSet/>
      <dgm:spPr/>
      <dgm:t>
        <a:bodyPr/>
        <a:lstStyle/>
        <a:p>
          <a:endParaRPr lang="zh-CN" altLang="en-US"/>
        </a:p>
      </dgm:t>
    </dgm:pt>
    <dgm:pt modelId="{2C3F0C1F-994F-4B7B-9A10-DF955A728DBB}">
      <dgm:prSet phldrT="[文本]"/>
      <dgm:spPr/>
      <dgm:t>
        <a:bodyPr/>
        <a:lstStyle/>
        <a:p>
          <a:r>
            <a:rPr lang="zh-CN" altLang="en-US"/>
            <a:t>任务脱离资源等待就绪态，进入任务就绪态</a:t>
          </a:r>
          <a:endParaRPr lang="zh-CN" altLang="en-US" dirty="0"/>
        </a:p>
      </dgm:t>
    </dgm:pt>
    <dgm:pt modelId="{8BB82F19-5FCF-425E-98E8-6678D654EE04}" type="parTrans" cxnId="{6ABDD17C-12CD-4577-B11E-325BD6327FD6}">
      <dgm:prSet/>
      <dgm:spPr/>
      <dgm:t>
        <a:bodyPr/>
        <a:lstStyle/>
        <a:p>
          <a:endParaRPr lang="zh-CN" altLang="en-US"/>
        </a:p>
      </dgm:t>
    </dgm:pt>
    <dgm:pt modelId="{B642447E-A89B-4BF4-8143-D200D11FC2D1}" type="sibTrans" cxnId="{6ABDD17C-12CD-4577-B11E-325BD6327FD6}">
      <dgm:prSet/>
      <dgm:spPr/>
      <dgm:t>
        <a:bodyPr/>
        <a:lstStyle/>
        <a:p>
          <a:endParaRPr lang="zh-CN" altLang="en-US"/>
        </a:p>
      </dgm:t>
    </dgm:pt>
    <dgm:pt modelId="{81054C1A-F029-4A37-ABBA-FC29DF770F2B}">
      <dgm:prSet phldrT="[文本]"/>
      <dgm:spPr/>
      <dgm:t>
        <a:bodyPr/>
        <a:lstStyle/>
        <a:p>
          <a:r>
            <a:rPr lang="en-US" altLang="zh-CN" dirty="0"/>
            <a:t>4</a:t>
          </a:r>
          <a:endParaRPr lang="zh-CN" altLang="en-US" dirty="0"/>
        </a:p>
      </dgm:t>
    </dgm:pt>
    <dgm:pt modelId="{3E30AF98-58FB-48ED-A1F1-5452CA41EAA6}" type="parTrans" cxnId="{BE2E36B1-63C4-40B5-832E-73B0A9BADF73}">
      <dgm:prSet/>
      <dgm:spPr/>
      <dgm:t>
        <a:bodyPr/>
        <a:lstStyle/>
        <a:p>
          <a:endParaRPr lang="zh-CN" altLang="en-US"/>
        </a:p>
      </dgm:t>
    </dgm:pt>
    <dgm:pt modelId="{EF7FA889-23D1-4311-B879-4ADE3B1EEA81}" type="sibTrans" cxnId="{BE2E36B1-63C4-40B5-832E-73B0A9BADF73}">
      <dgm:prSet/>
      <dgm:spPr/>
      <dgm:t>
        <a:bodyPr/>
        <a:lstStyle/>
        <a:p>
          <a:endParaRPr lang="zh-CN" altLang="en-US"/>
        </a:p>
      </dgm:t>
    </dgm:pt>
    <dgm:pt modelId="{5687F6D8-A8CD-4404-B7DB-E02F0598D0A3}" type="pres">
      <dgm:prSet presAssocID="{AA5D7E77-463E-439D-A054-862DA2D1B4EB}" presName="Name0" presStyleCnt="0">
        <dgm:presLayoutVars>
          <dgm:chMax val="7"/>
          <dgm:chPref val="7"/>
          <dgm:dir/>
          <dgm:animOne val="branch"/>
          <dgm:animLvl val="lvl"/>
        </dgm:presLayoutVars>
      </dgm:prSet>
      <dgm:spPr/>
    </dgm:pt>
    <dgm:pt modelId="{DF03B339-1712-4B33-96CD-2C8992E478CE}" type="pres">
      <dgm:prSet presAssocID="{38F2A64E-E591-4A70-A6D3-83F70F7266F3}" presName="composite" presStyleCnt="0"/>
      <dgm:spPr/>
    </dgm:pt>
    <dgm:pt modelId="{BAE5E5CF-1AE3-4A05-ADD0-DD04CB603CF8}" type="pres">
      <dgm:prSet presAssocID="{38F2A64E-E591-4A70-A6D3-83F70F7266F3}" presName="BackAccent" presStyleLbl="bgShp" presStyleIdx="0" presStyleCnt="4"/>
      <dgm:spPr/>
    </dgm:pt>
    <dgm:pt modelId="{3299A66E-52A0-4962-8FE2-83FFD17A6C45}" type="pres">
      <dgm:prSet presAssocID="{38F2A64E-E591-4A70-A6D3-83F70F7266F3}" presName="Accent" presStyleLbl="alignNode1" presStyleIdx="0" presStyleCnt="4"/>
      <dgm:spPr/>
    </dgm:pt>
    <dgm:pt modelId="{B91C9F1F-66B9-427E-9736-AE7B9FE260F8}" type="pres">
      <dgm:prSet presAssocID="{38F2A64E-E591-4A70-A6D3-83F70F7266F3}" presName="Child" presStyleLbl="revTx" presStyleIdx="0" presStyleCnt="8">
        <dgm:presLayoutVars>
          <dgm:chMax val="0"/>
          <dgm:chPref val="0"/>
          <dgm:bulletEnabled val="1"/>
        </dgm:presLayoutVars>
      </dgm:prSet>
      <dgm:spPr/>
    </dgm:pt>
    <dgm:pt modelId="{982564B8-B685-4E7B-9398-0D8A7A8CA53F}" type="pres">
      <dgm:prSet presAssocID="{38F2A64E-E591-4A70-A6D3-83F70F7266F3}" presName="Parent" presStyleLbl="revTx" presStyleIdx="1" presStyleCnt="8">
        <dgm:presLayoutVars>
          <dgm:chMax val="1"/>
          <dgm:chPref val="1"/>
          <dgm:bulletEnabled val="1"/>
        </dgm:presLayoutVars>
      </dgm:prSet>
      <dgm:spPr/>
    </dgm:pt>
    <dgm:pt modelId="{131889C8-7CE2-4D18-A507-3820A4F40E0D}" type="pres">
      <dgm:prSet presAssocID="{F035312C-A524-4079-AFD2-85831CE39B53}" presName="sibTrans" presStyleCnt="0"/>
      <dgm:spPr/>
    </dgm:pt>
    <dgm:pt modelId="{A21DD52A-6EFC-4DE0-A27B-C9C5D56A4B68}" type="pres">
      <dgm:prSet presAssocID="{975692C9-3C08-4735-BC2A-02906123E33D}" presName="composite" presStyleCnt="0"/>
      <dgm:spPr/>
    </dgm:pt>
    <dgm:pt modelId="{9A1EFAD5-52E8-4B55-94EE-FDA7CC0BB8A1}" type="pres">
      <dgm:prSet presAssocID="{975692C9-3C08-4735-BC2A-02906123E33D}" presName="BackAccent" presStyleLbl="bgShp" presStyleIdx="1" presStyleCnt="4"/>
      <dgm:spPr/>
    </dgm:pt>
    <dgm:pt modelId="{43632918-D4FA-471F-B3FD-9E97DE0508EB}" type="pres">
      <dgm:prSet presAssocID="{975692C9-3C08-4735-BC2A-02906123E33D}" presName="Accent" presStyleLbl="alignNode1" presStyleIdx="1" presStyleCnt="4"/>
      <dgm:spPr/>
    </dgm:pt>
    <dgm:pt modelId="{27EBD42B-E9B9-47A8-9F7D-EC9F80F85969}" type="pres">
      <dgm:prSet presAssocID="{975692C9-3C08-4735-BC2A-02906123E33D}" presName="Child" presStyleLbl="revTx" presStyleIdx="2" presStyleCnt="8">
        <dgm:presLayoutVars>
          <dgm:chMax val="0"/>
          <dgm:chPref val="0"/>
          <dgm:bulletEnabled val="1"/>
        </dgm:presLayoutVars>
      </dgm:prSet>
      <dgm:spPr/>
    </dgm:pt>
    <dgm:pt modelId="{E0EE3938-29A0-402B-9059-B0849C5A1999}" type="pres">
      <dgm:prSet presAssocID="{975692C9-3C08-4735-BC2A-02906123E33D}" presName="Parent" presStyleLbl="revTx" presStyleIdx="3" presStyleCnt="8">
        <dgm:presLayoutVars>
          <dgm:chMax val="1"/>
          <dgm:chPref val="1"/>
          <dgm:bulletEnabled val="1"/>
        </dgm:presLayoutVars>
      </dgm:prSet>
      <dgm:spPr/>
    </dgm:pt>
    <dgm:pt modelId="{22DC8DAB-73A6-45A7-815A-19E54CF23862}" type="pres">
      <dgm:prSet presAssocID="{6CA2E8AC-5778-42D5-ABFB-803F4046392A}" presName="sibTrans" presStyleCnt="0"/>
      <dgm:spPr/>
    </dgm:pt>
    <dgm:pt modelId="{7A8CC32A-DFF1-4293-A754-4CD5760F4ECA}" type="pres">
      <dgm:prSet presAssocID="{F37BD71A-4D28-463F-9417-530268502560}" presName="composite" presStyleCnt="0"/>
      <dgm:spPr/>
    </dgm:pt>
    <dgm:pt modelId="{94F7341C-E689-4D16-A808-7EDD87C0B5A0}" type="pres">
      <dgm:prSet presAssocID="{F37BD71A-4D28-463F-9417-530268502560}" presName="BackAccent" presStyleLbl="bgShp" presStyleIdx="2" presStyleCnt="4"/>
      <dgm:spPr/>
    </dgm:pt>
    <dgm:pt modelId="{8DFF42BE-1C1F-41DD-AF6C-28A375E81573}" type="pres">
      <dgm:prSet presAssocID="{F37BD71A-4D28-463F-9417-530268502560}" presName="Accent" presStyleLbl="alignNode1" presStyleIdx="2" presStyleCnt="4"/>
      <dgm:spPr/>
    </dgm:pt>
    <dgm:pt modelId="{45D09D20-E2D2-4CDA-A48E-965F795E296B}" type="pres">
      <dgm:prSet presAssocID="{F37BD71A-4D28-463F-9417-530268502560}" presName="Child" presStyleLbl="revTx" presStyleIdx="4" presStyleCnt="8">
        <dgm:presLayoutVars>
          <dgm:chMax val="0"/>
          <dgm:chPref val="0"/>
          <dgm:bulletEnabled val="1"/>
        </dgm:presLayoutVars>
      </dgm:prSet>
      <dgm:spPr/>
    </dgm:pt>
    <dgm:pt modelId="{1CD9FE82-CCA0-49DC-848A-5C418572B0A4}" type="pres">
      <dgm:prSet presAssocID="{F37BD71A-4D28-463F-9417-530268502560}" presName="Parent" presStyleLbl="revTx" presStyleIdx="5" presStyleCnt="8">
        <dgm:presLayoutVars>
          <dgm:chMax val="1"/>
          <dgm:chPref val="1"/>
          <dgm:bulletEnabled val="1"/>
        </dgm:presLayoutVars>
      </dgm:prSet>
      <dgm:spPr/>
    </dgm:pt>
    <dgm:pt modelId="{4238D455-7886-477C-9F99-A33705B59D89}" type="pres">
      <dgm:prSet presAssocID="{980BB61D-E02F-4931-945E-B2147C8A6D77}" presName="sibTrans" presStyleCnt="0"/>
      <dgm:spPr/>
    </dgm:pt>
    <dgm:pt modelId="{EB1CDEAC-952D-4016-8AD2-1F46F7F563D5}" type="pres">
      <dgm:prSet presAssocID="{81054C1A-F029-4A37-ABBA-FC29DF770F2B}" presName="composite" presStyleCnt="0"/>
      <dgm:spPr/>
    </dgm:pt>
    <dgm:pt modelId="{6B66D0FC-3B44-4F09-9525-DB0CF18CB6F9}" type="pres">
      <dgm:prSet presAssocID="{81054C1A-F029-4A37-ABBA-FC29DF770F2B}" presName="BackAccent" presStyleLbl="bgShp" presStyleIdx="3" presStyleCnt="4"/>
      <dgm:spPr/>
    </dgm:pt>
    <dgm:pt modelId="{721BBF63-7AE2-4668-B4CE-B321D190952B}" type="pres">
      <dgm:prSet presAssocID="{81054C1A-F029-4A37-ABBA-FC29DF770F2B}" presName="Accent" presStyleLbl="alignNode1" presStyleIdx="3" presStyleCnt="4"/>
      <dgm:spPr/>
    </dgm:pt>
    <dgm:pt modelId="{8F3DDA42-74F5-4C90-8557-9B5DB52D8E08}" type="pres">
      <dgm:prSet presAssocID="{81054C1A-F029-4A37-ABBA-FC29DF770F2B}" presName="Child" presStyleLbl="revTx" presStyleIdx="6" presStyleCnt="8">
        <dgm:presLayoutVars>
          <dgm:chMax val="0"/>
          <dgm:chPref val="0"/>
          <dgm:bulletEnabled val="1"/>
        </dgm:presLayoutVars>
      </dgm:prSet>
      <dgm:spPr/>
    </dgm:pt>
    <dgm:pt modelId="{5521C964-F8F2-429B-9979-B4760C130550}" type="pres">
      <dgm:prSet presAssocID="{81054C1A-F029-4A37-ABBA-FC29DF770F2B}" presName="Parent" presStyleLbl="revTx" presStyleIdx="7" presStyleCnt="8">
        <dgm:presLayoutVars>
          <dgm:chMax val="1"/>
          <dgm:chPref val="1"/>
          <dgm:bulletEnabled val="1"/>
        </dgm:presLayoutVars>
      </dgm:prSet>
      <dgm:spPr/>
    </dgm:pt>
  </dgm:ptLst>
  <dgm:cxnLst>
    <dgm:cxn modelId="{6F05D70F-6FBA-403A-8F08-D0DE8AC5CD07}" srcId="{AA5D7E77-463E-439D-A054-862DA2D1B4EB}" destId="{975692C9-3C08-4735-BC2A-02906123E33D}" srcOrd="1" destOrd="0" parTransId="{2F285CDB-853C-4BB3-AD7F-CF334955E15C}" sibTransId="{6CA2E8AC-5778-42D5-ABFB-803F4046392A}"/>
    <dgm:cxn modelId="{56343110-768C-4695-979F-25C983DE0A6C}" srcId="{AA5D7E77-463E-439D-A054-862DA2D1B4EB}" destId="{38F2A64E-E591-4A70-A6D3-83F70F7266F3}" srcOrd="0" destOrd="0" parTransId="{4FD41FF9-A11D-4A54-A64C-1698546C44B2}" sibTransId="{F035312C-A524-4079-AFD2-85831CE39B53}"/>
    <dgm:cxn modelId="{033BF810-52E1-4849-95A5-1B8AC607C17B}" type="presOf" srcId="{975692C9-3C08-4735-BC2A-02906123E33D}" destId="{E0EE3938-29A0-402B-9059-B0849C5A1999}" srcOrd="0" destOrd="0" presId="urn:microsoft.com/office/officeart/2008/layout/IncreasingCircleProcess#1"/>
    <dgm:cxn modelId="{BFC9382F-F0DB-4F49-AE39-6AAD46E47B84}" srcId="{38F2A64E-E591-4A70-A6D3-83F70F7266F3}" destId="{2C081D78-CDF8-4419-9648-3A962C837FA4}" srcOrd="0" destOrd="0" parTransId="{BEE8FC17-07D1-48BE-9E89-3D1451523532}" sibTransId="{85C00649-FFF1-4673-8637-9EC64FEEBF77}"/>
    <dgm:cxn modelId="{545E7032-41E8-4A63-9589-E54726665124}" srcId="{975692C9-3C08-4735-BC2A-02906123E33D}" destId="{A583AC7C-CB19-40F7-B336-822C61120ABF}" srcOrd="0" destOrd="0" parTransId="{5F7E3AF4-42EC-4978-A138-D95DB268C6EA}" sibTransId="{DB825E61-DC46-4F09-A4E3-0AD40C6BFB70}"/>
    <dgm:cxn modelId="{7672DA60-436D-410E-9293-B2AC11E7CBAC}" type="presOf" srcId="{F37BD71A-4D28-463F-9417-530268502560}" destId="{1CD9FE82-CCA0-49DC-848A-5C418572B0A4}" srcOrd="0" destOrd="0" presId="urn:microsoft.com/office/officeart/2008/layout/IncreasingCircleProcess#1"/>
    <dgm:cxn modelId="{E6A1EC68-A5E4-40FE-B160-86C0BBE40004}" type="presOf" srcId="{2C081D78-CDF8-4419-9648-3A962C837FA4}" destId="{B91C9F1F-66B9-427E-9736-AE7B9FE260F8}" srcOrd="0" destOrd="0" presId="urn:microsoft.com/office/officeart/2008/layout/IncreasingCircleProcess#1"/>
    <dgm:cxn modelId="{065B4058-A848-4A8F-83D6-AD408D1F0AC2}" srcId="{AA5D7E77-463E-439D-A054-862DA2D1B4EB}" destId="{F37BD71A-4D28-463F-9417-530268502560}" srcOrd="2" destOrd="0" parTransId="{38314851-5E7C-4666-BECB-EF84F210E69F}" sibTransId="{980BB61D-E02F-4931-945E-B2147C8A6D77}"/>
    <dgm:cxn modelId="{5C0A977A-6E16-410D-973A-08A7C77F06DE}" type="presOf" srcId="{9D490FE6-A3FE-4CB4-AC36-E367087A09D2}" destId="{45D09D20-E2D2-4CDA-A48E-965F795E296B}" srcOrd="0" destOrd="0" presId="urn:microsoft.com/office/officeart/2008/layout/IncreasingCircleProcess#1"/>
    <dgm:cxn modelId="{6ABDD17C-12CD-4577-B11E-325BD6327FD6}" srcId="{81054C1A-F029-4A37-ABBA-FC29DF770F2B}" destId="{2C3F0C1F-994F-4B7B-9A10-DF955A728DBB}" srcOrd="0" destOrd="0" parTransId="{8BB82F19-5FCF-425E-98E8-6678D654EE04}" sibTransId="{B642447E-A89B-4BF4-8143-D200D11FC2D1}"/>
    <dgm:cxn modelId="{325EEF84-8475-422F-A316-F8B96C5484EF}" srcId="{F37BD71A-4D28-463F-9417-530268502560}" destId="{9D490FE6-A3FE-4CB4-AC36-E367087A09D2}" srcOrd="0" destOrd="0" parTransId="{3E5BE791-739B-41C6-B979-78767486175C}" sibTransId="{25B836D7-7758-436B-8183-30FD45FD2AB0}"/>
    <dgm:cxn modelId="{0D8AF985-0E52-4C50-83F1-08387BE37ED4}" type="presOf" srcId="{2C3F0C1F-994F-4B7B-9A10-DF955A728DBB}" destId="{8F3DDA42-74F5-4C90-8557-9B5DB52D8E08}" srcOrd="0" destOrd="0" presId="urn:microsoft.com/office/officeart/2008/layout/IncreasingCircleProcess#1"/>
    <dgm:cxn modelId="{198243A9-F44A-4D07-BF1B-D383716FDFC2}" type="presOf" srcId="{81054C1A-F029-4A37-ABBA-FC29DF770F2B}" destId="{5521C964-F8F2-429B-9979-B4760C130550}" srcOrd="0" destOrd="0" presId="urn:microsoft.com/office/officeart/2008/layout/IncreasingCircleProcess#1"/>
    <dgm:cxn modelId="{BE2E36B1-63C4-40B5-832E-73B0A9BADF73}" srcId="{AA5D7E77-463E-439D-A054-862DA2D1B4EB}" destId="{81054C1A-F029-4A37-ABBA-FC29DF770F2B}" srcOrd="3" destOrd="0" parTransId="{3E30AF98-58FB-48ED-A1F1-5452CA41EAA6}" sibTransId="{EF7FA889-23D1-4311-B879-4ADE3B1EEA81}"/>
    <dgm:cxn modelId="{ECE093E4-E780-45DA-A724-0FE7563B2825}" type="presOf" srcId="{AA5D7E77-463E-439D-A054-862DA2D1B4EB}" destId="{5687F6D8-A8CD-4404-B7DB-E02F0598D0A3}" srcOrd="0" destOrd="0" presId="urn:microsoft.com/office/officeart/2008/layout/IncreasingCircleProcess#1"/>
    <dgm:cxn modelId="{154CA2EC-8661-4031-8469-5656ABC3395C}" type="presOf" srcId="{38F2A64E-E591-4A70-A6D3-83F70F7266F3}" destId="{982564B8-B685-4E7B-9398-0D8A7A8CA53F}" srcOrd="0" destOrd="0" presId="urn:microsoft.com/office/officeart/2008/layout/IncreasingCircleProcess#1"/>
    <dgm:cxn modelId="{480F23FF-4BE6-493C-8773-946FA4852C9F}" type="presOf" srcId="{A583AC7C-CB19-40F7-B336-822C61120ABF}" destId="{27EBD42B-E9B9-47A8-9F7D-EC9F80F85969}" srcOrd="0" destOrd="0" presId="urn:microsoft.com/office/officeart/2008/layout/IncreasingCircleProcess#1"/>
    <dgm:cxn modelId="{605DA1E8-1145-4F23-B2F7-B0800C84C6CC}" type="presParOf" srcId="{5687F6D8-A8CD-4404-B7DB-E02F0598D0A3}" destId="{DF03B339-1712-4B33-96CD-2C8992E478CE}" srcOrd="0" destOrd="0" presId="urn:microsoft.com/office/officeart/2008/layout/IncreasingCircleProcess#1"/>
    <dgm:cxn modelId="{3F8492E2-12AF-4F3F-B1C0-E8D09AAF0652}" type="presParOf" srcId="{DF03B339-1712-4B33-96CD-2C8992E478CE}" destId="{BAE5E5CF-1AE3-4A05-ADD0-DD04CB603CF8}" srcOrd="0" destOrd="0" presId="urn:microsoft.com/office/officeart/2008/layout/IncreasingCircleProcess#1"/>
    <dgm:cxn modelId="{163E3739-3399-4C42-9CE1-27AC90D12A4C}" type="presParOf" srcId="{DF03B339-1712-4B33-96CD-2C8992E478CE}" destId="{3299A66E-52A0-4962-8FE2-83FFD17A6C45}" srcOrd="1" destOrd="0" presId="urn:microsoft.com/office/officeart/2008/layout/IncreasingCircleProcess#1"/>
    <dgm:cxn modelId="{C6D8FD5E-4CDE-4D0C-9777-B4CB745192C2}" type="presParOf" srcId="{DF03B339-1712-4B33-96CD-2C8992E478CE}" destId="{B91C9F1F-66B9-427E-9736-AE7B9FE260F8}" srcOrd="2" destOrd="0" presId="urn:microsoft.com/office/officeart/2008/layout/IncreasingCircleProcess#1"/>
    <dgm:cxn modelId="{C7320E17-4323-44C0-A3A6-324FB329DCB2}" type="presParOf" srcId="{DF03B339-1712-4B33-96CD-2C8992E478CE}" destId="{982564B8-B685-4E7B-9398-0D8A7A8CA53F}" srcOrd="3" destOrd="0" presId="urn:microsoft.com/office/officeart/2008/layout/IncreasingCircleProcess#1"/>
    <dgm:cxn modelId="{D8F1E04C-5234-42A5-9899-880AEA3E7B0C}" type="presParOf" srcId="{5687F6D8-A8CD-4404-B7DB-E02F0598D0A3}" destId="{131889C8-7CE2-4D18-A507-3820A4F40E0D}" srcOrd="1" destOrd="0" presId="urn:microsoft.com/office/officeart/2008/layout/IncreasingCircleProcess#1"/>
    <dgm:cxn modelId="{ACE184B6-F41E-4043-A9ED-0ED7EAD0878A}" type="presParOf" srcId="{5687F6D8-A8CD-4404-B7DB-E02F0598D0A3}" destId="{A21DD52A-6EFC-4DE0-A27B-C9C5D56A4B68}" srcOrd="2" destOrd="0" presId="urn:microsoft.com/office/officeart/2008/layout/IncreasingCircleProcess#1"/>
    <dgm:cxn modelId="{39C4BBDE-2D51-4AC0-BC33-F28C35F695A9}" type="presParOf" srcId="{A21DD52A-6EFC-4DE0-A27B-C9C5D56A4B68}" destId="{9A1EFAD5-52E8-4B55-94EE-FDA7CC0BB8A1}" srcOrd="0" destOrd="0" presId="urn:microsoft.com/office/officeart/2008/layout/IncreasingCircleProcess#1"/>
    <dgm:cxn modelId="{D8D227AE-CD2A-43AA-AA44-C760F1654BF1}" type="presParOf" srcId="{A21DD52A-6EFC-4DE0-A27B-C9C5D56A4B68}" destId="{43632918-D4FA-471F-B3FD-9E97DE0508EB}" srcOrd="1" destOrd="0" presId="urn:microsoft.com/office/officeart/2008/layout/IncreasingCircleProcess#1"/>
    <dgm:cxn modelId="{5AE6D9C8-3A6C-4FC9-B317-44E624A79E89}" type="presParOf" srcId="{A21DD52A-6EFC-4DE0-A27B-C9C5D56A4B68}" destId="{27EBD42B-E9B9-47A8-9F7D-EC9F80F85969}" srcOrd="2" destOrd="0" presId="urn:microsoft.com/office/officeart/2008/layout/IncreasingCircleProcess#1"/>
    <dgm:cxn modelId="{16369520-E33A-454A-8F3D-1BC21BF678E3}" type="presParOf" srcId="{A21DD52A-6EFC-4DE0-A27B-C9C5D56A4B68}" destId="{E0EE3938-29A0-402B-9059-B0849C5A1999}" srcOrd="3" destOrd="0" presId="urn:microsoft.com/office/officeart/2008/layout/IncreasingCircleProcess#1"/>
    <dgm:cxn modelId="{98AA9B02-EC9B-4271-8170-7EF317FA11C2}" type="presParOf" srcId="{5687F6D8-A8CD-4404-B7DB-E02F0598D0A3}" destId="{22DC8DAB-73A6-45A7-815A-19E54CF23862}" srcOrd="3" destOrd="0" presId="urn:microsoft.com/office/officeart/2008/layout/IncreasingCircleProcess#1"/>
    <dgm:cxn modelId="{C306351D-4794-495B-A14E-D7DF443344AE}" type="presParOf" srcId="{5687F6D8-A8CD-4404-B7DB-E02F0598D0A3}" destId="{7A8CC32A-DFF1-4293-A754-4CD5760F4ECA}" srcOrd="4" destOrd="0" presId="urn:microsoft.com/office/officeart/2008/layout/IncreasingCircleProcess#1"/>
    <dgm:cxn modelId="{D98CCD80-D126-46B7-B325-E97299DD129C}" type="presParOf" srcId="{7A8CC32A-DFF1-4293-A754-4CD5760F4ECA}" destId="{94F7341C-E689-4D16-A808-7EDD87C0B5A0}" srcOrd="0" destOrd="0" presId="urn:microsoft.com/office/officeart/2008/layout/IncreasingCircleProcess#1"/>
    <dgm:cxn modelId="{6F281986-7F24-460D-BE69-02ABB529520E}" type="presParOf" srcId="{7A8CC32A-DFF1-4293-A754-4CD5760F4ECA}" destId="{8DFF42BE-1C1F-41DD-AF6C-28A375E81573}" srcOrd="1" destOrd="0" presId="urn:microsoft.com/office/officeart/2008/layout/IncreasingCircleProcess#1"/>
    <dgm:cxn modelId="{D65F48B0-42A5-4E41-B092-9743F265FA21}" type="presParOf" srcId="{7A8CC32A-DFF1-4293-A754-4CD5760F4ECA}" destId="{45D09D20-E2D2-4CDA-A48E-965F795E296B}" srcOrd="2" destOrd="0" presId="urn:microsoft.com/office/officeart/2008/layout/IncreasingCircleProcess#1"/>
    <dgm:cxn modelId="{54409CAB-536C-499D-BB9E-42CEF9B4268F}" type="presParOf" srcId="{7A8CC32A-DFF1-4293-A754-4CD5760F4ECA}" destId="{1CD9FE82-CCA0-49DC-848A-5C418572B0A4}" srcOrd="3" destOrd="0" presId="urn:microsoft.com/office/officeart/2008/layout/IncreasingCircleProcess#1"/>
    <dgm:cxn modelId="{DA0BE5EB-C2AF-482E-A7F4-C67D12CE29A3}" type="presParOf" srcId="{5687F6D8-A8CD-4404-B7DB-E02F0598D0A3}" destId="{4238D455-7886-477C-9F99-A33705B59D89}" srcOrd="5" destOrd="0" presId="urn:microsoft.com/office/officeart/2008/layout/IncreasingCircleProcess#1"/>
    <dgm:cxn modelId="{D4C8C7FA-FC0D-4C06-A8CE-913FCB77E367}" type="presParOf" srcId="{5687F6D8-A8CD-4404-B7DB-E02F0598D0A3}" destId="{EB1CDEAC-952D-4016-8AD2-1F46F7F563D5}" srcOrd="6" destOrd="0" presId="urn:microsoft.com/office/officeart/2008/layout/IncreasingCircleProcess#1"/>
    <dgm:cxn modelId="{47DA2E05-D111-4713-BA2C-369E55388D0D}" type="presParOf" srcId="{EB1CDEAC-952D-4016-8AD2-1F46F7F563D5}" destId="{6B66D0FC-3B44-4F09-9525-DB0CF18CB6F9}" srcOrd="0" destOrd="0" presId="urn:microsoft.com/office/officeart/2008/layout/IncreasingCircleProcess#1"/>
    <dgm:cxn modelId="{5EFADD15-EF55-476F-9DF9-8ECECC57A3E4}" type="presParOf" srcId="{EB1CDEAC-952D-4016-8AD2-1F46F7F563D5}" destId="{721BBF63-7AE2-4668-B4CE-B321D190952B}" srcOrd="1" destOrd="0" presId="urn:microsoft.com/office/officeart/2008/layout/IncreasingCircleProcess#1"/>
    <dgm:cxn modelId="{AB4A8BAC-F6D0-4C3D-A279-F5A49E25EEE3}" type="presParOf" srcId="{EB1CDEAC-952D-4016-8AD2-1F46F7F563D5}" destId="{8F3DDA42-74F5-4C90-8557-9B5DB52D8E08}" srcOrd="2" destOrd="0" presId="urn:microsoft.com/office/officeart/2008/layout/IncreasingCircleProcess#1"/>
    <dgm:cxn modelId="{9FE9C8C2-F1F7-47D8-BA96-43000EA8488D}" type="presParOf" srcId="{EB1CDEAC-952D-4016-8AD2-1F46F7F563D5}" destId="{5521C964-F8F2-429B-9979-B4760C130550}" srcOrd="3" destOrd="0" presId="urn:microsoft.com/office/officeart/2008/layout/IncreasingCircle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B1A8E3-A314-4FF4-A230-59C1D0C06287}">
      <dsp:nvSpPr>
        <dsp:cNvPr id="0" name=""/>
        <dsp:cNvSpPr/>
      </dsp:nvSpPr>
      <dsp:spPr>
        <a:xfrm rot="5400000">
          <a:off x="-141747" y="141829"/>
          <a:ext cx="944984" cy="661488"/>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一</a:t>
          </a:r>
        </a:p>
      </dsp:txBody>
      <dsp:txXfrm rot="-5400000">
        <a:off x="1" y="330825"/>
        <a:ext cx="661488" cy="283496"/>
      </dsp:txXfrm>
    </dsp:sp>
    <dsp:sp modelId="{ECB7301C-6001-494E-9F2A-BF7721A36C51}">
      <dsp:nvSpPr>
        <dsp:cNvPr id="0" name=""/>
        <dsp:cNvSpPr/>
      </dsp:nvSpPr>
      <dsp:spPr>
        <a:xfrm rot="5400000">
          <a:off x="5510024" y="-4848454"/>
          <a:ext cx="614239" cy="10311311"/>
        </a:xfrm>
        <a:prstGeom prst="round2Same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zh-CN" altLang="en-US" sz="1900" kern="1200">
              <a:ea typeface="华文新魏" panose="02010800040101010101" pitchFamily="2" charset="-122"/>
            </a:rPr>
            <a:t>为了学习嵌入式实时操作系统的基本原理，将</a:t>
          </a:r>
          <a:r>
            <a:rPr lang="en-US" altLang="zh-CN" sz="1900" kern="1200">
              <a:ea typeface="华文新魏" panose="02010800040101010101" pitchFamily="2" charset="-122"/>
            </a:rPr>
            <a:t>μC/OS-II V2.52</a:t>
          </a:r>
          <a:r>
            <a:rPr lang="zh-CN" altLang="en-US" sz="1900" kern="1200">
              <a:ea typeface="华文新魏" panose="02010800040101010101" pitchFamily="2" charset="-122"/>
            </a:rPr>
            <a:t>减为只具备基本功能的</a:t>
          </a:r>
          <a:r>
            <a:rPr lang="zh-CN" altLang="en-US" sz="1900" kern="1200">
              <a:solidFill>
                <a:srgbClr val="FF0066"/>
              </a:solidFill>
              <a:ea typeface="华文新魏" panose="02010800040101010101" pitchFamily="2" charset="-122"/>
            </a:rPr>
            <a:t>微小内核</a:t>
          </a:r>
          <a:r>
            <a:rPr lang="zh-CN" altLang="en-US" sz="1900" kern="1200">
              <a:ea typeface="华文新魏" panose="02010800040101010101" pitchFamily="2" charset="-122"/>
            </a:rPr>
            <a:t>。</a:t>
          </a:r>
          <a:endParaRPr lang="zh-CN" altLang="en-US" sz="1900" kern="1200" dirty="0"/>
        </a:p>
      </dsp:txBody>
      <dsp:txXfrm rot="-5400000">
        <a:off x="661489" y="30066"/>
        <a:ext cx="10281326" cy="554269"/>
      </dsp:txXfrm>
    </dsp:sp>
    <dsp:sp modelId="{7F89011D-F36C-4A49-9A1F-F9314952F333}">
      <dsp:nvSpPr>
        <dsp:cNvPr id="0" name=""/>
        <dsp:cNvSpPr/>
      </dsp:nvSpPr>
      <dsp:spPr>
        <a:xfrm rot="5400000">
          <a:off x="-141747" y="989119"/>
          <a:ext cx="944984" cy="661488"/>
        </a:xfrm>
        <a:prstGeom prst="chevron">
          <a:avLst/>
        </a:prstGeom>
        <a:gradFill rotWithShape="0">
          <a:gsLst>
            <a:gs pos="0">
              <a:schemeClr val="accent5">
                <a:hueOff val="-1311923"/>
                <a:satOff val="8352"/>
                <a:lumOff val="-4902"/>
                <a:alphaOff val="0"/>
                <a:satMod val="103000"/>
                <a:lumMod val="102000"/>
                <a:tint val="94000"/>
              </a:schemeClr>
            </a:gs>
            <a:gs pos="50000">
              <a:schemeClr val="accent5">
                <a:hueOff val="-1311923"/>
                <a:satOff val="8352"/>
                <a:lumOff val="-4902"/>
                <a:alphaOff val="0"/>
                <a:satMod val="110000"/>
                <a:lumMod val="100000"/>
                <a:shade val="100000"/>
              </a:schemeClr>
            </a:gs>
            <a:gs pos="100000">
              <a:schemeClr val="accent5">
                <a:hueOff val="-1311923"/>
                <a:satOff val="8352"/>
                <a:lumOff val="-4902"/>
                <a:alphaOff val="0"/>
                <a:lumMod val="99000"/>
                <a:satMod val="120000"/>
                <a:shade val="78000"/>
              </a:schemeClr>
            </a:gs>
          </a:gsLst>
          <a:lin ang="5400000" scaled="0"/>
        </a:gradFill>
        <a:ln w="6350" cap="flat" cmpd="sng" algn="ctr">
          <a:solidFill>
            <a:schemeClr val="accent5">
              <a:hueOff val="-1311923"/>
              <a:satOff val="8352"/>
              <a:lumOff val="-490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二</a:t>
          </a:r>
        </a:p>
      </dsp:txBody>
      <dsp:txXfrm rot="-5400000">
        <a:off x="1" y="1178115"/>
        <a:ext cx="661488" cy="283496"/>
      </dsp:txXfrm>
    </dsp:sp>
    <dsp:sp modelId="{032E5E8C-31D0-4B6C-9F32-2117C6D2E0D2}">
      <dsp:nvSpPr>
        <dsp:cNvPr id="0" name=""/>
        <dsp:cNvSpPr/>
      </dsp:nvSpPr>
      <dsp:spPr>
        <a:xfrm rot="5400000">
          <a:off x="5510024" y="-4001163"/>
          <a:ext cx="614239" cy="10311311"/>
        </a:xfrm>
        <a:prstGeom prst="round2SameRect">
          <a:avLst/>
        </a:prstGeom>
        <a:solidFill>
          <a:schemeClr val="lt1">
            <a:alpha val="90000"/>
            <a:hueOff val="0"/>
            <a:satOff val="0"/>
            <a:lumOff val="0"/>
            <a:alphaOff val="0"/>
          </a:schemeClr>
        </a:solidFill>
        <a:ln w="6350" cap="flat" cmpd="sng" algn="ctr">
          <a:solidFill>
            <a:schemeClr val="accent5">
              <a:hueOff val="-1311923"/>
              <a:satOff val="8352"/>
              <a:lumOff val="-4902"/>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zh-CN" altLang="en-US" sz="1900" kern="1200">
              <a:ea typeface="华文新魏" panose="02010800040101010101" pitchFamily="2" charset="-122"/>
            </a:rPr>
            <a:t>通过分析仅仅</a:t>
          </a:r>
          <a:r>
            <a:rPr lang="en-US" altLang="zh-CN" sz="1900" kern="1200">
              <a:solidFill>
                <a:srgbClr val="00B050"/>
              </a:solidFill>
              <a:ea typeface="华文新魏" panose="02010800040101010101" pitchFamily="2" charset="-122"/>
            </a:rPr>
            <a:t>418</a:t>
          </a:r>
          <a:r>
            <a:rPr lang="zh-CN" altLang="en-US" sz="1900" kern="1200">
              <a:ea typeface="华文新魏" panose="02010800040101010101" pitchFamily="2" charset="-122"/>
            </a:rPr>
            <a:t>行的操作系统最小内核，带领初学者尽快入门。</a:t>
          </a:r>
          <a:endParaRPr lang="zh-CN" altLang="en-US" sz="1900" kern="1200" dirty="0"/>
        </a:p>
      </dsp:txBody>
      <dsp:txXfrm rot="-5400000">
        <a:off x="661489" y="877357"/>
        <a:ext cx="10281326" cy="554269"/>
      </dsp:txXfrm>
    </dsp:sp>
    <dsp:sp modelId="{32583B4B-1EB2-45E3-9D0C-517A13C69E10}">
      <dsp:nvSpPr>
        <dsp:cNvPr id="0" name=""/>
        <dsp:cNvSpPr/>
      </dsp:nvSpPr>
      <dsp:spPr>
        <a:xfrm rot="5400000">
          <a:off x="-141747" y="1836410"/>
          <a:ext cx="944984" cy="661488"/>
        </a:xfrm>
        <a:prstGeom prst="chevron">
          <a:avLst/>
        </a:prstGeom>
        <a:gradFill rotWithShape="0">
          <a:gsLst>
            <a:gs pos="0">
              <a:schemeClr val="accent5">
                <a:hueOff val="-2623846"/>
                <a:satOff val="16704"/>
                <a:lumOff val="-9804"/>
                <a:alphaOff val="0"/>
                <a:satMod val="103000"/>
                <a:lumMod val="102000"/>
                <a:tint val="94000"/>
              </a:schemeClr>
            </a:gs>
            <a:gs pos="50000">
              <a:schemeClr val="accent5">
                <a:hueOff val="-2623846"/>
                <a:satOff val="16704"/>
                <a:lumOff val="-9804"/>
                <a:alphaOff val="0"/>
                <a:satMod val="110000"/>
                <a:lumMod val="100000"/>
                <a:shade val="100000"/>
              </a:schemeClr>
            </a:gs>
            <a:gs pos="100000">
              <a:schemeClr val="accent5">
                <a:hueOff val="-2623846"/>
                <a:satOff val="16704"/>
                <a:lumOff val="-9804"/>
                <a:alphaOff val="0"/>
                <a:lumMod val="99000"/>
                <a:satMod val="120000"/>
                <a:shade val="78000"/>
              </a:schemeClr>
            </a:gs>
          </a:gsLst>
          <a:lin ang="5400000" scaled="0"/>
        </a:gradFill>
        <a:ln w="6350" cap="flat" cmpd="sng" algn="ctr">
          <a:solidFill>
            <a:schemeClr val="accent5">
              <a:hueOff val="-2623846"/>
              <a:satOff val="16704"/>
              <a:lumOff val="-980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三</a:t>
          </a:r>
        </a:p>
      </dsp:txBody>
      <dsp:txXfrm rot="-5400000">
        <a:off x="1" y="2025406"/>
        <a:ext cx="661488" cy="283496"/>
      </dsp:txXfrm>
    </dsp:sp>
    <dsp:sp modelId="{2C94730A-939B-46B6-AFC7-3E0AED9FF59B}">
      <dsp:nvSpPr>
        <dsp:cNvPr id="0" name=""/>
        <dsp:cNvSpPr/>
      </dsp:nvSpPr>
      <dsp:spPr>
        <a:xfrm rot="5400000">
          <a:off x="5510024" y="-3153873"/>
          <a:ext cx="614239" cy="10311311"/>
        </a:xfrm>
        <a:prstGeom prst="round2SameRect">
          <a:avLst/>
        </a:prstGeom>
        <a:solidFill>
          <a:schemeClr val="lt1">
            <a:alpha val="90000"/>
            <a:hueOff val="0"/>
            <a:satOff val="0"/>
            <a:lumOff val="0"/>
            <a:alphaOff val="0"/>
          </a:schemeClr>
        </a:solidFill>
        <a:ln w="6350" cap="flat" cmpd="sng" algn="ctr">
          <a:solidFill>
            <a:schemeClr val="accent5">
              <a:hueOff val="-2623846"/>
              <a:satOff val="16704"/>
              <a:lumOff val="-980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100000"/>
            </a:lnSpc>
            <a:spcBef>
              <a:spcPct val="0"/>
            </a:spcBef>
            <a:spcAft>
              <a:spcPct val="15000"/>
            </a:spcAft>
            <a:buChar char="•"/>
          </a:pPr>
          <a:r>
            <a:rPr lang="zh-CN" altLang="en-US" sz="1900" kern="1200">
              <a:ea typeface="华文新魏" panose="02010800040101010101" pitchFamily="2" charset="-122"/>
            </a:rPr>
            <a:t>学习方法：分析</a:t>
          </a:r>
          <a:r>
            <a:rPr lang="zh-CN" altLang="en-US" sz="1900" kern="1200">
              <a:solidFill>
                <a:srgbClr val="FF0066"/>
              </a:solidFill>
              <a:ea typeface="华文新魏" panose="02010800040101010101" pitchFamily="2" charset="-122"/>
            </a:rPr>
            <a:t>内核代码，动手完成各种实验。</a:t>
          </a:r>
        </a:p>
      </dsp:txBody>
      <dsp:txXfrm rot="-5400000">
        <a:off x="661489" y="1724647"/>
        <a:ext cx="10281326" cy="554269"/>
      </dsp:txXfrm>
    </dsp:sp>
    <dsp:sp modelId="{3DA8AB85-2DBF-4EDE-87B1-A7B098C841F2}">
      <dsp:nvSpPr>
        <dsp:cNvPr id="0" name=""/>
        <dsp:cNvSpPr/>
      </dsp:nvSpPr>
      <dsp:spPr>
        <a:xfrm rot="5400000">
          <a:off x="-141747" y="2683700"/>
          <a:ext cx="944984" cy="661488"/>
        </a:xfrm>
        <a:prstGeom prst="chevron">
          <a:avLst/>
        </a:prstGeom>
        <a:gradFill rotWithShape="0">
          <a:gsLst>
            <a:gs pos="0">
              <a:schemeClr val="accent5">
                <a:hueOff val="-3935769"/>
                <a:satOff val="25057"/>
                <a:lumOff val="-14707"/>
                <a:alphaOff val="0"/>
                <a:satMod val="103000"/>
                <a:lumMod val="102000"/>
                <a:tint val="94000"/>
              </a:schemeClr>
            </a:gs>
            <a:gs pos="50000">
              <a:schemeClr val="accent5">
                <a:hueOff val="-3935769"/>
                <a:satOff val="25057"/>
                <a:lumOff val="-14707"/>
                <a:alphaOff val="0"/>
                <a:satMod val="110000"/>
                <a:lumMod val="100000"/>
                <a:shade val="100000"/>
              </a:schemeClr>
            </a:gs>
            <a:gs pos="100000">
              <a:schemeClr val="accent5">
                <a:hueOff val="-3935769"/>
                <a:satOff val="25057"/>
                <a:lumOff val="-14707"/>
                <a:alphaOff val="0"/>
                <a:lumMod val="99000"/>
                <a:satMod val="120000"/>
                <a:shade val="78000"/>
              </a:schemeClr>
            </a:gs>
          </a:gsLst>
          <a:lin ang="5400000" scaled="0"/>
        </a:gradFill>
        <a:ln w="6350" cap="flat" cmpd="sng" algn="ctr">
          <a:solidFill>
            <a:schemeClr val="accent5">
              <a:hueOff val="-3935769"/>
              <a:satOff val="25057"/>
              <a:lumOff val="-1470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四</a:t>
          </a:r>
        </a:p>
      </dsp:txBody>
      <dsp:txXfrm rot="-5400000">
        <a:off x="1" y="2872696"/>
        <a:ext cx="661488" cy="283496"/>
      </dsp:txXfrm>
    </dsp:sp>
    <dsp:sp modelId="{05449461-5ED8-47D5-BA72-BC0DA4A061A8}">
      <dsp:nvSpPr>
        <dsp:cNvPr id="0" name=""/>
        <dsp:cNvSpPr/>
      </dsp:nvSpPr>
      <dsp:spPr>
        <a:xfrm rot="5400000">
          <a:off x="5510024" y="-2306582"/>
          <a:ext cx="614239" cy="10311311"/>
        </a:xfrm>
        <a:prstGeom prst="round2SameRect">
          <a:avLst/>
        </a:prstGeom>
        <a:solidFill>
          <a:schemeClr val="lt1">
            <a:alpha val="90000"/>
            <a:hueOff val="0"/>
            <a:satOff val="0"/>
            <a:lumOff val="0"/>
            <a:alphaOff val="0"/>
          </a:schemeClr>
        </a:solidFill>
        <a:ln w="6350" cap="flat" cmpd="sng" algn="ctr">
          <a:solidFill>
            <a:schemeClr val="accent5">
              <a:hueOff val="-3935769"/>
              <a:satOff val="25057"/>
              <a:lumOff val="-14707"/>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zh-CN" altLang="en-US" sz="1900" kern="1200">
              <a:ea typeface="华文新魏" panose="02010800040101010101" pitchFamily="2" charset="-122"/>
            </a:rPr>
            <a:t>思维方式：</a:t>
          </a:r>
          <a:r>
            <a:rPr lang="zh-CN" altLang="en-US" sz="1900" kern="1200">
              <a:solidFill>
                <a:srgbClr val="0070C0"/>
              </a:solidFill>
              <a:ea typeface="华文新魏" panose="02010800040101010101" pitchFamily="2" charset="-122"/>
            </a:rPr>
            <a:t>大师们</a:t>
          </a:r>
          <a:r>
            <a:rPr lang="zh-CN" altLang="en-US" sz="1900" kern="1200">
              <a:ea typeface="华文新魏" panose="02010800040101010101" pitchFamily="2" charset="-122"/>
            </a:rPr>
            <a:t>是怎么思考并写出</a:t>
          </a:r>
          <a:r>
            <a:rPr lang="en-US" altLang="zh-CN" sz="1900" kern="1200">
              <a:ea typeface="华文新魏" panose="02010800040101010101" pitchFamily="2" charset="-122"/>
            </a:rPr>
            <a:t>OS</a:t>
          </a:r>
          <a:r>
            <a:rPr lang="zh-CN" altLang="en-US" sz="1900" kern="1200">
              <a:ea typeface="华文新魏" panose="02010800040101010101" pitchFamily="2" charset="-122"/>
            </a:rPr>
            <a:t>？</a:t>
          </a:r>
          <a:endParaRPr lang="zh-CN" altLang="en-US" sz="1900" kern="1200" dirty="0"/>
        </a:p>
      </dsp:txBody>
      <dsp:txXfrm rot="-5400000">
        <a:off x="661489" y="2571938"/>
        <a:ext cx="10281326" cy="554269"/>
      </dsp:txXfrm>
    </dsp:sp>
    <dsp:sp modelId="{200FB171-55D0-4F5B-9B64-69BB47100719}">
      <dsp:nvSpPr>
        <dsp:cNvPr id="0" name=""/>
        <dsp:cNvSpPr/>
      </dsp:nvSpPr>
      <dsp:spPr>
        <a:xfrm rot="5400000">
          <a:off x="-141747" y="3530991"/>
          <a:ext cx="944984" cy="661488"/>
        </a:xfrm>
        <a:prstGeom prst="chevron">
          <a:avLst/>
        </a:prstGeom>
        <a:gradFill rotWithShape="0">
          <a:gsLst>
            <a:gs pos="0">
              <a:schemeClr val="accent5">
                <a:hueOff val="-5247692"/>
                <a:satOff val="33409"/>
                <a:lumOff val="-19609"/>
                <a:alphaOff val="0"/>
                <a:satMod val="103000"/>
                <a:lumMod val="102000"/>
                <a:tint val="94000"/>
              </a:schemeClr>
            </a:gs>
            <a:gs pos="50000">
              <a:schemeClr val="accent5">
                <a:hueOff val="-5247692"/>
                <a:satOff val="33409"/>
                <a:lumOff val="-19609"/>
                <a:alphaOff val="0"/>
                <a:satMod val="110000"/>
                <a:lumMod val="100000"/>
                <a:shade val="100000"/>
              </a:schemeClr>
            </a:gs>
            <a:gs pos="100000">
              <a:schemeClr val="accent5">
                <a:hueOff val="-5247692"/>
                <a:satOff val="33409"/>
                <a:lumOff val="-19609"/>
                <a:alphaOff val="0"/>
                <a:lumMod val="99000"/>
                <a:satMod val="120000"/>
                <a:shade val="78000"/>
              </a:schemeClr>
            </a:gs>
          </a:gsLst>
          <a:lin ang="5400000" scaled="0"/>
        </a:gradFill>
        <a:ln w="6350" cap="flat" cmpd="sng" algn="ctr">
          <a:solidFill>
            <a:schemeClr val="accent5">
              <a:hueOff val="-5247692"/>
              <a:satOff val="33409"/>
              <a:lumOff val="-1960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五</a:t>
          </a:r>
        </a:p>
      </dsp:txBody>
      <dsp:txXfrm rot="-5400000">
        <a:off x="1" y="3719987"/>
        <a:ext cx="661488" cy="283496"/>
      </dsp:txXfrm>
    </dsp:sp>
    <dsp:sp modelId="{C2CC2ACA-4B6B-44BB-820F-4DB7E923005F}">
      <dsp:nvSpPr>
        <dsp:cNvPr id="0" name=""/>
        <dsp:cNvSpPr/>
      </dsp:nvSpPr>
      <dsp:spPr>
        <a:xfrm rot="5400000">
          <a:off x="5510024" y="-1459291"/>
          <a:ext cx="614239" cy="10311311"/>
        </a:xfrm>
        <a:prstGeom prst="round2SameRect">
          <a:avLst/>
        </a:prstGeom>
        <a:solidFill>
          <a:schemeClr val="lt1">
            <a:alpha val="90000"/>
            <a:hueOff val="0"/>
            <a:satOff val="0"/>
            <a:lumOff val="0"/>
            <a:alphaOff val="0"/>
          </a:schemeClr>
        </a:solidFill>
        <a:ln w="6350" cap="flat" cmpd="sng" algn="ctr">
          <a:solidFill>
            <a:schemeClr val="accent5">
              <a:hueOff val="-5247692"/>
              <a:satOff val="33409"/>
              <a:lumOff val="-1960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zh-CN" altLang="en-US" sz="1900" kern="1200">
              <a:ea typeface="华文新魏" panose="02010800040101010101" pitchFamily="2" charset="-122"/>
            </a:rPr>
            <a:t>带着问题学习：如何能够</a:t>
          </a:r>
          <a:r>
            <a:rPr lang="zh-CN" altLang="en-US" sz="1900" kern="1200">
              <a:solidFill>
                <a:srgbClr val="FF0066"/>
              </a:solidFill>
              <a:ea typeface="华文新魏" panose="02010800040101010101" pitchFamily="2" charset="-122"/>
            </a:rPr>
            <a:t>避开</a:t>
          </a:r>
          <a:r>
            <a:rPr lang="zh-CN" altLang="en-US" sz="1900" kern="1200">
              <a:ea typeface="华文新魏" panose="02010800040101010101" pitchFamily="2" charset="-122"/>
            </a:rPr>
            <a:t>逻辑缠绕，怎么能够只写“</a:t>
          </a:r>
          <a:r>
            <a:rPr lang="zh-CN" altLang="en-US" sz="1900" kern="1200">
              <a:solidFill>
                <a:srgbClr val="00B050"/>
              </a:solidFill>
              <a:ea typeface="华文新魏" panose="02010800040101010101" pitchFamily="2" charset="-122"/>
            </a:rPr>
            <a:t>功能代码</a:t>
          </a:r>
          <a:r>
            <a:rPr lang="zh-CN" altLang="en-US" sz="1900" kern="1200">
              <a:ea typeface="华文新魏" panose="02010800040101010101" pitchFamily="2" charset="-122"/>
            </a:rPr>
            <a:t>”？</a:t>
          </a:r>
          <a:endParaRPr lang="zh-CN" altLang="en-US" sz="1900" kern="1200" dirty="0"/>
        </a:p>
      </dsp:txBody>
      <dsp:txXfrm rot="-5400000">
        <a:off x="661489" y="3419229"/>
        <a:ext cx="10281326" cy="554269"/>
      </dsp:txXfrm>
    </dsp:sp>
    <dsp:sp modelId="{DD601148-872A-4373-A98D-19EF2B61D6BE}">
      <dsp:nvSpPr>
        <dsp:cNvPr id="0" name=""/>
        <dsp:cNvSpPr/>
      </dsp:nvSpPr>
      <dsp:spPr>
        <a:xfrm rot="5400000">
          <a:off x="-141747" y="4378282"/>
          <a:ext cx="944984" cy="661488"/>
        </a:xfrm>
        <a:prstGeom prst="chevron">
          <a:avLst/>
        </a:prstGeom>
        <a:gradFill rotWithShape="0">
          <a:gsLst>
            <a:gs pos="0">
              <a:schemeClr val="accent5">
                <a:hueOff val="-6559615"/>
                <a:satOff val="41761"/>
                <a:lumOff val="-24511"/>
                <a:alphaOff val="0"/>
                <a:satMod val="103000"/>
                <a:lumMod val="102000"/>
                <a:tint val="94000"/>
              </a:schemeClr>
            </a:gs>
            <a:gs pos="50000">
              <a:schemeClr val="accent5">
                <a:hueOff val="-6559615"/>
                <a:satOff val="41761"/>
                <a:lumOff val="-24511"/>
                <a:alphaOff val="0"/>
                <a:satMod val="110000"/>
                <a:lumMod val="100000"/>
                <a:shade val="100000"/>
              </a:schemeClr>
            </a:gs>
            <a:gs pos="100000">
              <a:schemeClr val="accent5">
                <a:hueOff val="-6559615"/>
                <a:satOff val="41761"/>
                <a:lumOff val="-24511"/>
                <a:alphaOff val="0"/>
                <a:lumMod val="99000"/>
                <a:satMod val="120000"/>
                <a:shade val="78000"/>
              </a:schemeClr>
            </a:gs>
          </a:gsLst>
          <a:lin ang="5400000" scaled="0"/>
        </a:gradFill>
        <a:ln w="6350" cap="flat" cmpd="sng" algn="ctr">
          <a:solidFill>
            <a:schemeClr val="accent5">
              <a:hueOff val="-6559615"/>
              <a:satOff val="41761"/>
              <a:lumOff val="-2451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六</a:t>
          </a:r>
        </a:p>
      </dsp:txBody>
      <dsp:txXfrm rot="-5400000">
        <a:off x="1" y="4567278"/>
        <a:ext cx="661488" cy="283496"/>
      </dsp:txXfrm>
    </dsp:sp>
    <dsp:sp modelId="{46035665-7B3F-43F5-B495-1F1D99B53D60}">
      <dsp:nvSpPr>
        <dsp:cNvPr id="0" name=""/>
        <dsp:cNvSpPr/>
      </dsp:nvSpPr>
      <dsp:spPr>
        <a:xfrm rot="5400000">
          <a:off x="5510024" y="-612001"/>
          <a:ext cx="614239" cy="10311311"/>
        </a:xfrm>
        <a:prstGeom prst="round2SameRect">
          <a:avLst/>
        </a:prstGeom>
        <a:solidFill>
          <a:schemeClr val="lt1">
            <a:alpha val="90000"/>
            <a:hueOff val="0"/>
            <a:satOff val="0"/>
            <a:lumOff val="0"/>
            <a:alphaOff val="0"/>
          </a:schemeClr>
        </a:solidFill>
        <a:ln w="6350" cap="flat" cmpd="sng" algn="ctr">
          <a:solidFill>
            <a:schemeClr val="accent5">
              <a:hueOff val="-6559615"/>
              <a:satOff val="41761"/>
              <a:lumOff val="-24511"/>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zh-CN" altLang="en-US" sz="1900" kern="1200">
              <a:solidFill>
                <a:srgbClr val="000000"/>
              </a:solidFill>
              <a:ea typeface="华文新魏" panose="02010800040101010101" pitchFamily="2" charset="-122"/>
            </a:rPr>
            <a:t>目的：上限</a:t>
          </a:r>
          <a:r>
            <a:rPr lang="zh-CN" altLang="en-US" sz="1900" kern="1200">
              <a:solidFill>
                <a:srgbClr val="0070C0"/>
              </a:solidFill>
              <a:ea typeface="华文新魏" panose="02010800040101010101" pitchFamily="2" charset="-122"/>
            </a:rPr>
            <a:t>写自己</a:t>
          </a:r>
          <a:r>
            <a:rPr lang="zh-CN" altLang="en-US" sz="1900" kern="1200">
              <a:solidFill>
                <a:srgbClr val="000000"/>
              </a:solidFill>
              <a:ea typeface="华文新魏" panose="02010800040101010101" pitchFamily="2" charset="-122"/>
            </a:rPr>
            <a:t>的</a:t>
          </a:r>
          <a:r>
            <a:rPr lang="en-US" altLang="zh-CN" sz="1900" kern="1200">
              <a:solidFill>
                <a:srgbClr val="000000"/>
              </a:solidFill>
              <a:ea typeface="华文新魏" panose="02010800040101010101" pitchFamily="2" charset="-122"/>
            </a:rPr>
            <a:t>RTOS</a:t>
          </a:r>
          <a:r>
            <a:rPr lang="zh-CN" altLang="en-US" sz="1900" kern="1200">
              <a:solidFill>
                <a:srgbClr val="000000"/>
              </a:solidFill>
              <a:ea typeface="华文新魏" panose="02010800040101010101" pitchFamily="2" charset="-122"/>
            </a:rPr>
            <a:t>；下限用现有的</a:t>
          </a:r>
          <a:r>
            <a:rPr lang="en-US" altLang="zh-CN" sz="1900" kern="1200">
              <a:solidFill>
                <a:srgbClr val="000000"/>
              </a:solidFill>
              <a:ea typeface="华文新魏" panose="02010800040101010101" pitchFamily="2" charset="-122"/>
            </a:rPr>
            <a:t>RTOS</a:t>
          </a:r>
          <a:r>
            <a:rPr lang="zh-CN" altLang="en-US" sz="1900" kern="1200">
              <a:solidFill>
                <a:srgbClr val="000000"/>
              </a:solidFill>
              <a:ea typeface="华文新魏" panose="02010800040101010101" pitchFamily="2" charset="-122"/>
            </a:rPr>
            <a:t>写程序。</a:t>
          </a:r>
          <a:endParaRPr lang="zh-CN" altLang="en-US" sz="1900" kern="1200" dirty="0"/>
        </a:p>
      </dsp:txBody>
      <dsp:txXfrm rot="-5400000">
        <a:off x="661489" y="4266519"/>
        <a:ext cx="10281326" cy="5542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5E5CF-1AE3-4A05-ADD0-DD04CB603CF8}">
      <dsp:nvSpPr>
        <dsp:cNvPr id="0" name=""/>
        <dsp:cNvSpPr/>
      </dsp:nvSpPr>
      <dsp:spPr>
        <a:xfrm>
          <a:off x="3519" y="0"/>
          <a:ext cx="634164" cy="634164"/>
        </a:xfrm>
        <a:prstGeom prst="ellipse">
          <a:avLst/>
        </a:prstGeom>
        <a:gradFill rotWithShape="0">
          <a:gsLst>
            <a:gs pos="0">
              <a:schemeClr val="accent5">
                <a:tint val="40000"/>
                <a:hueOff val="0"/>
                <a:satOff val="0"/>
                <a:lumOff val="0"/>
                <a:alphaOff val="0"/>
                <a:satMod val="103000"/>
                <a:lumMod val="102000"/>
                <a:tint val="94000"/>
              </a:schemeClr>
            </a:gs>
            <a:gs pos="50000">
              <a:schemeClr val="accent5">
                <a:tint val="40000"/>
                <a:hueOff val="0"/>
                <a:satOff val="0"/>
                <a:lumOff val="0"/>
                <a:alphaOff val="0"/>
                <a:satMod val="110000"/>
                <a:lumMod val="100000"/>
                <a:shade val="100000"/>
              </a:schemeClr>
            </a:gs>
            <a:gs pos="100000">
              <a:schemeClr val="accent5">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3299A66E-52A0-4962-8FE2-83FFD17A6C45}">
      <dsp:nvSpPr>
        <dsp:cNvPr id="0" name=""/>
        <dsp:cNvSpPr/>
      </dsp:nvSpPr>
      <dsp:spPr>
        <a:xfrm>
          <a:off x="66935" y="63416"/>
          <a:ext cx="507331" cy="507331"/>
        </a:xfrm>
        <a:prstGeom prst="chord">
          <a:avLst>
            <a:gd name="adj1" fmla="val 1800000"/>
            <a:gd name="adj2" fmla="val 900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B91C9F1F-66B9-427E-9736-AE7B9FE260F8}">
      <dsp:nvSpPr>
        <dsp:cNvPr id="0" name=""/>
        <dsp:cNvSpPr/>
      </dsp:nvSpPr>
      <dsp:spPr>
        <a:xfrm>
          <a:off x="769801" y="634164"/>
          <a:ext cx="1876069" cy="26687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1200150">
            <a:lnSpc>
              <a:spcPct val="90000"/>
            </a:lnSpc>
            <a:spcBef>
              <a:spcPct val="0"/>
            </a:spcBef>
            <a:spcAft>
              <a:spcPct val="35000"/>
            </a:spcAft>
            <a:buNone/>
          </a:pPr>
          <a:r>
            <a:rPr lang="zh-CN" altLang="en-US" sz="2700" kern="1200"/>
            <a:t>共享资源数量</a:t>
          </a:r>
          <a:endParaRPr lang="zh-CN" altLang="en-US" sz="2700" kern="1200" dirty="0"/>
        </a:p>
      </dsp:txBody>
      <dsp:txXfrm>
        <a:off x="769801" y="634164"/>
        <a:ext cx="1876069" cy="2668775"/>
      </dsp:txXfrm>
    </dsp:sp>
    <dsp:sp modelId="{982564B8-B685-4E7B-9398-0D8A7A8CA53F}">
      <dsp:nvSpPr>
        <dsp:cNvPr id="0" name=""/>
        <dsp:cNvSpPr/>
      </dsp:nvSpPr>
      <dsp:spPr>
        <a:xfrm>
          <a:off x="769801" y="0"/>
          <a:ext cx="1876069" cy="634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360" tIns="86360" rIns="86360" bIns="86360" numCol="1" spcCol="1270" anchor="b" anchorCtr="0">
          <a:noAutofit/>
        </a:bodyPr>
        <a:lstStyle/>
        <a:p>
          <a:pPr marL="0" lvl="0" indent="0" algn="l" defTabSz="1511300">
            <a:lnSpc>
              <a:spcPct val="90000"/>
            </a:lnSpc>
            <a:spcBef>
              <a:spcPct val="0"/>
            </a:spcBef>
            <a:spcAft>
              <a:spcPct val="35000"/>
            </a:spcAft>
            <a:buNone/>
          </a:pPr>
          <a:r>
            <a:rPr lang="en-US" altLang="zh-CN" sz="3400" kern="1200" dirty="0"/>
            <a:t>1</a:t>
          </a:r>
          <a:endParaRPr lang="zh-CN" altLang="en-US" sz="3400" kern="1200" dirty="0"/>
        </a:p>
      </dsp:txBody>
      <dsp:txXfrm>
        <a:off x="769801" y="0"/>
        <a:ext cx="1876069" cy="634164"/>
      </dsp:txXfrm>
    </dsp:sp>
    <dsp:sp modelId="{9A1EFAD5-52E8-4B55-94EE-FDA7CC0BB8A1}">
      <dsp:nvSpPr>
        <dsp:cNvPr id="0" name=""/>
        <dsp:cNvSpPr/>
      </dsp:nvSpPr>
      <dsp:spPr>
        <a:xfrm>
          <a:off x="2777989" y="0"/>
          <a:ext cx="634164" cy="634164"/>
        </a:xfrm>
        <a:prstGeom prst="ellipse">
          <a:avLst/>
        </a:prstGeom>
        <a:gradFill rotWithShape="0">
          <a:gsLst>
            <a:gs pos="0">
              <a:schemeClr val="accent5">
                <a:tint val="40000"/>
                <a:hueOff val="0"/>
                <a:satOff val="0"/>
                <a:lumOff val="0"/>
                <a:alphaOff val="0"/>
                <a:satMod val="103000"/>
                <a:lumMod val="102000"/>
                <a:tint val="94000"/>
              </a:schemeClr>
            </a:gs>
            <a:gs pos="50000">
              <a:schemeClr val="accent5">
                <a:tint val="40000"/>
                <a:hueOff val="0"/>
                <a:satOff val="0"/>
                <a:lumOff val="0"/>
                <a:alphaOff val="0"/>
                <a:satMod val="110000"/>
                <a:lumMod val="100000"/>
                <a:shade val="100000"/>
              </a:schemeClr>
            </a:gs>
            <a:gs pos="100000">
              <a:schemeClr val="accent5">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43632918-D4FA-471F-B3FD-9E97DE0508EB}">
      <dsp:nvSpPr>
        <dsp:cNvPr id="0" name=""/>
        <dsp:cNvSpPr/>
      </dsp:nvSpPr>
      <dsp:spPr>
        <a:xfrm>
          <a:off x="2841405" y="63416"/>
          <a:ext cx="507331" cy="507331"/>
        </a:xfrm>
        <a:prstGeom prst="chord">
          <a:avLst>
            <a:gd name="adj1" fmla="val 0"/>
            <a:gd name="adj2" fmla="val 10800000"/>
          </a:avLst>
        </a:prstGeom>
        <a:gradFill rotWithShape="0">
          <a:gsLst>
            <a:gs pos="0">
              <a:schemeClr val="accent5">
                <a:hueOff val="-2186538"/>
                <a:satOff val="13920"/>
                <a:lumOff val="-8170"/>
                <a:alphaOff val="0"/>
                <a:satMod val="103000"/>
                <a:lumMod val="102000"/>
                <a:tint val="94000"/>
              </a:schemeClr>
            </a:gs>
            <a:gs pos="50000">
              <a:schemeClr val="accent5">
                <a:hueOff val="-2186538"/>
                <a:satOff val="13920"/>
                <a:lumOff val="-8170"/>
                <a:alphaOff val="0"/>
                <a:satMod val="110000"/>
                <a:lumMod val="100000"/>
                <a:shade val="100000"/>
              </a:schemeClr>
            </a:gs>
            <a:gs pos="100000">
              <a:schemeClr val="accent5">
                <a:hueOff val="-2186538"/>
                <a:satOff val="13920"/>
                <a:lumOff val="-817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27EBD42B-E9B9-47A8-9F7D-EC9F80F85969}">
      <dsp:nvSpPr>
        <dsp:cNvPr id="0" name=""/>
        <dsp:cNvSpPr/>
      </dsp:nvSpPr>
      <dsp:spPr>
        <a:xfrm>
          <a:off x="3544271" y="634164"/>
          <a:ext cx="1876069" cy="26687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1200150">
            <a:lnSpc>
              <a:spcPct val="90000"/>
            </a:lnSpc>
            <a:spcBef>
              <a:spcPct val="0"/>
            </a:spcBef>
            <a:spcAft>
              <a:spcPct val="35000"/>
            </a:spcAft>
            <a:buNone/>
          </a:pPr>
          <a:r>
            <a:rPr lang="zh-CN" altLang="en-US" sz="2700" kern="1200" dirty="0"/>
            <a:t>等待资源就绪任务  </a:t>
          </a:r>
          <a:r>
            <a:rPr lang="en-US" altLang="zh-CN" sz="2700" kern="1200" dirty="0"/>
            <a:t>---- </a:t>
          </a:r>
          <a:r>
            <a:rPr lang="zh-CN" altLang="en-US" sz="2700" kern="1200" dirty="0"/>
            <a:t>管理</a:t>
          </a:r>
        </a:p>
      </dsp:txBody>
      <dsp:txXfrm>
        <a:off x="3544271" y="634164"/>
        <a:ext cx="1876069" cy="2668775"/>
      </dsp:txXfrm>
    </dsp:sp>
    <dsp:sp modelId="{E0EE3938-29A0-402B-9059-B0849C5A1999}">
      <dsp:nvSpPr>
        <dsp:cNvPr id="0" name=""/>
        <dsp:cNvSpPr/>
      </dsp:nvSpPr>
      <dsp:spPr>
        <a:xfrm>
          <a:off x="3544271" y="0"/>
          <a:ext cx="1876069" cy="634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360" tIns="86360" rIns="86360" bIns="86360" numCol="1" spcCol="1270" anchor="b" anchorCtr="0">
          <a:noAutofit/>
        </a:bodyPr>
        <a:lstStyle/>
        <a:p>
          <a:pPr marL="0" lvl="0" indent="0" algn="l" defTabSz="1511300">
            <a:lnSpc>
              <a:spcPct val="90000"/>
            </a:lnSpc>
            <a:spcBef>
              <a:spcPct val="0"/>
            </a:spcBef>
            <a:spcAft>
              <a:spcPct val="35000"/>
            </a:spcAft>
            <a:buNone/>
          </a:pPr>
          <a:r>
            <a:rPr lang="en-US" altLang="zh-CN" sz="3400" kern="1200" dirty="0"/>
            <a:t>2</a:t>
          </a:r>
          <a:endParaRPr lang="zh-CN" altLang="en-US" sz="3400" kern="1200" dirty="0"/>
        </a:p>
      </dsp:txBody>
      <dsp:txXfrm>
        <a:off x="3544271" y="0"/>
        <a:ext cx="1876069" cy="634164"/>
      </dsp:txXfrm>
    </dsp:sp>
    <dsp:sp modelId="{94F7341C-E689-4D16-A808-7EDD87C0B5A0}">
      <dsp:nvSpPr>
        <dsp:cNvPr id="0" name=""/>
        <dsp:cNvSpPr/>
      </dsp:nvSpPr>
      <dsp:spPr>
        <a:xfrm>
          <a:off x="5552458" y="0"/>
          <a:ext cx="634164" cy="634164"/>
        </a:xfrm>
        <a:prstGeom prst="ellipse">
          <a:avLst/>
        </a:prstGeom>
        <a:gradFill rotWithShape="0">
          <a:gsLst>
            <a:gs pos="0">
              <a:schemeClr val="accent5">
                <a:tint val="40000"/>
                <a:hueOff val="0"/>
                <a:satOff val="0"/>
                <a:lumOff val="0"/>
                <a:alphaOff val="0"/>
                <a:satMod val="103000"/>
                <a:lumMod val="102000"/>
                <a:tint val="94000"/>
              </a:schemeClr>
            </a:gs>
            <a:gs pos="50000">
              <a:schemeClr val="accent5">
                <a:tint val="40000"/>
                <a:hueOff val="0"/>
                <a:satOff val="0"/>
                <a:lumOff val="0"/>
                <a:alphaOff val="0"/>
                <a:satMod val="110000"/>
                <a:lumMod val="100000"/>
                <a:shade val="100000"/>
              </a:schemeClr>
            </a:gs>
            <a:gs pos="100000">
              <a:schemeClr val="accent5">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8DFF42BE-1C1F-41DD-AF6C-28A375E81573}">
      <dsp:nvSpPr>
        <dsp:cNvPr id="0" name=""/>
        <dsp:cNvSpPr/>
      </dsp:nvSpPr>
      <dsp:spPr>
        <a:xfrm>
          <a:off x="5615875" y="63416"/>
          <a:ext cx="507331" cy="507331"/>
        </a:xfrm>
        <a:prstGeom prst="chord">
          <a:avLst>
            <a:gd name="adj1" fmla="val 19800000"/>
            <a:gd name="adj2" fmla="val 12600000"/>
          </a:avLst>
        </a:prstGeom>
        <a:gradFill rotWithShape="0">
          <a:gsLst>
            <a:gs pos="0">
              <a:schemeClr val="accent5">
                <a:hueOff val="-4373077"/>
                <a:satOff val="27841"/>
                <a:lumOff val="-16341"/>
                <a:alphaOff val="0"/>
                <a:satMod val="103000"/>
                <a:lumMod val="102000"/>
                <a:tint val="94000"/>
              </a:schemeClr>
            </a:gs>
            <a:gs pos="50000">
              <a:schemeClr val="accent5">
                <a:hueOff val="-4373077"/>
                <a:satOff val="27841"/>
                <a:lumOff val="-16341"/>
                <a:alphaOff val="0"/>
                <a:satMod val="110000"/>
                <a:lumMod val="100000"/>
                <a:shade val="100000"/>
              </a:schemeClr>
            </a:gs>
            <a:gs pos="100000">
              <a:schemeClr val="accent5">
                <a:hueOff val="-4373077"/>
                <a:satOff val="27841"/>
                <a:lumOff val="-16341"/>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45D09D20-E2D2-4CDA-A48E-965F795E296B}">
      <dsp:nvSpPr>
        <dsp:cNvPr id="0" name=""/>
        <dsp:cNvSpPr/>
      </dsp:nvSpPr>
      <dsp:spPr>
        <a:xfrm>
          <a:off x="6318740" y="634164"/>
          <a:ext cx="1876069" cy="26687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1200150">
            <a:lnSpc>
              <a:spcPct val="90000"/>
            </a:lnSpc>
            <a:spcBef>
              <a:spcPct val="0"/>
            </a:spcBef>
            <a:spcAft>
              <a:spcPct val="35000"/>
            </a:spcAft>
            <a:buNone/>
          </a:pPr>
          <a:r>
            <a:rPr lang="zh-CN" altLang="en-US" sz="2700" kern="1200"/>
            <a:t>资源管理（初始化、分配、释放）</a:t>
          </a:r>
          <a:endParaRPr lang="zh-CN" altLang="en-US" sz="2700" kern="1200" dirty="0"/>
        </a:p>
      </dsp:txBody>
      <dsp:txXfrm>
        <a:off x="6318740" y="634164"/>
        <a:ext cx="1876069" cy="2668775"/>
      </dsp:txXfrm>
    </dsp:sp>
    <dsp:sp modelId="{1CD9FE82-CCA0-49DC-848A-5C418572B0A4}">
      <dsp:nvSpPr>
        <dsp:cNvPr id="0" name=""/>
        <dsp:cNvSpPr/>
      </dsp:nvSpPr>
      <dsp:spPr>
        <a:xfrm>
          <a:off x="6318740" y="0"/>
          <a:ext cx="1876069" cy="634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360" tIns="86360" rIns="86360" bIns="86360" numCol="1" spcCol="1270" anchor="b" anchorCtr="0">
          <a:noAutofit/>
        </a:bodyPr>
        <a:lstStyle/>
        <a:p>
          <a:pPr marL="0" lvl="0" indent="0" algn="l" defTabSz="1511300">
            <a:lnSpc>
              <a:spcPct val="90000"/>
            </a:lnSpc>
            <a:spcBef>
              <a:spcPct val="0"/>
            </a:spcBef>
            <a:spcAft>
              <a:spcPct val="35000"/>
            </a:spcAft>
            <a:buNone/>
          </a:pPr>
          <a:r>
            <a:rPr lang="en-US" altLang="zh-CN" sz="3400" kern="1200" dirty="0"/>
            <a:t>3</a:t>
          </a:r>
          <a:endParaRPr lang="zh-CN" altLang="en-US" sz="3400" kern="1200" dirty="0"/>
        </a:p>
      </dsp:txBody>
      <dsp:txXfrm>
        <a:off x="6318740" y="0"/>
        <a:ext cx="1876069" cy="634164"/>
      </dsp:txXfrm>
    </dsp:sp>
    <dsp:sp modelId="{6B66D0FC-3B44-4F09-9525-DB0CF18CB6F9}">
      <dsp:nvSpPr>
        <dsp:cNvPr id="0" name=""/>
        <dsp:cNvSpPr/>
      </dsp:nvSpPr>
      <dsp:spPr>
        <a:xfrm>
          <a:off x="8326928" y="0"/>
          <a:ext cx="634164" cy="634164"/>
        </a:xfrm>
        <a:prstGeom prst="ellipse">
          <a:avLst/>
        </a:prstGeom>
        <a:gradFill rotWithShape="0">
          <a:gsLst>
            <a:gs pos="0">
              <a:schemeClr val="accent5">
                <a:tint val="40000"/>
                <a:hueOff val="0"/>
                <a:satOff val="0"/>
                <a:lumOff val="0"/>
                <a:alphaOff val="0"/>
                <a:satMod val="103000"/>
                <a:lumMod val="102000"/>
                <a:tint val="94000"/>
              </a:schemeClr>
            </a:gs>
            <a:gs pos="50000">
              <a:schemeClr val="accent5">
                <a:tint val="40000"/>
                <a:hueOff val="0"/>
                <a:satOff val="0"/>
                <a:lumOff val="0"/>
                <a:alphaOff val="0"/>
                <a:satMod val="110000"/>
                <a:lumMod val="100000"/>
                <a:shade val="100000"/>
              </a:schemeClr>
            </a:gs>
            <a:gs pos="100000">
              <a:schemeClr val="accent5">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721BBF63-7AE2-4668-B4CE-B321D190952B}">
      <dsp:nvSpPr>
        <dsp:cNvPr id="0" name=""/>
        <dsp:cNvSpPr/>
      </dsp:nvSpPr>
      <dsp:spPr>
        <a:xfrm>
          <a:off x="8390344" y="63416"/>
          <a:ext cx="507331" cy="507331"/>
        </a:xfrm>
        <a:prstGeom prst="chord">
          <a:avLst>
            <a:gd name="adj1" fmla="val 16200000"/>
            <a:gd name="adj2" fmla="val 16200000"/>
          </a:avLst>
        </a:prstGeom>
        <a:gradFill rotWithShape="0">
          <a:gsLst>
            <a:gs pos="0">
              <a:schemeClr val="accent5">
                <a:hueOff val="-6559615"/>
                <a:satOff val="41761"/>
                <a:lumOff val="-24511"/>
                <a:alphaOff val="0"/>
                <a:satMod val="103000"/>
                <a:lumMod val="102000"/>
                <a:tint val="94000"/>
              </a:schemeClr>
            </a:gs>
            <a:gs pos="50000">
              <a:schemeClr val="accent5">
                <a:hueOff val="-6559615"/>
                <a:satOff val="41761"/>
                <a:lumOff val="-24511"/>
                <a:alphaOff val="0"/>
                <a:satMod val="110000"/>
                <a:lumMod val="100000"/>
                <a:shade val="100000"/>
              </a:schemeClr>
            </a:gs>
            <a:gs pos="100000">
              <a:schemeClr val="accent5">
                <a:hueOff val="-6559615"/>
                <a:satOff val="41761"/>
                <a:lumOff val="-24511"/>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8F3DDA42-74F5-4C90-8557-9B5DB52D8E08}">
      <dsp:nvSpPr>
        <dsp:cNvPr id="0" name=""/>
        <dsp:cNvSpPr/>
      </dsp:nvSpPr>
      <dsp:spPr>
        <a:xfrm>
          <a:off x="9093210" y="634164"/>
          <a:ext cx="1876069" cy="26687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1200150">
            <a:lnSpc>
              <a:spcPct val="90000"/>
            </a:lnSpc>
            <a:spcBef>
              <a:spcPct val="0"/>
            </a:spcBef>
            <a:spcAft>
              <a:spcPct val="35000"/>
            </a:spcAft>
            <a:buNone/>
          </a:pPr>
          <a:r>
            <a:rPr lang="zh-CN" altLang="en-US" sz="2700" kern="1200"/>
            <a:t>任务脱离资源等待就绪态，进入任务就绪态</a:t>
          </a:r>
          <a:endParaRPr lang="zh-CN" altLang="en-US" sz="2700" kern="1200" dirty="0"/>
        </a:p>
      </dsp:txBody>
      <dsp:txXfrm>
        <a:off x="9093210" y="634164"/>
        <a:ext cx="1876069" cy="2668775"/>
      </dsp:txXfrm>
    </dsp:sp>
    <dsp:sp modelId="{5521C964-F8F2-429B-9979-B4760C130550}">
      <dsp:nvSpPr>
        <dsp:cNvPr id="0" name=""/>
        <dsp:cNvSpPr/>
      </dsp:nvSpPr>
      <dsp:spPr>
        <a:xfrm>
          <a:off x="9093210" y="0"/>
          <a:ext cx="1876069" cy="634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360" tIns="86360" rIns="86360" bIns="86360" numCol="1" spcCol="1270" anchor="b" anchorCtr="0">
          <a:noAutofit/>
        </a:bodyPr>
        <a:lstStyle/>
        <a:p>
          <a:pPr marL="0" lvl="0" indent="0" algn="l" defTabSz="1511300">
            <a:lnSpc>
              <a:spcPct val="90000"/>
            </a:lnSpc>
            <a:spcBef>
              <a:spcPct val="0"/>
            </a:spcBef>
            <a:spcAft>
              <a:spcPct val="35000"/>
            </a:spcAft>
            <a:buNone/>
          </a:pPr>
          <a:r>
            <a:rPr lang="en-US" altLang="zh-CN" sz="3400" kern="1200" dirty="0"/>
            <a:t>4</a:t>
          </a:r>
          <a:endParaRPr lang="zh-CN" altLang="en-US" sz="3400" kern="1200" dirty="0"/>
        </a:p>
      </dsp:txBody>
      <dsp:txXfrm>
        <a:off x="9093210" y="0"/>
        <a:ext cx="1876069" cy="634164"/>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IncreasingCircleProcess#1">
  <dgm:title val=""/>
  <dgm:desc val=""/>
  <dgm:catLst>
    <dgm:cat type="list" pri="8300"/>
    <dgm:cat type="process" pri="43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param type="vertAlign" val="t"/>
          <dgm:param type="horzAlign" val="ctr"/>
        </dgm:alg>
      </dgm:if>
      <dgm:else name="Name3">
        <dgm:alg type="lin">
          <dgm:param type="linDir" val="fromR"/>
          <dgm:param type="vertAlign" val="t"/>
          <dgm:param type="horzAlign" val="ctr"/>
        </dgm:alg>
      </dgm:else>
    </dgm:choose>
    <dgm:shape xmlns:r="http://schemas.openxmlformats.org/officeDocument/2006/relationships" r:blip="">
      <dgm:adjLst/>
    </dgm:shape>
    <dgm:constrLst>
      <dgm:constr type="primFontSz" for="des" forName="Child" val="65"/>
      <dgm:constr type="primFontSz" for="des" forName="Parent" val="65"/>
      <dgm:constr type="primFontSz" for="des" forName="Child" refType="primFontSz" refFor="des" refForName="Parent" op="lte"/>
      <dgm:constr type="w" for="ch" forName="composite" refType="w"/>
      <dgm:constr type="h" for="ch" forName="composite" refType="h"/>
      <dgm:constr type="sp" refType="w" refFor="ch" refForName="composite" op="equ" fact="0.05"/>
      <dgm:constr type="w" for="ch" forName="sibTrans" refType="h" refFor="ch" refForName="composite" op="equ" fact="0.04"/>
    </dgm:constrLst>
    <dgm:forEach name="nodesForEach" axis="ch" ptType="node" cnt="7">
      <dgm:layoutNode name="composite">
        <dgm:alg type="composite">
          <dgm:param type="ar" val="0.8"/>
        </dgm:alg>
        <dgm:choose name="Name4">
          <dgm:if name="Name5" func="var" arg="dir" op="equ" val="norm">
            <dgm:constrLst>
              <dgm:constr type="l" for="ch" forName="Child" refType="w" fact="0.29"/>
              <dgm:constr type="t" for="ch" forName="Child" refType="h" fact="0.192"/>
              <dgm:constr type="w" for="ch" forName="Child" refType="w" fact="0.71"/>
              <dgm:constr type="h" for="ch" forName="Child" refType="h" fact="0.808"/>
              <dgm:constr type="l" for="ch" forName="Parent" refType="w" fact="0.29"/>
              <dgm:constr type="t" for="ch" forName="Parent" refType="h" fact="0"/>
              <dgm:constr type="w" for="ch" forName="Parent" refType="w" fact="0.71"/>
              <dgm:constr type="h" for="ch" forName="Parent" refType="h" fact="0.192"/>
              <dgm:constr type="l" for="ch" forName="BackAccent" refType="w" fact="0"/>
              <dgm:constr type="t" for="ch" forName="BackAccent" refType="h" fact="0"/>
              <dgm:constr type="w" for="ch" forName="BackAccent" refType="w" fact="0.24"/>
              <dgm:constr type="h" for="ch" forName="BackAccent" refType="h" fact="0.192"/>
              <dgm:constr type="l" for="ch" forName="Accent" refType="w" fact="0.024"/>
              <dgm:constr type="t" for="ch" forName="Accent" refType="h" fact="0.0192"/>
              <dgm:constr type="w" for="ch" forName="Accent" refType="w" fact="0.192"/>
              <dgm:constr type="h" for="ch" forName="Accent" refType="h" fact="0.1536"/>
            </dgm:constrLst>
          </dgm:if>
          <dgm:else name="Name6">
            <dgm:constrLst>
              <dgm:constr type="r" for="ch" forName="Child" refType="w" fact="0.71"/>
              <dgm:constr type="t" for="ch" forName="Child" refType="h" fact="0.192"/>
              <dgm:constr type="w" for="ch" forName="Child" refType="w" fact="0.71"/>
              <dgm:constr type="h" for="ch" forName="Child" refType="h" fact="0.808"/>
              <dgm:constr type="r" for="ch" forName="Parent" refType="w" fact="0.71"/>
              <dgm:constr type="t" for="ch" forName="Parent" refType="h" fact="0"/>
              <dgm:constr type="w" for="ch" forName="Parent" refType="w" fact="0.71"/>
              <dgm:constr type="h" for="ch" forName="Parent" refType="h" fact="0.192"/>
              <dgm:constr type="r" for="ch" forName="BackAccent" refType="w"/>
              <dgm:constr type="t" for="ch" forName="BackAccent" refType="h" fact="0"/>
              <dgm:constr type="w" for="ch" forName="BackAccent" refType="w" fact="0.24"/>
              <dgm:constr type="h" for="ch" forName="BackAccent" refType="h" fact="0.192"/>
              <dgm:constr type="r" for="ch" forName="Accent" refType="w" fact="0.976"/>
              <dgm:constr type="t" for="ch" forName="Accent" refType="h" fact="0.0192"/>
              <dgm:constr type="w" for="ch" forName="Accent" refType="w" fact="0.192"/>
              <dgm:constr type="h" for="ch" forName="Accent" refType="h" fact="0.1536"/>
            </dgm:constrLst>
          </dgm:else>
        </dgm:choose>
        <dgm:layoutNode name="BackAccent" styleLbl="bgShp">
          <dgm:alg type="sp"/>
          <dgm:shape xmlns:r="http://schemas.openxmlformats.org/officeDocument/2006/relationships" type="ellipse" r:blip="">
            <dgm:adjLst/>
          </dgm:shape>
          <dgm:presOf/>
        </dgm:layoutNode>
        <dgm:layoutNode name="Accent" styleLbl="alignNode1">
          <dgm:alg type="sp"/>
          <dgm:choose name="Name7">
            <dgm:if name="Name8" axis="precedSib" ptType="node" func="cnt" op="equ" val="0">
              <dgm:choose name="Name9">
                <dgm:if name="Name10" axis="followSib" ptType="node" func="cnt" op="equ" val="0">
                  <dgm:shape xmlns:r="http://schemas.openxmlformats.org/officeDocument/2006/relationships" type="chord" r:blip="">
                    <dgm:adjLst>
                      <dgm:adj idx="1" val="-90"/>
                      <dgm:adj idx="2" val="-90"/>
                    </dgm:adjLst>
                  </dgm:shape>
                </dgm:if>
                <dgm:if name="Name11" axis="followSib" ptType="node" func="cnt" op="equ" val="1">
                  <dgm:shape xmlns:r="http://schemas.openxmlformats.org/officeDocument/2006/relationships" type="chord" r:blip="">
                    <dgm:adjLst>
                      <dgm:adj idx="1" val="0"/>
                      <dgm:adj idx="2" val="180"/>
                    </dgm:adjLst>
                  </dgm:shape>
                </dgm:if>
                <dgm:if name="Name12" axis="followSib" ptType="node" func="cnt" op="equ" val="2">
                  <dgm:shape xmlns:r="http://schemas.openxmlformats.org/officeDocument/2006/relationships" type="chord" r:blip="">
                    <dgm:adjLst>
                      <dgm:adj idx="1" val="19.4712"/>
                      <dgm:adj idx="2" val="160.5288"/>
                    </dgm:adjLst>
                  </dgm:shape>
                </dgm:if>
                <dgm:if name="Name13" axis="followSib" ptType="node" func="cnt" op="equ" val="3">
                  <dgm:shape xmlns:r="http://schemas.openxmlformats.org/officeDocument/2006/relationships" type="chord" r:blip="">
                    <dgm:adjLst>
                      <dgm:adj idx="1" val="30"/>
                      <dgm:adj idx="2" val="150"/>
                    </dgm:adjLst>
                  </dgm:shape>
                </dgm:if>
                <dgm:if name="Name14" axis="followSib" ptType="node" func="cnt" op="equ" val="4">
                  <dgm:shape xmlns:r="http://schemas.openxmlformats.org/officeDocument/2006/relationships" type="chord" r:blip="">
                    <dgm:adjLst>
                      <dgm:adj idx="1" val="38.8699"/>
                      <dgm:adj idx="2" val="143.1301"/>
                    </dgm:adjLst>
                  </dgm:shape>
                </dgm:if>
                <dgm:if name="Name15" axis="followSib" ptType="node" func="cnt" op="equ" val="5">
                  <dgm:shape xmlns:r="http://schemas.openxmlformats.org/officeDocument/2006/relationships" type="chord" r:blip="">
                    <dgm:adjLst>
                      <dgm:adj idx="1" val="41.8103"/>
                      <dgm:adj idx="2" val="138.1897"/>
                    </dgm:adjLst>
                  </dgm:shape>
                </dgm:if>
                <dgm:else name="Name16">
                  <dgm:shape xmlns:r="http://schemas.openxmlformats.org/officeDocument/2006/relationships" type="chord" r:blip="">
                    <dgm:adjLst>
                      <dgm:adj idx="1" val="45.5847"/>
                      <dgm:adj idx="2" val="134.4153"/>
                    </dgm:adjLst>
                  </dgm:shape>
                </dgm:else>
              </dgm:choose>
            </dgm:if>
            <dgm:if name="Name17" axis="precedSib" ptType="node" func="cnt" op="equ" val="1">
              <dgm:choose name="Name18">
                <dgm:if name="Name19" axis="followSib" ptType="node" func="cnt" op="equ" val="0">
                  <dgm:shape xmlns:r="http://schemas.openxmlformats.org/officeDocument/2006/relationships" type="chord" r:blip="">
                    <dgm:adjLst>
                      <dgm:adj idx="1" val="-90"/>
                      <dgm:adj idx="2" val="-90"/>
                    </dgm:adjLst>
                  </dgm:shape>
                </dgm:if>
                <dgm:if name="Name20" axis="followSib" ptType="node" func="cnt" op="equ" val="1">
                  <dgm:shape xmlns:r="http://schemas.openxmlformats.org/officeDocument/2006/relationships" type="chord" r:blip="">
                    <dgm:adjLst>
                      <dgm:adj idx="1" val="-19.4712"/>
                      <dgm:adj idx="2" val="-160.5288"/>
                    </dgm:adjLst>
                  </dgm:shape>
                </dgm:if>
                <dgm:if name="Name21" axis="followSib" ptType="node" func="cnt" op="equ" val="2">
                  <dgm:shape xmlns:r="http://schemas.openxmlformats.org/officeDocument/2006/relationships" type="chord" r:blip="">
                    <dgm:adjLst>
                      <dgm:adj idx="1" val="0"/>
                      <dgm:adj idx="2" val="180"/>
                    </dgm:adjLst>
                  </dgm:shape>
                </dgm:if>
                <dgm:if name="Name22" axis="followSib" ptType="node" func="cnt" op="equ" val="3">
                  <dgm:shape xmlns:r="http://schemas.openxmlformats.org/officeDocument/2006/relationships" type="chord" r:blip="">
                    <dgm:adjLst>
                      <dgm:adj idx="1" val="11.537"/>
                      <dgm:adj idx="2" val="168.463"/>
                    </dgm:adjLst>
                  </dgm:shape>
                </dgm:if>
                <dgm:if name="Name23" axis="followSib" ptType="node" func="cnt" op="equ" val="4">
                  <dgm:shape xmlns:r="http://schemas.openxmlformats.org/officeDocument/2006/relationships" type="chord" r:blip="">
                    <dgm:adjLst>
                      <dgm:adj idx="1" val="19.4712"/>
                      <dgm:adj idx="2" val="160.5288"/>
                    </dgm:adjLst>
                  </dgm:shape>
                </dgm:if>
                <dgm:else name="Name24">
                  <dgm:shape xmlns:r="http://schemas.openxmlformats.org/officeDocument/2006/relationships" type="chord" r:blip="">
                    <dgm:adjLst>
                      <dgm:adj idx="1" val="25.3769"/>
                      <dgm:adj idx="2" val="154.6231"/>
                    </dgm:adjLst>
                  </dgm:shape>
                </dgm:else>
              </dgm:choose>
            </dgm:if>
            <dgm:if name="Name25" axis="precedSib" ptType="node" func="cnt" op="equ" val="2">
              <dgm:choose name="Name26">
                <dgm:if name="Name27" axis="followSib" ptType="node" func="cnt" op="equ" val="0">
                  <dgm:shape xmlns:r="http://schemas.openxmlformats.org/officeDocument/2006/relationships" type="chord" r:blip="">
                    <dgm:adjLst>
                      <dgm:adj idx="1" val="-90"/>
                      <dgm:adj idx="2" val="-90"/>
                    </dgm:adjLst>
                  </dgm:shape>
                </dgm:if>
                <dgm:if name="Name28" axis="followSib" ptType="node" func="cnt" op="equ" val="1">
                  <dgm:shape xmlns:r="http://schemas.openxmlformats.org/officeDocument/2006/relationships" type="chord" r:blip="">
                    <dgm:adjLst>
                      <dgm:adj idx="1" val="-30"/>
                      <dgm:adj idx="2" val="-150"/>
                    </dgm:adjLst>
                  </dgm:shape>
                </dgm:if>
                <dgm:if name="Name29" axis="followSib" ptType="node" func="cnt" op="equ" val="2">
                  <dgm:shape xmlns:r="http://schemas.openxmlformats.org/officeDocument/2006/relationships" type="chord" r:blip="">
                    <dgm:adjLst>
                      <dgm:adj idx="1" val="-11.537"/>
                      <dgm:adj idx="2" val="-168.463"/>
                    </dgm:adjLst>
                  </dgm:shape>
                </dgm:if>
                <dgm:if name="Name30" axis="followSib" ptType="node" func="cnt" op="equ" val="3">
                  <dgm:shape xmlns:r="http://schemas.openxmlformats.org/officeDocument/2006/relationships" type="chord" r:blip="">
                    <dgm:adjLst>
                      <dgm:adj idx="1" val="0"/>
                      <dgm:adj idx="2" val="180"/>
                    </dgm:adjLst>
                  </dgm:shape>
                </dgm:if>
                <dgm:else name="Name31">
                  <dgm:shape xmlns:r="http://schemas.openxmlformats.org/officeDocument/2006/relationships" type="chord" r:blip="">
                    <dgm:adjLst>
                      <dgm:adj idx="1" val="8.2133"/>
                      <dgm:adj idx="2" val="171.7867"/>
                    </dgm:adjLst>
                  </dgm:shape>
                </dgm:else>
              </dgm:choose>
            </dgm:if>
            <dgm:if name="Name32" axis="precedSib" ptType="node" func="cnt" op="equ" val="3">
              <dgm:choose name="Name33">
                <dgm:if name="Name34" axis="followSib" ptType="node" func="cnt" op="equ" val="0">
                  <dgm:shape xmlns:r="http://schemas.openxmlformats.org/officeDocument/2006/relationships" type="chord" r:blip="">
                    <dgm:adjLst>
                      <dgm:adj idx="1" val="-90"/>
                      <dgm:adj idx="2" val="-90"/>
                    </dgm:adjLst>
                  </dgm:shape>
                </dgm:if>
                <dgm:if name="Name35" axis="followSib" ptType="node" func="cnt" op="equ" val="1">
                  <dgm:shape xmlns:r="http://schemas.openxmlformats.org/officeDocument/2006/relationships" type="chord" r:blip="">
                    <dgm:adjLst>
                      <dgm:adj idx="1" val="-38.8699"/>
                      <dgm:adj idx="2" val="-143.1301"/>
                    </dgm:adjLst>
                  </dgm:shape>
                </dgm:if>
                <dgm:if name="Name36" axis="followSib" ptType="node" func="cnt" op="equ" val="2">
                  <dgm:shape xmlns:r="http://schemas.openxmlformats.org/officeDocument/2006/relationships" type="chord" r:blip="">
                    <dgm:adjLst>
                      <dgm:adj idx="1" val="-19.4712"/>
                      <dgm:adj idx="2" val="-160.5288"/>
                    </dgm:adjLst>
                  </dgm:shape>
                </dgm:if>
                <dgm:else name="Name37">
                  <dgm:shape xmlns:r="http://schemas.openxmlformats.org/officeDocument/2006/relationships" type="chord" r:blip="">
                    <dgm:adjLst>
                      <dgm:adj idx="1" val="-8.2133"/>
                      <dgm:adj idx="2" val="-171.7867"/>
                    </dgm:adjLst>
                  </dgm:shape>
                </dgm:else>
              </dgm:choose>
            </dgm:if>
            <dgm:if name="Name38" axis="precedSib" ptType="node" func="cnt" op="equ" val="4">
              <dgm:choose name="Name39">
                <dgm:if name="Name40" axis="followSib" ptType="node" func="cnt" op="equ" val="0">
                  <dgm:shape xmlns:r="http://schemas.openxmlformats.org/officeDocument/2006/relationships" type="chord" r:blip="">
                    <dgm:adjLst>
                      <dgm:adj idx="1" val="-90"/>
                      <dgm:adj idx="2" val="-90"/>
                    </dgm:adjLst>
                  </dgm:shape>
                </dgm:if>
                <dgm:if name="Name41" axis="followSib" ptType="node" func="cnt" op="equ" val="1">
                  <dgm:shape xmlns:r="http://schemas.openxmlformats.org/officeDocument/2006/relationships" type="chord" r:blip="">
                    <dgm:adjLst>
                      <dgm:adj idx="1" val="-41.8103"/>
                      <dgm:adj idx="2" val="-138.1897"/>
                    </dgm:adjLst>
                  </dgm:shape>
                </dgm:if>
                <dgm:else name="Name42">
                  <dgm:shape xmlns:r="http://schemas.openxmlformats.org/officeDocument/2006/relationships" type="chord" r:blip="">
                    <dgm:adjLst>
                      <dgm:adj idx="1" val="-25.3769"/>
                      <dgm:adj idx="2" val="-154.6231"/>
                    </dgm:adjLst>
                  </dgm:shape>
                </dgm:else>
              </dgm:choose>
            </dgm:if>
            <dgm:if name="Name43" axis="precedSib" ptType="node" func="cnt" op="equ" val="5">
              <dgm:choose name="Name44">
                <dgm:if name="Name45" axis="followSib" ptType="node" func="cnt" op="equ" val="0">
                  <dgm:shape xmlns:r="http://schemas.openxmlformats.org/officeDocument/2006/relationships" type="chord" r:blip="">
                    <dgm:adjLst>
                      <dgm:adj idx="1" val="-90"/>
                      <dgm:adj idx="2" val="-90"/>
                    </dgm:adjLst>
                  </dgm:shape>
                </dgm:if>
                <dgm:else name="Name46">
                  <dgm:shape xmlns:r="http://schemas.openxmlformats.org/officeDocument/2006/relationships" type="chord" r:blip="">
                    <dgm:adjLst>
                      <dgm:adj idx="1" val="-45.5847"/>
                      <dgm:adj idx="2" val="-134.4153"/>
                    </dgm:adjLst>
                  </dgm:shape>
                </dgm:else>
              </dgm:choose>
            </dgm:if>
            <dgm:else name="Name47">
              <dgm:shape xmlns:r="http://schemas.openxmlformats.org/officeDocument/2006/relationships" type="chord" r:blip="">
                <dgm:adjLst>
                  <dgm:adj idx="1" val="-90"/>
                  <dgm:adj idx="2" val="-90"/>
                </dgm:adjLst>
              </dgm:shape>
            </dgm:else>
          </dgm:choose>
          <dgm:presOf/>
        </dgm:layoutNode>
        <dgm:layoutNode name="Child" styleLbl="revTx">
          <dgm:varLst>
            <dgm:chMax val="0"/>
            <dgm:chPref val="0"/>
            <dgm:bulletEnabled val="1"/>
          </dgm:varLst>
          <dgm:choose name="Name48">
            <dgm:if name="Name49" func="var" arg="dir" op="equ" val="norm">
              <dgm:alg type="tx">
                <dgm:param type="parTxLTRAlign" val="l"/>
                <dgm:param type="parTxRTLAlign" val="l"/>
                <dgm:param type="txAnchorVert" val="t"/>
              </dgm:alg>
            </dgm:if>
            <dgm:else name="Name50">
              <dgm:alg type="tx">
                <dgm:param type="parTxLTRAlign" val="r"/>
                <dgm:param type="parTxRTLAlign" val="r"/>
                <dgm:param type="txAnchorVert" val="t"/>
              </dgm:alg>
            </dgm:else>
          </dgm:choose>
          <dgm:choose name="Name51">
            <dgm:if name="Name52" axis="ch" ptType="node" func="cnt" op="gte" val="1">
              <dgm:shape xmlns:r="http://schemas.openxmlformats.org/officeDocument/2006/relationships" type="rect" r:blip="">
                <dgm:adjLst/>
              </dgm:shape>
            </dgm:if>
            <dgm:else name="Name53">
              <dgm:shape xmlns:r="http://schemas.openxmlformats.org/officeDocument/2006/relationships" type="rect" r:blip="" hideGeom="1">
                <dgm:adjLst/>
              </dgm:shape>
            </dgm:else>
          </dgm:choose>
          <dgm:choose name="Name54">
            <dgm:if name="Name55" axis="ch" ptType="node" func="cnt" op="gte" val="1">
              <dgm:presOf axis="des" ptType="node"/>
            </dgm:if>
            <dgm:else name="Name56">
              <dgm:presOf/>
            </dgm:else>
          </dgm:choos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revTx">
          <dgm:varLst>
            <dgm:chMax val="1"/>
            <dgm:chPref val="1"/>
            <dgm:bulletEnabled val="1"/>
          </dgm:varLst>
          <dgm:choose name="Name57">
            <dgm:if name="Name58" func="var" arg="dir" op="equ" val="norm">
              <dgm:alg type="tx">
                <dgm:param type="parTxLTRAlign" val="l"/>
                <dgm:param type="parTxRTLAlign" val="l"/>
                <dgm:param type="shpTxLTRAlignCh" val="l"/>
                <dgm:param type="shpTxRTLAlignCh" val="l"/>
                <dgm:param type="txAnchorVertCh" val="b"/>
                <dgm:param type="txAnchorVert" val="b"/>
              </dgm:alg>
            </dgm:if>
            <dgm:else name="Name59">
              <dgm:alg type="tx">
                <dgm:param type="parTxLTRAlign" val="r"/>
                <dgm:param type="parTxRTLAlign" val="r"/>
                <dgm:param type="shpTxLTRAlignCh" val="r"/>
                <dgm:param type="shpTxRTLAlignCh" val="r"/>
                <dgm:param type="txAnchorVertCh" val="b"/>
                <dgm:param type="txAnchorVert" val="b"/>
              </dgm:alg>
            </dgm:else>
          </dgm:choose>
          <dgm:shape xmlns:r="http://schemas.openxmlformats.org/officeDocument/2006/relationships" type="rect" r:blip="">
            <dgm:adjLst/>
          </dgm:shape>
          <dgm:presOf axis="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1">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3d2#1">
  <dgm:title val=""/>
  <dgm:desc val=""/>
  <dgm:catLst>
    <dgm:cat type="3D" pri="11200"/>
  </dgm:catLst>
  <dgm:scene3d>
    <a:camera prst="orthographicFront"/>
    <a:lightRig rig="threePt" dir="t"/>
  </dgm:scene3d>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F700D9-900C-4A8D-B26C-4B725D0372CD}" type="datetimeFigureOut">
              <a:rPr lang="zh-CN" altLang="en-US" smtClean="0"/>
              <a:t>2023/7/4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8357DF-1B56-4482-9B21-683EA2EADF9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p:spPr>
        <p:txBody>
          <a:bodyPr/>
          <a:lstStyle>
            <a:lvl1pPr>
              <a:defRPr sz="1600">
                <a:solidFill>
                  <a:schemeClr val="tx1"/>
                </a:solidFill>
                <a:latin typeface="Arial" panose="020B0604020202020204" pitchFamily="34" charset="0"/>
                <a:ea typeface="宋体" panose="02010600030101010101" pitchFamily="2" charset="-122"/>
              </a:defRPr>
            </a:lvl1pPr>
            <a:lvl2pPr marL="742950" indent="-285750">
              <a:defRPr sz="1600">
                <a:solidFill>
                  <a:schemeClr val="tx1"/>
                </a:solidFill>
                <a:latin typeface="Arial" panose="020B0604020202020204" pitchFamily="34" charset="0"/>
                <a:ea typeface="宋体" panose="02010600030101010101" pitchFamily="2" charset="-122"/>
              </a:defRPr>
            </a:lvl2pPr>
            <a:lvl3pPr marL="1143000" indent="-228600">
              <a:defRPr sz="1600">
                <a:solidFill>
                  <a:schemeClr val="tx1"/>
                </a:solidFill>
                <a:latin typeface="Arial" panose="020B0604020202020204" pitchFamily="34" charset="0"/>
                <a:ea typeface="宋体" panose="02010600030101010101" pitchFamily="2" charset="-122"/>
              </a:defRPr>
            </a:lvl3pPr>
            <a:lvl4pPr marL="1600200" indent="-228600">
              <a:defRPr sz="1600">
                <a:solidFill>
                  <a:schemeClr val="tx1"/>
                </a:solidFill>
                <a:latin typeface="Arial" panose="020B0604020202020204" pitchFamily="34" charset="0"/>
                <a:ea typeface="宋体" panose="02010600030101010101" pitchFamily="2" charset="-122"/>
              </a:defRPr>
            </a:lvl4pPr>
            <a:lvl5pPr marL="2057400" indent="-22860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fld id="{92E5B2B4-4E05-484D-85DD-16E79AFE2440}" type="slidenum">
              <a:rPr lang="en-US" altLang="zh-CN" sz="1200" smtClean="0">
                <a:latin typeface="Times New Roman" panose="02020603050405020304" pitchFamily="18" charset="0"/>
              </a:rPr>
              <a:t>281</a:t>
            </a:fld>
            <a:endParaRPr lang="en-US" altLang="zh-CN" sz="1200">
              <a:latin typeface="Times New Roman" panose="02020603050405020304" pitchFamily="18" charset="0"/>
            </a:endParaRPr>
          </a:p>
        </p:txBody>
      </p:sp>
      <p:sp>
        <p:nvSpPr>
          <p:cNvPr id="5123" name="Rectangle 2"/>
          <p:cNvSpPr>
            <a:spLocks noGrp="1" noRot="1" noChangeAspect="1" noChangeArrowheads="1" noTextEdit="1"/>
          </p:cNvSpPr>
          <p:nvPr>
            <p:ph type="sldImg"/>
          </p:nvPr>
        </p:nvSpPr>
        <p:spPr/>
      </p:sp>
      <p:sp>
        <p:nvSpPr>
          <p:cNvPr id="5124"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908"/>
            <a:ext cx="9144000" cy="2387576"/>
          </a:xfrm>
        </p:spPr>
        <p:txBody>
          <a:bodyPr anchor="b"/>
          <a:lstStyle>
            <a:lvl1pPr algn="ctr">
              <a:defRPr sz="4800">
                <a:solidFill>
                  <a:schemeClr val="bg2">
                    <a:lumMod val="20000"/>
                    <a:lumOff val="80000"/>
                  </a:schemeClr>
                </a:solidFill>
                <a:effectLst/>
                <a:latin typeface="方正姚体" panose="02010601030101010101" pitchFamily="2" charset="-122"/>
                <a:ea typeface="方正姚体" panose="02010601030101010101" pitchFamily="2" charset="-122"/>
              </a:defRPr>
            </a:lvl1pPr>
          </a:lstStyle>
          <a:p>
            <a:r>
              <a:rPr lang="zh-CN" altLang="en-US" dirty="0"/>
              <a:t>单击此处编辑母版标题样式</a:t>
            </a:r>
          </a:p>
        </p:txBody>
      </p:sp>
      <p:sp>
        <p:nvSpPr>
          <p:cNvPr id="3" name="副标题 2"/>
          <p:cNvSpPr>
            <a:spLocks noGrp="1"/>
          </p:cNvSpPr>
          <p:nvPr>
            <p:ph type="subTitle" idx="1"/>
          </p:nvPr>
        </p:nvSpPr>
        <p:spPr>
          <a:xfrm>
            <a:off x="1524000" y="3602013"/>
            <a:ext cx="9144000" cy="1655340"/>
          </a:xfrm>
          <a:prstGeom prst="rect">
            <a:avLst/>
          </a:prstGeom>
        </p:spPr>
        <p:txBody>
          <a:bodyPr/>
          <a:lstStyle>
            <a:lvl1pPr marL="0" indent="0" algn="ctr">
              <a:buNone/>
              <a:defRPr sz="3600">
                <a:solidFill>
                  <a:srgbClr val="FFFF00"/>
                </a:solidFill>
                <a:latin typeface="华文行楷" panose="02010800040101010101" pitchFamily="2" charset="-122"/>
                <a:ea typeface="华文行楷" panose="02010800040101010101" pitchFamily="2" charset="-122"/>
              </a:defRPr>
            </a:lvl1pPr>
            <a:lvl2pPr marL="321310" indent="0" algn="ctr">
              <a:buNone/>
              <a:defRPr sz="1405"/>
            </a:lvl2pPr>
            <a:lvl3pPr marL="642620" indent="0" algn="ctr">
              <a:buNone/>
              <a:defRPr sz="1265"/>
            </a:lvl3pPr>
            <a:lvl4pPr marL="964565" indent="0" algn="ctr">
              <a:buNone/>
              <a:defRPr sz="1125"/>
            </a:lvl4pPr>
            <a:lvl5pPr marL="1285875" indent="0" algn="ctr">
              <a:buNone/>
              <a:defRPr sz="1125"/>
            </a:lvl5pPr>
            <a:lvl6pPr marL="1607185" indent="0" algn="ctr">
              <a:buNone/>
              <a:defRPr sz="1125"/>
            </a:lvl6pPr>
            <a:lvl7pPr marL="1928495" indent="0" algn="ctr">
              <a:buNone/>
              <a:defRPr sz="1125"/>
            </a:lvl7pPr>
            <a:lvl8pPr marL="2250440" indent="0" algn="ctr">
              <a:buNone/>
              <a:defRPr sz="1125"/>
            </a:lvl8pPr>
            <a:lvl9pPr marL="2571750" indent="0" algn="ctr">
              <a:buNone/>
              <a:defRPr sz="1125"/>
            </a:lvl9pPr>
          </a:lstStyle>
          <a:p>
            <a:r>
              <a:rPr lang="zh-CN" altLang="en-US" dirty="0"/>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a:xfrm>
            <a:off x="837903" y="1826122"/>
            <a:ext cx="10516195" cy="4350990"/>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26997" y="1826122"/>
            <a:ext cx="2662535" cy="435099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7903" y="1826122"/>
            <a:ext cx="7846219" cy="4350990"/>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74639"/>
            <a:ext cx="10972800" cy="585152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a:xfrm>
            <a:off x="609600" y="6245225"/>
            <a:ext cx="2844800" cy="476250"/>
          </a:xfrm>
          <a:prstGeom prst="rect">
            <a:avLst/>
          </a:prstGeom>
        </p:spPr>
        <p:txBody>
          <a:bodyPr/>
          <a:lstStyle>
            <a:lvl1pPr>
              <a:defRPr/>
            </a:lvl1pPr>
          </a:lstStyle>
          <a:p>
            <a:endParaRPr lang="en-US" altLang="zh-CN"/>
          </a:p>
        </p:txBody>
      </p:sp>
      <p:sp>
        <p:nvSpPr>
          <p:cNvPr id="4" name="页脚占位符 3"/>
          <p:cNvSpPr>
            <a:spLocks noGrp="1"/>
          </p:cNvSpPr>
          <p:nvPr>
            <p:ph type="ftr" sz="quarter" idx="11"/>
          </p:nvPr>
        </p:nvSpPr>
        <p:spPr>
          <a:xfrm>
            <a:off x="4165600" y="6245225"/>
            <a:ext cx="3860800" cy="476250"/>
          </a:xfrm>
          <a:prstGeom prst="rect">
            <a:avLst/>
          </a:prstGeom>
        </p:spPr>
        <p:txBody>
          <a:bodyPr/>
          <a:lstStyle>
            <a:lvl1pPr>
              <a:defRPr/>
            </a:lvl1pPr>
          </a:lstStyle>
          <a:p>
            <a:endParaRPr lang="en-US" altLang="zh-CN"/>
          </a:p>
        </p:txBody>
      </p:sp>
      <p:sp>
        <p:nvSpPr>
          <p:cNvPr id="5" name="灯片编号占位符 4"/>
          <p:cNvSpPr>
            <a:spLocks noGrp="1"/>
          </p:cNvSpPr>
          <p:nvPr>
            <p:ph type="sldNum" sz="quarter" idx="12"/>
          </p:nvPr>
        </p:nvSpPr>
        <p:spPr>
          <a:xfrm>
            <a:off x="8737600" y="6245225"/>
            <a:ext cx="2844800" cy="476250"/>
          </a:xfrm>
          <a:prstGeom prst="rect">
            <a:avLst/>
          </a:prstGeom>
        </p:spPr>
        <p:txBody>
          <a:bodyPr/>
          <a:lstStyle>
            <a:lvl1pPr>
              <a:defRPr/>
            </a:lvl1pPr>
          </a:lstStyle>
          <a:p>
            <a:fld id="{8B0716B9-A47F-4589-87F4-A376A2CEB651}" type="slidenum">
              <a:rPr lang="en-US" altLang="zh-CN"/>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Rectangle 5"/>
          <p:cNvSpPr>
            <a:spLocks noGrp="1" noChangeArrowheads="1"/>
          </p:cNvSpPr>
          <p:nvPr>
            <p:ph type="dt" sz="half" idx="10"/>
          </p:nvPr>
        </p:nvSpPr>
        <p:spPr/>
        <p:txBody>
          <a:bodyPr/>
          <a:lstStyle>
            <a:lvl1pPr>
              <a:defRPr/>
            </a:lvl1pPr>
          </a:lstStyle>
          <a:p>
            <a:pPr>
              <a:defRPr/>
            </a:pPr>
            <a:endParaRPr lang="en-US" altLang="zh-CN"/>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p>
        </p:txBody>
      </p:sp>
      <p:sp>
        <p:nvSpPr>
          <p:cNvPr id="6" name="Rectangle 7"/>
          <p:cNvSpPr>
            <a:spLocks noGrp="1" noChangeArrowheads="1"/>
          </p:cNvSpPr>
          <p:nvPr>
            <p:ph type="sldNum" sz="quarter" idx="12"/>
          </p:nvPr>
        </p:nvSpPr>
        <p:spPr/>
        <p:txBody>
          <a:bodyPr/>
          <a:lstStyle>
            <a:lvl1pPr>
              <a:defRPr/>
            </a:lvl1pPr>
          </a:lstStyle>
          <a:p>
            <a:pPr>
              <a:defRPr/>
            </a:pPr>
            <a:fld id="{2832BA07-6492-4BF6-910F-7039AD731FFC}" type="slidenum">
              <a:rPr lang="en-US" altLang="zh-CN"/>
              <a:t>‹#›</a:t>
            </a:fld>
            <a:endParaRPr lang="en-US" altLang="zh-CN"/>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dt" sz="half" idx="10"/>
          </p:nvPr>
        </p:nvSpPr>
        <p:spPr/>
        <p:txBody>
          <a:bodyPr/>
          <a:lstStyle>
            <a:lvl1pPr>
              <a:defRPr/>
            </a:lvl1pPr>
          </a:lstStyle>
          <a:p>
            <a:pPr>
              <a:defRPr/>
            </a:pPr>
            <a:endParaRPr lang="en-US" altLang="zh-CN"/>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p>
        </p:txBody>
      </p:sp>
      <p:sp>
        <p:nvSpPr>
          <p:cNvPr id="6" name="Rectangle 7"/>
          <p:cNvSpPr>
            <a:spLocks noGrp="1" noChangeArrowheads="1"/>
          </p:cNvSpPr>
          <p:nvPr>
            <p:ph type="sldNum" sz="quarter" idx="12"/>
          </p:nvPr>
        </p:nvSpPr>
        <p:spPr/>
        <p:txBody>
          <a:bodyPr/>
          <a:lstStyle>
            <a:lvl1pPr>
              <a:defRPr/>
            </a:lvl1pPr>
          </a:lstStyle>
          <a:p>
            <a:pPr>
              <a:defRPr/>
            </a:pPr>
            <a:fld id="{ADBF28DB-C6E3-4333-9F1C-10A7C752A47A}" type="slidenum">
              <a:rPr lang="en-US" altLang="zh-CN"/>
              <a:t>‹#›</a:t>
            </a:fld>
            <a:endParaRPr lang="en-US" altLang="zh-CN"/>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Rectangle 5"/>
          <p:cNvSpPr>
            <a:spLocks noGrp="1" noChangeArrowheads="1"/>
          </p:cNvSpPr>
          <p:nvPr>
            <p:ph type="dt" sz="half" idx="10"/>
          </p:nvPr>
        </p:nvSpPr>
        <p:spPr/>
        <p:txBody>
          <a:bodyPr/>
          <a:lstStyle>
            <a:lvl1pPr>
              <a:defRPr/>
            </a:lvl1pPr>
          </a:lstStyle>
          <a:p>
            <a:pPr>
              <a:defRPr/>
            </a:pPr>
            <a:endParaRPr lang="en-US" altLang="zh-CN"/>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p>
        </p:txBody>
      </p:sp>
      <p:sp>
        <p:nvSpPr>
          <p:cNvPr id="6" name="Rectangle 7"/>
          <p:cNvSpPr>
            <a:spLocks noGrp="1" noChangeArrowheads="1"/>
          </p:cNvSpPr>
          <p:nvPr>
            <p:ph type="sldNum" sz="quarter" idx="12"/>
          </p:nvPr>
        </p:nvSpPr>
        <p:spPr/>
        <p:txBody>
          <a:bodyPr/>
          <a:lstStyle>
            <a:lvl1pPr>
              <a:defRPr/>
            </a:lvl1pPr>
          </a:lstStyle>
          <a:p>
            <a:pPr>
              <a:defRPr/>
            </a:pPr>
            <a:fld id="{58BDAA74-D15A-4030-845F-E6713D70C552}" type="slidenum">
              <a:rPr lang="en-US" altLang="zh-CN"/>
              <a:t>‹#›</a:t>
            </a:fld>
            <a:endParaRPr lang="en-US" altLang="zh-CN"/>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1"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dt" sz="half" idx="10"/>
          </p:nvPr>
        </p:nvSpPr>
        <p:spPr/>
        <p:txBody>
          <a:bodyPr/>
          <a:lstStyle>
            <a:lvl1pPr>
              <a:defRPr/>
            </a:lvl1pPr>
          </a:lstStyle>
          <a:p>
            <a:pPr>
              <a:defRPr/>
            </a:pPr>
            <a:endParaRPr lang="en-US" altLang="zh-CN"/>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p>
        </p:txBody>
      </p:sp>
      <p:sp>
        <p:nvSpPr>
          <p:cNvPr id="7" name="Rectangle 7"/>
          <p:cNvSpPr>
            <a:spLocks noGrp="1" noChangeArrowheads="1"/>
          </p:cNvSpPr>
          <p:nvPr>
            <p:ph type="sldNum" sz="quarter" idx="12"/>
          </p:nvPr>
        </p:nvSpPr>
        <p:spPr/>
        <p:txBody>
          <a:bodyPr/>
          <a:lstStyle>
            <a:lvl1pPr>
              <a:defRPr/>
            </a:lvl1pPr>
          </a:lstStyle>
          <a:p>
            <a:pPr>
              <a:defRPr/>
            </a:pPr>
            <a:fld id="{FF846A71-44D1-4802-B534-3FB774776857}" type="slidenum">
              <a:rPr lang="en-US" altLang="zh-CN"/>
              <a:t>‹#›</a:t>
            </a:fld>
            <a:endParaRPr lang="en-US" altLang="zh-CN"/>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6"/>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40318" y="2505075"/>
            <a:ext cx="5158316"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71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p:cNvSpPr>
            <a:spLocks noGrp="1" noChangeArrowheads="1"/>
          </p:cNvSpPr>
          <p:nvPr>
            <p:ph type="dt" sz="half" idx="10"/>
          </p:nvPr>
        </p:nvSpPr>
        <p:spPr/>
        <p:txBody>
          <a:bodyPr/>
          <a:lstStyle>
            <a:lvl1pPr>
              <a:defRPr/>
            </a:lvl1pPr>
          </a:lstStyle>
          <a:p>
            <a:pPr>
              <a:defRPr/>
            </a:pPr>
            <a:endParaRPr lang="en-US" altLang="zh-CN"/>
          </a:p>
        </p:txBody>
      </p:sp>
      <p:sp>
        <p:nvSpPr>
          <p:cNvPr id="8" name="Rectangle 6"/>
          <p:cNvSpPr>
            <a:spLocks noGrp="1" noChangeArrowheads="1"/>
          </p:cNvSpPr>
          <p:nvPr>
            <p:ph type="ftr" sz="quarter" idx="11"/>
          </p:nvPr>
        </p:nvSpPr>
        <p:spPr/>
        <p:txBody>
          <a:bodyPr/>
          <a:lstStyle>
            <a:lvl1pPr>
              <a:defRPr/>
            </a:lvl1pPr>
          </a:lstStyle>
          <a:p>
            <a:pPr>
              <a:defRPr/>
            </a:pPr>
            <a:endParaRPr lang="en-US" altLang="zh-CN"/>
          </a:p>
        </p:txBody>
      </p:sp>
      <p:sp>
        <p:nvSpPr>
          <p:cNvPr id="9" name="Rectangle 7"/>
          <p:cNvSpPr>
            <a:spLocks noGrp="1" noChangeArrowheads="1"/>
          </p:cNvSpPr>
          <p:nvPr>
            <p:ph type="sldNum" sz="quarter" idx="12"/>
          </p:nvPr>
        </p:nvSpPr>
        <p:spPr/>
        <p:txBody>
          <a:bodyPr/>
          <a:lstStyle>
            <a:lvl1pPr>
              <a:defRPr/>
            </a:lvl1pPr>
          </a:lstStyle>
          <a:p>
            <a:pPr>
              <a:defRPr/>
            </a:pPr>
            <a:fld id="{66DA2ECD-27A0-496D-B1D9-B04285B1D9F6}" type="slidenum">
              <a:rPr lang="en-US" altLang="zh-CN"/>
              <a:t>‹#›</a:t>
            </a:fld>
            <a:endParaRPr lang="en-US" altLang="zh-CN"/>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p:cNvSpPr>
            <a:spLocks noGrp="1" noChangeArrowheads="1"/>
          </p:cNvSpPr>
          <p:nvPr>
            <p:ph type="dt" sz="half" idx="10"/>
          </p:nvPr>
        </p:nvSpPr>
        <p:spPr/>
        <p:txBody>
          <a:bodyPr/>
          <a:lstStyle>
            <a:lvl1pPr>
              <a:defRPr/>
            </a:lvl1pPr>
          </a:lstStyle>
          <a:p>
            <a:pPr>
              <a:defRPr/>
            </a:pPr>
            <a:endParaRPr lang="en-US" altLang="zh-CN"/>
          </a:p>
        </p:txBody>
      </p:sp>
      <p:sp>
        <p:nvSpPr>
          <p:cNvPr id="4" name="Rectangle 6"/>
          <p:cNvSpPr>
            <a:spLocks noGrp="1" noChangeArrowheads="1"/>
          </p:cNvSpPr>
          <p:nvPr>
            <p:ph type="ftr" sz="quarter" idx="11"/>
          </p:nvPr>
        </p:nvSpPr>
        <p:spPr/>
        <p:txBody>
          <a:bodyPr/>
          <a:lstStyle>
            <a:lvl1pPr>
              <a:defRPr/>
            </a:lvl1pPr>
          </a:lstStyle>
          <a:p>
            <a:pPr>
              <a:defRPr/>
            </a:pPr>
            <a:endParaRPr lang="en-US" altLang="zh-CN"/>
          </a:p>
        </p:txBody>
      </p:sp>
      <p:sp>
        <p:nvSpPr>
          <p:cNvPr id="5" name="Rectangle 7"/>
          <p:cNvSpPr>
            <a:spLocks noGrp="1" noChangeArrowheads="1"/>
          </p:cNvSpPr>
          <p:nvPr>
            <p:ph type="sldNum" sz="quarter" idx="12"/>
          </p:nvPr>
        </p:nvSpPr>
        <p:spPr/>
        <p:txBody>
          <a:bodyPr/>
          <a:lstStyle>
            <a:lvl1pPr>
              <a:defRPr/>
            </a:lvl1pPr>
          </a:lstStyle>
          <a:p>
            <a:pPr>
              <a:defRPr/>
            </a:pPr>
            <a:fld id="{EA47A507-8DA0-4CF5-8962-B0FCDB55C7F8}" type="slidenum">
              <a:rPr lang="en-US" altLang="zh-CN"/>
              <a:t>‹#›</a:t>
            </a:fld>
            <a:endParaRPr lang="en-US" altLang="zh-CN"/>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p:txBody>
          <a:bodyPr/>
          <a:lstStyle>
            <a:lvl1pPr>
              <a:defRPr/>
            </a:lvl1pPr>
          </a:lstStyle>
          <a:p>
            <a:pPr>
              <a:defRPr/>
            </a:pPr>
            <a:endParaRPr lang="en-US" altLang="zh-CN"/>
          </a:p>
        </p:txBody>
      </p:sp>
      <p:sp>
        <p:nvSpPr>
          <p:cNvPr id="3" name="Rectangle 6"/>
          <p:cNvSpPr>
            <a:spLocks noGrp="1" noChangeArrowheads="1"/>
          </p:cNvSpPr>
          <p:nvPr>
            <p:ph type="ftr" sz="quarter" idx="11"/>
          </p:nvPr>
        </p:nvSpPr>
        <p:spPr/>
        <p:txBody>
          <a:bodyPr/>
          <a:lstStyle>
            <a:lvl1pPr>
              <a:defRPr/>
            </a:lvl1pPr>
          </a:lstStyle>
          <a:p>
            <a:pPr>
              <a:defRPr/>
            </a:pPr>
            <a:endParaRPr lang="en-US" altLang="zh-CN"/>
          </a:p>
        </p:txBody>
      </p:sp>
      <p:sp>
        <p:nvSpPr>
          <p:cNvPr id="4" name="Rectangle 7"/>
          <p:cNvSpPr>
            <a:spLocks noGrp="1" noChangeArrowheads="1"/>
          </p:cNvSpPr>
          <p:nvPr>
            <p:ph type="sldNum" sz="quarter" idx="12"/>
          </p:nvPr>
        </p:nvSpPr>
        <p:spPr/>
        <p:txBody>
          <a:bodyPr/>
          <a:lstStyle>
            <a:lvl1pPr>
              <a:defRPr/>
            </a:lvl1pPr>
          </a:lstStyle>
          <a:p>
            <a:pPr>
              <a:defRPr/>
            </a:pPr>
            <a:fld id="{07E047FB-8167-4487-B2E4-1E51C82EC7C1}" type="slidenum">
              <a:rPr lang="en-US" altLang="zh-CN"/>
              <a:t>‹#›</a:t>
            </a:fld>
            <a:endParaRPr lang="en-US" altLang="zh-CN"/>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837903" y="1826122"/>
            <a:ext cx="10516195" cy="435099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5"/>
          <p:cNvSpPr>
            <a:spLocks noGrp="1" noChangeArrowheads="1"/>
          </p:cNvSpPr>
          <p:nvPr>
            <p:ph type="dt" sz="half" idx="10"/>
          </p:nvPr>
        </p:nvSpPr>
        <p:spPr/>
        <p:txBody>
          <a:bodyPr/>
          <a:lstStyle>
            <a:lvl1pPr>
              <a:defRPr/>
            </a:lvl1pPr>
          </a:lstStyle>
          <a:p>
            <a:pPr>
              <a:defRPr/>
            </a:pPr>
            <a:endParaRPr lang="en-US" altLang="zh-CN"/>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p>
        </p:txBody>
      </p:sp>
      <p:sp>
        <p:nvSpPr>
          <p:cNvPr id="7" name="Rectangle 7"/>
          <p:cNvSpPr>
            <a:spLocks noGrp="1" noChangeArrowheads="1"/>
          </p:cNvSpPr>
          <p:nvPr>
            <p:ph type="sldNum" sz="quarter" idx="12"/>
          </p:nvPr>
        </p:nvSpPr>
        <p:spPr/>
        <p:txBody>
          <a:bodyPr/>
          <a:lstStyle>
            <a:lvl1pPr>
              <a:defRPr/>
            </a:lvl1pPr>
          </a:lstStyle>
          <a:p>
            <a:pPr>
              <a:defRPr/>
            </a:pPr>
            <a:fld id="{70AEF917-D5B6-4103-A548-3F2CD705B124}" type="slidenum">
              <a:rPr lang="en-US" altLang="zh-CN"/>
              <a:t>‹#›</a:t>
            </a:fld>
            <a:endParaRPr lang="en-US" altLang="zh-CN"/>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717"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5"/>
          <p:cNvSpPr>
            <a:spLocks noGrp="1" noChangeArrowheads="1"/>
          </p:cNvSpPr>
          <p:nvPr>
            <p:ph type="dt" sz="half" idx="10"/>
          </p:nvPr>
        </p:nvSpPr>
        <p:spPr/>
        <p:txBody>
          <a:bodyPr/>
          <a:lstStyle>
            <a:lvl1pPr>
              <a:defRPr/>
            </a:lvl1pPr>
          </a:lstStyle>
          <a:p>
            <a:pPr>
              <a:defRPr/>
            </a:pPr>
            <a:endParaRPr lang="en-US" altLang="zh-CN"/>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p>
        </p:txBody>
      </p:sp>
      <p:sp>
        <p:nvSpPr>
          <p:cNvPr id="7" name="Rectangle 7"/>
          <p:cNvSpPr>
            <a:spLocks noGrp="1" noChangeArrowheads="1"/>
          </p:cNvSpPr>
          <p:nvPr>
            <p:ph type="sldNum" sz="quarter" idx="12"/>
          </p:nvPr>
        </p:nvSpPr>
        <p:spPr/>
        <p:txBody>
          <a:bodyPr/>
          <a:lstStyle>
            <a:lvl1pPr>
              <a:defRPr/>
            </a:lvl1pPr>
          </a:lstStyle>
          <a:p>
            <a:pPr>
              <a:defRPr/>
            </a:pPr>
            <a:fld id="{EF0A5FD1-FA42-4660-B6B2-FC24D8E27642}" type="slidenum">
              <a:rPr lang="en-US" altLang="zh-CN"/>
              <a:t>‹#›</a:t>
            </a:fld>
            <a:endParaRPr lang="en-US" altLang="zh-CN"/>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dt" sz="half" idx="10"/>
          </p:nvPr>
        </p:nvSpPr>
        <p:spPr/>
        <p:txBody>
          <a:bodyPr/>
          <a:lstStyle>
            <a:lvl1pPr>
              <a:defRPr/>
            </a:lvl1pPr>
          </a:lstStyle>
          <a:p>
            <a:pPr>
              <a:defRPr/>
            </a:pPr>
            <a:endParaRPr lang="en-US" altLang="zh-CN"/>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p>
        </p:txBody>
      </p:sp>
      <p:sp>
        <p:nvSpPr>
          <p:cNvPr id="6" name="Rectangle 7"/>
          <p:cNvSpPr>
            <a:spLocks noGrp="1" noChangeArrowheads="1"/>
          </p:cNvSpPr>
          <p:nvPr>
            <p:ph type="sldNum" sz="quarter" idx="12"/>
          </p:nvPr>
        </p:nvSpPr>
        <p:spPr/>
        <p:txBody>
          <a:bodyPr/>
          <a:lstStyle>
            <a:lvl1pPr>
              <a:defRPr/>
            </a:lvl1pPr>
          </a:lstStyle>
          <a:p>
            <a:pPr>
              <a:defRPr/>
            </a:pPr>
            <a:fld id="{5DCAD6F3-A0DC-4026-B407-2F7564796D64}" type="slidenum">
              <a:rPr lang="en-US" altLang="zh-CN"/>
              <a:t>‹#›</a:t>
            </a:fld>
            <a:endParaRPr lang="en-US" altLang="zh-CN"/>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14287"/>
            <a:ext cx="2743200" cy="6140451"/>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14287"/>
            <a:ext cx="8026400" cy="6140451"/>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dt" sz="half" idx="10"/>
          </p:nvPr>
        </p:nvSpPr>
        <p:spPr/>
        <p:txBody>
          <a:bodyPr/>
          <a:lstStyle>
            <a:lvl1pPr>
              <a:defRPr/>
            </a:lvl1pPr>
          </a:lstStyle>
          <a:p>
            <a:pPr>
              <a:defRPr/>
            </a:pPr>
            <a:endParaRPr lang="en-US" altLang="zh-CN"/>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p>
        </p:txBody>
      </p:sp>
      <p:sp>
        <p:nvSpPr>
          <p:cNvPr id="6" name="Rectangle 7"/>
          <p:cNvSpPr>
            <a:spLocks noGrp="1" noChangeArrowheads="1"/>
          </p:cNvSpPr>
          <p:nvPr>
            <p:ph type="sldNum" sz="quarter" idx="12"/>
          </p:nvPr>
        </p:nvSpPr>
        <p:spPr/>
        <p:txBody>
          <a:bodyPr/>
          <a:lstStyle>
            <a:lvl1pPr>
              <a:defRPr/>
            </a:lvl1pPr>
          </a:lstStyle>
          <a:p>
            <a:pPr>
              <a:defRPr/>
            </a:pPr>
            <a:fld id="{E829120F-C4B9-4363-8B3A-514167D660F3}" type="slidenum">
              <a:rPr lang="en-US" altLang="zh-CN"/>
              <a:t>‹#›</a:t>
            </a:fld>
            <a:endParaRPr lang="en-US" altLang="zh-CN"/>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14288"/>
            <a:ext cx="10972800" cy="922338"/>
          </a:xfrm>
        </p:spPr>
        <p:txBody>
          <a:bodyPr/>
          <a:lstStyle/>
          <a:p>
            <a:r>
              <a:rPr lang="zh-CN" altLang="en-US"/>
              <a:t>单击此处编辑母版标题样式</a:t>
            </a:r>
          </a:p>
        </p:txBody>
      </p:sp>
      <p:sp>
        <p:nvSpPr>
          <p:cNvPr id="3" name="表格占位符 2"/>
          <p:cNvSpPr>
            <a:spLocks noGrp="1"/>
          </p:cNvSpPr>
          <p:nvPr>
            <p:ph type="tbl" idx="1" hasCustomPrompt="1"/>
          </p:nvPr>
        </p:nvSpPr>
        <p:spPr>
          <a:xfrm>
            <a:off x="609600" y="1600201"/>
            <a:ext cx="10972800" cy="4525963"/>
          </a:xfrm>
        </p:spPr>
        <p:txBody>
          <a:bodyPr/>
          <a:lstStyle/>
          <a:p>
            <a:pPr lvl="0"/>
            <a:r>
              <a:rPr lang="zh-CN" altLang="en-US" noProof="0"/>
              <a:t>单击图标添加表格</a:t>
            </a:r>
          </a:p>
        </p:txBody>
      </p:sp>
      <p:sp>
        <p:nvSpPr>
          <p:cNvPr id="4" name="Rectangle 5"/>
          <p:cNvSpPr>
            <a:spLocks noGrp="1" noChangeArrowheads="1"/>
          </p:cNvSpPr>
          <p:nvPr>
            <p:ph type="dt" sz="half" idx="10"/>
          </p:nvPr>
        </p:nvSpPr>
        <p:spPr/>
        <p:txBody>
          <a:bodyPr/>
          <a:lstStyle>
            <a:lvl1pPr>
              <a:defRPr/>
            </a:lvl1pPr>
          </a:lstStyle>
          <a:p>
            <a:pPr>
              <a:defRPr/>
            </a:pPr>
            <a:endParaRPr lang="en-US" altLang="zh-CN"/>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p>
        </p:txBody>
      </p:sp>
      <p:sp>
        <p:nvSpPr>
          <p:cNvPr id="6" name="Rectangle 7"/>
          <p:cNvSpPr>
            <a:spLocks noGrp="1" noChangeArrowheads="1"/>
          </p:cNvSpPr>
          <p:nvPr>
            <p:ph type="sldNum" sz="quarter" idx="12"/>
          </p:nvPr>
        </p:nvSpPr>
        <p:spPr/>
        <p:txBody>
          <a:bodyPr/>
          <a:lstStyle>
            <a:lvl1pPr>
              <a:defRPr/>
            </a:lvl1pPr>
          </a:lstStyle>
          <a:p>
            <a:pPr>
              <a:defRPr/>
            </a:pPr>
            <a:fld id="{8FA21908-8987-4F26-9335-02D8A921F015}" type="slidenum">
              <a:rPr lang="en-US" altLang="zh-CN"/>
              <a:t>‹#›</a:t>
            </a:fld>
            <a:endParaRPr lang="en-US" altLang="zh-CN"/>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4288"/>
            <a:ext cx="10972800" cy="922338"/>
          </a:xfrm>
        </p:spPr>
        <p:txBody>
          <a:bodyPr/>
          <a:lstStyle/>
          <a:p>
            <a:r>
              <a:rPr lang="zh-CN" altLang="en-US"/>
              <a:t>单击此处编辑母版标题样式</a:t>
            </a:r>
          </a:p>
        </p:txBody>
      </p:sp>
      <p:sp>
        <p:nvSpPr>
          <p:cNvPr id="3" name="文本占位符 2"/>
          <p:cNvSpPr>
            <a:spLocks noGrp="1"/>
          </p:cNvSpPr>
          <p:nvPr>
            <p:ph type="body" sz="half" idx="1"/>
          </p:nvPr>
        </p:nvSpPr>
        <p:spPr>
          <a:xfrm>
            <a:off x="609601"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dt" sz="half" idx="10"/>
          </p:nvPr>
        </p:nvSpPr>
        <p:spPr/>
        <p:txBody>
          <a:bodyPr/>
          <a:lstStyle>
            <a:lvl1pPr>
              <a:defRPr/>
            </a:lvl1pPr>
          </a:lstStyle>
          <a:p>
            <a:pPr>
              <a:defRPr/>
            </a:pPr>
            <a:endParaRPr lang="en-US" altLang="zh-CN"/>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p>
        </p:txBody>
      </p:sp>
      <p:sp>
        <p:nvSpPr>
          <p:cNvPr id="7" name="Rectangle 7"/>
          <p:cNvSpPr>
            <a:spLocks noGrp="1" noChangeArrowheads="1"/>
          </p:cNvSpPr>
          <p:nvPr>
            <p:ph type="sldNum" sz="quarter" idx="12"/>
          </p:nvPr>
        </p:nvSpPr>
        <p:spPr/>
        <p:txBody>
          <a:bodyPr/>
          <a:lstStyle>
            <a:lvl1pPr>
              <a:defRPr/>
            </a:lvl1pPr>
          </a:lstStyle>
          <a:p>
            <a:pPr>
              <a:defRPr/>
            </a:pPr>
            <a:fld id="{9FA964E8-48EE-468F-B271-78279D642317}" type="slidenum">
              <a:rPr lang="en-US" altLang="zh-CN"/>
              <a:t>‹#›</a:t>
            </a:fld>
            <a:endParaRPr lang="en-US" altLang="zh-CN"/>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914400" y="609600"/>
            <a:ext cx="10363200" cy="5486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a:xfrm>
            <a:off x="914400" y="6248400"/>
            <a:ext cx="2540000" cy="457200"/>
          </a:xfrm>
        </p:spPr>
        <p:txBody>
          <a:bodyPr/>
          <a:lstStyle>
            <a:lvl1pPr>
              <a:defRPr/>
            </a:lvl1pPr>
          </a:lstStyle>
          <a:p>
            <a:endParaRPr lang="en-US" altLang="zh-CN"/>
          </a:p>
        </p:txBody>
      </p:sp>
      <p:sp>
        <p:nvSpPr>
          <p:cNvPr id="4" name="页脚占位符 3"/>
          <p:cNvSpPr>
            <a:spLocks noGrp="1"/>
          </p:cNvSpPr>
          <p:nvPr>
            <p:ph type="ftr" sz="quarter" idx="11"/>
          </p:nvPr>
        </p:nvSpPr>
        <p:spPr>
          <a:xfrm>
            <a:off x="4165600" y="6248400"/>
            <a:ext cx="3860800" cy="457200"/>
          </a:xfrm>
        </p:spPr>
        <p:txBody>
          <a:bodyPr/>
          <a:lstStyle>
            <a:lvl1pPr>
              <a:defRPr/>
            </a:lvl1pPr>
          </a:lstStyle>
          <a:p>
            <a:endParaRPr lang="en-US" altLang="zh-CN"/>
          </a:p>
        </p:txBody>
      </p:sp>
      <p:sp>
        <p:nvSpPr>
          <p:cNvPr id="5" name="灯片编号占位符 4"/>
          <p:cNvSpPr>
            <a:spLocks noGrp="1"/>
          </p:cNvSpPr>
          <p:nvPr>
            <p:ph type="sldNum" sz="quarter" idx="12"/>
          </p:nvPr>
        </p:nvSpPr>
        <p:spPr>
          <a:xfrm>
            <a:off x="8737600" y="6248400"/>
            <a:ext cx="2540000" cy="457200"/>
          </a:xfrm>
        </p:spPr>
        <p:txBody>
          <a:bodyPr/>
          <a:lstStyle>
            <a:lvl1pPr>
              <a:defRPr/>
            </a:lvl1pPr>
          </a:lstStyle>
          <a:p>
            <a:fld id="{999773F9-6F50-48A9-A5E8-CB8AED1F9567}" type="slidenum">
              <a:rPr lang="en-US" altLang="zh-CN"/>
              <a:t>‹#›</a:t>
            </a:fld>
            <a:endParaRPr lang="en-US" altLang="zh-CN"/>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54630B03-62CD-4B05-9EF8-4135D13F1C36}" type="slidenum">
              <a:rPr lang="en-US" altLang="zh-CN"/>
              <a:t>‹#›</a:t>
            </a:fld>
            <a:endParaRPr lang="en-US" altLang="zh-CN"/>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EFFA174A-9A53-481C-A450-BF81EFD77423}" type="slidenum">
              <a:rPr lang="en-US" altLang="zh-CN"/>
              <a:t>‹#›</a:t>
            </a:fld>
            <a:endParaRPr lang="en-US" altLang="zh-CN"/>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4"/>
            <a:ext cx="105156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5B5BF8F8-20AC-4A87-8E36-EDF38D07049B}" type="slidenum">
              <a:rPr lang="en-US" altLang="zh-CN"/>
              <a:t>‹#›</a:t>
            </a:fld>
            <a:endParaRPr lang="en-US" altLang="zh-CN"/>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950" y="1710036"/>
            <a:ext cx="10516195" cy="2851919"/>
          </a:xfrm>
        </p:spPr>
        <p:txBody>
          <a:bodyPr anchor="b"/>
          <a:lstStyle>
            <a:lvl1pPr>
              <a:defRPr sz="4220"/>
            </a:lvl1pPr>
          </a:lstStyle>
          <a:p>
            <a:r>
              <a:rPr lang="zh-CN" altLang="en-US"/>
              <a:t>单击此处编辑母版标题样式</a:t>
            </a:r>
          </a:p>
        </p:txBody>
      </p:sp>
      <p:sp>
        <p:nvSpPr>
          <p:cNvPr id="3" name="文本占位符 2"/>
          <p:cNvSpPr>
            <a:spLocks noGrp="1"/>
          </p:cNvSpPr>
          <p:nvPr>
            <p:ph type="body" idx="1"/>
          </p:nvPr>
        </p:nvSpPr>
        <p:spPr>
          <a:xfrm>
            <a:off x="831950" y="4589859"/>
            <a:ext cx="10516195" cy="1500188"/>
          </a:xfrm>
          <a:prstGeom prst="rect">
            <a:avLst/>
          </a:prstGeom>
        </p:spPr>
        <p:txBody>
          <a:bodyPr/>
          <a:lstStyle>
            <a:lvl1pPr marL="0" indent="0">
              <a:buNone/>
              <a:defRPr sz="1685"/>
            </a:lvl1pPr>
            <a:lvl2pPr marL="321310" indent="0">
              <a:buNone/>
              <a:defRPr sz="1405"/>
            </a:lvl2pPr>
            <a:lvl3pPr marL="642620" indent="0">
              <a:buNone/>
              <a:defRPr sz="1265"/>
            </a:lvl3pPr>
            <a:lvl4pPr marL="964565" indent="0">
              <a:buNone/>
              <a:defRPr sz="1125"/>
            </a:lvl4pPr>
            <a:lvl5pPr marL="1285875" indent="0">
              <a:buNone/>
              <a:defRPr sz="1125"/>
            </a:lvl5pPr>
            <a:lvl6pPr marL="1607185" indent="0">
              <a:buNone/>
              <a:defRPr sz="1125"/>
            </a:lvl6pPr>
            <a:lvl7pPr marL="1928495" indent="0">
              <a:buNone/>
              <a:defRPr sz="1125"/>
            </a:lvl7pPr>
            <a:lvl8pPr marL="2250440" indent="0">
              <a:buNone/>
              <a:defRPr sz="1125"/>
            </a:lvl8pPr>
            <a:lvl9pPr marL="2571750" indent="0">
              <a:buNone/>
              <a:defRPr sz="1125"/>
            </a:lvl9pPr>
          </a:lstStyle>
          <a:p>
            <a:pPr lvl="0"/>
            <a:r>
              <a:rPr lang="zh-CN" altLang="en-US"/>
              <a:t>单击此处编辑母版文本样式</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1" y="1825625"/>
            <a:ext cx="51562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825625"/>
            <a:ext cx="51562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5D52DEB2-BB1E-4FB1-B819-B6D23607EF34}" type="slidenum">
              <a:rPr lang="en-US" altLang="zh-CN"/>
              <a:t>‹#›</a:t>
            </a:fld>
            <a:endParaRPr lang="en-US" altLang="zh-CN"/>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6"/>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40318" y="1681163"/>
            <a:ext cx="5158316"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40318" y="2505075"/>
            <a:ext cx="5158316"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71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717"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46E6CD35-4529-4CAC-A571-1C79CAD338DB}" type="slidenum">
              <a:rPr lang="en-US" altLang="zh-CN"/>
              <a:t>‹#›</a:t>
            </a:fld>
            <a:endParaRPr lang="en-US" altLang="zh-CN"/>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325563"/>
          </a:xfrm>
          <a:prstGeom prst="rect">
            <a:avLst/>
          </a:prstGeom>
        </p:spPr>
        <p:txBody>
          <a:bodyPr/>
          <a:lstStyle/>
          <a:p>
            <a:r>
              <a:rPr lang="zh-CN" altLang="en-US"/>
              <a:t>单击此处编辑母版标题样式</a:t>
            </a:r>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5800EE8B-7E6F-4F41-ABBF-9A7C9B2AAA3B}" type="slidenum">
              <a:rPr lang="en-US" altLang="zh-CN"/>
              <a:t>‹#›</a:t>
            </a:fld>
            <a:endParaRPr lang="en-US" altLang="zh-CN"/>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D2DD3169-1821-4049-9C69-345DCB34E885}" type="slidenum">
              <a:rPr lang="en-US" altLang="zh-CN"/>
              <a:t>‹#›</a:t>
            </a:fld>
            <a:endParaRPr lang="en-US" altLang="zh-CN"/>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717"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6CB91E52-D16A-4CBA-92C9-CCCED2F78EC5}" type="slidenum">
              <a:rPr lang="en-US" altLang="zh-CN"/>
              <a:t>‹#›</a:t>
            </a:fld>
            <a:endParaRPr lang="en-US" altLang="zh-CN"/>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717"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447A45D6-97A7-458A-9DF2-0500E57B85E0}" type="slidenum">
              <a:rPr lang="en-US" altLang="zh-CN"/>
              <a:t>‹#›</a:t>
            </a:fld>
            <a:endParaRPr lang="en-US" altLang="zh-CN"/>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BD0614EA-A9D0-42D9-981B-6F23476182E9}" type="slidenum">
              <a:rPr lang="en-US" altLang="zh-CN"/>
              <a:t>‹#›</a:t>
            </a:fld>
            <a:endParaRPr lang="en-US" altLang="zh-CN"/>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1" y="365125"/>
            <a:ext cx="7683500"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D72650D4-F52F-417D-98FB-1A47AAC16F1C}" type="slidenum">
              <a:rPr lang="en-US" altLang="zh-CN"/>
              <a:t>‹#›</a:t>
            </a:fld>
            <a:endParaRPr lang="en-US" altLang="zh-CN"/>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Freeform 68" descr="b"/>
          <p:cNvSpPr/>
          <p:nvPr/>
        </p:nvSpPr>
        <p:spPr bwMode="gray">
          <a:xfrm>
            <a:off x="0" y="1"/>
            <a:ext cx="6030384" cy="6010275"/>
          </a:xfrm>
          <a:custGeom>
            <a:avLst/>
            <a:gdLst>
              <a:gd name="T0" fmla="*/ 0 w 2849"/>
              <a:gd name="T1" fmla="*/ 0 h 3786"/>
              <a:gd name="T2" fmla="*/ 0 w 2849"/>
              <a:gd name="T3" fmla="*/ 2147483646 h 3786"/>
              <a:gd name="T4" fmla="*/ 2147483646 w 2849"/>
              <a:gd name="T5" fmla="*/ 2147483646 h 3786"/>
              <a:gd name="T6" fmla="*/ 2147483646 w 2849"/>
              <a:gd name="T7" fmla="*/ 2147483646 h 3786"/>
              <a:gd name="T8" fmla="*/ 2147483646 w 2849"/>
              <a:gd name="T9" fmla="*/ 2147483646 h 3786"/>
              <a:gd name="T10" fmla="*/ 2147483646 w 2849"/>
              <a:gd name="T11" fmla="*/ 2147483646 h 3786"/>
              <a:gd name="T12" fmla="*/ 2147483646 w 2849"/>
              <a:gd name="T13" fmla="*/ 2147483646 h 3786"/>
              <a:gd name="T14" fmla="*/ 2147483646 w 2849"/>
              <a:gd name="T15" fmla="*/ 2147483646 h 3786"/>
              <a:gd name="T16" fmla="*/ 2147483646 w 2849"/>
              <a:gd name="T17" fmla="*/ 2147483646 h 3786"/>
              <a:gd name="T18" fmla="*/ 2147483646 w 2849"/>
              <a:gd name="T19" fmla="*/ 0 h 3786"/>
              <a:gd name="T20" fmla="*/ 0 w 2849"/>
              <a:gd name="T21" fmla="*/ 0 h 37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49" h="3786">
                <a:moveTo>
                  <a:pt x="0" y="0"/>
                </a:moveTo>
                <a:lnTo>
                  <a:pt x="0" y="3456"/>
                </a:lnTo>
                <a:cubicBezTo>
                  <a:pt x="249" y="3613"/>
                  <a:pt x="308" y="3665"/>
                  <a:pt x="550" y="3711"/>
                </a:cubicBezTo>
                <a:cubicBezTo>
                  <a:pt x="756" y="3769"/>
                  <a:pt x="1183" y="3786"/>
                  <a:pt x="1453" y="3731"/>
                </a:cubicBezTo>
                <a:cubicBezTo>
                  <a:pt x="1725" y="3691"/>
                  <a:pt x="1943" y="3590"/>
                  <a:pt x="2147" y="3417"/>
                </a:cubicBezTo>
                <a:cubicBezTo>
                  <a:pt x="2351" y="3244"/>
                  <a:pt x="2561" y="2974"/>
                  <a:pt x="2677" y="2690"/>
                </a:cubicBezTo>
                <a:cubicBezTo>
                  <a:pt x="2793" y="2406"/>
                  <a:pt x="2849" y="2012"/>
                  <a:pt x="2841" y="1715"/>
                </a:cubicBezTo>
                <a:cubicBezTo>
                  <a:pt x="2833" y="1418"/>
                  <a:pt x="2740" y="1135"/>
                  <a:pt x="2631" y="910"/>
                </a:cubicBezTo>
                <a:cubicBezTo>
                  <a:pt x="2498" y="686"/>
                  <a:pt x="2291" y="439"/>
                  <a:pt x="2186" y="367"/>
                </a:cubicBezTo>
                <a:cubicBezTo>
                  <a:pt x="2018" y="239"/>
                  <a:pt x="1886" y="98"/>
                  <a:pt x="1519" y="0"/>
                </a:cubicBezTo>
                <a:lnTo>
                  <a:pt x="0" y="0"/>
                </a:lnTo>
                <a:close/>
              </a:path>
            </a:pathLst>
          </a:custGeom>
          <a:blipFill dpi="0" rotWithShape="1">
            <a:blip r:embed="rId2"/>
            <a:srcRect/>
            <a:stretch>
              <a:fillRect/>
            </a:stretch>
          </a:blip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5" name="Freeform 58"/>
          <p:cNvSpPr/>
          <p:nvPr/>
        </p:nvSpPr>
        <p:spPr bwMode="gray">
          <a:xfrm>
            <a:off x="0" y="4483100"/>
            <a:ext cx="5496984" cy="2368550"/>
          </a:xfrm>
          <a:custGeom>
            <a:avLst/>
            <a:gdLst>
              <a:gd name="T0" fmla="*/ 0 w 2597"/>
              <a:gd name="T1" fmla="*/ 489 h 1492"/>
              <a:gd name="T2" fmla="*/ 1328 w 2597"/>
              <a:gd name="T3" fmla="*/ 840 h 1492"/>
              <a:gd name="T4" fmla="*/ 2488 w 2597"/>
              <a:gd name="T5" fmla="*/ 0 h 1492"/>
              <a:gd name="T6" fmla="*/ 1712 w 2597"/>
              <a:gd name="T7" fmla="*/ 1124 h 1492"/>
              <a:gd name="T8" fmla="*/ 636 w 2597"/>
              <a:gd name="T9" fmla="*/ 1492 h 1492"/>
              <a:gd name="T10" fmla="*/ 1 w 2597"/>
              <a:gd name="T11" fmla="*/ 1492 h 1492"/>
              <a:gd name="T12" fmla="*/ 0 w 2597"/>
              <a:gd name="T13" fmla="*/ 489 h 1492"/>
            </a:gdLst>
            <a:ahLst/>
            <a:cxnLst>
              <a:cxn ang="0">
                <a:pos x="T0" y="T1"/>
              </a:cxn>
              <a:cxn ang="0">
                <a:pos x="T2" y="T3"/>
              </a:cxn>
              <a:cxn ang="0">
                <a:pos x="T4" y="T5"/>
              </a:cxn>
              <a:cxn ang="0">
                <a:pos x="T6" y="T7"/>
              </a:cxn>
              <a:cxn ang="0">
                <a:pos x="T8" y="T9"/>
              </a:cxn>
              <a:cxn ang="0">
                <a:pos x="T10" y="T11"/>
              </a:cxn>
              <a:cxn ang="0">
                <a:pos x="T12" y="T13"/>
              </a:cxn>
            </a:cxnLst>
            <a:rect l="0" t="0" r="r" b="b"/>
            <a:pathLst>
              <a:path w="2597" h="1492">
                <a:moveTo>
                  <a:pt x="0" y="489"/>
                </a:moveTo>
                <a:cubicBezTo>
                  <a:pt x="247" y="671"/>
                  <a:pt x="632" y="920"/>
                  <a:pt x="1328" y="840"/>
                </a:cubicBezTo>
                <a:cubicBezTo>
                  <a:pt x="2024" y="760"/>
                  <a:pt x="2360" y="131"/>
                  <a:pt x="2488" y="0"/>
                </a:cubicBezTo>
                <a:cubicBezTo>
                  <a:pt x="2597" y="53"/>
                  <a:pt x="1792" y="1068"/>
                  <a:pt x="1712" y="1124"/>
                </a:cubicBezTo>
                <a:cubicBezTo>
                  <a:pt x="1632" y="1180"/>
                  <a:pt x="921" y="1431"/>
                  <a:pt x="636" y="1492"/>
                </a:cubicBezTo>
                <a:lnTo>
                  <a:pt x="1" y="1492"/>
                </a:lnTo>
                <a:lnTo>
                  <a:pt x="0" y="489"/>
                </a:lnTo>
                <a:close/>
              </a:path>
            </a:pathLst>
          </a:custGeom>
          <a:gradFill rotWithShape="1">
            <a:gsLst>
              <a:gs pos="0">
                <a:schemeClr val="tx2"/>
              </a:gs>
              <a:gs pos="50000">
                <a:schemeClr val="tx2">
                  <a:gamma/>
                  <a:tint val="42353"/>
                  <a:invGamma/>
                </a:schemeClr>
              </a:gs>
              <a:gs pos="100000">
                <a:schemeClr val="tx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1800"/>
          </a:p>
        </p:txBody>
      </p:sp>
      <p:sp>
        <p:nvSpPr>
          <p:cNvPr id="6" name="Freeform 59"/>
          <p:cNvSpPr/>
          <p:nvPr/>
        </p:nvSpPr>
        <p:spPr bwMode="gray">
          <a:xfrm>
            <a:off x="-16933" y="4149726"/>
            <a:ext cx="5537200" cy="2708275"/>
          </a:xfrm>
          <a:custGeom>
            <a:avLst/>
            <a:gdLst>
              <a:gd name="T0" fmla="*/ 0 w 2576"/>
              <a:gd name="T1" fmla="*/ 1688 h 1688"/>
              <a:gd name="T2" fmla="*/ 0 w 2576"/>
              <a:gd name="T3" fmla="*/ 1112 h 1688"/>
              <a:gd name="T4" fmla="*/ 2576 w 2576"/>
              <a:gd name="T5" fmla="*/ 0 h 1688"/>
              <a:gd name="T6" fmla="*/ 2135 w 2576"/>
              <a:gd name="T7" fmla="*/ 826 h 1688"/>
              <a:gd name="T8" fmla="*/ 635 w 2576"/>
              <a:gd name="T9" fmla="*/ 1688 h 1688"/>
              <a:gd name="T10" fmla="*/ 0 w 2576"/>
              <a:gd name="T11" fmla="*/ 1688 h 1688"/>
            </a:gdLst>
            <a:ahLst/>
            <a:cxnLst>
              <a:cxn ang="0">
                <a:pos x="T0" y="T1"/>
              </a:cxn>
              <a:cxn ang="0">
                <a:pos x="T2" y="T3"/>
              </a:cxn>
              <a:cxn ang="0">
                <a:pos x="T4" y="T5"/>
              </a:cxn>
              <a:cxn ang="0">
                <a:pos x="T6" y="T7"/>
              </a:cxn>
              <a:cxn ang="0">
                <a:pos x="T8" y="T9"/>
              </a:cxn>
              <a:cxn ang="0">
                <a:pos x="T10" y="T11"/>
              </a:cxn>
            </a:cxnLst>
            <a:rect l="0" t="0" r="r" b="b"/>
            <a:pathLst>
              <a:path w="2576" h="1688">
                <a:moveTo>
                  <a:pt x="0" y="1688"/>
                </a:moveTo>
                <a:lnTo>
                  <a:pt x="0" y="1112"/>
                </a:lnTo>
                <a:cubicBezTo>
                  <a:pt x="1960" y="1464"/>
                  <a:pt x="2419" y="304"/>
                  <a:pt x="2576" y="0"/>
                </a:cubicBezTo>
                <a:lnTo>
                  <a:pt x="2135" y="826"/>
                </a:lnTo>
                <a:cubicBezTo>
                  <a:pt x="1618" y="1315"/>
                  <a:pt x="1286" y="1456"/>
                  <a:pt x="635" y="1688"/>
                </a:cubicBezTo>
                <a:lnTo>
                  <a:pt x="0" y="1688"/>
                </a:lnTo>
                <a:close/>
              </a:path>
            </a:pathLst>
          </a:custGeom>
          <a:gradFill rotWithShape="1">
            <a:gsLst>
              <a:gs pos="0">
                <a:schemeClr val="accent2"/>
              </a:gs>
              <a:gs pos="100000">
                <a:schemeClr val="accent2">
                  <a:gamma/>
                  <a:tint val="30196"/>
                  <a:invGamma/>
                </a:schemeClr>
              </a:gs>
            </a:gsLst>
            <a:lin ang="2700000" scaled="1"/>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1800"/>
          </a:p>
        </p:txBody>
      </p:sp>
      <p:sp>
        <p:nvSpPr>
          <p:cNvPr id="7" name="Freeform 60"/>
          <p:cNvSpPr/>
          <p:nvPr/>
        </p:nvSpPr>
        <p:spPr bwMode="grayWhite">
          <a:xfrm>
            <a:off x="3001434" y="-11113"/>
            <a:ext cx="9232900" cy="6881813"/>
          </a:xfrm>
          <a:custGeom>
            <a:avLst/>
            <a:gdLst>
              <a:gd name="T0" fmla="*/ 2147483646 w 4362"/>
              <a:gd name="T1" fmla="*/ 2147483646 h 4335"/>
              <a:gd name="T2" fmla="*/ 2147483646 w 4362"/>
              <a:gd name="T3" fmla="*/ 2147483646 h 4335"/>
              <a:gd name="T4" fmla="*/ 2147483646 w 4362"/>
              <a:gd name="T5" fmla="*/ 2147483646 h 4335"/>
              <a:gd name="T6" fmla="*/ 2147483646 w 4362"/>
              <a:gd name="T7" fmla="*/ 2147483646 h 4335"/>
              <a:gd name="T8" fmla="*/ 2147483646 w 4362"/>
              <a:gd name="T9" fmla="*/ 2147483646 h 4335"/>
              <a:gd name="T10" fmla="*/ 2147483646 w 4362"/>
              <a:gd name="T11" fmla="*/ 2147483646 h 4335"/>
              <a:gd name="T12" fmla="*/ 0 w 4362"/>
              <a:gd name="T13" fmla="*/ 2147483646 h 4335"/>
              <a:gd name="T14" fmla="*/ 2147483646 w 4362"/>
              <a:gd name="T15" fmla="*/ 2147483646 h 4335"/>
              <a:gd name="T16" fmla="*/ 2147483646 w 4362"/>
              <a:gd name="T17" fmla="*/ 0 h 4335"/>
              <a:gd name="T18" fmla="*/ 2147483646 w 4362"/>
              <a:gd name="T19" fmla="*/ 2147483646 h 43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62" h="4335">
                <a:moveTo>
                  <a:pt x="189" y="5"/>
                </a:moveTo>
                <a:lnTo>
                  <a:pt x="561" y="186"/>
                </a:lnTo>
                <a:lnTo>
                  <a:pt x="943" y="494"/>
                </a:lnTo>
                <a:lnTo>
                  <a:pt x="1221" y="960"/>
                </a:lnTo>
                <a:lnTo>
                  <a:pt x="1413" y="1623"/>
                </a:lnTo>
                <a:lnTo>
                  <a:pt x="1290" y="2653"/>
                </a:lnTo>
                <a:lnTo>
                  <a:pt x="0" y="4335"/>
                </a:lnTo>
                <a:lnTo>
                  <a:pt x="4349" y="4335"/>
                </a:lnTo>
                <a:lnTo>
                  <a:pt x="4362" y="0"/>
                </a:lnTo>
                <a:lnTo>
                  <a:pt x="189" y="5"/>
                </a:lnTo>
                <a:close/>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8" name="Text Box 14"/>
          <p:cNvSpPr txBox="1">
            <a:spLocks noChangeArrowheads="1"/>
          </p:cNvSpPr>
          <p:nvPr/>
        </p:nvSpPr>
        <p:spPr bwMode="black">
          <a:xfrm>
            <a:off x="7061200" y="5791201"/>
            <a:ext cx="463973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a:spAutoFit/>
          </a:bodyPr>
          <a:lstStyle>
            <a:lvl1pPr>
              <a:defRPr sz="1600">
                <a:solidFill>
                  <a:schemeClr val="tx1"/>
                </a:solidFill>
                <a:latin typeface="Arial" panose="020B0604020202020204" pitchFamily="34" charset="0"/>
                <a:ea typeface="宋体" panose="02010600030101010101" pitchFamily="2" charset="-122"/>
              </a:defRPr>
            </a:lvl1pPr>
            <a:lvl2pPr marL="742950" indent="-285750">
              <a:defRPr sz="1600">
                <a:solidFill>
                  <a:schemeClr val="tx1"/>
                </a:solidFill>
                <a:latin typeface="Arial" panose="020B0604020202020204" pitchFamily="34" charset="0"/>
                <a:ea typeface="宋体" panose="02010600030101010101" pitchFamily="2" charset="-122"/>
              </a:defRPr>
            </a:lvl2pPr>
            <a:lvl3pPr marL="1143000" indent="-228600">
              <a:defRPr sz="1600">
                <a:solidFill>
                  <a:schemeClr val="tx1"/>
                </a:solidFill>
                <a:latin typeface="Arial" panose="020B0604020202020204" pitchFamily="34" charset="0"/>
                <a:ea typeface="宋体" panose="02010600030101010101" pitchFamily="2" charset="-122"/>
              </a:defRPr>
            </a:lvl3pPr>
            <a:lvl4pPr marL="1600200" indent="-228600">
              <a:defRPr sz="1600">
                <a:solidFill>
                  <a:schemeClr val="tx1"/>
                </a:solidFill>
                <a:latin typeface="Arial" panose="020B0604020202020204" pitchFamily="34" charset="0"/>
                <a:ea typeface="宋体" panose="02010600030101010101" pitchFamily="2" charset="-122"/>
              </a:defRPr>
            </a:lvl4pPr>
            <a:lvl5pPr marL="2057400" indent="-22860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a:defRPr/>
            </a:pPr>
            <a:r>
              <a:rPr lang="zh-CN" altLang="en-US" sz="2800" b="1" i="1"/>
              <a:t>东北大学秦皇岛分校</a:t>
            </a:r>
            <a:endParaRPr lang="en-US" altLang="zh-CN" sz="2800" b="1" i="1"/>
          </a:p>
        </p:txBody>
      </p:sp>
      <p:sp>
        <p:nvSpPr>
          <p:cNvPr id="9" name="Text Box 53"/>
          <p:cNvSpPr txBox="1">
            <a:spLocks noChangeArrowheads="1"/>
          </p:cNvSpPr>
          <p:nvPr/>
        </p:nvSpPr>
        <p:spPr bwMode="black">
          <a:xfrm>
            <a:off x="7416800" y="457200"/>
            <a:ext cx="4368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Arial" panose="020B0604020202020204" pitchFamily="34" charset="0"/>
                <a:ea typeface="宋体" panose="02010600030101010101" pitchFamily="2" charset="-122"/>
              </a:defRPr>
            </a:lvl1pPr>
            <a:lvl2pPr marL="742950" indent="-285750">
              <a:defRPr sz="1600">
                <a:solidFill>
                  <a:schemeClr val="tx1"/>
                </a:solidFill>
                <a:latin typeface="Arial" panose="020B0604020202020204" pitchFamily="34" charset="0"/>
                <a:ea typeface="宋体" panose="02010600030101010101" pitchFamily="2" charset="-122"/>
              </a:defRPr>
            </a:lvl2pPr>
            <a:lvl3pPr marL="1143000" indent="-228600">
              <a:defRPr sz="1600">
                <a:solidFill>
                  <a:schemeClr val="tx1"/>
                </a:solidFill>
                <a:latin typeface="Arial" panose="020B0604020202020204" pitchFamily="34" charset="0"/>
                <a:ea typeface="宋体" panose="02010600030101010101" pitchFamily="2" charset="-122"/>
              </a:defRPr>
            </a:lvl3pPr>
            <a:lvl4pPr marL="1600200" indent="-228600">
              <a:defRPr sz="1600">
                <a:solidFill>
                  <a:schemeClr val="tx1"/>
                </a:solidFill>
                <a:latin typeface="Arial" panose="020B0604020202020204" pitchFamily="34" charset="0"/>
                <a:ea typeface="宋体" panose="02010600030101010101" pitchFamily="2" charset="-122"/>
              </a:defRPr>
            </a:lvl4pPr>
            <a:lvl5pPr marL="2057400" indent="-22860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algn="ctr">
              <a:defRPr/>
            </a:pPr>
            <a:r>
              <a:rPr lang="zh-CN" altLang="en-US" sz="1600" i="1">
                <a:solidFill>
                  <a:schemeClr val="folHlink"/>
                </a:solidFill>
              </a:rPr>
              <a:t>自强不息、知行合一</a:t>
            </a:r>
            <a:endParaRPr lang="en-US" altLang="zh-CN" sz="1600" i="1">
              <a:solidFill>
                <a:schemeClr val="folHlink"/>
              </a:solidFill>
            </a:endParaRPr>
          </a:p>
        </p:txBody>
      </p:sp>
      <p:sp>
        <p:nvSpPr>
          <p:cNvPr id="10" name="Rectangle 62"/>
          <p:cNvSpPr>
            <a:spLocks noChangeArrowheads="1"/>
          </p:cNvSpPr>
          <p:nvPr/>
        </p:nvSpPr>
        <p:spPr bwMode="grayWhite">
          <a:xfrm>
            <a:off x="5712884" y="3933825"/>
            <a:ext cx="6500283" cy="431800"/>
          </a:xfrm>
          <a:prstGeom prst="rect">
            <a:avLst/>
          </a:prstGeom>
          <a:gradFill rotWithShape="1">
            <a:gsLst>
              <a:gs pos="0">
                <a:schemeClr val="bg2">
                  <a:gamma/>
                  <a:tint val="57647"/>
                  <a:invGamma/>
                </a:schemeClr>
              </a:gs>
              <a:gs pos="100000">
                <a:schemeClr val="bg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800"/>
          </a:p>
        </p:txBody>
      </p:sp>
      <p:sp>
        <p:nvSpPr>
          <p:cNvPr id="11" name="Line 63"/>
          <p:cNvSpPr>
            <a:spLocks noChangeShapeType="1"/>
          </p:cNvSpPr>
          <p:nvPr/>
        </p:nvSpPr>
        <p:spPr bwMode="grayWhite">
          <a:xfrm>
            <a:off x="5712885" y="3933825"/>
            <a:ext cx="6479116" cy="0"/>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12" name="Line 64"/>
          <p:cNvSpPr>
            <a:spLocks noChangeShapeType="1"/>
          </p:cNvSpPr>
          <p:nvPr/>
        </p:nvSpPr>
        <p:spPr bwMode="grayWhite">
          <a:xfrm>
            <a:off x="5712885" y="4365625"/>
            <a:ext cx="6479116" cy="0"/>
          </a:xfrm>
          <a:prstGeom prst="line">
            <a:avLst/>
          </a:prstGeom>
          <a:noFill/>
          <a:ln w="127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13" name="Freeform 61"/>
          <p:cNvSpPr/>
          <p:nvPr/>
        </p:nvSpPr>
        <p:spPr bwMode="gray">
          <a:xfrm>
            <a:off x="1286934" y="-11113"/>
            <a:ext cx="5096933" cy="6881813"/>
          </a:xfrm>
          <a:custGeom>
            <a:avLst/>
            <a:gdLst>
              <a:gd name="T0" fmla="*/ 858 w 2408"/>
              <a:gd name="T1" fmla="*/ 0 h 4335"/>
              <a:gd name="T2" fmla="*/ 1984 w 2408"/>
              <a:gd name="T3" fmla="*/ 2583 h 4335"/>
              <a:gd name="T4" fmla="*/ 0 w 2408"/>
              <a:gd name="T5" fmla="*/ 4327 h 4335"/>
              <a:gd name="T6" fmla="*/ 1208 w 2408"/>
              <a:gd name="T7" fmla="*/ 4335 h 4335"/>
              <a:gd name="T8" fmla="*/ 2272 w 2408"/>
              <a:gd name="T9" fmla="*/ 2567 h 4335"/>
              <a:gd name="T10" fmla="*/ 998 w 2408"/>
              <a:gd name="T11" fmla="*/ 3 h 4335"/>
              <a:gd name="T12" fmla="*/ 858 w 2408"/>
              <a:gd name="T13" fmla="*/ 0 h 4335"/>
            </a:gdLst>
            <a:ahLst/>
            <a:cxnLst>
              <a:cxn ang="0">
                <a:pos x="T0" y="T1"/>
              </a:cxn>
              <a:cxn ang="0">
                <a:pos x="T2" y="T3"/>
              </a:cxn>
              <a:cxn ang="0">
                <a:pos x="T4" y="T5"/>
              </a:cxn>
              <a:cxn ang="0">
                <a:pos x="T6" y="T7"/>
              </a:cxn>
              <a:cxn ang="0">
                <a:pos x="T8" y="T9"/>
              </a:cxn>
              <a:cxn ang="0">
                <a:pos x="T10" y="T11"/>
              </a:cxn>
              <a:cxn ang="0">
                <a:pos x="T12" y="T13"/>
              </a:cxn>
            </a:cxnLst>
            <a:rect l="0" t="0" r="r" b="b"/>
            <a:pathLst>
              <a:path w="2408" h="4335">
                <a:moveTo>
                  <a:pt x="858" y="0"/>
                </a:moveTo>
                <a:cubicBezTo>
                  <a:pt x="2020" y="270"/>
                  <a:pt x="2408" y="1631"/>
                  <a:pt x="1984" y="2583"/>
                </a:cubicBezTo>
                <a:cubicBezTo>
                  <a:pt x="1560" y="3535"/>
                  <a:pt x="880" y="3976"/>
                  <a:pt x="0" y="4327"/>
                </a:cubicBezTo>
                <a:lnTo>
                  <a:pt x="1208" y="4335"/>
                </a:lnTo>
                <a:cubicBezTo>
                  <a:pt x="1520" y="4079"/>
                  <a:pt x="2144" y="3343"/>
                  <a:pt x="2272" y="2567"/>
                </a:cubicBezTo>
                <a:cubicBezTo>
                  <a:pt x="2400" y="1791"/>
                  <a:pt x="2278" y="419"/>
                  <a:pt x="998" y="3"/>
                </a:cubicBezTo>
                <a:lnTo>
                  <a:pt x="858" y="0"/>
                </a:lnTo>
                <a:close/>
              </a:path>
            </a:pathLst>
          </a:custGeom>
          <a:gradFill rotWithShape="1">
            <a:gsLst>
              <a:gs pos="0">
                <a:schemeClr val="accent1">
                  <a:gamma/>
                  <a:tint val="36471"/>
                  <a:invGamma/>
                </a:schemeClr>
              </a:gs>
              <a:gs pos="100000">
                <a:schemeClr val="accent1"/>
              </a:gs>
            </a:gsLst>
            <a:lin ang="5400000" scaled="1"/>
          </a:gradFill>
          <a:ln>
            <a:noFill/>
          </a:ln>
          <a:effectLst/>
          <a:extLst>
            <a:ext uri="{91240B29-F687-4F45-9708-019B960494DF}">
              <a14:hiddenLine xmlns:a14="http://schemas.microsoft.com/office/drawing/2010/main" w="9525">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1800"/>
          </a:p>
        </p:txBody>
      </p:sp>
      <p:sp>
        <p:nvSpPr>
          <p:cNvPr id="3074" name="Rectangle 2"/>
          <p:cNvSpPr>
            <a:spLocks noGrp="1" noChangeArrowheads="1"/>
          </p:cNvSpPr>
          <p:nvPr>
            <p:ph type="ctrTitle"/>
          </p:nvPr>
        </p:nvSpPr>
        <p:spPr bwMode="black">
          <a:xfrm>
            <a:off x="6299200" y="2362200"/>
            <a:ext cx="5689600" cy="12192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defRPr sz="4000" b="0" i="1">
                <a:solidFill>
                  <a:schemeClr val="tx2"/>
                </a:solidFill>
              </a:defRPr>
            </a:lvl1pPr>
          </a:lstStyle>
          <a:p>
            <a:pPr lvl="0"/>
            <a:r>
              <a:rPr lang="zh-CN" altLang="en-US" noProof="0"/>
              <a:t>单击此处编辑母版标题样式</a:t>
            </a:r>
          </a:p>
        </p:txBody>
      </p:sp>
      <p:sp>
        <p:nvSpPr>
          <p:cNvPr id="3075" name="Rectangle 3"/>
          <p:cNvSpPr>
            <a:spLocks noGrp="1" noChangeArrowheads="1"/>
          </p:cNvSpPr>
          <p:nvPr>
            <p:ph type="subTitle" idx="1"/>
          </p:nvPr>
        </p:nvSpPr>
        <p:spPr bwMode="black">
          <a:xfrm>
            <a:off x="6299200" y="3962400"/>
            <a:ext cx="5588000" cy="381000"/>
          </a:xfrm>
          <a:extLst>
            <a:ext uri="{91240B29-F687-4F45-9708-019B960494DF}">
              <a14:hiddenLine xmlns:a14="http://schemas.microsoft.com/office/drawing/2010/main" w="9525">
                <a:solidFill>
                  <a:schemeClr val="bg1"/>
                </a:solidFill>
                <a:miter lim="800000"/>
                <a:headEnd/>
                <a:tailEnd/>
              </a14:hiddenLine>
            </a:ext>
          </a:extLst>
        </p:spPr>
        <p:txBody>
          <a:bodyPr/>
          <a:lstStyle>
            <a:lvl1pPr marL="0" indent="0" algn="ctr">
              <a:buFont typeface="Wingdings" panose="05000000000000000000" pitchFamily="2" charset="2"/>
              <a:buNone/>
              <a:defRPr sz="1600" b="1">
                <a:solidFill>
                  <a:schemeClr val="bg1"/>
                </a:solidFill>
                <a:latin typeface="隶书" panose="02010509060101010101" pitchFamily="49" charset="-122"/>
                <a:ea typeface="隶书" panose="02010509060101010101" pitchFamily="49" charset="-122"/>
              </a:defRPr>
            </a:lvl1pPr>
          </a:lstStyle>
          <a:p>
            <a:pPr lvl="0"/>
            <a:r>
              <a:rPr lang="zh-CN" altLang="en-US" noProof="0"/>
              <a:t>单击此处编辑母版副标题样式</a:t>
            </a:r>
          </a:p>
        </p:txBody>
      </p:sp>
      <p:sp>
        <p:nvSpPr>
          <p:cNvPr id="14" name="Rectangle 4"/>
          <p:cNvSpPr>
            <a:spLocks noGrp="1" noChangeArrowheads="1"/>
          </p:cNvSpPr>
          <p:nvPr>
            <p:ph type="dt" sz="half" idx="10"/>
          </p:nvPr>
        </p:nvSpPr>
        <p:spPr>
          <a:xfrm>
            <a:off x="609600" y="6477001"/>
            <a:ext cx="2844800" cy="244475"/>
          </a:xfrm>
          <a:extLst>
            <a:ext uri="{909E8E84-426E-40DD-AFC4-6F175D3DCCD1}">
              <a14:hiddenFill xmlns:a14="http://schemas.microsoft.com/office/drawing/2010/main">
                <a:solidFill>
                  <a:schemeClr val="accent1"/>
                </a:solidFill>
              </a14:hiddenFill>
            </a:ext>
          </a:extLst>
        </p:spPr>
        <p:txBody>
          <a:bodyPr/>
          <a:lstStyle>
            <a:lvl1pPr>
              <a:defRPr sz="1200">
                <a:solidFill>
                  <a:schemeClr val="tx2"/>
                </a:solidFill>
              </a:defRPr>
            </a:lvl1pPr>
          </a:lstStyle>
          <a:p>
            <a:pPr>
              <a:defRPr/>
            </a:pPr>
            <a:endParaRPr lang="en-US" altLang="zh-CN"/>
          </a:p>
        </p:txBody>
      </p:sp>
      <p:sp>
        <p:nvSpPr>
          <p:cNvPr id="15" name="Rectangle 5"/>
          <p:cNvSpPr>
            <a:spLocks noGrp="1" noChangeArrowheads="1"/>
          </p:cNvSpPr>
          <p:nvPr>
            <p:ph type="ftr" sz="quarter" idx="11"/>
          </p:nvPr>
        </p:nvSpPr>
        <p:spPr bwMode="black">
          <a:xfrm>
            <a:off x="7823200" y="6477001"/>
            <a:ext cx="3860800" cy="244475"/>
          </a:xfrm>
          <a:extLst>
            <a:ext uri="{909E8E84-426E-40DD-AFC4-6F175D3DCCD1}">
              <a14:hiddenFill xmlns:a14="http://schemas.microsoft.com/office/drawing/2010/main">
                <a:solidFill>
                  <a:schemeClr val="accent1"/>
                </a:solidFill>
              </a14:hiddenFill>
            </a:ext>
          </a:extLst>
        </p:spPr>
        <p:txBody>
          <a:bodyPr/>
          <a:lstStyle>
            <a:lvl1pPr>
              <a:defRPr sz="1200">
                <a:solidFill>
                  <a:schemeClr val="tx2"/>
                </a:solidFill>
              </a:defRPr>
            </a:lvl1pPr>
          </a:lstStyle>
          <a:p>
            <a:pPr>
              <a:defRPr/>
            </a:pPr>
            <a:endParaRPr lang="en-US" altLang="zh-CN"/>
          </a:p>
        </p:txBody>
      </p:sp>
      <p:sp>
        <p:nvSpPr>
          <p:cNvPr id="16" name="Rectangle 6"/>
          <p:cNvSpPr>
            <a:spLocks noGrp="1" noChangeArrowheads="1"/>
          </p:cNvSpPr>
          <p:nvPr>
            <p:ph type="sldNum" sz="quarter" idx="12"/>
          </p:nvPr>
        </p:nvSpPr>
        <p:spPr bwMode="black">
          <a:xfrm>
            <a:off x="4572000" y="6477001"/>
            <a:ext cx="2844800" cy="244475"/>
          </a:xfrm>
          <a:extLst>
            <a:ext uri="{909E8E84-426E-40DD-AFC4-6F175D3DCCD1}">
              <a14:hiddenFill xmlns:a14="http://schemas.microsoft.com/office/drawing/2010/main">
                <a:solidFill>
                  <a:schemeClr val="accent1"/>
                </a:solidFill>
              </a14:hiddenFill>
            </a:ext>
          </a:extLst>
        </p:spPr>
        <p:txBody>
          <a:bodyPr/>
          <a:lstStyle>
            <a:lvl1pPr>
              <a:defRPr sz="1200">
                <a:solidFill>
                  <a:schemeClr val="tx2"/>
                </a:solidFill>
              </a:defRPr>
            </a:lvl1pPr>
          </a:lstStyle>
          <a:p>
            <a:pPr>
              <a:defRPr/>
            </a:pPr>
            <a:fld id="{2832BA07-6492-4BF6-910F-7039AD731FFC}" type="slidenum">
              <a:rPr lang="en-US" altLang="zh-CN" smtClean="0"/>
              <a:t>‹#›</a:t>
            </a:fld>
            <a:endParaRPr lang="en-US" altLang="zh-CN"/>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ADBF28DB-C6E3-4333-9F1C-10A7C752A47A}" type="slidenum">
              <a:rPr lang="en-US" altLang="zh-CN" smtClean="0"/>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7903" y="1826122"/>
            <a:ext cx="5186660" cy="435099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67437" y="1826122"/>
            <a:ext cx="5186661" cy="435099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58BDAA74-D15A-4030-845F-E6713D70C552}" type="slidenum">
              <a:rPr lang="en-US" altLang="zh-CN" smtClean="0"/>
              <a:t>‹#›</a:t>
            </a:fld>
            <a:endParaRPr lang="en-US" altLang="zh-CN"/>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219200"/>
            <a:ext cx="5384800" cy="5181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219200"/>
            <a:ext cx="5384800" cy="5181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FF846A71-44D1-4802-B534-3FB774776857}" type="slidenum">
              <a:rPr lang="en-US" altLang="zh-CN" smtClean="0"/>
              <a:t>‹#›</a:t>
            </a:fld>
            <a:endParaRPr lang="en-US" altLang="zh-CN"/>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6"/>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40318" y="2505075"/>
            <a:ext cx="5158316"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71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66DA2ECD-27A0-496D-B1D9-B04285B1D9F6}" type="slidenum">
              <a:rPr lang="en-US" altLang="zh-CN" smtClean="0"/>
              <a:t>‹#›</a:t>
            </a:fld>
            <a:endParaRPr lang="en-US" altLang="zh-CN"/>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EA47A507-8DA0-4CF5-8962-B0FCDB55C7F8}" type="slidenum">
              <a:rPr lang="en-US" altLang="zh-CN" smtClean="0"/>
              <a:t>‹#›</a:t>
            </a:fld>
            <a:endParaRPr lang="en-US" altLang="zh-CN"/>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07E047FB-8167-4487-B2E4-1E51C82EC7C1}" type="slidenum">
              <a:rPr lang="en-US" altLang="zh-CN" smtClean="0"/>
              <a:t>‹#›</a:t>
            </a:fld>
            <a:endParaRPr lang="en-US" altLang="zh-CN"/>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70AEF917-D5B6-4103-A548-3F2CD705B124}" type="slidenum">
              <a:rPr lang="en-US" altLang="zh-CN" smtClean="0"/>
              <a:t>‹#›</a:t>
            </a:fld>
            <a:endParaRPr lang="en-US" altLang="zh-CN"/>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EF0A5FD1-FA42-4660-B6B2-FC24D8E27642}" type="slidenum">
              <a:rPr lang="en-US" altLang="zh-CN" smtClean="0"/>
              <a:t>‹#›</a:t>
            </a:fld>
            <a:endParaRPr lang="en-US" altLang="zh-CN"/>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5DCAD6F3-A0DC-4026-B407-2F7564796D64}" type="slidenum">
              <a:rPr lang="en-US" altLang="zh-CN" smtClean="0"/>
              <a:t>‹#›</a:t>
            </a:fld>
            <a:endParaRPr lang="en-US" altLang="zh-CN"/>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28600"/>
            <a:ext cx="2743200" cy="6172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28600"/>
            <a:ext cx="8026400" cy="6172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E829120F-C4B9-4363-8B3A-514167D660F3}" type="slidenum">
              <a:rPr lang="en-US" altLang="zh-CN" smtClean="0"/>
              <a:t>‹#›</a:t>
            </a:fld>
            <a:endParaRPr lang="en-US" altLang="zh-CN"/>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914400" y="228601"/>
            <a:ext cx="10464800" cy="563563"/>
          </a:xfrm>
        </p:spPr>
        <p:txBody>
          <a:bodyPr/>
          <a:lstStyle/>
          <a:p>
            <a:r>
              <a:rPr lang="zh-CN" altLang="en-US"/>
              <a:t>单击此处编辑母版标题样式</a:t>
            </a:r>
          </a:p>
        </p:txBody>
      </p:sp>
      <p:sp>
        <p:nvSpPr>
          <p:cNvPr id="3" name="表格占位符 2"/>
          <p:cNvSpPr>
            <a:spLocks noGrp="1"/>
          </p:cNvSpPr>
          <p:nvPr>
            <p:ph type="tbl" idx="1" hasCustomPrompt="1"/>
          </p:nvPr>
        </p:nvSpPr>
        <p:spPr>
          <a:xfrm>
            <a:off x="609600" y="1219200"/>
            <a:ext cx="10972800" cy="5181600"/>
          </a:xfrm>
        </p:spPr>
        <p:txBody>
          <a:bodyPr/>
          <a:lstStyle/>
          <a:p>
            <a:pPr lvl="0"/>
            <a:r>
              <a:rPr lang="zh-CN" altLang="en-US" noProof="0"/>
              <a:t>单击图标添加表格</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8FA21908-8987-4F26-9335-02D8A921F015}" type="slidenum">
              <a:rPr lang="en-US" altLang="zh-CN" smtClean="0"/>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391" y="365001"/>
            <a:ext cx="10516195" cy="1326059"/>
          </a:xfrm>
        </p:spPr>
        <p:txBody>
          <a:bodyPr/>
          <a:lstStyle/>
          <a:p>
            <a:r>
              <a:rPr lang="zh-CN" altLang="en-US"/>
              <a:t>单击此处编辑母版标题样式</a:t>
            </a:r>
          </a:p>
        </p:txBody>
      </p:sp>
      <p:sp>
        <p:nvSpPr>
          <p:cNvPr id="3" name="文本占位符 2"/>
          <p:cNvSpPr>
            <a:spLocks noGrp="1"/>
          </p:cNvSpPr>
          <p:nvPr>
            <p:ph type="body" idx="1"/>
          </p:nvPr>
        </p:nvSpPr>
        <p:spPr>
          <a:xfrm>
            <a:off x="839391" y="1681014"/>
            <a:ext cx="5158383" cy="823764"/>
          </a:xfrm>
          <a:prstGeom prst="rect">
            <a:avLst/>
          </a:prstGeom>
        </p:spPr>
        <p:txBody>
          <a:bodyPr anchor="b"/>
          <a:lstStyle>
            <a:lvl1pPr marL="0" indent="0">
              <a:buNone/>
              <a:defRPr sz="1685" b="1"/>
            </a:lvl1pPr>
            <a:lvl2pPr marL="321310" indent="0">
              <a:buNone/>
              <a:defRPr sz="1405" b="1"/>
            </a:lvl2pPr>
            <a:lvl3pPr marL="642620" indent="0">
              <a:buNone/>
              <a:defRPr sz="1265" b="1"/>
            </a:lvl3pPr>
            <a:lvl4pPr marL="964565" indent="0">
              <a:buNone/>
              <a:defRPr sz="1125" b="1"/>
            </a:lvl4pPr>
            <a:lvl5pPr marL="1285875" indent="0">
              <a:buNone/>
              <a:defRPr sz="1125" b="1"/>
            </a:lvl5pPr>
            <a:lvl6pPr marL="1607185" indent="0">
              <a:buNone/>
              <a:defRPr sz="1125" b="1"/>
            </a:lvl6pPr>
            <a:lvl7pPr marL="1928495" indent="0">
              <a:buNone/>
              <a:defRPr sz="1125" b="1"/>
            </a:lvl7pPr>
            <a:lvl8pPr marL="2250440" indent="0">
              <a:buNone/>
              <a:defRPr sz="1125" b="1"/>
            </a:lvl8pPr>
            <a:lvl9pPr marL="2571750" indent="0">
              <a:buNone/>
              <a:defRPr sz="1125" b="1"/>
            </a:lvl9pPr>
          </a:lstStyle>
          <a:p>
            <a:pPr lvl="0"/>
            <a:r>
              <a:rPr lang="zh-CN" altLang="en-US"/>
              <a:t>单击此处编辑母版文本样式</a:t>
            </a:r>
          </a:p>
        </p:txBody>
      </p:sp>
      <p:sp>
        <p:nvSpPr>
          <p:cNvPr id="4" name="内容占位符 3"/>
          <p:cNvSpPr>
            <a:spLocks noGrp="1"/>
          </p:cNvSpPr>
          <p:nvPr>
            <p:ph sz="half" idx="2"/>
          </p:nvPr>
        </p:nvSpPr>
        <p:spPr>
          <a:xfrm>
            <a:off x="839391" y="2504777"/>
            <a:ext cx="5158383" cy="368461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1903" y="1681014"/>
            <a:ext cx="5183683" cy="823764"/>
          </a:xfrm>
          <a:prstGeom prst="rect">
            <a:avLst/>
          </a:prstGeom>
        </p:spPr>
        <p:txBody>
          <a:bodyPr anchor="b"/>
          <a:lstStyle>
            <a:lvl1pPr marL="0" indent="0">
              <a:buNone/>
              <a:defRPr sz="1685" b="1"/>
            </a:lvl1pPr>
            <a:lvl2pPr marL="321310" indent="0">
              <a:buNone/>
              <a:defRPr sz="1405" b="1"/>
            </a:lvl2pPr>
            <a:lvl3pPr marL="642620" indent="0">
              <a:buNone/>
              <a:defRPr sz="1265" b="1"/>
            </a:lvl3pPr>
            <a:lvl4pPr marL="964565" indent="0">
              <a:buNone/>
              <a:defRPr sz="1125" b="1"/>
            </a:lvl4pPr>
            <a:lvl5pPr marL="1285875" indent="0">
              <a:buNone/>
              <a:defRPr sz="1125" b="1"/>
            </a:lvl5pPr>
            <a:lvl6pPr marL="1607185" indent="0">
              <a:buNone/>
              <a:defRPr sz="1125" b="1"/>
            </a:lvl6pPr>
            <a:lvl7pPr marL="1928495" indent="0">
              <a:buNone/>
              <a:defRPr sz="1125" b="1"/>
            </a:lvl7pPr>
            <a:lvl8pPr marL="2250440" indent="0">
              <a:buNone/>
              <a:defRPr sz="1125" b="1"/>
            </a:lvl8pPr>
            <a:lvl9pPr marL="2571750" indent="0">
              <a:buNone/>
              <a:defRPr sz="1125" b="1"/>
            </a:lvl9pPr>
          </a:lstStyle>
          <a:p>
            <a:pPr lvl="0"/>
            <a:r>
              <a:rPr lang="zh-CN" altLang="en-US"/>
              <a:t>单击此处编辑母版文本样式</a:t>
            </a:r>
          </a:p>
        </p:txBody>
      </p:sp>
      <p:sp>
        <p:nvSpPr>
          <p:cNvPr id="6" name="内容占位符 5"/>
          <p:cNvSpPr>
            <a:spLocks noGrp="1"/>
          </p:cNvSpPr>
          <p:nvPr>
            <p:ph sz="quarter" idx="4"/>
          </p:nvPr>
        </p:nvSpPr>
        <p:spPr>
          <a:xfrm>
            <a:off x="6171903" y="2504777"/>
            <a:ext cx="5183683" cy="368461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标题幻灯片">
    <p:bg>
      <p:bgPr>
        <a:gradFill flip="none" rotWithShape="1">
          <a:gsLst>
            <a:gs pos="0">
              <a:srgbClr val="FF3399"/>
            </a:gs>
            <a:gs pos="25000">
              <a:srgbClr val="FF6633"/>
            </a:gs>
            <a:gs pos="50000">
              <a:srgbClr val="FFFF00"/>
            </a:gs>
            <a:gs pos="75000">
              <a:srgbClr val="01A78F"/>
            </a:gs>
            <a:gs pos="100000">
              <a:srgbClr val="3366FF"/>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5ED11218-6B49-4CF7-9D18-9CA0D9A38DBF}" type="slidenum">
              <a:rPr lang="en-US" altLang="zh-CN" smtClean="0"/>
              <a:t>‹#›</a:t>
            </a:fld>
            <a:endParaRPr lang="en-US" altLang="zh-CN"/>
          </a:p>
        </p:txBody>
      </p:sp>
      <p:cxnSp>
        <p:nvCxnSpPr>
          <p:cNvPr id="7" name="直接连接符 6"/>
          <p:cNvCxnSpPr/>
          <p:nvPr/>
        </p:nvCxnSpPr>
        <p:spPr>
          <a:xfrm>
            <a:off x="3183918" y="2358009"/>
            <a:ext cx="5370985" cy="0"/>
          </a:xfrm>
          <a:prstGeom prst="line">
            <a:avLst/>
          </a:prstGeom>
          <a:ln>
            <a:solidFill>
              <a:srgbClr val="1BA0C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3183918" y="3211095"/>
            <a:ext cx="5370985" cy="0"/>
          </a:xfrm>
          <a:prstGeom prst="line">
            <a:avLst/>
          </a:prstGeom>
          <a:ln>
            <a:solidFill>
              <a:srgbClr val="1BA0C9"/>
            </a:solidFill>
          </a:ln>
        </p:spPr>
        <p:style>
          <a:lnRef idx="1">
            <a:schemeClr val="accent1"/>
          </a:lnRef>
          <a:fillRef idx="0">
            <a:schemeClr val="accent1"/>
          </a:fillRef>
          <a:effectRef idx="0">
            <a:schemeClr val="accent1"/>
          </a:effectRef>
          <a:fontRef idx="minor">
            <a:schemeClr val="tx1"/>
          </a:fontRef>
        </p:style>
      </p:cxnSp>
      <p:grpSp>
        <p:nvGrpSpPr>
          <p:cNvPr id="12" name="组合 1"/>
          <p:cNvGrpSpPr/>
          <p:nvPr/>
        </p:nvGrpSpPr>
        <p:grpSpPr bwMode="auto">
          <a:xfrm>
            <a:off x="10204538" y="-781973"/>
            <a:ext cx="2441773" cy="3223791"/>
            <a:chOff x="0" y="-1"/>
            <a:chExt cx="2175714" cy="2871210"/>
          </a:xfrm>
          <a:solidFill>
            <a:srgbClr val="157E9F"/>
          </a:solidFill>
        </p:grpSpPr>
        <p:sp>
          <p:nvSpPr>
            <p:cNvPr id="13" name="矩形 13"/>
            <p:cNvSpPr>
              <a:spLocks noChangeArrowheads="1"/>
            </p:cNvSpPr>
            <p:nvPr/>
          </p:nvSpPr>
          <p:spPr bwMode="auto">
            <a:xfrm rot="2727610">
              <a:off x="-391510" y="1232685"/>
              <a:ext cx="2871210" cy="405837"/>
            </a:xfrm>
            <a:prstGeom prst="rect">
              <a:avLst/>
            </a:prstGeom>
            <a:grpFill/>
            <a:ln>
              <a:noFill/>
            </a:ln>
            <a:extLst>
              <a:ext uri="{91240B29-F687-4F45-9708-019B960494DF}">
                <a14:hiddenLine xmlns:a14="http://schemas.microsoft.com/office/drawing/2010/main" w="25400">
                  <a:solidFill>
                    <a:srgbClr val="395E8A"/>
                  </a:solidFill>
                  <a:bevel/>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2A2E37"/>
                </a:solidFill>
                <a:latin typeface="宋体" panose="02010600030101010101" pitchFamily="2" charset="-122"/>
                <a:sym typeface="宋体" panose="02010600030101010101" pitchFamily="2" charset="-122"/>
              </a:endParaRPr>
            </a:p>
          </p:txBody>
        </p:sp>
        <p:sp>
          <p:nvSpPr>
            <p:cNvPr id="14" name="TextBox 14"/>
            <p:cNvSpPr>
              <a:spLocks noChangeArrowheads="1"/>
            </p:cNvSpPr>
            <p:nvPr/>
          </p:nvSpPr>
          <p:spPr bwMode="auto">
            <a:xfrm rot="2748894">
              <a:off x="533861" y="1223644"/>
              <a:ext cx="889733" cy="3291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2017·9</a:t>
              </a:r>
              <a:endParaRPr lang="zh-CN" altLang="en-US" sz="1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直接连接符 15"/>
            <p:cNvSpPr>
              <a:spLocks noChangeShapeType="1"/>
            </p:cNvSpPr>
            <p:nvPr/>
          </p:nvSpPr>
          <p:spPr bwMode="auto">
            <a:xfrm>
              <a:off x="0" y="609418"/>
              <a:ext cx="2016224" cy="2016224"/>
            </a:xfrm>
            <a:prstGeom prst="line">
              <a:avLst/>
            </a:prstGeom>
            <a:grpFill/>
            <a:ln w="9525">
              <a:solidFill>
                <a:schemeClr val="bg1"/>
              </a:solidFill>
              <a:prstDash val="dash"/>
              <a:bevel/>
            </a:ln>
          </p:spPr>
          <p:txBody>
            <a:bodyPr/>
            <a:lstStyle/>
            <a:p>
              <a:endParaRPr lang="zh-CN" altLang="en-US" sz="1800"/>
            </a:p>
          </p:txBody>
        </p:sp>
        <p:sp>
          <p:nvSpPr>
            <p:cNvPr id="16" name="直接连接符 16"/>
            <p:cNvSpPr>
              <a:spLocks noChangeShapeType="1"/>
            </p:cNvSpPr>
            <p:nvPr/>
          </p:nvSpPr>
          <p:spPr bwMode="auto">
            <a:xfrm>
              <a:off x="159490" y="328427"/>
              <a:ext cx="2016224" cy="2016224"/>
            </a:xfrm>
            <a:prstGeom prst="line">
              <a:avLst/>
            </a:prstGeom>
            <a:grpFill/>
            <a:ln w="9525">
              <a:solidFill>
                <a:schemeClr val="bg1"/>
              </a:solidFill>
              <a:prstDash val="dash"/>
              <a:bevel/>
            </a:ln>
          </p:spPr>
          <p:txBody>
            <a:bodyPr/>
            <a:lstStyle/>
            <a:p>
              <a:endParaRPr lang="zh-CN" altLang="en-US" sz="1800"/>
            </a:p>
          </p:txBody>
        </p:sp>
      </p:grpSp>
      <p:sp>
        <p:nvSpPr>
          <p:cNvPr id="17" name="标题 16"/>
          <p:cNvSpPr>
            <a:spLocks noGrp="1"/>
          </p:cNvSpPr>
          <p:nvPr>
            <p:ph type="title"/>
          </p:nvPr>
        </p:nvSpPr>
        <p:spPr>
          <a:xfrm>
            <a:off x="622679" y="2420888"/>
            <a:ext cx="10972800" cy="720080"/>
          </a:xfrm>
        </p:spPr>
        <p:txBody>
          <a:bodyPr>
            <a:normAutofit/>
          </a:bodyPr>
          <a:lstStyle>
            <a:lvl1pPr>
              <a:defRPr kumimoji="1" lang="zh-CN" altLang="en-US" sz="3200" b="1" kern="1200" dirty="0" smtClean="0">
                <a:solidFill>
                  <a:schemeClr val="tx1"/>
                </a:solidFill>
                <a:latin typeface="方正清刻本悦宋简体" panose="02000000000000000000" pitchFamily="2" charset="-122"/>
                <a:ea typeface="方正清刻本悦宋简体" panose="02000000000000000000" pitchFamily="2" charset="-122"/>
                <a:cs typeface="+mn-cs"/>
              </a:defRPr>
            </a:lvl1pPr>
          </a:lstStyle>
          <a:p>
            <a:r>
              <a:rPr lang="zh-CN" altLang="en-US"/>
              <a:t>单击此处编辑母版标题样式</a:t>
            </a:r>
            <a:endParaRPr lang="zh-CN" alt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标题和内容">
    <p:bg>
      <p:bg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732" y="188640"/>
            <a:ext cx="4622191" cy="778098"/>
          </a:xfrm>
        </p:spPr>
        <p:txBody>
          <a:bodyPr>
            <a:normAutofit/>
          </a:bodyPr>
          <a:lstStyle>
            <a:lvl1pPr>
              <a:defRPr lang="zh-CN" altLang="en-US" sz="2800" kern="1200" dirty="0">
                <a:solidFill>
                  <a:srgbClr val="157E9F"/>
                </a:solidFill>
                <a:latin typeface="黑体" panose="02010609060101010101" pitchFamily="49" charset="-122"/>
                <a:ea typeface="黑体" panose="02010609060101010101" pitchFamily="49" charset="-122"/>
                <a:cs typeface="+mn-cs"/>
              </a:defRPr>
            </a:lvl1p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lvl1pPr>
              <a:defRPr>
                <a:latin typeface="等线" panose="02010600030101010101" pitchFamily="2" charset="-122"/>
                <a:ea typeface="等线" panose="02010600030101010101" pitchFamily="2" charset="-122"/>
              </a:defRPr>
            </a:lvl1pPr>
            <a:lvl2pPr>
              <a:defRPr>
                <a:latin typeface="等线" panose="02010600030101010101" pitchFamily="2" charset="-122"/>
                <a:ea typeface="等线" panose="02010600030101010101" pitchFamily="2" charset="-122"/>
              </a:defRPr>
            </a:lvl2pPr>
            <a:lvl3pPr>
              <a:defRPr>
                <a:latin typeface="等线" panose="02010600030101010101" pitchFamily="2" charset="-122"/>
                <a:ea typeface="等线" panose="02010600030101010101" pitchFamily="2" charset="-122"/>
              </a:defRPr>
            </a:lvl3pPr>
            <a:lvl4pPr>
              <a:defRPr>
                <a:latin typeface="等线" panose="02010600030101010101" pitchFamily="2" charset="-122"/>
                <a:ea typeface="等线" panose="02010600030101010101" pitchFamily="2" charset="-122"/>
              </a:defRPr>
            </a:lvl4pPr>
            <a:lvl5pPr>
              <a:defRPr>
                <a:latin typeface="等线" panose="02010600030101010101" pitchFamily="2" charset="-122"/>
                <a:ea typeface="等线" panose="02010600030101010101" pitchFamily="2"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7" name="圆角矩形 6"/>
          <p:cNvSpPr/>
          <p:nvPr/>
        </p:nvSpPr>
        <p:spPr>
          <a:xfrm rot="10800000" flipV="1">
            <a:off x="-5664" y="273589"/>
            <a:ext cx="484350"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8" name="矩形 7"/>
          <p:cNvSpPr/>
          <p:nvPr/>
        </p:nvSpPr>
        <p:spPr>
          <a:xfrm>
            <a:off x="5463734" y="252860"/>
            <a:ext cx="6481564"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1800"/>
          </a:p>
        </p:txBody>
      </p:sp>
      <p:sp>
        <p:nvSpPr>
          <p:cNvPr id="9" name="矩形 8"/>
          <p:cNvSpPr/>
          <p:nvPr/>
        </p:nvSpPr>
        <p:spPr>
          <a:xfrm>
            <a:off x="6230559" y="322399"/>
            <a:ext cx="1871210" cy="369328"/>
          </a:xfrm>
          <a:prstGeom prst="rect">
            <a:avLst/>
          </a:prstGeom>
        </p:spPr>
        <p:txBody>
          <a:bodyPr wrap="none" lIns="91436" tIns="45718" rIns="91436" bIns="45718">
            <a:spAutoFit/>
          </a:bodyPr>
          <a:lstStyle/>
          <a:p>
            <a:pPr algn="ctr"/>
            <a:r>
              <a:rPr lang="zh-CN" altLang="en-US" sz="1800" dirty="0">
                <a:solidFill>
                  <a:schemeClr val="bg1"/>
                </a:solidFill>
                <a:latin typeface="微软雅黑" panose="020B0503020204020204" pitchFamily="34" charset="-122"/>
                <a:ea typeface="微软雅黑" panose="020B0503020204020204" pitchFamily="34" charset="-122"/>
              </a:rPr>
              <a:t>嵌入式 系统设计</a:t>
            </a:r>
            <a:endParaRPr lang="en-US" altLang="zh-CN" sz="1800" dirty="0">
              <a:solidFill>
                <a:schemeClr val="bg1"/>
              </a:solidFill>
              <a:latin typeface="微软雅黑" panose="020B0503020204020204" pitchFamily="34" charset="-122"/>
              <a:ea typeface="微软雅黑" panose="020B0503020204020204" pitchFamily="34" charset="-122"/>
            </a:endParaRPr>
          </a:p>
        </p:txBody>
      </p:sp>
      <p:sp>
        <p:nvSpPr>
          <p:cNvPr id="10" name="圆角矩形 9"/>
          <p:cNvSpPr/>
          <p:nvPr/>
        </p:nvSpPr>
        <p:spPr>
          <a:xfrm rot="16200000" flipV="1">
            <a:off x="11516639" y="257203"/>
            <a:ext cx="484287" cy="491179"/>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 name="Freeform 96"/>
          <p:cNvSpPr/>
          <p:nvPr/>
        </p:nvSpPr>
        <p:spPr bwMode="auto">
          <a:xfrm>
            <a:off x="11641337" y="382871"/>
            <a:ext cx="280627"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sz="1800">
              <a:solidFill>
                <a:srgbClr val="AD1C21"/>
              </a:solidFill>
            </a:endParaRPr>
          </a:p>
        </p:txBody>
      </p:sp>
      <p:sp>
        <p:nvSpPr>
          <p:cNvPr id="15" name="日期占位符 14"/>
          <p:cNvSpPr>
            <a:spLocks noGrp="1"/>
          </p:cNvSpPr>
          <p:nvPr>
            <p:ph type="dt" sz="half" idx="10"/>
          </p:nvPr>
        </p:nvSpPr>
        <p:spPr/>
        <p:txBody>
          <a:bodyPr/>
          <a:lstStyle/>
          <a:p>
            <a:pPr>
              <a:defRPr/>
            </a:pPr>
            <a:endParaRPr lang="en-US" altLang="zh-CN"/>
          </a:p>
        </p:txBody>
      </p:sp>
      <p:sp>
        <p:nvSpPr>
          <p:cNvPr id="16" name="灯片编号占位符 15"/>
          <p:cNvSpPr>
            <a:spLocks noGrp="1"/>
          </p:cNvSpPr>
          <p:nvPr>
            <p:ph type="sldNum" sz="quarter" idx="11"/>
          </p:nvPr>
        </p:nvSpPr>
        <p:spPr/>
        <p:txBody>
          <a:bodyPr/>
          <a:lstStyle/>
          <a:p>
            <a:pPr>
              <a:defRPr/>
            </a:pPr>
            <a:fld id="{ADBF28DB-C6E3-4333-9F1C-10A7C752A47A}" type="slidenum">
              <a:rPr lang="en-US" altLang="zh-CN" smtClean="0"/>
              <a:t>‹#›</a:t>
            </a:fld>
            <a:endParaRPr lang="en-US" altLang="zh-CN"/>
          </a:p>
        </p:txBody>
      </p:sp>
      <p:sp>
        <p:nvSpPr>
          <p:cNvPr id="17" name="页脚占位符 16"/>
          <p:cNvSpPr>
            <a:spLocks noGrp="1"/>
          </p:cNvSpPr>
          <p:nvPr>
            <p:ph type="ftr" sz="quarter" idx="12"/>
          </p:nvPr>
        </p:nvSpPr>
        <p:spPr/>
        <p:txBody>
          <a:bodyPr/>
          <a:lstStyle/>
          <a:p>
            <a:pPr>
              <a:defRPr/>
            </a:pPr>
            <a:endParaRPr lang="en-US" altLang="zh-CN"/>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5" y="4406902"/>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5"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58BDAA74-D15A-4030-845F-E6713D70C552}" type="slidenum">
              <a:rPr lang="en-US" altLang="zh-CN" smtClean="0"/>
              <a:t>‹#›</a:t>
            </a:fld>
            <a:endParaRPr lang="en-US" altLang="zh-CN"/>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12801" y="1600202"/>
            <a:ext cx="7211484"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8227484" y="1600202"/>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a:defRPr/>
            </a:pPr>
            <a:endParaRPr lang="en-US" altLang="zh-CN"/>
          </a:p>
        </p:txBody>
      </p:sp>
      <p:sp>
        <p:nvSpPr>
          <p:cNvPr id="6" name="页脚占位符 5"/>
          <p:cNvSpPr>
            <a:spLocks noGrp="1"/>
          </p:cNvSpPr>
          <p:nvPr>
            <p:ph type="ftr" sz="quarter" idx="11"/>
          </p:nvPr>
        </p:nvSpPr>
        <p:spPr/>
        <p:txBody>
          <a:bodyPr/>
          <a:lstStyle/>
          <a:p>
            <a:pPr>
              <a:defRPr/>
            </a:pPr>
            <a:endParaRPr lang="en-US" altLang="zh-CN"/>
          </a:p>
        </p:txBody>
      </p:sp>
      <p:sp>
        <p:nvSpPr>
          <p:cNvPr id="7" name="灯片编号占位符 6"/>
          <p:cNvSpPr>
            <a:spLocks noGrp="1"/>
          </p:cNvSpPr>
          <p:nvPr>
            <p:ph type="sldNum" sz="quarter" idx="12"/>
          </p:nvPr>
        </p:nvSpPr>
        <p:spPr/>
        <p:txBody>
          <a:bodyPr/>
          <a:lstStyle/>
          <a:p>
            <a:pPr>
              <a:defRPr/>
            </a:pPr>
            <a:fld id="{FF846A71-44D1-4802-B534-3FB774776857}" type="slidenum">
              <a:rPr lang="en-US" altLang="zh-CN" smtClean="0"/>
              <a:t>‹#›</a:t>
            </a:fld>
            <a:endParaRPr lang="en-US" altLang="zh-CN"/>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1"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a:defRPr/>
            </a:pPr>
            <a:endParaRPr lang="en-US" altLang="zh-CN"/>
          </a:p>
        </p:txBody>
      </p:sp>
      <p:sp>
        <p:nvSpPr>
          <p:cNvPr id="8" name="页脚占位符 7"/>
          <p:cNvSpPr>
            <a:spLocks noGrp="1"/>
          </p:cNvSpPr>
          <p:nvPr>
            <p:ph type="ftr" sz="quarter" idx="11"/>
          </p:nvPr>
        </p:nvSpPr>
        <p:spPr/>
        <p:txBody>
          <a:bodyPr/>
          <a:lstStyle/>
          <a:p>
            <a:pPr>
              <a:defRPr/>
            </a:pPr>
            <a:endParaRPr lang="en-US" altLang="zh-CN"/>
          </a:p>
        </p:txBody>
      </p:sp>
      <p:sp>
        <p:nvSpPr>
          <p:cNvPr id="9" name="灯片编号占位符 8"/>
          <p:cNvSpPr>
            <a:spLocks noGrp="1"/>
          </p:cNvSpPr>
          <p:nvPr>
            <p:ph type="sldNum" sz="quarter" idx="12"/>
          </p:nvPr>
        </p:nvSpPr>
        <p:spPr/>
        <p:txBody>
          <a:bodyPr/>
          <a:lstStyle/>
          <a:p>
            <a:pPr>
              <a:defRPr/>
            </a:pPr>
            <a:fld id="{66DA2ECD-27A0-496D-B1D9-B04285B1D9F6}" type="slidenum">
              <a:rPr lang="en-US" altLang="zh-CN" smtClean="0"/>
              <a:t>‹#›</a:t>
            </a:fld>
            <a:endParaRPr lang="en-US" altLang="zh-CN"/>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a:defRPr/>
            </a:pPr>
            <a:endParaRPr lang="en-US" altLang="zh-CN"/>
          </a:p>
        </p:txBody>
      </p:sp>
      <p:sp>
        <p:nvSpPr>
          <p:cNvPr id="4" name="页脚占位符 3"/>
          <p:cNvSpPr>
            <a:spLocks noGrp="1"/>
          </p:cNvSpPr>
          <p:nvPr>
            <p:ph type="ftr" sz="quarter" idx="11"/>
          </p:nvPr>
        </p:nvSpPr>
        <p:spPr/>
        <p:txBody>
          <a:bodyPr/>
          <a:lstStyle/>
          <a:p>
            <a:pPr>
              <a:defRPr/>
            </a:pPr>
            <a:endParaRPr lang="en-US" altLang="zh-CN"/>
          </a:p>
        </p:txBody>
      </p:sp>
      <p:sp>
        <p:nvSpPr>
          <p:cNvPr id="5" name="灯片编号占位符 4"/>
          <p:cNvSpPr>
            <a:spLocks noGrp="1"/>
          </p:cNvSpPr>
          <p:nvPr>
            <p:ph type="sldNum" sz="quarter" idx="12"/>
          </p:nvPr>
        </p:nvSpPr>
        <p:spPr/>
        <p:txBody>
          <a:bodyPr/>
          <a:lstStyle/>
          <a:p>
            <a:pPr>
              <a:defRPr/>
            </a:pPr>
            <a:fld id="{EA47A507-8DA0-4CF5-8962-B0FCDB55C7F8}" type="slidenum">
              <a:rPr lang="en-US" altLang="zh-CN" smtClean="0"/>
              <a:t>‹#›</a:t>
            </a:fld>
            <a:endParaRPr lang="en-US" altLang="zh-CN"/>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endParaRPr lang="en-US" altLang="zh-CN"/>
          </a:p>
        </p:txBody>
      </p:sp>
      <p:sp>
        <p:nvSpPr>
          <p:cNvPr id="3" name="页脚占位符 2"/>
          <p:cNvSpPr>
            <a:spLocks noGrp="1"/>
          </p:cNvSpPr>
          <p:nvPr>
            <p:ph type="ftr" sz="quarter" idx="11"/>
          </p:nvPr>
        </p:nvSpPr>
        <p:spPr/>
        <p:txBody>
          <a:bodyPr/>
          <a:lstStyle/>
          <a:p>
            <a:pPr>
              <a:defRPr/>
            </a:pPr>
            <a:endParaRPr lang="en-US" altLang="zh-CN"/>
          </a:p>
        </p:txBody>
      </p:sp>
      <p:sp>
        <p:nvSpPr>
          <p:cNvPr id="4" name="灯片编号占位符 3"/>
          <p:cNvSpPr>
            <a:spLocks noGrp="1"/>
          </p:cNvSpPr>
          <p:nvPr>
            <p:ph type="sldNum" sz="quarter" idx="12"/>
          </p:nvPr>
        </p:nvSpPr>
        <p:spPr/>
        <p:txBody>
          <a:bodyPr/>
          <a:lstStyle/>
          <a:p>
            <a:pPr>
              <a:defRPr/>
            </a:pPr>
            <a:fld id="{07E047FB-8167-4487-B2E4-1E51C82EC7C1}" type="slidenum">
              <a:rPr lang="en-US" altLang="zh-CN" smtClean="0"/>
              <a:t>‹#›</a:t>
            </a:fld>
            <a:endParaRPr lang="en-US" altLang="zh-CN"/>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4" y="273052"/>
            <a:ext cx="6815666"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a:defRPr/>
            </a:pPr>
            <a:endParaRPr lang="en-US" altLang="zh-CN"/>
          </a:p>
        </p:txBody>
      </p:sp>
      <p:sp>
        <p:nvSpPr>
          <p:cNvPr id="6" name="页脚占位符 5"/>
          <p:cNvSpPr>
            <a:spLocks noGrp="1"/>
          </p:cNvSpPr>
          <p:nvPr>
            <p:ph type="ftr" sz="quarter" idx="11"/>
          </p:nvPr>
        </p:nvSpPr>
        <p:spPr/>
        <p:txBody>
          <a:bodyPr/>
          <a:lstStyle/>
          <a:p>
            <a:pPr>
              <a:defRPr/>
            </a:pPr>
            <a:endParaRPr lang="en-US" altLang="zh-CN"/>
          </a:p>
        </p:txBody>
      </p:sp>
      <p:sp>
        <p:nvSpPr>
          <p:cNvPr id="7" name="灯片编号占位符 6"/>
          <p:cNvSpPr>
            <a:spLocks noGrp="1"/>
          </p:cNvSpPr>
          <p:nvPr>
            <p:ph type="sldNum" sz="quarter" idx="12"/>
          </p:nvPr>
        </p:nvSpPr>
        <p:spPr/>
        <p:txBody>
          <a:bodyPr/>
          <a:lstStyle/>
          <a:p>
            <a:pPr>
              <a:defRPr/>
            </a:pPr>
            <a:fld id="{70AEF917-D5B6-4103-A548-3F2CD705B124}" type="slidenum">
              <a:rPr lang="en-US" altLang="zh-CN" smtClean="0"/>
              <a:t>‹#›</a:t>
            </a:fld>
            <a:endParaRPr lang="en-US" altLang="zh-CN"/>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a:defRPr/>
            </a:pPr>
            <a:endParaRPr lang="en-US" altLang="zh-CN"/>
          </a:p>
        </p:txBody>
      </p:sp>
      <p:sp>
        <p:nvSpPr>
          <p:cNvPr id="6" name="页脚占位符 5"/>
          <p:cNvSpPr>
            <a:spLocks noGrp="1"/>
          </p:cNvSpPr>
          <p:nvPr>
            <p:ph type="ftr" sz="quarter" idx="11"/>
          </p:nvPr>
        </p:nvSpPr>
        <p:spPr/>
        <p:txBody>
          <a:bodyPr/>
          <a:lstStyle/>
          <a:p>
            <a:pPr>
              <a:defRPr/>
            </a:pPr>
            <a:endParaRPr lang="en-US" altLang="zh-CN"/>
          </a:p>
        </p:txBody>
      </p:sp>
      <p:sp>
        <p:nvSpPr>
          <p:cNvPr id="7" name="灯片编号占位符 6"/>
          <p:cNvSpPr>
            <a:spLocks noGrp="1"/>
          </p:cNvSpPr>
          <p:nvPr>
            <p:ph type="sldNum" sz="quarter" idx="12"/>
          </p:nvPr>
        </p:nvSpPr>
        <p:spPr/>
        <p:txBody>
          <a:bodyPr/>
          <a:lstStyle/>
          <a:p>
            <a:pPr>
              <a:defRPr/>
            </a:pPr>
            <a:fld id="{EF0A5FD1-FA42-4660-B6B2-FC24D8E27642}" type="slidenum">
              <a:rPr lang="en-US" altLang="zh-CN" smtClean="0"/>
              <a:t>‹#›</a:t>
            </a:fld>
            <a:endParaRPr lang="en-US" altLang="zh-CN"/>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5DCAD6F3-A0DC-4026-B407-2F7564796D64}" type="slidenum">
              <a:rPr lang="en-US" altLang="zh-CN" smtClean="0"/>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1785601" y="274640"/>
            <a:ext cx="3655484"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12800" y="274640"/>
            <a:ext cx="107696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5ED11218-6B49-4CF7-9D18-9CA0D9A38DBF}" type="slidenum">
              <a:rPr lang="en-US" altLang="zh-CN" smtClean="0"/>
              <a:t>‹#›</a:t>
            </a:fld>
            <a:endParaRPr lang="en-US" altLang="zh-CN"/>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914400" y="609600"/>
            <a:ext cx="10363200" cy="5486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a:xfrm>
            <a:off x="914400" y="6248400"/>
            <a:ext cx="2540000" cy="457200"/>
          </a:xfrm>
        </p:spPr>
        <p:txBody>
          <a:bodyPr/>
          <a:lstStyle>
            <a:lvl1pPr>
              <a:defRPr/>
            </a:lvl1pPr>
          </a:lstStyle>
          <a:p>
            <a:endParaRPr lang="en-US" altLang="zh-CN"/>
          </a:p>
        </p:txBody>
      </p:sp>
      <p:sp>
        <p:nvSpPr>
          <p:cNvPr id="4" name="页脚占位符 3"/>
          <p:cNvSpPr>
            <a:spLocks noGrp="1"/>
          </p:cNvSpPr>
          <p:nvPr>
            <p:ph type="ftr" sz="quarter" idx="11"/>
          </p:nvPr>
        </p:nvSpPr>
        <p:spPr>
          <a:xfrm>
            <a:off x="4165600" y="6248400"/>
            <a:ext cx="3860800" cy="457200"/>
          </a:xfrm>
        </p:spPr>
        <p:txBody>
          <a:bodyPr/>
          <a:lstStyle>
            <a:lvl1pPr>
              <a:defRPr/>
            </a:lvl1pPr>
          </a:lstStyle>
          <a:p>
            <a:endParaRPr lang="en-US" altLang="zh-CN"/>
          </a:p>
        </p:txBody>
      </p:sp>
      <p:sp>
        <p:nvSpPr>
          <p:cNvPr id="5" name="灯片编号占位符 4"/>
          <p:cNvSpPr>
            <a:spLocks noGrp="1"/>
          </p:cNvSpPr>
          <p:nvPr>
            <p:ph type="sldNum" sz="quarter" idx="12"/>
          </p:nvPr>
        </p:nvSpPr>
        <p:spPr>
          <a:xfrm>
            <a:off x="8737600" y="6248400"/>
            <a:ext cx="2540000" cy="457200"/>
          </a:xfrm>
        </p:spPr>
        <p:txBody>
          <a:bodyPr/>
          <a:lstStyle>
            <a:lvl1pPr>
              <a:defRPr/>
            </a:lvl1pPr>
          </a:lstStyle>
          <a:p>
            <a:fld id="{999773F9-6F50-48A9-A5E8-CB8AED1F9567}" type="slidenum">
              <a:rPr lang="en-US" altLang="zh-CN"/>
              <a:t>‹#›</a:t>
            </a:fld>
            <a:endParaRPr lang="en-US" altLang="zh-CN"/>
          </a:p>
        </p:txBody>
      </p:sp>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4288"/>
            <a:ext cx="10972800" cy="922338"/>
          </a:xfrm>
        </p:spPr>
        <p:txBody>
          <a:bodyPr/>
          <a:lstStyle/>
          <a:p>
            <a:r>
              <a:rPr lang="zh-CN" altLang="en-US"/>
              <a:t>单击此处编辑母版标题样式</a:t>
            </a:r>
          </a:p>
        </p:txBody>
      </p:sp>
      <p:sp>
        <p:nvSpPr>
          <p:cNvPr id="3" name="文本占位符 2"/>
          <p:cNvSpPr>
            <a:spLocks noGrp="1"/>
          </p:cNvSpPr>
          <p:nvPr>
            <p:ph type="body" sz="half" idx="1"/>
          </p:nvPr>
        </p:nvSpPr>
        <p:spPr>
          <a:xfrm>
            <a:off x="609601"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dt" sz="half" idx="10"/>
          </p:nvPr>
        </p:nvSpPr>
        <p:spPr/>
        <p:txBody>
          <a:bodyPr/>
          <a:lstStyle>
            <a:lvl1pPr>
              <a:defRPr/>
            </a:lvl1pPr>
          </a:lstStyle>
          <a:p>
            <a:pPr>
              <a:defRPr/>
            </a:pPr>
            <a:endParaRPr lang="en-US" altLang="zh-CN"/>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p>
        </p:txBody>
      </p:sp>
      <p:sp>
        <p:nvSpPr>
          <p:cNvPr id="7" name="Rectangle 7"/>
          <p:cNvSpPr>
            <a:spLocks noGrp="1" noChangeArrowheads="1"/>
          </p:cNvSpPr>
          <p:nvPr>
            <p:ph type="sldNum" sz="quarter" idx="12"/>
          </p:nvPr>
        </p:nvSpPr>
        <p:spPr/>
        <p:txBody>
          <a:bodyPr/>
          <a:lstStyle>
            <a:lvl1pPr>
              <a:defRPr/>
            </a:lvl1pPr>
          </a:lstStyle>
          <a:p>
            <a:pPr>
              <a:defRPr/>
            </a:pPr>
            <a:fld id="{9FA964E8-48EE-468F-B271-78279D642317}" type="slidenum">
              <a:rPr lang="en-US" altLang="zh-CN"/>
              <a:t>‹#›</a:t>
            </a:fld>
            <a:endParaRPr lang="en-US" altLang="zh-CN"/>
          </a:p>
        </p:txBody>
      </p:sp>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itle">
  <p:cSld name="1_标题幻灯片">
    <p:spTree>
      <p:nvGrpSpPr>
        <p:cNvPr id="1" name=""/>
        <p:cNvGrpSpPr/>
        <p:nvPr/>
      </p:nvGrpSpPr>
      <p:grpSpPr>
        <a:xfrm>
          <a:off x="0" y="0"/>
          <a:ext cx="0" cy="0"/>
          <a:chOff x="0" y="0"/>
          <a:chExt cx="0" cy="0"/>
        </a:xfrm>
      </p:grpSpPr>
      <p:grpSp>
        <p:nvGrpSpPr>
          <p:cNvPr id="4" name="Group 2"/>
          <p:cNvGrpSpPr/>
          <p:nvPr/>
        </p:nvGrpSpPr>
        <p:grpSpPr bwMode="auto">
          <a:xfrm>
            <a:off x="2211917" y="1600200"/>
            <a:ext cx="9116483" cy="3200400"/>
            <a:chOff x="1045" y="1008"/>
            <a:chExt cx="4307" cy="2016"/>
          </a:xfrm>
        </p:grpSpPr>
        <p:sp>
          <p:nvSpPr>
            <p:cNvPr id="5" name="Oval 3"/>
            <p:cNvSpPr>
              <a:spLocks noChangeArrowheads="1"/>
            </p:cNvSpPr>
            <p:nvPr/>
          </p:nvSpPr>
          <p:spPr bwMode="hidden">
            <a:xfrm flipH="1">
              <a:off x="4392" y="1008"/>
              <a:ext cx="960" cy="960"/>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a:latin typeface="Times New Roman" panose="02020603050405020304" pitchFamily="18" charset="0"/>
              </a:endParaRPr>
            </a:p>
          </p:txBody>
        </p:sp>
        <p:sp>
          <p:nvSpPr>
            <p:cNvPr id="6" name="Oval 4"/>
            <p:cNvSpPr>
              <a:spLocks noChangeArrowheads="1"/>
            </p:cNvSpPr>
            <p:nvPr/>
          </p:nvSpPr>
          <p:spPr bwMode="hidden">
            <a:xfrm flipH="1">
              <a:off x="3264" y="1008"/>
              <a:ext cx="960" cy="960"/>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a:latin typeface="Times New Roman" panose="02020603050405020304" pitchFamily="18" charset="0"/>
              </a:endParaRPr>
            </a:p>
          </p:txBody>
        </p:sp>
        <p:sp>
          <p:nvSpPr>
            <p:cNvPr id="7" name="Oval 5"/>
            <p:cNvSpPr>
              <a:spLocks noChangeArrowheads="1"/>
            </p:cNvSpPr>
            <p:nvPr/>
          </p:nvSpPr>
          <p:spPr bwMode="hidden">
            <a:xfrm flipH="1">
              <a:off x="2136" y="1008"/>
              <a:ext cx="960" cy="960"/>
            </a:xfrm>
            <a:prstGeom prst="ellipse">
              <a:avLst/>
            </a:prstGeom>
            <a:noFill/>
            <a:ln w="28575">
              <a:solidFill>
                <a:schemeClr val="accent2"/>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a:latin typeface="Times New Roman" panose="02020603050405020304" pitchFamily="18" charset="0"/>
              </a:endParaRPr>
            </a:p>
          </p:txBody>
        </p:sp>
        <p:sp>
          <p:nvSpPr>
            <p:cNvPr id="8" name="Oval 6"/>
            <p:cNvSpPr>
              <a:spLocks noChangeArrowheads="1"/>
            </p:cNvSpPr>
            <p:nvPr/>
          </p:nvSpPr>
          <p:spPr bwMode="hidden">
            <a:xfrm flipH="1">
              <a:off x="2136" y="2064"/>
              <a:ext cx="960" cy="960"/>
            </a:xfrm>
            <a:prstGeom prst="ellipse">
              <a:avLst/>
            </a:prstGeom>
            <a:solidFill>
              <a:schemeClr val="accent2"/>
            </a:solidFill>
            <a:ln>
              <a:noFill/>
            </a:ln>
            <a:extLst>
              <a:ext uri="{91240B29-F687-4F45-9708-019B960494DF}">
                <a14:hiddenLine xmlns:a14="http://schemas.microsoft.com/office/drawing/2010/main" w="28575">
                  <a:solidFill>
                    <a:srgbClr val="000000"/>
                  </a:solidFill>
                  <a:rou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a:latin typeface="Times New Roman" panose="02020603050405020304" pitchFamily="18" charset="0"/>
              </a:endParaRPr>
            </a:p>
          </p:txBody>
        </p:sp>
        <p:sp>
          <p:nvSpPr>
            <p:cNvPr id="9" name="Oval 7"/>
            <p:cNvSpPr>
              <a:spLocks noChangeArrowheads="1"/>
            </p:cNvSpPr>
            <p:nvPr/>
          </p:nvSpPr>
          <p:spPr bwMode="hidden">
            <a:xfrm flipH="1">
              <a:off x="1045" y="2064"/>
              <a:ext cx="960" cy="960"/>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a:latin typeface="Times New Roman" panose="02020603050405020304" pitchFamily="18" charset="0"/>
              </a:endParaRPr>
            </a:p>
          </p:txBody>
        </p:sp>
        <p:sp>
          <p:nvSpPr>
            <p:cNvPr id="10" name="Oval 8"/>
            <p:cNvSpPr>
              <a:spLocks noChangeArrowheads="1"/>
            </p:cNvSpPr>
            <p:nvPr/>
          </p:nvSpPr>
          <p:spPr bwMode="hidden">
            <a:xfrm flipH="1">
              <a:off x="4392" y="2064"/>
              <a:ext cx="960" cy="960"/>
            </a:xfrm>
            <a:prstGeom prst="ellipse">
              <a:avLst/>
            </a:prstGeom>
            <a:noFill/>
            <a:ln w="28575">
              <a:solidFill>
                <a:schemeClr val="accent2"/>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a:latin typeface="Times New Roman" panose="02020603050405020304" pitchFamily="18" charset="0"/>
              </a:endParaRPr>
            </a:p>
          </p:txBody>
        </p:sp>
      </p:grpSp>
      <p:sp>
        <p:nvSpPr>
          <p:cNvPr id="9228" name="Rectangle 12"/>
          <p:cNvSpPr>
            <a:spLocks noGrp="1" noChangeArrowheads="1"/>
          </p:cNvSpPr>
          <p:nvPr>
            <p:ph type="ctrTitle"/>
          </p:nvPr>
        </p:nvSpPr>
        <p:spPr>
          <a:xfrm>
            <a:off x="914400" y="1219201"/>
            <a:ext cx="10363200" cy="1933575"/>
          </a:xfrm>
        </p:spPr>
        <p:txBody>
          <a:bodyPr anchor="b"/>
          <a:lstStyle>
            <a:lvl1pPr algn="r">
              <a:defRPr sz="4500" b="0"/>
            </a:lvl1pPr>
          </a:lstStyle>
          <a:p>
            <a:r>
              <a:rPr lang="zh-CN" altLang="en-US"/>
              <a:t>单击此处编辑母版标题样式</a:t>
            </a:r>
          </a:p>
        </p:txBody>
      </p:sp>
      <p:sp>
        <p:nvSpPr>
          <p:cNvPr id="9229" name="Rectangle 13"/>
          <p:cNvSpPr>
            <a:spLocks noGrp="1" noChangeArrowheads="1"/>
          </p:cNvSpPr>
          <p:nvPr>
            <p:ph type="subTitle" idx="1"/>
          </p:nvPr>
        </p:nvSpPr>
        <p:spPr>
          <a:xfrm>
            <a:off x="2743200" y="3505200"/>
            <a:ext cx="8534400" cy="1752600"/>
          </a:xfrm>
        </p:spPr>
        <p:txBody>
          <a:bodyPr/>
          <a:lstStyle>
            <a:lvl1pPr marL="0" indent="0" algn="r">
              <a:buFont typeface="Wingdings" panose="05000000000000000000" pitchFamily="2" charset="2"/>
              <a:buNone/>
              <a:defRPr b="0"/>
            </a:lvl1pPr>
          </a:lstStyle>
          <a:p>
            <a:r>
              <a:rPr lang="zh-CN" altLang="en-US"/>
              <a:t>单击此处编辑母版副标题样式</a:t>
            </a:r>
          </a:p>
        </p:txBody>
      </p:sp>
      <p:sp>
        <p:nvSpPr>
          <p:cNvPr id="11" name="Rectangle 9"/>
          <p:cNvSpPr>
            <a:spLocks noGrp="1" noChangeArrowheads="1"/>
          </p:cNvSpPr>
          <p:nvPr>
            <p:ph type="dt" sz="half" idx="10"/>
          </p:nvPr>
        </p:nvSpPr>
        <p:spPr/>
        <p:txBody>
          <a:bodyPr/>
          <a:lstStyle>
            <a:lvl1pPr>
              <a:defRPr/>
            </a:lvl1pPr>
          </a:lstStyle>
          <a:p>
            <a:pPr>
              <a:defRPr/>
            </a:pPr>
            <a:endParaRPr lang="en-US" altLang="zh-CN"/>
          </a:p>
        </p:txBody>
      </p:sp>
      <p:sp>
        <p:nvSpPr>
          <p:cNvPr id="12" name="Rectangle 11"/>
          <p:cNvSpPr>
            <a:spLocks noGrp="1" noChangeArrowheads="1"/>
          </p:cNvSpPr>
          <p:nvPr>
            <p:ph type="sldNum" sz="quarter" idx="11"/>
          </p:nvPr>
        </p:nvSpPr>
        <p:spPr/>
        <p:txBody>
          <a:bodyPr/>
          <a:lstStyle>
            <a:lvl1pPr>
              <a:defRPr smtClean="0"/>
            </a:lvl1pPr>
          </a:lstStyle>
          <a:p>
            <a:pPr>
              <a:defRPr/>
            </a:pPr>
            <a:fld id="{0ADDC7F8-F5C6-47C3-8DA3-05494803DECD}" type="slidenum">
              <a:rPr lang="en-US" altLang="zh-CN"/>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391" y="457646"/>
            <a:ext cx="3932039" cy="1599531"/>
          </a:xfrm>
        </p:spPr>
        <p:txBody>
          <a:bodyPr anchor="b"/>
          <a:lstStyle>
            <a:lvl1pPr>
              <a:defRPr sz="2250"/>
            </a:lvl1pPr>
          </a:lstStyle>
          <a:p>
            <a:r>
              <a:rPr lang="zh-CN" altLang="en-US"/>
              <a:t>单击此处编辑母版标题样式</a:t>
            </a:r>
          </a:p>
        </p:txBody>
      </p:sp>
      <p:sp>
        <p:nvSpPr>
          <p:cNvPr id="3" name="内容占位符 2"/>
          <p:cNvSpPr>
            <a:spLocks noGrp="1"/>
          </p:cNvSpPr>
          <p:nvPr>
            <p:ph idx="1"/>
          </p:nvPr>
        </p:nvSpPr>
        <p:spPr>
          <a:xfrm>
            <a:off x="5183684" y="987847"/>
            <a:ext cx="6171902" cy="4873377"/>
          </a:xfrm>
          <a:prstGeom prst="rect">
            <a:avLst/>
          </a:prstGeom>
        </p:spPr>
        <p:txBody>
          <a:bodyPr/>
          <a:lstStyle>
            <a:lvl1pPr>
              <a:defRPr sz="2250"/>
            </a:lvl1pPr>
            <a:lvl2pPr>
              <a:defRPr sz="1970"/>
            </a:lvl2pPr>
            <a:lvl3pPr>
              <a:defRPr sz="1685"/>
            </a:lvl3pPr>
            <a:lvl4pPr>
              <a:defRPr sz="1405"/>
            </a:lvl4pPr>
            <a:lvl5pPr>
              <a:defRPr sz="1405"/>
            </a:lvl5pPr>
            <a:lvl6pPr>
              <a:defRPr sz="1405"/>
            </a:lvl6pPr>
            <a:lvl7pPr>
              <a:defRPr sz="1405"/>
            </a:lvl7pPr>
            <a:lvl8pPr>
              <a:defRPr sz="1405"/>
            </a:lvl8pPr>
            <a:lvl9pPr>
              <a:defRPr sz="140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391" y="2057177"/>
            <a:ext cx="3932039" cy="3811860"/>
          </a:xfrm>
          <a:prstGeom prst="rect">
            <a:avLst/>
          </a:prstGeom>
        </p:spPr>
        <p:txBody>
          <a:bodyPr/>
          <a:lstStyle>
            <a:lvl1pPr marL="0" indent="0">
              <a:buNone/>
              <a:defRPr sz="1125"/>
            </a:lvl1pPr>
            <a:lvl2pPr marL="321310" indent="0">
              <a:buNone/>
              <a:defRPr sz="985"/>
            </a:lvl2pPr>
            <a:lvl3pPr marL="642620" indent="0">
              <a:buNone/>
              <a:defRPr sz="845"/>
            </a:lvl3pPr>
            <a:lvl4pPr marL="964565" indent="0">
              <a:buNone/>
              <a:defRPr sz="705"/>
            </a:lvl4pPr>
            <a:lvl5pPr marL="1285875" indent="0">
              <a:buNone/>
              <a:defRPr sz="705"/>
            </a:lvl5pPr>
            <a:lvl6pPr marL="1607185" indent="0">
              <a:buNone/>
              <a:defRPr sz="705"/>
            </a:lvl6pPr>
            <a:lvl7pPr marL="1928495" indent="0">
              <a:buNone/>
              <a:defRPr sz="705"/>
            </a:lvl7pPr>
            <a:lvl8pPr marL="2250440" indent="0">
              <a:buNone/>
              <a:defRPr sz="705"/>
            </a:lvl8pPr>
            <a:lvl9pPr marL="2571750" indent="0">
              <a:buNone/>
              <a:defRPr sz="705"/>
            </a:lvl9pPr>
          </a:lstStyle>
          <a:p>
            <a:pPr lvl="0"/>
            <a:r>
              <a:rPr lang="zh-CN" altLang="en-US"/>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391" y="457646"/>
            <a:ext cx="3932039" cy="1599531"/>
          </a:xfrm>
        </p:spPr>
        <p:txBody>
          <a:bodyPr anchor="b"/>
          <a:lstStyle>
            <a:lvl1pPr>
              <a:defRPr sz="2250"/>
            </a:lvl1pPr>
          </a:lstStyle>
          <a:p>
            <a:r>
              <a:rPr lang="zh-CN" altLang="en-US"/>
              <a:t>单击此处编辑母版标题样式</a:t>
            </a:r>
          </a:p>
        </p:txBody>
      </p:sp>
      <p:sp>
        <p:nvSpPr>
          <p:cNvPr id="3" name="图片占位符 2"/>
          <p:cNvSpPr>
            <a:spLocks noGrp="1"/>
          </p:cNvSpPr>
          <p:nvPr>
            <p:ph type="pic" idx="1"/>
          </p:nvPr>
        </p:nvSpPr>
        <p:spPr>
          <a:xfrm>
            <a:off x="5183684" y="987847"/>
            <a:ext cx="6171902" cy="4873377"/>
          </a:xfrm>
          <a:prstGeom prst="rect">
            <a:avLst/>
          </a:prstGeom>
        </p:spPr>
        <p:txBody>
          <a:bodyPr/>
          <a:lstStyle>
            <a:lvl1pPr marL="0" indent="0">
              <a:buNone/>
              <a:defRPr sz="2250"/>
            </a:lvl1pPr>
            <a:lvl2pPr marL="321310" indent="0">
              <a:buNone/>
              <a:defRPr sz="1970"/>
            </a:lvl2pPr>
            <a:lvl3pPr marL="642620" indent="0">
              <a:buNone/>
              <a:defRPr sz="1685"/>
            </a:lvl3pPr>
            <a:lvl4pPr marL="964565" indent="0">
              <a:buNone/>
              <a:defRPr sz="1405"/>
            </a:lvl4pPr>
            <a:lvl5pPr marL="1285875" indent="0">
              <a:buNone/>
              <a:defRPr sz="1405"/>
            </a:lvl5pPr>
            <a:lvl6pPr marL="1607185" indent="0">
              <a:buNone/>
              <a:defRPr sz="1405"/>
            </a:lvl6pPr>
            <a:lvl7pPr marL="1928495" indent="0">
              <a:buNone/>
              <a:defRPr sz="1405"/>
            </a:lvl7pPr>
            <a:lvl8pPr marL="2250440" indent="0">
              <a:buNone/>
              <a:defRPr sz="1405"/>
            </a:lvl8pPr>
            <a:lvl9pPr marL="2571750" indent="0">
              <a:buNone/>
              <a:defRPr sz="1405"/>
            </a:lvl9pPr>
          </a:lstStyle>
          <a:p>
            <a:pPr lvl="0"/>
            <a:r>
              <a:rPr lang="zh-CN" altLang="en-US" noProof="0">
                <a:sym typeface="Baskerville" charset="0"/>
              </a:rPr>
              <a:t>单击图标添加图片</a:t>
            </a:r>
          </a:p>
        </p:txBody>
      </p:sp>
      <p:sp>
        <p:nvSpPr>
          <p:cNvPr id="4" name="文本占位符 3"/>
          <p:cNvSpPr>
            <a:spLocks noGrp="1"/>
          </p:cNvSpPr>
          <p:nvPr>
            <p:ph type="body" sz="half" idx="2"/>
          </p:nvPr>
        </p:nvSpPr>
        <p:spPr>
          <a:xfrm>
            <a:off x="839391" y="2057177"/>
            <a:ext cx="3932039" cy="3811860"/>
          </a:xfrm>
          <a:prstGeom prst="rect">
            <a:avLst/>
          </a:prstGeom>
        </p:spPr>
        <p:txBody>
          <a:bodyPr/>
          <a:lstStyle>
            <a:lvl1pPr marL="0" indent="0">
              <a:buNone/>
              <a:defRPr sz="1125"/>
            </a:lvl1pPr>
            <a:lvl2pPr marL="321310" indent="0">
              <a:buNone/>
              <a:defRPr sz="985"/>
            </a:lvl2pPr>
            <a:lvl3pPr marL="642620" indent="0">
              <a:buNone/>
              <a:defRPr sz="845"/>
            </a:lvl3pPr>
            <a:lvl4pPr marL="964565" indent="0">
              <a:buNone/>
              <a:defRPr sz="705"/>
            </a:lvl4pPr>
            <a:lvl5pPr marL="1285875" indent="0">
              <a:buNone/>
              <a:defRPr sz="705"/>
            </a:lvl5pPr>
            <a:lvl6pPr marL="1607185" indent="0">
              <a:buNone/>
              <a:defRPr sz="705"/>
            </a:lvl6pPr>
            <a:lvl7pPr marL="1928495" indent="0">
              <a:buNone/>
              <a:defRPr sz="705"/>
            </a:lvl7pPr>
            <a:lvl8pPr marL="2250440" indent="0">
              <a:buNone/>
              <a:defRPr sz="705"/>
            </a:lvl8pPr>
            <a:lvl9pPr marL="2571750" indent="0">
              <a:buNone/>
              <a:defRPr sz="705"/>
            </a:lvl9pPr>
          </a:lstStyle>
          <a:p>
            <a:pPr lvl="0"/>
            <a:r>
              <a:rPr lang="zh-CN" altLang="en-US"/>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image" Target="../media/image5.png"/><Relationship Id="rId3" Type="http://schemas.openxmlformats.org/officeDocument/2006/relationships/slideLayout" Target="../slideLayouts/slideLayout15.xml"/><Relationship Id="rId21" Type="http://schemas.openxmlformats.org/officeDocument/2006/relationships/image" Target="../media/image8.png"/><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4.png"/><Relationship Id="rId2" Type="http://schemas.openxmlformats.org/officeDocument/2006/relationships/slideLayout" Target="../slideLayouts/slideLayout14.xml"/><Relationship Id="rId16" Type="http://schemas.openxmlformats.org/officeDocument/2006/relationships/image" Target="../media/image3.jpeg"/><Relationship Id="rId20"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19" Type="http://schemas.openxmlformats.org/officeDocument/2006/relationships/image" Target="../media/image6.png"/><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image" Target="../media/image9.jpeg"/><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4.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6" Type="http://schemas.openxmlformats.org/officeDocument/2006/relationships/image" Target="../media/image10.png"/><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oleObject" Target="../embeddings/oleObject1.bin"/><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vmlDrawing" Target="../drawings/vmlDrawing1.v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theme" Target="../theme/theme5.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p:cNvSpPr>
          <p:nvPr>
            <p:ph type="title"/>
          </p:nvPr>
        </p:nvSpPr>
        <p:spPr bwMode="auto">
          <a:xfrm>
            <a:off x="1012031" y="2402086"/>
            <a:ext cx="10477500" cy="20538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lstStyle/>
          <a:p>
            <a:pPr lvl="0"/>
            <a:r>
              <a:rPr lang="zh-CN" altLang="en-US">
                <a:sym typeface="Baskerville" charset="0"/>
              </a:rPr>
              <a:t>单击此处编辑母版标题样式</a:t>
            </a:r>
            <a:endParaRPr lang="zh-CN" altLang="zh-CN">
              <a:sym typeface="Baskerville" charset="0"/>
            </a:endParaRPr>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410210" rtl="0" eaLnBrk="1" fontAlgn="base" hangingPunct="1">
        <a:spcBef>
          <a:spcPct val="0"/>
        </a:spcBef>
        <a:spcAft>
          <a:spcPct val="0"/>
        </a:spcAft>
        <a:defRPr sz="4080" kern="1200">
          <a:solidFill>
            <a:srgbClr val="817463"/>
          </a:solidFill>
          <a:latin typeface="+mj-lt"/>
          <a:ea typeface="+mj-ea"/>
          <a:cs typeface="+mj-cs"/>
          <a:sym typeface="Baskerville" charset="0"/>
        </a:defRPr>
      </a:lvl1pPr>
      <a:lvl2pPr algn="ctr" defTabSz="410210" rtl="0" eaLnBrk="1" fontAlgn="base" hangingPunct="1">
        <a:spcBef>
          <a:spcPct val="0"/>
        </a:spcBef>
        <a:spcAft>
          <a:spcPct val="0"/>
        </a:spcAft>
        <a:defRPr sz="4080">
          <a:solidFill>
            <a:srgbClr val="817463"/>
          </a:solidFill>
          <a:latin typeface="Baskerville" charset="0"/>
          <a:ea typeface="Baskerville" charset="0"/>
          <a:cs typeface="Baskerville" charset="0"/>
          <a:sym typeface="Baskerville" charset="0"/>
        </a:defRPr>
      </a:lvl2pPr>
      <a:lvl3pPr algn="ctr" defTabSz="410210" rtl="0" eaLnBrk="1" fontAlgn="base" hangingPunct="1">
        <a:spcBef>
          <a:spcPct val="0"/>
        </a:spcBef>
        <a:spcAft>
          <a:spcPct val="0"/>
        </a:spcAft>
        <a:defRPr sz="4080">
          <a:solidFill>
            <a:srgbClr val="817463"/>
          </a:solidFill>
          <a:latin typeface="Baskerville" charset="0"/>
          <a:ea typeface="Baskerville" charset="0"/>
          <a:cs typeface="Baskerville" charset="0"/>
          <a:sym typeface="Baskerville" charset="0"/>
        </a:defRPr>
      </a:lvl3pPr>
      <a:lvl4pPr algn="ctr" defTabSz="410210" rtl="0" eaLnBrk="1" fontAlgn="base" hangingPunct="1">
        <a:spcBef>
          <a:spcPct val="0"/>
        </a:spcBef>
        <a:spcAft>
          <a:spcPct val="0"/>
        </a:spcAft>
        <a:defRPr sz="4080">
          <a:solidFill>
            <a:srgbClr val="817463"/>
          </a:solidFill>
          <a:latin typeface="Baskerville" charset="0"/>
          <a:ea typeface="Baskerville" charset="0"/>
          <a:cs typeface="Baskerville" charset="0"/>
          <a:sym typeface="Baskerville" charset="0"/>
        </a:defRPr>
      </a:lvl4pPr>
      <a:lvl5pPr algn="ctr" defTabSz="410210" rtl="0" eaLnBrk="1" fontAlgn="base" hangingPunct="1">
        <a:spcBef>
          <a:spcPct val="0"/>
        </a:spcBef>
        <a:spcAft>
          <a:spcPct val="0"/>
        </a:spcAft>
        <a:defRPr sz="4080">
          <a:solidFill>
            <a:srgbClr val="817463"/>
          </a:solidFill>
          <a:latin typeface="Baskerville" charset="0"/>
          <a:ea typeface="Baskerville" charset="0"/>
          <a:cs typeface="Baskerville" charset="0"/>
          <a:sym typeface="Baskerville" charset="0"/>
        </a:defRPr>
      </a:lvl5pPr>
      <a:lvl6pPr marL="321310" algn="ctr" defTabSz="410210" rtl="0" eaLnBrk="1" fontAlgn="base" hangingPunct="1">
        <a:spcBef>
          <a:spcPct val="0"/>
        </a:spcBef>
        <a:spcAft>
          <a:spcPct val="0"/>
        </a:spcAft>
        <a:defRPr sz="4080">
          <a:solidFill>
            <a:srgbClr val="817463"/>
          </a:solidFill>
          <a:latin typeface="Baskerville" charset="0"/>
          <a:ea typeface="Baskerville" charset="0"/>
          <a:cs typeface="Baskerville" charset="0"/>
          <a:sym typeface="Baskerville" charset="0"/>
        </a:defRPr>
      </a:lvl6pPr>
      <a:lvl7pPr marL="642620" algn="ctr" defTabSz="410210" rtl="0" eaLnBrk="1" fontAlgn="base" hangingPunct="1">
        <a:spcBef>
          <a:spcPct val="0"/>
        </a:spcBef>
        <a:spcAft>
          <a:spcPct val="0"/>
        </a:spcAft>
        <a:defRPr sz="4080">
          <a:solidFill>
            <a:srgbClr val="817463"/>
          </a:solidFill>
          <a:latin typeface="Baskerville" charset="0"/>
          <a:ea typeface="Baskerville" charset="0"/>
          <a:cs typeface="Baskerville" charset="0"/>
          <a:sym typeface="Baskerville" charset="0"/>
        </a:defRPr>
      </a:lvl7pPr>
      <a:lvl8pPr marL="964565" algn="ctr" defTabSz="410210" rtl="0" eaLnBrk="1" fontAlgn="base" hangingPunct="1">
        <a:spcBef>
          <a:spcPct val="0"/>
        </a:spcBef>
        <a:spcAft>
          <a:spcPct val="0"/>
        </a:spcAft>
        <a:defRPr sz="4080">
          <a:solidFill>
            <a:srgbClr val="817463"/>
          </a:solidFill>
          <a:latin typeface="Baskerville" charset="0"/>
          <a:ea typeface="Baskerville" charset="0"/>
          <a:cs typeface="Baskerville" charset="0"/>
          <a:sym typeface="Baskerville" charset="0"/>
        </a:defRPr>
      </a:lvl8pPr>
      <a:lvl9pPr marL="1285875" algn="ctr" defTabSz="410210" rtl="0" eaLnBrk="1" fontAlgn="base" hangingPunct="1">
        <a:spcBef>
          <a:spcPct val="0"/>
        </a:spcBef>
        <a:spcAft>
          <a:spcPct val="0"/>
        </a:spcAft>
        <a:defRPr sz="4080">
          <a:solidFill>
            <a:srgbClr val="817463"/>
          </a:solidFill>
          <a:latin typeface="Baskerville" charset="0"/>
          <a:ea typeface="Baskerville" charset="0"/>
          <a:cs typeface="Baskerville" charset="0"/>
          <a:sym typeface="Baskerville" charset="0"/>
        </a:defRPr>
      </a:lvl9pPr>
    </p:titleStyle>
    <p:bodyStyle>
      <a:lvl1pPr marL="294640" indent="-294640" algn="l" defTabSz="410210" rtl="0" eaLnBrk="1" fontAlgn="base" hangingPunct="1">
        <a:spcBef>
          <a:spcPts val="2670"/>
        </a:spcBef>
        <a:spcAft>
          <a:spcPct val="0"/>
        </a:spcAft>
        <a:buSzPct val="100000"/>
        <a:buChar char="•"/>
        <a:defRPr sz="2810" kern="1200">
          <a:solidFill>
            <a:srgbClr val="72675A"/>
          </a:solidFill>
          <a:latin typeface="+mn-lt"/>
          <a:ea typeface="+mn-ea"/>
          <a:cs typeface="+mn-cs"/>
          <a:sym typeface="Baskerville" charset="0"/>
        </a:defRPr>
      </a:lvl1pPr>
      <a:lvl2pPr marL="589280" indent="-294640" algn="l" defTabSz="410210" rtl="0" eaLnBrk="1" fontAlgn="base" hangingPunct="1">
        <a:spcBef>
          <a:spcPts val="2670"/>
        </a:spcBef>
        <a:spcAft>
          <a:spcPct val="0"/>
        </a:spcAft>
        <a:buSzPct val="100000"/>
        <a:buChar char="•"/>
        <a:defRPr sz="2810" kern="1200">
          <a:solidFill>
            <a:srgbClr val="72675A"/>
          </a:solidFill>
          <a:latin typeface="+mn-lt"/>
          <a:ea typeface="+mn-ea"/>
          <a:cs typeface="+mn-cs"/>
          <a:sym typeface="Baskerville" charset="0"/>
        </a:defRPr>
      </a:lvl2pPr>
      <a:lvl3pPr marL="883920" indent="-294640" algn="l" defTabSz="410210" rtl="0" eaLnBrk="1" fontAlgn="base" hangingPunct="1">
        <a:spcBef>
          <a:spcPts val="2670"/>
        </a:spcBef>
        <a:spcAft>
          <a:spcPct val="0"/>
        </a:spcAft>
        <a:buSzPct val="100000"/>
        <a:buChar char="•"/>
        <a:defRPr sz="2810" kern="1200">
          <a:solidFill>
            <a:srgbClr val="72675A"/>
          </a:solidFill>
          <a:latin typeface="+mn-lt"/>
          <a:ea typeface="+mn-ea"/>
          <a:cs typeface="+mn-cs"/>
          <a:sym typeface="Baskerville" charset="0"/>
        </a:defRPr>
      </a:lvl3pPr>
      <a:lvl4pPr marL="1178560" indent="-294640" algn="l" defTabSz="410210" rtl="0" eaLnBrk="1" fontAlgn="base" hangingPunct="1">
        <a:spcBef>
          <a:spcPts val="2670"/>
        </a:spcBef>
        <a:spcAft>
          <a:spcPct val="0"/>
        </a:spcAft>
        <a:buSzPct val="100000"/>
        <a:buChar char="•"/>
        <a:defRPr sz="2810" kern="1200">
          <a:solidFill>
            <a:srgbClr val="72675A"/>
          </a:solidFill>
          <a:latin typeface="+mn-lt"/>
          <a:ea typeface="+mn-ea"/>
          <a:cs typeface="+mn-cs"/>
          <a:sym typeface="Baskerville" charset="0"/>
        </a:defRPr>
      </a:lvl4pPr>
      <a:lvl5pPr marL="1473200" indent="-294640" algn="l" defTabSz="410210" rtl="0" eaLnBrk="1" fontAlgn="base" hangingPunct="1">
        <a:spcBef>
          <a:spcPts val="2670"/>
        </a:spcBef>
        <a:spcAft>
          <a:spcPct val="0"/>
        </a:spcAft>
        <a:buSzPct val="100000"/>
        <a:buChar char="•"/>
        <a:defRPr sz="2810" kern="1200">
          <a:solidFill>
            <a:srgbClr val="72675A"/>
          </a:solidFill>
          <a:latin typeface="+mn-lt"/>
          <a:ea typeface="+mn-ea"/>
          <a:cs typeface="+mn-cs"/>
          <a:sym typeface="Baskerville" charset="0"/>
        </a:defRPr>
      </a:lvl5pPr>
      <a:lvl6pPr marL="1767840" indent="-160655" algn="l" defTabSz="642620" rtl="0" eaLnBrk="1" latinLnBrk="0" hangingPunct="1">
        <a:lnSpc>
          <a:spcPct val="90000"/>
        </a:lnSpc>
        <a:spcBef>
          <a:spcPts val="350"/>
        </a:spcBef>
        <a:buFont typeface="Arial" panose="020B0604020202020204" pitchFamily="34" charset="0"/>
        <a:buChar char="•"/>
        <a:defRPr sz="1265" kern="1200">
          <a:solidFill>
            <a:schemeClr val="tx1"/>
          </a:solidFill>
          <a:latin typeface="+mn-lt"/>
          <a:ea typeface="+mn-ea"/>
          <a:cs typeface="+mn-cs"/>
        </a:defRPr>
      </a:lvl6pPr>
      <a:lvl7pPr marL="2089785" indent="-160655" algn="l" defTabSz="642620" rtl="0" eaLnBrk="1" latinLnBrk="0" hangingPunct="1">
        <a:lnSpc>
          <a:spcPct val="90000"/>
        </a:lnSpc>
        <a:spcBef>
          <a:spcPts val="350"/>
        </a:spcBef>
        <a:buFont typeface="Arial" panose="020B0604020202020204" pitchFamily="34" charset="0"/>
        <a:buChar char="•"/>
        <a:defRPr sz="1265" kern="1200">
          <a:solidFill>
            <a:schemeClr val="tx1"/>
          </a:solidFill>
          <a:latin typeface="+mn-lt"/>
          <a:ea typeface="+mn-ea"/>
          <a:cs typeface="+mn-cs"/>
        </a:defRPr>
      </a:lvl7pPr>
      <a:lvl8pPr marL="2411095" indent="-160655" algn="l" defTabSz="642620" rtl="0" eaLnBrk="1" latinLnBrk="0" hangingPunct="1">
        <a:lnSpc>
          <a:spcPct val="90000"/>
        </a:lnSpc>
        <a:spcBef>
          <a:spcPts val="350"/>
        </a:spcBef>
        <a:buFont typeface="Arial" panose="020B0604020202020204" pitchFamily="34" charset="0"/>
        <a:buChar char="•"/>
        <a:defRPr sz="1265" kern="1200">
          <a:solidFill>
            <a:schemeClr val="tx1"/>
          </a:solidFill>
          <a:latin typeface="+mn-lt"/>
          <a:ea typeface="+mn-ea"/>
          <a:cs typeface="+mn-cs"/>
        </a:defRPr>
      </a:lvl8pPr>
      <a:lvl9pPr marL="2732405" indent="-160655" algn="l" defTabSz="642620" rtl="0" eaLnBrk="1" latinLnBrk="0" hangingPunct="1">
        <a:lnSpc>
          <a:spcPct val="90000"/>
        </a:lnSpc>
        <a:spcBef>
          <a:spcPts val="350"/>
        </a:spcBef>
        <a:buFont typeface="Arial" panose="020B0604020202020204" pitchFamily="34" charset="0"/>
        <a:buChar char="•"/>
        <a:defRPr sz="1265" kern="1200">
          <a:solidFill>
            <a:schemeClr val="tx1"/>
          </a:solidFill>
          <a:latin typeface="+mn-lt"/>
          <a:ea typeface="+mn-ea"/>
          <a:cs typeface="+mn-cs"/>
        </a:defRPr>
      </a:lvl9pPr>
    </p:bodyStyle>
    <p:otherStyle>
      <a:defPPr>
        <a:defRPr lang="zh-CN"/>
      </a:defPPr>
      <a:lvl1pPr marL="0" algn="l" defTabSz="642620" rtl="0" eaLnBrk="1" latinLnBrk="0" hangingPunct="1">
        <a:defRPr sz="1265" kern="1200">
          <a:solidFill>
            <a:schemeClr val="tx1"/>
          </a:solidFill>
          <a:latin typeface="+mn-lt"/>
          <a:ea typeface="+mn-ea"/>
          <a:cs typeface="+mn-cs"/>
        </a:defRPr>
      </a:lvl1pPr>
      <a:lvl2pPr marL="321310" algn="l" defTabSz="642620" rtl="0" eaLnBrk="1" latinLnBrk="0" hangingPunct="1">
        <a:defRPr sz="1265" kern="1200">
          <a:solidFill>
            <a:schemeClr val="tx1"/>
          </a:solidFill>
          <a:latin typeface="+mn-lt"/>
          <a:ea typeface="+mn-ea"/>
          <a:cs typeface="+mn-cs"/>
        </a:defRPr>
      </a:lvl2pPr>
      <a:lvl3pPr marL="642620" algn="l" defTabSz="642620" rtl="0" eaLnBrk="1" latinLnBrk="0" hangingPunct="1">
        <a:defRPr sz="1265" kern="1200">
          <a:solidFill>
            <a:schemeClr val="tx1"/>
          </a:solidFill>
          <a:latin typeface="+mn-lt"/>
          <a:ea typeface="+mn-ea"/>
          <a:cs typeface="+mn-cs"/>
        </a:defRPr>
      </a:lvl3pPr>
      <a:lvl4pPr marL="964565" algn="l" defTabSz="642620" rtl="0" eaLnBrk="1" latinLnBrk="0" hangingPunct="1">
        <a:defRPr sz="1265" kern="1200">
          <a:solidFill>
            <a:schemeClr val="tx1"/>
          </a:solidFill>
          <a:latin typeface="+mn-lt"/>
          <a:ea typeface="+mn-ea"/>
          <a:cs typeface="+mn-cs"/>
        </a:defRPr>
      </a:lvl4pPr>
      <a:lvl5pPr marL="1285875" algn="l" defTabSz="642620" rtl="0" eaLnBrk="1" latinLnBrk="0" hangingPunct="1">
        <a:defRPr sz="1265" kern="1200">
          <a:solidFill>
            <a:schemeClr val="tx1"/>
          </a:solidFill>
          <a:latin typeface="+mn-lt"/>
          <a:ea typeface="+mn-ea"/>
          <a:cs typeface="+mn-cs"/>
        </a:defRPr>
      </a:lvl5pPr>
      <a:lvl6pPr marL="1607185" algn="l" defTabSz="642620" rtl="0" eaLnBrk="1" latinLnBrk="0" hangingPunct="1">
        <a:defRPr sz="1265" kern="1200">
          <a:solidFill>
            <a:schemeClr val="tx1"/>
          </a:solidFill>
          <a:latin typeface="+mn-lt"/>
          <a:ea typeface="+mn-ea"/>
          <a:cs typeface="+mn-cs"/>
        </a:defRPr>
      </a:lvl6pPr>
      <a:lvl7pPr marL="1928495" algn="l" defTabSz="642620" rtl="0" eaLnBrk="1" latinLnBrk="0" hangingPunct="1">
        <a:defRPr sz="1265" kern="1200">
          <a:solidFill>
            <a:schemeClr val="tx1"/>
          </a:solidFill>
          <a:latin typeface="+mn-lt"/>
          <a:ea typeface="+mn-ea"/>
          <a:cs typeface="+mn-cs"/>
        </a:defRPr>
      </a:lvl7pPr>
      <a:lvl8pPr marL="2250440" algn="l" defTabSz="642620" rtl="0" eaLnBrk="1" latinLnBrk="0" hangingPunct="1">
        <a:defRPr sz="1265" kern="1200">
          <a:solidFill>
            <a:schemeClr val="tx1"/>
          </a:solidFill>
          <a:latin typeface="+mn-lt"/>
          <a:ea typeface="+mn-ea"/>
          <a:cs typeface="+mn-cs"/>
        </a:defRPr>
      </a:lvl8pPr>
      <a:lvl9pPr marL="2571750" algn="l" defTabSz="642620" rtl="0" eaLnBrk="1" latinLnBrk="0" hangingPunct="1">
        <a:defRPr sz="126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1026" descr="backgroud0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1773660"/>
            <a:ext cx="9844981" cy="5080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p:cNvSpPr>
            <a:spLocks noGrp="1" noChangeArrowheads="1"/>
          </p:cNvSpPr>
          <p:nvPr>
            <p:ph type="title"/>
          </p:nvPr>
        </p:nvSpPr>
        <p:spPr bwMode="auto">
          <a:xfrm>
            <a:off x="610196" y="-14511"/>
            <a:ext cx="10971609" cy="923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p>
        </p:txBody>
      </p:sp>
      <p:sp>
        <p:nvSpPr>
          <p:cNvPr id="2052" name="Rectangle 4"/>
          <p:cNvSpPr>
            <a:spLocks noGrp="1" noChangeArrowheads="1"/>
          </p:cNvSpPr>
          <p:nvPr>
            <p:ph type="body" idx="1"/>
          </p:nvPr>
        </p:nvSpPr>
        <p:spPr bwMode="auto">
          <a:xfrm>
            <a:off x="610196" y="1600647"/>
            <a:ext cx="10971609" cy="4525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62149" name="Rectangle 5"/>
          <p:cNvSpPr>
            <a:spLocks noGrp="1" noChangeArrowheads="1"/>
          </p:cNvSpPr>
          <p:nvPr>
            <p:ph type="dt" sz="half" idx="2"/>
          </p:nvPr>
        </p:nvSpPr>
        <p:spPr bwMode="auto">
          <a:xfrm>
            <a:off x="610196" y="6245200"/>
            <a:ext cx="2844106" cy="476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eaLnBrk="1" hangingPunct="1">
              <a:defRPr sz="1400" b="0">
                <a:solidFill>
                  <a:schemeClr val="tx1"/>
                </a:solidFill>
              </a:defRPr>
            </a:lvl1pPr>
          </a:lstStyle>
          <a:p>
            <a:pPr>
              <a:defRPr/>
            </a:pPr>
            <a:endParaRPr lang="en-US" altLang="zh-CN"/>
          </a:p>
        </p:txBody>
      </p:sp>
      <p:sp>
        <p:nvSpPr>
          <p:cNvPr id="262150" name="Rectangle 6"/>
          <p:cNvSpPr>
            <a:spLocks noGrp="1" noChangeArrowheads="1"/>
          </p:cNvSpPr>
          <p:nvPr>
            <p:ph type="ftr" sz="quarter" idx="3"/>
          </p:nvPr>
        </p:nvSpPr>
        <p:spPr bwMode="auto">
          <a:xfrm>
            <a:off x="4165700" y="6245200"/>
            <a:ext cx="3860602" cy="476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400" b="0">
                <a:solidFill>
                  <a:schemeClr val="tx1"/>
                </a:solidFill>
              </a:defRPr>
            </a:lvl1pPr>
          </a:lstStyle>
          <a:p>
            <a:pPr>
              <a:defRPr/>
            </a:pPr>
            <a:endParaRPr lang="en-US" altLang="zh-CN"/>
          </a:p>
        </p:txBody>
      </p:sp>
      <p:sp>
        <p:nvSpPr>
          <p:cNvPr id="262151" name="Rectangle 7"/>
          <p:cNvSpPr>
            <a:spLocks noGrp="1" noChangeArrowheads="1"/>
          </p:cNvSpPr>
          <p:nvPr>
            <p:ph type="sldNum" sz="quarter" idx="4"/>
          </p:nvPr>
        </p:nvSpPr>
        <p:spPr bwMode="auto">
          <a:xfrm>
            <a:off x="8737700" y="6245200"/>
            <a:ext cx="2844105" cy="476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400" b="0">
                <a:solidFill>
                  <a:schemeClr val="tx1"/>
                </a:solidFill>
              </a:defRPr>
            </a:lvl1pPr>
          </a:lstStyle>
          <a:p>
            <a:pPr>
              <a:defRPr/>
            </a:pPr>
            <a:fld id="{5ED11218-6B49-4CF7-9D18-9CA0D9A38DBF}" type="slidenum">
              <a:rPr lang="en-US" altLang="zh-CN"/>
              <a:t>‹#›</a:t>
            </a:fld>
            <a:endParaRPr lang="en-US" altLang="zh-CN"/>
          </a:p>
        </p:txBody>
      </p:sp>
      <p:grpSp>
        <p:nvGrpSpPr>
          <p:cNvPr id="2056" name="Group 5"/>
          <p:cNvGrpSpPr/>
          <p:nvPr/>
        </p:nvGrpSpPr>
        <p:grpSpPr bwMode="auto">
          <a:xfrm>
            <a:off x="1489" y="837159"/>
            <a:ext cx="12186047" cy="359420"/>
            <a:chOff x="1" y="2024"/>
            <a:chExt cx="5757" cy="227"/>
          </a:xfrm>
        </p:grpSpPr>
        <p:pic>
          <p:nvPicPr>
            <p:cNvPr id="2060" name="Picture 6" descr="label"/>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93" y="2024"/>
              <a:ext cx="2354"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1" name="Picture 7" descr="复件 label1"/>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19" y="2024"/>
              <a:ext cx="42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2" name="Picture 8" descr="复件 label1"/>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 y="2024"/>
              <a:ext cx="408"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057" name="Picture 13" descr="artplus_nature_naturalcity42_a"/>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522149" y="5936010"/>
            <a:ext cx="1646039" cy="832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8" name="Picture 14" descr="artplus_nature_naturalcity42_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882312" y="5608960"/>
            <a:ext cx="572989" cy="463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9" name="Picture 15" descr="artplus_nature_naturalcity42_c"/>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416607" y="5943823"/>
            <a:ext cx="413742" cy="24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transition/>
  <p:txStyles>
    <p:titleStyle>
      <a:lvl1pPr algn="ctr" rtl="0" eaLnBrk="1" fontAlgn="base" hangingPunct="1">
        <a:spcBef>
          <a:spcPct val="0"/>
        </a:spcBef>
        <a:spcAft>
          <a:spcPct val="0"/>
        </a:spcAft>
        <a:defRPr sz="4360" b="1" kern="1200">
          <a:solidFill>
            <a:schemeClr val="tx2"/>
          </a:solidFill>
          <a:latin typeface="+mj-lt"/>
          <a:ea typeface="+mj-ea"/>
          <a:cs typeface="+mj-cs"/>
        </a:defRPr>
      </a:lvl1pPr>
      <a:lvl2pPr algn="ctr" rtl="0" eaLnBrk="1" fontAlgn="base" hangingPunct="1">
        <a:spcBef>
          <a:spcPct val="0"/>
        </a:spcBef>
        <a:spcAft>
          <a:spcPct val="0"/>
        </a:spcAft>
        <a:defRPr sz="4360" b="1">
          <a:solidFill>
            <a:schemeClr val="tx2"/>
          </a:solidFill>
          <a:latin typeface="Arial" panose="020B0604020202020204" pitchFamily="34" charset="0"/>
          <a:ea typeface="黑体" panose="02010609060101010101" pitchFamily="49" charset="-122"/>
        </a:defRPr>
      </a:lvl2pPr>
      <a:lvl3pPr algn="ctr" rtl="0" eaLnBrk="1" fontAlgn="base" hangingPunct="1">
        <a:spcBef>
          <a:spcPct val="0"/>
        </a:spcBef>
        <a:spcAft>
          <a:spcPct val="0"/>
        </a:spcAft>
        <a:defRPr sz="4360" b="1">
          <a:solidFill>
            <a:schemeClr val="tx2"/>
          </a:solidFill>
          <a:latin typeface="Arial" panose="020B0604020202020204" pitchFamily="34" charset="0"/>
          <a:ea typeface="黑体" panose="02010609060101010101" pitchFamily="49" charset="-122"/>
        </a:defRPr>
      </a:lvl3pPr>
      <a:lvl4pPr algn="ctr" rtl="0" eaLnBrk="1" fontAlgn="base" hangingPunct="1">
        <a:spcBef>
          <a:spcPct val="0"/>
        </a:spcBef>
        <a:spcAft>
          <a:spcPct val="0"/>
        </a:spcAft>
        <a:defRPr sz="4360" b="1">
          <a:solidFill>
            <a:schemeClr val="tx2"/>
          </a:solidFill>
          <a:latin typeface="Arial" panose="020B0604020202020204" pitchFamily="34" charset="0"/>
          <a:ea typeface="黑体" panose="02010609060101010101" pitchFamily="49" charset="-122"/>
        </a:defRPr>
      </a:lvl4pPr>
      <a:lvl5pPr algn="ctr" rtl="0" eaLnBrk="1" fontAlgn="base" hangingPunct="1">
        <a:spcBef>
          <a:spcPct val="0"/>
        </a:spcBef>
        <a:spcAft>
          <a:spcPct val="0"/>
        </a:spcAft>
        <a:defRPr sz="4360" b="1">
          <a:solidFill>
            <a:schemeClr val="tx2"/>
          </a:solidFill>
          <a:latin typeface="Arial" panose="020B0604020202020204" pitchFamily="34" charset="0"/>
          <a:ea typeface="黑体" panose="02010609060101010101" pitchFamily="49" charset="-122"/>
        </a:defRPr>
      </a:lvl5pPr>
      <a:lvl6pPr marL="457200" algn="ctr" rtl="0" eaLnBrk="1" fontAlgn="base" hangingPunct="1">
        <a:spcBef>
          <a:spcPct val="0"/>
        </a:spcBef>
        <a:spcAft>
          <a:spcPct val="0"/>
        </a:spcAft>
        <a:defRPr sz="4400" b="1">
          <a:solidFill>
            <a:schemeClr val="tx2"/>
          </a:solidFill>
          <a:latin typeface="Arial" panose="020B0604020202020204" pitchFamily="34" charset="0"/>
          <a:ea typeface="黑体" panose="02010609060101010101" pitchFamily="49" charset="-122"/>
        </a:defRPr>
      </a:lvl6pPr>
      <a:lvl7pPr marL="914400" algn="ctr" rtl="0" eaLnBrk="1" fontAlgn="base" hangingPunct="1">
        <a:spcBef>
          <a:spcPct val="0"/>
        </a:spcBef>
        <a:spcAft>
          <a:spcPct val="0"/>
        </a:spcAft>
        <a:defRPr sz="4400" b="1">
          <a:solidFill>
            <a:schemeClr val="tx2"/>
          </a:solidFill>
          <a:latin typeface="Arial" panose="020B0604020202020204" pitchFamily="34" charset="0"/>
          <a:ea typeface="黑体" panose="02010609060101010101" pitchFamily="49" charset="-122"/>
        </a:defRPr>
      </a:lvl7pPr>
      <a:lvl8pPr marL="1371600" algn="ctr" rtl="0" eaLnBrk="1" fontAlgn="base" hangingPunct="1">
        <a:spcBef>
          <a:spcPct val="0"/>
        </a:spcBef>
        <a:spcAft>
          <a:spcPct val="0"/>
        </a:spcAft>
        <a:defRPr sz="4400" b="1">
          <a:solidFill>
            <a:schemeClr val="tx2"/>
          </a:solidFill>
          <a:latin typeface="Arial" panose="020B0604020202020204" pitchFamily="34" charset="0"/>
          <a:ea typeface="黑体" panose="02010609060101010101" pitchFamily="49" charset="-122"/>
        </a:defRPr>
      </a:lvl8pPr>
      <a:lvl9pPr marL="1828800" algn="ctr" rtl="0" eaLnBrk="1" fontAlgn="base" hangingPunct="1">
        <a:spcBef>
          <a:spcPct val="0"/>
        </a:spcBef>
        <a:spcAft>
          <a:spcPct val="0"/>
        </a:spcAft>
        <a:defRPr sz="4400" b="1">
          <a:solidFill>
            <a:schemeClr val="tx2"/>
          </a:solidFill>
          <a:latin typeface="Arial" panose="020B0604020202020204" pitchFamily="34" charset="0"/>
          <a:ea typeface="黑体" panose="02010609060101010101" pitchFamily="49" charset="-122"/>
        </a:defRPr>
      </a:lvl9pPr>
    </p:titleStyle>
    <p:bodyStyle>
      <a:lvl1pPr marL="342900" indent="-342900" algn="l" rtl="0" eaLnBrk="1" fontAlgn="base" hangingPunct="1">
        <a:spcBef>
          <a:spcPct val="20000"/>
        </a:spcBef>
        <a:spcAft>
          <a:spcPct val="0"/>
        </a:spcAft>
        <a:buChar char="•"/>
        <a:defRPr sz="3165" kern="1200">
          <a:solidFill>
            <a:schemeClr val="tx1"/>
          </a:solidFill>
          <a:latin typeface="+mn-lt"/>
          <a:ea typeface="+mn-ea"/>
          <a:cs typeface="+mn-cs"/>
        </a:defRPr>
      </a:lvl1pPr>
      <a:lvl2pPr marL="742315" indent="-284480" algn="l" rtl="0" eaLnBrk="1" fontAlgn="base" hangingPunct="1">
        <a:spcBef>
          <a:spcPct val="20000"/>
        </a:spcBef>
        <a:spcAft>
          <a:spcPct val="0"/>
        </a:spcAft>
        <a:buChar char="–"/>
        <a:defRPr sz="2740" kern="1200">
          <a:solidFill>
            <a:schemeClr val="tx1"/>
          </a:solidFill>
          <a:latin typeface="+mn-lt"/>
          <a:ea typeface="+mn-ea"/>
          <a:cs typeface="+mn-cs"/>
        </a:defRPr>
      </a:lvl2pPr>
      <a:lvl3pPr marL="1141730" indent="-227965" algn="l" rtl="0" eaLnBrk="1" fontAlgn="base" hangingPunct="1">
        <a:spcBef>
          <a:spcPct val="20000"/>
        </a:spcBef>
        <a:spcAft>
          <a:spcPct val="0"/>
        </a:spcAft>
        <a:buChar char="•"/>
        <a:defRPr sz="2390" kern="1200">
          <a:solidFill>
            <a:schemeClr val="tx1"/>
          </a:solidFill>
          <a:latin typeface="+mn-lt"/>
          <a:ea typeface="+mn-ea"/>
          <a:cs typeface="+mn-cs"/>
        </a:defRPr>
      </a:lvl3pPr>
      <a:lvl4pPr marL="1599565" indent="-227965" algn="l" rtl="0" eaLnBrk="1" fontAlgn="base" hangingPunct="1">
        <a:spcBef>
          <a:spcPct val="20000"/>
        </a:spcBef>
        <a:spcAft>
          <a:spcPct val="0"/>
        </a:spcAft>
        <a:buChar char="–"/>
        <a:defRPr sz="1970" kern="1200">
          <a:solidFill>
            <a:schemeClr val="tx1"/>
          </a:solidFill>
          <a:latin typeface="+mn-lt"/>
          <a:ea typeface="+mn-ea"/>
          <a:cs typeface="+mn-cs"/>
        </a:defRPr>
      </a:lvl4pPr>
      <a:lvl5pPr marL="2057400" indent="-227965" algn="l" rtl="0" eaLnBrk="1" fontAlgn="base" hangingPunct="1">
        <a:spcBef>
          <a:spcPct val="20000"/>
        </a:spcBef>
        <a:spcAft>
          <a:spcPct val="0"/>
        </a:spcAft>
        <a:buChar char="»"/>
        <a:defRPr sz="197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67268" name="Rectangle 4"/>
          <p:cNvSpPr>
            <a:spLocks noGrp="1" noChangeArrowheads="1"/>
          </p:cNvSpPr>
          <p:nvPr>
            <p:ph type="dt" sz="half" idx="2"/>
          </p:nvPr>
        </p:nvSpPr>
        <p:spPr bwMode="auto">
          <a:xfrm>
            <a:off x="610196" y="6245200"/>
            <a:ext cx="2844106" cy="476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eaLnBrk="1" hangingPunct="1">
              <a:defRPr sz="1400" b="0">
                <a:solidFill>
                  <a:schemeClr val="tx1"/>
                </a:solidFill>
              </a:defRPr>
            </a:lvl1pPr>
          </a:lstStyle>
          <a:p>
            <a:pPr>
              <a:defRPr/>
            </a:pPr>
            <a:endParaRPr lang="en-US" altLang="zh-CN"/>
          </a:p>
        </p:txBody>
      </p:sp>
      <p:sp>
        <p:nvSpPr>
          <p:cNvPr id="267269" name="Rectangle 5"/>
          <p:cNvSpPr>
            <a:spLocks noGrp="1" noChangeArrowheads="1"/>
          </p:cNvSpPr>
          <p:nvPr>
            <p:ph type="ftr" sz="quarter" idx="3"/>
          </p:nvPr>
        </p:nvSpPr>
        <p:spPr bwMode="auto">
          <a:xfrm>
            <a:off x="4165700" y="6245200"/>
            <a:ext cx="3860602" cy="476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400" b="0">
                <a:solidFill>
                  <a:schemeClr val="tx1"/>
                </a:solidFill>
              </a:defRPr>
            </a:lvl1pPr>
          </a:lstStyle>
          <a:p>
            <a:pPr>
              <a:defRPr/>
            </a:pPr>
            <a:endParaRPr lang="en-US" altLang="zh-CN"/>
          </a:p>
        </p:txBody>
      </p:sp>
      <p:sp>
        <p:nvSpPr>
          <p:cNvPr id="267270" name="Rectangle 6"/>
          <p:cNvSpPr>
            <a:spLocks noGrp="1" noChangeArrowheads="1"/>
          </p:cNvSpPr>
          <p:nvPr>
            <p:ph type="sldNum" sz="quarter" idx="4"/>
          </p:nvPr>
        </p:nvSpPr>
        <p:spPr bwMode="auto">
          <a:xfrm>
            <a:off x="8737700" y="6245200"/>
            <a:ext cx="2844105" cy="476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400" b="0">
                <a:solidFill>
                  <a:schemeClr val="tx1"/>
                </a:solidFill>
              </a:defRPr>
            </a:lvl1pPr>
          </a:lstStyle>
          <a:p>
            <a:pPr>
              <a:defRPr/>
            </a:pPr>
            <a:fld id="{029B42BF-8F1E-4483-A94B-E4C5A6937469}" type="slidenum">
              <a:rPr lang="en-US" altLang="zh-CN"/>
              <a:t>‹#›</a:t>
            </a:fld>
            <a:endParaRPr lang="en-US" altLang="zh-CN"/>
          </a:p>
        </p:txBody>
      </p:sp>
      <p:sp>
        <p:nvSpPr>
          <p:cNvPr id="267271" name="Rectangle 7"/>
          <p:cNvSpPr>
            <a:spLocks noChangeArrowheads="1"/>
          </p:cNvSpPr>
          <p:nvPr/>
        </p:nvSpPr>
        <p:spPr bwMode="auto">
          <a:xfrm>
            <a:off x="961429" y="2126412"/>
            <a:ext cx="10943333"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lvl1pPr>
              <a:defRPr sz="4400">
                <a:solidFill>
                  <a:schemeClr val="tx2"/>
                </a:solidFill>
                <a:latin typeface="Arial" panose="020B0604020202020204" pitchFamily="34" charset="0"/>
                <a:ea typeface="宋体" panose="02010600030101010101" pitchFamily="2" charset="-122"/>
              </a:defRPr>
            </a:lvl1pPr>
            <a:lvl2pPr>
              <a:defRPr sz="4400">
                <a:solidFill>
                  <a:schemeClr val="tx2"/>
                </a:solidFill>
                <a:latin typeface="Arial" panose="020B0604020202020204" pitchFamily="34" charset="0"/>
                <a:ea typeface="宋体" panose="02010600030101010101" pitchFamily="2" charset="-122"/>
              </a:defRPr>
            </a:lvl2pPr>
            <a:lvl3pPr>
              <a:defRPr sz="4400">
                <a:solidFill>
                  <a:schemeClr val="tx2"/>
                </a:solidFill>
                <a:latin typeface="Arial" panose="020B0604020202020204" pitchFamily="34" charset="0"/>
                <a:ea typeface="宋体" panose="02010600030101010101" pitchFamily="2" charset="-122"/>
              </a:defRPr>
            </a:lvl3pPr>
            <a:lvl4pPr>
              <a:defRPr sz="4400">
                <a:solidFill>
                  <a:schemeClr val="tx2"/>
                </a:solidFill>
                <a:latin typeface="Arial" panose="020B0604020202020204" pitchFamily="34" charset="0"/>
                <a:ea typeface="宋体" panose="02010600030101010101" pitchFamily="2" charset="-122"/>
              </a:defRPr>
            </a:lvl4pPr>
            <a:lvl5pP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defRPr/>
            </a:pPr>
            <a:r>
              <a:rPr lang="zh-CN" altLang="en-US" sz="4400"/>
              <a:t>激光成像雷达电子跟踪器半实物仿真平台研究及实验验证</a:t>
            </a:r>
          </a:p>
        </p:txBody>
      </p:sp>
      <p:sp>
        <p:nvSpPr>
          <p:cNvPr id="267272" name="Rectangle 8"/>
          <p:cNvSpPr>
            <a:spLocks noChangeArrowheads="1"/>
          </p:cNvSpPr>
          <p:nvPr/>
        </p:nvSpPr>
        <p:spPr bwMode="auto">
          <a:xfrm>
            <a:off x="3646289" y="5012904"/>
            <a:ext cx="5667375" cy="1153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gn="l">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gn="l">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gn="l">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gn="l">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3200"/>
              <a:t>博士生：李连江</a:t>
            </a:r>
          </a:p>
          <a:p>
            <a:pPr eaLnBrk="1" hangingPunct="1">
              <a:defRPr/>
            </a:pPr>
            <a:r>
              <a:rPr lang="zh-CN" altLang="en-US" sz="3200"/>
              <a:t>导师：王骐 教授                                                                    </a:t>
            </a:r>
          </a:p>
        </p:txBody>
      </p:sp>
      <p:pic>
        <p:nvPicPr>
          <p:cNvPr id="3079" name="Picture 9" descr="哈工大校徽"/>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04832" y="0"/>
            <a:ext cx="4487168" cy="908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7274" name="Rectangle 10"/>
          <p:cNvSpPr>
            <a:spLocks noChangeArrowheads="1"/>
          </p:cNvSpPr>
          <p:nvPr/>
        </p:nvSpPr>
        <p:spPr bwMode="auto">
          <a:xfrm>
            <a:off x="9694664" y="6092279"/>
            <a:ext cx="2305348" cy="665262"/>
          </a:xfrm>
          <a:prstGeom prst="rect">
            <a:avLst/>
          </a:prstGeom>
          <a:gradFill rotWithShape="1">
            <a:gsLst>
              <a:gs pos="0">
                <a:srgbClr val="0066FF"/>
              </a:gs>
              <a:gs pos="100000">
                <a:srgbClr val="FFFFFF"/>
              </a:gs>
            </a:gsLst>
            <a:lin ang="5400000" scaled="1"/>
          </a:gradFill>
          <a:ln>
            <a:noFill/>
          </a:ln>
          <a:effectLst>
            <a:outerShdw dist="107763" dir="18900000" algn="ctr" rotWithShape="0">
              <a:srgbClr val="808080">
                <a:alpha val="50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1"/>
          <a:lstStyle/>
          <a:p>
            <a:pPr eaLnBrk="1" hangingPunct="1">
              <a:defRPr/>
            </a:pPr>
            <a:r>
              <a:rPr lang="en-US" altLang="zh-CN" sz="2000">
                <a:solidFill>
                  <a:schemeClr val="tx1"/>
                </a:solidFill>
              </a:rPr>
              <a:t>2010. 12. 27</a:t>
            </a:r>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ransition/>
  <p:txStyles>
    <p:titleStyle>
      <a:lvl1pPr algn="ctr" rtl="0" eaLnBrk="1" fontAlgn="base" hangingPunct="1">
        <a:spcBef>
          <a:spcPct val="0"/>
        </a:spcBef>
        <a:spcAft>
          <a:spcPct val="0"/>
        </a:spcAft>
        <a:defRPr sz="4360" kern="1200">
          <a:solidFill>
            <a:schemeClr val="tx2"/>
          </a:solidFill>
          <a:latin typeface="+mj-lt"/>
          <a:ea typeface="+mj-ea"/>
          <a:cs typeface="+mj-cs"/>
        </a:defRPr>
      </a:lvl1pPr>
      <a:lvl2pPr algn="ctr" rtl="0" eaLnBrk="1" fontAlgn="base" hangingPunct="1">
        <a:spcBef>
          <a:spcPct val="0"/>
        </a:spcBef>
        <a:spcAft>
          <a:spcPct val="0"/>
        </a:spcAft>
        <a:defRPr sz="4360">
          <a:solidFill>
            <a:schemeClr val="tx2"/>
          </a:solidFill>
          <a:latin typeface="Arial" panose="020B0604020202020204" pitchFamily="34" charset="0"/>
          <a:ea typeface="宋体" panose="02010600030101010101" pitchFamily="2" charset="-122"/>
        </a:defRPr>
      </a:lvl2pPr>
      <a:lvl3pPr algn="ctr" rtl="0" eaLnBrk="1" fontAlgn="base" hangingPunct="1">
        <a:spcBef>
          <a:spcPct val="0"/>
        </a:spcBef>
        <a:spcAft>
          <a:spcPct val="0"/>
        </a:spcAft>
        <a:defRPr sz="4360">
          <a:solidFill>
            <a:schemeClr val="tx2"/>
          </a:solidFill>
          <a:latin typeface="Arial" panose="020B0604020202020204" pitchFamily="34" charset="0"/>
          <a:ea typeface="宋体" panose="02010600030101010101" pitchFamily="2" charset="-122"/>
        </a:defRPr>
      </a:lvl3pPr>
      <a:lvl4pPr algn="ctr" rtl="0" eaLnBrk="1" fontAlgn="base" hangingPunct="1">
        <a:spcBef>
          <a:spcPct val="0"/>
        </a:spcBef>
        <a:spcAft>
          <a:spcPct val="0"/>
        </a:spcAft>
        <a:defRPr sz="4360">
          <a:solidFill>
            <a:schemeClr val="tx2"/>
          </a:solidFill>
          <a:latin typeface="Arial" panose="020B0604020202020204" pitchFamily="34" charset="0"/>
          <a:ea typeface="宋体" panose="02010600030101010101" pitchFamily="2" charset="-122"/>
        </a:defRPr>
      </a:lvl4pPr>
      <a:lvl5pPr algn="ctr" rtl="0" eaLnBrk="1" fontAlgn="base" hangingPunct="1">
        <a:spcBef>
          <a:spcPct val="0"/>
        </a:spcBef>
        <a:spcAft>
          <a:spcPct val="0"/>
        </a:spcAft>
        <a:defRPr sz="436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1" fontAlgn="base" hangingPunct="1">
        <a:spcBef>
          <a:spcPct val="20000"/>
        </a:spcBef>
        <a:spcAft>
          <a:spcPct val="0"/>
        </a:spcAft>
        <a:buChar char="•"/>
        <a:defRPr sz="3165" kern="1200">
          <a:solidFill>
            <a:schemeClr val="tx1"/>
          </a:solidFill>
          <a:latin typeface="+mn-lt"/>
          <a:ea typeface="+mn-ea"/>
          <a:cs typeface="+mn-cs"/>
        </a:defRPr>
      </a:lvl1pPr>
      <a:lvl2pPr marL="742315" indent="-284480" algn="l" rtl="0" eaLnBrk="1" fontAlgn="base" hangingPunct="1">
        <a:spcBef>
          <a:spcPct val="20000"/>
        </a:spcBef>
        <a:spcAft>
          <a:spcPct val="0"/>
        </a:spcAft>
        <a:buChar char="–"/>
        <a:defRPr sz="2740" kern="1200">
          <a:solidFill>
            <a:schemeClr val="tx1"/>
          </a:solidFill>
          <a:latin typeface="+mn-lt"/>
          <a:ea typeface="+mn-ea"/>
          <a:cs typeface="+mn-cs"/>
        </a:defRPr>
      </a:lvl2pPr>
      <a:lvl3pPr marL="1141730" indent="-227965" algn="l" rtl="0" eaLnBrk="1" fontAlgn="base" hangingPunct="1">
        <a:spcBef>
          <a:spcPct val="20000"/>
        </a:spcBef>
        <a:spcAft>
          <a:spcPct val="0"/>
        </a:spcAft>
        <a:buChar char="•"/>
        <a:defRPr sz="2390" kern="1200">
          <a:solidFill>
            <a:schemeClr val="tx1"/>
          </a:solidFill>
          <a:latin typeface="+mn-lt"/>
          <a:ea typeface="+mn-ea"/>
          <a:cs typeface="+mn-cs"/>
        </a:defRPr>
      </a:lvl3pPr>
      <a:lvl4pPr marL="1599565" indent="-227965" algn="l" rtl="0" eaLnBrk="1" fontAlgn="base" hangingPunct="1">
        <a:spcBef>
          <a:spcPct val="20000"/>
        </a:spcBef>
        <a:spcAft>
          <a:spcPct val="0"/>
        </a:spcAft>
        <a:buChar char="–"/>
        <a:defRPr sz="1970" kern="1200">
          <a:solidFill>
            <a:schemeClr val="tx1"/>
          </a:solidFill>
          <a:latin typeface="+mn-lt"/>
          <a:ea typeface="+mn-ea"/>
          <a:cs typeface="+mn-cs"/>
        </a:defRPr>
      </a:lvl4pPr>
      <a:lvl5pPr marL="2057400" indent="-227965" algn="l" rtl="0" eaLnBrk="1" fontAlgn="base" hangingPunct="1">
        <a:spcBef>
          <a:spcPct val="20000"/>
        </a:spcBef>
        <a:spcAft>
          <a:spcPct val="0"/>
        </a:spcAft>
        <a:buChar char="»"/>
        <a:defRPr sz="197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ltGray">
      <p:bgPr>
        <a:solidFill>
          <a:schemeClr val="bg1"/>
        </a:solidFill>
        <a:effectLst/>
      </p:bgPr>
    </p:bg>
    <p:spTree>
      <p:nvGrpSpPr>
        <p:cNvPr id="1" name=""/>
        <p:cNvGrpSpPr/>
        <p:nvPr/>
      </p:nvGrpSpPr>
      <p:grpSpPr>
        <a:xfrm>
          <a:off x="0" y="0"/>
          <a:ext cx="0" cy="0"/>
          <a:chOff x="0" y="0"/>
          <a:chExt cx="0" cy="0"/>
        </a:xfrm>
      </p:grpSpPr>
      <p:graphicFrame>
        <p:nvGraphicFramePr>
          <p:cNvPr id="1026" name="Object 107"/>
          <p:cNvGraphicFramePr>
            <a:graphicFrameLocks noChangeAspect="1"/>
          </p:cNvGraphicFramePr>
          <p:nvPr/>
        </p:nvGraphicFramePr>
        <p:xfrm>
          <a:off x="0" y="0"/>
          <a:ext cx="12192000" cy="609600"/>
        </p:xfrm>
        <a:graphic>
          <a:graphicData uri="http://schemas.openxmlformats.org/presentationml/2006/ole">
            <mc:AlternateContent xmlns:mc="http://schemas.openxmlformats.org/markup-compatibility/2006">
              <mc:Choice xmlns:v="urn:schemas-microsoft-com:vml" Requires="v">
                <p:oleObj spid="_x0000_s36929" name="Image" r:id="rId15" imgW="8826500" imgH="990600" progId="Photoshop.Image.7">
                  <p:embed/>
                </p:oleObj>
              </mc:Choice>
              <mc:Fallback>
                <p:oleObj name="Image" r:id="rId15" imgW="8826500" imgH="990600" progId="Photoshop.Image.7">
                  <p:embed/>
                  <p:pic>
                    <p:nvPicPr>
                      <p:cNvPr id="0" name="图片 3686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121920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7" name="Freeform 99"/>
          <p:cNvSpPr/>
          <p:nvPr/>
        </p:nvSpPr>
        <p:spPr bwMode="gray">
          <a:xfrm>
            <a:off x="-2118" y="6413500"/>
            <a:ext cx="5607051" cy="444500"/>
          </a:xfrm>
          <a:custGeom>
            <a:avLst/>
            <a:gdLst>
              <a:gd name="T0" fmla="*/ 2147483646 w 2649"/>
              <a:gd name="T1" fmla="*/ 2147483646 h 280"/>
              <a:gd name="T2" fmla="*/ 2147483646 w 2649"/>
              <a:gd name="T3" fmla="*/ 2147483646 h 280"/>
              <a:gd name="T4" fmla="*/ 2147483646 w 2649"/>
              <a:gd name="T5" fmla="*/ 0 h 280"/>
              <a:gd name="T6" fmla="*/ 0 w 2649"/>
              <a:gd name="T7" fmla="*/ 2147483646 h 280"/>
              <a:gd name="T8" fmla="*/ 2147483646 w 2649"/>
              <a:gd name="T9" fmla="*/ 2147483646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1"/>
              </a:gs>
              <a:gs pos="100000">
                <a:schemeClr val="folHlink"/>
              </a:gs>
            </a:gsLst>
            <a:lin ang="0" scaled="1"/>
          </a:gradFill>
          <a:ln>
            <a:noFill/>
          </a:ln>
          <a:effectLst/>
          <a:extLst>
            <a:ext uri="{91240B29-F687-4F45-9708-019B960494DF}">
              <a14:hiddenLine xmlns:a14="http://schemas.microsoft.com/office/drawing/2010/main" w="9525">
                <a:solidFill>
                  <a:schemeClr val="hlink"/>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1028" name="Freeform 100"/>
          <p:cNvSpPr/>
          <p:nvPr/>
        </p:nvSpPr>
        <p:spPr bwMode="gray">
          <a:xfrm>
            <a:off x="6576485" y="6337300"/>
            <a:ext cx="5615516" cy="520700"/>
          </a:xfrm>
          <a:custGeom>
            <a:avLst/>
            <a:gdLst>
              <a:gd name="T0" fmla="*/ 0 w 2653"/>
              <a:gd name="T1" fmla="*/ 2147483646 h 328"/>
              <a:gd name="T2" fmla="*/ 2147483646 w 2653"/>
              <a:gd name="T3" fmla="*/ 2147483646 h 328"/>
              <a:gd name="T4" fmla="*/ 2147483646 w 2653"/>
              <a:gd name="T5" fmla="*/ 0 h 328"/>
              <a:gd name="T6" fmla="*/ 2147483646 w 2653"/>
              <a:gd name="T7" fmla="*/ 2147483646 h 328"/>
              <a:gd name="T8" fmla="*/ 0 w 2653"/>
              <a:gd name="T9" fmla="*/ 2147483646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1"/>
              </a:gs>
              <a:gs pos="100000">
                <a:schemeClr val="folHlink"/>
              </a:gs>
            </a:gsLst>
            <a:lin ang="0" scaled="1"/>
          </a:gradFill>
          <a:ln>
            <a:noFill/>
          </a:ln>
          <a:effectLst/>
          <a:extLst>
            <a:ext uri="{91240B29-F687-4F45-9708-019B960494DF}">
              <a14:hiddenLine xmlns:a14="http://schemas.microsoft.com/office/drawing/2010/main" w="9525">
                <a:solidFill>
                  <a:schemeClr val="hlink"/>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1126" name="Freeform 102"/>
          <p:cNvSpPr/>
          <p:nvPr/>
        </p:nvSpPr>
        <p:spPr bwMode="gray">
          <a:xfrm>
            <a:off x="6096000" y="800100"/>
            <a:ext cx="6096000" cy="444500"/>
          </a:xfrm>
          <a:custGeom>
            <a:avLst/>
            <a:gdLst>
              <a:gd name="T0" fmla="*/ 0 w 2880"/>
              <a:gd name="T1" fmla="*/ 8 h 280"/>
              <a:gd name="T2" fmla="*/ 1486 w 2880"/>
              <a:gd name="T3" fmla="*/ 79 h 280"/>
              <a:gd name="T4" fmla="*/ 2880 w 2880"/>
              <a:gd name="T5" fmla="*/ 280 h 280"/>
              <a:gd name="T6" fmla="*/ 2880 w 2880"/>
              <a:gd name="T7" fmla="*/ 0 h 280"/>
              <a:gd name="T8" fmla="*/ 0 w 2880"/>
              <a:gd name="T9" fmla="*/ 8 h 280"/>
            </a:gdLst>
            <a:ahLst/>
            <a:cxnLst>
              <a:cxn ang="0">
                <a:pos x="T0" y="T1"/>
              </a:cxn>
              <a:cxn ang="0">
                <a:pos x="T2" y="T3"/>
              </a:cxn>
              <a:cxn ang="0">
                <a:pos x="T4" y="T5"/>
              </a:cxn>
              <a:cxn ang="0">
                <a:pos x="T6" y="T7"/>
              </a:cxn>
              <a:cxn ang="0">
                <a:pos x="T8" y="T9"/>
              </a:cxn>
            </a:cxnLst>
            <a:rect l="0" t="0" r="r" b="b"/>
            <a:pathLst>
              <a:path w="2880" h="280">
                <a:moveTo>
                  <a:pt x="0" y="8"/>
                </a:moveTo>
                <a:cubicBezTo>
                  <a:pt x="481" y="40"/>
                  <a:pt x="691" y="18"/>
                  <a:pt x="1486" y="79"/>
                </a:cubicBezTo>
                <a:cubicBezTo>
                  <a:pt x="2284" y="140"/>
                  <a:pt x="2871" y="280"/>
                  <a:pt x="2880" y="280"/>
                </a:cubicBezTo>
                <a:lnTo>
                  <a:pt x="2880" y="0"/>
                </a:lnTo>
                <a:lnTo>
                  <a:pt x="0" y="8"/>
                </a:lnTo>
                <a:close/>
              </a:path>
            </a:pathLst>
          </a:custGeom>
          <a:gradFill rotWithShape="1">
            <a:gsLst>
              <a:gs pos="0">
                <a:schemeClr val="bg2"/>
              </a:gs>
              <a:gs pos="100000">
                <a:schemeClr val="bg2">
                  <a:gamma/>
                  <a:tint val="0"/>
                  <a:invGamma/>
                </a:schemeClr>
              </a:gs>
            </a:gsLst>
            <a:lin ang="5400000" scaled="1"/>
          </a:gradFill>
          <a:ln>
            <a:noFill/>
          </a:ln>
          <a:effectLst/>
          <a:extLst>
            <a:ext uri="{91240B29-F687-4F45-9708-019B960494DF}">
              <a14:hiddenLine xmlns:a14="http://schemas.microsoft.com/office/drawing/2010/main" w="9525">
                <a:solidFill>
                  <a:schemeClr val="hlink"/>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1800"/>
          </a:p>
        </p:txBody>
      </p:sp>
      <p:sp>
        <p:nvSpPr>
          <p:cNvPr id="1127" name="Freeform 103"/>
          <p:cNvSpPr/>
          <p:nvPr/>
        </p:nvSpPr>
        <p:spPr bwMode="invGray">
          <a:xfrm>
            <a:off x="0" y="0"/>
            <a:ext cx="12192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tint val="63529"/>
                  <a:invGamma/>
                </a:schemeClr>
              </a:gs>
              <a:gs pos="100000">
                <a:schemeClr val="tx2"/>
              </a:gs>
            </a:gsLst>
            <a:lin ang="0" scaled="1"/>
          </a:gradFill>
          <a:ln>
            <a:noFill/>
          </a:ln>
          <a:effectLst/>
          <a:extLst>
            <a:ext uri="{91240B29-F687-4F45-9708-019B960494DF}">
              <a14:hiddenLine xmlns:a14="http://schemas.microsoft.com/office/drawing/2010/main" w="9525">
                <a:solidFill>
                  <a:schemeClr val="hlink"/>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1800"/>
          </a:p>
        </p:txBody>
      </p:sp>
      <p:sp>
        <p:nvSpPr>
          <p:cNvPr id="1031" name="Rectangle 3"/>
          <p:cNvSpPr>
            <a:spLocks noGrp="1" noChangeArrowheads="1"/>
          </p:cNvSpPr>
          <p:nvPr>
            <p:ph type="body" idx="1"/>
          </p:nvPr>
        </p:nvSpPr>
        <p:spPr bwMode="auto">
          <a:xfrm>
            <a:off x="609600" y="1219200"/>
            <a:ext cx="109728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 name="Rectangle 4"/>
          <p:cNvSpPr>
            <a:spLocks noGrp="1" noChangeArrowheads="1"/>
          </p:cNvSpPr>
          <p:nvPr>
            <p:ph type="dt" sz="half" idx="2"/>
          </p:nvPr>
        </p:nvSpPr>
        <p:spPr bwMode="gray">
          <a:xfrm>
            <a:off x="609600" y="6562725"/>
            <a:ext cx="2438400" cy="228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000">
                <a:solidFill>
                  <a:schemeClr val="bg1"/>
                </a:solidFill>
                <a:ea typeface="宋体" panose="02010600030101010101" pitchFamily="2" charset="-122"/>
              </a:defRPr>
            </a:lvl1pPr>
          </a:lstStyle>
          <a:p>
            <a:pPr>
              <a:defRPr/>
            </a:pPr>
            <a:endParaRPr lang="en-US" altLang="zh-CN"/>
          </a:p>
        </p:txBody>
      </p:sp>
      <p:sp>
        <p:nvSpPr>
          <p:cNvPr id="1029" name="Rectangle 5"/>
          <p:cNvSpPr>
            <a:spLocks noGrp="1" noChangeArrowheads="1"/>
          </p:cNvSpPr>
          <p:nvPr>
            <p:ph type="ftr" sz="quarter" idx="3"/>
          </p:nvPr>
        </p:nvSpPr>
        <p:spPr bwMode="gray">
          <a:xfrm>
            <a:off x="9245600" y="6591300"/>
            <a:ext cx="2540000" cy="228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000">
                <a:solidFill>
                  <a:schemeClr val="bg1"/>
                </a:solidFill>
                <a:ea typeface="宋体" panose="02010600030101010101" pitchFamily="2" charset="-122"/>
              </a:defRPr>
            </a:lvl1pPr>
          </a:lstStyle>
          <a:p>
            <a:pPr>
              <a:defRPr/>
            </a:pPr>
            <a:endParaRPr lang="en-US" altLang="zh-CN"/>
          </a:p>
        </p:txBody>
      </p:sp>
      <p:sp>
        <p:nvSpPr>
          <p:cNvPr id="1030" name="Rectangle 6"/>
          <p:cNvSpPr>
            <a:spLocks noGrp="1" noChangeArrowheads="1"/>
          </p:cNvSpPr>
          <p:nvPr>
            <p:ph type="sldNum" sz="quarter" idx="4"/>
          </p:nvPr>
        </p:nvSpPr>
        <p:spPr bwMode="gray">
          <a:xfrm>
            <a:off x="5008033" y="6551613"/>
            <a:ext cx="2844800" cy="228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000">
                <a:ea typeface="宋体" panose="02010600030101010101" pitchFamily="2" charset="-122"/>
              </a:defRPr>
            </a:lvl1pPr>
          </a:lstStyle>
          <a:p>
            <a:pPr>
              <a:defRPr/>
            </a:pPr>
            <a:fld id="{0C41499F-1C54-4DF7-AD28-715469C96101}" type="slidenum">
              <a:rPr lang="en-US" altLang="zh-CN"/>
              <a:t>‹#›</a:t>
            </a:fld>
            <a:endParaRPr lang="en-US" altLang="zh-CN"/>
          </a:p>
        </p:txBody>
      </p:sp>
      <p:sp>
        <p:nvSpPr>
          <p:cNvPr id="1035" name="Rectangle 2"/>
          <p:cNvSpPr>
            <a:spLocks noGrp="1" noChangeArrowheads="1"/>
          </p:cNvSpPr>
          <p:nvPr>
            <p:ph type="title"/>
          </p:nvPr>
        </p:nvSpPr>
        <p:spPr bwMode="white">
          <a:xfrm>
            <a:off x="914400" y="228601"/>
            <a:ext cx="104648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square" lIns="91440" tIns="45720" rIns="91440" bIns="45720" numCol="1" anchor="ctr" anchorCtr="0" compatLnSpc="1"/>
          <a:lstStyle/>
          <a:p>
            <a:pPr lvl="0"/>
            <a:r>
              <a:rPr lang="zh-CN" altLang="en-US"/>
              <a:t>单击此处编辑母版标题样式</a:t>
            </a:r>
          </a:p>
        </p:txBody>
      </p:sp>
      <p:sp>
        <p:nvSpPr>
          <p:cNvPr id="1128" name="Freeform 104"/>
          <p:cNvSpPr/>
          <p:nvPr/>
        </p:nvSpPr>
        <p:spPr bwMode="gray">
          <a:xfrm>
            <a:off x="0" y="793750"/>
            <a:ext cx="6096000" cy="444500"/>
          </a:xfrm>
          <a:custGeom>
            <a:avLst/>
            <a:gdLst>
              <a:gd name="T0" fmla="*/ 2880 w 2880"/>
              <a:gd name="T1" fmla="*/ 16 h 280"/>
              <a:gd name="T2" fmla="*/ 1433 w 2880"/>
              <a:gd name="T3" fmla="*/ 83 h 280"/>
              <a:gd name="T4" fmla="*/ 0 w 2880"/>
              <a:gd name="T5" fmla="*/ 280 h 280"/>
              <a:gd name="T6" fmla="*/ 0 w 2880"/>
              <a:gd name="T7" fmla="*/ 0 h 280"/>
              <a:gd name="T8" fmla="*/ 2880 w 2880"/>
              <a:gd name="T9" fmla="*/ 16 h 280"/>
            </a:gdLst>
            <a:ahLst/>
            <a:cxnLst>
              <a:cxn ang="0">
                <a:pos x="T0" y="T1"/>
              </a:cxn>
              <a:cxn ang="0">
                <a:pos x="T2" y="T3"/>
              </a:cxn>
              <a:cxn ang="0">
                <a:pos x="T4" y="T5"/>
              </a:cxn>
              <a:cxn ang="0">
                <a:pos x="T6" y="T7"/>
              </a:cxn>
              <a:cxn ang="0">
                <a:pos x="T8" y="T9"/>
              </a:cxn>
            </a:cxnLst>
            <a:rect l="0" t="0" r="r" b="b"/>
            <a:pathLst>
              <a:path w="2880" h="280">
                <a:moveTo>
                  <a:pt x="2880" y="16"/>
                </a:moveTo>
                <a:cubicBezTo>
                  <a:pt x="2396" y="48"/>
                  <a:pt x="2233" y="22"/>
                  <a:pt x="1433" y="83"/>
                </a:cubicBezTo>
                <a:cubicBezTo>
                  <a:pt x="631" y="144"/>
                  <a:pt x="66" y="251"/>
                  <a:pt x="0" y="280"/>
                </a:cubicBezTo>
                <a:lnTo>
                  <a:pt x="0" y="0"/>
                </a:lnTo>
                <a:lnTo>
                  <a:pt x="2880" y="16"/>
                </a:lnTo>
                <a:close/>
              </a:path>
            </a:pathLst>
          </a:custGeom>
          <a:gradFill rotWithShape="1">
            <a:gsLst>
              <a:gs pos="0">
                <a:schemeClr val="bg2"/>
              </a:gs>
              <a:gs pos="100000">
                <a:schemeClr val="bg2">
                  <a:gamma/>
                  <a:tint val="0"/>
                  <a:invGamma/>
                </a:schemeClr>
              </a:gs>
            </a:gsLst>
            <a:lin ang="5400000" scaled="1"/>
          </a:gradFill>
          <a:ln>
            <a:noFill/>
          </a:ln>
          <a:effectLst/>
          <a:extLst>
            <a:ext uri="{91240B29-F687-4F45-9708-019B960494DF}">
              <a14:hiddenLine xmlns:a14="http://schemas.microsoft.com/office/drawing/2010/main" w="9525">
                <a:solidFill>
                  <a:schemeClr val="hlink"/>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1800"/>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hf sldNum="0" hdr="0" ftr="0" dt="0"/>
  <p:txStyles>
    <p:titleStyle>
      <a:lvl1pPr algn="ctr" rtl="0" eaLnBrk="1" fontAlgn="base" hangingPunct="1">
        <a:spcBef>
          <a:spcPct val="0"/>
        </a:spcBef>
        <a:spcAft>
          <a:spcPct val="0"/>
        </a:spcAft>
        <a:defRPr sz="2800" b="1" kern="1200">
          <a:solidFill>
            <a:schemeClr val="bg1"/>
          </a:solidFill>
          <a:latin typeface="+mj-lt"/>
          <a:ea typeface="+mj-ea"/>
          <a:cs typeface="+mj-cs"/>
        </a:defRPr>
      </a:lvl1pPr>
      <a:lvl2pPr algn="ctr" rtl="0" eaLnBrk="1" fontAlgn="base" hangingPunct="1">
        <a:spcBef>
          <a:spcPct val="0"/>
        </a:spcBef>
        <a:spcAft>
          <a:spcPct val="0"/>
        </a:spcAft>
        <a:defRPr sz="2800" b="1">
          <a:solidFill>
            <a:schemeClr val="bg1"/>
          </a:solidFill>
          <a:latin typeface="Arial" panose="020B0604020202020204" pitchFamily="34" charset="0"/>
        </a:defRPr>
      </a:lvl2pPr>
      <a:lvl3pPr algn="ctr" rtl="0" eaLnBrk="1" fontAlgn="base" hangingPunct="1">
        <a:spcBef>
          <a:spcPct val="0"/>
        </a:spcBef>
        <a:spcAft>
          <a:spcPct val="0"/>
        </a:spcAft>
        <a:defRPr sz="2800" b="1">
          <a:solidFill>
            <a:schemeClr val="bg1"/>
          </a:solidFill>
          <a:latin typeface="Arial" panose="020B0604020202020204" pitchFamily="34" charset="0"/>
        </a:defRPr>
      </a:lvl3pPr>
      <a:lvl4pPr algn="ctr" rtl="0" eaLnBrk="1" fontAlgn="base" hangingPunct="1">
        <a:spcBef>
          <a:spcPct val="0"/>
        </a:spcBef>
        <a:spcAft>
          <a:spcPct val="0"/>
        </a:spcAft>
        <a:defRPr sz="2800" b="1">
          <a:solidFill>
            <a:schemeClr val="bg1"/>
          </a:solidFill>
          <a:latin typeface="Arial" panose="020B0604020202020204" pitchFamily="34" charset="0"/>
        </a:defRPr>
      </a:lvl4pPr>
      <a:lvl5pPr algn="ctr" rtl="0" eaLnBrk="1" fontAlgn="base" hangingPunct="1">
        <a:spcBef>
          <a:spcPct val="0"/>
        </a:spcBef>
        <a:spcAft>
          <a:spcPct val="0"/>
        </a:spcAft>
        <a:defRPr sz="2800" b="1">
          <a:solidFill>
            <a:schemeClr val="bg1"/>
          </a:solidFill>
          <a:latin typeface="Arial" panose="020B0604020202020204" pitchFamily="34" charset="0"/>
        </a:defRPr>
      </a:lvl5pPr>
      <a:lvl6pPr marL="457200" algn="ctr" rtl="0" eaLnBrk="1" fontAlgn="base" hangingPunct="1">
        <a:spcBef>
          <a:spcPct val="0"/>
        </a:spcBef>
        <a:spcAft>
          <a:spcPct val="0"/>
        </a:spcAft>
        <a:defRPr sz="2800" b="1">
          <a:solidFill>
            <a:schemeClr val="bg1"/>
          </a:solidFill>
          <a:latin typeface="Arial" panose="020B0604020202020204" pitchFamily="34" charset="0"/>
        </a:defRPr>
      </a:lvl6pPr>
      <a:lvl7pPr marL="914400" algn="ctr" rtl="0" eaLnBrk="1" fontAlgn="base" hangingPunct="1">
        <a:spcBef>
          <a:spcPct val="0"/>
        </a:spcBef>
        <a:spcAft>
          <a:spcPct val="0"/>
        </a:spcAft>
        <a:defRPr sz="2800" b="1">
          <a:solidFill>
            <a:schemeClr val="bg1"/>
          </a:solidFill>
          <a:latin typeface="Arial" panose="020B0604020202020204" pitchFamily="34" charset="0"/>
        </a:defRPr>
      </a:lvl7pPr>
      <a:lvl8pPr marL="1371600" algn="ctr" rtl="0" eaLnBrk="1" fontAlgn="base" hangingPunct="1">
        <a:spcBef>
          <a:spcPct val="0"/>
        </a:spcBef>
        <a:spcAft>
          <a:spcPct val="0"/>
        </a:spcAft>
        <a:defRPr sz="2800" b="1">
          <a:solidFill>
            <a:schemeClr val="bg1"/>
          </a:solidFill>
          <a:latin typeface="Arial" panose="020B0604020202020204" pitchFamily="34" charset="0"/>
        </a:defRPr>
      </a:lvl8pPr>
      <a:lvl9pPr marL="1828800" algn="ctr" rtl="0" eaLnBrk="1" fontAlgn="base" hangingPunct="1">
        <a:spcBef>
          <a:spcPct val="0"/>
        </a:spcBef>
        <a:spcAft>
          <a:spcPct val="0"/>
        </a:spcAft>
        <a:defRPr sz="2800" b="1">
          <a:solidFill>
            <a:schemeClr val="bg1"/>
          </a:solidFill>
          <a:latin typeface="Arial" panose="020B0604020202020204" pitchFamily="34" charset="0"/>
        </a:defRPr>
      </a:lvl9pPr>
    </p:titleStyle>
    <p:bodyStyle>
      <a:lvl1pPr marL="342900" indent="-342900" algn="l" rtl="0" eaLnBrk="1" fontAlgn="base" hangingPunct="1">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1"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1" y="1600202"/>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599" y="6356352"/>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D3175A-5FEB-4269-9343-CE3DD766A347}" type="datetimeFigureOut">
              <a:rPr lang="zh-CN" altLang="en-US" smtClean="0"/>
              <a:t>2023/7/4</a:t>
            </a:fld>
            <a:endParaRPr lang="zh-CN" altLang="en-US"/>
          </a:p>
        </p:txBody>
      </p:sp>
      <p:sp>
        <p:nvSpPr>
          <p:cNvPr id="5" name="页脚占位符 4"/>
          <p:cNvSpPr>
            <a:spLocks noGrp="1"/>
          </p:cNvSpPr>
          <p:nvPr>
            <p:ph type="ftr" sz="quarter" idx="3"/>
          </p:nvPr>
        </p:nvSpPr>
        <p:spPr>
          <a:xfrm>
            <a:off x="4165601" y="6356352"/>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1" y="6356352"/>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8094AF-A0CD-401D-9892-A3BD793113E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07.xml.rels><?xml version="1.0" encoding="UTF-8" standalone="yes"?>
<Relationships xmlns="http://schemas.openxmlformats.org/package/2006/relationships"><Relationship Id="rId3" Type="http://schemas.openxmlformats.org/officeDocument/2006/relationships/hyperlink" Target="http://baike.baidu.com/subview/36272/36272.htm" TargetMode="External"/><Relationship Id="rId2" Type="http://schemas.openxmlformats.org/officeDocument/2006/relationships/hyperlink" Target="http://baike.baidu.com/subview/5034635/5038191.htm" TargetMode="External"/><Relationship Id="rId1" Type="http://schemas.openxmlformats.org/officeDocument/2006/relationships/slideLayout" Target="../slideLayouts/slideLayout5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0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51.xml"/><Relationship Id="rId5" Type="http://schemas.openxmlformats.org/officeDocument/2006/relationships/image" Target="../media/image64.jpeg"/><Relationship Id="rId4" Type="http://schemas.openxmlformats.org/officeDocument/2006/relationships/image" Target="../media/image63.jpeg"/></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2.xml.rels><?xml version="1.0" encoding="UTF-8" standalone="yes"?>
<Relationships xmlns="http://schemas.openxmlformats.org/package/2006/relationships"><Relationship Id="rId3" Type="http://schemas.openxmlformats.org/officeDocument/2006/relationships/slide" Target="slide131.xml"/><Relationship Id="rId7" Type="http://schemas.openxmlformats.org/officeDocument/2006/relationships/slide" Target="slide265.xml"/><Relationship Id="rId2" Type="http://schemas.openxmlformats.org/officeDocument/2006/relationships/slide" Target="slide113.xml"/><Relationship Id="rId1" Type="http://schemas.openxmlformats.org/officeDocument/2006/relationships/slideLayout" Target="../slideLayouts/slideLayout39.xml"/><Relationship Id="rId6" Type="http://schemas.openxmlformats.org/officeDocument/2006/relationships/slide" Target="slide235.xml"/><Relationship Id="rId5" Type="http://schemas.openxmlformats.org/officeDocument/2006/relationships/slide" Target="slide224.xml"/><Relationship Id="rId4" Type="http://schemas.openxmlformats.org/officeDocument/2006/relationships/slide" Target="slide206.xml"/></Relationships>
</file>

<file path=ppt/slides/_rels/slide113.xml.rels><?xml version="1.0" encoding="UTF-8" standalone="yes"?>
<Relationships xmlns="http://schemas.openxmlformats.org/package/2006/relationships"><Relationship Id="rId3" Type="http://schemas.openxmlformats.org/officeDocument/2006/relationships/slide" Target="slide112.xml"/><Relationship Id="rId2" Type="http://schemas.openxmlformats.org/officeDocument/2006/relationships/slide" Target="slide114.xml"/><Relationship Id="rId1" Type="http://schemas.openxmlformats.org/officeDocument/2006/relationships/slideLayout" Target="../slideLayouts/slideLayout39.xml"/><Relationship Id="rId4" Type="http://schemas.openxmlformats.org/officeDocument/2006/relationships/image" Target="../media/image65.jpeg"/></Relationships>
</file>

<file path=ppt/slides/_rels/slide11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13.xml"/><Relationship Id="rId1" Type="http://schemas.openxmlformats.org/officeDocument/2006/relationships/slideLayout" Target="../slideLayouts/slideLayout39.xml"/></Relationships>
</file>

<file path=ppt/slides/_rels/slide11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13.xml"/><Relationship Id="rId1" Type="http://schemas.openxmlformats.org/officeDocument/2006/relationships/slideLayout" Target="../slideLayouts/slideLayout39.xml"/></Relationships>
</file>

<file path=ppt/slides/_rels/slide11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13.xml"/><Relationship Id="rId1" Type="http://schemas.openxmlformats.org/officeDocument/2006/relationships/slideLayout" Target="../slideLayouts/slideLayout39.xml"/></Relationships>
</file>

<file path=ppt/slides/_rels/slide11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13.xml"/><Relationship Id="rId1" Type="http://schemas.openxmlformats.org/officeDocument/2006/relationships/slideLayout" Target="../slideLayouts/slideLayout39.xml"/></Relationships>
</file>

<file path=ppt/slides/_rels/slide11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13.xml"/><Relationship Id="rId1" Type="http://schemas.openxmlformats.org/officeDocument/2006/relationships/slideLayout" Target="../slideLayouts/slideLayout39.xml"/></Relationships>
</file>

<file path=ppt/slides/_rels/slide11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13.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51.xml"/></Relationships>
</file>

<file path=ppt/slides/_rels/slide12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13.xml"/><Relationship Id="rId1" Type="http://schemas.openxmlformats.org/officeDocument/2006/relationships/slideLayout" Target="../slideLayouts/slideLayout39.xml"/></Relationships>
</file>

<file path=ppt/slides/_rels/slide12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13.xml"/><Relationship Id="rId1" Type="http://schemas.openxmlformats.org/officeDocument/2006/relationships/slideLayout" Target="../slideLayouts/slideLayout39.xml"/></Relationships>
</file>

<file path=ppt/slides/_rels/slide12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13.xml"/><Relationship Id="rId1" Type="http://schemas.openxmlformats.org/officeDocument/2006/relationships/slideLayout" Target="../slideLayouts/slideLayout39.xml"/></Relationships>
</file>

<file path=ppt/slides/_rels/slide12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13.xml"/><Relationship Id="rId1" Type="http://schemas.openxmlformats.org/officeDocument/2006/relationships/slideLayout" Target="../slideLayouts/slideLayout39.xml"/></Relationships>
</file>

<file path=ppt/slides/_rels/slide12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13.xml"/><Relationship Id="rId1" Type="http://schemas.openxmlformats.org/officeDocument/2006/relationships/slideLayout" Target="../slideLayouts/slideLayout39.xml"/></Relationships>
</file>

<file path=ppt/slides/_rels/slide12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13.xml"/><Relationship Id="rId1" Type="http://schemas.openxmlformats.org/officeDocument/2006/relationships/slideLayout" Target="../slideLayouts/slideLayout39.xml"/></Relationships>
</file>

<file path=ppt/slides/_rels/slide12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13.xml"/><Relationship Id="rId1" Type="http://schemas.openxmlformats.org/officeDocument/2006/relationships/slideLayout" Target="../slideLayouts/slideLayout39.xml"/></Relationships>
</file>

<file path=ppt/slides/_rels/slide12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13.xml"/><Relationship Id="rId1" Type="http://schemas.openxmlformats.org/officeDocument/2006/relationships/slideLayout" Target="../slideLayouts/slideLayout39.xml"/></Relationships>
</file>

<file path=ppt/slides/_rels/slide12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13.xml"/><Relationship Id="rId1" Type="http://schemas.openxmlformats.org/officeDocument/2006/relationships/slideLayout" Target="../slideLayouts/slideLayout39.xml"/></Relationships>
</file>

<file path=ppt/slides/_rels/slide12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13.xml"/><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3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13.xml"/><Relationship Id="rId1" Type="http://schemas.openxmlformats.org/officeDocument/2006/relationships/slideLayout" Target="../slideLayouts/slideLayout39.xml"/></Relationships>
</file>

<file path=ppt/slides/_rels/slide131.xml.rels><?xml version="1.0" encoding="UTF-8" standalone="yes"?>
<Relationships xmlns="http://schemas.openxmlformats.org/package/2006/relationships"><Relationship Id="rId3" Type="http://schemas.openxmlformats.org/officeDocument/2006/relationships/slide" Target="slide112.xml"/><Relationship Id="rId2" Type="http://schemas.openxmlformats.org/officeDocument/2006/relationships/slide" Target="slide132.xml"/><Relationship Id="rId1" Type="http://schemas.openxmlformats.org/officeDocument/2006/relationships/slideLayout" Target="../slideLayouts/slideLayout39.xml"/><Relationship Id="rId4" Type="http://schemas.openxmlformats.org/officeDocument/2006/relationships/image" Target="../media/image65.jpeg"/></Relationships>
</file>

<file path=ppt/slides/_rels/slide132.xml.rels><?xml version="1.0" encoding="UTF-8" standalone="yes"?>
<Relationships xmlns="http://schemas.openxmlformats.org/package/2006/relationships"><Relationship Id="rId8" Type="http://schemas.openxmlformats.org/officeDocument/2006/relationships/slide" Target="slide174.xml"/><Relationship Id="rId13" Type="http://schemas.openxmlformats.org/officeDocument/2006/relationships/slide" Target="slide198.xml"/><Relationship Id="rId3" Type="http://schemas.openxmlformats.org/officeDocument/2006/relationships/slide" Target="slide139.xml"/><Relationship Id="rId7" Type="http://schemas.openxmlformats.org/officeDocument/2006/relationships/slide" Target="slide168.xml"/><Relationship Id="rId12" Type="http://schemas.openxmlformats.org/officeDocument/2006/relationships/slide" Target="slide194.xml"/><Relationship Id="rId17" Type="http://schemas.openxmlformats.org/officeDocument/2006/relationships/image" Target="../media/image66.jpeg"/><Relationship Id="rId2" Type="http://schemas.openxmlformats.org/officeDocument/2006/relationships/slide" Target="slide133.xml"/><Relationship Id="rId16" Type="http://schemas.openxmlformats.org/officeDocument/2006/relationships/slide" Target="slide131.xml"/><Relationship Id="rId1" Type="http://schemas.openxmlformats.org/officeDocument/2006/relationships/slideLayout" Target="../slideLayouts/slideLayout39.xml"/><Relationship Id="rId6" Type="http://schemas.openxmlformats.org/officeDocument/2006/relationships/slide" Target="slide162.xml"/><Relationship Id="rId11" Type="http://schemas.openxmlformats.org/officeDocument/2006/relationships/slide" Target="slide191.xml"/><Relationship Id="rId5" Type="http://schemas.openxmlformats.org/officeDocument/2006/relationships/slide" Target="slide155.xml"/><Relationship Id="rId15" Type="http://schemas.openxmlformats.org/officeDocument/2006/relationships/slide" Target="slide205.xml"/><Relationship Id="rId10" Type="http://schemas.openxmlformats.org/officeDocument/2006/relationships/slide" Target="slide187.xml"/><Relationship Id="rId4" Type="http://schemas.openxmlformats.org/officeDocument/2006/relationships/slide" Target="slide147.xml"/><Relationship Id="rId9" Type="http://schemas.openxmlformats.org/officeDocument/2006/relationships/slide" Target="slide179.xml"/><Relationship Id="rId14" Type="http://schemas.openxmlformats.org/officeDocument/2006/relationships/slide" Target="slide207.xml"/></Relationships>
</file>

<file path=ppt/slides/_rels/slide13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32.xml"/><Relationship Id="rId1" Type="http://schemas.openxmlformats.org/officeDocument/2006/relationships/slideLayout" Target="../slideLayouts/slideLayout39.xml"/></Relationships>
</file>

<file path=ppt/slides/_rels/slide13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32.xml"/><Relationship Id="rId1" Type="http://schemas.openxmlformats.org/officeDocument/2006/relationships/slideLayout" Target="../slideLayouts/slideLayout39.xml"/></Relationships>
</file>

<file path=ppt/slides/_rels/slide13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32.xml"/><Relationship Id="rId1" Type="http://schemas.openxmlformats.org/officeDocument/2006/relationships/slideLayout" Target="../slideLayouts/slideLayout39.xml"/></Relationships>
</file>

<file path=ppt/slides/_rels/slide13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32.xml"/><Relationship Id="rId1" Type="http://schemas.openxmlformats.org/officeDocument/2006/relationships/slideLayout" Target="../slideLayouts/slideLayout39.xml"/></Relationships>
</file>

<file path=ppt/slides/_rels/slide13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32.xml"/><Relationship Id="rId1" Type="http://schemas.openxmlformats.org/officeDocument/2006/relationships/slideLayout" Target="../slideLayouts/slideLayout39.xml"/></Relationships>
</file>

<file path=ppt/slides/_rels/slide13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32.xml"/><Relationship Id="rId1" Type="http://schemas.openxmlformats.org/officeDocument/2006/relationships/slideLayout" Target="../slideLayouts/slideLayout39.xml"/></Relationships>
</file>

<file path=ppt/slides/_rels/slide13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32.xml"/><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4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slide" Target="slide151.xml"/><Relationship Id="rId1" Type="http://schemas.openxmlformats.org/officeDocument/2006/relationships/slideLayout" Target="../slideLayouts/slideLayout39.xml"/></Relationships>
</file>

<file path=ppt/slides/_rels/slide141.xml.rels><?xml version="1.0" encoding="UTF-8" standalone="yes"?>
<Relationships xmlns="http://schemas.openxmlformats.org/package/2006/relationships"><Relationship Id="rId2" Type="http://schemas.openxmlformats.org/officeDocument/2006/relationships/slide" Target="slide151.xml"/><Relationship Id="rId1" Type="http://schemas.openxmlformats.org/officeDocument/2006/relationships/slideLayout" Target="../slideLayouts/slideLayout39.xml"/></Relationships>
</file>

<file path=ppt/slides/_rels/slide142.xml.rels><?xml version="1.0" encoding="UTF-8" standalone="yes"?>
<Relationships xmlns="http://schemas.openxmlformats.org/package/2006/relationships"><Relationship Id="rId2" Type="http://schemas.openxmlformats.org/officeDocument/2006/relationships/slide" Target="slide151.xml"/><Relationship Id="rId1" Type="http://schemas.openxmlformats.org/officeDocument/2006/relationships/slideLayout" Target="../slideLayouts/slideLayout39.xml"/></Relationships>
</file>

<file path=ppt/slides/_rels/slide143.xml.rels><?xml version="1.0" encoding="UTF-8" standalone="yes"?>
<Relationships xmlns="http://schemas.openxmlformats.org/package/2006/relationships"><Relationship Id="rId2" Type="http://schemas.openxmlformats.org/officeDocument/2006/relationships/slide" Target="slide151.xml"/><Relationship Id="rId1" Type="http://schemas.openxmlformats.org/officeDocument/2006/relationships/slideLayout" Target="../slideLayouts/slideLayout39.xml"/></Relationships>
</file>

<file path=ppt/slides/_rels/slide14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32.xml"/><Relationship Id="rId1" Type="http://schemas.openxmlformats.org/officeDocument/2006/relationships/slideLayout" Target="../slideLayouts/slideLayout39.xml"/></Relationships>
</file>

<file path=ppt/slides/_rels/slide145.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image" Target="../media/image68.wmf"/><Relationship Id="rId1" Type="http://schemas.openxmlformats.org/officeDocument/2006/relationships/slideLayout" Target="../slideLayouts/slideLayout39.xml"/><Relationship Id="rId4" Type="http://schemas.openxmlformats.org/officeDocument/2006/relationships/image" Target="../media/image66.jpeg"/></Relationships>
</file>

<file path=ppt/slides/_rels/slide14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32.xml"/><Relationship Id="rId1" Type="http://schemas.openxmlformats.org/officeDocument/2006/relationships/slideLayout" Target="../slideLayouts/slideLayout39.xml"/></Relationships>
</file>

<file path=ppt/slides/_rels/slide14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32.xml"/><Relationship Id="rId1" Type="http://schemas.openxmlformats.org/officeDocument/2006/relationships/slideLayout" Target="../slideLayouts/slideLayout39.xml"/></Relationships>
</file>

<file path=ppt/slides/_rels/slide14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32.xml"/><Relationship Id="rId1" Type="http://schemas.openxmlformats.org/officeDocument/2006/relationships/slideLayout" Target="../slideLayouts/slideLayout39.xml"/></Relationships>
</file>

<file path=ppt/slides/_rels/slide14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32.xml"/><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1.xml"/></Relationships>
</file>

<file path=ppt/slides/_rels/slide150.xml.rels><?xml version="1.0" encoding="UTF-8" standalone="yes"?>
<Relationships xmlns="http://schemas.openxmlformats.org/package/2006/relationships"><Relationship Id="rId2" Type="http://schemas.openxmlformats.org/officeDocument/2006/relationships/slide" Target="slide151.xml"/><Relationship Id="rId1" Type="http://schemas.openxmlformats.org/officeDocument/2006/relationships/slideLayout" Target="../slideLayouts/slideLayout39.xml"/></Relationships>
</file>

<file path=ppt/slides/_rels/slide15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32.xml"/><Relationship Id="rId1" Type="http://schemas.openxmlformats.org/officeDocument/2006/relationships/slideLayout" Target="../slideLayouts/slideLayout39.xml"/></Relationships>
</file>

<file path=ppt/slides/_rels/slide15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32.xml"/><Relationship Id="rId1" Type="http://schemas.openxmlformats.org/officeDocument/2006/relationships/slideLayout" Target="../slideLayouts/slideLayout39.xml"/></Relationships>
</file>

<file path=ppt/slides/_rels/slide15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32.xml"/><Relationship Id="rId1" Type="http://schemas.openxmlformats.org/officeDocument/2006/relationships/slideLayout" Target="../slideLayouts/slideLayout39.xml"/></Relationships>
</file>

<file path=ppt/slides/_rels/slide15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32.xml"/><Relationship Id="rId1" Type="http://schemas.openxmlformats.org/officeDocument/2006/relationships/slideLayout" Target="../slideLayouts/slideLayout39.xml"/></Relationships>
</file>

<file path=ppt/slides/_rels/slide15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32.xml"/><Relationship Id="rId1" Type="http://schemas.openxmlformats.org/officeDocument/2006/relationships/slideLayout" Target="../slideLayouts/slideLayout39.xml"/></Relationships>
</file>

<file path=ppt/slides/_rels/slide15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32.xml"/><Relationship Id="rId1" Type="http://schemas.openxmlformats.org/officeDocument/2006/relationships/slideLayout" Target="../slideLayouts/slideLayout39.xml"/></Relationships>
</file>

<file path=ppt/slides/_rels/slide15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32.xml"/><Relationship Id="rId1" Type="http://schemas.openxmlformats.org/officeDocument/2006/relationships/slideLayout" Target="../slideLayouts/slideLayout39.xml"/></Relationships>
</file>

<file path=ppt/slides/_rels/slide15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32.xml"/><Relationship Id="rId1" Type="http://schemas.openxmlformats.org/officeDocument/2006/relationships/slideLayout" Target="../slideLayouts/slideLayout39.xml"/></Relationships>
</file>

<file path=ppt/slides/_rels/slide15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32.xml"/><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6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32.xml"/><Relationship Id="rId1" Type="http://schemas.openxmlformats.org/officeDocument/2006/relationships/slideLayout" Target="../slideLayouts/slideLayout39.xml"/></Relationships>
</file>

<file path=ppt/slides/_rels/slide16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32.xml"/><Relationship Id="rId1" Type="http://schemas.openxmlformats.org/officeDocument/2006/relationships/slideLayout" Target="../slideLayouts/slideLayout39.xml"/></Relationships>
</file>

<file path=ppt/slides/_rels/slide16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32.xml"/><Relationship Id="rId1" Type="http://schemas.openxmlformats.org/officeDocument/2006/relationships/slideLayout" Target="../slideLayouts/slideLayout39.xml"/></Relationships>
</file>

<file path=ppt/slides/_rels/slide16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32.xml"/><Relationship Id="rId1" Type="http://schemas.openxmlformats.org/officeDocument/2006/relationships/slideLayout" Target="../slideLayouts/slideLayout39.xml"/></Relationships>
</file>

<file path=ppt/slides/_rels/slide16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32.xml"/><Relationship Id="rId1" Type="http://schemas.openxmlformats.org/officeDocument/2006/relationships/slideLayout" Target="../slideLayouts/slideLayout39.xml"/></Relationships>
</file>

<file path=ppt/slides/_rels/slide16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32.xml"/><Relationship Id="rId1" Type="http://schemas.openxmlformats.org/officeDocument/2006/relationships/slideLayout" Target="../slideLayouts/slideLayout39.xml"/></Relationships>
</file>

<file path=ppt/slides/_rels/slide16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32.xml"/><Relationship Id="rId1" Type="http://schemas.openxmlformats.org/officeDocument/2006/relationships/slideLayout" Target="../slideLayouts/slideLayout39.xml"/></Relationships>
</file>

<file path=ppt/slides/_rels/slide16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32.xml"/><Relationship Id="rId1" Type="http://schemas.openxmlformats.org/officeDocument/2006/relationships/slideLayout" Target="../slideLayouts/slideLayout39.xml"/></Relationships>
</file>

<file path=ppt/slides/_rels/slide16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32.xml"/><Relationship Id="rId1" Type="http://schemas.openxmlformats.org/officeDocument/2006/relationships/slideLayout" Target="../slideLayouts/slideLayout39.xml"/></Relationships>
</file>

<file path=ppt/slides/_rels/slide16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32.xml"/><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7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32.xml"/><Relationship Id="rId1" Type="http://schemas.openxmlformats.org/officeDocument/2006/relationships/slideLayout" Target="../slideLayouts/slideLayout39.xml"/></Relationships>
</file>

<file path=ppt/slides/_rels/slide17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32.xml"/><Relationship Id="rId1" Type="http://schemas.openxmlformats.org/officeDocument/2006/relationships/slideLayout" Target="../slideLayouts/slideLayout39.xml"/></Relationships>
</file>

<file path=ppt/slides/_rels/slide17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32.xml"/><Relationship Id="rId1" Type="http://schemas.openxmlformats.org/officeDocument/2006/relationships/slideLayout" Target="../slideLayouts/slideLayout39.xml"/></Relationships>
</file>

<file path=ppt/slides/_rels/slide17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32.xml"/><Relationship Id="rId1" Type="http://schemas.openxmlformats.org/officeDocument/2006/relationships/slideLayout" Target="../slideLayouts/slideLayout39.xml"/></Relationships>
</file>

<file path=ppt/slides/_rels/slide17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32.xml"/><Relationship Id="rId1" Type="http://schemas.openxmlformats.org/officeDocument/2006/relationships/slideLayout" Target="../slideLayouts/slideLayout39.xml"/></Relationships>
</file>

<file path=ppt/slides/_rels/slide17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32.xml"/><Relationship Id="rId1" Type="http://schemas.openxmlformats.org/officeDocument/2006/relationships/slideLayout" Target="../slideLayouts/slideLayout39.xml"/></Relationships>
</file>

<file path=ppt/slides/_rels/slide17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32.xml"/><Relationship Id="rId1" Type="http://schemas.openxmlformats.org/officeDocument/2006/relationships/slideLayout" Target="../slideLayouts/slideLayout39.xml"/></Relationships>
</file>

<file path=ppt/slides/_rels/slide17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32.xml"/><Relationship Id="rId1" Type="http://schemas.openxmlformats.org/officeDocument/2006/relationships/slideLayout" Target="../slideLayouts/slideLayout39.xml"/></Relationships>
</file>

<file path=ppt/slides/_rels/slide17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32.xml"/><Relationship Id="rId1" Type="http://schemas.openxmlformats.org/officeDocument/2006/relationships/slideLayout" Target="../slideLayouts/slideLayout39.xml"/></Relationships>
</file>

<file path=ppt/slides/_rels/slide17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32.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8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32.xml"/><Relationship Id="rId1" Type="http://schemas.openxmlformats.org/officeDocument/2006/relationships/slideLayout" Target="../slideLayouts/slideLayout39.xml"/></Relationships>
</file>

<file path=ppt/slides/_rels/slide18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32.xml"/><Relationship Id="rId1" Type="http://schemas.openxmlformats.org/officeDocument/2006/relationships/slideLayout" Target="../slideLayouts/slideLayout39.xml"/></Relationships>
</file>

<file path=ppt/slides/_rels/slide18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32.xml"/><Relationship Id="rId1" Type="http://schemas.openxmlformats.org/officeDocument/2006/relationships/slideLayout" Target="../slideLayouts/slideLayout39.xml"/></Relationships>
</file>

<file path=ppt/slides/_rels/slide18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32.xml"/><Relationship Id="rId1" Type="http://schemas.openxmlformats.org/officeDocument/2006/relationships/slideLayout" Target="../slideLayouts/slideLayout39.xml"/></Relationships>
</file>

<file path=ppt/slides/_rels/slide18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32.xml"/><Relationship Id="rId1" Type="http://schemas.openxmlformats.org/officeDocument/2006/relationships/slideLayout" Target="../slideLayouts/slideLayout39.xml"/></Relationships>
</file>

<file path=ppt/slides/_rels/slide18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32.xml"/><Relationship Id="rId1" Type="http://schemas.openxmlformats.org/officeDocument/2006/relationships/slideLayout" Target="../slideLayouts/slideLayout44.xml"/></Relationships>
</file>

<file path=ppt/slides/_rels/slide18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32.xml"/><Relationship Id="rId1" Type="http://schemas.openxmlformats.org/officeDocument/2006/relationships/slideLayout" Target="../slideLayouts/slideLayout44.xml"/></Relationships>
</file>

<file path=ppt/slides/_rels/slide18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32.xml"/><Relationship Id="rId1" Type="http://schemas.openxmlformats.org/officeDocument/2006/relationships/slideLayout" Target="../slideLayouts/slideLayout39.xml"/></Relationships>
</file>

<file path=ppt/slides/_rels/slide18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32.xml"/><Relationship Id="rId1" Type="http://schemas.openxmlformats.org/officeDocument/2006/relationships/slideLayout" Target="../slideLayouts/slideLayout39.xml"/></Relationships>
</file>

<file path=ppt/slides/_rels/slide18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39.xml"/><Relationship Id="rId1" Type="http://schemas.openxmlformats.org/officeDocument/2006/relationships/tags" Target="../tags/tag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1.xml"/></Relationships>
</file>

<file path=ppt/slides/_rels/slide19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32.xml"/><Relationship Id="rId1" Type="http://schemas.openxmlformats.org/officeDocument/2006/relationships/slideLayout" Target="../slideLayouts/slideLayout39.xml"/></Relationships>
</file>

<file path=ppt/slides/_rels/slide19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32.xml"/><Relationship Id="rId1" Type="http://schemas.openxmlformats.org/officeDocument/2006/relationships/slideLayout" Target="../slideLayouts/slideLayout39.xml"/></Relationships>
</file>

<file path=ppt/slides/_rels/slide19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32.xml"/><Relationship Id="rId1" Type="http://schemas.openxmlformats.org/officeDocument/2006/relationships/slideLayout" Target="../slideLayouts/slideLayout39.xml"/></Relationships>
</file>

<file path=ppt/slides/_rels/slide19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32.xml"/><Relationship Id="rId1" Type="http://schemas.openxmlformats.org/officeDocument/2006/relationships/slideLayout" Target="../slideLayouts/slideLayout39.xml"/></Relationships>
</file>

<file path=ppt/slides/_rels/slide19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32.xml"/><Relationship Id="rId1" Type="http://schemas.openxmlformats.org/officeDocument/2006/relationships/slideLayout" Target="../slideLayouts/slideLayout39.xml"/></Relationships>
</file>

<file path=ppt/slides/_rels/slide19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32.xml"/><Relationship Id="rId1" Type="http://schemas.openxmlformats.org/officeDocument/2006/relationships/slideLayout" Target="../slideLayouts/slideLayout39.xml"/></Relationships>
</file>

<file path=ppt/slides/_rels/slide19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32.xml"/><Relationship Id="rId1" Type="http://schemas.openxmlformats.org/officeDocument/2006/relationships/slideLayout" Target="../slideLayouts/slideLayout39.xml"/></Relationships>
</file>

<file path=ppt/slides/_rels/slide19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32.xml"/><Relationship Id="rId1" Type="http://schemas.openxmlformats.org/officeDocument/2006/relationships/slideLayout" Target="../slideLayouts/slideLayout39.xml"/></Relationships>
</file>

<file path=ppt/slides/_rels/slide19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32.xml"/><Relationship Id="rId1" Type="http://schemas.openxmlformats.org/officeDocument/2006/relationships/slideLayout" Target="../slideLayouts/slideLayout39.xml"/></Relationships>
</file>

<file path=ppt/slides/_rels/slide19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32.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1.xml"/></Relationships>
</file>

<file path=ppt/slides/_rels/slide20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32.xml"/><Relationship Id="rId1" Type="http://schemas.openxmlformats.org/officeDocument/2006/relationships/slideLayout" Target="../slideLayouts/slideLayout39.xml"/><Relationship Id="rId4" Type="http://schemas.openxmlformats.org/officeDocument/2006/relationships/image" Target="../media/image70.png"/></Relationships>
</file>

<file path=ppt/slides/_rels/slide20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eg"/><Relationship Id="rId1" Type="http://schemas.openxmlformats.org/officeDocument/2006/relationships/slideLayout" Target="../slideLayouts/slideLayout44.xml"/><Relationship Id="rId4" Type="http://schemas.openxmlformats.org/officeDocument/2006/relationships/image" Target="../media/image73.png"/></Relationships>
</file>

<file path=ppt/slides/_rels/slide20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4.xml"/></Relationships>
</file>

<file path=ppt/slides/_rels/slide20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32.xml"/><Relationship Id="rId1" Type="http://schemas.openxmlformats.org/officeDocument/2006/relationships/slideLayout" Target="../slideLayouts/slideLayout39.xml"/></Relationships>
</file>

<file path=ppt/slides/_rels/slide20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32.xml"/><Relationship Id="rId1" Type="http://schemas.openxmlformats.org/officeDocument/2006/relationships/slideLayout" Target="../slideLayouts/slideLayout39.xml"/></Relationships>
</file>

<file path=ppt/slides/_rels/slide20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132.xml"/><Relationship Id="rId1" Type="http://schemas.openxmlformats.org/officeDocument/2006/relationships/slideLayout" Target="../slideLayouts/slideLayout39.xml"/></Relationships>
</file>

<file path=ppt/slides/_rels/slide206.xml.rels><?xml version="1.0" encoding="UTF-8" standalone="yes"?>
<Relationships xmlns="http://schemas.openxmlformats.org/package/2006/relationships"><Relationship Id="rId3" Type="http://schemas.openxmlformats.org/officeDocument/2006/relationships/slide" Target="slide112.xml"/><Relationship Id="rId2" Type="http://schemas.openxmlformats.org/officeDocument/2006/relationships/slide" Target="slide207.xml"/><Relationship Id="rId1" Type="http://schemas.openxmlformats.org/officeDocument/2006/relationships/slideLayout" Target="../slideLayouts/slideLayout39.xml"/><Relationship Id="rId4" Type="http://schemas.openxmlformats.org/officeDocument/2006/relationships/image" Target="../media/image65.jpeg"/></Relationships>
</file>

<file path=ppt/slides/_rels/slide207.xml.rels><?xml version="1.0" encoding="UTF-8" standalone="yes"?>
<Relationships xmlns="http://schemas.openxmlformats.org/package/2006/relationships"><Relationship Id="rId3" Type="http://schemas.openxmlformats.org/officeDocument/2006/relationships/slide" Target="slide209.xml"/><Relationship Id="rId7" Type="http://schemas.openxmlformats.org/officeDocument/2006/relationships/slide" Target="slide220.xml"/><Relationship Id="rId2" Type="http://schemas.openxmlformats.org/officeDocument/2006/relationships/slide" Target="slide208.xml"/><Relationship Id="rId1" Type="http://schemas.openxmlformats.org/officeDocument/2006/relationships/slideLayout" Target="../slideLayouts/slideLayout39.xml"/><Relationship Id="rId6" Type="http://schemas.openxmlformats.org/officeDocument/2006/relationships/slide" Target="slide219.xml"/><Relationship Id="rId5" Type="http://schemas.openxmlformats.org/officeDocument/2006/relationships/slide" Target="slide215.xml"/><Relationship Id="rId4" Type="http://schemas.openxmlformats.org/officeDocument/2006/relationships/slide" Target="slide214.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9.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24.xml.rels><?xml version="1.0" encoding="UTF-8" standalone="yes"?>
<Relationships xmlns="http://schemas.openxmlformats.org/package/2006/relationships"><Relationship Id="rId3" Type="http://schemas.openxmlformats.org/officeDocument/2006/relationships/slide" Target="slide112.xml"/><Relationship Id="rId2" Type="http://schemas.openxmlformats.org/officeDocument/2006/relationships/slide" Target="slide225.xml"/><Relationship Id="rId1" Type="http://schemas.openxmlformats.org/officeDocument/2006/relationships/slideLayout" Target="../slideLayouts/slideLayout39.xml"/><Relationship Id="rId4" Type="http://schemas.openxmlformats.org/officeDocument/2006/relationships/image" Target="../media/image65.jpeg"/></Relationships>
</file>

<file path=ppt/slides/_rels/slide22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224.xml"/><Relationship Id="rId1" Type="http://schemas.openxmlformats.org/officeDocument/2006/relationships/slideLayout" Target="../slideLayouts/slideLayout39.xml"/></Relationships>
</file>

<file path=ppt/slides/_rels/slide22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224.xml"/><Relationship Id="rId1" Type="http://schemas.openxmlformats.org/officeDocument/2006/relationships/slideLayout" Target="../slideLayouts/slideLayout39.xml"/></Relationships>
</file>

<file path=ppt/slides/_rels/slide22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224.xml"/><Relationship Id="rId1" Type="http://schemas.openxmlformats.org/officeDocument/2006/relationships/slideLayout" Target="../slideLayouts/slideLayout39.xml"/></Relationships>
</file>

<file path=ppt/slides/_rels/slide22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224.xml"/><Relationship Id="rId1" Type="http://schemas.openxmlformats.org/officeDocument/2006/relationships/slideLayout" Target="../slideLayouts/slideLayout39.xml"/></Relationships>
</file>

<file path=ppt/slides/_rels/slide22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224.xml"/><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1.xml"/></Relationships>
</file>

<file path=ppt/slides/_rels/slide23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224.xml"/><Relationship Id="rId1" Type="http://schemas.openxmlformats.org/officeDocument/2006/relationships/slideLayout" Target="../slideLayouts/slideLayout39.xml"/></Relationships>
</file>

<file path=ppt/slides/_rels/slide23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224.xml"/><Relationship Id="rId1" Type="http://schemas.openxmlformats.org/officeDocument/2006/relationships/slideLayout" Target="../slideLayouts/slideLayout39.xml"/></Relationships>
</file>

<file path=ppt/slides/_rels/slide23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224.xml"/><Relationship Id="rId1" Type="http://schemas.openxmlformats.org/officeDocument/2006/relationships/slideLayout" Target="../slideLayouts/slideLayout39.xml"/></Relationships>
</file>

<file path=ppt/slides/_rels/slide23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224.xml"/><Relationship Id="rId1" Type="http://schemas.openxmlformats.org/officeDocument/2006/relationships/slideLayout" Target="../slideLayouts/slideLayout39.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35.xml.rels><?xml version="1.0" encoding="UTF-8" standalone="yes"?>
<Relationships xmlns="http://schemas.openxmlformats.org/package/2006/relationships"><Relationship Id="rId3" Type="http://schemas.openxmlformats.org/officeDocument/2006/relationships/slide" Target="slide112.xml"/><Relationship Id="rId2" Type="http://schemas.openxmlformats.org/officeDocument/2006/relationships/slide" Target="slide236.xml"/><Relationship Id="rId1" Type="http://schemas.openxmlformats.org/officeDocument/2006/relationships/slideLayout" Target="../slideLayouts/slideLayout39.xml"/><Relationship Id="rId4" Type="http://schemas.openxmlformats.org/officeDocument/2006/relationships/image" Target="../media/image65.jpeg"/></Relationships>
</file>

<file path=ppt/slides/_rels/slide23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235.xml"/><Relationship Id="rId1" Type="http://schemas.openxmlformats.org/officeDocument/2006/relationships/slideLayout" Target="../slideLayouts/slideLayout39.xml"/></Relationships>
</file>

<file path=ppt/slides/_rels/slide237.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39.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3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9.xml"/></Relationships>
</file>

<file path=ppt/slides/_rels/slide23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4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235.xml"/><Relationship Id="rId1" Type="http://schemas.openxmlformats.org/officeDocument/2006/relationships/slideLayout" Target="../slideLayouts/slideLayout39.xml"/></Relationships>
</file>

<file path=ppt/slides/_rels/slide24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235.xml"/><Relationship Id="rId1" Type="http://schemas.openxmlformats.org/officeDocument/2006/relationships/slideLayout" Target="../slideLayouts/slideLayout39.xml"/></Relationships>
</file>

<file path=ppt/slides/_rels/slide24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235.xml"/><Relationship Id="rId1" Type="http://schemas.openxmlformats.org/officeDocument/2006/relationships/slideLayout" Target="../slideLayouts/slideLayout39.xml"/></Relationships>
</file>

<file path=ppt/slides/_rels/slide24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9.xml"/></Relationships>
</file>

<file path=ppt/slides/_rels/slide24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235.xml"/><Relationship Id="rId1" Type="http://schemas.openxmlformats.org/officeDocument/2006/relationships/slideLayout" Target="../slideLayouts/slideLayout39.xml"/></Relationships>
</file>

<file path=ppt/slides/_rels/slide24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235.xml"/><Relationship Id="rId1" Type="http://schemas.openxmlformats.org/officeDocument/2006/relationships/slideLayout" Target="../slideLayouts/slideLayout39.xml"/></Relationships>
</file>

<file path=ppt/slides/_rels/slide24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235.xml"/><Relationship Id="rId1" Type="http://schemas.openxmlformats.org/officeDocument/2006/relationships/slideLayout" Target="../slideLayouts/slideLayout39.xml"/></Relationships>
</file>

<file path=ppt/slides/_rels/slide24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9.xml"/></Relationships>
</file>

<file path=ppt/slides/_rels/slide24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235.xml"/><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5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5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235.xml"/><Relationship Id="rId1" Type="http://schemas.openxmlformats.org/officeDocument/2006/relationships/slideLayout" Target="../slideLayouts/slideLayout39.xml"/></Relationships>
</file>

<file path=ppt/slides/_rels/slide25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235.xml"/><Relationship Id="rId1" Type="http://schemas.openxmlformats.org/officeDocument/2006/relationships/slideLayout" Target="../slideLayouts/slideLayout39.xml"/></Relationships>
</file>

<file path=ppt/slides/_rels/slide25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235.xml"/><Relationship Id="rId1" Type="http://schemas.openxmlformats.org/officeDocument/2006/relationships/slideLayout" Target="../slideLayouts/slideLayout39.xml"/></Relationships>
</file>

<file path=ppt/slides/_rels/slide25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235.xml"/><Relationship Id="rId1" Type="http://schemas.openxmlformats.org/officeDocument/2006/relationships/slideLayout" Target="../slideLayouts/slideLayout39.xml"/></Relationships>
</file>

<file path=ppt/slides/_rels/slide25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235.xml"/><Relationship Id="rId1" Type="http://schemas.openxmlformats.org/officeDocument/2006/relationships/slideLayout" Target="../slideLayouts/slideLayout39.xml"/></Relationships>
</file>

<file path=ppt/slides/_rels/slide25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235.xml"/><Relationship Id="rId1" Type="http://schemas.openxmlformats.org/officeDocument/2006/relationships/slideLayout" Target="../slideLayouts/slideLayout39.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5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235.xml"/><Relationship Id="rId1" Type="http://schemas.openxmlformats.org/officeDocument/2006/relationships/slideLayout" Target="../slideLayouts/slideLayout39.xml"/></Relationships>
</file>

<file path=ppt/slides/_rels/slide25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235.xml"/><Relationship Id="rId1" Type="http://schemas.openxmlformats.org/officeDocument/2006/relationships/slideLayout" Target="../slideLayouts/slideLayout39.xml"/></Relationships>
</file>

<file path=ppt/slides/_rels/slide25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235.xml"/><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1.xml"/><Relationship Id="rId4" Type="http://schemas.openxmlformats.org/officeDocument/2006/relationships/image" Target="../media/image31.jpeg"/></Relationships>
</file>

<file path=ppt/slides/_rels/slide260.xml.rels><?xml version="1.0" encoding="UTF-8" standalone="yes"?>
<Relationships xmlns="http://schemas.openxmlformats.org/package/2006/relationships"><Relationship Id="rId2" Type="http://schemas.openxmlformats.org/officeDocument/2006/relationships/image" Target="../media/image87.wmf"/><Relationship Id="rId1" Type="http://schemas.openxmlformats.org/officeDocument/2006/relationships/slideLayout" Target="../slideLayouts/slideLayout39.xml"/></Relationships>
</file>

<file path=ppt/slides/_rels/slide26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235.xml"/><Relationship Id="rId1" Type="http://schemas.openxmlformats.org/officeDocument/2006/relationships/slideLayout" Target="../slideLayouts/slideLayout39.xml"/></Relationships>
</file>

<file path=ppt/slides/_rels/slide26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9.xml"/></Relationships>
</file>

<file path=ppt/slides/_rels/slide26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9.xml"/></Relationships>
</file>

<file path=ppt/slides/_rels/slide26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9.xml"/></Relationships>
</file>

<file path=ppt/slides/_rels/slide265.xml.rels><?xml version="1.0" encoding="UTF-8" standalone="yes"?>
<Relationships xmlns="http://schemas.openxmlformats.org/package/2006/relationships"><Relationship Id="rId3" Type="http://schemas.openxmlformats.org/officeDocument/2006/relationships/slide" Target="slide112.xml"/><Relationship Id="rId2" Type="http://schemas.openxmlformats.org/officeDocument/2006/relationships/slide" Target="slide266.xml"/><Relationship Id="rId1" Type="http://schemas.openxmlformats.org/officeDocument/2006/relationships/slideLayout" Target="../slideLayouts/slideLayout39.xml"/><Relationship Id="rId4" Type="http://schemas.openxmlformats.org/officeDocument/2006/relationships/image" Target="../media/image65.jpeg"/></Relationships>
</file>

<file path=ppt/slides/_rels/slide26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265.xml"/><Relationship Id="rId1" Type="http://schemas.openxmlformats.org/officeDocument/2006/relationships/slideLayout" Target="../slideLayouts/slideLayout39.xml"/></Relationships>
</file>

<file path=ppt/slides/_rels/slide26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265.xml"/><Relationship Id="rId1" Type="http://schemas.openxmlformats.org/officeDocument/2006/relationships/slideLayout" Target="../slideLayouts/slideLayout39.xml"/></Relationships>
</file>

<file path=ppt/slides/_rels/slide26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265.xml"/><Relationship Id="rId1" Type="http://schemas.openxmlformats.org/officeDocument/2006/relationships/slideLayout" Target="../slideLayouts/slideLayout39.xml"/></Relationships>
</file>

<file path=ppt/slides/_rels/slide26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265.xml"/><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1.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71.xml.rels><?xml version="1.0" encoding="UTF-8" standalone="yes"?>
<Relationships xmlns="http://schemas.openxmlformats.org/package/2006/relationships"><Relationship Id="rId3" Type="http://schemas.openxmlformats.org/officeDocument/2006/relationships/slide" Target="slide62.xml"/><Relationship Id="rId2" Type="http://schemas.openxmlformats.org/officeDocument/2006/relationships/slide" Target="slide44.xml"/><Relationship Id="rId1" Type="http://schemas.openxmlformats.org/officeDocument/2006/relationships/slideLayout" Target="../slideLayouts/slideLayout44.xml"/><Relationship Id="rId5" Type="http://schemas.openxmlformats.org/officeDocument/2006/relationships/slide" Target="slide64.xml"/><Relationship Id="rId4" Type="http://schemas.openxmlformats.org/officeDocument/2006/relationships/slide" Target="slide65.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7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44.xml"/><Relationship Id="rId1" Type="http://schemas.openxmlformats.org/officeDocument/2006/relationships/vmlDrawing" Target="../drawings/vmlDrawing9.vml"/><Relationship Id="rId4" Type="http://schemas.openxmlformats.org/officeDocument/2006/relationships/image" Target="../media/image91.emf"/></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8.xml.rels><?xml version="1.0" encoding="UTF-8" standalone="yes"?>
<Relationships xmlns="http://schemas.openxmlformats.org/package/2006/relationships"><Relationship Id="rId3" Type="http://schemas.openxmlformats.org/officeDocument/2006/relationships/image" Target="file:///D:\&#36731;&#22411;&#24179;&#21488;\&#20013;&#21326;&#32593;--&#26032;&#38395;&#20013;&#24515;--&#32654;&#20891;&#22312;&#38463;&#23500;&#27735;&#39318;&#27425;&#23558;&#26426;&#22120;&#20154;&#24212;&#29992;&#20110;&#21453;&#24656;&#25112;(&#32452;&#22270;).files\323936105.jpg" TargetMode="External"/><Relationship Id="rId2" Type="http://schemas.openxmlformats.org/officeDocument/2006/relationships/image" Target="../media/image33.jpeg"/><Relationship Id="rId1" Type="http://schemas.openxmlformats.org/officeDocument/2006/relationships/slideLayout" Target="../slideLayouts/slideLayout51.xml"/><Relationship Id="rId4" Type="http://schemas.openxmlformats.org/officeDocument/2006/relationships/image" Target="../media/image34.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86.xml.rels><?xml version="1.0" encoding="UTF-8" standalone="yes"?>
<Relationships xmlns="http://schemas.openxmlformats.org/package/2006/relationships"><Relationship Id="rId8" Type="http://schemas.openxmlformats.org/officeDocument/2006/relationships/slide" Target="slide63.xml"/><Relationship Id="rId13" Type="http://schemas.openxmlformats.org/officeDocument/2006/relationships/slide" Target="slide111.xml"/><Relationship Id="rId3" Type="http://schemas.openxmlformats.org/officeDocument/2006/relationships/slide" Target="slide29.xml"/><Relationship Id="rId7" Type="http://schemas.openxmlformats.org/officeDocument/2006/relationships/slide" Target="slide39.xml"/><Relationship Id="rId12" Type="http://schemas.openxmlformats.org/officeDocument/2006/relationships/slide" Target="slide134.xml"/><Relationship Id="rId2" Type="http://schemas.openxmlformats.org/officeDocument/2006/relationships/slide" Target="slide17.xml"/><Relationship Id="rId1" Type="http://schemas.openxmlformats.org/officeDocument/2006/relationships/slideLayout" Target="../slideLayouts/slideLayout44.xml"/><Relationship Id="rId6" Type="http://schemas.openxmlformats.org/officeDocument/2006/relationships/slide" Target="slide15.xml"/><Relationship Id="rId11" Type="http://schemas.openxmlformats.org/officeDocument/2006/relationships/slide" Target="slide99.xml"/><Relationship Id="rId5" Type="http://schemas.openxmlformats.org/officeDocument/2006/relationships/slide" Target="slide43.xml"/><Relationship Id="rId10" Type="http://schemas.openxmlformats.org/officeDocument/2006/relationships/slide" Target="slide65.xml"/><Relationship Id="rId4" Type="http://schemas.openxmlformats.org/officeDocument/2006/relationships/slide" Target="slide22.xml"/><Relationship Id="rId9" Type="http://schemas.openxmlformats.org/officeDocument/2006/relationships/slide" Target="slide79.xml"/></Relationships>
</file>

<file path=ppt/slides/_rels/slide287.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slide" Target="slide23.xml"/><Relationship Id="rId1" Type="http://schemas.openxmlformats.org/officeDocument/2006/relationships/slideLayout" Target="../slideLayouts/slideLayout44.xml"/><Relationship Id="rId4" Type="http://schemas.openxmlformats.org/officeDocument/2006/relationships/slide" Target="slide24.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51.xml"/><Relationship Id="rId5" Type="http://schemas.openxmlformats.org/officeDocument/2006/relationships/image" Target="../media/image38.jpeg"/><Relationship Id="rId4" Type="http://schemas.openxmlformats.org/officeDocument/2006/relationships/image" Target="../media/image37.jpe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95.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slide" Target="slide18.xml"/><Relationship Id="rId1" Type="http://schemas.openxmlformats.org/officeDocument/2006/relationships/slideLayout" Target="../slideLayouts/slideLayout44.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99.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slide" Target="slide27.xml"/><Relationship Id="rId1" Type="http://schemas.openxmlformats.org/officeDocument/2006/relationships/slideLayout" Target="../slideLayouts/slideLayout44.xml"/><Relationship Id="rId4" Type="http://schemas.openxmlformats.org/officeDocument/2006/relationships/slide" Target="slide3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slideLayout" Target="../slideLayouts/slideLayout51.xml"/><Relationship Id="rId1" Type="http://schemas.openxmlformats.org/officeDocument/2006/relationships/vmlDrawing" Target="../drawings/vmlDrawing2.vml"/><Relationship Id="rId6" Type="http://schemas.openxmlformats.org/officeDocument/2006/relationships/image" Target="../media/image39.png"/><Relationship Id="rId5" Type="http://schemas.openxmlformats.org/officeDocument/2006/relationships/oleObject" Target="../embeddings/oleObject2.bin"/><Relationship Id="rId4" Type="http://schemas.openxmlformats.org/officeDocument/2006/relationships/image" Target="../media/image41.jpe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0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44.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0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44.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07.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slide" Target="slide44.xml"/><Relationship Id="rId1" Type="http://schemas.openxmlformats.org/officeDocument/2006/relationships/slideLayout" Target="../slideLayouts/slideLayout44.xml"/><Relationship Id="rId5" Type="http://schemas.openxmlformats.org/officeDocument/2006/relationships/slide" Target="slide47.xml"/><Relationship Id="rId4" Type="http://schemas.openxmlformats.org/officeDocument/2006/relationships/slide" Target="slide45.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15.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44.xml"/><Relationship Id="rId1" Type="http://schemas.openxmlformats.org/officeDocument/2006/relationships/vmlDrawing" Target="../drawings/vmlDrawing10.vml"/><Relationship Id="rId4" Type="http://schemas.openxmlformats.org/officeDocument/2006/relationships/image" Target="../media/image96.emf"/></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2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44.xml"/><Relationship Id="rId1" Type="http://schemas.openxmlformats.org/officeDocument/2006/relationships/vmlDrawing" Target="../drawings/vmlDrawing11.vml"/><Relationship Id="rId4" Type="http://schemas.openxmlformats.org/officeDocument/2006/relationships/image" Target="../media/image97.emf"/></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6.xml.rels><?xml version="1.0" encoding="UTF-8" standalone="yes"?>
<Relationships xmlns="http://schemas.openxmlformats.org/package/2006/relationships"><Relationship Id="rId2" Type="http://schemas.openxmlformats.org/officeDocument/2006/relationships/slide" Target="slide34.xml"/><Relationship Id="rId1" Type="http://schemas.openxmlformats.org/officeDocument/2006/relationships/slideLayout" Target="../slideLayouts/slideLayout51.xml"/></Relationships>
</file>

<file path=ppt/slides/_rels/slide37.xml.rels><?xml version="1.0" encoding="UTF-8" standalone="yes"?>
<Relationships xmlns="http://schemas.openxmlformats.org/package/2006/relationships"><Relationship Id="rId2" Type="http://schemas.openxmlformats.org/officeDocument/2006/relationships/slide" Target="slide34.xml"/><Relationship Id="rId1" Type="http://schemas.openxmlformats.org/officeDocument/2006/relationships/slideLayout" Target="../slideLayouts/slideLayout5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9.xml.rels><?xml version="1.0" encoding="UTF-8" standalone="yes"?>
<Relationships xmlns="http://schemas.openxmlformats.org/package/2006/relationships"><Relationship Id="rId2" Type="http://schemas.openxmlformats.org/officeDocument/2006/relationships/slide" Target="slide34.xml"/><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0.xml.rels><?xml version="1.0" encoding="UTF-8" standalone="yes"?>
<Relationships xmlns="http://schemas.openxmlformats.org/package/2006/relationships"><Relationship Id="rId2" Type="http://schemas.openxmlformats.org/officeDocument/2006/relationships/slide" Target="slide34.xml"/><Relationship Id="rId1" Type="http://schemas.openxmlformats.org/officeDocument/2006/relationships/slideLayout" Target="../slideLayouts/slideLayout51.xml"/></Relationships>
</file>

<file path=ppt/slides/_rels/slide41.xml.rels><?xml version="1.0" encoding="UTF-8" standalone="yes"?>
<Relationships xmlns="http://schemas.openxmlformats.org/package/2006/relationships"><Relationship Id="rId2" Type="http://schemas.openxmlformats.org/officeDocument/2006/relationships/slide" Target="slide34.xml"/><Relationship Id="rId1" Type="http://schemas.openxmlformats.org/officeDocument/2006/relationships/slideLayout" Target="../slideLayouts/slideLayout51.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51.xml"/><Relationship Id="rId1" Type="http://schemas.openxmlformats.org/officeDocument/2006/relationships/vmlDrawing" Target="../drawings/vmlDrawing3.vml"/><Relationship Id="rId4" Type="http://schemas.openxmlformats.org/officeDocument/2006/relationships/image" Target="../media/image42.emf"/></Relationships>
</file>

<file path=ppt/slides/_rels/slide43.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notesSlide" Target="../notesSlides/notesSlide1.xml"/><Relationship Id="rId1" Type="http://schemas.openxmlformats.org/officeDocument/2006/relationships/slideLayout" Target="../slideLayouts/slideLayout51.xml"/></Relationships>
</file>

<file path=ppt/slides/_rels/slide44.xml.rels><?xml version="1.0" encoding="UTF-8" standalone="yes"?>
<Relationships xmlns="http://schemas.openxmlformats.org/package/2006/relationships"><Relationship Id="rId2" Type="http://schemas.openxmlformats.org/officeDocument/2006/relationships/slide" Target="slide34.xml"/><Relationship Id="rId1" Type="http://schemas.openxmlformats.org/officeDocument/2006/relationships/slideLayout" Target="../slideLayouts/slideLayout51.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51.xml"/><Relationship Id="rId1" Type="http://schemas.openxmlformats.org/officeDocument/2006/relationships/vmlDrawing" Target="../drawings/vmlDrawing4.vml"/><Relationship Id="rId4" Type="http://schemas.openxmlformats.org/officeDocument/2006/relationships/image" Target="../media/image43.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7.xml.rels><?xml version="1.0" encoding="UTF-8" standalone="yes"?>
<Relationships xmlns="http://schemas.openxmlformats.org/package/2006/relationships"><Relationship Id="rId2" Type="http://schemas.openxmlformats.org/officeDocument/2006/relationships/slide" Target="slide34.xml"/><Relationship Id="rId1" Type="http://schemas.openxmlformats.org/officeDocument/2006/relationships/slideLayout" Target="../slideLayouts/slideLayout51.xml"/></Relationships>
</file>

<file path=ppt/slides/_rels/slide48.xml.rels><?xml version="1.0" encoding="UTF-8" standalone="yes"?>
<Relationships xmlns="http://schemas.openxmlformats.org/package/2006/relationships"><Relationship Id="rId2" Type="http://schemas.openxmlformats.org/officeDocument/2006/relationships/slide" Target="slide34.xml"/><Relationship Id="rId1" Type="http://schemas.openxmlformats.org/officeDocument/2006/relationships/slideLayout" Target="../slideLayouts/slideLayout51.xml"/></Relationships>
</file>

<file path=ppt/slides/_rels/slide49.xml.rels><?xml version="1.0" encoding="UTF-8" standalone="yes"?>
<Relationships xmlns="http://schemas.openxmlformats.org/package/2006/relationships"><Relationship Id="rId2" Type="http://schemas.openxmlformats.org/officeDocument/2006/relationships/slide" Target="slide34.xml"/><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1.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5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51.xml"/><Relationship Id="rId1" Type="http://schemas.openxmlformats.org/officeDocument/2006/relationships/vmlDrawing" Target="../drawings/vmlDrawing5.vml"/><Relationship Id="rId4" Type="http://schemas.openxmlformats.org/officeDocument/2006/relationships/image" Target="../media/image54.e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51.xml"/><Relationship Id="rId1" Type="http://schemas.openxmlformats.org/officeDocument/2006/relationships/vmlDrawing" Target="../drawings/vmlDrawing6.vml"/><Relationship Id="rId4" Type="http://schemas.openxmlformats.org/officeDocument/2006/relationships/image" Target="../media/image55.e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51.xml"/><Relationship Id="rId1" Type="http://schemas.openxmlformats.org/officeDocument/2006/relationships/vmlDrawing" Target="../drawings/vmlDrawing7.vml"/><Relationship Id="rId4" Type="http://schemas.openxmlformats.org/officeDocument/2006/relationships/image" Target="../media/image56.emf"/></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51.xml"/><Relationship Id="rId1" Type="http://schemas.openxmlformats.org/officeDocument/2006/relationships/vmlDrawing" Target="../drawings/vmlDrawing8.vml"/><Relationship Id="rId4" Type="http://schemas.openxmlformats.org/officeDocument/2006/relationships/image" Target="../media/image57.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51.xml"/></Relationships>
</file>

<file path=ppt/slides/_rels/slide9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51.xml"/></Relationships>
</file>

<file path=ppt/slides/_rels/slide9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4"/>
          <p:cNvSpPr>
            <a:spLocks noGrp="1" noChangeArrowheads="1"/>
          </p:cNvSpPr>
          <p:nvPr>
            <p:ph type="ctrTitle"/>
          </p:nvPr>
        </p:nvSpPr>
        <p:spPr>
          <a:xfrm>
            <a:off x="2286000" y="1600201"/>
            <a:ext cx="7772400" cy="1470025"/>
          </a:xfrm>
        </p:spPr>
        <p:txBody>
          <a:bodyPr anchor="ctr"/>
          <a:lstStyle/>
          <a:p>
            <a:pPr algn="ctr"/>
            <a:r>
              <a:rPr lang="zh-CN" altLang="en-US" sz="4400" dirty="0"/>
              <a:t>嵌入式系统</a:t>
            </a:r>
          </a:p>
        </p:txBody>
      </p:sp>
      <p:sp>
        <p:nvSpPr>
          <p:cNvPr id="82950" name="Rectangle 6"/>
          <p:cNvSpPr>
            <a:spLocks noGrp="1" noChangeArrowheads="1"/>
          </p:cNvSpPr>
          <p:nvPr>
            <p:ph type="subTitle" idx="1"/>
          </p:nvPr>
        </p:nvSpPr>
        <p:spPr>
          <a:xfrm>
            <a:off x="2895600" y="3886200"/>
            <a:ext cx="6400800" cy="1752600"/>
          </a:xfrm>
        </p:spPr>
        <p:txBody>
          <a:bodyPr/>
          <a:lstStyle/>
          <a:p>
            <a:pPr algn="r"/>
            <a:r>
              <a:rPr lang="zh-CN" altLang="en-US" sz="3200" dirty="0">
                <a:solidFill>
                  <a:srgbClr val="FFFF00"/>
                </a:solidFill>
              </a:rPr>
              <a:t>东北大学秦皇岛分校控制工程学院</a:t>
            </a:r>
            <a:endParaRPr lang="en-US" altLang="zh-CN" dirty="0">
              <a:solidFill>
                <a:srgbClr val="FFFF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normAutofit fontScale="90000"/>
          </a:bodyPr>
          <a:lstStyle/>
          <a:p>
            <a:r>
              <a:rPr kumimoji="1" lang="zh-CN" altLang="en-US" sz="3600" b="1">
                <a:solidFill>
                  <a:schemeClr val="accent2"/>
                </a:solidFill>
                <a:ea typeface="黑体" panose="02010609060101010101" pitchFamily="49" charset="-122"/>
              </a:rPr>
              <a:t>无所不在的嵌入式系统</a:t>
            </a:r>
          </a:p>
        </p:txBody>
      </p:sp>
      <p:sp>
        <p:nvSpPr>
          <p:cNvPr id="97284" name="Rectangle 4"/>
          <p:cNvSpPr>
            <a:spLocks noChangeArrowheads="1"/>
          </p:cNvSpPr>
          <p:nvPr/>
        </p:nvSpPr>
        <p:spPr bwMode="auto">
          <a:xfrm>
            <a:off x="2332038" y="1289050"/>
            <a:ext cx="7345362" cy="252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30000"/>
              </a:lnSpc>
              <a:spcBef>
                <a:spcPct val="35000"/>
              </a:spcBef>
              <a:buFontTx/>
              <a:buChar char=" "/>
            </a:pPr>
            <a:r>
              <a:rPr lang="zh-CN" altLang="en-US" sz="4000" dirty="0">
                <a:ea typeface="隶书" panose="02010509060101010101" pitchFamily="49" charset="-122"/>
              </a:rPr>
              <a:t>　</a:t>
            </a:r>
            <a:r>
              <a:rPr lang="zh-CN" altLang="en-US" sz="3600" dirty="0">
                <a:ea typeface="隶书" panose="02010509060101010101" pitchFamily="49" charset="-122"/>
              </a:rPr>
              <a:t>　计算机将变得小巧玲珑，藏身在任何地方</a:t>
            </a:r>
            <a:r>
              <a:rPr lang="en-US" altLang="zh-CN" sz="3600" dirty="0">
                <a:ea typeface="隶书" panose="02010509060101010101" pitchFamily="49" charset="-122"/>
              </a:rPr>
              <a:t>, </a:t>
            </a:r>
            <a:r>
              <a:rPr lang="zh-CN" altLang="en-US" sz="3600" dirty="0">
                <a:ea typeface="隶书" panose="02010509060101010101" pitchFamily="49" charset="-122"/>
              </a:rPr>
              <a:t>又消失在所有地方；功能强大</a:t>
            </a:r>
            <a:r>
              <a:rPr lang="en-US" altLang="zh-CN" sz="3600" dirty="0">
                <a:ea typeface="隶书" panose="02010509060101010101" pitchFamily="49" charset="-122"/>
              </a:rPr>
              <a:t>, </a:t>
            </a:r>
            <a:r>
              <a:rPr lang="zh-CN" altLang="en-US" sz="3600" dirty="0">
                <a:ea typeface="隶书" panose="02010509060101010101" pitchFamily="49" charset="-122"/>
              </a:rPr>
              <a:t>无影无踪。</a:t>
            </a:r>
            <a:endParaRPr lang="zh-CN" altLang="en-US" sz="3600" dirty="0">
              <a:solidFill>
                <a:srgbClr val="800000"/>
              </a:solidFill>
              <a:ea typeface="隶书" panose="02010509060101010101" pitchFamily="49" charset="-122"/>
            </a:endParaRPr>
          </a:p>
        </p:txBody>
      </p:sp>
      <p:sp>
        <p:nvSpPr>
          <p:cNvPr id="97285" name="Rectangle 5"/>
          <p:cNvSpPr>
            <a:spLocks noChangeArrowheads="1"/>
          </p:cNvSpPr>
          <p:nvPr/>
        </p:nvSpPr>
        <p:spPr bwMode="auto">
          <a:xfrm>
            <a:off x="2438400" y="3733800"/>
            <a:ext cx="7772400" cy="273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40000"/>
              </a:lnSpc>
              <a:spcBef>
                <a:spcPct val="40000"/>
              </a:spcBef>
              <a:buFontTx/>
              <a:buChar char=" "/>
            </a:pPr>
            <a:r>
              <a:rPr lang="zh-CN" altLang="en-US" sz="3600" dirty="0">
                <a:solidFill>
                  <a:srgbClr val="CC0066"/>
                </a:solidFill>
                <a:ea typeface="隶书" panose="02010509060101010101" pitchFamily="49" charset="-122"/>
              </a:rPr>
              <a:t>　　计算机变得无处不在：例如在墙里、在手腕上、在手写纸上等等，随用随取、伸手可及</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7285"/>
                                        </p:tgtEl>
                                        <p:attrNameLst>
                                          <p:attrName>style.visibility</p:attrName>
                                        </p:attrNameLst>
                                      </p:cBhvr>
                                      <p:to>
                                        <p:strVal val="visible"/>
                                      </p:to>
                                    </p:set>
                                    <p:animEffect transition="in" filter="checkerboard(across)">
                                      <p:cBhvr>
                                        <p:cTn id="7" dur="500"/>
                                        <p:tgtEl>
                                          <p:spTgt spid="97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5"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9" name="Rectangle 3"/>
          <p:cNvSpPr>
            <a:spLocks noGrp="1" noChangeArrowheads="1"/>
          </p:cNvSpPr>
          <p:nvPr>
            <p:ph idx="1"/>
          </p:nvPr>
        </p:nvSpPr>
        <p:spPr>
          <a:xfrm>
            <a:off x="1981200" y="1600201"/>
            <a:ext cx="7240588" cy="669925"/>
          </a:xfrm>
          <a:noFill/>
        </p:spPr>
        <p:txBody>
          <a:bodyPr/>
          <a:lstStyle/>
          <a:p>
            <a:r>
              <a:rPr lang="zh-CN" altLang="en-US"/>
              <a:t>常见的嵌入式操作系统</a:t>
            </a:r>
          </a:p>
        </p:txBody>
      </p:sp>
      <p:sp>
        <p:nvSpPr>
          <p:cNvPr id="50180" name="Text Box 4"/>
          <p:cNvSpPr txBox="1">
            <a:spLocks noChangeArrowheads="1"/>
          </p:cNvSpPr>
          <p:nvPr/>
        </p:nvSpPr>
        <p:spPr bwMode="auto">
          <a:xfrm>
            <a:off x="1023582" y="2603879"/>
            <a:ext cx="9608024"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3200" dirty="0">
                <a:latin typeface="Times New Roman" panose="02020603050405020304" pitchFamily="18" charset="0"/>
                <a:ea typeface="华文新魏" panose="02010800040101010101" pitchFamily="2" charset="-122"/>
              </a:rPr>
              <a:t>        </a:t>
            </a:r>
            <a:r>
              <a:rPr kumimoji="1" lang="en-US" altLang="zh-CN" sz="3200" dirty="0">
                <a:solidFill>
                  <a:srgbClr val="0066FF"/>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OSE</a:t>
            </a:r>
            <a:r>
              <a:rPr kumimoji="1" lang="zh-CN" altLang="en-US" sz="3200" dirty="0">
                <a:latin typeface="Times New Roman" panose="02020603050405020304" pitchFamily="18" charset="0"/>
                <a:ea typeface="华文新魏" panose="02010800040101010101" pitchFamily="2" charset="-122"/>
              </a:rPr>
              <a:t>主要是由</a:t>
            </a:r>
            <a:r>
              <a:rPr kumimoji="1" lang="en-US" altLang="zh-CN" sz="3200" dirty="0">
                <a:latin typeface="Times New Roman" panose="02020603050405020304" pitchFamily="18" charset="0"/>
                <a:ea typeface="华文新魏" panose="02010800040101010101" pitchFamily="2" charset="-122"/>
              </a:rPr>
              <a:t>ENEA Data AB </a:t>
            </a:r>
            <a:r>
              <a:rPr kumimoji="1" lang="zh-CN" altLang="en-US" sz="3200" dirty="0">
                <a:latin typeface="Times New Roman" panose="02020603050405020304" pitchFamily="18" charset="0"/>
                <a:ea typeface="华文新魏" panose="02010800040101010101" pitchFamily="2" charset="-122"/>
              </a:rPr>
              <a:t>下属的</a:t>
            </a:r>
            <a:r>
              <a:rPr kumimoji="1" lang="en-US" altLang="zh-CN" sz="3200" dirty="0">
                <a:latin typeface="Times New Roman" panose="02020603050405020304" pitchFamily="18" charset="0"/>
                <a:ea typeface="华文新魏" panose="02010800040101010101" pitchFamily="2" charset="-122"/>
              </a:rPr>
              <a:t>ENEA OSE Systems AB</a:t>
            </a:r>
            <a:r>
              <a:rPr kumimoji="1" lang="zh-CN" altLang="en-US" sz="3200" dirty="0">
                <a:latin typeface="Times New Roman" panose="02020603050405020304" pitchFamily="18" charset="0"/>
                <a:ea typeface="华文新魏" panose="02010800040101010101" pitchFamily="2" charset="-122"/>
              </a:rPr>
              <a:t>负责开发和技术服务的，一直以来都充当着实时操作系统以及分布式和容错性应用的先锋，并保持良好的发展态势。 </a:t>
            </a:r>
          </a:p>
          <a:p>
            <a:r>
              <a:rPr kumimoji="1" lang="zh-CN" altLang="en-US" sz="3200" dirty="0">
                <a:latin typeface="Times New Roman" panose="02020603050405020304" pitchFamily="18" charset="0"/>
                <a:ea typeface="华文新魏" panose="02010800040101010101" pitchFamily="2" charset="-122"/>
              </a:rPr>
              <a:t>       </a:t>
            </a:r>
            <a:r>
              <a:rPr kumimoji="1" lang="zh-CN" altLang="en-US" sz="3200" dirty="0">
                <a:solidFill>
                  <a:srgbClr val="0066FF"/>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en-US" altLang="zh-CN" sz="3200" dirty="0">
                <a:solidFill>
                  <a:srgbClr val="0066FF"/>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OSE</a:t>
            </a:r>
            <a:r>
              <a:rPr kumimoji="1" lang="zh-CN" altLang="en-US" sz="3200" dirty="0">
                <a:latin typeface="Times New Roman" panose="02020603050405020304" pitchFamily="18" charset="0"/>
                <a:ea typeface="华文新魏" panose="02010800040101010101" pitchFamily="2" charset="-122"/>
              </a:rPr>
              <a:t>的客户深入到电信，数据，工控，航空等领域，尤其在电信方面，该公司已经有了十余年的开发经验，同诸如爱立信，诺基亚，西门子等知名公司确定了良好的关系。 </a:t>
            </a:r>
          </a:p>
        </p:txBody>
      </p:sp>
      <p:sp>
        <p:nvSpPr>
          <p:cNvPr id="50181" name="Text Box 5"/>
          <p:cNvSpPr txBox="1">
            <a:spLocks noChangeArrowheads="1"/>
          </p:cNvSpPr>
          <p:nvPr/>
        </p:nvSpPr>
        <p:spPr bwMode="auto">
          <a:xfrm>
            <a:off x="6743701" y="2035175"/>
            <a:ext cx="2881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anose="02020603050405020304" pitchFamily="18" charset="0"/>
              </a:rPr>
              <a:t>——</a:t>
            </a:r>
            <a:r>
              <a:rPr kumimoji="1" lang="en-US" altLang="zh-CN" sz="2400">
                <a:solidFill>
                  <a:srgbClr val="0000FF"/>
                </a:solidFill>
                <a:latin typeface="Times New Roman" panose="02020603050405020304" pitchFamily="18" charset="0"/>
                <a:ea typeface="华文新魏" panose="02010800040101010101" pitchFamily="2" charset="-122"/>
              </a:rPr>
              <a:t>OSE</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50181"/>
                                        </p:tgtEl>
                                        <p:attrNameLst>
                                          <p:attrName>style.visibility</p:attrName>
                                        </p:attrNameLst>
                                      </p:cBhvr>
                                      <p:to>
                                        <p:strVal val="visible"/>
                                      </p:to>
                                    </p:set>
                                    <p:anim calcmode="discrete" valueType="clr">
                                      <p:cBhvr override="childStyle">
                                        <p:cTn id="7" dur="80"/>
                                        <p:tgtEl>
                                          <p:spTgt spid="50181"/>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50181"/>
                                        </p:tgtEl>
                                        <p:attrNameLst>
                                          <p:attrName>fillcolor</p:attrName>
                                        </p:attrNameLst>
                                      </p:cBhvr>
                                      <p:tavLst>
                                        <p:tav tm="0">
                                          <p:val>
                                            <p:clrVal>
                                              <a:schemeClr val="accent2"/>
                                            </p:clrVal>
                                          </p:val>
                                        </p:tav>
                                        <p:tav tm="50000">
                                          <p:val>
                                            <p:clrVal>
                                              <a:schemeClr val="hlink"/>
                                            </p:clrVal>
                                          </p:val>
                                        </p:tav>
                                      </p:tavLst>
                                    </p:anim>
                                    <p:set>
                                      <p:cBhvr>
                                        <p:cTn id="9" dur="80"/>
                                        <p:tgtEl>
                                          <p:spTgt spid="50181"/>
                                        </p:tgtEl>
                                        <p:attrNameLst>
                                          <p:attrName>fill.type</p:attrName>
                                        </p:attrNameLst>
                                      </p:cBhvr>
                                      <p:to>
                                        <p:strVal val="solid"/>
                                      </p:to>
                                    </p:set>
                                  </p:childTnLst>
                                </p:cTn>
                              </p:par>
                            </p:childTnLst>
                          </p:cTn>
                        </p:par>
                        <p:par>
                          <p:cTn id="10" fill="hold">
                            <p:stCondLst>
                              <p:cond delay="239"/>
                            </p:stCondLst>
                            <p:childTnLst>
                              <p:par>
                                <p:cTn id="11" presetID="2" presetClass="entr" presetSubtype="2" fill="hold" grpId="0" nodeType="afterEffect">
                                  <p:stCondLst>
                                    <p:cond delay="0"/>
                                  </p:stCondLst>
                                  <p:childTnLst>
                                    <p:set>
                                      <p:cBhvr>
                                        <p:cTn id="12" dur="1" fill="hold">
                                          <p:stCondLst>
                                            <p:cond delay="0"/>
                                          </p:stCondLst>
                                        </p:cTn>
                                        <p:tgtEl>
                                          <p:spTgt spid="50180"/>
                                        </p:tgtEl>
                                        <p:attrNameLst>
                                          <p:attrName>style.visibility</p:attrName>
                                        </p:attrNameLst>
                                      </p:cBhvr>
                                      <p:to>
                                        <p:strVal val="visible"/>
                                      </p:to>
                                    </p:set>
                                    <p:anim calcmode="lin" valueType="num">
                                      <p:cBhvr additive="base">
                                        <p:cTn id="13" dur="500" fill="hold"/>
                                        <p:tgtEl>
                                          <p:spTgt spid="50180"/>
                                        </p:tgtEl>
                                        <p:attrNameLst>
                                          <p:attrName>ppt_x</p:attrName>
                                        </p:attrNameLst>
                                      </p:cBhvr>
                                      <p:tavLst>
                                        <p:tav tm="0">
                                          <p:val>
                                            <p:strVal val="1+#ppt_w/2"/>
                                          </p:val>
                                        </p:tav>
                                        <p:tav tm="100000">
                                          <p:val>
                                            <p:strVal val="#ppt_x"/>
                                          </p:val>
                                        </p:tav>
                                      </p:tavLst>
                                    </p:anim>
                                    <p:anim calcmode="lin" valueType="num">
                                      <p:cBhvr additive="base">
                                        <p:cTn id="14" dur="500" fill="hold"/>
                                        <p:tgtEl>
                                          <p:spTgt spid="5018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0" grpId="0"/>
      <p:bldP spid="50181" grpId="0"/>
    </p:bld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3" name="Rectangle 3"/>
          <p:cNvSpPr>
            <a:spLocks noGrp="1" noChangeArrowheads="1"/>
          </p:cNvSpPr>
          <p:nvPr>
            <p:ph idx="1"/>
          </p:nvPr>
        </p:nvSpPr>
        <p:spPr>
          <a:xfrm>
            <a:off x="834788" y="1354542"/>
            <a:ext cx="7240588" cy="669925"/>
          </a:xfrm>
          <a:noFill/>
        </p:spPr>
        <p:txBody>
          <a:bodyPr/>
          <a:lstStyle/>
          <a:p>
            <a:r>
              <a:rPr lang="zh-CN" altLang="en-US"/>
              <a:t>常见的嵌入式操作系统</a:t>
            </a:r>
          </a:p>
        </p:txBody>
      </p:sp>
      <p:sp>
        <p:nvSpPr>
          <p:cNvPr id="51204" name="Text Box 4"/>
          <p:cNvSpPr txBox="1">
            <a:spLocks noChangeArrowheads="1"/>
          </p:cNvSpPr>
          <p:nvPr/>
        </p:nvSpPr>
        <p:spPr bwMode="auto">
          <a:xfrm>
            <a:off x="1087201" y="2459441"/>
            <a:ext cx="1029503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800" dirty="0">
                <a:latin typeface="Times New Roman" panose="02020603050405020304" pitchFamily="18" charset="0"/>
                <a:ea typeface="华文新魏" panose="02010800040101010101" pitchFamily="2" charset="-122"/>
              </a:rPr>
              <a:t>        </a:t>
            </a:r>
            <a:r>
              <a:rPr kumimoji="1" lang="en-US" altLang="zh-CN" sz="2800" dirty="0">
                <a:solidFill>
                  <a:srgbClr val="0066FF"/>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Nucleus PLUS</a:t>
            </a:r>
            <a:r>
              <a:rPr kumimoji="1" lang="zh-CN" altLang="en-US" sz="2800" dirty="0">
                <a:latin typeface="Times New Roman" panose="02020603050405020304" pitchFamily="18" charset="0"/>
                <a:ea typeface="华文新魏" panose="02010800040101010101" pitchFamily="2" charset="-122"/>
              </a:rPr>
              <a:t>是为实时嵌入式应用而设计的一个抢先式多任务操作系统内核，其</a:t>
            </a:r>
            <a:r>
              <a:rPr kumimoji="1" lang="en-US" altLang="zh-CN" sz="2800" dirty="0">
                <a:latin typeface="Times New Roman" panose="02020603050405020304" pitchFamily="18" charset="0"/>
                <a:ea typeface="华文新魏" panose="02010800040101010101" pitchFamily="2" charset="-122"/>
              </a:rPr>
              <a:t>95</a:t>
            </a:r>
            <a:r>
              <a:rPr kumimoji="1" lang="zh-CN" altLang="en-US" sz="2800" dirty="0">
                <a:latin typeface="Times New Roman" panose="02020603050405020304" pitchFamily="18" charset="0"/>
                <a:ea typeface="华文新魏" panose="02010800040101010101" pitchFamily="2" charset="-122"/>
              </a:rPr>
              <a:t>％的代码是用</a:t>
            </a:r>
            <a:r>
              <a:rPr kumimoji="1" lang="en-US" altLang="zh-CN" sz="2800" dirty="0">
                <a:latin typeface="Times New Roman" panose="02020603050405020304" pitchFamily="18" charset="0"/>
                <a:ea typeface="华文新魏" panose="02010800040101010101" pitchFamily="2" charset="-122"/>
              </a:rPr>
              <a:t>ANSI C</a:t>
            </a:r>
            <a:r>
              <a:rPr kumimoji="1" lang="zh-CN" altLang="en-US" sz="2800" dirty="0">
                <a:latin typeface="Times New Roman" panose="02020603050405020304" pitchFamily="18" charset="0"/>
                <a:ea typeface="华文新魏" panose="02010800040101010101" pitchFamily="2" charset="-122"/>
              </a:rPr>
              <a:t>写成的，因此非常便于移植并能够支持大多数类型的处理器。</a:t>
            </a:r>
          </a:p>
          <a:p>
            <a:r>
              <a:rPr kumimoji="1" lang="zh-CN" altLang="en-US" sz="2800" dirty="0">
                <a:latin typeface="Times New Roman" panose="02020603050405020304" pitchFamily="18" charset="0"/>
                <a:ea typeface="华文新魏" panose="02010800040101010101" pitchFamily="2" charset="-122"/>
              </a:rPr>
              <a:t>        </a:t>
            </a:r>
            <a:r>
              <a:rPr kumimoji="1" lang="en-US" altLang="zh-CN" sz="2800" dirty="0">
                <a:solidFill>
                  <a:srgbClr val="0066FF"/>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Nucleus PLUS</a:t>
            </a:r>
            <a:r>
              <a:rPr kumimoji="1" lang="zh-CN" altLang="en-US" sz="2800" dirty="0">
                <a:latin typeface="Times New Roman" panose="02020603050405020304" pitchFamily="18" charset="0"/>
                <a:ea typeface="华文新魏" panose="02010800040101010101" pitchFamily="2" charset="-122"/>
              </a:rPr>
              <a:t>采用了</a:t>
            </a:r>
            <a:r>
              <a:rPr kumimoji="1" lang="zh-CN" altLang="en-US" sz="2800" dirty="0">
                <a:solidFill>
                  <a:srgbClr val="FF0000"/>
                </a:solidFill>
                <a:latin typeface="Times New Roman" panose="02020603050405020304" pitchFamily="18" charset="0"/>
                <a:ea typeface="华文新魏" panose="02010800040101010101" pitchFamily="2" charset="-122"/>
              </a:rPr>
              <a:t>软件组件</a:t>
            </a:r>
            <a:r>
              <a:rPr kumimoji="1" lang="zh-CN" altLang="en-US" sz="2800" dirty="0">
                <a:latin typeface="Times New Roman" panose="02020603050405020304" pitchFamily="18" charset="0"/>
                <a:ea typeface="华文新魏" panose="02010800040101010101" pitchFamily="2" charset="-122"/>
              </a:rPr>
              <a:t>的方法。每个组件具有单一而明确的目的，通常由几个</a:t>
            </a:r>
            <a:r>
              <a:rPr kumimoji="1" lang="en-US" altLang="zh-CN" sz="2800" dirty="0">
                <a:latin typeface="Times New Roman" panose="02020603050405020304" pitchFamily="18" charset="0"/>
                <a:ea typeface="华文新魏" panose="02010800040101010101" pitchFamily="2" charset="-122"/>
              </a:rPr>
              <a:t>C</a:t>
            </a:r>
            <a:r>
              <a:rPr kumimoji="1" lang="zh-CN" altLang="en-US" sz="2800" dirty="0">
                <a:latin typeface="Times New Roman" panose="02020603050405020304" pitchFamily="18" charset="0"/>
                <a:ea typeface="华文新魏" panose="02010800040101010101" pitchFamily="2" charset="-122"/>
              </a:rPr>
              <a:t>及汇编语言模块构成，提供清晰的外部接口，对组件的引用就是通过这些接口完成的。由于采用了软件组件的方法，使</a:t>
            </a:r>
            <a:r>
              <a:rPr kumimoji="1" lang="en-US" altLang="zh-CN" sz="2800" dirty="0">
                <a:latin typeface="Times New Roman" panose="02020603050405020304" pitchFamily="18" charset="0"/>
                <a:ea typeface="华文新魏" panose="02010800040101010101" pitchFamily="2" charset="-122"/>
              </a:rPr>
              <a:t>Nucleus PLUS </a:t>
            </a:r>
            <a:r>
              <a:rPr kumimoji="1" lang="zh-CN" altLang="en-US" sz="2800" dirty="0">
                <a:latin typeface="Times New Roman" panose="02020603050405020304" pitchFamily="18" charset="0"/>
                <a:ea typeface="华文新魏" panose="02010800040101010101" pitchFamily="2" charset="-122"/>
              </a:rPr>
              <a:t>的各个组件非常易于替换和复用。</a:t>
            </a:r>
          </a:p>
        </p:txBody>
      </p:sp>
      <p:sp>
        <p:nvSpPr>
          <p:cNvPr id="51205" name="Text Box 5"/>
          <p:cNvSpPr txBox="1">
            <a:spLocks noChangeArrowheads="1"/>
          </p:cNvSpPr>
          <p:nvPr/>
        </p:nvSpPr>
        <p:spPr bwMode="auto">
          <a:xfrm>
            <a:off x="5597289" y="1789516"/>
            <a:ext cx="2881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anose="02020603050405020304" pitchFamily="18" charset="0"/>
              </a:rPr>
              <a:t>——</a:t>
            </a:r>
            <a:r>
              <a:rPr kumimoji="1" lang="en-US" altLang="zh-CN" sz="2400">
                <a:solidFill>
                  <a:srgbClr val="0000FF"/>
                </a:solidFill>
                <a:latin typeface="Times New Roman" panose="02020603050405020304" pitchFamily="18" charset="0"/>
                <a:ea typeface="华文新魏" panose="02010800040101010101" pitchFamily="2" charset="-122"/>
              </a:rPr>
              <a:t>Nucleus</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51205"/>
                                        </p:tgtEl>
                                        <p:attrNameLst>
                                          <p:attrName>style.visibility</p:attrName>
                                        </p:attrNameLst>
                                      </p:cBhvr>
                                      <p:to>
                                        <p:strVal val="visible"/>
                                      </p:to>
                                    </p:set>
                                    <p:anim calcmode="discrete" valueType="clr">
                                      <p:cBhvr override="childStyle">
                                        <p:cTn id="7" dur="80"/>
                                        <p:tgtEl>
                                          <p:spTgt spid="5120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51205"/>
                                        </p:tgtEl>
                                        <p:attrNameLst>
                                          <p:attrName>fillcolor</p:attrName>
                                        </p:attrNameLst>
                                      </p:cBhvr>
                                      <p:tavLst>
                                        <p:tav tm="0">
                                          <p:val>
                                            <p:clrVal>
                                              <a:schemeClr val="accent2"/>
                                            </p:clrVal>
                                          </p:val>
                                        </p:tav>
                                        <p:tav tm="50000">
                                          <p:val>
                                            <p:clrVal>
                                              <a:schemeClr val="hlink"/>
                                            </p:clrVal>
                                          </p:val>
                                        </p:tav>
                                      </p:tavLst>
                                    </p:anim>
                                    <p:set>
                                      <p:cBhvr>
                                        <p:cTn id="9" dur="80"/>
                                        <p:tgtEl>
                                          <p:spTgt spid="51205"/>
                                        </p:tgtEl>
                                        <p:attrNameLst>
                                          <p:attrName>fill.type</p:attrName>
                                        </p:attrNameLst>
                                      </p:cBhvr>
                                      <p:to>
                                        <p:strVal val="solid"/>
                                      </p:to>
                                    </p:set>
                                  </p:childTnLst>
                                </p:cTn>
                              </p:par>
                            </p:childTnLst>
                          </p:cTn>
                        </p:par>
                        <p:par>
                          <p:cTn id="10" fill="hold">
                            <p:stCondLst>
                              <p:cond delay="399"/>
                            </p:stCondLst>
                            <p:childTnLst>
                              <p:par>
                                <p:cTn id="11" presetID="2" presetClass="entr" presetSubtype="2" fill="hold" grpId="0" nodeType="afterEffect">
                                  <p:stCondLst>
                                    <p:cond delay="0"/>
                                  </p:stCondLst>
                                  <p:childTnLst>
                                    <p:set>
                                      <p:cBhvr>
                                        <p:cTn id="12" dur="1" fill="hold">
                                          <p:stCondLst>
                                            <p:cond delay="0"/>
                                          </p:stCondLst>
                                        </p:cTn>
                                        <p:tgtEl>
                                          <p:spTgt spid="51204"/>
                                        </p:tgtEl>
                                        <p:attrNameLst>
                                          <p:attrName>style.visibility</p:attrName>
                                        </p:attrNameLst>
                                      </p:cBhvr>
                                      <p:to>
                                        <p:strVal val="visible"/>
                                      </p:to>
                                    </p:set>
                                    <p:anim calcmode="lin" valueType="num">
                                      <p:cBhvr additive="base">
                                        <p:cTn id="13" dur="500" fill="hold"/>
                                        <p:tgtEl>
                                          <p:spTgt spid="51204"/>
                                        </p:tgtEl>
                                        <p:attrNameLst>
                                          <p:attrName>ppt_x</p:attrName>
                                        </p:attrNameLst>
                                      </p:cBhvr>
                                      <p:tavLst>
                                        <p:tav tm="0">
                                          <p:val>
                                            <p:strVal val="1+#ppt_w/2"/>
                                          </p:val>
                                        </p:tav>
                                        <p:tav tm="100000">
                                          <p:val>
                                            <p:strVal val="#ppt_x"/>
                                          </p:val>
                                        </p:tav>
                                      </p:tavLst>
                                    </p:anim>
                                    <p:anim calcmode="lin" valueType="num">
                                      <p:cBhvr additive="base">
                                        <p:cTn id="14" dur="500" fill="hold"/>
                                        <p:tgtEl>
                                          <p:spTgt spid="512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4" grpId="0"/>
      <p:bldP spid="51205" grpId="0"/>
    </p:bldLst>
  </p:timing>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7" name="Rectangle 3"/>
          <p:cNvSpPr>
            <a:spLocks noGrp="1" noChangeArrowheads="1"/>
          </p:cNvSpPr>
          <p:nvPr>
            <p:ph idx="1"/>
          </p:nvPr>
        </p:nvSpPr>
        <p:spPr>
          <a:xfrm>
            <a:off x="671014" y="1313598"/>
            <a:ext cx="7240588" cy="669925"/>
          </a:xfrm>
          <a:noFill/>
        </p:spPr>
        <p:txBody>
          <a:bodyPr/>
          <a:lstStyle/>
          <a:p>
            <a:r>
              <a:rPr lang="zh-CN" altLang="en-US" dirty="0"/>
              <a:t>常见的嵌入式操作系统</a:t>
            </a:r>
          </a:p>
        </p:txBody>
      </p:sp>
      <p:sp>
        <p:nvSpPr>
          <p:cNvPr id="52228" name="Text Box 4"/>
          <p:cNvSpPr txBox="1">
            <a:spLocks noChangeArrowheads="1"/>
          </p:cNvSpPr>
          <p:nvPr/>
        </p:nvSpPr>
        <p:spPr bwMode="auto">
          <a:xfrm>
            <a:off x="1054290" y="2407905"/>
            <a:ext cx="1025970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800" dirty="0">
                <a:latin typeface="Times New Roman" panose="02020603050405020304" pitchFamily="18" charset="0"/>
                <a:ea typeface="华文新魏" panose="02010800040101010101" pitchFamily="2" charset="-122"/>
              </a:rPr>
              <a:t>        </a:t>
            </a:r>
            <a:r>
              <a:rPr kumimoji="1" lang="en-US" altLang="zh-CN" sz="2800" dirty="0" err="1">
                <a:solidFill>
                  <a:srgbClr val="0066FF"/>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eCos</a:t>
            </a:r>
            <a:r>
              <a:rPr kumimoji="1" lang="zh-CN" altLang="en-US" sz="2800" dirty="0">
                <a:latin typeface="Times New Roman" panose="02020603050405020304" pitchFamily="18" charset="0"/>
                <a:ea typeface="华文新魏" panose="02010800040101010101" pitchFamily="2" charset="-122"/>
              </a:rPr>
              <a:t>是</a:t>
            </a:r>
            <a:r>
              <a:rPr kumimoji="1" lang="en-US" altLang="zh-CN" sz="2800" dirty="0" err="1">
                <a:latin typeface="Times New Roman" panose="02020603050405020304" pitchFamily="18" charset="0"/>
                <a:ea typeface="华文新魏" panose="02010800040101010101" pitchFamily="2" charset="-122"/>
              </a:rPr>
              <a:t>RedHat</a:t>
            </a:r>
            <a:r>
              <a:rPr kumimoji="1" lang="zh-CN" altLang="en-US" sz="2800" dirty="0">
                <a:latin typeface="Times New Roman" panose="02020603050405020304" pitchFamily="18" charset="0"/>
                <a:ea typeface="华文新魏" panose="02010800040101010101" pitchFamily="2" charset="-122"/>
              </a:rPr>
              <a:t>公司开发的</a:t>
            </a:r>
            <a:r>
              <a:rPr kumimoji="1" lang="zh-CN" altLang="en-US" sz="2800" dirty="0">
                <a:solidFill>
                  <a:srgbClr val="FF0000"/>
                </a:solidFill>
                <a:latin typeface="Times New Roman" panose="02020603050405020304" pitchFamily="18" charset="0"/>
                <a:ea typeface="华文新魏" panose="02010800040101010101" pitchFamily="2" charset="-122"/>
              </a:rPr>
              <a:t>源代码开放</a:t>
            </a:r>
            <a:r>
              <a:rPr kumimoji="1" lang="zh-CN" altLang="en-US" sz="2800" dirty="0">
                <a:latin typeface="Times New Roman" panose="02020603050405020304" pitchFamily="18" charset="0"/>
                <a:ea typeface="华文新魏" panose="02010800040101010101" pitchFamily="2" charset="-122"/>
              </a:rPr>
              <a:t>的嵌入式</a:t>
            </a:r>
            <a:r>
              <a:rPr kumimoji="1" lang="en-US" altLang="zh-CN" sz="2800" dirty="0">
                <a:latin typeface="Times New Roman" panose="02020603050405020304" pitchFamily="18" charset="0"/>
                <a:ea typeface="华文新魏" panose="02010800040101010101" pitchFamily="2" charset="-122"/>
              </a:rPr>
              <a:t>RTOS</a:t>
            </a:r>
            <a:r>
              <a:rPr kumimoji="1" lang="zh-CN" altLang="en-US" sz="2800" dirty="0">
                <a:latin typeface="Times New Roman" panose="02020603050405020304" pitchFamily="18" charset="0"/>
                <a:ea typeface="华文新魏" panose="02010800040101010101" pitchFamily="2" charset="-122"/>
              </a:rPr>
              <a:t>产品，是一个可配置、可移植的嵌入式实时操作系统，设计的运行环境为</a:t>
            </a:r>
            <a:r>
              <a:rPr kumimoji="1" lang="en-US" altLang="zh-CN" sz="2800" dirty="0" err="1">
                <a:latin typeface="Times New Roman" panose="02020603050405020304" pitchFamily="18" charset="0"/>
                <a:ea typeface="华文新魏" panose="02010800040101010101" pitchFamily="2" charset="-122"/>
              </a:rPr>
              <a:t>RedHat</a:t>
            </a:r>
            <a:r>
              <a:rPr kumimoji="1" lang="zh-CN" altLang="en-US" sz="2800" dirty="0">
                <a:latin typeface="Times New Roman" panose="02020603050405020304" pitchFamily="18" charset="0"/>
                <a:ea typeface="华文新魏" panose="02010800040101010101" pitchFamily="2" charset="-122"/>
              </a:rPr>
              <a:t>的</a:t>
            </a:r>
            <a:r>
              <a:rPr kumimoji="1" lang="en-US" altLang="zh-CN" sz="2800" dirty="0" err="1">
                <a:latin typeface="Times New Roman" panose="02020603050405020304" pitchFamily="18" charset="0"/>
                <a:ea typeface="华文新魏" panose="02010800040101010101" pitchFamily="2" charset="-122"/>
              </a:rPr>
              <a:t>GNUPro</a:t>
            </a:r>
            <a:r>
              <a:rPr kumimoji="1" lang="zh-CN" altLang="en-US" sz="2800" dirty="0">
                <a:latin typeface="Times New Roman" panose="02020603050405020304" pitchFamily="18" charset="0"/>
                <a:ea typeface="华文新魏" panose="02010800040101010101" pitchFamily="2" charset="-122"/>
              </a:rPr>
              <a:t>和</a:t>
            </a:r>
            <a:r>
              <a:rPr kumimoji="1" lang="en-US" altLang="zh-CN" sz="2800" dirty="0">
                <a:latin typeface="Times New Roman" panose="02020603050405020304" pitchFamily="18" charset="0"/>
                <a:ea typeface="华文新魏" panose="02010800040101010101" pitchFamily="2" charset="-122"/>
              </a:rPr>
              <a:t>GNU</a:t>
            </a:r>
            <a:r>
              <a:rPr kumimoji="1" lang="zh-CN" altLang="en-US" sz="2800" dirty="0">
                <a:latin typeface="Times New Roman" panose="02020603050405020304" pitchFamily="18" charset="0"/>
                <a:ea typeface="华文新魏" panose="02010800040101010101" pitchFamily="2" charset="-122"/>
              </a:rPr>
              <a:t>开发环境。</a:t>
            </a:r>
            <a:r>
              <a:rPr kumimoji="1" lang="en-US" altLang="zh-CN" sz="2800" dirty="0" err="1">
                <a:latin typeface="Times New Roman" panose="02020603050405020304" pitchFamily="18" charset="0"/>
                <a:ea typeface="华文新魏" panose="02010800040101010101" pitchFamily="2" charset="-122"/>
              </a:rPr>
              <a:t>eCOS</a:t>
            </a:r>
            <a:r>
              <a:rPr kumimoji="1" lang="zh-CN" altLang="en-US" sz="2800" dirty="0">
                <a:latin typeface="Times New Roman" panose="02020603050405020304" pitchFamily="18" charset="0"/>
                <a:ea typeface="华文新魏" panose="02010800040101010101" pitchFamily="2" charset="-122"/>
              </a:rPr>
              <a:t>的所有部分都开放源代码，可以按照需要自由修改和添加。</a:t>
            </a:r>
            <a:r>
              <a:rPr kumimoji="1" lang="en-US" altLang="zh-CN" sz="2800" dirty="0" err="1">
                <a:latin typeface="Times New Roman" panose="02020603050405020304" pitchFamily="18" charset="0"/>
                <a:ea typeface="华文新魏" panose="02010800040101010101" pitchFamily="2" charset="-122"/>
              </a:rPr>
              <a:t>eCOS</a:t>
            </a:r>
            <a:r>
              <a:rPr kumimoji="1" lang="zh-CN" altLang="en-US" sz="2800" dirty="0">
                <a:latin typeface="Times New Roman" panose="02020603050405020304" pitchFamily="18" charset="0"/>
                <a:ea typeface="华文新魏" panose="02010800040101010101" pitchFamily="2" charset="-122"/>
              </a:rPr>
              <a:t>的关键技术是操作系统可配置性，允许用户组和自己的实时组件和函数以及实现方式，特别允许</a:t>
            </a:r>
            <a:r>
              <a:rPr kumimoji="1" lang="en-US" altLang="zh-CN" sz="2800" dirty="0" err="1">
                <a:latin typeface="Times New Roman" panose="02020603050405020304" pitchFamily="18" charset="0"/>
                <a:ea typeface="华文新魏" panose="02010800040101010101" pitchFamily="2" charset="-122"/>
              </a:rPr>
              <a:t>eCOS</a:t>
            </a:r>
            <a:r>
              <a:rPr kumimoji="1" lang="zh-CN" altLang="en-US" sz="2800" dirty="0">
                <a:latin typeface="Times New Roman" panose="02020603050405020304" pitchFamily="18" charset="0"/>
                <a:ea typeface="华文新魏" panose="02010800040101010101" pitchFamily="2" charset="-122"/>
              </a:rPr>
              <a:t>的开发则定制自己的面向应用的操作系统，使</a:t>
            </a:r>
            <a:r>
              <a:rPr kumimoji="1" lang="en-US" altLang="zh-CN" sz="2800" dirty="0" err="1">
                <a:latin typeface="Times New Roman" panose="02020603050405020304" pitchFamily="18" charset="0"/>
                <a:ea typeface="华文新魏" panose="02010800040101010101" pitchFamily="2" charset="-122"/>
              </a:rPr>
              <a:t>eCos</a:t>
            </a:r>
            <a:r>
              <a:rPr kumimoji="1" lang="zh-CN" altLang="en-US" sz="2800" dirty="0">
                <a:latin typeface="Times New Roman" panose="02020603050405020304" pitchFamily="18" charset="0"/>
                <a:ea typeface="华文新魏" panose="02010800040101010101" pitchFamily="2" charset="-122"/>
              </a:rPr>
              <a:t>能有更广泛的应用范围。</a:t>
            </a:r>
          </a:p>
        </p:txBody>
      </p:sp>
      <p:sp>
        <p:nvSpPr>
          <p:cNvPr id="52229" name="Text Box 5"/>
          <p:cNvSpPr txBox="1">
            <a:spLocks noChangeArrowheads="1"/>
          </p:cNvSpPr>
          <p:nvPr/>
        </p:nvSpPr>
        <p:spPr bwMode="auto">
          <a:xfrm>
            <a:off x="5433515" y="1748572"/>
            <a:ext cx="2881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anose="02020603050405020304" pitchFamily="18" charset="0"/>
              </a:rPr>
              <a:t>——</a:t>
            </a:r>
            <a:r>
              <a:rPr kumimoji="1" lang="en-US" altLang="zh-CN" sz="2400">
                <a:solidFill>
                  <a:srgbClr val="0000FF"/>
                </a:solidFill>
                <a:latin typeface="Times New Roman" panose="02020603050405020304" pitchFamily="18" charset="0"/>
                <a:ea typeface="华文新魏" panose="02010800040101010101" pitchFamily="2" charset="-122"/>
              </a:rPr>
              <a:t>eCos</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52229"/>
                                        </p:tgtEl>
                                        <p:attrNameLst>
                                          <p:attrName>style.visibility</p:attrName>
                                        </p:attrNameLst>
                                      </p:cBhvr>
                                      <p:to>
                                        <p:strVal val="visible"/>
                                      </p:to>
                                    </p:set>
                                    <p:anim calcmode="discrete" valueType="clr">
                                      <p:cBhvr override="childStyle">
                                        <p:cTn id="7" dur="80"/>
                                        <p:tgtEl>
                                          <p:spTgt spid="52229"/>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52229"/>
                                        </p:tgtEl>
                                        <p:attrNameLst>
                                          <p:attrName>fillcolor</p:attrName>
                                        </p:attrNameLst>
                                      </p:cBhvr>
                                      <p:tavLst>
                                        <p:tav tm="0">
                                          <p:val>
                                            <p:clrVal>
                                              <a:schemeClr val="accent2"/>
                                            </p:clrVal>
                                          </p:val>
                                        </p:tav>
                                        <p:tav tm="50000">
                                          <p:val>
                                            <p:clrVal>
                                              <a:schemeClr val="hlink"/>
                                            </p:clrVal>
                                          </p:val>
                                        </p:tav>
                                      </p:tavLst>
                                    </p:anim>
                                    <p:set>
                                      <p:cBhvr>
                                        <p:cTn id="9" dur="80"/>
                                        <p:tgtEl>
                                          <p:spTgt spid="52229"/>
                                        </p:tgtEl>
                                        <p:attrNameLst>
                                          <p:attrName>fill.type</p:attrName>
                                        </p:attrNameLst>
                                      </p:cBhvr>
                                      <p:to>
                                        <p:strVal val="solid"/>
                                      </p:to>
                                    </p:set>
                                  </p:childTnLst>
                                </p:cTn>
                              </p:par>
                            </p:childTnLst>
                          </p:cTn>
                        </p:par>
                        <p:par>
                          <p:cTn id="10" fill="hold">
                            <p:stCondLst>
                              <p:cond delay="280"/>
                            </p:stCondLst>
                            <p:childTnLst>
                              <p:par>
                                <p:cTn id="11" presetID="21" presetClass="entr" presetSubtype="4" fill="hold" grpId="0" nodeType="afterEffect">
                                  <p:stCondLst>
                                    <p:cond delay="0"/>
                                  </p:stCondLst>
                                  <p:childTnLst>
                                    <p:set>
                                      <p:cBhvr>
                                        <p:cTn id="12" dur="1" fill="hold">
                                          <p:stCondLst>
                                            <p:cond delay="0"/>
                                          </p:stCondLst>
                                        </p:cTn>
                                        <p:tgtEl>
                                          <p:spTgt spid="52228"/>
                                        </p:tgtEl>
                                        <p:attrNameLst>
                                          <p:attrName>style.visibility</p:attrName>
                                        </p:attrNameLst>
                                      </p:cBhvr>
                                      <p:to>
                                        <p:strVal val="visible"/>
                                      </p:to>
                                    </p:set>
                                    <p:animEffect transition="in" filter="wheel(4)">
                                      <p:cBhvr>
                                        <p:cTn id="13" dur="500"/>
                                        <p:tgtEl>
                                          <p:spTgt spid="52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8" grpId="0"/>
      <p:bldP spid="52229" grpId="0"/>
    </p:bldLst>
  </p:timing>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1" name="Rectangle 3"/>
          <p:cNvSpPr>
            <a:spLocks noGrp="1" noChangeArrowheads="1"/>
          </p:cNvSpPr>
          <p:nvPr>
            <p:ph idx="1"/>
          </p:nvPr>
        </p:nvSpPr>
        <p:spPr>
          <a:xfrm>
            <a:off x="889379" y="1354541"/>
            <a:ext cx="7240588" cy="669925"/>
          </a:xfrm>
          <a:noFill/>
        </p:spPr>
        <p:txBody>
          <a:bodyPr/>
          <a:lstStyle/>
          <a:p>
            <a:r>
              <a:rPr lang="zh-CN" altLang="en-US"/>
              <a:t>常见的嵌入式操作系统</a:t>
            </a:r>
          </a:p>
        </p:txBody>
      </p:sp>
      <p:sp>
        <p:nvSpPr>
          <p:cNvPr id="53252" name="Text Box 4"/>
          <p:cNvSpPr txBox="1">
            <a:spLocks noChangeArrowheads="1"/>
          </p:cNvSpPr>
          <p:nvPr/>
        </p:nvSpPr>
        <p:spPr bwMode="auto">
          <a:xfrm>
            <a:off x="1141792" y="2605893"/>
            <a:ext cx="10185849"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800" dirty="0">
                <a:latin typeface="Times New Roman" panose="02020603050405020304" pitchFamily="18" charset="0"/>
                <a:ea typeface="华文新魏" panose="02010800040101010101" pitchFamily="2" charset="-122"/>
              </a:rPr>
              <a:t>        </a:t>
            </a:r>
            <a:r>
              <a:rPr kumimoji="1" lang="en-US" altLang="zh-CN" sz="2800" dirty="0" err="1">
                <a:latin typeface="Times New Roman" panose="02020603050405020304" pitchFamily="18" charset="0"/>
                <a:ea typeface="华文新魏" panose="02010800040101010101" pitchFamily="2" charset="-122"/>
              </a:rPr>
              <a:t>μC</a:t>
            </a:r>
            <a:r>
              <a:rPr kumimoji="1" lang="en-US" altLang="zh-CN" sz="2800" dirty="0">
                <a:latin typeface="Times New Roman" panose="02020603050405020304" pitchFamily="18" charset="0"/>
                <a:ea typeface="华文新魏" panose="02010800040101010101" pitchFamily="2" charset="-122"/>
              </a:rPr>
              <a:t>/OS-II</a:t>
            </a:r>
            <a:r>
              <a:rPr kumimoji="1" lang="zh-CN" altLang="en-US" sz="2800" dirty="0">
                <a:latin typeface="Times New Roman" panose="02020603050405020304" pitchFamily="18" charset="0"/>
                <a:ea typeface="华文新魏" panose="02010800040101010101" pitchFamily="2" charset="-122"/>
              </a:rPr>
              <a:t>是一个</a:t>
            </a:r>
            <a:r>
              <a:rPr kumimoji="1" lang="zh-CN" altLang="en-US" sz="2800" dirty="0">
                <a:solidFill>
                  <a:srgbClr val="FF0000"/>
                </a:solidFill>
                <a:latin typeface="Times New Roman" panose="02020603050405020304" pitchFamily="18" charset="0"/>
                <a:ea typeface="华文新魏" panose="02010800040101010101" pitchFamily="2" charset="-122"/>
              </a:rPr>
              <a:t>源码公开</a:t>
            </a:r>
            <a:r>
              <a:rPr kumimoji="1" lang="zh-CN" altLang="en-US" sz="2800" dirty="0">
                <a:latin typeface="Times New Roman" panose="02020603050405020304" pitchFamily="18" charset="0"/>
                <a:ea typeface="华文新魏" panose="02010800040101010101" pitchFamily="2" charset="-122"/>
              </a:rPr>
              <a:t>、可移植、可固化、</a:t>
            </a:r>
            <a:r>
              <a:rPr kumimoji="1" lang="zh-CN" altLang="en-US" sz="2800" dirty="0">
                <a:solidFill>
                  <a:srgbClr val="0070C0"/>
                </a:solidFill>
                <a:latin typeface="Times New Roman" panose="02020603050405020304" pitchFamily="18" charset="0"/>
                <a:ea typeface="华文新魏" panose="02010800040101010101" pitchFamily="2" charset="-122"/>
              </a:rPr>
              <a:t>可裁剪</a:t>
            </a:r>
            <a:r>
              <a:rPr kumimoji="1" lang="zh-CN" altLang="en-US" sz="2800" dirty="0">
                <a:latin typeface="Times New Roman" panose="02020603050405020304" pitchFamily="18" charset="0"/>
                <a:ea typeface="华文新魏" panose="02010800040101010101" pitchFamily="2" charset="-122"/>
              </a:rPr>
              <a:t>、</a:t>
            </a:r>
            <a:r>
              <a:rPr kumimoji="1" lang="zh-CN" altLang="en-US" sz="2800" dirty="0">
                <a:solidFill>
                  <a:srgbClr val="00B050"/>
                </a:solidFill>
                <a:latin typeface="Times New Roman" panose="02020603050405020304" pitchFamily="18" charset="0"/>
                <a:ea typeface="华文新魏" panose="02010800040101010101" pitchFamily="2" charset="-122"/>
              </a:rPr>
              <a:t>占先式</a:t>
            </a:r>
            <a:r>
              <a:rPr kumimoji="1" lang="zh-CN" altLang="en-US" sz="2800" dirty="0">
                <a:latin typeface="Times New Roman" panose="02020603050405020304" pitchFamily="18" charset="0"/>
                <a:ea typeface="华文新魏" panose="02010800040101010101" pitchFamily="2" charset="-122"/>
              </a:rPr>
              <a:t>的实时多任务操作系统。其绝大部分源码是用</a:t>
            </a:r>
            <a:r>
              <a:rPr kumimoji="1" lang="en-US" altLang="zh-CN" sz="2800" dirty="0">
                <a:latin typeface="Times New Roman" panose="02020603050405020304" pitchFamily="18" charset="0"/>
                <a:ea typeface="华文新魏" panose="02010800040101010101" pitchFamily="2" charset="-122"/>
              </a:rPr>
              <a:t>ANSI C</a:t>
            </a:r>
            <a:r>
              <a:rPr kumimoji="1" lang="zh-CN" altLang="en-US" sz="2800" dirty="0">
                <a:latin typeface="Times New Roman" panose="02020603050405020304" pitchFamily="18" charset="0"/>
                <a:ea typeface="华文新魏" panose="02010800040101010101" pitchFamily="2" charset="-122"/>
              </a:rPr>
              <a:t>写的，使其可以方便的移植并支持大多数类型的处理器。</a:t>
            </a:r>
            <a:r>
              <a:rPr kumimoji="1" lang="en-US" altLang="zh-CN" sz="2800" dirty="0" err="1">
                <a:latin typeface="Times New Roman" panose="02020603050405020304" pitchFamily="18" charset="0"/>
                <a:ea typeface="华文新魏" panose="02010800040101010101" pitchFamily="2" charset="-122"/>
              </a:rPr>
              <a:t>μC</a:t>
            </a:r>
            <a:r>
              <a:rPr kumimoji="1" lang="en-US" altLang="zh-CN" sz="2800" dirty="0">
                <a:latin typeface="Times New Roman" panose="02020603050405020304" pitchFamily="18" charset="0"/>
                <a:ea typeface="华文新魏" panose="02010800040101010101" pitchFamily="2" charset="-122"/>
              </a:rPr>
              <a:t>/OS-II</a:t>
            </a:r>
            <a:r>
              <a:rPr kumimoji="1" lang="zh-CN" altLang="en-US" sz="2800" dirty="0">
                <a:latin typeface="Times New Roman" panose="02020603050405020304" pitchFamily="18" charset="0"/>
                <a:ea typeface="华文新魏" panose="02010800040101010101" pitchFamily="2" charset="-122"/>
              </a:rPr>
              <a:t>通过了联邦航空局（</a:t>
            </a:r>
            <a:r>
              <a:rPr kumimoji="1" lang="en-US" altLang="zh-CN" sz="2800" dirty="0">
                <a:latin typeface="Times New Roman" panose="02020603050405020304" pitchFamily="18" charset="0"/>
                <a:ea typeface="华文新魏" panose="02010800040101010101" pitchFamily="2" charset="-122"/>
              </a:rPr>
              <a:t>FAA</a:t>
            </a:r>
            <a:r>
              <a:rPr kumimoji="1" lang="zh-CN" altLang="en-US" sz="2800" dirty="0">
                <a:latin typeface="Times New Roman" panose="02020603050405020304" pitchFamily="18" charset="0"/>
                <a:ea typeface="华文新魏" panose="02010800040101010101" pitchFamily="2" charset="-122"/>
              </a:rPr>
              <a:t>）商用航行器认证。自</a:t>
            </a:r>
            <a:r>
              <a:rPr kumimoji="1" lang="en-US" altLang="zh-CN" sz="2800" dirty="0">
                <a:latin typeface="Times New Roman" panose="02020603050405020304" pitchFamily="18" charset="0"/>
                <a:ea typeface="华文新魏" panose="02010800040101010101" pitchFamily="2" charset="-122"/>
              </a:rPr>
              <a:t>1992</a:t>
            </a:r>
            <a:r>
              <a:rPr kumimoji="1" lang="zh-CN" altLang="en-US" sz="2800" dirty="0">
                <a:latin typeface="Times New Roman" panose="02020603050405020304" pitchFamily="18" charset="0"/>
                <a:ea typeface="华文新魏" panose="02010800040101010101" pitchFamily="2" charset="-122"/>
              </a:rPr>
              <a:t>年问世以来，</a:t>
            </a:r>
            <a:r>
              <a:rPr kumimoji="1" lang="en-US" altLang="zh-CN" sz="2800" dirty="0" err="1">
                <a:latin typeface="Times New Roman" panose="02020603050405020304" pitchFamily="18" charset="0"/>
                <a:ea typeface="华文新魏" panose="02010800040101010101" pitchFamily="2" charset="-122"/>
              </a:rPr>
              <a:t>μC</a:t>
            </a:r>
            <a:r>
              <a:rPr kumimoji="1" lang="en-US" altLang="zh-CN" sz="2800" dirty="0">
                <a:latin typeface="Times New Roman" panose="02020603050405020304" pitchFamily="18" charset="0"/>
                <a:ea typeface="华文新魏" panose="02010800040101010101" pitchFamily="2" charset="-122"/>
              </a:rPr>
              <a:t>/OS-II</a:t>
            </a:r>
            <a:r>
              <a:rPr kumimoji="1" lang="zh-CN" altLang="en-US" sz="2800" dirty="0">
                <a:latin typeface="Times New Roman" panose="02020603050405020304" pitchFamily="18" charset="0"/>
                <a:ea typeface="华文新魏" panose="02010800040101010101" pitchFamily="2" charset="-122"/>
              </a:rPr>
              <a:t>已经被应用到数以百计的产品中。</a:t>
            </a:r>
            <a:r>
              <a:rPr kumimoji="1" lang="en-US" altLang="zh-CN" sz="2800" dirty="0" err="1">
                <a:latin typeface="Times New Roman" panose="02020603050405020304" pitchFamily="18" charset="0"/>
                <a:ea typeface="华文新魏" panose="02010800040101010101" pitchFamily="2" charset="-122"/>
              </a:rPr>
              <a:t>μC</a:t>
            </a:r>
            <a:r>
              <a:rPr kumimoji="1" lang="en-US" altLang="zh-CN" sz="2800" dirty="0">
                <a:latin typeface="Times New Roman" panose="02020603050405020304" pitchFamily="18" charset="0"/>
                <a:ea typeface="华文新魏" panose="02010800040101010101" pitchFamily="2" charset="-122"/>
              </a:rPr>
              <a:t>/OS-II</a:t>
            </a:r>
            <a:r>
              <a:rPr kumimoji="1" lang="zh-CN" altLang="en-US" sz="2800" dirty="0">
                <a:latin typeface="Times New Roman" panose="02020603050405020304" pitchFamily="18" charset="0"/>
                <a:ea typeface="华文新魏" panose="02010800040101010101" pitchFamily="2" charset="-122"/>
              </a:rPr>
              <a:t>占用很少的系统资源，并且在高校教学使用是不需要申请许可证。</a:t>
            </a:r>
          </a:p>
        </p:txBody>
      </p:sp>
      <p:sp>
        <p:nvSpPr>
          <p:cNvPr id="53253" name="Text Box 5"/>
          <p:cNvSpPr txBox="1">
            <a:spLocks noChangeArrowheads="1"/>
          </p:cNvSpPr>
          <p:nvPr/>
        </p:nvSpPr>
        <p:spPr bwMode="auto">
          <a:xfrm>
            <a:off x="5651880" y="1789515"/>
            <a:ext cx="2881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anose="02020603050405020304" pitchFamily="18" charset="0"/>
              </a:rPr>
              <a:t>——</a:t>
            </a:r>
            <a:r>
              <a:rPr kumimoji="1" lang="en-US" altLang="zh-CN" sz="2400">
                <a:solidFill>
                  <a:srgbClr val="0000FF"/>
                </a:solidFill>
                <a:latin typeface="Times New Roman" panose="02020603050405020304" pitchFamily="18" charset="0"/>
                <a:ea typeface="华文新魏" panose="02010800040101010101" pitchFamily="2" charset="-122"/>
              </a:rPr>
              <a:t>μC/OS-II</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53253"/>
                                        </p:tgtEl>
                                        <p:attrNameLst>
                                          <p:attrName>style.visibility</p:attrName>
                                        </p:attrNameLst>
                                      </p:cBhvr>
                                      <p:to>
                                        <p:strVal val="visible"/>
                                      </p:to>
                                    </p:set>
                                    <p:anim calcmode="discrete" valueType="clr">
                                      <p:cBhvr override="childStyle">
                                        <p:cTn id="7" dur="80"/>
                                        <p:tgtEl>
                                          <p:spTgt spid="53253"/>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53253"/>
                                        </p:tgtEl>
                                        <p:attrNameLst>
                                          <p:attrName>fillcolor</p:attrName>
                                        </p:attrNameLst>
                                      </p:cBhvr>
                                      <p:tavLst>
                                        <p:tav tm="0">
                                          <p:val>
                                            <p:clrVal>
                                              <a:schemeClr val="accent2"/>
                                            </p:clrVal>
                                          </p:val>
                                        </p:tav>
                                        <p:tav tm="50000">
                                          <p:val>
                                            <p:clrVal>
                                              <a:schemeClr val="hlink"/>
                                            </p:clrVal>
                                          </p:val>
                                        </p:tav>
                                      </p:tavLst>
                                    </p:anim>
                                    <p:set>
                                      <p:cBhvr>
                                        <p:cTn id="9" dur="80"/>
                                        <p:tgtEl>
                                          <p:spTgt spid="53253"/>
                                        </p:tgtEl>
                                        <p:attrNameLst>
                                          <p:attrName>fill.type</p:attrName>
                                        </p:attrNameLst>
                                      </p:cBhvr>
                                      <p:to>
                                        <p:strVal val="solid"/>
                                      </p:to>
                                    </p:set>
                                  </p:childTnLst>
                                </p:cTn>
                              </p:par>
                            </p:childTnLst>
                          </p:cTn>
                        </p:par>
                        <p:par>
                          <p:cTn id="10" fill="hold">
                            <p:stCondLst>
                              <p:cond delay="439"/>
                            </p:stCondLst>
                            <p:childTnLst>
                              <p:par>
                                <p:cTn id="11" presetID="2" presetClass="entr" presetSubtype="2" fill="hold" grpId="0" nodeType="afterEffect">
                                  <p:stCondLst>
                                    <p:cond delay="0"/>
                                  </p:stCondLst>
                                  <p:childTnLst>
                                    <p:set>
                                      <p:cBhvr>
                                        <p:cTn id="12" dur="1" fill="hold">
                                          <p:stCondLst>
                                            <p:cond delay="0"/>
                                          </p:stCondLst>
                                        </p:cTn>
                                        <p:tgtEl>
                                          <p:spTgt spid="53252"/>
                                        </p:tgtEl>
                                        <p:attrNameLst>
                                          <p:attrName>style.visibility</p:attrName>
                                        </p:attrNameLst>
                                      </p:cBhvr>
                                      <p:to>
                                        <p:strVal val="visible"/>
                                      </p:to>
                                    </p:set>
                                    <p:anim calcmode="lin" valueType="num">
                                      <p:cBhvr additive="base">
                                        <p:cTn id="13" dur="500" fill="hold"/>
                                        <p:tgtEl>
                                          <p:spTgt spid="53252"/>
                                        </p:tgtEl>
                                        <p:attrNameLst>
                                          <p:attrName>ppt_x</p:attrName>
                                        </p:attrNameLst>
                                      </p:cBhvr>
                                      <p:tavLst>
                                        <p:tav tm="0">
                                          <p:val>
                                            <p:strVal val="1+#ppt_w/2"/>
                                          </p:val>
                                        </p:tav>
                                        <p:tav tm="100000">
                                          <p:val>
                                            <p:strVal val="#ppt_x"/>
                                          </p:val>
                                        </p:tav>
                                      </p:tavLst>
                                    </p:anim>
                                    <p:anim calcmode="lin" valueType="num">
                                      <p:cBhvr additive="base">
                                        <p:cTn id="14" dur="500" fill="hold"/>
                                        <p:tgtEl>
                                          <p:spTgt spid="532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2" grpId="0"/>
      <p:bldP spid="53253" grpId="0"/>
    </p:bldLst>
  </p:timing>
</p:sld>
</file>

<file path=ppt/slides/slide1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5" name="Rectangle 3"/>
          <p:cNvSpPr>
            <a:spLocks noGrp="1" noChangeArrowheads="1"/>
          </p:cNvSpPr>
          <p:nvPr>
            <p:ph idx="1"/>
          </p:nvPr>
        </p:nvSpPr>
        <p:spPr>
          <a:xfrm>
            <a:off x="903027" y="1409132"/>
            <a:ext cx="7240588" cy="669925"/>
          </a:xfrm>
          <a:noFill/>
        </p:spPr>
        <p:txBody>
          <a:bodyPr/>
          <a:lstStyle/>
          <a:p>
            <a:r>
              <a:rPr lang="zh-CN" altLang="en-US" dirty="0"/>
              <a:t>常见的嵌入式操作系统</a:t>
            </a:r>
          </a:p>
        </p:txBody>
      </p:sp>
      <p:sp>
        <p:nvSpPr>
          <p:cNvPr id="54276" name="Text Box 4"/>
          <p:cNvSpPr txBox="1">
            <a:spLocks noChangeArrowheads="1"/>
          </p:cNvSpPr>
          <p:nvPr/>
        </p:nvSpPr>
        <p:spPr bwMode="auto">
          <a:xfrm>
            <a:off x="419100" y="2301240"/>
            <a:ext cx="11323320" cy="3969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auto">
              <a:lnSpc>
                <a:spcPct val="150000"/>
              </a:lnSpc>
            </a:pPr>
            <a:r>
              <a:rPr kumimoji="1" lang="en-US" altLang="zh-CN" sz="2800" dirty="0">
                <a:latin typeface="Times New Roman" panose="02020603050405020304" pitchFamily="18" charset="0"/>
                <a:ea typeface="华文新魏" panose="02010800040101010101" pitchFamily="2" charset="-122"/>
              </a:rPr>
              <a:t>Android</a:t>
            </a:r>
            <a:r>
              <a:rPr kumimoji="1" lang="zh-CN" altLang="en-US" sz="2800" dirty="0">
                <a:latin typeface="Times New Roman" panose="02020603050405020304" pitchFamily="18" charset="0"/>
                <a:ea typeface="华文新魏" panose="02010800040101010101" pitchFamily="2" charset="-122"/>
              </a:rPr>
              <a:t>是一种基于</a:t>
            </a:r>
            <a:r>
              <a:rPr kumimoji="1" lang="en-US" altLang="zh-CN" sz="2800" dirty="0">
                <a:latin typeface="Times New Roman" panose="02020603050405020304" pitchFamily="18" charset="0"/>
                <a:ea typeface="华文新魏" panose="02010800040101010101" pitchFamily="2" charset="-122"/>
              </a:rPr>
              <a:t>Linux</a:t>
            </a:r>
            <a:r>
              <a:rPr kumimoji="1" lang="zh-CN" altLang="en-US" sz="2800" dirty="0">
                <a:latin typeface="Times New Roman" panose="02020603050405020304" pitchFamily="18" charset="0"/>
                <a:ea typeface="华文新魏" panose="02010800040101010101" pitchFamily="2" charset="-122"/>
              </a:rPr>
              <a:t>的自由及</a:t>
            </a:r>
            <a:r>
              <a:rPr kumimoji="1" lang="zh-CN" altLang="en-US" sz="2800" dirty="0">
                <a:solidFill>
                  <a:srgbClr val="00B050"/>
                </a:solidFill>
                <a:latin typeface="Times New Roman" panose="02020603050405020304" pitchFamily="18" charset="0"/>
                <a:ea typeface="华文新魏" panose="02010800040101010101" pitchFamily="2" charset="-122"/>
              </a:rPr>
              <a:t>开放源代码</a:t>
            </a:r>
            <a:r>
              <a:rPr kumimoji="1" lang="zh-CN" altLang="en-US" sz="2800" dirty="0">
                <a:latin typeface="Times New Roman" panose="02020603050405020304" pitchFamily="18" charset="0"/>
                <a:ea typeface="华文新魏" panose="02010800040101010101" pitchFamily="2" charset="-122"/>
              </a:rPr>
              <a:t>的操作系统，主要使用于移动设备，由</a:t>
            </a:r>
            <a:r>
              <a:rPr kumimoji="1" lang="en-US" altLang="zh-CN" sz="2800" dirty="0">
                <a:latin typeface="Times New Roman" panose="02020603050405020304" pitchFamily="18" charset="0"/>
                <a:ea typeface="华文新魏" panose="02010800040101010101" pitchFamily="2" charset="-122"/>
              </a:rPr>
              <a:t>Google</a:t>
            </a:r>
            <a:r>
              <a:rPr kumimoji="1" lang="zh-CN" altLang="en-US" sz="2800" dirty="0">
                <a:latin typeface="Times New Roman" panose="02020603050405020304" pitchFamily="18" charset="0"/>
                <a:ea typeface="华文新魏" panose="02010800040101010101" pitchFamily="2" charset="-122"/>
              </a:rPr>
              <a:t>公司和</a:t>
            </a:r>
            <a:r>
              <a:rPr kumimoji="1" lang="zh-CN" altLang="en-US" sz="2800" dirty="0">
                <a:solidFill>
                  <a:srgbClr val="0070C0"/>
                </a:solidFill>
                <a:latin typeface="Times New Roman" panose="02020603050405020304" pitchFamily="18" charset="0"/>
                <a:ea typeface="华文新魏" panose="02010800040101010101" pitchFamily="2" charset="-122"/>
              </a:rPr>
              <a:t>开放手机联盟</a:t>
            </a:r>
            <a:r>
              <a:rPr kumimoji="1" lang="zh-CN" altLang="en-US" sz="2800" dirty="0">
                <a:latin typeface="Times New Roman" panose="02020603050405020304" pitchFamily="18" charset="0"/>
                <a:ea typeface="华文新魏" panose="02010800040101010101" pitchFamily="2" charset="-122"/>
              </a:rPr>
              <a:t>领导及开发。</a:t>
            </a:r>
            <a:r>
              <a:rPr kumimoji="1" lang="en-US" altLang="zh-CN" sz="2800" dirty="0">
                <a:latin typeface="Times New Roman" panose="02020603050405020304" pitchFamily="18" charset="0"/>
                <a:ea typeface="华文新魏" panose="02010800040101010101" pitchFamily="2" charset="-122"/>
              </a:rPr>
              <a:t>Android</a:t>
            </a:r>
            <a:r>
              <a:rPr kumimoji="1" lang="zh-CN" altLang="en-US" sz="2800" dirty="0">
                <a:latin typeface="Times New Roman" panose="02020603050405020304" pitchFamily="18" charset="0"/>
                <a:ea typeface="华文新魏" panose="02010800040101010101" pitchFamily="2" charset="-122"/>
              </a:rPr>
              <a:t>操作系统最初由</a:t>
            </a:r>
            <a:r>
              <a:rPr kumimoji="1" lang="en-US" altLang="zh-CN" sz="2800" dirty="0">
                <a:latin typeface="Times New Roman" panose="02020603050405020304" pitchFamily="18" charset="0"/>
                <a:ea typeface="华文新魏" panose="02010800040101010101" pitchFamily="2" charset="-122"/>
              </a:rPr>
              <a:t>Andy Rubin</a:t>
            </a:r>
            <a:r>
              <a:rPr kumimoji="1" lang="zh-CN" altLang="en-US" sz="2800" dirty="0">
                <a:latin typeface="Times New Roman" panose="02020603050405020304" pitchFamily="18" charset="0"/>
                <a:ea typeface="华文新魏" panose="02010800040101010101" pitchFamily="2" charset="-122"/>
              </a:rPr>
              <a:t>开发，主要支持手机。</a:t>
            </a:r>
            <a:r>
              <a:rPr kumimoji="1" lang="en-US" altLang="zh-CN" sz="2800" dirty="0">
                <a:latin typeface="Times New Roman" panose="02020603050405020304" pitchFamily="18" charset="0"/>
                <a:ea typeface="华文新魏" panose="02010800040101010101" pitchFamily="2" charset="-122"/>
              </a:rPr>
              <a:t>2005</a:t>
            </a:r>
            <a:r>
              <a:rPr kumimoji="1" lang="zh-CN" altLang="en-US" sz="2800" dirty="0">
                <a:latin typeface="Times New Roman" panose="02020603050405020304" pitchFamily="18" charset="0"/>
                <a:ea typeface="华文新魏" panose="02010800040101010101" pitchFamily="2" charset="-122"/>
              </a:rPr>
              <a:t>年</a:t>
            </a:r>
            <a:r>
              <a:rPr kumimoji="1" lang="en-US" altLang="zh-CN" sz="2800" dirty="0">
                <a:latin typeface="Times New Roman" panose="02020603050405020304" pitchFamily="18" charset="0"/>
                <a:ea typeface="华文新魏" panose="02010800040101010101" pitchFamily="2" charset="-122"/>
              </a:rPr>
              <a:t>8</a:t>
            </a:r>
            <a:r>
              <a:rPr kumimoji="1" lang="zh-CN" altLang="en-US" sz="2800" dirty="0">
                <a:latin typeface="Times New Roman" panose="02020603050405020304" pitchFamily="18" charset="0"/>
                <a:ea typeface="华文新魏" panose="02010800040101010101" pitchFamily="2" charset="-122"/>
              </a:rPr>
              <a:t>月由</a:t>
            </a:r>
            <a:r>
              <a:rPr kumimoji="1" lang="en-US" altLang="zh-CN" sz="2800" dirty="0">
                <a:latin typeface="Times New Roman" panose="02020603050405020304" pitchFamily="18" charset="0"/>
                <a:ea typeface="华文新魏" panose="02010800040101010101" pitchFamily="2" charset="-122"/>
              </a:rPr>
              <a:t>Google</a:t>
            </a:r>
            <a:r>
              <a:rPr kumimoji="1" lang="zh-CN" altLang="en-US" sz="2800" dirty="0">
                <a:latin typeface="Times New Roman" panose="02020603050405020304" pitchFamily="18" charset="0"/>
                <a:ea typeface="华文新魏" panose="02010800040101010101" pitchFamily="2" charset="-122"/>
              </a:rPr>
              <a:t>收购注资。</a:t>
            </a:r>
            <a:r>
              <a:rPr kumimoji="1" lang="en-US" altLang="zh-CN" sz="2800" dirty="0">
                <a:latin typeface="Times New Roman" panose="02020603050405020304" pitchFamily="18" charset="0"/>
                <a:ea typeface="华文新魏" panose="02010800040101010101" pitchFamily="2" charset="-122"/>
              </a:rPr>
              <a:t>2007</a:t>
            </a:r>
            <a:r>
              <a:rPr kumimoji="1" lang="zh-CN" altLang="en-US" sz="2800" dirty="0">
                <a:latin typeface="Times New Roman" panose="02020603050405020304" pitchFamily="18" charset="0"/>
                <a:ea typeface="华文新魏" panose="02010800040101010101" pitchFamily="2" charset="-122"/>
              </a:rPr>
              <a:t>年</a:t>
            </a:r>
            <a:r>
              <a:rPr kumimoji="1" lang="en-US" altLang="zh-CN" sz="2800" dirty="0">
                <a:latin typeface="Times New Roman" panose="02020603050405020304" pitchFamily="18" charset="0"/>
                <a:ea typeface="华文新魏" panose="02010800040101010101" pitchFamily="2" charset="-122"/>
              </a:rPr>
              <a:t>11</a:t>
            </a:r>
            <a:r>
              <a:rPr kumimoji="1" lang="zh-CN" altLang="en-US" sz="2800" dirty="0">
                <a:latin typeface="Times New Roman" panose="02020603050405020304" pitchFamily="18" charset="0"/>
                <a:ea typeface="华文新魏" panose="02010800040101010101" pitchFamily="2" charset="-122"/>
              </a:rPr>
              <a:t>月，</a:t>
            </a:r>
            <a:r>
              <a:rPr kumimoji="1" lang="en-US" altLang="zh-CN" sz="2800" dirty="0">
                <a:latin typeface="Times New Roman" panose="02020603050405020304" pitchFamily="18" charset="0"/>
                <a:ea typeface="华文新魏" panose="02010800040101010101" pitchFamily="2" charset="-122"/>
              </a:rPr>
              <a:t>Google</a:t>
            </a:r>
            <a:r>
              <a:rPr kumimoji="1" lang="zh-CN" altLang="en-US" sz="2800" dirty="0">
                <a:latin typeface="Times New Roman" panose="02020603050405020304" pitchFamily="18" charset="0"/>
                <a:ea typeface="华文新魏" panose="02010800040101010101" pitchFamily="2" charset="-122"/>
              </a:rPr>
              <a:t>与</a:t>
            </a:r>
            <a:r>
              <a:rPr kumimoji="1" lang="en-US" altLang="zh-CN" sz="2800" dirty="0">
                <a:latin typeface="Times New Roman" panose="02020603050405020304" pitchFamily="18" charset="0"/>
                <a:ea typeface="华文新魏" panose="02010800040101010101" pitchFamily="2" charset="-122"/>
              </a:rPr>
              <a:t>84</a:t>
            </a:r>
            <a:r>
              <a:rPr kumimoji="1" lang="zh-CN" altLang="en-US" sz="2800" dirty="0">
                <a:latin typeface="Times New Roman" panose="02020603050405020304" pitchFamily="18" charset="0"/>
                <a:ea typeface="华文新魏" panose="02010800040101010101" pitchFamily="2" charset="-122"/>
              </a:rPr>
              <a:t>家硬件制造商、软件开发商及电信营运商组建开放手机联盟共同研发改良</a:t>
            </a:r>
            <a:r>
              <a:rPr kumimoji="1" lang="en-US" altLang="zh-CN" sz="2800" dirty="0">
                <a:latin typeface="Times New Roman" panose="02020603050405020304" pitchFamily="18" charset="0"/>
                <a:ea typeface="华文新魏" panose="02010800040101010101" pitchFamily="2" charset="-122"/>
              </a:rPr>
              <a:t>Android</a:t>
            </a:r>
            <a:r>
              <a:rPr kumimoji="1" lang="zh-CN" altLang="en-US" sz="2800" dirty="0">
                <a:latin typeface="Times New Roman" panose="02020603050405020304" pitchFamily="18" charset="0"/>
                <a:ea typeface="华文新魏" panose="02010800040101010101" pitchFamily="2" charset="-122"/>
              </a:rPr>
              <a:t>系统。随后</a:t>
            </a:r>
            <a:r>
              <a:rPr kumimoji="1" lang="en-US" altLang="zh-CN" sz="2800" dirty="0">
                <a:latin typeface="Times New Roman" panose="02020603050405020304" pitchFamily="18" charset="0"/>
                <a:ea typeface="华文新魏" panose="02010800040101010101" pitchFamily="2" charset="-122"/>
              </a:rPr>
              <a:t>Google</a:t>
            </a:r>
            <a:r>
              <a:rPr kumimoji="1" lang="zh-CN" altLang="en-US" sz="2800" dirty="0">
                <a:latin typeface="Times New Roman" panose="02020603050405020304" pitchFamily="18" charset="0"/>
                <a:ea typeface="华文新魏" panose="02010800040101010101" pitchFamily="2" charset="-122"/>
              </a:rPr>
              <a:t>以</a:t>
            </a:r>
            <a:r>
              <a:rPr kumimoji="1" lang="en-US" altLang="zh-CN" sz="2800" dirty="0">
                <a:solidFill>
                  <a:srgbClr val="FF0000"/>
                </a:solidFill>
                <a:latin typeface="Times New Roman" panose="02020603050405020304" pitchFamily="18" charset="0"/>
                <a:ea typeface="华文新魏" panose="02010800040101010101" pitchFamily="2" charset="-122"/>
              </a:rPr>
              <a:t>Apache</a:t>
            </a:r>
            <a:r>
              <a:rPr kumimoji="1" lang="zh-CN" altLang="en-US" sz="2800" dirty="0">
                <a:solidFill>
                  <a:srgbClr val="FF0000"/>
                </a:solidFill>
                <a:latin typeface="Times New Roman" panose="02020603050405020304" pitchFamily="18" charset="0"/>
                <a:ea typeface="华文新魏" panose="02010800040101010101" pitchFamily="2" charset="-122"/>
              </a:rPr>
              <a:t>开源许可证的授权方式</a:t>
            </a:r>
            <a:r>
              <a:rPr kumimoji="1" lang="zh-CN" altLang="en-US" sz="2800" dirty="0">
                <a:latin typeface="Times New Roman" panose="02020603050405020304" pitchFamily="18" charset="0"/>
                <a:ea typeface="华文新魏" panose="02010800040101010101" pitchFamily="2" charset="-122"/>
              </a:rPr>
              <a:t>，发布了</a:t>
            </a:r>
            <a:r>
              <a:rPr kumimoji="1" lang="en-US" altLang="zh-CN" sz="2800" dirty="0">
                <a:latin typeface="Times New Roman" panose="02020603050405020304" pitchFamily="18" charset="0"/>
                <a:ea typeface="华文新魏" panose="02010800040101010101" pitchFamily="2" charset="-122"/>
              </a:rPr>
              <a:t>Android</a:t>
            </a:r>
            <a:r>
              <a:rPr kumimoji="1" lang="zh-CN" altLang="en-US" sz="2800" dirty="0">
                <a:latin typeface="Times New Roman" panose="02020603050405020304" pitchFamily="18" charset="0"/>
                <a:ea typeface="华文新魏" panose="02010800040101010101" pitchFamily="2" charset="-122"/>
              </a:rPr>
              <a:t>的源代码。</a:t>
            </a:r>
          </a:p>
        </p:txBody>
      </p:sp>
      <p:sp>
        <p:nvSpPr>
          <p:cNvPr id="54277" name="Text Box 5"/>
          <p:cNvSpPr txBox="1">
            <a:spLocks noChangeArrowheads="1"/>
          </p:cNvSpPr>
          <p:nvPr/>
        </p:nvSpPr>
        <p:spPr bwMode="auto">
          <a:xfrm>
            <a:off x="5665528" y="1844106"/>
            <a:ext cx="2881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dirty="0">
                <a:latin typeface="Times New Roman" panose="02020603050405020304" pitchFamily="18" charset="0"/>
              </a:rPr>
              <a:t>——</a:t>
            </a:r>
            <a:r>
              <a:rPr kumimoji="1" lang="en-US" altLang="zh-CN" sz="2400" dirty="0">
                <a:solidFill>
                  <a:srgbClr val="0000FF"/>
                </a:solidFill>
                <a:latin typeface="Times New Roman" panose="02020603050405020304" pitchFamily="18" charset="0"/>
                <a:ea typeface="华文新魏" panose="02010800040101010101" pitchFamily="2" charset="-122"/>
              </a:rPr>
              <a:t>Android</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54277"/>
                                        </p:tgtEl>
                                        <p:attrNameLst>
                                          <p:attrName>style.visibility</p:attrName>
                                        </p:attrNameLst>
                                      </p:cBhvr>
                                      <p:to>
                                        <p:strVal val="visible"/>
                                      </p:to>
                                    </p:set>
                                    <p:anim calcmode="discrete" valueType="clr">
                                      <p:cBhvr override="childStyle">
                                        <p:cTn id="7" dur="80"/>
                                        <p:tgtEl>
                                          <p:spTgt spid="54277"/>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54277"/>
                                        </p:tgtEl>
                                        <p:attrNameLst>
                                          <p:attrName>fillcolor</p:attrName>
                                        </p:attrNameLst>
                                      </p:cBhvr>
                                      <p:tavLst>
                                        <p:tav tm="0">
                                          <p:val>
                                            <p:clrVal>
                                              <a:schemeClr val="accent2"/>
                                            </p:clrVal>
                                          </p:val>
                                        </p:tav>
                                        <p:tav tm="50000">
                                          <p:val>
                                            <p:clrVal>
                                              <a:schemeClr val="hlink"/>
                                            </p:clrVal>
                                          </p:val>
                                        </p:tav>
                                      </p:tavLst>
                                    </p:anim>
                                    <p:set>
                                      <p:cBhvr>
                                        <p:cTn id="9" dur="80"/>
                                        <p:tgtEl>
                                          <p:spTgt spid="54277"/>
                                        </p:tgtEl>
                                        <p:attrNameLst>
                                          <p:attrName>fill.type</p:attrName>
                                        </p:attrNameLst>
                                      </p:cBhvr>
                                      <p:to>
                                        <p:strVal val="solid"/>
                                      </p:to>
                                    </p:set>
                                  </p:childTnLst>
                                </p:cTn>
                              </p:par>
                            </p:childTnLst>
                          </p:cTn>
                        </p:par>
                        <p:par>
                          <p:cTn id="10" fill="hold">
                            <p:stCondLst>
                              <p:cond delay="399"/>
                            </p:stCondLst>
                            <p:childTnLst>
                              <p:par>
                                <p:cTn id="11" presetID="2" presetClass="entr" presetSubtype="2" fill="hold" grpId="0" nodeType="afterEffect">
                                  <p:stCondLst>
                                    <p:cond delay="0"/>
                                  </p:stCondLst>
                                  <p:childTnLst>
                                    <p:set>
                                      <p:cBhvr>
                                        <p:cTn id="12" dur="1" fill="hold">
                                          <p:stCondLst>
                                            <p:cond delay="0"/>
                                          </p:stCondLst>
                                        </p:cTn>
                                        <p:tgtEl>
                                          <p:spTgt spid="54276"/>
                                        </p:tgtEl>
                                        <p:attrNameLst>
                                          <p:attrName>style.visibility</p:attrName>
                                        </p:attrNameLst>
                                      </p:cBhvr>
                                      <p:to>
                                        <p:strVal val="visible"/>
                                      </p:to>
                                    </p:set>
                                    <p:anim calcmode="lin" valueType="num">
                                      <p:cBhvr additive="base">
                                        <p:cTn id="13" dur="500" fill="hold"/>
                                        <p:tgtEl>
                                          <p:spTgt spid="54276"/>
                                        </p:tgtEl>
                                        <p:attrNameLst>
                                          <p:attrName>ppt_x</p:attrName>
                                        </p:attrNameLst>
                                      </p:cBhvr>
                                      <p:tavLst>
                                        <p:tav tm="0">
                                          <p:val>
                                            <p:strVal val="1+#ppt_w/2"/>
                                          </p:val>
                                        </p:tav>
                                        <p:tav tm="100000">
                                          <p:val>
                                            <p:strVal val="#ppt_x"/>
                                          </p:val>
                                        </p:tav>
                                      </p:tavLst>
                                    </p:anim>
                                    <p:anim calcmode="lin" valueType="num">
                                      <p:cBhvr additive="base">
                                        <p:cTn id="14" dur="500" fill="hold"/>
                                        <p:tgtEl>
                                          <p:spTgt spid="542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6" grpId="0" bldLvl="0" animBg="1"/>
      <p:bldP spid="54277"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嵌入式操作系统</a:t>
            </a:r>
          </a:p>
        </p:txBody>
      </p:sp>
      <p:sp>
        <p:nvSpPr>
          <p:cNvPr id="3" name="内容占位符 2"/>
          <p:cNvSpPr>
            <a:spLocks noGrp="1"/>
          </p:cNvSpPr>
          <p:nvPr>
            <p:ph idx="1"/>
          </p:nvPr>
        </p:nvSpPr>
        <p:spPr>
          <a:xfrm>
            <a:off x="610196" y="2514031"/>
            <a:ext cx="10971609" cy="3611735"/>
          </a:xfrm>
        </p:spPr>
        <p:txBody>
          <a:bodyPr/>
          <a:lstStyle/>
          <a:p>
            <a:r>
              <a:rPr lang="en-US" altLang="zh-CN" dirty="0"/>
              <a:t>IOS</a:t>
            </a:r>
            <a:r>
              <a:rPr lang="zh-CN" altLang="en-US" dirty="0"/>
              <a:t>是苹果公司开发的类</a:t>
            </a:r>
            <a:r>
              <a:rPr lang="en-US" altLang="zh-CN" dirty="0"/>
              <a:t>Unix</a:t>
            </a:r>
            <a:r>
              <a:rPr lang="zh-CN" altLang="en-US" dirty="0"/>
              <a:t>商业操作系统，于</a:t>
            </a:r>
            <a:r>
              <a:rPr lang="en-US" altLang="zh-CN" dirty="0"/>
              <a:t>2007</a:t>
            </a:r>
            <a:r>
              <a:rPr lang="zh-CN" altLang="en-US" dirty="0"/>
              <a:t>年</a:t>
            </a:r>
            <a:r>
              <a:rPr lang="en-US" altLang="zh-CN" dirty="0"/>
              <a:t>1</a:t>
            </a:r>
            <a:r>
              <a:rPr lang="zh-CN" altLang="en-US" dirty="0"/>
              <a:t>月</a:t>
            </a:r>
            <a:r>
              <a:rPr lang="en-US" altLang="zh-CN" dirty="0"/>
              <a:t>9</a:t>
            </a:r>
            <a:r>
              <a:rPr lang="zh-CN" altLang="en-US" dirty="0"/>
              <a:t>日的</a:t>
            </a:r>
            <a:r>
              <a:rPr lang="en-US" altLang="zh-CN" dirty="0"/>
              <a:t>Macworld</a:t>
            </a:r>
            <a:r>
              <a:rPr lang="zh-CN" altLang="en-US" dirty="0"/>
              <a:t>大会上公布。</a:t>
            </a:r>
          </a:p>
        </p:txBody>
      </p:sp>
      <p:sp>
        <p:nvSpPr>
          <p:cNvPr id="4" name="Rectangle 3"/>
          <p:cNvSpPr txBox="1">
            <a:spLocks noChangeArrowheads="1"/>
          </p:cNvSpPr>
          <p:nvPr/>
        </p:nvSpPr>
        <p:spPr bwMode="auto">
          <a:xfrm>
            <a:off x="903027" y="1409132"/>
            <a:ext cx="7240588" cy="66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Char char="•"/>
              <a:defRPr sz="3165" kern="1200">
                <a:solidFill>
                  <a:schemeClr val="tx1"/>
                </a:solidFill>
                <a:latin typeface="+mn-lt"/>
                <a:ea typeface="+mn-ea"/>
                <a:cs typeface="+mn-cs"/>
              </a:defRPr>
            </a:lvl1pPr>
            <a:lvl2pPr marL="742315" indent="-284480" algn="l" rtl="0" eaLnBrk="1" fontAlgn="base" hangingPunct="1">
              <a:spcBef>
                <a:spcPct val="20000"/>
              </a:spcBef>
              <a:spcAft>
                <a:spcPct val="0"/>
              </a:spcAft>
              <a:buChar char="–"/>
              <a:defRPr sz="2740" kern="1200">
                <a:solidFill>
                  <a:schemeClr val="tx1"/>
                </a:solidFill>
                <a:latin typeface="+mn-lt"/>
                <a:ea typeface="+mn-ea"/>
                <a:cs typeface="+mn-cs"/>
              </a:defRPr>
            </a:lvl2pPr>
            <a:lvl3pPr marL="1141730" indent="-227965" algn="l" rtl="0" eaLnBrk="1" fontAlgn="base" hangingPunct="1">
              <a:spcBef>
                <a:spcPct val="20000"/>
              </a:spcBef>
              <a:spcAft>
                <a:spcPct val="0"/>
              </a:spcAft>
              <a:buChar char="•"/>
              <a:defRPr sz="2390" kern="1200">
                <a:solidFill>
                  <a:schemeClr val="tx1"/>
                </a:solidFill>
                <a:latin typeface="+mn-lt"/>
                <a:ea typeface="+mn-ea"/>
                <a:cs typeface="+mn-cs"/>
              </a:defRPr>
            </a:lvl3pPr>
            <a:lvl4pPr marL="1599565" indent="-227965" algn="l" rtl="0" eaLnBrk="1" fontAlgn="base" hangingPunct="1">
              <a:spcBef>
                <a:spcPct val="20000"/>
              </a:spcBef>
              <a:spcAft>
                <a:spcPct val="0"/>
              </a:spcAft>
              <a:buChar char="–"/>
              <a:defRPr sz="1970" kern="1200">
                <a:solidFill>
                  <a:schemeClr val="tx1"/>
                </a:solidFill>
                <a:latin typeface="+mn-lt"/>
                <a:ea typeface="+mn-ea"/>
                <a:cs typeface="+mn-cs"/>
              </a:defRPr>
            </a:lvl4pPr>
            <a:lvl5pPr marL="2057400" indent="-227965" algn="l" rtl="0" eaLnBrk="1" fontAlgn="base" hangingPunct="1">
              <a:spcBef>
                <a:spcPct val="20000"/>
              </a:spcBef>
              <a:spcAft>
                <a:spcPct val="0"/>
              </a:spcAft>
              <a:buChar char="»"/>
              <a:defRPr sz="197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a:r>
              <a:rPr lang="zh-CN" altLang="en-US"/>
              <a:t>常见的嵌入式操作系统</a:t>
            </a:r>
            <a:endParaRPr lang="zh-CN" altLang="en-US" dirty="0"/>
          </a:p>
        </p:txBody>
      </p:sp>
      <p:sp>
        <p:nvSpPr>
          <p:cNvPr id="5" name="Text Box 5"/>
          <p:cNvSpPr txBox="1">
            <a:spLocks noChangeArrowheads="1"/>
          </p:cNvSpPr>
          <p:nvPr/>
        </p:nvSpPr>
        <p:spPr bwMode="auto">
          <a:xfrm>
            <a:off x="5665528" y="1844106"/>
            <a:ext cx="2881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dirty="0">
                <a:latin typeface="Times New Roman" panose="02020603050405020304" pitchFamily="18" charset="0"/>
              </a:rPr>
              <a:t>——</a:t>
            </a:r>
            <a:r>
              <a:rPr kumimoji="1" lang="en-US" altLang="zh-CN" sz="2400" dirty="0">
                <a:solidFill>
                  <a:srgbClr val="0000FF"/>
                </a:solidFill>
                <a:latin typeface="Times New Roman" panose="02020603050405020304" pitchFamily="18" charset="0"/>
                <a:ea typeface="华文新魏" panose="02010800040101010101" pitchFamily="2" charset="-122"/>
              </a:rPr>
              <a:t>IOS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5"/>
                                        </p:tgtEl>
                                        <p:attrNameLst>
                                          <p:attrName>style.visibility</p:attrName>
                                        </p:attrNameLst>
                                      </p:cBhvr>
                                      <p:to>
                                        <p:strVal val="visible"/>
                                      </p:to>
                                    </p:set>
                                    <p:anim calcmode="discrete" valueType="clr">
                                      <p:cBhvr override="childStyle">
                                        <p:cTn id="7" dur="80"/>
                                        <p:tgtEl>
                                          <p:spTgt spid="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5"/>
                                        </p:tgtEl>
                                        <p:attrNameLst>
                                          <p:attrName>fillcolor</p:attrName>
                                        </p:attrNameLst>
                                      </p:cBhvr>
                                      <p:tavLst>
                                        <p:tav tm="0">
                                          <p:val>
                                            <p:clrVal>
                                              <a:schemeClr val="accent2"/>
                                            </p:clrVal>
                                          </p:val>
                                        </p:tav>
                                        <p:tav tm="50000">
                                          <p:val>
                                            <p:clrVal>
                                              <a:schemeClr val="hlink"/>
                                            </p:clrVal>
                                          </p:val>
                                        </p:tav>
                                      </p:tavLst>
                                    </p:anim>
                                    <p:set>
                                      <p:cBhvr>
                                        <p:cTn id="9" dur="80"/>
                                        <p:tgtEl>
                                          <p:spTgt spid="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9" name="Rectangle 3"/>
          <p:cNvSpPr>
            <a:spLocks noGrp="1" noChangeArrowheads="1"/>
          </p:cNvSpPr>
          <p:nvPr>
            <p:ph idx="1"/>
          </p:nvPr>
        </p:nvSpPr>
        <p:spPr>
          <a:xfrm>
            <a:off x="1981200" y="1600201"/>
            <a:ext cx="7240588" cy="669925"/>
          </a:xfrm>
          <a:noFill/>
        </p:spPr>
        <p:txBody>
          <a:bodyPr/>
          <a:lstStyle/>
          <a:p>
            <a:r>
              <a:rPr lang="zh-CN" altLang="en-US"/>
              <a:t>常见的嵌入式操作系统</a:t>
            </a:r>
          </a:p>
        </p:txBody>
      </p:sp>
      <p:sp>
        <p:nvSpPr>
          <p:cNvPr id="55300" name="Text Box 4"/>
          <p:cNvSpPr txBox="1">
            <a:spLocks noChangeArrowheads="1"/>
          </p:cNvSpPr>
          <p:nvPr/>
        </p:nvSpPr>
        <p:spPr bwMode="auto">
          <a:xfrm>
            <a:off x="2514600" y="2781300"/>
            <a:ext cx="73914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a:latin typeface="Times New Roman" panose="02020603050405020304" pitchFamily="18" charset="0"/>
                <a:ea typeface="华文新魏" panose="02010800040101010101" pitchFamily="2" charset="-122"/>
              </a:rPr>
              <a:t>        TRON</a:t>
            </a:r>
            <a:r>
              <a:rPr kumimoji="1" lang="zh-CN" altLang="en-US" sz="2400">
                <a:latin typeface="Times New Roman" panose="02020603050405020304" pitchFamily="18" charset="0"/>
                <a:ea typeface="华文新魏" panose="02010800040101010101" pitchFamily="2" charset="-122"/>
              </a:rPr>
              <a:t>明确的设计目标使其甚至比</a:t>
            </a:r>
            <a:r>
              <a:rPr kumimoji="1" lang="en-US" altLang="zh-CN" sz="2400">
                <a:latin typeface="Times New Roman" panose="02020603050405020304" pitchFamily="18" charset="0"/>
                <a:ea typeface="华文新魏" panose="02010800040101010101" pitchFamily="2" charset="-122"/>
              </a:rPr>
              <a:t>Linux</a:t>
            </a:r>
            <a:r>
              <a:rPr kumimoji="1" lang="zh-CN" altLang="en-US" sz="2400">
                <a:latin typeface="Times New Roman" panose="02020603050405020304" pitchFamily="18" charset="0"/>
                <a:ea typeface="华文新魏" panose="02010800040101010101" pitchFamily="2" charset="-122"/>
              </a:rPr>
              <a:t>更适合于做嵌入式应用，内核小，启动速度快，即时性能好，也很适合汉字系统的开发。另外，</a:t>
            </a:r>
            <a:r>
              <a:rPr kumimoji="1" lang="en-US" altLang="zh-CN" sz="2400">
                <a:latin typeface="Times New Roman" panose="02020603050405020304" pitchFamily="18" charset="0"/>
                <a:ea typeface="华文新魏" panose="02010800040101010101" pitchFamily="2" charset="-122"/>
              </a:rPr>
              <a:t>TRON</a:t>
            </a:r>
            <a:r>
              <a:rPr kumimoji="1" lang="zh-CN" altLang="en-US" sz="2400">
                <a:latin typeface="Times New Roman" panose="02020603050405020304" pitchFamily="18" charset="0"/>
                <a:ea typeface="华文新魏" panose="02010800040101010101" pitchFamily="2" charset="-122"/>
              </a:rPr>
              <a:t>的成功还来源于如下两个重要的条件：</a:t>
            </a:r>
          </a:p>
          <a:p>
            <a:r>
              <a:rPr kumimoji="1" lang="zh-CN" altLang="en-US" sz="2400">
                <a:latin typeface="Times New Roman" panose="02020603050405020304" pitchFamily="18" charset="0"/>
                <a:ea typeface="华文新魏" panose="02010800040101010101" pitchFamily="2" charset="-122"/>
              </a:rPr>
              <a:t>        </a:t>
            </a:r>
            <a:r>
              <a:rPr kumimoji="1" lang="en-US" altLang="zh-CN" sz="2400">
                <a:solidFill>
                  <a:srgbClr val="0066FF"/>
                </a:solidFill>
                <a:latin typeface="Times New Roman" panose="02020603050405020304" pitchFamily="18" charset="0"/>
                <a:ea typeface="华文新魏" panose="02010800040101010101" pitchFamily="2" charset="-122"/>
              </a:rPr>
              <a:t>1</a:t>
            </a:r>
            <a:r>
              <a:rPr kumimoji="1" lang="en-US" altLang="zh-CN" sz="2400">
                <a:latin typeface="Times New Roman" panose="02020603050405020304" pitchFamily="18" charset="0"/>
                <a:ea typeface="华文新魏" panose="02010800040101010101" pitchFamily="2" charset="-122"/>
              </a:rPr>
              <a:t>.</a:t>
            </a:r>
            <a:r>
              <a:rPr kumimoji="1" lang="zh-CN" altLang="en-US" sz="2400">
                <a:latin typeface="Times New Roman" panose="02020603050405020304" pitchFamily="18" charset="0"/>
                <a:ea typeface="华文新魏" panose="02010800040101010101" pitchFamily="2" charset="-122"/>
              </a:rPr>
              <a:t>它是免费的</a:t>
            </a:r>
          </a:p>
          <a:p>
            <a:r>
              <a:rPr kumimoji="1" lang="zh-CN" altLang="en-US" sz="2400">
                <a:latin typeface="Times New Roman" panose="02020603050405020304" pitchFamily="18" charset="0"/>
                <a:ea typeface="华文新魏" panose="02010800040101010101" pitchFamily="2" charset="-122"/>
              </a:rPr>
              <a:t>        </a:t>
            </a:r>
            <a:r>
              <a:rPr kumimoji="1" lang="en-US" altLang="zh-CN" sz="2400">
                <a:solidFill>
                  <a:srgbClr val="0066FF"/>
                </a:solidFill>
                <a:latin typeface="Times New Roman" panose="02020603050405020304" pitchFamily="18" charset="0"/>
                <a:ea typeface="华文新魏" panose="02010800040101010101" pitchFamily="2" charset="-122"/>
              </a:rPr>
              <a:t>2</a:t>
            </a:r>
            <a:r>
              <a:rPr kumimoji="1" lang="en-US" altLang="zh-CN" sz="2400">
                <a:latin typeface="Times New Roman" panose="02020603050405020304" pitchFamily="18" charset="0"/>
                <a:ea typeface="华文新魏" panose="02010800040101010101" pitchFamily="2" charset="-122"/>
              </a:rPr>
              <a:t>.</a:t>
            </a:r>
            <a:r>
              <a:rPr kumimoji="1" lang="zh-CN" altLang="en-US" sz="2400">
                <a:latin typeface="Times New Roman" panose="02020603050405020304" pitchFamily="18" charset="0"/>
                <a:ea typeface="华文新魏" panose="02010800040101010101" pitchFamily="2" charset="-122"/>
              </a:rPr>
              <a:t>它已经建立了开放的标准，形成了较完善的软硬件配套开发环境，较好地形成了产业化。 </a:t>
            </a:r>
          </a:p>
        </p:txBody>
      </p:sp>
      <p:sp>
        <p:nvSpPr>
          <p:cNvPr id="55301" name="Text Box 5"/>
          <p:cNvSpPr txBox="1">
            <a:spLocks noChangeArrowheads="1"/>
          </p:cNvSpPr>
          <p:nvPr/>
        </p:nvSpPr>
        <p:spPr bwMode="auto">
          <a:xfrm>
            <a:off x="6743701" y="2035175"/>
            <a:ext cx="2881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anose="02020603050405020304" pitchFamily="18" charset="0"/>
              </a:rPr>
              <a:t>——</a:t>
            </a:r>
            <a:r>
              <a:rPr kumimoji="1" lang="en-US" altLang="zh-CN" sz="2400">
                <a:solidFill>
                  <a:srgbClr val="0000FF"/>
                </a:solidFill>
                <a:latin typeface="Times New Roman" panose="02020603050405020304" pitchFamily="18" charset="0"/>
                <a:ea typeface="华文新魏" panose="02010800040101010101" pitchFamily="2" charset="-122"/>
              </a:rPr>
              <a:t>uITRON</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55300"/>
                                        </p:tgtEl>
                                        <p:attrNameLst>
                                          <p:attrName>style.visibility</p:attrName>
                                        </p:attrNameLst>
                                      </p:cBhvr>
                                      <p:to>
                                        <p:strVal val="visible"/>
                                      </p:to>
                                    </p:set>
                                    <p:animEffect transition="in" filter="strips(downRight)">
                                      <p:cBhvr>
                                        <p:cTn id="7" dur="500"/>
                                        <p:tgtEl>
                                          <p:spTgt spid="553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0"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GNU</a:t>
            </a:r>
            <a:r>
              <a:rPr lang="zh-CN" altLang="en-US" dirty="0"/>
              <a:t>计划</a:t>
            </a:r>
          </a:p>
        </p:txBody>
      </p:sp>
      <p:sp>
        <p:nvSpPr>
          <p:cNvPr id="3" name="内容占位符 2"/>
          <p:cNvSpPr>
            <a:spLocks noGrp="1"/>
          </p:cNvSpPr>
          <p:nvPr>
            <p:ph idx="1"/>
          </p:nvPr>
        </p:nvSpPr>
        <p:spPr/>
        <p:txBody>
          <a:bodyPr/>
          <a:lstStyle/>
          <a:p>
            <a:r>
              <a:rPr lang="zh-CN" altLang="en-US" dirty="0"/>
              <a:t>有译为“革奴计划”，是由理查德</a:t>
            </a:r>
            <a:r>
              <a:rPr lang="en-US" altLang="zh-CN" dirty="0"/>
              <a:t>·</a:t>
            </a:r>
            <a:r>
              <a:rPr lang="zh-CN" altLang="en-US" dirty="0"/>
              <a:t>斯托曼在</a:t>
            </a:r>
            <a:r>
              <a:rPr lang="en-US" altLang="zh-CN" dirty="0"/>
              <a:t>1983</a:t>
            </a:r>
            <a:r>
              <a:rPr lang="zh-CN" altLang="en-US" dirty="0"/>
              <a:t>年</a:t>
            </a:r>
            <a:r>
              <a:rPr lang="en-US" altLang="zh-CN" dirty="0"/>
              <a:t>9</a:t>
            </a:r>
            <a:r>
              <a:rPr lang="zh-CN" altLang="en-US" dirty="0"/>
              <a:t>月</a:t>
            </a:r>
            <a:r>
              <a:rPr lang="en-US" altLang="zh-CN" dirty="0"/>
              <a:t>27</a:t>
            </a:r>
            <a:r>
              <a:rPr lang="zh-CN" altLang="en-US" dirty="0"/>
              <a:t>日公开发起的，它的</a:t>
            </a:r>
            <a:r>
              <a:rPr lang="zh-CN" altLang="en-US" dirty="0">
                <a:solidFill>
                  <a:srgbClr val="FF0066"/>
                </a:solidFill>
              </a:rPr>
              <a:t>目标</a:t>
            </a:r>
            <a:r>
              <a:rPr lang="zh-CN" altLang="en-US" dirty="0"/>
              <a:t>是创建一套</a:t>
            </a:r>
            <a:r>
              <a:rPr lang="zh-CN" altLang="en-US" dirty="0">
                <a:solidFill>
                  <a:srgbClr val="00B050"/>
                </a:solidFill>
              </a:rPr>
              <a:t>完全自由的操作系统</a:t>
            </a:r>
            <a:r>
              <a:rPr lang="zh-CN" altLang="en-US" dirty="0"/>
              <a:t>。</a:t>
            </a:r>
            <a:endParaRPr lang="en-US" altLang="zh-CN" dirty="0"/>
          </a:p>
          <a:p>
            <a:endParaRPr lang="en-US" altLang="zh-CN" dirty="0"/>
          </a:p>
          <a:p>
            <a:endParaRPr lang="en-US" altLang="zh-CN" dirty="0"/>
          </a:p>
          <a:p>
            <a:r>
              <a:rPr lang="en-US" altLang="zh-CN" dirty="0"/>
              <a:t>GNU</a:t>
            </a:r>
            <a:r>
              <a:rPr lang="zh-CN" altLang="en-US" dirty="0"/>
              <a:t>是“</a:t>
            </a:r>
            <a:r>
              <a:rPr lang="en-US" altLang="zh-CN" dirty="0"/>
              <a:t>GNU's Not UNIX”</a:t>
            </a:r>
            <a:r>
              <a:rPr lang="zh-CN" altLang="en-US" dirty="0"/>
              <a:t>的</a:t>
            </a:r>
            <a:r>
              <a:rPr lang="zh-CN" altLang="en-US" dirty="0">
                <a:hlinkClick r:id="rId2"/>
              </a:rPr>
              <a:t>缩写</a:t>
            </a:r>
            <a:r>
              <a:rPr lang="zh-CN" altLang="en-US" dirty="0"/>
              <a:t>，斯托曼宣布</a:t>
            </a:r>
            <a:r>
              <a:rPr lang="en-US" altLang="zh-CN" dirty="0">
                <a:hlinkClick r:id="rId3"/>
              </a:rPr>
              <a:t>GNU</a:t>
            </a:r>
            <a:r>
              <a:rPr lang="zh-CN" altLang="en-US" dirty="0"/>
              <a:t>应当发音为“</a:t>
            </a:r>
            <a:r>
              <a:rPr lang="en-US" altLang="zh-CN" dirty="0" err="1"/>
              <a:t>Guh</a:t>
            </a:r>
            <a:r>
              <a:rPr lang="en-US" altLang="zh-CN" dirty="0"/>
              <a:t>-NOO”</a:t>
            </a:r>
            <a:r>
              <a:rPr lang="zh-CN" altLang="en-US" dirty="0"/>
              <a:t>（</a:t>
            </a:r>
            <a:r>
              <a:rPr lang="en-US" altLang="zh-CN" dirty="0"/>
              <a:t>/ˈgnuː/ </a:t>
            </a:r>
            <a:r>
              <a:rPr lang="zh-CN" altLang="en-US" dirty="0"/>
              <a:t>）</a:t>
            </a:r>
            <a:endParaRPr lang="en-US" altLang="zh-CN" dirty="0"/>
          </a:p>
          <a:p>
            <a:endParaRPr lang="zh-CN" altLang="en-US"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GNU</a:t>
            </a:r>
            <a:r>
              <a:rPr lang="zh-CN" altLang="en-US" dirty="0"/>
              <a:t>计划</a:t>
            </a:r>
          </a:p>
        </p:txBody>
      </p:sp>
      <p:sp>
        <p:nvSpPr>
          <p:cNvPr id="3" name="内容占位符 2"/>
          <p:cNvSpPr>
            <a:spLocks noGrp="1"/>
          </p:cNvSpPr>
          <p:nvPr>
            <p:ph idx="1"/>
          </p:nvPr>
        </p:nvSpPr>
        <p:spPr/>
        <p:txBody>
          <a:bodyPr/>
          <a:lstStyle/>
          <a:p>
            <a:r>
              <a:rPr lang="en-US" altLang="zh-CN" sz="3200" dirty="0"/>
              <a:t>1</a:t>
            </a:r>
            <a:r>
              <a:rPr lang="zh-CN" altLang="en-US" sz="3200" dirty="0"/>
              <a:t>：不论</a:t>
            </a:r>
            <a:r>
              <a:rPr lang="zh-CN" altLang="en-US" sz="3200" dirty="0">
                <a:solidFill>
                  <a:srgbClr val="00B050"/>
                </a:solidFill>
              </a:rPr>
              <a:t>目的为何</a:t>
            </a:r>
            <a:r>
              <a:rPr lang="zh-CN" altLang="en-US" sz="3200" dirty="0"/>
              <a:t>，可以</a:t>
            </a:r>
            <a:r>
              <a:rPr lang="zh-CN" altLang="en-US" sz="3200" dirty="0">
                <a:solidFill>
                  <a:srgbClr val="0070C0"/>
                </a:solidFill>
              </a:rPr>
              <a:t>自由使用该种软件</a:t>
            </a:r>
            <a:r>
              <a:rPr lang="zh-CN" altLang="en-US" sz="3200" dirty="0"/>
              <a:t>。</a:t>
            </a:r>
          </a:p>
          <a:p>
            <a:r>
              <a:rPr lang="en-US" altLang="zh-CN" sz="3200" dirty="0"/>
              <a:t>2</a:t>
            </a:r>
            <a:r>
              <a:rPr lang="zh-CN" altLang="en-US" sz="3200" dirty="0"/>
              <a:t>：研究该软件如何运作的自由，并且得以</a:t>
            </a:r>
            <a:r>
              <a:rPr lang="zh-CN" altLang="en-US" sz="3200" dirty="0">
                <a:solidFill>
                  <a:srgbClr val="FF0066"/>
                </a:solidFill>
              </a:rPr>
              <a:t>改写该软件来符合使用者自身的需求</a:t>
            </a:r>
            <a:r>
              <a:rPr lang="zh-CN" altLang="en-US" sz="3200" dirty="0"/>
              <a:t>，</a:t>
            </a:r>
            <a:r>
              <a:rPr lang="zh-CN" altLang="en-US" sz="3200" dirty="0">
                <a:solidFill>
                  <a:srgbClr val="00B050"/>
                </a:solidFill>
              </a:rPr>
              <a:t>取得该软件之源码</a:t>
            </a:r>
            <a:r>
              <a:rPr lang="zh-CN" altLang="en-US" sz="3200" dirty="0"/>
              <a:t>为达成此目的之前提。</a:t>
            </a:r>
          </a:p>
          <a:p>
            <a:r>
              <a:rPr lang="en-US" altLang="zh-CN" sz="3200" dirty="0"/>
              <a:t>3</a:t>
            </a:r>
            <a:r>
              <a:rPr lang="zh-CN" altLang="en-US" sz="3200" dirty="0"/>
              <a:t>：重新散布该软件的自由。</a:t>
            </a:r>
          </a:p>
          <a:p>
            <a:r>
              <a:rPr lang="en-US" altLang="zh-CN" sz="3200" dirty="0"/>
              <a:t>4</a:t>
            </a:r>
            <a:r>
              <a:rPr lang="zh-CN" altLang="en-US" sz="3200" dirty="0"/>
              <a:t>：有改善再利用该软件的自由，并且可以</a:t>
            </a:r>
            <a:r>
              <a:rPr lang="zh-CN" altLang="en-US" sz="3200" dirty="0">
                <a:solidFill>
                  <a:srgbClr val="FF0066"/>
                </a:solidFill>
              </a:rPr>
              <a:t>发表改写版供公众使用</a:t>
            </a:r>
            <a:r>
              <a:rPr lang="zh-CN" altLang="en-US" sz="3200" dirty="0"/>
              <a:t>，如此一来，整个社群都可以受惠，如前项，取得该软件之源码为达成此目的之前提。</a:t>
            </a:r>
            <a:endParaRPr lang="zh-CN" altLang="en-US"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OS</a:t>
            </a:r>
            <a:r>
              <a:rPr lang="zh-CN" altLang="en-US" dirty="0"/>
              <a:t>发展史</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29012" y="1915319"/>
            <a:ext cx="5133975" cy="3895725"/>
          </a:xfr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6477" y="1608225"/>
            <a:ext cx="2362155" cy="3581331"/>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4605" y="2080977"/>
            <a:ext cx="5076825" cy="285750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2465" y="1372972"/>
            <a:ext cx="6350000" cy="4368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10"/>
                                        <p:tgtEl>
                                          <p:spTgt spid="7"/>
                                        </p:tgtEl>
                                        <p:attrNameLst>
                                          <p:attrName>ppt_x</p:attrName>
                                        </p:attrNameLst>
                                      </p:cBhvr>
                                      <p:tavLst>
                                        <p:tav tm="0">
                                          <p:val>
                                            <p:strVal val="ppt_x"/>
                                          </p:val>
                                        </p:tav>
                                        <p:tav tm="100000">
                                          <p:val>
                                            <p:strVal val="ppt_x"/>
                                          </p:val>
                                        </p:tav>
                                      </p:tavLst>
                                    </p:anim>
                                    <p:anim calcmode="lin" valueType="num">
                                      <p:cBhvr additive="base">
                                        <p:cTn id="13" dur="10"/>
                                        <p:tgtEl>
                                          <p:spTgt spid="7"/>
                                        </p:tgtEl>
                                        <p:attrNameLst>
                                          <p:attrName>ppt_y</p:attrName>
                                        </p:attrNameLst>
                                      </p:cBhvr>
                                      <p:tavLst>
                                        <p:tav tm="0">
                                          <p:val>
                                            <p:strVal val="ppt_y"/>
                                          </p:val>
                                        </p:tav>
                                        <p:tav tm="100000">
                                          <p:val>
                                            <p:strVal val="1+ppt_h/2"/>
                                          </p:val>
                                        </p:tav>
                                      </p:tavLst>
                                    </p:anim>
                                    <p:set>
                                      <p:cBhvr>
                                        <p:cTn id="14" dur="1" fill="hold">
                                          <p:stCondLst>
                                            <p:cond delay="9"/>
                                          </p:stCondLst>
                                        </p:cTn>
                                        <p:tgtEl>
                                          <p:spTgt spid="7"/>
                                        </p:tgtEl>
                                        <p:attrNameLst>
                                          <p:attrName>style.visibility</p:attrName>
                                        </p:attrNameLst>
                                      </p:cBhvr>
                                      <p:to>
                                        <p:strVal val="hidden"/>
                                      </p:to>
                                    </p:set>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 presetClass="entr" presetSubtype="4"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xit" presetSubtype="4" fill="hold" nodeType="clickEffect">
                                  <p:stCondLst>
                                    <p:cond delay="0"/>
                                  </p:stCondLst>
                                  <p:childTnLst>
                                    <p:anim calcmode="lin" valueType="num">
                                      <p:cBhvr additive="base">
                                        <p:cTn id="28" dur="500"/>
                                        <p:tgtEl>
                                          <p:spTgt spid="5"/>
                                        </p:tgtEl>
                                        <p:attrNameLst>
                                          <p:attrName>ppt_x</p:attrName>
                                        </p:attrNameLst>
                                      </p:cBhvr>
                                      <p:tavLst>
                                        <p:tav tm="0">
                                          <p:val>
                                            <p:strVal val="ppt_x"/>
                                          </p:val>
                                        </p:tav>
                                        <p:tav tm="100000">
                                          <p:val>
                                            <p:strVal val="ppt_x"/>
                                          </p:val>
                                        </p:tav>
                                      </p:tavLst>
                                    </p:anim>
                                    <p:anim calcmode="lin" valueType="num">
                                      <p:cBhvr additive="base">
                                        <p:cTn id="29" dur="500"/>
                                        <p:tgtEl>
                                          <p:spTgt spid="5"/>
                                        </p:tgtEl>
                                        <p:attrNameLst>
                                          <p:attrName>ppt_y</p:attrName>
                                        </p:attrNameLst>
                                      </p:cBhvr>
                                      <p:tavLst>
                                        <p:tav tm="0">
                                          <p:val>
                                            <p:strVal val="ppt_y"/>
                                          </p:val>
                                        </p:tav>
                                        <p:tav tm="100000">
                                          <p:val>
                                            <p:strVal val="1+ppt_h/2"/>
                                          </p:val>
                                        </p:tav>
                                      </p:tavLst>
                                    </p:anim>
                                    <p:set>
                                      <p:cBhvr>
                                        <p:cTn id="30" dur="1" fill="hold">
                                          <p:stCondLst>
                                            <p:cond delay="499"/>
                                          </p:stCondLst>
                                        </p:cTn>
                                        <p:tgtEl>
                                          <p:spTgt spid="5"/>
                                        </p:tgtEl>
                                        <p:attrNameLst>
                                          <p:attrName>style.visibility</p:attrName>
                                        </p:attrNameLst>
                                      </p:cBhvr>
                                      <p:to>
                                        <p:strVal val="hidden"/>
                                      </p:to>
                                    </p:set>
                                  </p:childTnLst>
                                </p:cTn>
                              </p:par>
                              <p:par>
                                <p:cTn id="31" presetID="2" presetClass="exit" presetSubtype="4" fill="hold" nodeType="withEffect">
                                  <p:stCondLst>
                                    <p:cond delay="0"/>
                                  </p:stCondLst>
                                  <p:childTnLst>
                                    <p:anim calcmode="lin" valueType="num">
                                      <p:cBhvr additive="base">
                                        <p:cTn id="32" dur="500"/>
                                        <p:tgtEl>
                                          <p:spTgt spid="6"/>
                                        </p:tgtEl>
                                        <p:attrNameLst>
                                          <p:attrName>ppt_x</p:attrName>
                                        </p:attrNameLst>
                                      </p:cBhvr>
                                      <p:tavLst>
                                        <p:tav tm="0">
                                          <p:val>
                                            <p:strVal val="ppt_x"/>
                                          </p:val>
                                        </p:tav>
                                        <p:tav tm="100000">
                                          <p:val>
                                            <p:strVal val="ppt_x"/>
                                          </p:val>
                                        </p:tav>
                                      </p:tavLst>
                                    </p:anim>
                                    <p:anim calcmode="lin" valueType="num">
                                      <p:cBhvr additive="base">
                                        <p:cTn id="33" dur="500"/>
                                        <p:tgtEl>
                                          <p:spTgt spid="6"/>
                                        </p:tgtEl>
                                        <p:attrNameLst>
                                          <p:attrName>ppt_y</p:attrName>
                                        </p:attrNameLst>
                                      </p:cBhvr>
                                      <p:tavLst>
                                        <p:tav tm="0">
                                          <p:val>
                                            <p:strVal val="ppt_y"/>
                                          </p:val>
                                        </p:tav>
                                        <p:tav tm="100000">
                                          <p:val>
                                            <p:strVal val="1+ppt_h/2"/>
                                          </p:val>
                                        </p:tav>
                                      </p:tavLst>
                                    </p:anim>
                                    <p:set>
                                      <p:cBhvr>
                                        <p:cTn id="34" dur="1" fill="hold">
                                          <p:stCondLst>
                                            <p:cond delay="499"/>
                                          </p:stCondLst>
                                        </p:cTn>
                                        <p:tgtEl>
                                          <p:spTgt spid="6"/>
                                        </p:tgtEl>
                                        <p:attrNameLst>
                                          <p:attrName>style.visibility</p:attrName>
                                        </p:attrNameLst>
                                      </p:cBhvr>
                                      <p:to>
                                        <p:strVal val="hidden"/>
                                      </p:to>
                                    </p:set>
                                  </p:childTnLst>
                                </p:cTn>
                              </p:par>
                              <p:par>
                                <p:cTn id="35" presetID="2" presetClass="entr" presetSubtype="4"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8306" name="Rectangle 2"/>
          <p:cNvSpPr>
            <a:spLocks noChangeArrowheads="1"/>
          </p:cNvSpPr>
          <p:nvPr/>
        </p:nvSpPr>
        <p:spPr bwMode="auto">
          <a:xfrm>
            <a:off x="530949" y="188793"/>
            <a:ext cx="38862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zh-CN" altLang="en-US" b="1" dirty="0"/>
              <a:t>嵌入式系统示例</a:t>
            </a:r>
          </a:p>
        </p:txBody>
      </p:sp>
      <p:sp>
        <p:nvSpPr>
          <p:cNvPr id="98307" name="Text Box 3"/>
          <p:cNvSpPr txBox="1">
            <a:spLocks noChangeArrowheads="1"/>
          </p:cNvSpPr>
          <p:nvPr/>
        </p:nvSpPr>
        <p:spPr bwMode="auto">
          <a:xfrm>
            <a:off x="3740875" y="264993"/>
            <a:ext cx="3114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dirty="0">
                <a:latin typeface="Times New Roman" panose="02020603050405020304" pitchFamily="18" charset="0"/>
              </a:rPr>
              <a:t>——</a:t>
            </a:r>
            <a:r>
              <a:rPr kumimoji="1" lang="zh-CN" altLang="en-US" sz="2400" dirty="0">
                <a:latin typeface="Times New Roman" panose="02020603050405020304" pitchFamily="18" charset="0"/>
              </a:rPr>
              <a:t>汽车控制系统</a:t>
            </a:r>
          </a:p>
        </p:txBody>
      </p:sp>
      <p:grpSp>
        <p:nvGrpSpPr>
          <p:cNvPr id="98308" name="Group 4"/>
          <p:cNvGrpSpPr/>
          <p:nvPr/>
        </p:nvGrpSpPr>
        <p:grpSpPr bwMode="auto">
          <a:xfrm>
            <a:off x="3260726" y="1649414"/>
            <a:ext cx="6264275" cy="4751387"/>
            <a:chOff x="884" y="845"/>
            <a:chExt cx="3946" cy="2993"/>
          </a:xfrm>
        </p:grpSpPr>
        <p:sp>
          <p:nvSpPr>
            <p:cNvPr id="98309" name="AutoShape 5"/>
            <p:cNvSpPr>
              <a:spLocks noChangeArrowheads="1"/>
            </p:cNvSpPr>
            <p:nvPr/>
          </p:nvSpPr>
          <p:spPr bwMode="auto">
            <a:xfrm>
              <a:off x="884" y="845"/>
              <a:ext cx="3946" cy="2993"/>
            </a:xfrm>
            <a:prstGeom prst="roundRect">
              <a:avLst>
                <a:gd name="adj" fmla="val 2306"/>
              </a:avLst>
            </a:prstGeom>
            <a:solidFill>
              <a:srgbClr val="C0C0C0"/>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98310" name="Picture 6" descr="c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 y="935"/>
              <a:ext cx="3766" cy="2825"/>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内容占位符 4"/>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98306"/>
                                        </p:tgtEl>
                                        <p:attrNameLst>
                                          <p:attrName>style.visibility</p:attrName>
                                        </p:attrNameLst>
                                      </p:cBhvr>
                                      <p:to>
                                        <p:strVal val="visible"/>
                                      </p:to>
                                    </p:set>
                                    <p:anim calcmode="lin" valueType="num">
                                      <p:cBhvr additive="base">
                                        <p:cTn id="7" dur="500" fill="hold"/>
                                        <p:tgtEl>
                                          <p:spTgt spid="98306"/>
                                        </p:tgtEl>
                                        <p:attrNameLst>
                                          <p:attrName>ppt_x</p:attrName>
                                        </p:attrNameLst>
                                      </p:cBhvr>
                                      <p:tavLst>
                                        <p:tav tm="0">
                                          <p:val>
                                            <p:strVal val="1+#ppt_w/2"/>
                                          </p:val>
                                        </p:tav>
                                        <p:tav tm="100000">
                                          <p:val>
                                            <p:strVal val="#ppt_x"/>
                                          </p:val>
                                        </p:tav>
                                      </p:tavLst>
                                    </p:anim>
                                    <p:anim calcmode="lin" valueType="num">
                                      <p:cBhvr additive="base">
                                        <p:cTn id="8" dur="500" fill="hold"/>
                                        <p:tgtEl>
                                          <p:spTgt spid="9830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7" presetClass="entr" presetSubtype="0" fill="hold" grpId="0" nodeType="afterEffect">
                                  <p:stCondLst>
                                    <p:cond delay="0"/>
                                  </p:stCondLst>
                                  <p:iterate type="lt">
                                    <p:tmPct val="50000"/>
                                  </p:iterate>
                                  <p:childTnLst>
                                    <p:set>
                                      <p:cBhvr>
                                        <p:cTn id="11" dur="1" fill="hold">
                                          <p:stCondLst>
                                            <p:cond delay="0"/>
                                          </p:stCondLst>
                                        </p:cTn>
                                        <p:tgtEl>
                                          <p:spTgt spid="98307"/>
                                        </p:tgtEl>
                                        <p:attrNameLst>
                                          <p:attrName>style.visibility</p:attrName>
                                        </p:attrNameLst>
                                      </p:cBhvr>
                                      <p:to>
                                        <p:strVal val="visible"/>
                                      </p:to>
                                    </p:set>
                                    <p:anim calcmode="discrete" valueType="clr">
                                      <p:cBhvr override="childStyle">
                                        <p:cTn id="12" dur="80"/>
                                        <p:tgtEl>
                                          <p:spTgt spid="98307"/>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98307"/>
                                        </p:tgtEl>
                                        <p:attrNameLst>
                                          <p:attrName>fillcolor</p:attrName>
                                        </p:attrNameLst>
                                      </p:cBhvr>
                                      <p:tavLst>
                                        <p:tav tm="0">
                                          <p:val>
                                            <p:clrVal>
                                              <a:schemeClr val="accent2"/>
                                            </p:clrVal>
                                          </p:val>
                                        </p:tav>
                                        <p:tav tm="50000">
                                          <p:val>
                                            <p:clrVal>
                                              <a:schemeClr val="hlink"/>
                                            </p:clrVal>
                                          </p:val>
                                        </p:tav>
                                      </p:tavLst>
                                    </p:anim>
                                    <p:set>
                                      <p:cBhvr>
                                        <p:cTn id="14" dur="80"/>
                                        <p:tgtEl>
                                          <p:spTgt spid="98307"/>
                                        </p:tgtEl>
                                        <p:attrNameLst>
                                          <p:attrName>fill.type</p:attrName>
                                        </p:attrNameLst>
                                      </p:cBhvr>
                                      <p:to>
                                        <p:strVal val="solid"/>
                                      </p:to>
                                    </p:set>
                                  </p:childTnLst>
                                </p:cTn>
                              </p:par>
                            </p:childTnLst>
                          </p:cTn>
                        </p:par>
                        <p:par>
                          <p:cTn id="15" fill="hold">
                            <p:stCondLst>
                              <p:cond delay="860"/>
                            </p:stCondLst>
                            <p:childTnLst>
                              <p:par>
                                <p:cTn id="16" presetID="12" presetClass="entr" presetSubtype="2" fill="hold" nodeType="afterEffect">
                                  <p:stCondLst>
                                    <p:cond delay="0"/>
                                  </p:stCondLst>
                                  <p:childTnLst>
                                    <p:set>
                                      <p:cBhvr>
                                        <p:cTn id="17" dur="1" fill="hold">
                                          <p:stCondLst>
                                            <p:cond delay="0"/>
                                          </p:stCondLst>
                                        </p:cTn>
                                        <p:tgtEl>
                                          <p:spTgt spid="98308"/>
                                        </p:tgtEl>
                                        <p:attrNameLst>
                                          <p:attrName>style.visibility</p:attrName>
                                        </p:attrNameLst>
                                      </p:cBhvr>
                                      <p:to>
                                        <p:strVal val="visible"/>
                                      </p:to>
                                    </p:set>
                                    <p:animEffect transition="in" filter="slide(fromRight)">
                                      <p:cBhvr>
                                        <p:cTn id="18" dur="2000"/>
                                        <p:tgtEl>
                                          <p:spTgt spid="98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6" grpId="0"/>
      <p:bldP spid="98307"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p:txBody>
          <a:bodyPr/>
          <a:lstStyle/>
          <a:p>
            <a:pPr eaLnBrk="1" hangingPunct="1"/>
            <a:r>
              <a:rPr lang="en-US" altLang="zh-CN" dirty="0" err="1"/>
              <a:t>μC</a:t>
            </a:r>
            <a:r>
              <a:rPr lang="en-US" altLang="zh-CN" dirty="0"/>
              <a:t>/OS-II</a:t>
            </a:r>
            <a:r>
              <a:rPr lang="zh-CN" altLang="en-US" dirty="0"/>
              <a:t>微小内核分析 </a:t>
            </a:r>
          </a:p>
        </p:txBody>
      </p:sp>
      <p:sp>
        <p:nvSpPr>
          <p:cNvPr id="2" name="副标题 1"/>
          <p:cNvSpPr>
            <a:spLocks noGrp="1"/>
          </p:cNvSpPr>
          <p:nvPr>
            <p:ph type="subTitle"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with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p:cTn id="7" dur="1000" fill="hold"/>
                                        <p:tgtEl>
                                          <p:spTgt spid="4098"/>
                                        </p:tgtEl>
                                        <p:attrNameLst>
                                          <p:attrName>ppt_w</p:attrName>
                                        </p:attrNameLst>
                                      </p:cBhvr>
                                      <p:tavLst>
                                        <p:tav tm="0">
                                          <p:val>
                                            <p:fltVal val="0"/>
                                          </p:val>
                                        </p:tav>
                                        <p:tav tm="100000">
                                          <p:val>
                                            <p:strVal val="#ppt_w"/>
                                          </p:val>
                                        </p:tav>
                                      </p:tavLst>
                                    </p:anim>
                                    <p:anim calcmode="lin" valueType="num">
                                      <p:cBhvr>
                                        <p:cTn id="8" dur="1000" fill="hold"/>
                                        <p:tgtEl>
                                          <p:spTgt spid="4098"/>
                                        </p:tgtEl>
                                        <p:attrNameLst>
                                          <p:attrName>ppt_h</p:attrName>
                                        </p:attrNameLst>
                                      </p:cBhvr>
                                      <p:tavLst>
                                        <p:tav tm="0">
                                          <p:val>
                                            <p:fltVal val="0"/>
                                          </p:val>
                                        </p:tav>
                                        <p:tav tm="100000">
                                          <p:val>
                                            <p:strVal val="#ppt_h"/>
                                          </p:val>
                                        </p:tav>
                                      </p:tavLst>
                                    </p:anim>
                                    <p:anim calcmode="lin" valueType="num">
                                      <p:cBhvr>
                                        <p:cTn id="9" dur="1000" fill="hold"/>
                                        <p:tgtEl>
                                          <p:spTgt spid="4098"/>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098"/>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本章导读</a:t>
            </a:r>
          </a:p>
        </p:txBody>
      </p:sp>
      <p:graphicFrame>
        <p:nvGraphicFramePr>
          <p:cNvPr id="4" name="内容占位符 3"/>
          <p:cNvGraphicFramePr>
            <a:graphicFrameLocks noGrp="1"/>
          </p:cNvGraphicFramePr>
          <p:nvPr>
            <p:ph idx="1"/>
          </p:nvPr>
        </p:nvGraphicFramePr>
        <p:xfrm>
          <a:off x="609600" y="1219200"/>
          <a:ext cx="10972800"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graphicEl>
                                              <a:dgm id="{42B1A8E3-A314-4FF4-A230-59C1D0C06287}"/>
                                            </p:graphicEl>
                                          </p:spTgt>
                                        </p:tgtEl>
                                        <p:attrNameLst>
                                          <p:attrName>style.visibility</p:attrName>
                                        </p:attrNameLst>
                                      </p:cBhvr>
                                      <p:to>
                                        <p:strVal val="visible"/>
                                      </p:to>
                                    </p:set>
                                    <p:anim calcmode="lin" valueType="num">
                                      <p:cBhvr additive="base">
                                        <p:cTn id="7" dur="500" fill="hold"/>
                                        <p:tgtEl>
                                          <p:spTgt spid="4">
                                            <p:graphicEl>
                                              <a:dgm id="{42B1A8E3-A314-4FF4-A230-59C1D0C06287}"/>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graphicEl>
                                              <a:dgm id="{42B1A8E3-A314-4FF4-A230-59C1D0C06287}"/>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graphicEl>
                                              <a:dgm id="{ECB7301C-6001-494E-9F2A-BF7721A36C51}"/>
                                            </p:graphicEl>
                                          </p:spTgt>
                                        </p:tgtEl>
                                        <p:attrNameLst>
                                          <p:attrName>style.visibility</p:attrName>
                                        </p:attrNameLst>
                                      </p:cBhvr>
                                      <p:to>
                                        <p:strVal val="visible"/>
                                      </p:to>
                                    </p:set>
                                    <p:anim calcmode="lin" valueType="num">
                                      <p:cBhvr additive="base">
                                        <p:cTn id="11" dur="500" fill="hold"/>
                                        <p:tgtEl>
                                          <p:spTgt spid="4">
                                            <p:graphicEl>
                                              <a:dgm id="{ECB7301C-6001-494E-9F2A-BF7721A36C51}"/>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graphicEl>
                                              <a:dgm id="{ECB7301C-6001-494E-9F2A-BF7721A36C51}"/>
                                            </p:graphic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graphicEl>
                                              <a:dgm id="{7F89011D-F36C-4A49-9A1F-F9314952F333}"/>
                                            </p:graphicEl>
                                          </p:spTgt>
                                        </p:tgtEl>
                                        <p:attrNameLst>
                                          <p:attrName>style.visibility</p:attrName>
                                        </p:attrNameLst>
                                      </p:cBhvr>
                                      <p:to>
                                        <p:strVal val="visible"/>
                                      </p:to>
                                    </p:set>
                                    <p:anim calcmode="lin" valueType="num">
                                      <p:cBhvr additive="base">
                                        <p:cTn id="15" dur="500" fill="hold"/>
                                        <p:tgtEl>
                                          <p:spTgt spid="4">
                                            <p:graphicEl>
                                              <a:dgm id="{7F89011D-F36C-4A49-9A1F-F9314952F333}"/>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graphicEl>
                                              <a:dgm id="{7F89011D-F36C-4A49-9A1F-F9314952F333}"/>
                                            </p:graphic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graphicEl>
                                              <a:dgm id="{032E5E8C-31D0-4B6C-9F32-2117C6D2E0D2}"/>
                                            </p:graphicEl>
                                          </p:spTgt>
                                        </p:tgtEl>
                                        <p:attrNameLst>
                                          <p:attrName>style.visibility</p:attrName>
                                        </p:attrNameLst>
                                      </p:cBhvr>
                                      <p:to>
                                        <p:strVal val="visible"/>
                                      </p:to>
                                    </p:set>
                                    <p:anim calcmode="lin" valueType="num">
                                      <p:cBhvr additive="base">
                                        <p:cTn id="19" dur="500" fill="hold"/>
                                        <p:tgtEl>
                                          <p:spTgt spid="4">
                                            <p:graphicEl>
                                              <a:dgm id="{032E5E8C-31D0-4B6C-9F32-2117C6D2E0D2}"/>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graphicEl>
                                              <a:dgm id="{032E5E8C-31D0-4B6C-9F32-2117C6D2E0D2}"/>
                                            </p:graphic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graphicEl>
                                              <a:dgm id="{32583B4B-1EB2-45E3-9D0C-517A13C69E10}"/>
                                            </p:graphicEl>
                                          </p:spTgt>
                                        </p:tgtEl>
                                        <p:attrNameLst>
                                          <p:attrName>style.visibility</p:attrName>
                                        </p:attrNameLst>
                                      </p:cBhvr>
                                      <p:to>
                                        <p:strVal val="visible"/>
                                      </p:to>
                                    </p:set>
                                    <p:anim calcmode="lin" valueType="num">
                                      <p:cBhvr additive="base">
                                        <p:cTn id="23" dur="500" fill="hold"/>
                                        <p:tgtEl>
                                          <p:spTgt spid="4">
                                            <p:graphicEl>
                                              <a:dgm id="{32583B4B-1EB2-45E3-9D0C-517A13C69E10}"/>
                                            </p:graphic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graphicEl>
                                              <a:dgm id="{32583B4B-1EB2-45E3-9D0C-517A13C69E10}"/>
                                            </p:graphic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
                                            <p:graphicEl>
                                              <a:dgm id="{2C94730A-939B-46B6-AFC7-3E0AED9FF59B}"/>
                                            </p:graphicEl>
                                          </p:spTgt>
                                        </p:tgtEl>
                                        <p:attrNameLst>
                                          <p:attrName>style.visibility</p:attrName>
                                        </p:attrNameLst>
                                      </p:cBhvr>
                                      <p:to>
                                        <p:strVal val="visible"/>
                                      </p:to>
                                    </p:set>
                                    <p:anim calcmode="lin" valueType="num">
                                      <p:cBhvr additive="base">
                                        <p:cTn id="27" dur="500" fill="hold"/>
                                        <p:tgtEl>
                                          <p:spTgt spid="4">
                                            <p:graphicEl>
                                              <a:dgm id="{2C94730A-939B-46B6-AFC7-3E0AED9FF59B}"/>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graphicEl>
                                              <a:dgm id="{2C94730A-939B-46B6-AFC7-3E0AED9FF59B}"/>
                                            </p:graphic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
                                            <p:graphicEl>
                                              <a:dgm id="{3DA8AB85-2DBF-4EDE-87B1-A7B098C841F2}"/>
                                            </p:graphicEl>
                                          </p:spTgt>
                                        </p:tgtEl>
                                        <p:attrNameLst>
                                          <p:attrName>style.visibility</p:attrName>
                                        </p:attrNameLst>
                                      </p:cBhvr>
                                      <p:to>
                                        <p:strVal val="visible"/>
                                      </p:to>
                                    </p:set>
                                    <p:anim calcmode="lin" valueType="num">
                                      <p:cBhvr additive="base">
                                        <p:cTn id="31" dur="500" fill="hold"/>
                                        <p:tgtEl>
                                          <p:spTgt spid="4">
                                            <p:graphicEl>
                                              <a:dgm id="{3DA8AB85-2DBF-4EDE-87B1-A7B098C841F2}"/>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graphicEl>
                                              <a:dgm id="{3DA8AB85-2DBF-4EDE-87B1-A7B098C841F2}"/>
                                            </p:graphic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
                                            <p:graphicEl>
                                              <a:dgm id="{05449461-5ED8-47D5-BA72-BC0DA4A061A8}"/>
                                            </p:graphicEl>
                                          </p:spTgt>
                                        </p:tgtEl>
                                        <p:attrNameLst>
                                          <p:attrName>style.visibility</p:attrName>
                                        </p:attrNameLst>
                                      </p:cBhvr>
                                      <p:to>
                                        <p:strVal val="visible"/>
                                      </p:to>
                                    </p:set>
                                    <p:anim calcmode="lin" valueType="num">
                                      <p:cBhvr additive="base">
                                        <p:cTn id="35" dur="500" fill="hold"/>
                                        <p:tgtEl>
                                          <p:spTgt spid="4">
                                            <p:graphicEl>
                                              <a:dgm id="{05449461-5ED8-47D5-BA72-BC0DA4A061A8}"/>
                                            </p:graphic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graphicEl>
                                              <a:dgm id="{05449461-5ED8-47D5-BA72-BC0DA4A061A8}"/>
                                            </p:graphic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
                                            <p:graphicEl>
                                              <a:dgm id="{200FB171-55D0-4F5B-9B64-69BB47100719}"/>
                                            </p:graphicEl>
                                          </p:spTgt>
                                        </p:tgtEl>
                                        <p:attrNameLst>
                                          <p:attrName>style.visibility</p:attrName>
                                        </p:attrNameLst>
                                      </p:cBhvr>
                                      <p:to>
                                        <p:strVal val="visible"/>
                                      </p:to>
                                    </p:set>
                                    <p:anim calcmode="lin" valueType="num">
                                      <p:cBhvr additive="base">
                                        <p:cTn id="39" dur="500" fill="hold"/>
                                        <p:tgtEl>
                                          <p:spTgt spid="4">
                                            <p:graphicEl>
                                              <a:dgm id="{200FB171-55D0-4F5B-9B64-69BB47100719}"/>
                                            </p:graphicEl>
                                          </p:spTgt>
                                        </p:tgtEl>
                                        <p:attrNameLst>
                                          <p:attrName>ppt_x</p:attrName>
                                        </p:attrNameLst>
                                      </p:cBhvr>
                                      <p:tavLst>
                                        <p:tav tm="0">
                                          <p:val>
                                            <p:strVal val="#ppt_x"/>
                                          </p:val>
                                        </p:tav>
                                        <p:tav tm="100000">
                                          <p:val>
                                            <p:strVal val="#ppt_x"/>
                                          </p:val>
                                        </p:tav>
                                      </p:tavLst>
                                    </p:anim>
                                    <p:anim calcmode="lin" valueType="num">
                                      <p:cBhvr additive="base">
                                        <p:cTn id="40" dur="500" fill="hold"/>
                                        <p:tgtEl>
                                          <p:spTgt spid="4">
                                            <p:graphicEl>
                                              <a:dgm id="{200FB171-55D0-4F5B-9B64-69BB47100719}"/>
                                            </p:graphic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
                                            <p:graphicEl>
                                              <a:dgm id="{C2CC2ACA-4B6B-44BB-820F-4DB7E923005F}"/>
                                            </p:graphicEl>
                                          </p:spTgt>
                                        </p:tgtEl>
                                        <p:attrNameLst>
                                          <p:attrName>style.visibility</p:attrName>
                                        </p:attrNameLst>
                                      </p:cBhvr>
                                      <p:to>
                                        <p:strVal val="visible"/>
                                      </p:to>
                                    </p:set>
                                    <p:anim calcmode="lin" valueType="num">
                                      <p:cBhvr additive="base">
                                        <p:cTn id="43" dur="500" fill="hold"/>
                                        <p:tgtEl>
                                          <p:spTgt spid="4">
                                            <p:graphicEl>
                                              <a:dgm id="{C2CC2ACA-4B6B-44BB-820F-4DB7E923005F}"/>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graphicEl>
                                              <a:dgm id="{C2CC2ACA-4B6B-44BB-820F-4DB7E923005F}"/>
                                            </p:graphic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
                                            <p:graphicEl>
                                              <a:dgm id="{DD601148-872A-4373-A98D-19EF2B61D6BE}"/>
                                            </p:graphicEl>
                                          </p:spTgt>
                                        </p:tgtEl>
                                        <p:attrNameLst>
                                          <p:attrName>style.visibility</p:attrName>
                                        </p:attrNameLst>
                                      </p:cBhvr>
                                      <p:to>
                                        <p:strVal val="visible"/>
                                      </p:to>
                                    </p:set>
                                    <p:anim calcmode="lin" valueType="num">
                                      <p:cBhvr additive="base">
                                        <p:cTn id="47" dur="500" fill="hold"/>
                                        <p:tgtEl>
                                          <p:spTgt spid="4">
                                            <p:graphicEl>
                                              <a:dgm id="{DD601148-872A-4373-A98D-19EF2B61D6BE}"/>
                                            </p:graphic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graphicEl>
                                              <a:dgm id="{DD601148-872A-4373-A98D-19EF2B61D6BE}"/>
                                            </p:graphic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
                                            <p:graphicEl>
                                              <a:dgm id="{46035665-7B3F-43F5-B495-1F1D99B53D60}"/>
                                            </p:graphicEl>
                                          </p:spTgt>
                                        </p:tgtEl>
                                        <p:attrNameLst>
                                          <p:attrName>style.visibility</p:attrName>
                                        </p:attrNameLst>
                                      </p:cBhvr>
                                      <p:to>
                                        <p:strVal val="visible"/>
                                      </p:to>
                                    </p:set>
                                    <p:anim calcmode="lin" valueType="num">
                                      <p:cBhvr additive="base">
                                        <p:cTn id="51" dur="500" fill="hold"/>
                                        <p:tgtEl>
                                          <p:spTgt spid="4">
                                            <p:graphicEl>
                                              <a:dgm id="{46035665-7B3F-43F5-B495-1F1D99B53D60}"/>
                                            </p:graphicEl>
                                          </p:spTgt>
                                        </p:tgtEl>
                                        <p:attrNameLst>
                                          <p:attrName>ppt_x</p:attrName>
                                        </p:attrNameLst>
                                      </p:cBhvr>
                                      <p:tavLst>
                                        <p:tav tm="0">
                                          <p:val>
                                            <p:strVal val="#ppt_x"/>
                                          </p:val>
                                        </p:tav>
                                        <p:tav tm="100000">
                                          <p:val>
                                            <p:strVal val="#ppt_x"/>
                                          </p:val>
                                        </p:tav>
                                      </p:tavLst>
                                    </p:anim>
                                    <p:anim calcmode="lin" valueType="num">
                                      <p:cBhvr additive="base">
                                        <p:cTn id="52" dur="500" fill="hold"/>
                                        <p:tgtEl>
                                          <p:spTgt spid="4">
                                            <p:graphicEl>
                                              <a:dgm id="{46035665-7B3F-43F5-B495-1F1D99B53D60}"/>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p:bldSub>
      </p:bldGraphic>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zh-CN" altLang="en-US" dirty="0"/>
              <a:t>本章内容</a:t>
            </a:r>
          </a:p>
        </p:txBody>
      </p:sp>
      <p:sp>
        <p:nvSpPr>
          <p:cNvPr id="4099" name="Rectangle 4"/>
          <p:cNvSpPr>
            <a:spLocks noGrp="1" noChangeArrowheads="1"/>
          </p:cNvSpPr>
          <p:nvPr>
            <p:ph idx="1"/>
          </p:nvPr>
        </p:nvSpPr>
        <p:spPr>
          <a:noFill/>
        </p:spPr>
        <p:txBody>
          <a:bodyPr/>
          <a:lstStyle/>
          <a:p>
            <a:pPr eaLnBrk="1" hangingPunct="1">
              <a:spcBef>
                <a:spcPct val="50000"/>
              </a:spcBef>
              <a:buClr>
                <a:srgbClr val="FF0000"/>
              </a:buClr>
              <a:buFont typeface="Wingdings" panose="05000000000000000000" pitchFamily="2" charset="2"/>
              <a:buChar char="Ø"/>
            </a:pPr>
            <a:r>
              <a:rPr lang="zh-CN" altLang="en-US">
                <a:hlinkClick r:id="rId2" action="ppaction://hlinksldjump"/>
              </a:rPr>
              <a:t>概述</a:t>
            </a:r>
            <a:endParaRPr lang="zh-CN" altLang="en-US"/>
          </a:p>
          <a:p>
            <a:pPr eaLnBrk="1" hangingPunct="1">
              <a:spcBef>
                <a:spcPct val="50000"/>
              </a:spcBef>
              <a:buClr>
                <a:srgbClr val="FF0000"/>
              </a:buClr>
              <a:buFont typeface="Wingdings" panose="05000000000000000000" pitchFamily="2" charset="2"/>
              <a:buChar char="Ø"/>
            </a:pPr>
            <a:r>
              <a:rPr lang="zh-CN" altLang="en-US">
                <a:hlinkClick r:id="rId3" action="ppaction://hlinksldjump"/>
              </a:rPr>
              <a:t>最小内核</a:t>
            </a:r>
            <a:endParaRPr lang="zh-CN" altLang="en-US"/>
          </a:p>
          <a:p>
            <a:pPr eaLnBrk="1" hangingPunct="1">
              <a:spcBef>
                <a:spcPct val="50000"/>
              </a:spcBef>
              <a:buClr>
                <a:srgbClr val="FF0000"/>
              </a:buClr>
              <a:buFont typeface="Wingdings" panose="05000000000000000000" pitchFamily="2" charset="2"/>
              <a:buChar char="Ø"/>
            </a:pPr>
            <a:r>
              <a:rPr lang="zh-CN" altLang="en-US">
                <a:hlinkClick r:id="rId4" action="ppaction://hlinksldjump"/>
              </a:rPr>
              <a:t>临界区与中断管理</a:t>
            </a:r>
            <a:endParaRPr lang="zh-CN" altLang="en-US"/>
          </a:p>
          <a:p>
            <a:pPr eaLnBrk="1" hangingPunct="1">
              <a:spcBef>
                <a:spcPct val="50000"/>
              </a:spcBef>
              <a:buClr>
                <a:srgbClr val="FF0000"/>
              </a:buClr>
              <a:buFont typeface="Wingdings" panose="05000000000000000000" pitchFamily="2" charset="2"/>
              <a:buChar char="Ø"/>
            </a:pPr>
            <a:r>
              <a:rPr lang="zh-CN" altLang="en-US">
                <a:hlinkClick r:id="rId5" action="ppaction://hlinksldjump"/>
              </a:rPr>
              <a:t>任务的结束</a:t>
            </a:r>
            <a:endParaRPr lang="zh-CN" altLang="en-US"/>
          </a:p>
          <a:p>
            <a:pPr eaLnBrk="1" hangingPunct="1">
              <a:spcBef>
                <a:spcPct val="50000"/>
              </a:spcBef>
              <a:buClr>
                <a:srgbClr val="FF0000"/>
              </a:buClr>
              <a:buFont typeface="Wingdings" panose="05000000000000000000" pitchFamily="2" charset="2"/>
              <a:buChar char="Ø"/>
            </a:pPr>
            <a:r>
              <a:rPr lang="zh-CN" altLang="en-US">
                <a:hlinkClick r:id="rId6" action="ppaction://hlinksldjump"/>
              </a:rPr>
              <a:t>信号量</a:t>
            </a:r>
            <a:endParaRPr lang="zh-CN" altLang="en-US"/>
          </a:p>
          <a:p>
            <a:pPr eaLnBrk="1" hangingPunct="1">
              <a:spcBef>
                <a:spcPct val="50000"/>
              </a:spcBef>
              <a:buClr>
                <a:srgbClr val="FF0000"/>
              </a:buClr>
              <a:buFont typeface="Wingdings" panose="05000000000000000000" pitchFamily="2" charset="2"/>
              <a:buChar char="Ø"/>
            </a:pPr>
            <a:r>
              <a:rPr lang="zh-CN" altLang="en-US">
                <a:hlinkClick r:id="rId7" action="ppaction://hlinksldjump"/>
              </a:rPr>
              <a:t>删除信号量</a:t>
            </a:r>
            <a:endParaRPr lang="zh-CN" alt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zh-CN" altLang="en-US" dirty="0"/>
              <a:t>本章内容</a:t>
            </a:r>
          </a:p>
        </p:txBody>
      </p:sp>
      <p:sp>
        <p:nvSpPr>
          <p:cNvPr id="5123" name="Rectangle 3"/>
          <p:cNvSpPr>
            <a:spLocks noGrp="1" noChangeArrowheads="1"/>
          </p:cNvSpPr>
          <p:nvPr>
            <p:ph idx="1"/>
          </p:nvPr>
        </p:nvSpPr>
        <p:spPr>
          <a:noFill/>
        </p:spPr>
        <p:txBody>
          <a:bodyPr/>
          <a:lstStyle/>
          <a:p>
            <a:pPr eaLnBrk="1" hangingPunct="1">
              <a:spcBef>
                <a:spcPct val="50000"/>
              </a:spcBef>
              <a:buClr>
                <a:srgbClr val="FF0000"/>
              </a:buClr>
              <a:buFont typeface="Wingdings" panose="05000000000000000000" pitchFamily="2" charset="2"/>
              <a:buChar char="Ø"/>
            </a:pPr>
            <a:r>
              <a:rPr lang="zh-CN" altLang="en-US">
                <a:solidFill>
                  <a:srgbClr val="FF0000"/>
                </a:solidFill>
                <a:hlinkClick r:id="rId2" action="ppaction://hlinksldjump"/>
              </a:rPr>
              <a:t>概述</a:t>
            </a:r>
            <a:endParaRPr lang="zh-CN" altLang="en-US">
              <a:solidFill>
                <a:srgbClr val="FF0000"/>
              </a:solidFill>
            </a:endParaRPr>
          </a:p>
          <a:p>
            <a:pPr eaLnBrk="1" hangingPunct="1">
              <a:spcBef>
                <a:spcPct val="50000"/>
              </a:spcBef>
              <a:buClr>
                <a:srgbClr val="FF0000"/>
              </a:buClr>
              <a:buFont typeface="Wingdings" panose="05000000000000000000" pitchFamily="2" charset="2"/>
              <a:buChar char="Ø"/>
            </a:pPr>
            <a:r>
              <a:rPr lang="zh-CN" altLang="en-US">
                <a:solidFill>
                  <a:srgbClr val="C0C0C0"/>
                </a:solidFill>
              </a:rPr>
              <a:t>最小内核</a:t>
            </a:r>
          </a:p>
          <a:p>
            <a:pPr eaLnBrk="1" hangingPunct="1">
              <a:spcBef>
                <a:spcPct val="50000"/>
              </a:spcBef>
              <a:buClr>
                <a:srgbClr val="FF0000"/>
              </a:buClr>
              <a:buFont typeface="Wingdings" panose="05000000000000000000" pitchFamily="2" charset="2"/>
              <a:buChar char="Ø"/>
            </a:pPr>
            <a:r>
              <a:rPr lang="zh-CN" altLang="en-US">
                <a:solidFill>
                  <a:srgbClr val="C0C0C0"/>
                </a:solidFill>
              </a:rPr>
              <a:t>临界区与中断管理</a:t>
            </a:r>
          </a:p>
          <a:p>
            <a:pPr eaLnBrk="1" hangingPunct="1">
              <a:spcBef>
                <a:spcPct val="50000"/>
              </a:spcBef>
              <a:buClr>
                <a:srgbClr val="FF0000"/>
              </a:buClr>
              <a:buFont typeface="Wingdings" panose="05000000000000000000" pitchFamily="2" charset="2"/>
              <a:buChar char="Ø"/>
            </a:pPr>
            <a:r>
              <a:rPr lang="zh-CN" altLang="en-US">
                <a:solidFill>
                  <a:srgbClr val="C0C0C0"/>
                </a:solidFill>
              </a:rPr>
              <a:t>任务的结束</a:t>
            </a:r>
          </a:p>
          <a:p>
            <a:pPr eaLnBrk="1" hangingPunct="1">
              <a:spcBef>
                <a:spcPct val="50000"/>
              </a:spcBef>
              <a:buClr>
                <a:srgbClr val="FF0000"/>
              </a:buClr>
              <a:buFont typeface="Wingdings" panose="05000000000000000000" pitchFamily="2" charset="2"/>
              <a:buChar char="Ø"/>
            </a:pPr>
            <a:r>
              <a:rPr lang="zh-CN" altLang="en-US">
                <a:solidFill>
                  <a:srgbClr val="C0C0C0"/>
                </a:solidFill>
              </a:rPr>
              <a:t>信号量</a:t>
            </a:r>
          </a:p>
          <a:p>
            <a:pPr eaLnBrk="1" hangingPunct="1">
              <a:spcBef>
                <a:spcPct val="50000"/>
              </a:spcBef>
              <a:buClr>
                <a:srgbClr val="FF0000"/>
              </a:buClr>
              <a:buFont typeface="Wingdings" panose="05000000000000000000" pitchFamily="2" charset="2"/>
              <a:buChar char="Ø"/>
            </a:pPr>
            <a:r>
              <a:rPr lang="zh-CN" altLang="en-US">
                <a:solidFill>
                  <a:srgbClr val="C0C0C0"/>
                </a:solidFill>
              </a:rPr>
              <a:t>删除信号量</a:t>
            </a:r>
          </a:p>
        </p:txBody>
      </p:sp>
      <p:sp>
        <p:nvSpPr>
          <p:cNvPr id="5" name="燕尾形 4">
            <a:hlinkClick r:id="rId3" action="ppaction://hlinksldjump"/>
          </p:cNvPr>
          <p:cNvSpPr/>
          <p:nvPr/>
        </p:nvSpPr>
        <p:spPr>
          <a:xfrm>
            <a:off x="9448800" y="5638800"/>
            <a:ext cx="533400" cy="381000"/>
          </a:xfrm>
          <a:prstGeom prst="chevron">
            <a:avLst>
              <a:gd name="adj" fmla="val 64328"/>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zh-CN" dirty="0"/>
              <a:t>3.1  </a:t>
            </a:r>
            <a:r>
              <a:rPr lang="zh-CN" altLang="en-US" dirty="0"/>
              <a:t>概述</a:t>
            </a:r>
          </a:p>
        </p:txBody>
      </p:sp>
      <p:sp>
        <p:nvSpPr>
          <p:cNvPr id="13315" name="Rectangle 3"/>
          <p:cNvSpPr>
            <a:spLocks noGrp="1" noChangeArrowheads="1"/>
          </p:cNvSpPr>
          <p:nvPr>
            <p:ph idx="1"/>
          </p:nvPr>
        </p:nvSpPr>
        <p:spPr/>
        <p:txBody>
          <a:bodyPr/>
          <a:lstStyle/>
          <a:p>
            <a:pPr eaLnBrk="1" hangingPunct="1"/>
            <a:r>
              <a:rPr lang="en-US" altLang="zh-CN"/>
              <a:t>μC/OS-II</a:t>
            </a:r>
            <a:r>
              <a:rPr lang="zh-CN" altLang="en-US"/>
              <a:t>微小内核简介</a:t>
            </a:r>
          </a:p>
        </p:txBody>
      </p:sp>
      <p:grpSp>
        <p:nvGrpSpPr>
          <p:cNvPr id="2" name="Group 36"/>
          <p:cNvGrpSpPr/>
          <p:nvPr/>
        </p:nvGrpSpPr>
        <p:grpSpPr bwMode="auto">
          <a:xfrm>
            <a:off x="3581401" y="3003550"/>
            <a:ext cx="5019675" cy="3549650"/>
            <a:chOff x="1350" y="1796"/>
            <a:chExt cx="3162" cy="2236"/>
          </a:xfrm>
        </p:grpSpPr>
        <p:sp>
          <p:nvSpPr>
            <p:cNvPr id="6151" name="Rectangle 19"/>
            <p:cNvSpPr>
              <a:spLocks noChangeArrowheads="1"/>
            </p:cNvSpPr>
            <p:nvPr/>
          </p:nvSpPr>
          <p:spPr bwMode="auto">
            <a:xfrm>
              <a:off x="2208" y="3801"/>
              <a:ext cx="13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μC/OS-II </a:t>
              </a:r>
              <a:r>
                <a:rPr lang="zh-CN" altLang="en-US"/>
                <a:t>体系结构</a:t>
              </a:r>
            </a:p>
          </p:txBody>
        </p:sp>
        <p:sp>
          <p:nvSpPr>
            <p:cNvPr id="6152" name="Rectangle 20"/>
            <p:cNvSpPr>
              <a:spLocks noChangeArrowheads="1"/>
            </p:cNvSpPr>
            <p:nvPr/>
          </p:nvSpPr>
          <p:spPr bwMode="auto">
            <a:xfrm>
              <a:off x="2153" y="2068"/>
              <a:ext cx="1360" cy="726"/>
            </a:xfrm>
            <a:prstGeom prst="rect">
              <a:avLst/>
            </a:prstGeom>
            <a:solidFill>
              <a:srgbClr val="FFFF99"/>
            </a:solidFill>
            <a:ln w="19050">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t>µC/OS-II</a:t>
              </a:r>
              <a:r>
                <a:rPr lang="zh-CN" altLang="en-US" sz="1000"/>
                <a:t>与处理器无关的代码</a:t>
              </a:r>
            </a:p>
            <a:p>
              <a:pPr eaLnBrk="1" hangingPunct="1"/>
              <a:r>
                <a:rPr lang="zh-CN" altLang="en-US" sz="1200"/>
                <a:t>	   </a:t>
              </a:r>
              <a:r>
                <a:rPr lang="en-US" altLang="zh-CN" sz="1000"/>
                <a:t>OS_Q.C</a:t>
              </a:r>
            </a:p>
            <a:p>
              <a:pPr eaLnBrk="1" hangingPunct="1"/>
              <a:r>
                <a:rPr lang="en-US" altLang="zh-CN" sz="1000"/>
                <a:t>OS_CORE.C	   OS_SEM.C</a:t>
              </a:r>
            </a:p>
            <a:p>
              <a:pPr eaLnBrk="1" hangingPunct="1"/>
              <a:r>
                <a:rPr lang="en-US" altLang="zh-CN" sz="1000"/>
                <a:t>OS_FLAG.C 	   OS_TASK.C</a:t>
              </a:r>
            </a:p>
            <a:p>
              <a:pPr eaLnBrk="1" hangingPunct="1"/>
              <a:r>
                <a:rPr lang="en-US" altLang="zh-CN" sz="1000"/>
                <a:t>OS_MBOX.C   	   OS_TIME.C</a:t>
              </a:r>
            </a:p>
            <a:p>
              <a:pPr eaLnBrk="1" hangingPunct="1"/>
              <a:r>
                <a:rPr lang="en-US" altLang="zh-CN" sz="1000"/>
                <a:t>OS_MEM.C	   uCOS_H.C  </a:t>
              </a:r>
            </a:p>
            <a:p>
              <a:pPr eaLnBrk="1" hangingPunct="1"/>
              <a:r>
                <a:rPr lang="en-US" altLang="zh-CN" sz="1000"/>
                <a:t>OS_MUTEX.C 	   uCOS_H.H</a:t>
              </a:r>
              <a:r>
                <a:rPr lang="en-US" altLang="zh-CN" sz="1200"/>
                <a:t>   </a:t>
              </a:r>
            </a:p>
          </p:txBody>
        </p:sp>
        <p:sp>
          <p:nvSpPr>
            <p:cNvPr id="6153" name="Rectangle 22"/>
            <p:cNvSpPr>
              <a:spLocks noChangeArrowheads="1"/>
            </p:cNvSpPr>
            <p:nvPr/>
          </p:nvSpPr>
          <p:spPr bwMode="auto">
            <a:xfrm>
              <a:off x="2153" y="3565"/>
              <a:ext cx="1542" cy="227"/>
            </a:xfrm>
            <a:prstGeom prst="rect">
              <a:avLst/>
            </a:prstGeom>
            <a:solidFill>
              <a:srgbClr val="FF99CC"/>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t>CPU</a:t>
              </a:r>
            </a:p>
          </p:txBody>
        </p:sp>
        <p:sp>
          <p:nvSpPr>
            <p:cNvPr id="6154" name="Rectangle 23"/>
            <p:cNvSpPr>
              <a:spLocks noChangeArrowheads="1"/>
            </p:cNvSpPr>
            <p:nvPr/>
          </p:nvSpPr>
          <p:spPr bwMode="auto">
            <a:xfrm>
              <a:off x="3786" y="3565"/>
              <a:ext cx="726" cy="227"/>
            </a:xfrm>
            <a:prstGeom prst="rect">
              <a:avLst/>
            </a:prstGeom>
            <a:solidFill>
              <a:srgbClr val="FFCC99"/>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t>定时器</a:t>
              </a:r>
            </a:p>
          </p:txBody>
        </p:sp>
        <p:sp>
          <p:nvSpPr>
            <p:cNvPr id="6155" name="Line 24"/>
            <p:cNvSpPr>
              <a:spLocks noChangeShapeType="1"/>
            </p:cNvSpPr>
            <p:nvPr/>
          </p:nvSpPr>
          <p:spPr bwMode="auto">
            <a:xfrm>
              <a:off x="2153" y="3384"/>
              <a:ext cx="2358" cy="0"/>
            </a:xfrm>
            <a:prstGeom prst="line">
              <a:avLst/>
            </a:prstGeom>
            <a:noFill/>
            <a:ln w="19050">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6156" name="Text Box 25"/>
            <p:cNvSpPr txBox="1">
              <a:spLocks noChangeArrowheads="1"/>
            </p:cNvSpPr>
            <p:nvPr/>
          </p:nvSpPr>
          <p:spPr bwMode="auto">
            <a:xfrm>
              <a:off x="3151" y="3384"/>
              <a:ext cx="49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硬       件</a:t>
              </a:r>
            </a:p>
          </p:txBody>
        </p:sp>
        <p:sp>
          <p:nvSpPr>
            <p:cNvPr id="6157" name="Text Box 26"/>
            <p:cNvSpPr txBox="1">
              <a:spLocks noChangeArrowheads="1"/>
            </p:cNvSpPr>
            <p:nvPr/>
          </p:nvSpPr>
          <p:spPr bwMode="auto">
            <a:xfrm>
              <a:off x="3151" y="3211"/>
              <a:ext cx="49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软       件</a:t>
              </a:r>
            </a:p>
          </p:txBody>
        </p:sp>
        <p:sp>
          <p:nvSpPr>
            <p:cNvPr id="6158" name="Rectangle 27"/>
            <p:cNvSpPr>
              <a:spLocks noChangeArrowheads="1"/>
            </p:cNvSpPr>
            <p:nvPr/>
          </p:nvSpPr>
          <p:spPr bwMode="auto">
            <a:xfrm>
              <a:off x="2153" y="2794"/>
              <a:ext cx="2358" cy="408"/>
            </a:xfrm>
            <a:prstGeom prst="rect">
              <a:avLst/>
            </a:prstGeom>
            <a:solidFill>
              <a:schemeClr val="accent1"/>
            </a:solidFill>
            <a:ln w="19050">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cs typeface="Arial" panose="020B0604020202020204" pitchFamily="34" charset="0"/>
                </a:rPr>
                <a:t>µC/OS-II</a:t>
              </a:r>
              <a:r>
                <a:rPr lang="zh-CN" altLang="en-US" sz="1200">
                  <a:cs typeface="Arial" panose="020B0604020202020204" pitchFamily="34" charset="0"/>
                </a:rPr>
                <a:t>与处理器相关的代码</a:t>
              </a:r>
            </a:p>
            <a:p>
              <a:pPr eaLnBrk="1" hangingPunct="1"/>
              <a:r>
                <a:rPr lang="zh-CN" altLang="en-US" sz="1200">
                  <a:cs typeface="Arial" panose="020B0604020202020204" pitchFamily="34" charset="0"/>
                </a:rPr>
                <a:t>       （移植时需要修改）</a:t>
              </a:r>
            </a:p>
          </p:txBody>
        </p:sp>
        <p:sp>
          <p:nvSpPr>
            <p:cNvPr id="6159" name="Text Box 28"/>
            <p:cNvSpPr txBox="1">
              <a:spLocks noChangeArrowheads="1"/>
            </p:cNvSpPr>
            <p:nvPr/>
          </p:nvSpPr>
          <p:spPr bwMode="auto">
            <a:xfrm>
              <a:off x="3605" y="2794"/>
              <a:ext cx="907"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t>OS_CPU.H</a:t>
              </a:r>
            </a:p>
            <a:p>
              <a:pPr eaLnBrk="1" hangingPunct="1"/>
              <a:r>
                <a:rPr lang="en-US" altLang="zh-CN" sz="1200"/>
                <a:t>OS_CPU_A_ASM</a:t>
              </a:r>
            </a:p>
            <a:p>
              <a:pPr eaLnBrk="1" hangingPunct="1"/>
              <a:r>
                <a:rPr lang="en-US" altLang="zh-CN" sz="1200"/>
                <a:t>OS_CPU_C.C</a:t>
              </a:r>
            </a:p>
          </p:txBody>
        </p:sp>
        <p:sp>
          <p:nvSpPr>
            <p:cNvPr id="6160" name="Rectangle 29"/>
            <p:cNvSpPr>
              <a:spLocks noChangeArrowheads="1"/>
            </p:cNvSpPr>
            <p:nvPr/>
          </p:nvSpPr>
          <p:spPr bwMode="auto">
            <a:xfrm>
              <a:off x="3514" y="2068"/>
              <a:ext cx="998" cy="726"/>
            </a:xfrm>
            <a:prstGeom prst="rect">
              <a:avLst/>
            </a:prstGeom>
            <a:solidFill>
              <a:srgbClr val="CCFFCC"/>
            </a:solidFill>
            <a:ln w="19050">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µC/OS-II</a:t>
              </a:r>
              <a:r>
                <a:rPr lang="zh-CN" altLang="en-US" sz="1200"/>
                <a:t>与</a:t>
              </a:r>
            </a:p>
            <a:p>
              <a:pPr algn="ctr" eaLnBrk="1" hangingPunct="1"/>
              <a:r>
                <a:rPr lang="zh-CN" altLang="en-US" sz="1200"/>
                <a:t>应用程序相关的代码</a:t>
              </a:r>
            </a:p>
            <a:p>
              <a:pPr algn="ctr" eaLnBrk="1" hangingPunct="1"/>
              <a:endParaRPr lang="zh-CN" altLang="en-US" sz="1200"/>
            </a:p>
            <a:p>
              <a:pPr algn="ctr" eaLnBrk="1" hangingPunct="1"/>
              <a:r>
                <a:rPr lang="en-US" altLang="zh-CN" sz="1200"/>
                <a:t>OS_CFG.H   </a:t>
              </a:r>
            </a:p>
            <a:p>
              <a:pPr algn="ctr" eaLnBrk="1" hangingPunct="1"/>
              <a:r>
                <a:rPr lang="en-US" altLang="zh-CN" sz="1200"/>
                <a:t>INCLUDES.H</a:t>
              </a:r>
            </a:p>
            <a:p>
              <a:pPr algn="ctr" eaLnBrk="1" hangingPunct="1"/>
              <a:endParaRPr lang="en-US" altLang="zh-CN" sz="1200"/>
            </a:p>
          </p:txBody>
        </p:sp>
        <p:sp>
          <p:nvSpPr>
            <p:cNvPr id="6161" name="Rectangle 30"/>
            <p:cNvSpPr>
              <a:spLocks noChangeArrowheads="1"/>
            </p:cNvSpPr>
            <p:nvPr/>
          </p:nvSpPr>
          <p:spPr bwMode="auto">
            <a:xfrm>
              <a:off x="2153" y="1796"/>
              <a:ext cx="2359" cy="227"/>
            </a:xfrm>
            <a:prstGeom prst="rect">
              <a:avLst/>
            </a:prstGeom>
            <a:solidFill>
              <a:srgbClr val="CCFFFF"/>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t>用户应用程序</a:t>
              </a:r>
            </a:p>
          </p:txBody>
        </p:sp>
        <p:sp>
          <p:nvSpPr>
            <p:cNvPr id="6162" name="Rectangle 32"/>
            <p:cNvSpPr>
              <a:spLocks noChangeArrowheads="1"/>
            </p:cNvSpPr>
            <p:nvPr/>
          </p:nvSpPr>
          <p:spPr bwMode="auto">
            <a:xfrm>
              <a:off x="1350" y="2537"/>
              <a:ext cx="61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a:t>µC/OS-II</a:t>
              </a:r>
            </a:p>
          </p:txBody>
        </p:sp>
        <p:sp>
          <p:nvSpPr>
            <p:cNvPr id="6163" name="AutoShape 33"/>
            <p:cNvSpPr/>
            <p:nvPr/>
          </p:nvSpPr>
          <p:spPr bwMode="auto">
            <a:xfrm>
              <a:off x="1926" y="2068"/>
              <a:ext cx="182" cy="1134"/>
            </a:xfrm>
            <a:prstGeom prst="leftBrace">
              <a:avLst>
                <a:gd name="adj1" fmla="val 51923"/>
                <a:gd name="adj2" fmla="val 50000"/>
              </a:avLst>
            </a:prstGeom>
            <a:gradFill rotWithShape="1">
              <a:gsLst>
                <a:gs pos="0">
                  <a:srgbClr val="FF0000"/>
                </a:gs>
                <a:gs pos="100000">
                  <a:schemeClr val="bg1"/>
                </a:gs>
              </a:gsLst>
              <a:lin ang="0" scaled="1"/>
            </a:gradFill>
            <a:ln w="9525">
              <a:solidFill>
                <a:srgbClr val="FF0000"/>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3349" name="Text Box 37"/>
          <p:cNvSpPr txBox="1">
            <a:spLocks noChangeArrowheads="1"/>
          </p:cNvSpPr>
          <p:nvPr/>
        </p:nvSpPr>
        <p:spPr bwMode="auto">
          <a:xfrm>
            <a:off x="2667000" y="1752601"/>
            <a:ext cx="6858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a:ea typeface="华文新魏" panose="02010800040101010101" pitchFamily="2" charset="-122"/>
              </a:rPr>
              <a:t>      </a:t>
            </a:r>
            <a:r>
              <a:rPr lang="en-US" altLang="zh-CN" sz="2400" dirty="0" err="1">
                <a:ea typeface="华文新魏" panose="02010800040101010101" pitchFamily="2" charset="-122"/>
              </a:rPr>
              <a:t>μC</a:t>
            </a:r>
            <a:r>
              <a:rPr lang="en-US" altLang="zh-CN" sz="2400" dirty="0">
                <a:ea typeface="华文新魏" panose="02010800040101010101" pitchFamily="2" charset="-122"/>
              </a:rPr>
              <a:t>/OS-II </a:t>
            </a:r>
            <a:r>
              <a:rPr lang="zh-CN" altLang="en-US" sz="2400" dirty="0">
                <a:ea typeface="华文新魏" panose="02010800040101010101" pitchFamily="2" charset="-122"/>
              </a:rPr>
              <a:t>嵌入式实时操作系统的源代码可以分成三部分：</a:t>
            </a:r>
            <a:r>
              <a:rPr lang="zh-CN" altLang="en-US" sz="2400" dirty="0">
                <a:solidFill>
                  <a:srgbClr val="FF0000"/>
                </a:solidFill>
                <a:ea typeface="华文新魏" panose="02010800040101010101" pitchFamily="2" charset="-122"/>
              </a:rPr>
              <a:t>与硬件无关的内核代码</a:t>
            </a:r>
            <a:r>
              <a:rPr lang="zh-CN" altLang="en-US" sz="2400" dirty="0">
                <a:ea typeface="华文新魏" panose="02010800040101010101" pitchFamily="2" charset="-122"/>
              </a:rPr>
              <a:t>、</a:t>
            </a:r>
            <a:r>
              <a:rPr lang="zh-CN" altLang="en-US" sz="2400" dirty="0">
                <a:solidFill>
                  <a:srgbClr val="FF0000"/>
                </a:solidFill>
                <a:ea typeface="华文新魏" panose="02010800040101010101" pitchFamily="2" charset="-122"/>
              </a:rPr>
              <a:t>与处理器有关的移植代码</a:t>
            </a:r>
            <a:r>
              <a:rPr lang="zh-CN" altLang="en-US" sz="2400" dirty="0">
                <a:ea typeface="华文新魏" panose="02010800040101010101" pitchFamily="2" charset="-122"/>
              </a:rPr>
              <a:t>和</a:t>
            </a:r>
            <a:r>
              <a:rPr lang="zh-CN" altLang="en-US" sz="2400" dirty="0">
                <a:solidFill>
                  <a:srgbClr val="FF0000"/>
                </a:solidFill>
                <a:ea typeface="华文新魏" panose="02010800040101010101" pitchFamily="2" charset="-122"/>
              </a:rPr>
              <a:t>用户配置文件</a:t>
            </a:r>
            <a:r>
              <a:rPr lang="zh-CN" altLang="en-US" sz="2400" dirty="0">
                <a:ea typeface="华文新魏" panose="02010800040101010101" pitchFamily="2" charset="-122"/>
              </a:rPr>
              <a:t>。</a:t>
            </a:r>
          </a:p>
        </p:txBody>
      </p:sp>
      <p:sp>
        <p:nvSpPr>
          <p:cNvPr id="21" name="燕尾形 20">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3314"/>
                                        </p:tgtEl>
                                        <p:attrNameLst>
                                          <p:attrName>style.visibility</p:attrName>
                                        </p:attrNameLst>
                                      </p:cBhvr>
                                      <p:to>
                                        <p:strVal val="visible"/>
                                      </p:to>
                                    </p:set>
                                    <p:animEffect transition="in" filter="slide(fromTop)">
                                      <p:cBhvr>
                                        <p:cTn id="7" dur="500"/>
                                        <p:tgtEl>
                                          <p:spTgt spid="13314"/>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13315">
                                            <p:txEl>
                                              <p:pRg st="0" end="0"/>
                                            </p:txEl>
                                          </p:spTgt>
                                        </p:tgtEl>
                                        <p:attrNameLst>
                                          <p:attrName>style.visibility</p:attrName>
                                        </p:attrNameLst>
                                      </p:cBhvr>
                                      <p:to>
                                        <p:strVal val="visible"/>
                                      </p:to>
                                    </p:set>
                                    <p:anim calcmode="lin" valueType="num">
                                      <p:cBhvr additive="base">
                                        <p:cTn id="11" dur="500" fill="hold"/>
                                        <p:tgtEl>
                                          <p:spTgt spid="13315">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3315">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13349"/>
                                        </p:tgtEl>
                                        <p:attrNameLst>
                                          <p:attrName>style.visibility</p:attrName>
                                        </p:attrNameLst>
                                      </p:cBhvr>
                                      <p:to>
                                        <p:strVal val="visible"/>
                                      </p:to>
                                    </p:set>
                                    <p:animEffect transition="in" filter="wipe(up)">
                                      <p:cBhvr>
                                        <p:cTn id="16" dur="500"/>
                                        <p:tgtEl>
                                          <p:spTgt spid="13349"/>
                                        </p:tgtEl>
                                      </p:cBhvr>
                                    </p:animEffect>
                                  </p:childTnLst>
                                </p:cTn>
                              </p:par>
                            </p:childTnLst>
                          </p:cTn>
                        </p:par>
                        <p:par>
                          <p:cTn id="17" fill="hold">
                            <p:stCondLst>
                              <p:cond delay="1500"/>
                            </p:stCondLst>
                            <p:childTnLst>
                              <p:par>
                                <p:cTn id="18" presetID="9"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dissolv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p:bldP spid="13315" grpId="0" build="p"/>
      <p:bldP spid="13349"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zh-CN" dirty="0"/>
              <a:t>3.1  </a:t>
            </a:r>
            <a:r>
              <a:rPr lang="zh-CN" altLang="en-US" dirty="0"/>
              <a:t>概述</a:t>
            </a:r>
          </a:p>
        </p:txBody>
      </p:sp>
      <p:sp>
        <p:nvSpPr>
          <p:cNvPr id="7171" name="Rectangle 3"/>
          <p:cNvSpPr>
            <a:spLocks noGrp="1" noChangeArrowheads="1"/>
          </p:cNvSpPr>
          <p:nvPr>
            <p:ph idx="1"/>
          </p:nvPr>
        </p:nvSpPr>
        <p:spPr/>
        <p:txBody>
          <a:bodyPr/>
          <a:lstStyle/>
          <a:p>
            <a:pPr eaLnBrk="1" hangingPunct="1"/>
            <a:r>
              <a:rPr lang="en-US" altLang="zh-CN"/>
              <a:t>μC/OS-II</a:t>
            </a:r>
            <a:r>
              <a:rPr lang="zh-CN" altLang="en-US"/>
              <a:t>微小内核简介</a:t>
            </a:r>
          </a:p>
        </p:txBody>
      </p:sp>
      <p:sp>
        <p:nvSpPr>
          <p:cNvPr id="14340" name="Text Box 4"/>
          <p:cNvSpPr txBox="1">
            <a:spLocks noChangeArrowheads="1"/>
          </p:cNvSpPr>
          <p:nvPr/>
        </p:nvSpPr>
        <p:spPr bwMode="auto">
          <a:xfrm>
            <a:off x="6553200" y="16764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－内核代码</a:t>
            </a:r>
          </a:p>
        </p:txBody>
      </p:sp>
      <p:sp>
        <p:nvSpPr>
          <p:cNvPr id="14341" name="Rectangle 5"/>
          <p:cNvSpPr>
            <a:spLocks noChangeArrowheads="1"/>
          </p:cNvSpPr>
          <p:nvPr/>
        </p:nvSpPr>
        <p:spPr bwMode="auto">
          <a:xfrm>
            <a:off x="2667000" y="2342089"/>
            <a:ext cx="6858000" cy="360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       </a:t>
            </a:r>
            <a:r>
              <a:rPr lang="zh-CN" altLang="en-US" sz="2400">
                <a:latin typeface="华文新魏" panose="02010800040101010101" pitchFamily="2" charset="-122"/>
                <a:ea typeface="华文新魏" panose="02010800040101010101" pitchFamily="2" charset="-122"/>
              </a:rPr>
              <a:t>内核代码位于</a:t>
            </a:r>
            <a:r>
              <a:rPr lang="en-US" altLang="zh-CN" sz="2400">
                <a:latin typeface="华文新魏" panose="02010800040101010101" pitchFamily="2" charset="-122"/>
                <a:ea typeface="华文新魏" panose="02010800040101010101" pitchFamily="2" charset="-122"/>
              </a:rPr>
              <a:t>source</a:t>
            </a:r>
            <a:r>
              <a:rPr lang="zh-CN" altLang="en-US" sz="2400">
                <a:latin typeface="华文新魏" panose="02010800040101010101" pitchFamily="2" charset="-122"/>
                <a:ea typeface="华文新魏" panose="02010800040101010101" pitchFamily="2" charset="-122"/>
              </a:rPr>
              <a:t>目录下，提供了</a:t>
            </a:r>
            <a:r>
              <a:rPr lang="en-US" altLang="zh-CN" sz="2400">
                <a:latin typeface="华文新魏" panose="02010800040101010101" pitchFamily="2" charset="-122"/>
                <a:ea typeface="华文新魏" panose="02010800040101010101" pitchFamily="2" charset="-122"/>
              </a:rPr>
              <a:t>4</a:t>
            </a:r>
            <a:r>
              <a:rPr lang="zh-CN" altLang="en-US" sz="2400">
                <a:latin typeface="华文新魏" panose="02010800040101010101" pitchFamily="2" charset="-122"/>
                <a:ea typeface="华文新魏" panose="02010800040101010101" pitchFamily="2" charset="-122"/>
              </a:rPr>
              <a:t>个微小内核。它们分别位于</a:t>
            </a:r>
            <a:r>
              <a:rPr lang="en-US" altLang="zh-CN" sz="2400">
                <a:latin typeface="华文新魏" panose="02010800040101010101" pitchFamily="2" charset="-122"/>
                <a:ea typeface="华文新魏" panose="02010800040101010101" pitchFamily="2" charset="-122"/>
              </a:rPr>
              <a:t>source\</a:t>
            </a:r>
            <a:r>
              <a:rPr lang="en-US" altLang="zh-CN" sz="2400">
                <a:solidFill>
                  <a:srgbClr val="FF0000"/>
                </a:solidFill>
                <a:latin typeface="华文新魏" panose="02010800040101010101" pitchFamily="2" charset="-122"/>
                <a:ea typeface="华文新魏" panose="02010800040101010101" pitchFamily="2" charset="-122"/>
              </a:rPr>
              <a:t>SOURCE1</a:t>
            </a:r>
            <a:r>
              <a:rPr lang="zh-CN" altLang="en-US" sz="2400">
                <a:latin typeface="华文新魏" panose="02010800040101010101" pitchFamily="2" charset="-122"/>
                <a:ea typeface="华文新魏" panose="02010800040101010101" pitchFamily="2" charset="-122"/>
              </a:rPr>
              <a:t>（包含建立任务和延时功能）、</a:t>
            </a:r>
            <a:r>
              <a:rPr lang="en-US" altLang="zh-CN" sz="2400">
                <a:latin typeface="华文新魏" panose="02010800040101010101" pitchFamily="2" charset="-122"/>
                <a:ea typeface="华文新魏" panose="02010800040101010101" pitchFamily="2" charset="-122"/>
              </a:rPr>
              <a:t>source\</a:t>
            </a:r>
            <a:r>
              <a:rPr lang="en-US" altLang="zh-CN" sz="2400">
                <a:solidFill>
                  <a:srgbClr val="FF0000"/>
                </a:solidFill>
                <a:latin typeface="华文新魏" panose="02010800040101010101" pitchFamily="2" charset="-122"/>
                <a:ea typeface="华文新魏" panose="02010800040101010101" pitchFamily="2" charset="-122"/>
              </a:rPr>
              <a:t>SOURCE2</a:t>
            </a:r>
            <a:r>
              <a:rPr lang="zh-CN" altLang="en-US" sz="2400">
                <a:latin typeface="华文新魏" panose="02010800040101010101" pitchFamily="2" charset="-122"/>
                <a:ea typeface="华文新魏" panose="02010800040101010101" pitchFamily="2" charset="-122"/>
              </a:rPr>
              <a:t>（增加删除任务功能）、</a:t>
            </a:r>
            <a:r>
              <a:rPr lang="en-US" altLang="zh-CN" sz="2400">
                <a:latin typeface="华文新魏" panose="02010800040101010101" pitchFamily="2" charset="-122"/>
                <a:ea typeface="华文新魏" panose="02010800040101010101" pitchFamily="2" charset="-122"/>
              </a:rPr>
              <a:t>source\</a:t>
            </a:r>
            <a:r>
              <a:rPr lang="en-US" altLang="zh-CN" sz="2400">
                <a:solidFill>
                  <a:srgbClr val="FF0000"/>
                </a:solidFill>
                <a:latin typeface="华文新魏" panose="02010800040101010101" pitchFamily="2" charset="-122"/>
                <a:ea typeface="华文新魏" panose="02010800040101010101" pitchFamily="2" charset="-122"/>
              </a:rPr>
              <a:t>SOURCE3</a:t>
            </a:r>
            <a:r>
              <a:rPr lang="zh-CN" altLang="en-US" sz="2400">
                <a:latin typeface="华文新魏" panose="02010800040101010101" pitchFamily="2" charset="-122"/>
                <a:ea typeface="华文新魏" panose="02010800040101010101" pitchFamily="2" charset="-122"/>
              </a:rPr>
              <a:t>（增加信号量文件）和</a:t>
            </a:r>
            <a:r>
              <a:rPr lang="en-US" altLang="zh-CN" sz="2400">
                <a:latin typeface="华文新魏" panose="02010800040101010101" pitchFamily="2" charset="-122"/>
                <a:ea typeface="华文新魏" panose="02010800040101010101" pitchFamily="2" charset="-122"/>
              </a:rPr>
              <a:t>source\</a:t>
            </a:r>
            <a:r>
              <a:rPr lang="en-US" altLang="zh-CN" sz="2400">
                <a:solidFill>
                  <a:srgbClr val="FF0000"/>
                </a:solidFill>
                <a:latin typeface="华文新魏" panose="02010800040101010101" pitchFamily="2" charset="-122"/>
                <a:ea typeface="华文新魏" panose="02010800040101010101" pitchFamily="2" charset="-122"/>
              </a:rPr>
              <a:t>SOURCE4</a:t>
            </a:r>
            <a:r>
              <a:rPr lang="zh-CN" altLang="en-US" sz="2400">
                <a:latin typeface="华文新魏" panose="02010800040101010101" pitchFamily="2" charset="-122"/>
                <a:ea typeface="华文新魏" panose="02010800040101010101" pitchFamily="2" charset="-122"/>
              </a:rPr>
              <a:t>（增加删除信号量功能）。它们的功能依次增强，代码也依次增大。</a:t>
            </a:r>
          </a:p>
          <a:p>
            <a:pPr eaLnBrk="1" hangingPunct="1">
              <a:spcBef>
                <a:spcPct val="50000"/>
              </a:spcBef>
            </a:pPr>
            <a:r>
              <a:rPr lang="zh-CN" altLang="en-US" sz="2400">
                <a:latin typeface="华文新魏" panose="02010800040101010101" pitchFamily="2" charset="-122"/>
                <a:ea typeface="华文新魏" panose="02010800040101010101" pitchFamily="2" charset="-122"/>
              </a:rPr>
              <a:t>       以上代码并没有完全裁减到最小，还包含了一些参数校验代码等非必需代码，</a:t>
            </a:r>
            <a:r>
              <a:rPr lang="en-US" altLang="zh-CN" sz="2400">
                <a:latin typeface="华文新魏" panose="02010800040101010101" pitchFamily="2" charset="-122"/>
                <a:ea typeface="华文新魏" panose="02010800040101010101" pitchFamily="2" charset="-122"/>
              </a:rPr>
              <a:t>μC/OS-II</a:t>
            </a:r>
            <a:r>
              <a:rPr lang="zh-CN" altLang="en-US" sz="2400">
                <a:latin typeface="华文新魏" panose="02010800040101010101" pitchFamily="2" charset="-122"/>
                <a:ea typeface="华文新魏" panose="02010800040101010101" pitchFamily="2" charset="-122"/>
              </a:rPr>
              <a:t>的代码裁减功能也同时保留，这些代码大约</a:t>
            </a:r>
            <a:r>
              <a:rPr lang="en-US" altLang="zh-CN" sz="2400">
                <a:latin typeface="华文新魏" panose="02010800040101010101" pitchFamily="2" charset="-122"/>
                <a:ea typeface="华文新魏" panose="02010800040101010101" pitchFamily="2" charset="-122"/>
              </a:rPr>
              <a:t>50</a:t>
            </a:r>
            <a:r>
              <a:rPr lang="zh-CN" altLang="en-US" sz="2400">
                <a:latin typeface="华文新魏" panose="02010800040101010101" pitchFamily="2" charset="-122"/>
                <a:ea typeface="华文新魏" panose="02010800040101010101" pitchFamily="2" charset="-122"/>
              </a:rPr>
              <a:t>多行。 </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4340"/>
                                        </p:tgtEl>
                                        <p:attrNameLst>
                                          <p:attrName>style.visibility</p:attrName>
                                        </p:attrNameLst>
                                      </p:cBhvr>
                                      <p:to>
                                        <p:strVal val="visible"/>
                                      </p:to>
                                    </p:set>
                                    <p:anim calcmode="discrete" valueType="clr">
                                      <p:cBhvr override="childStyle">
                                        <p:cTn id="7" dur="80"/>
                                        <p:tgtEl>
                                          <p:spTgt spid="14340"/>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4340"/>
                                        </p:tgtEl>
                                        <p:attrNameLst>
                                          <p:attrName>fillcolor</p:attrName>
                                        </p:attrNameLst>
                                      </p:cBhvr>
                                      <p:tavLst>
                                        <p:tav tm="0">
                                          <p:val>
                                            <p:clrVal>
                                              <a:schemeClr val="accent2"/>
                                            </p:clrVal>
                                          </p:val>
                                        </p:tav>
                                        <p:tav tm="50000">
                                          <p:val>
                                            <p:clrVal>
                                              <a:schemeClr val="hlink"/>
                                            </p:clrVal>
                                          </p:val>
                                        </p:tav>
                                      </p:tavLst>
                                    </p:anim>
                                    <p:set>
                                      <p:cBhvr>
                                        <p:cTn id="9" dur="80"/>
                                        <p:tgtEl>
                                          <p:spTgt spid="14340"/>
                                        </p:tgtEl>
                                        <p:attrNameLst>
                                          <p:attrName>fill.type</p:attrName>
                                        </p:attrNameLst>
                                      </p:cBhvr>
                                      <p:to>
                                        <p:strVal val="solid"/>
                                      </p:to>
                                    </p:set>
                                  </p:childTnLst>
                                </p:cTn>
                              </p:par>
                            </p:childTnLst>
                          </p:cTn>
                        </p:par>
                        <p:par>
                          <p:cTn id="10" fill="hold">
                            <p:stCondLst>
                              <p:cond delay="0"/>
                            </p:stCondLst>
                            <p:childTnLst>
                              <p:par>
                                <p:cTn id="11" presetID="22" presetClass="entr" presetSubtype="1" fill="hold" grpId="0" nodeType="afterEffect">
                                  <p:stCondLst>
                                    <p:cond delay="0"/>
                                  </p:stCondLst>
                                  <p:childTnLst>
                                    <p:set>
                                      <p:cBhvr>
                                        <p:cTn id="12" dur="1" fill="hold">
                                          <p:stCondLst>
                                            <p:cond delay="0"/>
                                          </p:stCondLst>
                                        </p:cTn>
                                        <p:tgtEl>
                                          <p:spTgt spid="14341"/>
                                        </p:tgtEl>
                                        <p:attrNameLst>
                                          <p:attrName>style.visibility</p:attrName>
                                        </p:attrNameLst>
                                      </p:cBhvr>
                                      <p:to>
                                        <p:strVal val="visible"/>
                                      </p:to>
                                    </p:set>
                                    <p:animEffect transition="in" filter="wipe(up)">
                                      <p:cBhvr>
                                        <p:cTn id="13" dur="500"/>
                                        <p:tgtEl>
                                          <p:spTgt spid="14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p:bldP spid="14341"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zh-CN" dirty="0"/>
              <a:t>3.1  </a:t>
            </a:r>
            <a:r>
              <a:rPr lang="zh-CN" altLang="en-US" dirty="0"/>
              <a:t>概述</a:t>
            </a:r>
          </a:p>
        </p:txBody>
      </p:sp>
      <p:sp>
        <p:nvSpPr>
          <p:cNvPr id="8195" name="Rectangle 3"/>
          <p:cNvSpPr>
            <a:spLocks noGrp="1" noChangeArrowheads="1"/>
          </p:cNvSpPr>
          <p:nvPr>
            <p:ph idx="1"/>
          </p:nvPr>
        </p:nvSpPr>
        <p:spPr/>
        <p:txBody>
          <a:bodyPr/>
          <a:lstStyle/>
          <a:p>
            <a:pPr eaLnBrk="1" hangingPunct="1"/>
            <a:r>
              <a:rPr lang="en-US" altLang="zh-CN"/>
              <a:t>μC/OS-II</a:t>
            </a:r>
            <a:r>
              <a:rPr lang="zh-CN" altLang="en-US"/>
              <a:t>微小内核简介</a:t>
            </a:r>
          </a:p>
        </p:txBody>
      </p:sp>
      <p:sp>
        <p:nvSpPr>
          <p:cNvPr id="15364" name="Text Box 4"/>
          <p:cNvSpPr txBox="1">
            <a:spLocks noChangeArrowheads="1"/>
          </p:cNvSpPr>
          <p:nvPr/>
        </p:nvSpPr>
        <p:spPr bwMode="auto">
          <a:xfrm>
            <a:off x="6553200" y="16764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－移植代码</a:t>
            </a:r>
          </a:p>
        </p:txBody>
      </p:sp>
      <p:sp>
        <p:nvSpPr>
          <p:cNvPr id="15365" name="Rectangle 5"/>
          <p:cNvSpPr>
            <a:spLocks noChangeArrowheads="1"/>
          </p:cNvSpPr>
          <p:nvPr/>
        </p:nvSpPr>
        <p:spPr bwMode="auto">
          <a:xfrm>
            <a:off x="2667000" y="2534117"/>
            <a:ext cx="6858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latin typeface="华文新魏" panose="02010800040101010101" pitchFamily="2" charset="-122"/>
                <a:ea typeface="华文新魏" panose="02010800040101010101" pitchFamily="2" charset="-122"/>
              </a:rPr>
              <a:t>移植代码分别为</a:t>
            </a:r>
            <a:r>
              <a:rPr lang="en-US" altLang="zh-CN" sz="2400" dirty="0">
                <a:solidFill>
                  <a:srgbClr val="FF0000"/>
                </a:solidFill>
                <a:latin typeface="华文新魏" panose="02010800040101010101" pitchFamily="2" charset="-122"/>
                <a:ea typeface="华文新魏" panose="02010800040101010101" pitchFamily="2" charset="-122"/>
              </a:rPr>
              <a:t>OS_CPU_C.C</a:t>
            </a:r>
            <a:r>
              <a:rPr lang="zh-CN" altLang="en-US" sz="2400" dirty="0">
                <a:latin typeface="华文新魏" panose="02010800040101010101" pitchFamily="2" charset="-122"/>
                <a:ea typeface="华文新魏" panose="02010800040101010101" pitchFamily="2" charset="-122"/>
              </a:rPr>
              <a:t>（移植代码</a:t>
            </a:r>
            <a:r>
              <a:rPr lang="en-US" altLang="zh-CN" sz="2400" dirty="0">
                <a:latin typeface="华文新魏" panose="02010800040101010101" pitchFamily="2" charset="-122"/>
                <a:ea typeface="华文新魏" panose="02010800040101010101" pitchFamily="2" charset="-122"/>
              </a:rPr>
              <a:t>C</a:t>
            </a:r>
            <a:r>
              <a:rPr lang="zh-CN" altLang="en-US" sz="2400" dirty="0">
                <a:latin typeface="华文新魏" panose="02010800040101010101" pitchFamily="2" charset="-122"/>
                <a:ea typeface="华文新魏" panose="02010800040101010101" pitchFamily="2" charset="-122"/>
              </a:rPr>
              <a:t>语言部分）、</a:t>
            </a:r>
            <a:r>
              <a:rPr lang="en-US" altLang="zh-CN" sz="2400" dirty="0" err="1">
                <a:solidFill>
                  <a:srgbClr val="FF0000"/>
                </a:solidFill>
                <a:latin typeface="华文新魏" panose="02010800040101010101" pitchFamily="2" charset="-122"/>
                <a:ea typeface="华文新魏" panose="02010800040101010101" pitchFamily="2" charset="-122"/>
              </a:rPr>
              <a:t>OS_CPU_a.S</a:t>
            </a:r>
            <a:r>
              <a:rPr lang="zh-CN" altLang="en-US" sz="2400" dirty="0">
                <a:latin typeface="华文新魏" panose="02010800040101010101" pitchFamily="2" charset="-122"/>
                <a:ea typeface="华文新魏" panose="02010800040101010101" pitchFamily="2" charset="-122"/>
              </a:rPr>
              <a:t>（移植代码汇编语言部分）、</a:t>
            </a:r>
            <a:r>
              <a:rPr lang="en-US" altLang="zh-CN" sz="2400" dirty="0">
                <a:solidFill>
                  <a:srgbClr val="FF0000"/>
                </a:solidFill>
                <a:latin typeface="华文新魏" panose="02010800040101010101" pitchFamily="2" charset="-122"/>
                <a:ea typeface="华文新魏" panose="02010800040101010101" pitchFamily="2" charset="-122"/>
              </a:rPr>
              <a:t>OS_CPU.H</a:t>
            </a:r>
            <a:r>
              <a:rPr lang="zh-CN" altLang="en-US" sz="2400" dirty="0">
                <a:latin typeface="华文新魏" panose="02010800040101010101" pitchFamily="2" charset="-122"/>
                <a:ea typeface="华文新魏" panose="02010800040101010101" pitchFamily="2" charset="-122"/>
              </a:rPr>
              <a:t>（移植代码头文件）和</a:t>
            </a:r>
            <a:r>
              <a:rPr lang="en-US" altLang="zh-CN" sz="2400" dirty="0">
                <a:solidFill>
                  <a:srgbClr val="FF0000"/>
                </a:solidFill>
                <a:latin typeface="华文新魏" panose="02010800040101010101" pitchFamily="2" charset="-122"/>
                <a:ea typeface="华文新魏" panose="02010800040101010101" pitchFamily="2" charset="-122"/>
              </a:rPr>
              <a:t>IRQ.INC</a:t>
            </a:r>
            <a:r>
              <a:rPr lang="zh-CN" altLang="en-US" sz="2400" dirty="0">
                <a:latin typeface="华文新魏" panose="02010800040101010101" pitchFamily="2" charset="-122"/>
                <a:ea typeface="华文新魏" panose="02010800040101010101" pitchFamily="2" charset="-122"/>
              </a:rPr>
              <a:t>（移植代码与芯片无关的中断处理接口程序）</a:t>
            </a:r>
            <a:r>
              <a:rPr lang="en-US" altLang="zh-CN" sz="2400" dirty="0">
                <a:latin typeface="华文新魏" panose="02010800040101010101" pitchFamily="2" charset="-122"/>
                <a:ea typeface="华文新魏" panose="02010800040101010101" pitchFamily="2" charset="-122"/>
              </a:rPr>
              <a:t>4</a:t>
            </a:r>
            <a:r>
              <a:rPr lang="zh-CN" altLang="en-US" sz="2400" dirty="0">
                <a:latin typeface="华文新魏" panose="02010800040101010101" pitchFamily="2" charset="-122"/>
                <a:ea typeface="华文新魏" panose="02010800040101010101" pitchFamily="2" charset="-122"/>
              </a:rPr>
              <a:t>个文件。 </a:t>
            </a:r>
          </a:p>
          <a:p>
            <a:pPr lvl="1" eaLnBrk="1" hangingPunct="1"/>
            <a:endParaRPr lang="en-US" altLang="zh-CN" sz="2400" dirty="0">
              <a:latin typeface="华文新魏" panose="02010800040101010101" pitchFamily="2" charset="-122"/>
              <a:ea typeface="华文新魏" panose="02010800040101010101" pitchFamily="2" charset="-122"/>
            </a:endParaRP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5364"/>
                                        </p:tgtEl>
                                        <p:attrNameLst>
                                          <p:attrName>style.visibility</p:attrName>
                                        </p:attrNameLst>
                                      </p:cBhvr>
                                      <p:to>
                                        <p:strVal val="visible"/>
                                      </p:to>
                                    </p:set>
                                    <p:anim calcmode="discrete" valueType="clr">
                                      <p:cBhvr override="childStyle">
                                        <p:cTn id="7" dur="80"/>
                                        <p:tgtEl>
                                          <p:spTgt spid="1536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5364"/>
                                        </p:tgtEl>
                                        <p:attrNameLst>
                                          <p:attrName>fillcolor</p:attrName>
                                        </p:attrNameLst>
                                      </p:cBhvr>
                                      <p:tavLst>
                                        <p:tav tm="0">
                                          <p:val>
                                            <p:clrVal>
                                              <a:schemeClr val="accent2"/>
                                            </p:clrVal>
                                          </p:val>
                                        </p:tav>
                                        <p:tav tm="50000">
                                          <p:val>
                                            <p:clrVal>
                                              <a:schemeClr val="hlink"/>
                                            </p:clrVal>
                                          </p:val>
                                        </p:tav>
                                      </p:tavLst>
                                    </p:anim>
                                    <p:set>
                                      <p:cBhvr>
                                        <p:cTn id="9" dur="80"/>
                                        <p:tgtEl>
                                          <p:spTgt spid="15364"/>
                                        </p:tgtEl>
                                        <p:attrNameLst>
                                          <p:attrName>fill.type</p:attrName>
                                        </p:attrNameLst>
                                      </p:cBhvr>
                                      <p:to>
                                        <p:strVal val="solid"/>
                                      </p:to>
                                    </p:set>
                                  </p:childTnLst>
                                </p:cTn>
                              </p:par>
                            </p:childTnLst>
                          </p:cTn>
                        </p:par>
                        <p:par>
                          <p:cTn id="10" fill="hold">
                            <p:stCondLst>
                              <p:cond delay="0"/>
                            </p:stCondLst>
                            <p:childTnLst>
                              <p:par>
                                <p:cTn id="11" presetID="22" presetClass="entr" presetSubtype="1" fill="hold" grpId="0" nodeType="afterEffect">
                                  <p:stCondLst>
                                    <p:cond delay="0"/>
                                  </p:stCondLst>
                                  <p:childTnLst>
                                    <p:set>
                                      <p:cBhvr>
                                        <p:cTn id="12" dur="1" fill="hold">
                                          <p:stCondLst>
                                            <p:cond delay="0"/>
                                          </p:stCondLst>
                                        </p:cTn>
                                        <p:tgtEl>
                                          <p:spTgt spid="15365"/>
                                        </p:tgtEl>
                                        <p:attrNameLst>
                                          <p:attrName>style.visibility</p:attrName>
                                        </p:attrNameLst>
                                      </p:cBhvr>
                                      <p:to>
                                        <p:strVal val="visible"/>
                                      </p:to>
                                    </p:set>
                                    <p:animEffect transition="in" filter="wipe(up)">
                                      <p:cBhvr>
                                        <p:cTn id="13" dur="500"/>
                                        <p:tgtEl>
                                          <p:spTgt spid="15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p:bldP spid="15365"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  </a:t>
            </a:r>
            <a:r>
              <a:rPr lang="zh-CN" altLang="en-US" dirty="0"/>
              <a:t>概述</a:t>
            </a:r>
          </a:p>
        </p:txBody>
      </p:sp>
      <p:sp>
        <p:nvSpPr>
          <p:cNvPr id="9219" name="Rectangle 3"/>
          <p:cNvSpPr>
            <a:spLocks noGrp="1" noChangeArrowheads="1"/>
          </p:cNvSpPr>
          <p:nvPr>
            <p:ph idx="1"/>
          </p:nvPr>
        </p:nvSpPr>
        <p:spPr/>
        <p:txBody>
          <a:bodyPr/>
          <a:lstStyle/>
          <a:p>
            <a:pPr eaLnBrk="1" hangingPunct="1"/>
            <a:r>
              <a:rPr lang="en-US" altLang="zh-CN"/>
              <a:t>μC/OS-II</a:t>
            </a:r>
            <a:r>
              <a:rPr lang="zh-CN" altLang="en-US"/>
              <a:t>微小内核简介</a:t>
            </a:r>
          </a:p>
        </p:txBody>
      </p:sp>
      <p:sp>
        <p:nvSpPr>
          <p:cNvPr id="16388" name="Text Box 4"/>
          <p:cNvSpPr txBox="1">
            <a:spLocks noChangeArrowheads="1"/>
          </p:cNvSpPr>
          <p:nvPr/>
        </p:nvSpPr>
        <p:spPr bwMode="auto">
          <a:xfrm>
            <a:off x="6553200" y="16764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－配置文件</a:t>
            </a:r>
          </a:p>
        </p:txBody>
      </p:sp>
      <p:sp>
        <p:nvSpPr>
          <p:cNvPr id="16389" name="Rectangle 5"/>
          <p:cNvSpPr>
            <a:spLocks noChangeArrowheads="1"/>
          </p:cNvSpPr>
          <p:nvPr/>
        </p:nvSpPr>
        <p:spPr bwMode="auto">
          <a:xfrm>
            <a:off x="2667000" y="2499767"/>
            <a:ext cx="6858000" cy="323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6700" eaLnBrk="0" hangingPunct="0">
              <a:tabLst>
                <a:tab pos="533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533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533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533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533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533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533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533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533400" algn="l"/>
              </a:tabLs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a:latin typeface="华文新魏" panose="02010800040101010101" pitchFamily="2" charset="-122"/>
                <a:ea typeface="华文新魏" panose="02010800040101010101" pitchFamily="2" charset="-122"/>
              </a:rPr>
              <a:t>   </a:t>
            </a:r>
            <a:r>
              <a:rPr lang="zh-CN" altLang="en-US" sz="2400" dirty="0">
                <a:latin typeface="华文新魏" panose="02010800040101010101" pitchFamily="2" charset="-122"/>
                <a:ea typeface="华文新魏" panose="02010800040101010101" pitchFamily="2" charset="-122"/>
              </a:rPr>
              <a:t>配置文件是每个</a:t>
            </a:r>
            <a:r>
              <a:rPr lang="en-US" altLang="zh-CN" sz="2400" dirty="0" err="1">
                <a:latin typeface="华文新魏" panose="02010800040101010101" pitchFamily="2" charset="-122"/>
                <a:ea typeface="华文新魏" panose="02010800040101010101" pitchFamily="2" charset="-122"/>
              </a:rPr>
              <a:t>μC</a:t>
            </a:r>
            <a:r>
              <a:rPr lang="en-US" altLang="zh-CN" sz="2400" dirty="0">
                <a:latin typeface="华文新魏" panose="02010800040101010101" pitchFamily="2" charset="-122"/>
                <a:ea typeface="华文新魏" panose="02010800040101010101" pitchFamily="2" charset="-122"/>
              </a:rPr>
              <a:t>/OS-II</a:t>
            </a:r>
            <a:r>
              <a:rPr lang="zh-CN" altLang="en-US" sz="2400" dirty="0">
                <a:latin typeface="华文新魏" panose="02010800040101010101" pitchFamily="2" charset="-122"/>
                <a:ea typeface="华文新魏" panose="02010800040101010101" pitchFamily="2" charset="-122"/>
              </a:rPr>
              <a:t>程序必备的文件，而且不同的程序一般不一样，但大小基本上相同。配置文件范例位于</a:t>
            </a:r>
            <a:r>
              <a:rPr lang="en-US" altLang="zh-CN" sz="2400" dirty="0">
                <a:latin typeface="华文新魏" panose="02010800040101010101" pitchFamily="2" charset="-122"/>
                <a:ea typeface="华文新魏" panose="02010800040101010101" pitchFamily="2" charset="-122"/>
              </a:rPr>
              <a:t>H</a:t>
            </a:r>
            <a:r>
              <a:rPr lang="zh-CN" altLang="en-US" sz="2400" dirty="0">
                <a:latin typeface="华文新魏" panose="02010800040101010101" pitchFamily="2" charset="-122"/>
                <a:ea typeface="华文新魏" panose="02010800040101010101" pitchFamily="2" charset="-122"/>
              </a:rPr>
              <a:t>目录下，分别为</a:t>
            </a:r>
            <a:r>
              <a:rPr lang="en-US" altLang="zh-CN" sz="2400" dirty="0">
                <a:solidFill>
                  <a:srgbClr val="FF0000"/>
                </a:solidFill>
                <a:latin typeface="华文新魏" panose="02010800040101010101" pitchFamily="2" charset="-122"/>
                <a:ea typeface="华文新魏" panose="02010800040101010101" pitchFamily="2" charset="-122"/>
              </a:rPr>
              <a:t>INCLUDES.H</a:t>
            </a:r>
            <a:r>
              <a:rPr lang="zh-CN" altLang="en-US" sz="2400" dirty="0">
                <a:latin typeface="华文新魏" panose="02010800040101010101" pitchFamily="2" charset="-122"/>
                <a:ea typeface="华文新魏" panose="02010800040101010101" pitchFamily="2" charset="-122"/>
              </a:rPr>
              <a:t>（内核需要的头文件，对于特定的移植，一般不需要改变）和</a:t>
            </a:r>
            <a:r>
              <a:rPr lang="en-US" altLang="zh-CN" sz="2400" dirty="0">
                <a:solidFill>
                  <a:srgbClr val="FF0000"/>
                </a:solidFill>
                <a:latin typeface="华文新魏" panose="02010800040101010101" pitchFamily="2" charset="-122"/>
                <a:ea typeface="华文新魏" panose="02010800040101010101" pitchFamily="2" charset="-122"/>
              </a:rPr>
              <a:t>OS_CFG.H</a:t>
            </a:r>
            <a:r>
              <a:rPr lang="zh-CN" altLang="en-US" sz="2400" dirty="0">
                <a:latin typeface="华文新魏" panose="02010800040101010101" pitchFamily="2" charset="-122"/>
                <a:ea typeface="华文新魏" panose="02010800040101010101" pitchFamily="2" charset="-122"/>
              </a:rPr>
              <a:t>（内核配置的头文件，一般需要根据程序的需求修改其</a:t>
            </a:r>
            <a:r>
              <a:rPr lang="zh-CN" altLang="en-US" sz="2400" dirty="0">
                <a:solidFill>
                  <a:srgbClr val="0070C0"/>
                </a:solidFill>
                <a:latin typeface="华文新魏" panose="02010800040101010101" pitchFamily="2" charset="-122"/>
                <a:ea typeface="华文新魏" panose="02010800040101010101" pitchFamily="2" charset="-122"/>
              </a:rPr>
              <a:t>常量</a:t>
            </a:r>
            <a:r>
              <a:rPr lang="zh-CN" altLang="en-US" sz="2400" dirty="0">
                <a:latin typeface="华文新魏" panose="02010800040101010101" pitchFamily="2" charset="-122"/>
                <a:ea typeface="华文新魏" panose="02010800040101010101" pitchFamily="2" charset="-122"/>
              </a:rPr>
              <a:t>的内容）文件。</a:t>
            </a:r>
          </a:p>
          <a:p>
            <a:pPr eaLnBrk="1" hangingPunct="1">
              <a:spcBef>
                <a:spcPct val="50000"/>
              </a:spcBef>
            </a:pPr>
            <a:r>
              <a:rPr lang="zh-CN" altLang="en-US" sz="2400" dirty="0">
                <a:latin typeface="华文新魏" panose="02010800040101010101" pitchFamily="2" charset="-122"/>
                <a:ea typeface="华文新魏" panose="02010800040101010101" pitchFamily="2" charset="-122"/>
              </a:rPr>
              <a:t>   一般来说，每个应用程序都有自己的配置文件拷贝，并很可能与范例不同。</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6388"/>
                                        </p:tgtEl>
                                        <p:attrNameLst>
                                          <p:attrName>style.visibility</p:attrName>
                                        </p:attrNameLst>
                                      </p:cBhvr>
                                      <p:to>
                                        <p:strVal val="visible"/>
                                      </p:to>
                                    </p:set>
                                    <p:anim calcmode="discrete" valueType="clr">
                                      <p:cBhvr override="childStyle">
                                        <p:cTn id="7" dur="80"/>
                                        <p:tgtEl>
                                          <p:spTgt spid="16388"/>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6388"/>
                                        </p:tgtEl>
                                        <p:attrNameLst>
                                          <p:attrName>fillcolor</p:attrName>
                                        </p:attrNameLst>
                                      </p:cBhvr>
                                      <p:tavLst>
                                        <p:tav tm="0">
                                          <p:val>
                                            <p:clrVal>
                                              <a:schemeClr val="accent2"/>
                                            </p:clrVal>
                                          </p:val>
                                        </p:tav>
                                        <p:tav tm="50000">
                                          <p:val>
                                            <p:clrVal>
                                              <a:schemeClr val="hlink"/>
                                            </p:clrVal>
                                          </p:val>
                                        </p:tav>
                                      </p:tavLst>
                                    </p:anim>
                                    <p:set>
                                      <p:cBhvr>
                                        <p:cTn id="9" dur="80"/>
                                        <p:tgtEl>
                                          <p:spTgt spid="16388"/>
                                        </p:tgtEl>
                                        <p:attrNameLst>
                                          <p:attrName>fill.type</p:attrName>
                                        </p:attrNameLst>
                                      </p:cBhvr>
                                      <p:to>
                                        <p:strVal val="solid"/>
                                      </p:to>
                                    </p:set>
                                  </p:childTnLst>
                                </p:cTn>
                              </p:par>
                            </p:childTnLst>
                          </p:cTn>
                        </p:par>
                        <p:par>
                          <p:cTn id="10" fill="hold">
                            <p:stCondLst>
                              <p:cond delay="0"/>
                            </p:stCondLst>
                            <p:childTnLst>
                              <p:par>
                                <p:cTn id="11" presetID="22" presetClass="entr" presetSubtype="1" fill="hold" grpId="0" nodeType="afterEffect">
                                  <p:stCondLst>
                                    <p:cond delay="0"/>
                                  </p:stCondLst>
                                  <p:childTnLst>
                                    <p:set>
                                      <p:cBhvr>
                                        <p:cTn id="12" dur="1" fill="hold">
                                          <p:stCondLst>
                                            <p:cond delay="0"/>
                                          </p:stCondLst>
                                        </p:cTn>
                                        <p:tgtEl>
                                          <p:spTgt spid="16389"/>
                                        </p:tgtEl>
                                        <p:attrNameLst>
                                          <p:attrName>style.visibility</p:attrName>
                                        </p:attrNameLst>
                                      </p:cBhvr>
                                      <p:to>
                                        <p:strVal val="visible"/>
                                      </p:to>
                                    </p:set>
                                    <p:animEffect transition="in" filter="wipe(up)">
                                      <p:cBhvr>
                                        <p:cTn id="13" dur="500"/>
                                        <p:tgtEl>
                                          <p:spTgt spid="16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p:bldP spid="16389"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zh-CN" dirty="0"/>
              <a:t>3.1  </a:t>
            </a:r>
            <a:r>
              <a:rPr lang="zh-CN" altLang="en-US" dirty="0"/>
              <a:t>概述</a:t>
            </a:r>
          </a:p>
        </p:txBody>
      </p:sp>
      <p:graphicFrame>
        <p:nvGraphicFramePr>
          <p:cNvPr id="17670" name="Group 262"/>
          <p:cNvGraphicFramePr>
            <a:graphicFrameLocks noGrp="1"/>
          </p:cNvGraphicFramePr>
          <p:nvPr>
            <p:ph idx="1"/>
          </p:nvPr>
        </p:nvGraphicFramePr>
        <p:xfrm>
          <a:off x="609600" y="2932088"/>
          <a:ext cx="10972800" cy="1584816"/>
        </p:xfrm>
        <a:graphic>
          <a:graphicData uri="http://schemas.openxmlformats.org/drawingml/2006/table">
            <a:tbl>
              <a:tblPr/>
              <a:tblGrid>
                <a:gridCol w="1889760">
                  <a:extLst>
                    <a:ext uri="{9D8B030D-6E8A-4147-A177-3AD203B41FA5}">
                      <a16:colId xmlns:a16="http://schemas.microsoft.com/office/drawing/2014/main" val="20000"/>
                    </a:ext>
                  </a:extLst>
                </a:gridCol>
                <a:gridCol w="4968240">
                  <a:extLst>
                    <a:ext uri="{9D8B030D-6E8A-4147-A177-3AD203B41FA5}">
                      <a16:colId xmlns:a16="http://schemas.microsoft.com/office/drawing/2014/main" val="20001"/>
                    </a:ext>
                  </a:extLst>
                </a:gridCol>
                <a:gridCol w="1744981">
                  <a:extLst>
                    <a:ext uri="{9D8B030D-6E8A-4147-A177-3AD203B41FA5}">
                      <a16:colId xmlns:a16="http://schemas.microsoft.com/office/drawing/2014/main" val="20002"/>
                    </a:ext>
                  </a:extLst>
                </a:gridCol>
                <a:gridCol w="2369819">
                  <a:extLst>
                    <a:ext uri="{9D8B030D-6E8A-4147-A177-3AD203B41FA5}">
                      <a16:colId xmlns:a16="http://schemas.microsoft.com/office/drawing/2014/main" val="20003"/>
                    </a:ext>
                  </a:extLst>
                </a:gridCol>
              </a:tblGrid>
              <a:tr h="33514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0" lang="zh-CN" altLang="en-US" sz="1600" b="1" i="0" u="none" strike="noStrike" cap="none" normalizeH="0" baseline="0" dirty="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OSInit </a:t>
                      </a:r>
                    </a:p>
                  </a:txBody>
                  <a:tcPr marL="146304" marR="146304"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所属文件</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OS_CORE.C</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146304" marR="146304"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3514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void  OSInit(void) </a:t>
                      </a:r>
                    </a:p>
                  </a:txBody>
                  <a:tcPr marL="146304" marR="146304"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33514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初始化</a:t>
                      </a:r>
                      <a:r>
                        <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μC/OS-Ⅱ</a:t>
                      </a:r>
                      <a:r>
                        <a:rPr kumimoji="0"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，无函数参数和返回值</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p>
                  </a:txBody>
                  <a:tcPr marL="146304" marR="146304"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57888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特殊说明</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必须在调用</a:t>
                      </a:r>
                      <a:r>
                        <a:rPr kumimoji="0" lang="en-US" altLang="zh-CN" sz="16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OSStart()</a:t>
                      </a:r>
                      <a:r>
                        <a:rPr kumimoji="0" lang="zh-CN" altLang="en-US" sz="16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函数之前调用</a:t>
                      </a:r>
                      <a:r>
                        <a:rPr kumimoji="0" lang="en-US" altLang="zh-CN" sz="16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OSInit()</a:t>
                      </a:r>
                      <a:r>
                        <a:rPr kumimoji="0" lang="zh-CN" altLang="en-US" sz="16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，而只有在调用</a:t>
                      </a:r>
                      <a:r>
                        <a:rPr kumimoji="0" lang="en-US" altLang="zh-CN" sz="16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OSStart()</a:t>
                      </a:r>
                      <a:r>
                        <a:rPr kumimoji="0" lang="zh-CN" altLang="en-US" sz="16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函数之后，</a:t>
                      </a:r>
                      <a:r>
                        <a:rPr kumimoji="0" lang="en-US" altLang="zh-CN" sz="16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μC/OS-Ⅱ</a:t>
                      </a:r>
                      <a:r>
                        <a:rPr kumimoji="0" lang="zh-CN" altLang="en-US" sz="16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才真正开始运行多任务</a:t>
                      </a:r>
                    </a:p>
                  </a:txBody>
                  <a:tcPr marL="146304" marR="146304"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bl>
          </a:graphicData>
        </a:graphic>
      </p:graphicFrame>
      <p:sp>
        <p:nvSpPr>
          <p:cNvPr id="17411" name="Rectangle 3"/>
          <p:cNvSpPr>
            <a:spLocks noGrp="1" noChangeArrowheads="1"/>
          </p:cNvSpPr>
          <p:nvPr>
            <p:ph type="body" sz="half" idx="4294967295"/>
          </p:nvPr>
        </p:nvSpPr>
        <p:spPr>
          <a:xfrm>
            <a:off x="0" y="1600200"/>
            <a:ext cx="8229600" cy="609600"/>
          </a:xfrm>
        </p:spPr>
        <p:txBody>
          <a:bodyPr/>
          <a:lstStyle/>
          <a:p>
            <a:pPr eaLnBrk="1" hangingPunct="1"/>
            <a:r>
              <a:rPr lang="zh-CN" altLang="en-US"/>
              <a:t>函数说明</a:t>
            </a:r>
          </a:p>
        </p:txBody>
      </p:sp>
      <p:sp>
        <p:nvSpPr>
          <p:cNvPr id="17412" name="Text Box 4"/>
          <p:cNvSpPr txBox="1">
            <a:spLocks noChangeArrowheads="1"/>
          </p:cNvSpPr>
          <p:nvPr/>
        </p:nvSpPr>
        <p:spPr bwMode="auto">
          <a:xfrm>
            <a:off x="2667000" y="2286000"/>
            <a:ext cx="685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     μC/OS-II </a:t>
            </a:r>
            <a:r>
              <a:rPr lang="zh-CN" altLang="en-US" sz="2400">
                <a:latin typeface="华文新魏" panose="02010800040101010101" pitchFamily="2" charset="-122"/>
                <a:ea typeface="华文新魏" panose="02010800040101010101" pitchFamily="2" charset="-122"/>
              </a:rPr>
              <a:t>微小内核</a:t>
            </a:r>
            <a:r>
              <a:rPr lang="en-US" altLang="zh-CN" sz="2400">
                <a:latin typeface="华文新魏" panose="02010800040101010101" pitchFamily="2" charset="-122"/>
                <a:ea typeface="华文新魏" panose="02010800040101010101" pitchFamily="2" charset="-122"/>
              </a:rPr>
              <a:t>SOURCE4</a:t>
            </a:r>
            <a:r>
              <a:rPr lang="zh-CN" altLang="en-US" sz="2400">
                <a:latin typeface="华文新魏" panose="02010800040101010101" pitchFamily="2" charset="-122"/>
                <a:ea typeface="华文新魏" panose="02010800040101010101" pitchFamily="2" charset="-122"/>
              </a:rPr>
              <a:t>提供</a:t>
            </a:r>
            <a:r>
              <a:rPr lang="en-US" altLang="zh-CN" sz="2400">
                <a:latin typeface="华文新魏" panose="02010800040101010101" pitchFamily="2" charset="-122"/>
                <a:ea typeface="华文新魏" panose="02010800040101010101" pitchFamily="2" charset="-122"/>
              </a:rPr>
              <a:t>OSInit</a:t>
            </a:r>
            <a:r>
              <a:rPr lang="zh-CN" altLang="en-US" sz="2400">
                <a:latin typeface="华文新魏" panose="02010800040101010101" pitchFamily="2" charset="-122"/>
                <a:ea typeface="华文新魏" panose="02010800040101010101" pitchFamily="2" charset="-122"/>
              </a:rPr>
              <a:t>函数。</a:t>
            </a:r>
            <a:r>
              <a:rPr lang="zh-CN" altLang="en-US"/>
              <a:t> </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 calcmode="lin" valueType="num">
                                      <p:cBhvr additive="base">
                                        <p:cTn id="7" dur="500" fill="hold"/>
                                        <p:tgtEl>
                                          <p:spTgt spid="17411">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7411">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7412"/>
                                        </p:tgtEl>
                                        <p:attrNameLst>
                                          <p:attrName>style.visibility</p:attrName>
                                        </p:attrNameLst>
                                      </p:cBhvr>
                                      <p:to>
                                        <p:strVal val="visible"/>
                                      </p:to>
                                    </p:set>
                                    <p:animEffect transition="in" filter="wipe(up)">
                                      <p:cBhvr>
                                        <p:cTn id="12" dur="500"/>
                                        <p:tgtEl>
                                          <p:spTgt spid="17412"/>
                                        </p:tgtEl>
                                      </p:cBhvr>
                                    </p:animEffect>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17670"/>
                                        </p:tgtEl>
                                        <p:attrNameLst>
                                          <p:attrName>style.visibility</p:attrName>
                                        </p:attrNameLst>
                                      </p:cBhvr>
                                      <p:to>
                                        <p:strVal val="visible"/>
                                      </p:to>
                                    </p:set>
                                    <p:animEffect transition="in" filter="wipe(up)">
                                      <p:cBhvr>
                                        <p:cTn id="16" dur="500"/>
                                        <p:tgtEl>
                                          <p:spTgt spid="176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p:bldP spid="17412"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zh-CN" dirty="0"/>
              <a:t>3.1  </a:t>
            </a:r>
            <a:r>
              <a:rPr lang="zh-CN" altLang="en-US" dirty="0"/>
              <a:t>概述</a:t>
            </a:r>
          </a:p>
        </p:txBody>
      </p:sp>
      <p:graphicFrame>
        <p:nvGraphicFramePr>
          <p:cNvPr id="24607" name="Group 31"/>
          <p:cNvGraphicFramePr>
            <a:graphicFrameLocks noGrp="1"/>
          </p:cNvGraphicFramePr>
          <p:nvPr>
            <p:ph idx="1"/>
          </p:nvPr>
        </p:nvGraphicFramePr>
        <p:xfrm>
          <a:off x="609600" y="2829060"/>
          <a:ext cx="10972800" cy="1584960"/>
        </p:xfrm>
        <a:graphic>
          <a:graphicData uri="http://schemas.openxmlformats.org/drawingml/2006/table">
            <a:tbl>
              <a:tblPr/>
              <a:tblGrid>
                <a:gridCol w="1889760">
                  <a:extLst>
                    <a:ext uri="{9D8B030D-6E8A-4147-A177-3AD203B41FA5}">
                      <a16:colId xmlns:a16="http://schemas.microsoft.com/office/drawing/2014/main" val="20000"/>
                    </a:ext>
                  </a:extLst>
                </a:gridCol>
                <a:gridCol w="4968240">
                  <a:extLst>
                    <a:ext uri="{9D8B030D-6E8A-4147-A177-3AD203B41FA5}">
                      <a16:colId xmlns:a16="http://schemas.microsoft.com/office/drawing/2014/main" val="20001"/>
                    </a:ext>
                  </a:extLst>
                </a:gridCol>
                <a:gridCol w="1744981">
                  <a:extLst>
                    <a:ext uri="{9D8B030D-6E8A-4147-A177-3AD203B41FA5}">
                      <a16:colId xmlns:a16="http://schemas.microsoft.com/office/drawing/2014/main" val="20002"/>
                    </a:ext>
                  </a:extLst>
                </a:gridCol>
                <a:gridCol w="2369819">
                  <a:extLst>
                    <a:ext uri="{9D8B030D-6E8A-4147-A177-3AD203B41FA5}">
                      <a16:colId xmlns:a16="http://schemas.microsoft.com/office/drawing/2014/main" val="20003"/>
                    </a:ext>
                  </a:extLst>
                </a:gridCol>
              </a:tblGrid>
              <a:tr h="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OSStart </a:t>
                      </a: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所属文件</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OS_CORE.C</a:t>
                      </a: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void  OSStart(void)</a:t>
                      </a: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启动</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μC/OS-II</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的多任务环境，无函数参数和返回值</a:t>
                      </a: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特殊说明</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在调用</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OSStart( )</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之前必须先调用</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OSInit ( )</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。在用户程序中</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OSStart( )</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只能被调用一次，第二次调用</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OSStart( )</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将不执行任何操作</a:t>
                      </a: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bl>
          </a:graphicData>
        </a:graphic>
      </p:graphicFrame>
      <p:sp>
        <p:nvSpPr>
          <p:cNvPr id="11267" name="Rectangle 3"/>
          <p:cNvSpPr>
            <a:spLocks noGrp="1" noChangeArrowheads="1"/>
          </p:cNvSpPr>
          <p:nvPr>
            <p:ph type="body" sz="half" idx="4294967295"/>
          </p:nvPr>
        </p:nvSpPr>
        <p:spPr>
          <a:xfrm>
            <a:off x="0" y="1600200"/>
            <a:ext cx="8229600" cy="609600"/>
          </a:xfrm>
        </p:spPr>
        <p:txBody>
          <a:bodyPr/>
          <a:lstStyle/>
          <a:p>
            <a:pPr eaLnBrk="1" hangingPunct="1"/>
            <a:r>
              <a:rPr lang="zh-CN" altLang="en-US"/>
              <a:t>函数说明</a:t>
            </a:r>
          </a:p>
        </p:txBody>
      </p:sp>
      <p:sp>
        <p:nvSpPr>
          <p:cNvPr id="24580" name="Text Box 4"/>
          <p:cNvSpPr txBox="1">
            <a:spLocks noChangeArrowheads="1"/>
          </p:cNvSpPr>
          <p:nvPr/>
        </p:nvSpPr>
        <p:spPr bwMode="auto">
          <a:xfrm>
            <a:off x="2667000" y="2286000"/>
            <a:ext cx="7010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     μC/OS-II </a:t>
            </a:r>
            <a:r>
              <a:rPr lang="zh-CN" altLang="en-US" sz="2400">
                <a:latin typeface="华文新魏" panose="02010800040101010101" pitchFamily="2" charset="-122"/>
                <a:ea typeface="华文新魏" panose="02010800040101010101" pitchFamily="2" charset="-122"/>
              </a:rPr>
              <a:t>微小内核</a:t>
            </a:r>
            <a:r>
              <a:rPr lang="en-US" altLang="zh-CN" sz="2400">
                <a:latin typeface="华文新魏" panose="02010800040101010101" pitchFamily="2" charset="-122"/>
                <a:ea typeface="华文新魏" panose="02010800040101010101" pitchFamily="2" charset="-122"/>
              </a:rPr>
              <a:t>SOURCE4</a:t>
            </a:r>
            <a:r>
              <a:rPr lang="zh-CN" altLang="en-US" sz="2400">
                <a:latin typeface="华文新魏" panose="02010800040101010101" pitchFamily="2" charset="-122"/>
                <a:ea typeface="华文新魏" panose="02010800040101010101" pitchFamily="2" charset="-122"/>
              </a:rPr>
              <a:t>提供</a:t>
            </a:r>
            <a:r>
              <a:rPr lang="en-US" altLang="zh-CN" sz="2400">
                <a:latin typeface="华文新魏" panose="02010800040101010101" pitchFamily="2" charset="-122"/>
                <a:ea typeface="华文新魏" panose="02010800040101010101" pitchFamily="2" charset="-122"/>
              </a:rPr>
              <a:t>OSStart</a:t>
            </a:r>
            <a:r>
              <a:rPr lang="zh-CN" altLang="en-US" sz="2400">
                <a:latin typeface="华文新魏" panose="02010800040101010101" pitchFamily="2" charset="-122"/>
                <a:ea typeface="华文新魏" panose="02010800040101010101" pitchFamily="2" charset="-122"/>
              </a:rPr>
              <a:t>函数。</a:t>
            </a:r>
            <a:r>
              <a:rPr lang="zh-CN" altLang="en-US"/>
              <a:t> </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4580"/>
                                        </p:tgtEl>
                                        <p:attrNameLst>
                                          <p:attrName>style.visibility</p:attrName>
                                        </p:attrNameLst>
                                      </p:cBhvr>
                                      <p:to>
                                        <p:strVal val="visible"/>
                                      </p:to>
                                    </p:set>
                                    <p:animEffect transition="in" filter="wipe(up)">
                                      <p:cBhvr>
                                        <p:cTn id="7" dur="500"/>
                                        <p:tgtEl>
                                          <p:spTgt spid="2458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4607"/>
                                        </p:tgtEl>
                                        <p:attrNameLst>
                                          <p:attrName>style.visibility</p:attrName>
                                        </p:attrNameLst>
                                      </p:cBhvr>
                                      <p:to>
                                        <p:strVal val="visible"/>
                                      </p:to>
                                    </p:set>
                                    <p:animEffect transition="in" filter="wipe(up)">
                                      <p:cBhvr>
                                        <p:cTn id="11" dur="500"/>
                                        <p:tgtEl>
                                          <p:spTgt spid="246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0" grpId="0"/>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99330" name="Group 2"/>
          <p:cNvGrpSpPr/>
          <p:nvPr/>
        </p:nvGrpSpPr>
        <p:grpSpPr bwMode="auto">
          <a:xfrm>
            <a:off x="2927351" y="1341439"/>
            <a:ext cx="6264275" cy="4751387"/>
            <a:chOff x="884" y="845"/>
            <a:chExt cx="3946" cy="2993"/>
          </a:xfrm>
        </p:grpSpPr>
        <p:sp>
          <p:nvSpPr>
            <p:cNvPr id="99331" name="AutoShape 3"/>
            <p:cNvSpPr>
              <a:spLocks noChangeArrowheads="1"/>
            </p:cNvSpPr>
            <p:nvPr/>
          </p:nvSpPr>
          <p:spPr bwMode="auto">
            <a:xfrm>
              <a:off x="884" y="845"/>
              <a:ext cx="3946" cy="2993"/>
            </a:xfrm>
            <a:prstGeom prst="roundRect">
              <a:avLst>
                <a:gd name="adj" fmla="val 2306"/>
              </a:avLst>
            </a:prstGeom>
            <a:solidFill>
              <a:srgbClr val="C0C0C0"/>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99332" name="Picture 4" descr="c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 y="935"/>
              <a:ext cx="3766" cy="28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9333" name="Group 5"/>
          <p:cNvGrpSpPr/>
          <p:nvPr/>
        </p:nvGrpSpPr>
        <p:grpSpPr bwMode="auto">
          <a:xfrm>
            <a:off x="2135188" y="1270000"/>
            <a:ext cx="7993062" cy="5111750"/>
            <a:chOff x="385" y="800"/>
            <a:chExt cx="5035" cy="3220"/>
          </a:xfrm>
        </p:grpSpPr>
        <p:sp>
          <p:nvSpPr>
            <p:cNvPr id="99334" name="AutoShape 6"/>
            <p:cNvSpPr>
              <a:spLocks noChangeArrowheads="1"/>
            </p:cNvSpPr>
            <p:nvPr/>
          </p:nvSpPr>
          <p:spPr bwMode="auto">
            <a:xfrm>
              <a:off x="385" y="800"/>
              <a:ext cx="4944" cy="3220"/>
            </a:xfrm>
            <a:prstGeom prst="roundRect">
              <a:avLst>
                <a:gd name="adj" fmla="val 1870"/>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99335" name="Picture 7"/>
            <p:cNvPicPr>
              <a:picLocks noChangeAspect="1" noChangeArrowheads="1"/>
            </p:cNvPicPr>
            <p:nvPr/>
          </p:nvPicPr>
          <p:blipFill>
            <a:blip r:embed="rId3">
              <a:extLst>
                <a:ext uri="{28A0092B-C50C-407E-A947-70E740481C1C}">
                  <a14:useLocalDpi xmlns:a14="http://schemas.microsoft.com/office/drawing/2010/main" val="0"/>
                </a:ext>
              </a:extLst>
            </a:blip>
            <a:srcRect r="15288"/>
            <a:stretch>
              <a:fillRect/>
            </a:stretch>
          </p:blipFill>
          <p:spPr bwMode="auto">
            <a:xfrm>
              <a:off x="468" y="1019"/>
              <a:ext cx="4272" cy="2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9336" name="Rectangle 8"/>
            <p:cNvSpPr>
              <a:spLocks noChangeArrowheads="1"/>
            </p:cNvSpPr>
            <p:nvPr/>
          </p:nvSpPr>
          <p:spPr bwMode="auto">
            <a:xfrm>
              <a:off x="476" y="3385"/>
              <a:ext cx="861" cy="40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37" name="Rectangle 9"/>
            <p:cNvSpPr>
              <a:spLocks noChangeArrowheads="1"/>
            </p:cNvSpPr>
            <p:nvPr/>
          </p:nvSpPr>
          <p:spPr bwMode="auto">
            <a:xfrm>
              <a:off x="4740" y="3249"/>
              <a:ext cx="453" cy="63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38" name="Text Box 10"/>
            <p:cNvSpPr txBox="1">
              <a:spLocks noChangeArrowheads="1"/>
            </p:cNvSpPr>
            <p:nvPr/>
          </p:nvSpPr>
          <p:spPr bwMode="auto">
            <a:xfrm>
              <a:off x="4740" y="3249"/>
              <a:ext cx="680" cy="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1400">
                  <a:latin typeface="Times New Roman" panose="02020603050405020304" pitchFamily="18" charset="0"/>
                </a:rPr>
                <a:t>马达</a:t>
              </a:r>
            </a:p>
            <a:p>
              <a:pPr>
                <a:spcBef>
                  <a:spcPct val="50000"/>
                </a:spcBef>
              </a:pPr>
              <a:r>
                <a:rPr kumimoji="1" lang="zh-CN" altLang="en-US" sz="1400">
                  <a:latin typeface="Times New Roman" panose="02020603050405020304" pitchFamily="18" charset="0"/>
                </a:rPr>
                <a:t>控制器</a:t>
              </a:r>
            </a:p>
            <a:p>
              <a:pPr>
                <a:spcBef>
                  <a:spcPct val="50000"/>
                </a:spcBef>
              </a:pPr>
              <a:r>
                <a:rPr kumimoji="1" lang="zh-CN" altLang="en-US" sz="1400">
                  <a:latin typeface="Times New Roman" panose="02020603050405020304" pitchFamily="18" charset="0"/>
                </a:rPr>
                <a:t>车灯</a:t>
              </a:r>
            </a:p>
          </p:txBody>
        </p:sp>
        <p:sp>
          <p:nvSpPr>
            <p:cNvPr id="99339" name="AutoShape 11"/>
            <p:cNvSpPr>
              <a:spLocks noChangeArrowheads="1"/>
            </p:cNvSpPr>
            <p:nvPr/>
          </p:nvSpPr>
          <p:spPr bwMode="auto">
            <a:xfrm>
              <a:off x="4377" y="3249"/>
              <a:ext cx="862" cy="635"/>
            </a:xfrm>
            <a:prstGeom prst="roundRect">
              <a:avLst>
                <a:gd name="adj" fmla="val 11708"/>
              </a:avLst>
            </a:prstGeom>
            <a:solidFill>
              <a:srgbClr val="FFFF99">
                <a:alpha val="20000"/>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9342" name="AutoShape 14"/>
          <p:cNvSpPr>
            <a:spLocks noChangeArrowheads="1"/>
          </p:cNvSpPr>
          <p:nvPr/>
        </p:nvSpPr>
        <p:spPr bwMode="auto">
          <a:xfrm>
            <a:off x="8688388" y="2060575"/>
            <a:ext cx="1223962" cy="647700"/>
          </a:xfrm>
          <a:prstGeom prst="wedgeRoundRectCallout">
            <a:avLst>
              <a:gd name="adj1" fmla="val -63361"/>
              <a:gd name="adj2" fmla="val 83579"/>
              <a:gd name="adj3" fmla="val 16667"/>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zh-CN" altLang="en-US">
                <a:latin typeface="Times New Roman" panose="02020603050405020304" pitchFamily="18" charset="0"/>
                <a:ea typeface="华文新魏" panose="02010800040101010101" pitchFamily="2" charset="-122"/>
              </a:rPr>
              <a:t>尾灯控制系统</a:t>
            </a:r>
          </a:p>
        </p:txBody>
      </p:sp>
      <p:sp>
        <p:nvSpPr>
          <p:cNvPr id="99343" name="AutoShape 15"/>
          <p:cNvSpPr>
            <a:spLocks noChangeArrowheads="1"/>
          </p:cNvSpPr>
          <p:nvPr/>
        </p:nvSpPr>
        <p:spPr bwMode="auto">
          <a:xfrm>
            <a:off x="7680326" y="1196975"/>
            <a:ext cx="1223963" cy="647700"/>
          </a:xfrm>
          <a:prstGeom prst="wedgeRoundRectCallout">
            <a:avLst>
              <a:gd name="adj1" fmla="val -63361"/>
              <a:gd name="adj2" fmla="val 83579"/>
              <a:gd name="adj3" fmla="val 16667"/>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zh-CN" altLang="en-US">
                <a:latin typeface="Times New Roman" panose="02020603050405020304" pitchFamily="18" charset="0"/>
                <a:ea typeface="华文新魏" panose="02010800040101010101" pitchFamily="2" charset="-122"/>
              </a:rPr>
              <a:t>后车门控制系统</a:t>
            </a:r>
          </a:p>
        </p:txBody>
      </p:sp>
      <p:sp>
        <p:nvSpPr>
          <p:cNvPr id="99344" name="AutoShape 16"/>
          <p:cNvSpPr>
            <a:spLocks noChangeArrowheads="1"/>
          </p:cNvSpPr>
          <p:nvPr/>
        </p:nvSpPr>
        <p:spPr bwMode="auto">
          <a:xfrm>
            <a:off x="3071813" y="1484313"/>
            <a:ext cx="1223962" cy="647700"/>
          </a:xfrm>
          <a:prstGeom prst="wedgeRoundRectCallout">
            <a:avLst>
              <a:gd name="adj1" fmla="val 100324"/>
              <a:gd name="adj2" fmla="val 28185"/>
              <a:gd name="adj3" fmla="val 16667"/>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zh-CN" altLang="en-US">
                <a:latin typeface="Times New Roman" panose="02020603050405020304" pitchFamily="18" charset="0"/>
                <a:ea typeface="华文新魏" panose="02010800040101010101" pitchFamily="2" charset="-122"/>
              </a:rPr>
              <a:t>前车门控制系统</a:t>
            </a:r>
          </a:p>
        </p:txBody>
      </p:sp>
      <p:sp>
        <p:nvSpPr>
          <p:cNvPr id="99345" name="AutoShape 17"/>
          <p:cNvSpPr>
            <a:spLocks noChangeArrowheads="1"/>
          </p:cNvSpPr>
          <p:nvPr/>
        </p:nvSpPr>
        <p:spPr bwMode="auto">
          <a:xfrm>
            <a:off x="3143251" y="5300663"/>
            <a:ext cx="1223963" cy="647700"/>
          </a:xfrm>
          <a:prstGeom prst="wedgeRoundRectCallout">
            <a:avLst>
              <a:gd name="adj1" fmla="val 151426"/>
              <a:gd name="adj2" fmla="val -171079"/>
              <a:gd name="adj3" fmla="val 16667"/>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zh-CN" altLang="en-US">
                <a:latin typeface="Times New Roman" panose="02020603050405020304" pitchFamily="18" charset="0"/>
                <a:ea typeface="华文新魏" panose="02010800040101010101" pitchFamily="2" charset="-122"/>
              </a:rPr>
              <a:t>座椅控制系统</a:t>
            </a:r>
          </a:p>
        </p:txBody>
      </p:sp>
      <p:sp>
        <p:nvSpPr>
          <p:cNvPr id="99346" name="AutoShape 18"/>
          <p:cNvSpPr>
            <a:spLocks noChangeArrowheads="1"/>
          </p:cNvSpPr>
          <p:nvPr/>
        </p:nvSpPr>
        <p:spPr bwMode="auto">
          <a:xfrm>
            <a:off x="2279651" y="2349500"/>
            <a:ext cx="1223963" cy="647700"/>
          </a:xfrm>
          <a:prstGeom prst="wedgeRoundRectCallout">
            <a:avLst>
              <a:gd name="adj1" fmla="val 65824"/>
              <a:gd name="adj2" fmla="val 137991"/>
              <a:gd name="adj3" fmla="val 16667"/>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zh-CN" altLang="en-US">
                <a:latin typeface="Times New Roman" panose="02020603050405020304" pitchFamily="18" charset="0"/>
                <a:ea typeface="华文新魏" panose="02010800040101010101" pitchFamily="2" charset="-122"/>
              </a:rPr>
              <a:t>发动器控制系统</a:t>
            </a:r>
          </a:p>
        </p:txBody>
      </p:sp>
      <p:sp>
        <p:nvSpPr>
          <p:cNvPr id="99347" name="AutoShape 19"/>
          <p:cNvSpPr>
            <a:spLocks noChangeArrowheads="1"/>
          </p:cNvSpPr>
          <p:nvPr/>
        </p:nvSpPr>
        <p:spPr bwMode="auto">
          <a:xfrm>
            <a:off x="9191625" y="3095625"/>
            <a:ext cx="1225550" cy="1557338"/>
          </a:xfrm>
          <a:prstGeom prst="roundRect">
            <a:avLst>
              <a:gd name="adj" fmla="val 16667"/>
            </a:avLst>
          </a:prstGeom>
          <a:solidFill>
            <a:srgbClr val="FFFF99"/>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zh-CN" altLang="en-US">
                <a:latin typeface="Times New Roman" panose="02020603050405020304" pitchFamily="18" charset="0"/>
                <a:ea typeface="华文新魏" panose="02010800040101010101" pitchFamily="2" charset="-122"/>
              </a:rPr>
              <a:t>所有的控制系统都是一个完整的嵌入式系统</a:t>
            </a:r>
          </a:p>
        </p:txBody>
      </p:sp>
      <p:sp>
        <p:nvSpPr>
          <p:cNvPr id="4" name="标题 3"/>
          <p:cNvSpPr>
            <a:spLocks noGrp="1"/>
          </p:cNvSpPr>
          <p:nvPr>
            <p:ph type="title"/>
          </p:nvPr>
        </p:nvSpPr>
        <p:spPr/>
        <p:txBody>
          <a:bodyPr/>
          <a:lstStyle/>
          <a:p>
            <a:r>
              <a:rPr kumimoji="1" lang="zh-CN" altLang="en-US" dirty="0">
                <a:latin typeface="Times New Roman" panose="02020603050405020304" pitchFamily="18" charset="0"/>
              </a:rPr>
              <a:t>汽车控制系统</a:t>
            </a:r>
            <a:endParaRPr lang="zh-CN" altLang="en-US" dirty="0"/>
          </a:p>
        </p:txBody>
      </p:sp>
      <p:sp>
        <p:nvSpPr>
          <p:cNvPr id="5" name="内容占位符 4"/>
          <p:cNvSpPr>
            <a:spLocks noGrp="1"/>
          </p:cNvSpPr>
          <p:nvPr>
            <p:ph idx="1"/>
          </p:nvPr>
        </p:nvSpPr>
        <p:spPr/>
        <p:txBody>
          <a:body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9333"/>
                                        </p:tgtEl>
                                        <p:attrNameLst>
                                          <p:attrName>style.visibility</p:attrName>
                                        </p:attrNameLst>
                                      </p:cBhvr>
                                      <p:to>
                                        <p:strVal val="visible"/>
                                      </p:to>
                                    </p:set>
                                    <p:animEffect transition="in" filter="fade">
                                      <p:cBhvr>
                                        <p:cTn id="7" dur="2000"/>
                                        <p:tgtEl>
                                          <p:spTgt spid="99333"/>
                                        </p:tgtEl>
                                      </p:cBhvr>
                                    </p:animEffect>
                                  </p:childTnLst>
                                </p:cTn>
                              </p:par>
                            </p:childTnLst>
                          </p:cTn>
                        </p:par>
                        <p:par>
                          <p:cTn id="8" fill="hold">
                            <p:stCondLst>
                              <p:cond delay="2000"/>
                            </p:stCondLst>
                            <p:childTnLst>
                              <p:par>
                                <p:cTn id="9" presetID="2" presetClass="entr" presetSubtype="8" fill="hold" grpId="0" nodeType="afterEffect">
                                  <p:stCondLst>
                                    <p:cond delay="500"/>
                                  </p:stCondLst>
                                  <p:childTnLst>
                                    <p:set>
                                      <p:cBhvr>
                                        <p:cTn id="10" dur="1" fill="hold">
                                          <p:stCondLst>
                                            <p:cond delay="0"/>
                                          </p:stCondLst>
                                        </p:cTn>
                                        <p:tgtEl>
                                          <p:spTgt spid="99344"/>
                                        </p:tgtEl>
                                        <p:attrNameLst>
                                          <p:attrName>style.visibility</p:attrName>
                                        </p:attrNameLst>
                                      </p:cBhvr>
                                      <p:to>
                                        <p:strVal val="visible"/>
                                      </p:to>
                                    </p:set>
                                    <p:anim calcmode="lin" valueType="num">
                                      <p:cBhvr additive="base">
                                        <p:cTn id="11" dur="500" fill="hold"/>
                                        <p:tgtEl>
                                          <p:spTgt spid="99344"/>
                                        </p:tgtEl>
                                        <p:attrNameLst>
                                          <p:attrName>ppt_x</p:attrName>
                                        </p:attrNameLst>
                                      </p:cBhvr>
                                      <p:tavLst>
                                        <p:tav tm="0">
                                          <p:val>
                                            <p:strVal val="0-#ppt_w/2"/>
                                          </p:val>
                                        </p:tav>
                                        <p:tav tm="100000">
                                          <p:val>
                                            <p:strVal val="#ppt_x"/>
                                          </p:val>
                                        </p:tav>
                                      </p:tavLst>
                                    </p:anim>
                                    <p:anim calcmode="lin" valueType="num">
                                      <p:cBhvr additive="base">
                                        <p:cTn id="12" dur="500" fill="hold"/>
                                        <p:tgtEl>
                                          <p:spTgt spid="9934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500"/>
                                  </p:stCondLst>
                                  <p:childTnLst>
                                    <p:set>
                                      <p:cBhvr>
                                        <p:cTn id="14" dur="1" fill="hold">
                                          <p:stCondLst>
                                            <p:cond delay="0"/>
                                          </p:stCondLst>
                                        </p:cTn>
                                        <p:tgtEl>
                                          <p:spTgt spid="99346"/>
                                        </p:tgtEl>
                                        <p:attrNameLst>
                                          <p:attrName>style.visibility</p:attrName>
                                        </p:attrNameLst>
                                      </p:cBhvr>
                                      <p:to>
                                        <p:strVal val="visible"/>
                                      </p:to>
                                    </p:set>
                                    <p:anim calcmode="lin" valueType="num">
                                      <p:cBhvr additive="base">
                                        <p:cTn id="15" dur="500" fill="hold"/>
                                        <p:tgtEl>
                                          <p:spTgt spid="99346"/>
                                        </p:tgtEl>
                                        <p:attrNameLst>
                                          <p:attrName>ppt_x</p:attrName>
                                        </p:attrNameLst>
                                      </p:cBhvr>
                                      <p:tavLst>
                                        <p:tav tm="0">
                                          <p:val>
                                            <p:strVal val="0-#ppt_w/2"/>
                                          </p:val>
                                        </p:tav>
                                        <p:tav tm="100000">
                                          <p:val>
                                            <p:strVal val="#ppt_x"/>
                                          </p:val>
                                        </p:tav>
                                      </p:tavLst>
                                    </p:anim>
                                    <p:anim calcmode="lin" valueType="num">
                                      <p:cBhvr additive="base">
                                        <p:cTn id="16" dur="500" fill="hold"/>
                                        <p:tgtEl>
                                          <p:spTgt spid="99346"/>
                                        </p:tgtEl>
                                        <p:attrNameLst>
                                          <p:attrName>ppt_y</p:attrName>
                                        </p:attrNameLst>
                                      </p:cBhvr>
                                      <p:tavLst>
                                        <p:tav tm="0">
                                          <p:val>
                                            <p:strVal val="#ppt_y"/>
                                          </p:val>
                                        </p:tav>
                                        <p:tav tm="100000">
                                          <p:val>
                                            <p:strVal val="#ppt_y"/>
                                          </p:val>
                                        </p:tav>
                                      </p:tavLst>
                                    </p:anim>
                                  </p:childTnLst>
                                </p:cTn>
                              </p:par>
                              <p:par>
                                <p:cTn id="17" presetID="2" presetClass="entr" presetSubtype="4" fill="hold" grpId="0" nodeType="withEffect">
                                  <p:stCondLst>
                                    <p:cond delay="500"/>
                                  </p:stCondLst>
                                  <p:childTnLst>
                                    <p:set>
                                      <p:cBhvr>
                                        <p:cTn id="18" dur="1" fill="hold">
                                          <p:stCondLst>
                                            <p:cond delay="0"/>
                                          </p:stCondLst>
                                        </p:cTn>
                                        <p:tgtEl>
                                          <p:spTgt spid="99345"/>
                                        </p:tgtEl>
                                        <p:attrNameLst>
                                          <p:attrName>style.visibility</p:attrName>
                                        </p:attrNameLst>
                                      </p:cBhvr>
                                      <p:to>
                                        <p:strVal val="visible"/>
                                      </p:to>
                                    </p:set>
                                    <p:anim calcmode="lin" valueType="num">
                                      <p:cBhvr additive="base">
                                        <p:cTn id="19" dur="500" fill="hold"/>
                                        <p:tgtEl>
                                          <p:spTgt spid="99345"/>
                                        </p:tgtEl>
                                        <p:attrNameLst>
                                          <p:attrName>ppt_x</p:attrName>
                                        </p:attrNameLst>
                                      </p:cBhvr>
                                      <p:tavLst>
                                        <p:tav tm="0">
                                          <p:val>
                                            <p:strVal val="#ppt_x"/>
                                          </p:val>
                                        </p:tav>
                                        <p:tav tm="100000">
                                          <p:val>
                                            <p:strVal val="#ppt_x"/>
                                          </p:val>
                                        </p:tav>
                                      </p:tavLst>
                                    </p:anim>
                                    <p:anim calcmode="lin" valueType="num">
                                      <p:cBhvr additive="base">
                                        <p:cTn id="20" dur="500" fill="hold"/>
                                        <p:tgtEl>
                                          <p:spTgt spid="99345"/>
                                        </p:tgtEl>
                                        <p:attrNameLst>
                                          <p:attrName>ppt_y</p:attrName>
                                        </p:attrNameLst>
                                      </p:cBhvr>
                                      <p:tavLst>
                                        <p:tav tm="0">
                                          <p:val>
                                            <p:strVal val="1+#ppt_h/2"/>
                                          </p:val>
                                        </p:tav>
                                        <p:tav tm="100000">
                                          <p:val>
                                            <p:strVal val="#ppt_y"/>
                                          </p:val>
                                        </p:tav>
                                      </p:tavLst>
                                    </p:anim>
                                  </p:childTnLst>
                                </p:cTn>
                              </p:par>
                              <p:par>
                                <p:cTn id="21" presetID="2" presetClass="entr" presetSubtype="2" fill="hold" grpId="0" nodeType="withEffect">
                                  <p:stCondLst>
                                    <p:cond delay="500"/>
                                  </p:stCondLst>
                                  <p:childTnLst>
                                    <p:set>
                                      <p:cBhvr>
                                        <p:cTn id="22" dur="1" fill="hold">
                                          <p:stCondLst>
                                            <p:cond delay="0"/>
                                          </p:stCondLst>
                                        </p:cTn>
                                        <p:tgtEl>
                                          <p:spTgt spid="99342"/>
                                        </p:tgtEl>
                                        <p:attrNameLst>
                                          <p:attrName>style.visibility</p:attrName>
                                        </p:attrNameLst>
                                      </p:cBhvr>
                                      <p:to>
                                        <p:strVal val="visible"/>
                                      </p:to>
                                    </p:set>
                                    <p:anim calcmode="lin" valueType="num">
                                      <p:cBhvr additive="base">
                                        <p:cTn id="23" dur="500" fill="hold"/>
                                        <p:tgtEl>
                                          <p:spTgt spid="99342"/>
                                        </p:tgtEl>
                                        <p:attrNameLst>
                                          <p:attrName>ppt_x</p:attrName>
                                        </p:attrNameLst>
                                      </p:cBhvr>
                                      <p:tavLst>
                                        <p:tav tm="0">
                                          <p:val>
                                            <p:strVal val="1+#ppt_w/2"/>
                                          </p:val>
                                        </p:tav>
                                        <p:tav tm="100000">
                                          <p:val>
                                            <p:strVal val="#ppt_x"/>
                                          </p:val>
                                        </p:tav>
                                      </p:tavLst>
                                    </p:anim>
                                    <p:anim calcmode="lin" valueType="num">
                                      <p:cBhvr additive="base">
                                        <p:cTn id="24" dur="500" fill="hold"/>
                                        <p:tgtEl>
                                          <p:spTgt spid="99342"/>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500"/>
                                  </p:stCondLst>
                                  <p:childTnLst>
                                    <p:set>
                                      <p:cBhvr>
                                        <p:cTn id="26" dur="1" fill="hold">
                                          <p:stCondLst>
                                            <p:cond delay="0"/>
                                          </p:stCondLst>
                                        </p:cTn>
                                        <p:tgtEl>
                                          <p:spTgt spid="99343"/>
                                        </p:tgtEl>
                                        <p:attrNameLst>
                                          <p:attrName>style.visibility</p:attrName>
                                        </p:attrNameLst>
                                      </p:cBhvr>
                                      <p:to>
                                        <p:strVal val="visible"/>
                                      </p:to>
                                    </p:set>
                                    <p:anim calcmode="lin" valueType="num">
                                      <p:cBhvr additive="base">
                                        <p:cTn id="27" dur="500" fill="hold"/>
                                        <p:tgtEl>
                                          <p:spTgt spid="99343"/>
                                        </p:tgtEl>
                                        <p:attrNameLst>
                                          <p:attrName>ppt_x</p:attrName>
                                        </p:attrNameLst>
                                      </p:cBhvr>
                                      <p:tavLst>
                                        <p:tav tm="0">
                                          <p:val>
                                            <p:strVal val="1+#ppt_w/2"/>
                                          </p:val>
                                        </p:tav>
                                        <p:tav tm="100000">
                                          <p:val>
                                            <p:strVal val="#ppt_x"/>
                                          </p:val>
                                        </p:tav>
                                      </p:tavLst>
                                    </p:anim>
                                    <p:anim calcmode="lin" valueType="num">
                                      <p:cBhvr additive="base">
                                        <p:cTn id="28" dur="500" fill="hold"/>
                                        <p:tgtEl>
                                          <p:spTgt spid="99343"/>
                                        </p:tgtEl>
                                        <p:attrNameLst>
                                          <p:attrName>ppt_y</p:attrName>
                                        </p:attrNameLst>
                                      </p:cBhvr>
                                      <p:tavLst>
                                        <p:tav tm="0">
                                          <p:val>
                                            <p:strVal val="#ppt_y"/>
                                          </p:val>
                                        </p:tav>
                                        <p:tav tm="100000">
                                          <p:val>
                                            <p:strVal val="#ppt_y"/>
                                          </p:val>
                                        </p:tav>
                                      </p:tavLst>
                                    </p:anim>
                                  </p:childTnLst>
                                </p:cTn>
                              </p:par>
                            </p:childTnLst>
                          </p:cTn>
                        </p:par>
                        <p:par>
                          <p:cTn id="29" fill="hold">
                            <p:stCondLst>
                              <p:cond delay="3000"/>
                            </p:stCondLst>
                            <p:childTnLst>
                              <p:par>
                                <p:cTn id="30" presetID="2" presetClass="entr" presetSubtype="2" fill="hold" grpId="0" nodeType="afterEffect">
                                  <p:stCondLst>
                                    <p:cond delay="0"/>
                                  </p:stCondLst>
                                  <p:childTnLst>
                                    <p:set>
                                      <p:cBhvr>
                                        <p:cTn id="31" dur="1" fill="hold">
                                          <p:stCondLst>
                                            <p:cond delay="0"/>
                                          </p:stCondLst>
                                        </p:cTn>
                                        <p:tgtEl>
                                          <p:spTgt spid="99347"/>
                                        </p:tgtEl>
                                        <p:attrNameLst>
                                          <p:attrName>style.visibility</p:attrName>
                                        </p:attrNameLst>
                                      </p:cBhvr>
                                      <p:to>
                                        <p:strVal val="visible"/>
                                      </p:to>
                                    </p:set>
                                    <p:anim calcmode="lin" valueType="num">
                                      <p:cBhvr additive="base">
                                        <p:cTn id="32" dur="500" fill="hold"/>
                                        <p:tgtEl>
                                          <p:spTgt spid="99347"/>
                                        </p:tgtEl>
                                        <p:attrNameLst>
                                          <p:attrName>ppt_x</p:attrName>
                                        </p:attrNameLst>
                                      </p:cBhvr>
                                      <p:tavLst>
                                        <p:tav tm="0">
                                          <p:val>
                                            <p:strVal val="1+#ppt_w/2"/>
                                          </p:val>
                                        </p:tav>
                                        <p:tav tm="100000">
                                          <p:val>
                                            <p:strVal val="#ppt_x"/>
                                          </p:val>
                                        </p:tav>
                                      </p:tavLst>
                                    </p:anim>
                                    <p:anim calcmode="lin" valueType="num">
                                      <p:cBhvr additive="base">
                                        <p:cTn id="33" dur="500" fill="hold"/>
                                        <p:tgtEl>
                                          <p:spTgt spid="993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42" grpId="0" animBg="1"/>
      <p:bldP spid="99343" grpId="0" animBg="1"/>
      <p:bldP spid="99344" grpId="0" animBg="1"/>
      <p:bldP spid="99345" grpId="0" animBg="1"/>
      <p:bldP spid="99346" grpId="0" animBg="1"/>
      <p:bldP spid="99347"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tLang="zh-CN" dirty="0"/>
              <a:t>3.1  </a:t>
            </a:r>
            <a:r>
              <a:rPr lang="zh-CN" altLang="en-US" dirty="0"/>
              <a:t>概述</a:t>
            </a:r>
          </a:p>
        </p:txBody>
      </p:sp>
      <p:graphicFrame>
        <p:nvGraphicFramePr>
          <p:cNvPr id="25662" name="Group 62"/>
          <p:cNvGraphicFramePr>
            <a:graphicFrameLocks noGrp="1"/>
          </p:cNvGraphicFramePr>
          <p:nvPr>
            <p:ph idx="1"/>
          </p:nvPr>
        </p:nvGraphicFramePr>
        <p:xfrm>
          <a:off x="609600" y="2829061"/>
          <a:ext cx="10972801" cy="3462350"/>
        </p:xfrm>
        <a:graphic>
          <a:graphicData uri="http://schemas.openxmlformats.org/drawingml/2006/table">
            <a:tbl>
              <a:tblPr/>
              <a:tblGrid>
                <a:gridCol w="1449238">
                  <a:extLst>
                    <a:ext uri="{9D8B030D-6E8A-4147-A177-3AD203B41FA5}">
                      <a16:colId xmlns:a16="http://schemas.microsoft.com/office/drawing/2014/main" val="20000"/>
                    </a:ext>
                  </a:extLst>
                </a:gridCol>
                <a:gridCol w="5919878">
                  <a:extLst>
                    <a:ext uri="{9D8B030D-6E8A-4147-A177-3AD203B41FA5}">
                      <a16:colId xmlns:a16="http://schemas.microsoft.com/office/drawing/2014/main" val="20001"/>
                    </a:ext>
                  </a:extLst>
                </a:gridCol>
                <a:gridCol w="1615296">
                  <a:extLst>
                    <a:ext uri="{9D8B030D-6E8A-4147-A177-3AD203B41FA5}">
                      <a16:colId xmlns:a16="http://schemas.microsoft.com/office/drawing/2014/main" val="20002"/>
                    </a:ext>
                  </a:extLst>
                </a:gridCol>
                <a:gridCol w="1988389">
                  <a:extLst>
                    <a:ext uri="{9D8B030D-6E8A-4147-A177-3AD203B41FA5}">
                      <a16:colId xmlns:a16="http://schemas.microsoft.com/office/drawing/2014/main" val="20003"/>
                    </a:ext>
                  </a:extLst>
                </a:gridCol>
              </a:tblGrid>
              <a:tr h="335262">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0" lang="zh-CN" altLang="en-US" sz="1600" b="1" i="0" u="none" strike="noStrike" cap="none" normalizeH="0" baseline="0" dirty="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24220" marR="12422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OSTaskCreate </a:t>
                      </a:r>
                    </a:p>
                  </a:txBody>
                  <a:tcPr marL="124220" marR="12422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所属文件</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24220" marR="12422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OS_TASK.C</a:t>
                      </a:r>
                    </a:p>
                  </a:txBody>
                  <a:tcPr marL="124220" marR="12422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609567">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24220" marR="12422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INT8U  </a:t>
                      </a:r>
                      <a:r>
                        <a:rPr kumimoji="0" lang="en-US" altLang="zh-CN" sz="16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OSTaskCreate</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(void (*task)(void *</a:t>
                      </a:r>
                      <a:r>
                        <a:rPr kumimoji="0" lang="en-US" altLang="zh-CN" sz="16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pd</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void *</a:t>
                      </a:r>
                      <a:r>
                        <a:rPr kumimoji="0" lang="en-US" altLang="zh-CN" sz="16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pdata</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OS_STK *</a:t>
                      </a:r>
                      <a:r>
                        <a:rPr kumimoji="0" lang="en-US" altLang="zh-CN" sz="16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ptos</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INT8U </a:t>
                      </a:r>
                      <a:r>
                        <a:rPr kumimoji="0" lang="en-US" altLang="zh-CN" sz="16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prio</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p>
                  </a:txBody>
                  <a:tcPr marL="124220" marR="12422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57908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p>
                  </a:txBody>
                  <a:tcPr marL="124220" marR="12422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建立一个新任务。既可以在多任务环境启动之前，也可以在正在运行的任务中创建任务</a:t>
                      </a:r>
                    </a:p>
                  </a:txBody>
                  <a:tcPr marL="124220" marR="12422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87168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rPr>
                        <a:t>函数参数</a:t>
                      </a:r>
                    </a:p>
                  </a:txBody>
                  <a:tcPr marL="124220" marR="12422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task</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：指向任务代码的指针（函数指针）  </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pdata</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：传递给任务的参数</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一个变量指针</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ptos  </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：指向任务堆栈栈顶的指针              </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prio  </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：任务的优先级 </a:t>
                      </a:r>
                    </a:p>
                  </a:txBody>
                  <a:tcPr marL="124220" marR="12422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106674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特殊说明</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24220" marR="12422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任务堆栈必须声明为</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OS_STK</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类型。注意：在中断处理程序中不能建立任务。在任务中必须调用</a:t>
                      </a:r>
                      <a:r>
                        <a:rPr kumimoji="0" lang="en-US" altLang="zh-CN" sz="16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μC</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提供的下述过程之一：延时等待、任务挂起、等待事件发生（等待信号量，消息邮箱、消息队列），以便其它任务也能获得</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CPU</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的使用权 </a:t>
                      </a:r>
                    </a:p>
                  </a:txBody>
                  <a:tcPr marL="124220" marR="12422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bl>
          </a:graphicData>
        </a:graphic>
      </p:graphicFrame>
      <p:sp>
        <p:nvSpPr>
          <p:cNvPr id="12291" name="Rectangle 3"/>
          <p:cNvSpPr>
            <a:spLocks noGrp="1" noChangeArrowheads="1"/>
          </p:cNvSpPr>
          <p:nvPr>
            <p:ph type="body" sz="half" idx="4294967295"/>
          </p:nvPr>
        </p:nvSpPr>
        <p:spPr>
          <a:xfrm>
            <a:off x="0" y="1600200"/>
            <a:ext cx="8229600" cy="609600"/>
          </a:xfrm>
        </p:spPr>
        <p:txBody>
          <a:bodyPr/>
          <a:lstStyle/>
          <a:p>
            <a:pPr eaLnBrk="1" hangingPunct="1"/>
            <a:r>
              <a:rPr lang="zh-CN" altLang="en-US"/>
              <a:t>函数说明</a:t>
            </a:r>
          </a:p>
        </p:txBody>
      </p:sp>
      <p:sp>
        <p:nvSpPr>
          <p:cNvPr id="25604" name="Text Box 4"/>
          <p:cNvSpPr txBox="1">
            <a:spLocks noChangeArrowheads="1"/>
          </p:cNvSpPr>
          <p:nvPr/>
        </p:nvSpPr>
        <p:spPr bwMode="auto">
          <a:xfrm>
            <a:off x="2667000" y="2286000"/>
            <a:ext cx="754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μC/OS-II </a:t>
            </a:r>
            <a:r>
              <a:rPr lang="zh-CN" altLang="en-US" sz="2400">
                <a:latin typeface="华文新魏" panose="02010800040101010101" pitchFamily="2" charset="-122"/>
                <a:ea typeface="华文新魏" panose="02010800040101010101" pitchFamily="2" charset="-122"/>
              </a:rPr>
              <a:t>微小内核</a:t>
            </a:r>
            <a:r>
              <a:rPr lang="en-US" altLang="zh-CN" sz="2400">
                <a:latin typeface="华文新魏" panose="02010800040101010101" pitchFamily="2" charset="-122"/>
                <a:ea typeface="华文新魏" panose="02010800040101010101" pitchFamily="2" charset="-122"/>
              </a:rPr>
              <a:t>SOURCE4</a:t>
            </a:r>
            <a:r>
              <a:rPr lang="zh-CN" altLang="en-US" sz="2400">
                <a:latin typeface="华文新魏" panose="02010800040101010101" pitchFamily="2" charset="-122"/>
                <a:ea typeface="华文新魏" panose="02010800040101010101" pitchFamily="2" charset="-122"/>
              </a:rPr>
              <a:t>提供</a:t>
            </a:r>
            <a:r>
              <a:rPr lang="en-US" altLang="zh-CN" sz="2400">
                <a:latin typeface="华文新魏" panose="02010800040101010101" pitchFamily="2" charset="-122"/>
                <a:ea typeface="华文新魏" panose="02010800040101010101" pitchFamily="2" charset="-122"/>
              </a:rPr>
              <a:t>OSTaskCreate</a:t>
            </a:r>
            <a:r>
              <a:rPr lang="zh-CN" altLang="en-US" sz="2400">
                <a:latin typeface="华文新魏" panose="02010800040101010101" pitchFamily="2" charset="-122"/>
                <a:ea typeface="华文新魏" panose="02010800040101010101" pitchFamily="2" charset="-122"/>
              </a:rPr>
              <a:t>函数。</a:t>
            </a:r>
            <a:r>
              <a:rPr lang="zh-CN" altLang="en-US"/>
              <a:t> </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5604"/>
                                        </p:tgtEl>
                                        <p:attrNameLst>
                                          <p:attrName>style.visibility</p:attrName>
                                        </p:attrNameLst>
                                      </p:cBhvr>
                                      <p:to>
                                        <p:strVal val="visible"/>
                                      </p:to>
                                    </p:set>
                                    <p:animEffect transition="in" filter="wipe(up)">
                                      <p:cBhvr>
                                        <p:cTn id="7" dur="500"/>
                                        <p:tgtEl>
                                          <p:spTgt spid="2560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5662"/>
                                        </p:tgtEl>
                                        <p:attrNameLst>
                                          <p:attrName>style.visibility</p:attrName>
                                        </p:attrNameLst>
                                      </p:cBhvr>
                                      <p:to>
                                        <p:strVal val="visible"/>
                                      </p:to>
                                    </p:set>
                                    <p:animEffect transition="in" filter="wipe(up)">
                                      <p:cBhvr>
                                        <p:cTn id="11" dur="500"/>
                                        <p:tgtEl>
                                          <p:spTgt spid="256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zh-CN" dirty="0"/>
              <a:t>3.1  </a:t>
            </a:r>
            <a:r>
              <a:rPr lang="zh-CN" altLang="en-US" dirty="0"/>
              <a:t>概述</a:t>
            </a:r>
          </a:p>
        </p:txBody>
      </p:sp>
      <p:graphicFrame>
        <p:nvGraphicFramePr>
          <p:cNvPr id="37935" name="Group 47"/>
          <p:cNvGraphicFramePr>
            <a:graphicFrameLocks noGrp="1"/>
          </p:cNvGraphicFramePr>
          <p:nvPr>
            <p:ph idx="1"/>
          </p:nvPr>
        </p:nvGraphicFramePr>
        <p:xfrm>
          <a:off x="609600" y="2841936"/>
          <a:ext cx="10972800" cy="3140075"/>
        </p:xfrm>
        <a:graphic>
          <a:graphicData uri="http://schemas.openxmlformats.org/drawingml/2006/table">
            <a:tbl>
              <a:tblPr/>
              <a:tblGrid>
                <a:gridCol w="1889760">
                  <a:extLst>
                    <a:ext uri="{9D8B030D-6E8A-4147-A177-3AD203B41FA5}">
                      <a16:colId xmlns:a16="http://schemas.microsoft.com/office/drawing/2014/main" val="20000"/>
                    </a:ext>
                  </a:extLst>
                </a:gridCol>
                <a:gridCol w="4968240">
                  <a:extLst>
                    <a:ext uri="{9D8B030D-6E8A-4147-A177-3AD203B41FA5}">
                      <a16:colId xmlns:a16="http://schemas.microsoft.com/office/drawing/2014/main" val="20001"/>
                    </a:ext>
                  </a:extLst>
                </a:gridCol>
                <a:gridCol w="1744981">
                  <a:extLst>
                    <a:ext uri="{9D8B030D-6E8A-4147-A177-3AD203B41FA5}">
                      <a16:colId xmlns:a16="http://schemas.microsoft.com/office/drawing/2014/main" val="20002"/>
                    </a:ext>
                  </a:extLst>
                </a:gridCol>
                <a:gridCol w="2369819">
                  <a:extLst>
                    <a:ext uri="{9D8B030D-6E8A-4147-A177-3AD203B41FA5}">
                      <a16:colId xmlns:a16="http://schemas.microsoft.com/office/drawing/2014/main" val="20003"/>
                    </a:ext>
                  </a:extLst>
                </a:gridCol>
              </a:tblGrid>
              <a:tr h="33534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0" lang="zh-CN" altLang="en-US" sz="1600" b="1" i="0" u="none" strike="noStrike" cap="none" normalizeH="0" baseline="0" dirty="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OSTimeDly </a:t>
                      </a:r>
                    </a:p>
                  </a:txBody>
                  <a:tcPr marL="146304" marR="146304"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所属文件</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OS_TIME.C</a:t>
                      </a:r>
                    </a:p>
                  </a:txBody>
                  <a:tcPr marL="146304" marR="146304"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3534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void  OSTimeDly (INT16U ticks)</a:t>
                      </a:r>
                    </a:p>
                  </a:txBody>
                  <a:tcPr marL="146304" marR="146304"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131090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将一个任务延时若干个时钟节拍，无函数返回值。延时时间的长度可从</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到</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65535</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个时钟节拍，延时时间</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表示不进行延时，函数将立即返回调用者，延时的具体时间依赖于系统每秒钟有多少时钟节拍（由文件</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OS_CFG..H</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中的常量</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OS_TICKS_PER _SEC</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设定） </a:t>
                      </a:r>
                    </a:p>
                  </a:txBody>
                  <a:tcPr marL="146304" marR="146304"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33534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函数参数</a:t>
                      </a:r>
                      <a:r>
                        <a:rPr kumimoji="0" lang="zh-CN" altLang="en-US" sz="16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rPr>
                        <a:t> </a:t>
                      </a:r>
                    </a:p>
                  </a:txBody>
                  <a:tcPr marL="146304" marR="146304"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ticks</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：要延时的时钟节拍数 </a:t>
                      </a:r>
                    </a:p>
                  </a:txBody>
                  <a:tcPr marL="146304" marR="146304"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82312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特殊说明</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延时时间</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表示不进行延时操作，而立即返回调用者。为了确保设定的延时时间，建议用户设定的时钟节拍数加</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。例如，希望延时</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10</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个时钟节拍，可设定参数为</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11 </a:t>
                      </a:r>
                    </a:p>
                  </a:txBody>
                  <a:tcPr marL="146304" marR="146304"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bl>
          </a:graphicData>
        </a:graphic>
      </p:graphicFrame>
      <p:sp>
        <p:nvSpPr>
          <p:cNvPr id="13315" name="Rectangle 3"/>
          <p:cNvSpPr>
            <a:spLocks noGrp="1" noChangeArrowheads="1"/>
          </p:cNvSpPr>
          <p:nvPr>
            <p:ph type="body" sz="half" idx="4294967295"/>
          </p:nvPr>
        </p:nvSpPr>
        <p:spPr>
          <a:xfrm>
            <a:off x="0" y="1600200"/>
            <a:ext cx="8229600" cy="609600"/>
          </a:xfrm>
        </p:spPr>
        <p:txBody>
          <a:bodyPr/>
          <a:lstStyle/>
          <a:p>
            <a:pPr eaLnBrk="1" hangingPunct="1"/>
            <a:r>
              <a:rPr lang="zh-CN" altLang="en-US"/>
              <a:t>函数说明</a:t>
            </a:r>
          </a:p>
        </p:txBody>
      </p:sp>
      <p:sp>
        <p:nvSpPr>
          <p:cNvPr id="37892" name="Text Box 4"/>
          <p:cNvSpPr txBox="1">
            <a:spLocks noChangeArrowheads="1"/>
          </p:cNvSpPr>
          <p:nvPr/>
        </p:nvSpPr>
        <p:spPr bwMode="auto">
          <a:xfrm>
            <a:off x="2667000" y="2286000"/>
            <a:ext cx="716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μC/OS-II </a:t>
            </a:r>
            <a:r>
              <a:rPr lang="zh-CN" altLang="en-US" sz="2400">
                <a:latin typeface="华文新魏" panose="02010800040101010101" pitchFamily="2" charset="-122"/>
                <a:ea typeface="华文新魏" panose="02010800040101010101" pitchFamily="2" charset="-122"/>
              </a:rPr>
              <a:t>微小内核</a:t>
            </a:r>
            <a:r>
              <a:rPr lang="en-US" altLang="zh-CN" sz="2400">
                <a:latin typeface="华文新魏" panose="02010800040101010101" pitchFamily="2" charset="-122"/>
                <a:ea typeface="华文新魏" panose="02010800040101010101" pitchFamily="2" charset="-122"/>
              </a:rPr>
              <a:t>SOURCE4</a:t>
            </a:r>
            <a:r>
              <a:rPr lang="zh-CN" altLang="en-US" sz="2400">
                <a:latin typeface="华文新魏" panose="02010800040101010101" pitchFamily="2" charset="-122"/>
                <a:ea typeface="华文新魏" panose="02010800040101010101" pitchFamily="2" charset="-122"/>
              </a:rPr>
              <a:t>提供</a:t>
            </a:r>
            <a:r>
              <a:rPr lang="en-US" altLang="zh-CN" sz="2400">
                <a:latin typeface="华文新魏" panose="02010800040101010101" pitchFamily="2" charset="-122"/>
                <a:ea typeface="华文新魏" panose="02010800040101010101" pitchFamily="2" charset="-122"/>
              </a:rPr>
              <a:t>OSTimeDly</a:t>
            </a:r>
            <a:r>
              <a:rPr lang="zh-CN" altLang="en-US" sz="2400">
                <a:latin typeface="华文新魏" panose="02010800040101010101" pitchFamily="2" charset="-122"/>
                <a:ea typeface="华文新魏" panose="02010800040101010101" pitchFamily="2" charset="-122"/>
              </a:rPr>
              <a:t>函数。</a:t>
            </a:r>
            <a:r>
              <a:rPr lang="zh-CN" altLang="en-US"/>
              <a:t> </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7892"/>
                                        </p:tgtEl>
                                        <p:attrNameLst>
                                          <p:attrName>style.visibility</p:attrName>
                                        </p:attrNameLst>
                                      </p:cBhvr>
                                      <p:to>
                                        <p:strVal val="visible"/>
                                      </p:to>
                                    </p:set>
                                    <p:animEffect transition="in" filter="wipe(up)">
                                      <p:cBhvr>
                                        <p:cTn id="7" dur="500"/>
                                        <p:tgtEl>
                                          <p:spTgt spid="3789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7935"/>
                                        </p:tgtEl>
                                        <p:attrNameLst>
                                          <p:attrName>style.visibility</p:attrName>
                                        </p:attrNameLst>
                                      </p:cBhvr>
                                      <p:to>
                                        <p:strVal val="visible"/>
                                      </p:to>
                                    </p:set>
                                    <p:animEffect transition="in" filter="wipe(up)">
                                      <p:cBhvr>
                                        <p:cTn id="11" dur="500"/>
                                        <p:tgtEl>
                                          <p:spTgt spid="379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zh-CN" dirty="0"/>
              <a:t>3.1  </a:t>
            </a:r>
            <a:r>
              <a:rPr lang="zh-CN" altLang="en-US" dirty="0"/>
              <a:t>概述</a:t>
            </a:r>
          </a:p>
        </p:txBody>
      </p:sp>
      <p:graphicFrame>
        <p:nvGraphicFramePr>
          <p:cNvPr id="38948" name="Group 36"/>
          <p:cNvGraphicFramePr>
            <a:graphicFrameLocks noGrp="1"/>
          </p:cNvGraphicFramePr>
          <p:nvPr>
            <p:ph idx="1"/>
          </p:nvPr>
        </p:nvGraphicFramePr>
        <p:xfrm>
          <a:off x="609600" y="2841934"/>
          <a:ext cx="10972800" cy="2560639"/>
        </p:xfrm>
        <a:graphic>
          <a:graphicData uri="http://schemas.openxmlformats.org/drawingml/2006/table">
            <a:tbl>
              <a:tblPr/>
              <a:tblGrid>
                <a:gridCol w="1889760">
                  <a:extLst>
                    <a:ext uri="{9D8B030D-6E8A-4147-A177-3AD203B41FA5}">
                      <a16:colId xmlns:a16="http://schemas.microsoft.com/office/drawing/2014/main" val="20000"/>
                    </a:ext>
                  </a:extLst>
                </a:gridCol>
                <a:gridCol w="4968240">
                  <a:extLst>
                    <a:ext uri="{9D8B030D-6E8A-4147-A177-3AD203B41FA5}">
                      <a16:colId xmlns:a16="http://schemas.microsoft.com/office/drawing/2014/main" val="20001"/>
                    </a:ext>
                  </a:extLst>
                </a:gridCol>
                <a:gridCol w="1744981">
                  <a:extLst>
                    <a:ext uri="{9D8B030D-6E8A-4147-A177-3AD203B41FA5}">
                      <a16:colId xmlns:a16="http://schemas.microsoft.com/office/drawing/2014/main" val="20002"/>
                    </a:ext>
                  </a:extLst>
                </a:gridCol>
                <a:gridCol w="2369819">
                  <a:extLst>
                    <a:ext uri="{9D8B030D-6E8A-4147-A177-3AD203B41FA5}">
                      <a16:colId xmlns:a16="http://schemas.microsoft.com/office/drawing/2014/main" val="20003"/>
                    </a:ext>
                  </a:extLst>
                </a:gridCol>
              </a:tblGrid>
              <a:tr h="335322">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OSTimeTick </a:t>
                      </a:r>
                    </a:p>
                  </a:txBody>
                  <a:tcPr marL="146304" marR="146304"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所属文件</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OS_CORE.C</a:t>
                      </a:r>
                    </a:p>
                  </a:txBody>
                  <a:tcPr marL="146304" marR="146304"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35322">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void  OSTimeTick(void)</a:t>
                      </a:r>
                    </a:p>
                  </a:txBody>
                  <a:tcPr marL="146304" marR="146304"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823062">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在每次时钟节拍中断服务程序中被调用，无函数参数和返回值。</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OSTimeTick()</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检查处于延时状态的任务是否达到延时时间，或正在等待事件的任务是否超时</a:t>
                      </a:r>
                    </a:p>
                  </a:txBody>
                  <a:tcPr marL="146304" marR="146304"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106693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特殊说明</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OSTimeTick()</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的运行时间和系统中的任务数直接相关，在任务或中断中都可以调用。如果在任务中调用，任务的优先级应该很高（优先级数字很小），这是因为</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OSTimeTick()</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负责所有任务的延时操作 </a:t>
                      </a:r>
                    </a:p>
                  </a:txBody>
                  <a:tcPr marL="146304" marR="146304"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bl>
          </a:graphicData>
        </a:graphic>
      </p:graphicFrame>
      <p:sp>
        <p:nvSpPr>
          <p:cNvPr id="14339" name="Rectangle 3"/>
          <p:cNvSpPr>
            <a:spLocks noGrp="1" noChangeArrowheads="1"/>
          </p:cNvSpPr>
          <p:nvPr>
            <p:ph type="body" sz="half" idx="4294967295"/>
          </p:nvPr>
        </p:nvSpPr>
        <p:spPr>
          <a:xfrm>
            <a:off x="0" y="1600200"/>
            <a:ext cx="8229600" cy="609600"/>
          </a:xfrm>
        </p:spPr>
        <p:txBody>
          <a:bodyPr/>
          <a:lstStyle/>
          <a:p>
            <a:pPr eaLnBrk="1" hangingPunct="1"/>
            <a:r>
              <a:rPr lang="zh-CN" altLang="en-US"/>
              <a:t>函数说明</a:t>
            </a:r>
          </a:p>
        </p:txBody>
      </p:sp>
      <p:sp>
        <p:nvSpPr>
          <p:cNvPr id="38916" name="Text Box 4"/>
          <p:cNvSpPr txBox="1">
            <a:spLocks noChangeArrowheads="1"/>
          </p:cNvSpPr>
          <p:nvPr/>
        </p:nvSpPr>
        <p:spPr bwMode="auto">
          <a:xfrm>
            <a:off x="2667000" y="2286000"/>
            <a:ext cx="731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err="1">
                <a:latin typeface="华文新魏" panose="02010800040101010101" pitchFamily="2" charset="-122"/>
                <a:ea typeface="华文新魏" panose="02010800040101010101" pitchFamily="2" charset="-122"/>
              </a:rPr>
              <a:t>μC</a:t>
            </a:r>
            <a:r>
              <a:rPr lang="en-US" altLang="zh-CN" sz="2400" dirty="0">
                <a:latin typeface="华文新魏" panose="02010800040101010101" pitchFamily="2" charset="-122"/>
                <a:ea typeface="华文新魏" panose="02010800040101010101" pitchFamily="2" charset="-122"/>
              </a:rPr>
              <a:t>/OS-II </a:t>
            </a:r>
            <a:r>
              <a:rPr lang="zh-CN" altLang="en-US" sz="2400" dirty="0">
                <a:latin typeface="华文新魏" panose="02010800040101010101" pitchFamily="2" charset="-122"/>
                <a:ea typeface="华文新魏" panose="02010800040101010101" pitchFamily="2" charset="-122"/>
              </a:rPr>
              <a:t>微小内核</a:t>
            </a:r>
            <a:r>
              <a:rPr lang="en-US" altLang="zh-CN" sz="2400" dirty="0">
                <a:latin typeface="华文新魏" panose="02010800040101010101" pitchFamily="2" charset="-122"/>
                <a:ea typeface="华文新魏" panose="02010800040101010101" pitchFamily="2" charset="-122"/>
              </a:rPr>
              <a:t>SOURCE4</a:t>
            </a:r>
            <a:r>
              <a:rPr lang="zh-CN" altLang="en-US" sz="2400" dirty="0">
                <a:latin typeface="华文新魏" panose="02010800040101010101" pitchFamily="2" charset="-122"/>
                <a:ea typeface="华文新魏" panose="02010800040101010101" pitchFamily="2" charset="-122"/>
              </a:rPr>
              <a:t>提供</a:t>
            </a:r>
            <a:r>
              <a:rPr lang="en-US" altLang="zh-CN" sz="2400" dirty="0">
                <a:latin typeface="华文新魏" panose="02010800040101010101" pitchFamily="2" charset="-122"/>
                <a:ea typeface="华文新魏" panose="02010800040101010101" pitchFamily="2" charset="-122"/>
              </a:rPr>
              <a:t>OSTimeTick</a:t>
            </a:r>
            <a:r>
              <a:rPr lang="zh-CN" altLang="en-US" sz="2400" dirty="0">
                <a:latin typeface="华文新魏" panose="02010800040101010101" pitchFamily="2" charset="-122"/>
                <a:ea typeface="华文新魏" panose="02010800040101010101" pitchFamily="2" charset="-122"/>
              </a:rPr>
              <a:t>函数。</a:t>
            </a:r>
            <a:r>
              <a:rPr lang="zh-CN" altLang="en-US" dirty="0"/>
              <a:t> </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8916"/>
                                        </p:tgtEl>
                                        <p:attrNameLst>
                                          <p:attrName>style.visibility</p:attrName>
                                        </p:attrNameLst>
                                      </p:cBhvr>
                                      <p:to>
                                        <p:strVal val="visible"/>
                                      </p:to>
                                    </p:set>
                                    <p:animEffect transition="in" filter="wipe(up)">
                                      <p:cBhvr>
                                        <p:cTn id="7" dur="500"/>
                                        <p:tgtEl>
                                          <p:spTgt spid="3891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8948"/>
                                        </p:tgtEl>
                                        <p:attrNameLst>
                                          <p:attrName>style.visibility</p:attrName>
                                        </p:attrNameLst>
                                      </p:cBhvr>
                                      <p:to>
                                        <p:strVal val="visible"/>
                                      </p:to>
                                    </p:set>
                                    <p:animEffect transition="in" filter="wipe(up)">
                                      <p:cBhvr>
                                        <p:cTn id="11" dur="500"/>
                                        <p:tgtEl>
                                          <p:spTgt spid="389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6"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zh-CN" dirty="0"/>
              <a:t>3.1  </a:t>
            </a:r>
            <a:r>
              <a:rPr lang="zh-CN" altLang="en-US" dirty="0"/>
              <a:t>概述</a:t>
            </a:r>
          </a:p>
        </p:txBody>
      </p:sp>
      <p:graphicFrame>
        <p:nvGraphicFramePr>
          <p:cNvPr id="39984" name="Group 48"/>
          <p:cNvGraphicFramePr>
            <a:graphicFrameLocks noGrp="1"/>
          </p:cNvGraphicFramePr>
          <p:nvPr>
            <p:ph idx="1"/>
          </p:nvPr>
        </p:nvGraphicFramePr>
        <p:xfrm>
          <a:off x="609600" y="2790423"/>
          <a:ext cx="10972800" cy="3090864"/>
        </p:xfrm>
        <a:graphic>
          <a:graphicData uri="http://schemas.openxmlformats.org/drawingml/2006/table">
            <a:tbl>
              <a:tblPr/>
              <a:tblGrid>
                <a:gridCol w="1792224">
                  <a:extLst>
                    <a:ext uri="{9D8B030D-6E8A-4147-A177-3AD203B41FA5}">
                      <a16:colId xmlns:a16="http://schemas.microsoft.com/office/drawing/2014/main" val="20000"/>
                    </a:ext>
                  </a:extLst>
                </a:gridCol>
                <a:gridCol w="4773168">
                  <a:extLst>
                    <a:ext uri="{9D8B030D-6E8A-4147-A177-3AD203B41FA5}">
                      <a16:colId xmlns:a16="http://schemas.microsoft.com/office/drawing/2014/main" val="20001"/>
                    </a:ext>
                  </a:extLst>
                </a:gridCol>
                <a:gridCol w="1671067">
                  <a:extLst>
                    <a:ext uri="{9D8B030D-6E8A-4147-A177-3AD203B41FA5}">
                      <a16:colId xmlns:a16="http://schemas.microsoft.com/office/drawing/2014/main" val="20002"/>
                    </a:ext>
                  </a:extLst>
                </a:gridCol>
                <a:gridCol w="2736341">
                  <a:extLst>
                    <a:ext uri="{9D8B030D-6E8A-4147-A177-3AD203B41FA5}">
                      <a16:colId xmlns:a16="http://schemas.microsoft.com/office/drawing/2014/main" val="20003"/>
                    </a:ext>
                  </a:extLst>
                </a:gridCol>
              </a:tblGrid>
              <a:tr h="33530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31674" marR="131674"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OSTaskDel </a:t>
                      </a:r>
                    </a:p>
                  </a:txBody>
                  <a:tcPr marL="131674" marR="131674"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所属文件</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31674" marR="131674"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OS_TASK.C</a:t>
                      </a:r>
                    </a:p>
                  </a:txBody>
                  <a:tcPr marL="131674" marR="131674"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3530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31674" marR="131674"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INT8U  OSTaskDel (INT8U prio)</a:t>
                      </a:r>
                    </a:p>
                  </a:txBody>
                  <a:tcPr marL="131674" marR="131674"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57915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31674" marR="131674"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删除一个指定优先级的任务。被删除的任务将回到休眠状态，任务被删除后可以用函数</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OSTaskCreate()</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重新建立</a:t>
                      </a:r>
                    </a:p>
                  </a:txBody>
                  <a:tcPr marL="131674" marR="131674"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33530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rPr>
                        <a:t>函数参数</a:t>
                      </a:r>
                    </a:p>
                  </a:txBody>
                  <a:tcPr marL="131674" marR="131674"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prio </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：指定要删除任务的优先级，如果为</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OS_PRIO_SELF</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则删除自身 </a:t>
                      </a:r>
                    </a:p>
                  </a:txBody>
                  <a:tcPr marL="131674" marR="131674"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150580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函数返回值</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31674" marR="131674"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OS_NO_ERR</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：函数调用成功</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OS_TASK_DEL_IDLE</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：错误，试图删除空闲任务（</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Idle task</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OS_TASK_DEL_ ERR</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：错误，指定要删除的任务不存在</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OS_PRIO_INVALID</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：参数指定的优先级大于</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OS_LOWEST_PRIO</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OS_TASK_DEL_ISR</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：错误，试图在中断处理程序中删除任务 </a:t>
                      </a:r>
                    </a:p>
                  </a:txBody>
                  <a:tcPr marL="131674" marR="131674"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bl>
          </a:graphicData>
        </a:graphic>
      </p:graphicFrame>
      <p:sp>
        <p:nvSpPr>
          <p:cNvPr id="15363" name="Rectangle 3"/>
          <p:cNvSpPr>
            <a:spLocks noGrp="1" noChangeArrowheads="1"/>
          </p:cNvSpPr>
          <p:nvPr>
            <p:ph type="body" sz="half" idx="4294967295"/>
          </p:nvPr>
        </p:nvSpPr>
        <p:spPr>
          <a:xfrm>
            <a:off x="0" y="1600200"/>
            <a:ext cx="8229600" cy="609600"/>
          </a:xfrm>
        </p:spPr>
        <p:txBody>
          <a:bodyPr/>
          <a:lstStyle/>
          <a:p>
            <a:pPr eaLnBrk="1" hangingPunct="1"/>
            <a:r>
              <a:rPr lang="zh-CN" altLang="en-US"/>
              <a:t>函数说明</a:t>
            </a:r>
          </a:p>
        </p:txBody>
      </p:sp>
      <p:sp>
        <p:nvSpPr>
          <p:cNvPr id="39940" name="Text Box 4"/>
          <p:cNvSpPr txBox="1">
            <a:spLocks noChangeArrowheads="1"/>
          </p:cNvSpPr>
          <p:nvPr/>
        </p:nvSpPr>
        <p:spPr bwMode="auto">
          <a:xfrm>
            <a:off x="2667000" y="2286000"/>
            <a:ext cx="716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μC/OS-II </a:t>
            </a:r>
            <a:r>
              <a:rPr lang="zh-CN" altLang="en-US" sz="2400">
                <a:latin typeface="华文新魏" panose="02010800040101010101" pitchFamily="2" charset="-122"/>
                <a:ea typeface="华文新魏" panose="02010800040101010101" pitchFamily="2" charset="-122"/>
              </a:rPr>
              <a:t>微小内核</a:t>
            </a:r>
            <a:r>
              <a:rPr lang="en-US" altLang="zh-CN" sz="2400">
                <a:latin typeface="华文新魏" panose="02010800040101010101" pitchFamily="2" charset="-122"/>
                <a:ea typeface="华文新魏" panose="02010800040101010101" pitchFamily="2" charset="-122"/>
              </a:rPr>
              <a:t>SOURCE4</a:t>
            </a:r>
            <a:r>
              <a:rPr lang="zh-CN" altLang="en-US" sz="2400">
                <a:latin typeface="华文新魏" panose="02010800040101010101" pitchFamily="2" charset="-122"/>
                <a:ea typeface="华文新魏" panose="02010800040101010101" pitchFamily="2" charset="-122"/>
              </a:rPr>
              <a:t>提供</a:t>
            </a:r>
            <a:r>
              <a:rPr lang="en-US" altLang="zh-CN" sz="2400">
                <a:latin typeface="华文新魏" panose="02010800040101010101" pitchFamily="2" charset="-122"/>
                <a:ea typeface="华文新魏" panose="02010800040101010101" pitchFamily="2" charset="-122"/>
              </a:rPr>
              <a:t>OSTaskDel</a:t>
            </a:r>
            <a:r>
              <a:rPr lang="zh-CN" altLang="en-US" sz="2400">
                <a:latin typeface="华文新魏" panose="02010800040101010101" pitchFamily="2" charset="-122"/>
                <a:ea typeface="华文新魏" panose="02010800040101010101" pitchFamily="2" charset="-122"/>
              </a:rPr>
              <a:t>函数。</a:t>
            </a:r>
            <a:r>
              <a:rPr lang="zh-CN" altLang="en-US"/>
              <a:t> </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9940"/>
                                        </p:tgtEl>
                                        <p:attrNameLst>
                                          <p:attrName>style.visibility</p:attrName>
                                        </p:attrNameLst>
                                      </p:cBhvr>
                                      <p:to>
                                        <p:strVal val="visible"/>
                                      </p:to>
                                    </p:set>
                                    <p:animEffect transition="in" filter="wipe(up)">
                                      <p:cBhvr>
                                        <p:cTn id="7" dur="500"/>
                                        <p:tgtEl>
                                          <p:spTgt spid="3994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9984"/>
                                        </p:tgtEl>
                                        <p:attrNameLst>
                                          <p:attrName>style.visibility</p:attrName>
                                        </p:attrNameLst>
                                      </p:cBhvr>
                                      <p:to>
                                        <p:strVal val="visible"/>
                                      </p:to>
                                    </p:set>
                                    <p:animEffect transition="in" filter="wipe(up)">
                                      <p:cBhvr>
                                        <p:cTn id="11" dur="500"/>
                                        <p:tgtEl>
                                          <p:spTgt spid="399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0"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zh-CN" dirty="0"/>
              <a:t>3.1  </a:t>
            </a:r>
            <a:r>
              <a:rPr lang="zh-CN" altLang="en-US" dirty="0"/>
              <a:t>概述</a:t>
            </a:r>
          </a:p>
        </p:txBody>
      </p:sp>
      <p:graphicFrame>
        <p:nvGraphicFramePr>
          <p:cNvPr id="40993" name="Group 33"/>
          <p:cNvGraphicFramePr>
            <a:graphicFrameLocks noGrp="1"/>
          </p:cNvGraphicFramePr>
          <p:nvPr>
            <p:ph idx="1"/>
          </p:nvPr>
        </p:nvGraphicFramePr>
        <p:xfrm>
          <a:off x="609600" y="3047999"/>
          <a:ext cx="10972800" cy="2316480"/>
        </p:xfrm>
        <a:graphic>
          <a:graphicData uri="http://schemas.openxmlformats.org/drawingml/2006/table">
            <a:tbl>
              <a:tblPr/>
              <a:tblGrid>
                <a:gridCol w="1889760">
                  <a:extLst>
                    <a:ext uri="{9D8B030D-6E8A-4147-A177-3AD203B41FA5}">
                      <a16:colId xmlns:a16="http://schemas.microsoft.com/office/drawing/2014/main" val="20000"/>
                    </a:ext>
                  </a:extLst>
                </a:gridCol>
                <a:gridCol w="4968240">
                  <a:extLst>
                    <a:ext uri="{9D8B030D-6E8A-4147-A177-3AD203B41FA5}">
                      <a16:colId xmlns:a16="http://schemas.microsoft.com/office/drawing/2014/main" val="20001"/>
                    </a:ext>
                  </a:extLst>
                </a:gridCol>
                <a:gridCol w="1744981">
                  <a:extLst>
                    <a:ext uri="{9D8B030D-6E8A-4147-A177-3AD203B41FA5}">
                      <a16:colId xmlns:a16="http://schemas.microsoft.com/office/drawing/2014/main" val="20002"/>
                    </a:ext>
                  </a:extLst>
                </a:gridCol>
                <a:gridCol w="2369819">
                  <a:extLst>
                    <a:ext uri="{9D8B030D-6E8A-4147-A177-3AD203B41FA5}">
                      <a16:colId xmlns:a16="http://schemas.microsoft.com/office/drawing/2014/main" val="20003"/>
                    </a:ext>
                  </a:extLst>
                </a:gridCol>
              </a:tblGrid>
              <a:tr h="13811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0" lang="zh-CN" altLang="en-US" sz="1600" b="1" i="0" u="none" strike="noStrike" cap="none" normalizeH="0" baseline="0" dirty="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OSIntEnter</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a:t>
                      </a: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所属文件</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OS_CORE.C</a:t>
                      </a: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13811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void  OSIntEnter (void)</a:t>
                      </a: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54133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通知</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μC/OS-Ⅱ</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一个中断服务已开始执行，这有助于</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μC/OS-Ⅱ</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掌握中断嵌套的情况。通常</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OSIntExit()</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和</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OSIntEnter()</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联合使用，无函数参数和返回值 </a:t>
                      </a: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特殊说明</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在中断服务程序中，如果保证直接递增</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OSIntNesting“</a:t>
                      </a:r>
                      <a:r>
                        <a:rPr kumimoji="0" lang="zh-CN" altLang="en-US"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原子操作</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”，中断服务程序使用直接递增</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OSIntNesting</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的方法而不调用</a:t>
                      </a:r>
                      <a:r>
                        <a:rPr kumimoji="0" lang="en-US" altLang="zh-CN" sz="16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OSIntEnter</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函数</a:t>
                      </a:r>
                    </a:p>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何为原子操作？在一个任务的执行过程中，如果有某些操作不希望在执行过程中被别的任务或中断打断，那么这些不希望被打断的操作就是原子操作</a:t>
                      </a: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bl>
          </a:graphicData>
        </a:graphic>
      </p:graphicFrame>
      <p:sp>
        <p:nvSpPr>
          <p:cNvPr id="16387" name="Rectangle 3"/>
          <p:cNvSpPr>
            <a:spLocks noGrp="1" noChangeArrowheads="1"/>
          </p:cNvSpPr>
          <p:nvPr>
            <p:ph type="body" sz="half" idx="4294967295"/>
          </p:nvPr>
        </p:nvSpPr>
        <p:spPr>
          <a:xfrm>
            <a:off x="0" y="1600200"/>
            <a:ext cx="8229600" cy="609600"/>
          </a:xfrm>
        </p:spPr>
        <p:txBody>
          <a:bodyPr/>
          <a:lstStyle/>
          <a:p>
            <a:pPr eaLnBrk="1" hangingPunct="1"/>
            <a:r>
              <a:rPr lang="zh-CN" altLang="en-US"/>
              <a:t>函数说明</a:t>
            </a:r>
          </a:p>
        </p:txBody>
      </p:sp>
      <p:sp>
        <p:nvSpPr>
          <p:cNvPr id="40964" name="Text Box 4"/>
          <p:cNvSpPr txBox="1">
            <a:spLocks noChangeArrowheads="1"/>
          </p:cNvSpPr>
          <p:nvPr/>
        </p:nvSpPr>
        <p:spPr bwMode="auto">
          <a:xfrm>
            <a:off x="2667000" y="2286000"/>
            <a:ext cx="716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μC/OS-II </a:t>
            </a:r>
            <a:r>
              <a:rPr lang="zh-CN" altLang="en-US" sz="2400">
                <a:latin typeface="华文新魏" panose="02010800040101010101" pitchFamily="2" charset="-122"/>
                <a:ea typeface="华文新魏" panose="02010800040101010101" pitchFamily="2" charset="-122"/>
              </a:rPr>
              <a:t>微小内核</a:t>
            </a:r>
            <a:r>
              <a:rPr lang="en-US" altLang="zh-CN" sz="2400">
                <a:latin typeface="华文新魏" panose="02010800040101010101" pitchFamily="2" charset="-122"/>
                <a:ea typeface="华文新魏" panose="02010800040101010101" pitchFamily="2" charset="-122"/>
              </a:rPr>
              <a:t>SOURCE4</a:t>
            </a:r>
            <a:r>
              <a:rPr lang="zh-CN" altLang="en-US" sz="2400">
                <a:latin typeface="华文新魏" panose="02010800040101010101" pitchFamily="2" charset="-122"/>
                <a:ea typeface="华文新魏" panose="02010800040101010101" pitchFamily="2" charset="-122"/>
              </a:rPr>
              <a:t>提供</a:t>
            </a:r>
            <a:r>
              <a:rPr lang="en-US" altLang="zh-CN" sz="2400">
                <a:latin typeface="华文新魏" panose="02010800040101010101" pitchFamily="2" charset="-122"/>
                <a:ea typeface="华文新魏" panose="02010800040101010101" pitchFamily="2" charset="-122"/>
              </a:rPr>
              <a:t>OSIntEnter</a:t>
            </a:r>
            <a:r>
              <a:rPr lang="zh-CN" altLang="en-US" sz="2400">
                <a:latin typeface="华文新魏" panose="02010800040101010101" pitchFamily="2" charset="-122"/>
                <a:ea typeface="华文新魏" panose="02010800040101010101" pitchFamily="2" charset="-122"/>
              </a:rPr>
              <a:t>函数。</a:t>
            </a:r>
            <a:r>
              <a:rPr lang="zh-CN" altLang="en-US"/>
              <a:t> </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0964"/>
                                        </p:tgtEl>
                                        <p:attrNameLst>
                                          <p:attrName>style.visibility</p:attrName>
                                        </p:attrNameLst>
                                      </p:cBhvr>
                                      <p:to>
                                        <p:strVal val="visible"/>
                                      </p:to>
                                    </p:set>
                                    <p:animEffect transition="in" filter="wipe(up)">
                                      <p:cBhvr>
                                        <p:cTn id="7" dur="500"/>
                                        <p:tgtEl>
                                          <p:spTgt spid="4096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0993"/>
                                        </p:tgtEl>
                                        <p:attrNameLst>
                                          <p:attrName>style.visibility</p:attrName>
                                        </p:attrNameLst>
                                      </p:cBhvr>
                                      <p:to>
                                        <p:strVal val="visible"/>
                                      </p:to>
                                    </p:set>
                                    <p:animEffect transition="in" filter="wipe(up)">
                                      <p:cBhvr>
                                        <p:cTn id="11" dur="500"/>
                                        <p:tgtEl>
                                          <p:spTgt spid="409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zh-CN" dirty="0"/>
              <a:t>3.1  </a:t>
            </a:r>
            <a:r>
              <a:rPr lang="zh-CN" altLang="en-US" dirty="0"/>
              <a:t>概述</a:t>
            </a:r>
          </a:p>
        </p:txBody>
      </p:sp>
      <p:graphicFrame>
        <p:nvGraphicFramePr>
          <p:cNvPr id="42015" name="Group 31"/>
          <p:cNvGraphicFramePr>
            <a:graphicFrameLocks noGrp="1"/>
          </p:cNvGraphicFramePr>
          <p:nvPr>
            <p:ph idx="1"/>
          </p:nvPr>
        </p:nvGraphicFramePr>
        <p:xfrm>
          <a:off x="609600" y="2803302"/>
          <a:ext cx="10972800" cy="2316480"/>
        </p:xfrm>
        <a:graphic>
          <a:graphicData uri="http://schemas.openxmlformats.org/drawingml/2006/table">
            <a:tbl>
              <a:tblPr/>
              <a:tblGrid>
                <a:gridCol w="1889760">
                  <a:extLst>
                    <a:ext uri="{9D8B030D-6E8A-4147-A177-3AD203B41FA5}">
                      <a16:colId xmlns:a16="http://schemas.microsoft.com/office/drawing/2014/main" val="20000"/>
                    </a:ext>
                  </a:extLst>
                </a:gridCol>
                <a:gridCol w="4968240">
                  <a:extLst>
                    <a:ext uri="{9D8B030D-6E8A-4147-A177-3AD203B41FA5}">
                      <a16:colId xmlns:a16="http://schemas.microsoft.com/office/drawing/2014/main" val="20001"/>
                    </a:ext>
                  </a:extLst>
                </a:gridCol>
                <a:gridCol w="1744981">
                  <a:extLst>
                    <a:ext uri="{9D8B030D-6E8A-4147-A177-3AD203B41FA5}">
                      <a16:colId xmlns:a16="http://schemas.microsoft.com/office/drawing/2014/main" val="20002"/>
                    </a:ext>
                  </a:extLst>
                </a:gridCol>
                <a:gridCol w="2369819">
                  <a:extLst>
                    <a:ext uri="{9D8B030D-6E8A-4147-A177-3AD203B41FA5}">
                      <a16:colId xmlns:a16="http://schemas.microsoft.com/office/drawing/2014/main" val="20003"/>
                    </a:ext>
                  </a:extLst>
                </a:gridCol>
              </a:tblGrid>
              <a:tr h="13811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0" lang="zh-CN" altLang="en-US" sz="1600" b="1" i="0" u="none" strike="noStrike" cap="none" normalizeH="0" baseline="0" dirty="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OSIntExit</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a:t>
                      </a: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所属文件</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OS_CORE.C</a:t>
                      </a: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13811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void  OSIntExit(void)</a:t>
                      </a: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54133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通知</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μC/OS-Ⅱ</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一个中断服务已执行完毕，这有助于</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μC/OS-Ⅱ</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掌握中断嵌套的情况。通常</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OSIntExit()</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和</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OSIntEnter()</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联合使用。当最后一层嵌套的中断执行完毕后，如果有更高优先级的任务准备就绪，</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μC/OS-Ⅱ</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会调用任务调度函数，在这种情况下，中断返回到更高优先级的任务而不是被中断了的任务。无函数参数和返回值 </a:t>
                      </a: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特殊说明</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在任务级不能调用该函数。即使中断服务程序使用直接递增</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OSIntNesting</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的方法（没有调用</a:t>
                      </a:r>
                      <a:r>
                        <a:rPr kumimoji="0" lang="en-US" altLang="zh-CN" sz="16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OSIntEnter</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），也必须调用</a:t>
                      </a:r>
                      <a:r>
                        <a:rPr kumimoji="0" lang="en-US" altLang="zh-CN" sz="16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OSIntExit</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函数 </a:t>
                      </a: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bl>
          </a:graphicData>
        </a:graphic>
      </p:graphicFrame>
      <p:sp>
        <p:nvSpPr>
          <p:cNvPr id="17411" name="Rectangle 3"/>
          <p:cNvSpPr>
            <a:spLocks noGrp="1" noChangeArrowheads="1"/>
          </p:cNvSpPr>
          <p:nvPr>
            <p:ph type="body" sz="half" idx="4294967295"/>
          </p:nvPr>
        </p:nvSpPr>
        <p:spPr>
          <a:xfrm>
            <a:off x="0" y="1600200"/>
            <a:ext cx="8229600" cy="609600"/>
          </a:xfrm>
        </p:spPr>
        <p:txBody>
          <a:bodyPr/>
          <a:lstStyle/>
          <a:p>
            <a:pPr eaLnBrk="1" hangingPunct="1"/>
            <a:r>
              <a:rPr lang="zh-CN" altLang="en-US"/>
              <a:t>函数说明</a:t>
            </a:r>
          </a:p>
        </p:txBody>
      </p:sp>
      <p:sp>
        <p:nvSpPr>
          <p:cNvPr id="41988" name="Text Box 4"/>
          <p:cNvSpPr txBox="1">
            <a:spLocks noChangeArrowheads="1"/>
          </p:cNvSpPr>
          <p:nvPr/>
        </p:nvSpPr>
        <p:spPr bwMode="auto">
          <a:xfrm>
            <a:off x="2667000" y="2286000"/>
            <a:ext cx="716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μC/OS-II </a:t>
            </a:r>
            <a:r>
              <a:rPr lang="zh-CN" altLang="en-US" sz="2400">
                <a:latin typeface="华文新魏" panose="02010800040101010101" pitchFamily="2" charset="-122"/>
                <a:ea typeface="华文新魏" panose="02010800040101010101" pitchFamily="2" charset="-122"/>
              </a:rPr>
              <a:t>微小内核</a:t>
            </a:r>
            <a:r>
              <a:rPr lang="en-US" altLang="zh-CN" sz="2400">
                <a:latin typeface="华文新魏" panose="02010800040101010101" pitchFamily="2" charset="-122"/>
                <a:ea typeface="华文新魏" panose="02010800040101010101" pitchFamily="2" charset="-122"/>
              </a:rPr>
              <a:t>SOURCE4</a:t>
            </a:r>
            <a:r>
              <a:rPr lang="zh-CN" altLang="en-US" sz="2400">
                <a:latin typeface="华文新魏" panose="02010800040101010101" pitchFamily="2" charset="-122"/>
                <a:ea typeface="华文新魏" panose="02010800040101010101" pitchFamily="2" charset="-122"/>
              </a:rPr>
              <a:t>提供</a:t>
            </a:r>
            <a:r>
              <a:rPr lang="en-US" altLang="zh-CN" sz="2400">
                <a:latin typeface="华文新魏" panose="02010800040101010101" pitchFamily="2" charset="-122"/>
                <a:ea typeface="华文新魏" panose="02010800040101010101" pitchFamily="2" charset="-122"/>
              </a:rPr>
              <a:t>OSIntExit</a:t>
            </a:r>
            <a:r>
              <a:rPr lang="zh-CN" altLang="en-US" sz="2400">
                <a:latin typeface="华文新魏" panose="02010800040101010101" pitchFamily="2" charset="-122"/>
                <a:ea typeface="华文新魏" panose="02010800040101010101" pitchFamily="2" charset="-122"/>
              </a:rPr>
              <a:t>函数。</a:t>
            </a:r>
            <a:r>
              <a:rPr lang="zh-CN" altLang="en-US"/>
              <a:t> </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1988"/>
                                        </p:tgtEl>
                                        <p:attrNameLst>
                                          <p:attrName>style.visibility</p:attrName>
                                        </p:attrNameLst>
                                      </p:cBhvr>
                                      <p:to>
                                        <p:strVal val="visible"/>
                                      </p:to>
                                    </p:set>
                                    <p:animEffect transition="in" filter="wipe(up)">
                                      <p:cBhvr>
                                        <p:cTn id="7" dur="500"/>
                                        <p:tgtEl>
                                          <p:spTgt spid="4198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2015"/>
                                        </p:tgtEl>
                                        <p:attrNameLst>
                                          <p:attrName>style.visibility</p:attrName>
                                        </p:attrNameLst>
                                      </p:cBhvr>
                                      <p:to>
                                        <p:strVal val="visible"/>
                                      </p:to>
                                    </p:set>
                                    <p:animEffect transition="in" filter="wipe(up)">
                                      <p:cBhvr>
                                        <p:cTn id="11" dur="500"/>
                                        <p:tgtEl>
                                          <p:spTgt spid="420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8"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ltLang="zh-CN" dirty="0"/>
              <a:t>3.1  </a:t>
            </a:r>
            <a:r>
              <a:rPr lang="zh-CN" altLang="en-US" dirty="0"/>
              <a:t>概述</a:t>
            </a:r>
          </a:p>
        </p:txBody>
      </p:sp>
      <p:graphicFrame>
        <p:nvGraphicFramePr>
          <p:cNvPr id="43042" name="Group 34"/>
          <p:cNvGraphicFramePr>
            <a:graphicFrameLocks noGrp="1"/>
          </p:cNvGraphicFramePr>
          <p:nvPr>
            <p:ph idx="1"/>
          </p:nvPr>
        </p:nvGraphicFramePr>
        <p:xfrm>
          <a:off x="609600" y="2854816"/>
          <a:ext cx="10972800" cy="2316197"/>
        </p:xfrm>
        <a:graphic>
          <a:graphicData uri="http://schemas.openxmlformats.org/drawingml/2006/table">
            <a:tbl>
              <a:tblPr/>
              <a:tblGrid>
                <a:gridCol w="1889760">
                  <a:extLst>
                    <a:ext uri="{9D8B030D-6E8A-4147-A177-3AD203B41FA5}">
                      <a16:colId xmlns:a16="http://schemas.microsoft.com/office/drawing/2014/main" val="20000"/>
                    </a:ext>
                  </a:extLst>
                </a:gridCol>
                <a:gridCol w="4968240">
                  <a:extLst>
                    <a:ext uri="{9D8B030D-6E8A-4147-A177-3AD203B41FA5}">
                      <a16:colId xmlns:a16="http://schemas.microsoft.com/office/drawing/2014/main" val="20001"/>
                    </a:ext>
                  </a:extLst>
                </a:gridCol>
                <a:gridCol w="1744981">
                  <a:extLst>
                    <a:ext uri="{9D8B030D-6E8A-4147-A177-3AD203B41FA5}">
                      <a16:colId xmlns:a16="http://schemas.microsoft.com/office/drawing/2014/main" val="20002"/>
                    </a:ext>
                  </a:extLst>
                </a:gridCol>
                <a:gridCol w="2369819">
                  <a:extLst>
                    <a:ext uri="{9D8B030D-6E8A-4147-A177-3AD203B41FA5}">
                      <a16:colId xmlns:a16="http://schemas.microsoft.com/office/drawing/2014/main" val="20003"/>
                    </a:ext>
                  </a:extLst>
                </a:gridCol>
              </a:tblGrid>
              <a:tr h="57904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0" lang="zh-CN" altLang="en-US" sz="1600" b="1" i="0" u="none" strike="noStrike" cap="none" normalizeH="0" baseline="0" dirty="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14" marB="4571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pt-BR"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OS_ENTER_CRITICAL()</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和</a:t>
                      </a:r>
                      <a:r>
                        <a:rPr kumimoji="0" lang="pt-BR"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OS_EXIT_CRITICAL() </a:t>
                      </a:r>
                      <a:endPar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146304" marR="146304" marT="45714" marB="4571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所属文件</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14" marB="4571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移植代码</a:t>
                      </a:r>
                    </a:p>
                  </a:txBody>
                  <a:tcPr marL="146304" marR="146304" marT="45714" marB="4571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35234">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14" marB="4571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由移植代码决定 </a:t>
                      </a:r>
                    </a:p>
                  </a:txBody>
                  <a:tcPr marL="146304" marR="146304" marT="45714" marB="4571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822847">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14" marB="4571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一般来说，</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OS_ENTER_CRITICAL()</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和</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OS_EXIT_CRITICAL()</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为定义的宏，用来禁止、打开</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CPU</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的中断，无函数参数和返回值 </a:t>
                      </a:r>
                    </a:p>
                  </a:txBody>
                  <a:tcPr marL="146304" marR="146304" marT="45714" marB="4571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57904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特殊说明</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14" marB="4571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OS_ENTER_CRITICAL()</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和</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OS_EXIT_CRITICAL()</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必须成对使用 </a:t>
                      </a:r>
                    </a:p>
                  </a:txBody>
                  <a:tcPr marL="146304" marR="146304" marT="45714" marB="4571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bl>
          </a:graphicData>
        </a:graphic>
      </p:graphicFrame>
      <p:sp>
        <p:nvSpPr>
          <p:cNvPr id="18435" name="Rectangle 3"/>
          <p:cNvSpPr>
            <a:spLocks noGrp="1" noChangeArrowheads="1"/>
          </p:cNvSpPr>
          <p:nvPr>
            <p:ph type="body" sz="half" idx="4294967295"/>
          </p:nvPr>
        </p:nvSpPr>
        <p:spPr>
          <a:xfrm>
            <a:off x="0" y="1600200"/>
            <a:ext cx="8229600" cy="609600"/>
          </a:xfrm>
        </p:spPr>
        <p:txBody>
          <a:bodyPr/>
          <a:lstStyle/>
          <a:p>
            <a:pPr eaLnBrk="1" hangingPunct="1"/>
            <a:r>
              <a:rPr lang="zh-CN" altLang="en-US"/>
              <a:t>函数说明</a:t>
            </a:r>
          </a:p>
        </p:txBody>
      </p:sp>
      <p:sp>
        <p:nvSpPr>
          <p:cNvPr id="43012" name="Text Box 4"/>
          <p:cNvSpPr txBox="1">
            <a:spLocks noChangeArrowheads="1"/>
          </p:cNvSpPr>
          <p:nvPr/>
        </p:nvSpPr>
        <p:spPr bwMode="auto">
          <a:xfrm>
            <a:off x="2514600" y="2286000"/>
            <a:ext cx="762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μC/OS-II </a:t>
            </a:r>
            <a:r>
              <a:rPr lang="zh-CN" altLang="en-US" sz="2400">
                <a:latin typeface="华文新魏" panose="02010800040101010101" pitchFamily="2" charset="-122"/>
                <a:ea typeface="华文新魏" panose="02010800040101010101" pitchFamily="2" charset="-122"/>
              </a:rPr>
              <a:t>微小内核</a:t>
            </a:r>
            <a:r>
              <a:rPr lang="en-US" altLang="zh-CN" sz="2400">
                <a:latin typeface="华文新魏" panose="02010800040101010101" pitchFamily="2" charset="-122"/>
                <a:ea typeface="华文新魏" panose="02010800040101010101" pitchFamily="2" charset="-122"/>
              </a:rPr>
              <a:t>SOURCE4</a:t>
            </a:r>
            <a:r>
              <a:rPr lang="zh-CN" altLang="en-US" sz="2400">
                <a:latin typeface="华文新魏" panose="02010800040101010101" pitchFamily="2" charset="-122"/>
                <a:ea typeface="华文新魏" panose="02010800040101010101" pitchFamily="2" charset="-122"/>
              </a:rPr>
              <a:t>提供禁止</a:t>
            </a:r>
            <a:r>
              <a:rPr lang="en-US" altLang="zh-CN" sz="2400">
                <a:latin typeface="华文新魏" panose="02010800040101010101" pitchFamily="2" charset="-122"/>
                <a:ea typeface="华文新魏" panose="02010800040101010101" pitchFamily="2" charset="-122"/>
              </a:rPr>
              <a:t>/</a:t>
            </a:r>
            <a:r>
              <a:rPr lang="zh-CN" altLang="en-US" sz="2400">
                <a:latin typeface="华文新魏" panose="02010800040101010101" pitchFamily="2" charset="-122"/>
                <a:ea typeface="华文新魏" panose="02010800040101010101" pitchFamily="2" charset="-122"/>
              </a:rPr>
              <a:t>允许中断函数。</a:t>
            </a:r>
            <a:r>
              <a:rPr lang="zh-CN" altLang="en-US"/>
              <a:t> </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3012"/>
                                        </p:tgtEl>
                                        <p:attrNameLst>
                                          <p:attrName>style.visibility</p:attrName>
                                        </p:attrNameLst>
                                      </p:cBhvr>
                                      <p:to>
                                        <p:strVal val="visible"/>
                                      </p:to>
                                    </p:set>
                                    <p:animEffect transition="in" filter="wipe(up)">
                                      <p:cBhvr>
                                        <p:cTn id="7" dur="500"/>
                                        <p:tgtEl>
                                          <p:spTgt spid="430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3042"/>
                                        </p:tgtEl>
                                        <p:attrNameLst>
                                          <p:attrName>style.visibility</p:attrName>
                                        </p:attrNameLst>
                                      </p:cBhvr>
                                      <p:to>
                                        <p:strVal val="visible"/>
                                      </p:to>
                                    </p:set>
                                    <p:animEffect transition="in" filter="wipe(up)">
                                      <p:cBhvr>
                                        <p:cTn id="11" dur="500"/>
                                        <p:tgtEl>
                                          <p:spTgt spid="430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2"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tLang="zh-CN" dirty="0"/>
              <a:t>3.1  </a:t>
            </a:r>
            <a:r>
              <a:rPr lang="zh-CN" altLang="en-US" dirty="0"/>
              <a:t>概述</a:t>
            </a:r>
          </a:p>
        </p:txBody>
      </p:sp>
      <p:graphicFrame>
        <p:nvGraphicFramePr>
          <p:cNvPr id="44077" name="Group 45"/>
          <p:cNvGraphicFramePr>
            <a:graphicFrameLocks noGrp="1"/>
          </p:cNvGraphicFramePr>
          <p:nvPr>
            <p:ph idx="1"/>
          </p:nvPr>
        </p:nvGraphicFramePr>
        <p:xfrm>
          <a:off x="609600" y="2841939"/>
          <a:ext cx="10972800" cy="2305051"/>
        </p:xfrm>
        <a:graphic>
          <a:graphicData uri="http://schemas.openxmlformats.org/drawingml/2006/table">
            <a:tbl>
              <a:tblPr/>
              <a:tblGrid>
                <a:gridCol w="1948070">
                  <a:extLst>
                    <a:ext uri="{9D8B030D-6E8A-4147-A177-3AD203B41FA5}">
                      <a16:colId xmlns:a16="http://schemas.microsoft.com/office/drawing/2014/main" val="20000"/>
                    </a:ext>
                  </a:extLst>
                </a:gridCol>
                <a:gridCol w="5188226">
                  <a:extLst>
                    <a:ext uri="{9D8B030D-6E8A-4147-A177-3AD203B41FA5}">
                      <a16:colId xmlns:a16="http://schemas.microsoft.com/office/drawing/2014/main" val="20001"/>
                    </a:ext>
                  </a:extLst>
                </a:gridCol>
                <a:gridCol w="1816377">
                  <a:extLst>
                    <a:ext uri="{9D8B030D-6E8A-4147-A177-3AD203B41FA5}">
                      <a16:colId xmlns:a16="http://schemas.microsoft.com/office/drawing/2014/main" val="20002"/>
                    </a:ext>
                  </a:extLst>
                </a:gridCol>
                <a:gridCol w="2020127">
                  <a:extLst>
                    <a:ext uri="{9D8B030D-6E8A-4147-A177-3AD203B41FA5}">
                      <a16:colId xmlns:a16="http://schemas.microsoft.com/office/drawing/2014/main" val="20003"/>
                    </a:ext>
                  </a:extLst>
                </a:gridCol>
              </a:tblGrid>
              <a:tr h="33539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0" lang="zh-CN" altLang="en-US" sz="1600" b="1" i="0" u="none" strike="noStrike" cap="none" normalizeH="0" baseline="0" dirty="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3123" marR="143123" marT="45735" marB="4573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OSSemCreate</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a:t>
                      </a:r>
                    </a:p>
                  </a:txBody>
                  <a:tcPr marL="143123" marR="143123" marT="45735" marB="4573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所属文件</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3123" marR="143123" marT="45735" marB="4573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OS_SEM.C</a:t>
                      </a:r>
                    </a:p>
                  </a:txBody>
                  <a:tcPr marL="143123" marR="143123" marT="45735" marB="4573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3539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3123" marR="143123" marT="45735" marB="4573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OS_EVENT  *</a:t>
                      </a:r>
                      <a:r>
                        <a:rPr kumimoji="0" lang="en-US" altLang="zh-CN" sz="16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OSSemCreate</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(INT16U </a:t>
                      </a:r>
                      <a:r>
                        <a:rPr kumimoji="0" lang="en-US" altLang="zh-CN" sz="16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cnt</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p>
                  </a:txBody>
                  <a:tcPr marL="143123" marR="143123" marT="45735" marB="4573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33539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3123" marR="143123" marT="45735" marB="4573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建立并初始化一个信号量</a:t>
                      </a:r>
                    </a:p>
                  </a:txBody>
                  <a:tcPr marL="143123" marR="143123" marT="45735" marB="4573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33539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rPr>
                        <a:t>函数参数</a:t>
                      </a:r>
                    </a:p>
                  </a:txBody>
                  <a:tcPr marL="143123" marR="143123" marT="45735" marB="4573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cnt </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：建立的信号量的初始值，可以取</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到</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65535</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之间的任何值</a:t>
                      </a:r>
                    </a:p>
                  </a:txBody>
                  <a:tcPr marL="143123" marR="143123" marT="45735" marB="4573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62809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函数返回值</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3123" marR="143123" marT="45735" marB="4573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正常 ：  指向分配给所建立的信号量的事件控制块的指针</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NULL </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：没有可用的事件控制块 </a:t>
                      </a:r>
                    </a:p>
                  </a:txBody>
                  <a:tcPr marL="143123" marR="143123" marT="45735" marB="4573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r h="33539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rPr>
                        <a:t>特殊说明</a:t>
                      </a:r>
                    </a:p>
                  </a:txBody>
                  <a:tcPr marL="143123" marR="143123" marT="45735" marB="4573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必须先建立信号量，然后使用 </a:t>
                      </a:r>
                    </a:p>
                  </a:txBody>
                  <a:tcPr marL="143123" marR="143123" marT="45735" marB="4573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5"/>
                  </a:ext>
                </a:extLst>
              </a:tr>
            </a:tbl>
          </a:graphicData>
        </a:graphic>
      </p:graphicFrame>
      <p:sp>
        <p:nvSpPr>
          <p:cNvPr id="19459" name="Rectangle 3"/>
          <p:cNvSpPr>
            <a:spLocks noGrp="1" noChangeArrowheads="1"/>
          </p:cNvSpPr>
          <p:nvPr>
            <p:ph type="body" sz="half" idx="4294967295"/>
          </p:nvPr>
        </p:nvSpPr>
        <p:spPr>
          <a:xfrm>
            <a:off x="0" y="1600200"/>
            <a:ext cx="8229600" cy="609600"/>
          </a:xfrm>
        </p:spPr>
        <p:txBody>
          <a:bodyPr/>
          <a:lstStyle/>
          <a:p>
            <a:pPr eaLnBrk="1" hangingPunct="1"/>
            <a:r>
              <a:rPr lang="zh-CN" altLang="en-US"/>
              <a:t>函数说明</a:t>
            </a:r>
          </a:p>
        </p:txBody>
      </p:sp>
      <p:sp>
        <p:nvSpPr>
          <p:cNvPr id="44036" name="Text Box 4"/>
          <p:cNvSpPr txBox="1">
            <a:spLocks noChangeArrowheads="1"/>
          </p:cNvSpPr>
          <p:nvPr/>
        </p:nvSpPr>
        <p:spPr bwMode="auto">
          <a:xfrm>
            <a:off x="2667000" y="2286000"/>
            <a:ext cx="754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μC/OS-II </a:t>
            </a:r>
            <a:r>
              <a:rPr lang="zh-CN" altLang="en-US" sz="2400">
                <a:latin typeface="华文新魏" panose="02010800040101010101" pitchFamily="2" charset="-122"/>
                <a:ea typeface="华文新魏" panose="02010800040101010101" pitchFamily="2" charset="-122"/>
              </a:rPr>
              <a:t>微小内核</a:t>
            </a:r>
            <a:r>
              <a:rPr lang="en-US" altLang="zh-CN" sz="2400">
                <a:latin typeface="华文新魏" panose="02010800040101010101" pitchFamily="2" charset="-122"/>
                <a:ea typeface="华文新魏" panose="02010800040101010101" pitchFamily="2" charset="-122"/>
              </a:rPr>
              <a:t>SOURCE4</a:t>
            </a:r>
            <a:r>
              <a:rPr lang="zh-CN" altLang="en-US" sz="2400">
                <a:latin typeface="华文新魏" panose="02010800040101010101" pitchFamily="2" charset="-122"/>
                <a:ea typeface="华文新魏" panose="02010800040101010101" pitchFamily="2" charset="-122"/>
              </a:rPr>
              <a:t>提供</a:t>
            </a:r>
            <a:r>
              <a:rPr lang="en-US" altLang="zh-CN" sz="2400">
                <a:latin typeface="华文新魏" panose="02010800040101010101" pitchFamily="2" charset="-122"/>
                <a:ea typeface="华文新魏" panose="02010800040101010101" pitchFamily="2" charset="-122"/>
              </a:rPr>
              <a:t>OSSemCreate</a:t>
            </a:r>
            <a:r>
              <a:rPr lang="zh-CN" altLang="en-US" sz="2400">
                <a:latin typeface="华文新魏" panose="02010800040101010101" pitchFamily="2" charset="-122"/>
                <a:ea typeface="华文新魏" panose="02010800040101010101" pitchFamily="2" charset="-122"/>
              </a:rPr>
              <a:t>函数。</a:t>
            </a:r>
            <a:r>
              <a:rPr lang="zh-CN" altLang="en-US"/>
              <a:t> </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4036"/>
                                        </p:tgtEl>
                                        <p:attrNameLst>
                                          <p:attrName>style.visibility</p:attrName>
                                        </p:attrNameLst>
                                      </p:cBhvr>
                                      <p:to>
                                        <p:strVal val="visible"/>
                                      </p:to>
                                    </p:set>
                                    <p:animEffect transition="in" filter="wipe(up)">
                                      <p:cBhvr>
                                        <p:cTn id="7" dur="500"/>
                                        <p:tgtEl>
                                          <p:spTgt spid="4403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4077"/>
                                        </p:tgtEl>
                                        <p:attrNameLst>
                                          <p:attrName>style.visibility</p:attrName>
                                        </p:attrNameLst>
                                      </p:cBhvr>
                                      <p:to>
                                        <p:strVal val="visible"/>
                                      </p:to>
                                    </p:set>
                                    <p:animEffect transition="in" filter="wipe(up)">
                                      <p:cBhvr>
                                        <p:cTn id="11" dur="500"/>
                                        <p:tgtEl>
                                          <p:spTgt spid="44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6"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zh-CN" dirty="0"/>
              <a:t>3.1  </a:t>
            </a:r>
            <a:r>
              <a:rPr lang="zh-CN" altLang="en-US" dirty="0"/>
              <a:t>概述</a:t>
            </a:r>
          </a:p>
        </p:txBody>
      </p:sp>
      <p:graphicFrame>
        <p:nvGraphicFramePr>
          <p:cNvPr id="46125" name="Group 45"/>
          <p:cNvGraphicFramePr>
            <a:graphicFrameLocks noGrp="1"/>
          </p:cNvGraphicFramePr>
          <p:nvPr>
            <p:ph idx="1"/>
          </p:nvPr>
        </p:nvGraphicFramePr>
        <p:xfrm>
          <a:off x="609600" y="2829060"/>
          <a:ext cx="10972800" cy="2944814"/>
        </p:xfrm>
        <a:graphic>
          <a:graphicData uri="http://schemas.openxmlformats.org/drawingml/2006/table">
            <a:tbl>
              <a:tblPr/>
              <a:tblGrid>
                <a:gridCol w="1948070">
                  <a:extLst>
                    <a:ext uri="{9D8B030D-6E8A-4147-A177-3AD203B41FA5}">
                      <a16:colId xmlns:a16="http://schemas.microsoft.com/office/drawing/2014/main" val="20000"/>
                    </a:ext>
                  </a:extLst>
                </a:gridCol>
                <a:gridCol w="5188226">
                  <a:extLst>
                    <a:ext uri="{9D8B030D-6E8A-4147-A177-3AD203B41FA5}">
                      <a16:colId xmlns:a16="http://schemas.microsoft.com/office/drawing/2014/main" val="20001"/>
                    </a:ext>
                  </a:extLst>
                </a:gridCol>
                <a:gridCol w="1816377">
                  <a:extLst>
                    <a:ext uri="{9D8B030D-6E8A-4147-A177-3AD203B41FA5}">
                      <a16:colId xmlns:a16="http://schemas.microsoft.com/office/drawing/2014/main" val="20002"/>
                    </a:ext>
                  </a:extLst>
                </a:gridCol>
                <a:gridCol w="2020127">
                  <a:extLst>
                    <a:ext uri="{9D8B030D-6E8A-4147-A177-3AD203B41FA5}">
                      <a16:colId xmlns:a16="http://schemas.microsoft.com/office/drawing/2014/main" val="20003"/>
                    </a:ext>
                  </a:extLst>
                </a:gridCol>
              </a:tblGrid>
              <a:tr h="33533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3123" marR="14312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OSSemPend </a:t>
                      </a:r>
                    </a:p>
                  </a:txBody>
                  <a:tcPr marL="143123" marR="14312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所属文件</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3123" marR="14312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OS_SEM.C</a:t>
                      </a:r>
                    </a:p>
                  </a:txBody>
                  <a:tcPr marL="143123" marR="14312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57920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3123" marR="14312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void  OSSemPend (OS_EVENT *pevent, INT16U timeout, INT8U *err)</a:t>
                      </a:r>
                    </a:p>
                  </a:txBody>
                  <a:tcPr marL="143123" marR="14312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106696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3123" marR="14312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等待信号量：当任务调用</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OSSemPend()</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函数时，如果信号量的值大于零，那么</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OSSemPend()</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函数对该值减一并返回：如果调用时信号量等于零，那么</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OSSemPend()</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函数将任务加入该信号量的等待列表，任务将等待直到获得信号量或超时 </a:t>
                      </a:r>
                    </a:p>
                  </a:txBody>
                  <a:tcPr marL="143123" marR="14312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33533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rPr>
                        <a:t>函数参数</a:t>
                      </a:r>
                    </a:p>
                  </a:txBody>
                  <a:tcPr marL="143123" marR="14312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cnt </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：建立的信号量的初始值，可以取</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到</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65535</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之间的任何值</a:t>
                      </a:r>
                    </a:p>
                  </a:txBody>
                  <a:tcPr marL="143123" marR="14312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62798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rPr>
                        <a:t>特殊说明</a:t>
                      </a:r>
                    </a:p>
                  </a:txBody>
                  <a:tcPr marL="143123" marR="14312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必须先建立信号量，然后使用，不允许在中断中调用该函数，</a:t>
                      </a:r>
                    </a:p>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因为中断不能被挂起 </a:t>
                      </a:r>
                    </a:p>
                  </a:txBody>
                  <a:tcPr marL="143123" marR="14312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bl>
          </a:graphicData>
        </a:graphic>
      </p:graphicFrame>
      <p:sp>
        <p:nvSpPr>
          <p:cNvPr id="20483" name="Rectangle 3"/>
          <p:cNvSpPr>
            <a:spLocks noGrp="1" noChangeArrowheads="1"/>
          </p:cNvSpPr>
          <p:nvPr>
            <p:ph type="body" sz="half" idx="4294967295"/>
          </p:nvPr>
        </p:nvSpPr>
        <p:spPr>
          <a:xfrm>
            <a:off x="0" y="1600200"/>
            <a:ext cx="8229600" cy="609600"/>
          </a:xfrm>
        </p:spPr>
        <p:txBody>
          <a:bodyPr/>
          <a:lstStyle/>
          <a:p>
            <a:pPr eaLnBrk="1" hangingPunct="1"/>
            <a:r>
              <a:rPr lang="zh-CN" altLang="en-US"/>
              <a:t>函数说明</a:t>
            </a:r>
          </a:p>
        </p:txBody>
      </p:sp>
      <p:sp>
        <p:nvSpPr>
          <p:cNvPr id="46084" name="Text Box 4"/>
          <p:cNvSpPr txBox="1">
            <a:spLocks noChangeArrowheads="1"/>
          </p:cNvSpPr>
          <p:nvPr/>
        </p:nvSpPr>
        <p:spPr bwMode="auto">
          <a:xfrm>
            <a:off x="2667000" y="2286000"/>
            <a:ext cx="731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μC/OS-II </a:t>
            </a:r>
            <a:r>
              <a:rPr lang="zh-CN" altLang="en-US" sz="2400">
                <a:latin typeface="华文新魏" panose="02010800040101010101" pitchFamily="2" charset="-122"/>
                <a:ea typeface="华文新魏" panose="02010800040101010101" pitchFamily="2" charset="-122"/>
              </a:rPr>
              <a:t>微小内核</a:t>
            </a:r>
            <a:r>
              <a:rPr lang="en-US" altLang="zh-CN" sz="2400">
                <a:latin typeface="华文新魏" panose="02010800040101010101" pitchFamily="2" charset="-122"/>
                <a:ea typeface="华文新魏" panose="02010800040101010101" pitchFamily="2" charset="-122"/>
              </a:rPr>
              <a:t>SOURCE4</a:t>
            </a:r>
            <a:r>
              <a:rPr lang="zh-CN" altLang="en-US" sz="2400">
                <a:latin typeface="华文新魏" panose="02010800040101010101" pitchFamily="2" charset="-122"/>
                <a:ea typeface="华文新魏" panose="02010800040101010101" pitchFamily="2" charset="-122"/>
              </a:rPr>
              <a:t>提供</a:t>
            </a:r>
            <a:r>
              <a:rPr lang="en-US" altLang="zh-CN" sz="2400">
                <a:latin typeface="华文新魏" panose="02010800040101010101" pitchFamily="2" charset="-122"/>
                <a:ea typeface="华文新魏" panose="02010800040101010101" pitchFamily="2" charset="-122"/>
              </a:rPr>
              <a:t>OSSemPend</a:t>
            </a:r>
            <a:r>
              <a:rPr lang="zh-CN" altLang="en-US" sz="2400">
                <a:latin typeface="华文新魏" panose="02010800040101010101" pitchFamily="2" charset="-122"/>
                <a:ea typeface="华文新魏" panose="02010800040101010101" pitchFamily="2" charset="-122"/>
              </a:rPr>
              <a:t>函数。</a:t>
            </a:r>
            <a:r>
              <a:rPr lang="zh-CN" altLang="en-US"/>
              <a:t> </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6084"/>
                                        </p:tgtEl>
                                        <p:attrNameLst>
                                          <p:attrName>style.visibility</p:attrName>
                                        </p:attrNameLst>
                                      </p:cBhvr>
                                      <p:to>
                                        <p:strVal val="visible"/>
                                      </p:to>
                                    </p:set>
                                    <p:animEffect transition="in" filter="wipe(up)">
                                      <p:cBhvr>
                                        <p:cTn id="7" dur="500"/>
                                        <p:tgtEl>
                                          <p:spTgt spid="4608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6125"/>
                                        </p:tgtEl>
                                        <p:attrNameLst>
                                          <p:attrName>style.visibility</p:attrName>
                                        </p:attrNameLst>
                                      </p:cBhvr>
                                      <p:to>
                                        <p:strVal val="visible"/>
                                      </p:to>
                                    </p:set>
                                    <p:animEffect transition="in" filter="wipe(up)">
                                      <p:cBhvr>
                                        <p:cTn id="11" dur="500"/>
                                        <p:tgtEl>
                                          <p:spTgt spid="46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4"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ltLang="zh-CN" dirty="0"/>
              <a:t>3.1  </a:t>
            </a:r>
            <a:r>
              <a:rPr lang="zh-CN" altLang="en-US" dirty="0"/>
              <a:t>概述</a:t>
            </a:r>
          </a:p>
        </p:txBody>
      </p:sp>
      <p:graphicFrame>
        <p:nvGraphicFramePr>
          <p:cNvPr id="45097" name="Group 41"/>
          <p:cNvGraphicFramePr>
            <a:graphicFrameLocks noGrp="1"/>
          </p:cNvGraphicFramePr>
          <p:nvPr>
            <p:ph idx="1"/>
          </p:nvPr>
        </p:nvGraphicFramePr>
        <p:xfrm>
          <a:off x="609600" y="2764665"/>
          <a:ext cx="10972799" cy="3621088"/>
        </p:xfrm>
        <a:graphic>
          <a:graphicData uri="http://schemas.openxmlformats.org/drawingml/2006/table">
            <a:tbl>
              <a:tblPr/>
              <a:tblGrid>
                <a:gridCol w="1948992">
                  <a:extLst>
                    <a:ext uri="{9D8B030D-6E8A-4147-A177-3AD203B41FA5}">
                      <a16:colId xmlns:a16="http://schemas.microsoft.com/office/drawing/2014/main" val="20000"/>
                    </a:ext>
                  </a:extLst>
                </a:gridCol>
                <a:gridCol w="5187098">
                  <a:extLst>
                    <a:ext uri="{9D8B030D-6E8A-4147-A177-3AD203B41FA5}">
                      <a16:colId xmlns:a16="http://schemas.microsoft.com/office/drawing/2014/main" val="20001"/>
                    </a:ext>
                  </a:extLst>
                </a:gridCol>
                <a:gridCol w="1814660">
                  <a:extLst>
                    <a:ext uri="{9D8B030D-6E8A-4147-A177-3AD203B41FA5}">
                      <a16:colId xmlns:a16="http://schemas.microsoft.com/office/drawing/2014/main" val="20002"/>
                    </a:ext>
                  </a:extLst>
                </a:gridCol>
                <a:gridCol w="2022049">
                  <a:extLst>
                    <a:ext uri="{9D8B030D-6E8A-4147-A177-3AD203B41FA5}">
                      <a16:colId xmlns:a16="http://schemas.microsoft.com/office/drawing/2014/main" val="20003"/>
                    </a:ext>
                  </a:extLst>
                </a:gridCol>
              </a:tblGrid>
              <a:tr h="33528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35746" marR="135746"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OSSemPost </a:t>
                      </a:r>
                    </a:p>
                  </a:txBody>
                  <a:tcPr marL="135746" marR="135746"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所属文件</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35746" marR="135746"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OS_SEM.C</a:t>
                      </a:r>
                    </a:p>
                  </a:txBody>
                  <a:tcPr marL="135746" marR="135746"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3528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35746" marR="135746"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INT8U  OSSemPost (OS_EVENT *pevent)</a:t>
                      </a:r>
                    </a:p>
                  </a:txBody>
                  <a:tcPr marL="135746" marR="135746"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1066819">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35746" marR="135746"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发送信号量：如果指定的信号量是零或大于零，</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OSSemPost</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（）函数递增该信号量并返回。如果有任务在等待信号量，则最高优先级的任务将得到信号量并进入就绪状态。然后进行任务调度，决定当前运行的任务是否仍然为处于最高优先级的就绪态的任务</a:t>
                      </a:r>
                    </a:p>
                  </a:txBody>
                  <a:tcPr marL="135746" marR="135746"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33528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rPr>
                        <a:t>函数参数</a:t>
                      </a:r>
                    </a:p>
                  </a:txBody>
                  <a:tcPr marL="135746" marR="135746"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pevent </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：指向信号量的指针，</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OSSemCreate()</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的返回值</a:t>
                      </a:r>
                    </a:p>
                  </a:txBody>
                  <a:tcPr marL="135746" marR="135746"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121312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函数返回值</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35746" marR="135746"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OS_NO_ERR </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：发送信号量成功</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OS_SEM_OVF </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：信号量的值溢出</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OS_ERR_EVENT_TYPE  </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pevent </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不是指向信号量的指针</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OS_ERR_PEVENT_NULL </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：错误，</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pevent</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为</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NULL </a:t>
                      </a:r>
                    </a:p>
                  </a:txBody>
                  <a:tcPr marL="135746" marR="135746"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r h="33528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rPr>
                        <a:t>特殊说明</a:t>
                      </a:r>
                    </a:p>
                  </a:txBody>
                  <a:tcPr marL="135746" marR="135746"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必须先建立信号量，然后使用 </a:t>
                      </a:r>
                    </a:p>
                  </a:txBody>
                  <a:tcPr marL="135746" marR="135746"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5"/>
                  </a:ext>
                </a:extLst>
              </a:tr>
            </a:tbl>
          </a:graphicData>
        </a:graphic>
      </p:graphicFrame>
      <p:sp>
        <p:nvSpPr>
          <p:cNvPr id="21507" name="Rectangle 3"/>
          <p:cNvSpPr>
            <a:spLocks noGrp="1" noChangeArrowheads="1"/>
          </p:cNvSpPr>
          <p:nvPr>
            <p:ph type="body" sz="half" idx="4294967295"/>
          </p:nvPr>
        </p:nvSpPr>
        <p:spPr>
          <a:xfrm>
            <a:off x="0" y="1600200"/>
            <a:ext cx="8229600" cy="609600"/>
          </a:xfrm>
        </p:spPr>
        <p:txBody>
          <a:bodyPr/>
          <a:lstStyle/>
          <a:p>
            <a:pPr eaLnBrk="1" hangingPunct="1"/>
            <a:r>
              <a:rPr lang="zh-CN" altLang="en-US"/>
              <a:t>函数说明</a:t>
            </a:r>
          </a:p>
        </p:txBody>
      </p:sp>
      <p:sp>
        <p:nvSpPr>
          <p:cNvPr id="45060" name="Text Box 4"/>
          <p:cNvSpPr txBox="1">
            <a:spLocks noChangeArrowheads="1"/>
          </p:cNvSpPr>
          <p:nvPr/>
        </p:nvSpPr>
        <p:spPr bwMode="auto">
          <a:xfrm>
            <a:off x="2667000" y="2286000"/>
            <a:ext cx="716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μC/OS-II </a:t>
            </a:r>
            <a:r>
              <a:rPr lang="zh-CN" altLang="en-US" sz="2400">
                <a:latin typeface="华文新魏" panose="02010800040101010101" pitchFamily="2" charset="-122"/>
                <a:ea typeface="华文新魏" panose="02010800040101010101" pitchFamily="2" charset="-122"/>
              </a:rPr>
              <a:t>微小内核</a:t>
            </a:r>
            <a:r>
              <a:rPr lang="en-US" altLang="zh-CN" sz="2400">
                <a:latin typeface="华文新魏" panose="02010800040101010101" pitchFamily="2" charset="-122"/>
                <a:ea typeface="华文新魏" panose="02010800040101010101" pitchFamily="2" charset="-122"/>
              </a:rPr>
              <a:t>SOURCE4</a:t>
            </a:r>
            <a:r>
              <a:rPr lang="zh-CN" altLang="en-US" sz="2400">
                <a:latin typeface="华文新魏" panose="02010800040101010101" pitchFamily="2" charset="-122"/>
                <a:ea typeface="华文新魏" panose="02010800040101010101" pitchFamily="2" charset="-122"/>
              </a:rPr>
              <a:t>提供</a:t>
            </a:r>
            <a:r>
              <a:rPr lang="en-US" altLang="zh-CN" sz="2400">
                <a:latin typeface="华文新魏" panose="02010800040101010101" pitchFamily="2" charset="-122"/>
                <a:ea typeface="华文新魏" panose="02010800040101010101" pitchFamily="2" charset="-122"/>
              </a:rPr>
              <a:t>OSSemPost</a:t>
            </a:r>
            <a:r>
              <a:rPr lang="zh-CN" altLang="en-US" sz="2400">
                <a:latin typeface="华文新魏" panose="02010800040101010101" pitchFamily="2" charset="-122"/>
                <a:ea typeface="华文新魏" panose="02010800040101010101" pitchFamily="2" charset="-122"/>
              </a:rPr>
              <a:t>函数。</a:t>
            </a:r>
            <a:r>
              <a:rPr lang="zh-CN" altLang="en-US"/>
              <a:t> </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5060"/>
                                        </p:tgtEl>
                                        <p:attrNameLst>
                                          <p:attrName>style.visibility</p:attrName>
                                        </p:attrNameLst>
                                      </p:cBhvr>
                                      <p:to>
                                        <p:strVal val="visible"/>
                                      </p:to>
                                    </p:set>
                                    <p:animEffect transition="in" filter="wipe(up)">
                                      <p:cBhvr>
                                        <p:cTn id="7" dur="500"/>
                                        <p:tgtEl>
                                          <p:spTgt spid="4506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5097"/>
                                        </p:tgtEl>
                                        <p:attrNameLst>
                                          <p:attrName>style.visibility</p:attrName>
                                        </p:attrNameLst>
                                      </p:cBhvr>
                                      <p:to>
                                        <p:strVal val="visible"/>
                                      </p:to>
                                    </p:set>
                                    <p:animEffect transition="in" filter="wipe(up)">
                                      <p:cBhvr>
                                        <p:cTn id="11" dur="500"/>
                                        <p:tgtEl>
                                          <p:spTgt spid="450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嵌入式的展现形式？</a:t>
            </a:r>
          </a:p>
        </p:txBody>
      </p:sp>
      <p:sp>
        <p:nvSpPr>
          <p:cNvPr id="3" name="内容占位符 2"/>
          <p:cNvSpPr>
            <a:spLocks noGrp="1"/>
          </p:cNvSpPr>
          <p:nvPr>
            <p:ph idx="1"/>
          </p:nvPr>
        </p:nvSpPr>
        <p:spPr/>
        <p:txBody>
          <a:bodyPr/>
          <a:lstStyle/>
          <a:p>
            <a:r>
              <a:rPr lang="zh-CN" altLang="en-US" dirty="0">
                <a:solidFill>
                  <a:srgbClr val="FF0000"/>
                </a:solidFill>
              </a:rPr>
              <a:t>功能</a:t>
            </a:r>
            <a:r>
              <a:rPr lang="zh-CN" altLang="en-US" dirty="0"/>
              <a:t>越来越复杂</a:t>
            </a:r>
            <a:endParaRPr lang="en-US" altLang="zh-CN" dirty="0"/>
          </a:p>
          <a:p>
            <a:endParaRPr lang="en-US" altLang="zh-CN" dirty="0"/>
          </a:p>
          <a:p>
            <a:r>
              <a:rPr lang="zh-CN" altLang="en-US" dirty="0">
                <a:solidFill>
                  <a:srgbClr val="00B050"/>
                </a:solidFill>
              </a:rPr>
              <a:t>硬件</a:t>
            </a:r>
            <a:r>
              <a:rPr lang="zh-CN" altLang="en-US" dirty="0"/>
              <a:t>功能越来越复杂</a:t>
            </a:r>
            <a:endParaRPr lang="en-US" altLang="zh-CN" dirty="0"/>
          </a:p>
          <a:p>
            <a:endParaRPr lang="en-US" altLang="zh-CN" dirty="0"/>
          </a:p>
          <a:p>
            <a:r>
              <a:rPr lang="zh-CN" altLang="en-US" dirty="0">
                <a:solidFill>
                  <a:srgbClr val="0070C0"/>
                </a:solidFill>
              </a:rPr>
              <a:t>软件</a:t>
            </a:r>
            <a:r>
              <a:rPr lang="zh-CN" altLang="en-US" dirty="0"/>
              <a:t>编写工作量越来越大</a:t>
            </a:r>
            <a:endParaRPr lang="en-US" altLang="zh-CN" dirty="0"/>
          </a:p>
          <a:p>
            <a:endParaRPr lang="en-US" altLang="zh-CN" dirty="0"/>
          </a:p>
        </p:txBody>
      </p:sp>
      <p:sp>
        <p:nvSpPr>
          <p:cNvPr id="4" name="圆角矩形标注 3"/>
          <p:cNvSpPr/>
          <p:nvPr/>
        </p:nvSpPr>
        <p:spPr>
          <a:xfrm>
            <a:off x="6078828" y="2446986"/>
            <a:ext cx="3966693" cy="1184856"/>
          </a:xfrm>
          <a:prstGeom prst="wedgeRoundRectCallout">
            <a:avLst>
              <a:gd name="adj1" fmla="val -81547"/>
              <a:gd name="adj2" fmla="val 104891"/>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400" dirty="0"/>
              <a:t>所以，需要有一种新的</a:t>
            </a:r>
            <a:r>
              <a:rPr lang="zh-CN" altLang="en-US" sz="2400" dirty="0">
                <a:solidFill>
                  <a:srgbClr val="0070C0"/>
                </a:solidFill>
              </a:rPr>
              <a:t>驾驭硬</a:t>
            </a:r>
            <a:r>
              <a:rPr lang="zh-CN" altLang="en-US" sz="2400" dirty="0"/>
              <a:t>件的</a:t>
            </a:r>
            <a:r>
              <a:rPr lang="zh-CN" altLang="en-US" sz="2400" dirty="0">
                <a:solidFill>
                  <a:srgbClr val="FF0000"/>
                </a:solidFill>
              </a:rPr>
              <a:t>软件编程规范</a:t>
            </a:r>
            <a:endParaRPr lang="zh-CN" altLang="en-US" sz="2400" dirty="0"/>
          </a:p>
          <a:p>
            <a:pPr algn="ct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ltLang="zh-CN" dirty="0"/>
              <a:t>3.1  </a:t>
            </a:r>
            <a:r>
              <a:rPr lang="zh-CN" altLang="en-US" dirty="0"/>
              <a:t>概述</a:t>
            </a:r>
          </a:p>
        </p:txBody>
      </p:sp>
      <p:graphicFrame>
        <p:nvGraphicFramePr>
          <p:cNvPr id="47154" name="Group 50"/>
          <p:cNvGraphicFramePr>
            <a:graphicFrameLocks noGrp="1"/>
          </p:cNvGraphicFramePr>
          <p:nvPr>
            <p:ph idx="1"/>
          </p:nvPr>
        </p:nvGraphicFramePr>
        <p:xfrm>
          <a:off x="609600" y="2738906"/>
          <a:ext cx="10972800" cy="3432174"/>
        </p:xfrm>
        <a:graphic>
          <a:graphicData uri="http://schemas.openxmlformats.org/drawingml/2006/table">
            <a:tbl>
              <a:tblPr/>
              <a:tblGrid>
                <a:gridCol w="1422400">
                  <a:extLst>
                    <a:ext uri="{9D8B030D-6E8A-4147-A177-3AD203B41FA5}">
                      <a16:colId xmlns:a16="http://schemas.microsoft.com/office/drawing/2014/main" val="20000"/>
                    </a:ext>
                  </a:extLst>
                </a:gridCol>
                <a:gridCol w="5359400">
                  <a:extLst>
                    <a:ext uri="{9D8B030D-6E8A-4147-A177-3AD203B41FA5}">
                      <a16:colId xmlns:a16="http://schemas.microsoft.com/office/drawing/2014/main" val="20001"/>
                    </a:ext>
                  </a:extLst>
                </a:gridCol>
                <a:gridCol w="1722967">
                  <a:extLst>
                    <a:ext uri="{9D8B030D-6E8A-4147-A177-3AD203B41FA5}">
                      <a16:colId xmlns:a16="http://schemas.microsoft.com/office/drawing/2014/main" val="20002"/>
                    </a:ext>
                  </a:extLst>
                </a:gridCol>
                <a:gridCol w="2468033">
                  <a:extLst>
                    <a:ext uri="{9D8B030D-6E8A-4147-A177-3AD203B41FA5}">
                      <a16:colId xmlns:a16="http://schemas.microsoft.com/office/drawing/2014/main" val="20003"/>
                    </a:ext>
                  </a:extLst>
                </a:gridCol>
              </a:tblGrid>
              <a:tr h="335292">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21920" marR="121920"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OSSemDel </a:t>
                      </a:r>
                    </a:p>
                  </a:txBody>
                  <a:tcPr marL="121920" marR="121920"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所属文件</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21920" marR="121920"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OS_SEM.C</a:t>
                      </a:r>
                    </a:p>
                  </a:txBody>
                  <a:tcPr marL="121920" marR="121920"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35292">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21920" marR="121920"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OS_EVENT  *OSSemDel (OS_EVENT *pevent, INT8U opt, INT8U *err)</a:t>
                      </a:r>
                    </a:p>
                  </a:txBody>
                  <a:tcPr marL="121920" marR="121920"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335292">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21920" marR="121920"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删除信号量：在删除信号量之前，应当删除可能会使用这个信号量的任务</a:t>
                      </a:r>
                    </a:p>
                  </a:txBody>
                  <a:tcPr marL="121920" marR="121920"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150576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rPr>
                        <a:t>函数参数</a:t>
                      </a:r>
                    </a:p>
                  </a:txBody>
                  <a:tcPr marL="121920" marR="121920"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pevent</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：指向信号量的指针，</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OSSemCreate()</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的返回值</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opt</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：定义信号量删除条件</a:t>
                      </a:r>
                    </a:p>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OS_DEL_NO_PEND</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：没有任何任务等待信号量才删除</a:t>
                      </a:r>
                    </a:p>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OS_DEL_ALWAYS</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：立即删除</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err</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：用于返回错误码</a:t>
                      </a:r>
                    </a:p>
                  </a:txBody>
                  <a:tcPr marL="121920" marR="121920"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92053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rPr>
                        <a:t>特殊说明</a:t>
                      </a:r>
                    </a:p>
                  </a:txBody>
                  <a:tcPr marL="121920" marR="121920"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使用这个函数调用时，必须特别小心，因为其它任务可能还要用这个信号量</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(2)</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当挂起任务就绪时，中断关闭时间与挂起任务数目有关</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(3)</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其它任务并不知道信号量被删除，除非检查</a:t>
                      </a:r>
                      <a:r>
                        <a:rPr kumimoji="0" lang="en-US" altLang="zh-CN" sz="16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pevent</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是否指向</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NULL </a:t>
                      </a:r>
                    </a:p>
                  </a:txBody>
                  <a:tcPr marL="121920" marR="121920"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bl>
          </a:graphicData>
        </a:graphic>
      </p:graphicFrame>
      <p:sp>
        <p:nvSpPr>
          <p:cNvPr id="22531" name="Rectangle 3"/>
          <p:cNvSpPr>
            <a:spLocks noGrp="1" noChangeArrowheads="1"/>
          </p:cNvSpPr>
          <p:nvPr>
            <p:ph type="body" sz="half" idx="4294967295"/>
          </p:nvPr>
        </p:nvSpPr>
        <p:spPr>
          <a:xfrm>
            <a:off x="0" y="1600200"/>
            <a:ext cx="8229600" cy="609600"/>
          </a:xfrm>
        </p:spPr>
        <p:txBody>
          <a:bodyPr/>
          <a:lstStyle/>
          <a:p>
            <a:pPr eaLnBrk="1" hangingPunct="1"/>
            <a:r>
              <a:rPr lang="zh-CN" altLang="en-US"/>
              <a:t>函数说明</a:t>
            </a:r>
          </a:p>
        </p:txBody>
      </p:sp>
      <p:sp>
        <p:nvSpPr>
          <p:cNvPr id="47108" name="Text Box 4"/>
          <p:cNvSpPr txBox="1">
            <a:spLocks noChangeArrowheads="1"/>
          </p:cNvSpPr>
          <p:nvPr/>
        </p:nvSpPr>
        <p:spPr bwMode="auto">
          <a:xfrm>
            <a:off x="2667000" y="2286000"/>
            <a:ext cx="716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μC/OS-II </a:t>
            </a:r>
            <a:r>
              <a:rPr lang="zh-CN" altLang="en-US" sz="2400">
                <a:latin typeface="华文新魏" panose="02010800040101010101" pitchFamily="2" charset="-122"/>
                <a:ea typeface="华文新魏" panose="02010800040101010101" pitchFamily="2" charset="-122"/>
              </a:rPr>
              <a:t>微小内核</a:t>
            </a:r>
            <a:r>
              <a:rPr lang="en-US" altLang="zh-CN" sz="2400">
                <a:latin typeface="华文新魏" panose="02010800040101010101" pitchFamily="2" charset="-122"/>
                <a:ea typeface="华文新魏" panose="02010800040101010101" pitchFamily="2" charset="-122"/>
              </a:rPr>
              <a:t>SOURCE4</a:t>
            </a:r>
            <a:r>
              <a:rPr lang="zh-CN" altLang="en-US" sz="2400">
                <a:latin typeface="华文新魏" panose="02010800040101010101" pitchFamily="2" charset="-122"/>
                <a:ea typeface="华文新魏" panose="02010800040101010101" pitchFamily="2" charset="-122"/>
              </a:rPr>
              <a:t>提供</a:t>
            </a:r>
            <a:r>
              <a:rPr lang="en-US" altLang="zh-CN" sz="2400">
                <a:latin typeface="华文新魏" panose="02010800040101010101" pitchFamily="2" charset="-122"/>
                <a:ea typeface="华文新魏" panose="02010800040101010101" pitchFamily="2" charset="-122"/>
              </a:rPr>
              <a:t>OSSemDel</a:t>
            </a:r>
            <a:r>
              <a:rPr lang="zh-CN" altLang="en-US" sz="2400">
                <a:latin typeface="华文新魏" panose="02010800040101010101" pitchFamily="2" charset="-122"/>
                <a:ea typeface="华文新魏" panose="02010800040101010101" pitchFamily="2" charset="-122"/>
              </a:rPr>
              <a:t>函数。</a:t>
            </a:r>
            <a:r>
              <a:rPr lang="zh-CN" altLang="en-US"/>
              <a:t> </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7108">
                                            <p:txEl>
                                              <p:pRg st="0" end="0"/>
                                            </p:txEl>
                                          </p:spTgt>
                                        </p:tgtEl>
                                        <p:attrNameLst>
                                          <p:attrName>style.visibility</p:attrName>
                                        </p:attrNameLst>
                                      </p:cBhvr>
                                      <p:to>
                                        <p:strVal val="visible"/>
                                      </p:to>
                                    </p:set>
                                    <p:animEffect transition="in" filter="wipe(up)">
                                      <p:cBhvr>
                                        <p:cTn id="7" dur="500"/>
                                        <p:tgtEl>
                                          <p:spTgt spid="47108">
                                            <p:txEl>
                                              <p:pRg st="0" end="0"/>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7154"/>
                                        </p:tgtEl>
                                        <p:attrNameLst>
                                          <p:attrName>style.visibility</p:attrName>
                                        </p:attrNameLst>
                                      </p:cBhvr>
                                      <p:to>
                                        <p:strVal val="visible"/>
                                      </p:to>
                                    </p:set>
                                    <p:animEffect transition="in" filter="wipe(up)">
                                      <p:cBhvr>
                                        <p:cTn id="11" dur="500"/>
                                        <p:tgtEl>
                                          <p:spTgt spid="47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zh-CN" altLang="en-US" dirty="0"/>
              <a:t>目录</a:t>
            </a:r>
          </a:p>
        </p:txBody>
      </p:sp>
      <p:sp>
        <p:nvSpPr>
          <p:cNvPr id="23555" name="Rectangle 3"/>
          <p:cNvSpPr>
            <a:spLocks noGrp="1" noChangeArrowheads="1"/>
          </p:cNvSpPr>
          <p:nvPr>
            <p:ph idx="1"/>
          </p:nvPr>
        </p:nvSpPr>
        <p:spPr>
          <a:noFill/>
        </p:spPr>
        <p:txBody>
          <a:bodyPr/>
          <a:lstStyle/>
          <a:p>
            <a:pPr eaLnBrk="1" hangingPunct="1">
              <a:spcBef>
                <a:spcPct val="50000"/>
              </a:spcBef>
              <a:buClr>
                <a:srgbClr val="FF0000"/>
              </a:buClr>
              <a:buFont typeface="Wingdings" panose="05000000000000000000" pitchFamily="2" charset="2"/>
              <a:buChar char="Ø"/>
            </a:pPr>
            <a:r>
              <a:rPr lang="zh-CN" altLang="en-US">
                <a:solidFill>
                  <a:srgbClr val="C0C0C0"/>
                </a:solidFill>
              </a:rPr>
              <a:t>概述</a:t>
            </a:r>
          </a:p>
          <a:p>
            <a:pPr eaLnBrk="1" hangingPunct="1">
              <a:spcBef>
                <a:spcPct val="50000"/>
              </a:spcBef>
              <a:buClr>
                <a:srgbClr val="FF0000"/>
              </a:buClr>
              <a:buFont typeface="Wingdings" panose="05000000000000000000" pitchFamily="2" charset="2"/>
              <a:buChar char="Ø"/>
            </a:pPr>
            <a:r>
              <a:rPr lang="zh-CN" altLang="en-US">
                <a:solidFill>
                  <a:srgbClr val="FF0000"/>
                </a:solidFill>
                <a:hlinkClick r:id="rId2" action="ppaction://hlinksldjump"/>
              </a:rPr>
              <a:t>最小内核</a:t>
            </a:r>
            <a:endParaRPr lang="zh-CN" altLang="en-US">
              <a:solidFill>
                <a:srgbClr val="FF0000"/>
              </a:solidFill>
            </a:endParaRPr>
          </a:p>
          <a:p>
            <a:pPr eaLnBrk="1" hangingPunct="1">
              <a:spcBef>
                <a:spcPct val="50000"/>
              </a:spcBef>
              <a:buClr>
                <a:srgbClr val="FF0000"/>
              </a:buClr>
              <a:buFont typeface="Wingdings" panose="05000000000000000000" pitchFamily="2" charset="2"/>
              <a:buChar char="Ø"/>
            </a:pPr>
            <a:r>
              <a:rPr lang="zh-CN" altLang="en-US">
                <a:solidFill>
                  <a:srgbClr val="C0C0C0"/>
                </a:solidFill>
              </a:rPr>
              <a:t>临界区与中断管理</a:t>
            </a:r>
          </a:p>
          <a:p>
            <a:pPr eaLnBrk="1" hangingPunct="1">
              <a:spcBef>
                <a:spcPct val="50000"/>
              </a:spcBef>
              <a:buClr>
                <a:srgbClr val="FF0000"/>
              </a:buClr>
              <a:buFont typeface="Wingdings" panose="05000000000000000000" pitchFamily="2" charset="2"/>
              <a:buChar char="Ø"/>
            </a:pPr>
            <a:r>
              <a:rPr lang="zh-CN" altLang="en-US">
                <a:solidFill>
                  <a:srgbClr val="C0C0C0"/>
                </a:solidFill>
              </a:rPr>
              <a:t>任务的结束</a:t>
            </a:r>
          </a:p>
          <a:p>
            <a:pPr eaLnBrk="1" hangingPunct="1">
              <a:spcBef>
                <a:spcPct val="50000"/>
              </a:spcBef>
              <a:buClr>
                <a:srgbClr val="FF0000"/>
              </a:buClr>
              <a:buFont typeface="Wingdings" panose="05000000000000000000" pitchFamily="2" charset="2"/>
              <a:buChar char="Ø"/>
            </a:pPr>
            <a:r>
              <a:rPr lang="zh-CN" altLang="en-US">
                <a:solidFill>
                  <a:srgbClr val="C0C0C0"/>
                </a:solidFill>
              </a:rPr>
              <a:t>信号量</a:t>
            </a:r>
          </a:p>
          <a:p>
            <a:pPr eaLnBrk="1" hangingPunct="1">
              <a:spcBef>
                <a:spcPct val="50000"/>
              </a:spcBef>
              <a:buClr>
                <a:srgbClr val="FF0000"/>
              </a:buClr>
              <a:buFont typeface="Wingdings" panose="05000000000000000000" pitchFamily="2" charset="2"/>
              <a:buChar char="Ø"/>
            </a:pPr>
            <a:r>
              <a:rPr lang="zh-CN" altLang="en-US">
                <a:solidFill>
                  <a:srgbClr val="C0C0C0"/>
                </a:solidFill>
              </a:rPr>
              <a:t>删除信号量</a:t>
            </a:r>
          </a:p>
        </p:txBody>
      </p:sp>
      <p:sp>
        <p:nvSpPr>
          <p:cNvPr id="4" name="燕尾形 3">
            <a:hlinkClick r:id="rId3" action="ppaction://hlinksldjump"/>
          </p:cNvPr>
          <p:cNvSpPr/>
          <p:nvPr/>
        </p:nvSpPr>
        <p:spPr>
          <a:xfrm>
            <a:off x="10134600" y="6096000"/>
            <a:ext cx="533400" cy="381000"/>
          </a:xfrm>
          <a:prstGeom prst="chevron">
            <a:avLst>
              <a:gd name="adj" fmla="val 64328"/>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24579" name="Rectangle 4"/>
          <p:cNvSpPr>
            <a:spLocks noGrp="1" noChangeArrowheads="1"/>
          </p:cNvSpPr>
          <p:nvPr>
            <p:ph idx="1"/>
          </p:nvPr>
        </p:nvSpPr>
        <p:spPr>
          <a:noFill/>
        </p:spPr>
        <p:txBody>
          <a:bodyPr/>
          <a:lstStyle/>
          <a:p>
            <a:pPr eaLnBrk="1" hangingPunct="1">
              <a:buClr>
                <a:srgbClr val="0000FF"/>
              </a:buClr>
              <a:buSzPct val="80000"/>
              <a:buFont typeface="Wingdings" panose="05000000000000000000" pitchFamily="2" charset="2"/>
              <a:buChar char="q"/>
            </a:pPr>
            <a:r>
              <a:rPr lang="zh-CN" altLang="en-US">
                <a:hlinkClick r:id="rId2" action="ppaction://hlinksldjump"/>
              </a:rPr>
              <a:t>基本概念</a:t>
            </a:r>
            <a:endParaRPr lang="zh-CN" altLang="en-US"/>
          </a:p>
          <a:p>
            <a:pPr eaLnBrk="1" hangingPunct="1">
              <a:buClr>
                <a:srgbClr val="0000FF"/>
              </a:buClr>
              <a:buSzPct val="80000"/>
              <a:buFont typeface="Wingdings" panose="05000000000000000000" pitchFamily="2" charset="2"/>
              <a:buChar char="q"/>
            </a:pPr>
            <a:r>
              <a:rPr lang="zh-CN" altLang="en-US">
                <a:hlinkClick r:id="rId3" action="ppaction://hlinksldjump"/>
              </a:rPr>
              <a:t>案例分析</a:t>
            </a:r>
            <a:endParaRPr lang="zh-CN" altLang="en-US"/>
          </a:p>
          <a:p>
            <a:pPr eaLnBrk="1" hangingPunct="1">
              <a:buClr>
                <a:srgbClr val="0000FF"/>
              </a:buClr>
              <a:buSzPct val="80000"/>
              <a:buFont typeface="Wingdings" panose="05000000000000000000" pitchFamily="2" charset="2"/>
              <a:buChar char="q"/>
            </a:pPr>
            <a:r>
              <a:rPr lang="zh-CN" altLang="en-US">
                <a:hlinkClick r:id="rId4" action="ppaction://hlinksldjump"/>
              </a:rPr>
              <a:t>任务控制块</a:t>
            </a:r>
            <a:endParaRPr lang="zh-CN" altLang="en-US"/>
          </a:p>
          <a:p>
            <a:pPr eaLnBrk="1" hangingPunct="1">
              <a:buClr>
                <a:srgbClr val="0000FF"/>
              </a:buClr>
              <a:buSzPct val="80000"/>
              <a:buFont typeface="Wingdings" panose="05000000000000000000" pitchFamily="2" charset="2"/>
              <a:buChar char="q"/>
            </a:pPr>
            <a:r>
              <a:rPr lang="zh-CN" altLang="en-US">
                <a:hlinkClick r:id="rId5" action="ppaction://hlinksldjump"/>
              </a:rPr>
              <a:t>任务就绪算法</a:t>
            </a:r>
            <a:endParaRPr lang="zh-CN" altLang="en-US"/>
          </a:p>
          <a:p>
            <a:pPr eaLnBrk="1" hangingPunct="1">
              <a:buClr>
                <a:srgbClr val="0000FF"/>
              </a:buClr>
              <a:buSzPct val="80000"/>
              <a:buFont typeface="Wingdings" panose="05000000000000000000" pitchFamily="2" charset="2"/>
              <a:buChar char="q"/>
            </a:pPr>
            <a:r>
              <a:rPr lang="en-US" altLang="zh-CN">
                <a:hlinkClick r:id="rId6" action="ppaction://hlinksldjump"/>
              </a:rPr>
              <a:t>OS</a:t>
            </a:r>
            <a:r>
              <a:rPr lang="zh-CN" altLang="en-US">
                <a:hlinkClick r:id="rId6" action="ppaction://hlinksldjump"/>
              </a:rPr>
              <a:t>初始化</a:t>
            </a:r>
            <a:endParaRPr lang="zh-CN" altLang="en-US"/>
          </a:p>
          <a:p>
            <a:pPr eaLnBrk="1" hangingPunct="1">
              <a:buClr>
                <a:srgbClr val="0000FF"/>
              </a:buClr>
              <a:buSzPct val="80000"/>
              <a:buFont typeface="Wingdings" panose="05000000000000000000" pitchFamily="2" charset="2"/>
              <a:buChar char="q"/>
            </a:pPr>
            <a:r>
              <a:rPr lang="zh-CN" altLang="en-US">
                <a:hlinkClick r:id="rId7" action="ppaction://hlinksldjump"/>
              </a:rPr>
              <a:t>任务管理</a:t>
            </a:r>
            <a:endParaRPr lang="zh-CN" altLang="en-US"/>
          </a:p>
          <a:p>
            <a:pPr eaLnBrk="1" hangingPunct="1">
              <a:buClr>
                <a:srgbClr val="0000FF"/>
              </a:buClr>
              <a:buSzPct val="80000"/>
              <a:buFont typeface="Wingdings" panose="05000000000000000000" pitchFamily="2" charset="2"/>
              <a:buChar char="q"/>
            </a:pPr>
            <a:r>
              <a:rPr lang="zh-CN" altLang="en-US">
                <a:hlinkClick r:id="rId8" action="ppaction://hlinksldjump"/>
              </a:rPr>
              <a:t>任务堆栈初始化</a:t>
            </a:r>
            <a:endParaRPr lang="zh-CN" altLang="en-US"/>
          </a:p>
        </p:txBody>
      </p:sp>
      <p:sp>
        <p:nvSpPr>
          <p:cNvPr id="24580" name="Rectangle 6"/>
          <p:cNvSpPr>
            <a:spLocks noChangeArrowheads="1"/>
          </p:cNvSpPr>
          <p:nvPr/>
        </p:nvSpPr>
        <p:spPr bwMode="auto">
          <a:xfrm>
            <a:off x="5807076" y="1447801"/>
            <a:ext cx="41751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0000FF"/>
              </a:buClr>
              <a:buSzPct val="80000"/>
              <a:buFont typeface="Wingdings" panose="05000000000000000000" pitchFamily="2" charset="2"/>
              <a:buChar char="q"/>
            </a:pPr>
            <a:r>
              <a:rPr lang="zh-CN" altLang="en-US" sz="3200">
                <a:hlinkClick r:id="rId9" action="ppaction://hlinksldjump"/>
              </a:rPr>
              <a:t>获取并初始化</a:t>
            </a:r>
            <a:r>
              <a:rPr lang="en-US" altLang="zh-CN" sz="3200">
                <a:hlinkClick r:id="rId9" action="ppaction://hlinksldjump"/>
              </a:rPr>
              <a:t>TCB</a:t>
            </a:r>
            <a:endParaRPr lang="en-US" altLang="zh-CN" sz="3200"/>
          </a:p>
          <a:p>
            <a:pPr eaLnBrk="1" hangingPunct="1">
              <a:spcBef>
                <a:spcPct val="20000"/>
              </a:spcBef>
              <a:buClr>
                <a:srgbClr val="0000FF"/>
              </a:buClr>
              <a:buSzPct val="80000"/>
              <a:buFont typeface="Wingdings" panose="05000000000000000000" pitchFamily="2" charset="2"/>
              <a:buChar char="q"/>
            </a:pPr>
            <a:r>
              <a:rPr lang="zh-CN" altLang="en-US" sz="3200">
                <a:hlinkClick r:id="rId10" action="ppaction://hlinksldjump"/>
              </a:rPr>
              <a:t>启动</a:t>
            </a:r>
            <a:r>
              <a:rPr lang="en-US" altLang="zh-CN" sz="3200">
                <a:hlinkClick r:id="rId10" action="ppaction://hlinksldjump"/>
              </a:rPr>
              <a:t>OS</a:t>
            </a:r>
            <a:endParaRPr lang="en-US" altLang="zh-CN" sz="3200"/>
          </a:p>
          <a:p>
            <a:pPr eaLnBrk="1" hangingPunct="1">
              <a:spcBef>
                <a:spcPct val="20000"/>
              </a:spcBef>
              <a:buClr>
                <a:srgbClr val="0000FF"/>
              </a:buClr>
              <a:buSzPct val="80000"/>
              <a:buFont typeface="Wingdings" panose="05000000000000000000" pitchFamily="2" charset="2"/>
              <a:buChar char="q"/>
            </a:pPr>
            <a:r>
              <a:rPr lang="en-US" altLang="zh-CN" sz="3200">
                <a:hlinkClick r:id="rId11" action="ppaction://hlinksldjump"/>
              </a:rPr>
              <a:t>TargetInit </a:t>
            </a:r>
            <a:r>
              <a:rPr lang="zh-CN" altLang="en-US" sz="3200">
                <a:hlinkClick r:id="rId11" action="ppaction://hlinksldjump"/>
              </a:rPr>
              <a:t>初始化</a:t>
            </a:r>
            <a:endParaRPr lang="zh-CN" altLang="en-US" sz="3200"/>
          </a:p>
          <a:p>
            <a:pPr eaLnBrk="1" hangingPunct="1">
              <a:spcBef>
                <a:spcPct val="20000"/>
              </a:spcBef>
              <a:buClr>
                <a:srgbClr val="0000FF"/>
              </a:buClr>
              <a:buSzPct val="80000"/>
              <a:buFont typeface="Wingdings" panose="05000000000000000000" pitchFamily="2" charset="2"/>
              <a:buChar char="q"/>
            </a:pPr>
            <a:r>
              <a:rPr lang="zh-CN" altLang="en-US" sz="3200">
                <a:hlinkClick r:id="rId12" action="ppaction://hlinksldjump"/>
              </a:rPr>
              <a:t>时间管理</a:t>
            </a:r>
            <a:endParaRPr lang="zh-CN" altLang="en-US" sz="3200"/>
          </a:p>
          <a:p>
            <a:pPr eaLnBrk="1" hangingPunct="1">
              <a:spcBef>
                <a:spcPct val="20000"/>
              </a:spcBef>
              <a:buClr>
                <a:srgbClr val="0000FF"/>
              </a:buClr>
              <a:buSzPct val="80000"/>
              <a:buFont typeface="Wingdings" panose="05000000000000000000" pitchFamily="2" charset="2"/>
              <a:buChar char="q"/>
            </a:pPr>
            <a:r>
              <a:rPr lang="zh-CN" altLang="en-US" sz="3200">
                <a:hlinkClick r:id="rId13" action="ppaction://hlinksldjump"/>
              </a:rPr>
              <a:t>任务调度</a:t>
            </a:r>
            <a:endParaRPr lang="zh-CN" altLang="en-US" sz="3200"/>
          </a:p>
          <a:p>
            <a:pPr eaLnBrk="1" hangingPunct="1">
              <a:spcBef>
                <a:spcPct val="20000"/>
              </a:spcBef>
              <a:buClr>
                <a:srgbClr val="0000FF"/>
              </a:buClr>
              <a:buSzPct val="80000"/>
              <a:buFont typeface="Wingdings" panose="05000000000000000000" pitchFamily="2" charset="2"/>
              <a:buChar char="q"/>
            </a:pPr>
            <a:r>
              <a:rPr lang="en-US" altLang="zh-CN" sz="3200">
                <a:hlinkClick r:id="rId14" action="ppaction://hlinksldjump"/>
              </a:rPr>
              <a:t>SWI</a:t>
            </a:r>
            <a:r>
              <a:rPr lang="zh-CN" altLang="en-US" sz="3200">
                <a:hlinkClick r:id="rId14" action="ppaction://hlinksldjump"/>
              </a:rPr>
              <a:t>软件中断异常</a:t>
            </a:r>
            <a:endParaRPr lang="zh-CN" altLang="en-US" sz="3200"/>
          </a:p>
          <a:p>
            <a:pPr eaLnBrk="1" hangingPunct="1">
              <a:spcBef>
                <a:spcPct val="20000"/>
              </a:spcBef>
              <a:buClr>
                <a:srgbClr val="0000FF"/>
              </a:buClr>
              <a:buSzPct val="80000"/>
              <a:buFont typeface="Wingdings" panose="05000000000000000000" pitchFamily="2" charset="2"/>
              <a:buChar char="q"/>
            </a:pPr>
            <a:r>
              <a:rPr lang="zh-CN" altLang="en-US" sz="3200">
                <a:hlinkClick r:id="rId15" action="ppaction://hlinksldjump"/>
              </a:rPr>
              <a:t>任务级的任务调度小结</a:t>
            </a:r>
            <a:endParaRPr lang="zh-CN" altLang="en-US" sz="3200"/>
          </a:p>
        </p:txBody>
      </p:sp>
      <p:sp>
        <p:nvSpPr>
          <p:cNvPr id="6" name="燕尾形 5">
            <a:hlinkClick r:id="rId16" action="ppaction://hlinksldjump"/>
          </p:cNvPr>
          <p:cNvSpPr/>
          <p:nvPr/>
        </p:nvSpPr>
        <p:spPr>
          <a:xfrm rot="10800000">
            <a:off x="10107613" y="6096000"/>
            <a:ext cx="533400" cy="381000"/>
          </a:xfrm>
          <a:prstGeom prst="chevron">
            <a:avLst>
              <a:gd name="adj" fmla="val 64328"/>
            </a:avLst>
          </a:prstGeom>
          <a:blipFill>
            <a:blip r:embed="rId17"/>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25603" name="Rectangle 3"/>
          <p:cNvSpPr>
            <a:spLocks noGrp="1" noChangeArrowheads="1"/>
          </p:cNvSpPr>
          <p:nvPr>
            <p:ph idx="1"/>
          </p:nvPr>
        </p:nvSpPr>
        <p:spPr>
          <a:noFill/>
        </p:spPr>
        <p:txBody>
          <a:bodyPr/>
          <a:lstStyle/>
          <a:p>
            <a:pPr eaLnBrk="1" hangingPunct="1">
              <a:buClr>
                <a:srgbClr val="0000FF"/>
              </a:buClr>
              <a:buSzPct val="80000"/>
              <a:buFont typeface="Wingdings" panose="05000000000000000000" pitchFamily="2" charset="2"/>
              <a:buChar char="q"/>
            </a:pPr>
            <a:r>
              <a:rPr lang="zh-CN" altLang="en-US">
                <a:solidFill>
                  <a:srgbClr val="FF0000"/>
                </a:solidFill>
              </a:rPr>
              <a:t>基本概念</a:t>
            </a:r>
          </a:p>
          <a:p>
            <a:pPr eaLnBrk="1" hangingPunct="1">
              <a:buClr>
                <a:srgbClr val="0000FF"/>
              </a:buClr>
              <a:buSzPct val="80000"/>
              <a:buFont typeface="Wingdings" panose="05000000000000000000" pitchFamily="2" charset="2"/>
              <a:buChar char="q"/>
            </a:pPr>
            <a:r>
              <a:rPr lang="zh-CN" altLang="en-US">
                <a:solidFill>
                  <a:srgbClr val="C0C0C0"/>
                </a:solidFill>
              </a:rPr>
              <a:t>案例分析</a:t>
            </a:r>
          </a:p>
          <a:p>
            <a:pPr eaLnBrk="1" hangingPunct="1">
              <a:buClr>
                <a:srgbClr val="0000FF"/>
              </a:buClr>
              <a:buSzPct val="80000"/>
              <a:buFont typeface="Wingdings" panose="05000000000000000000" pitchFamily="2" charset="2"/>
              <a:buChar char="q"/>
            </a:pPr>
            <a:r>
              <a:rPr lang="zh-CN" altLang="en-US">
                <a:solidFill>
                  <a:srgbClr val="C0C0C0"/>
                </a:solidFill>
              </a:rPr>
              <a:t>任务控制块</a:t>
            </a:r>
          </a:p>
          <a:p>
            <a:pPr eaLnBrk="1" hangingPunct="1">
              <a:buClr>
                <a:srgbClr val="0000FF"/>
              </a:buClr>
              <a:buSzPct val="80000"/>
              <a:buFont typeface="Wingdings" panose="05000000000000000000" pitchFamily="2" charset="2"/>
              <a:buChar char="q"/>
            </a:pPr>
            <a:r>
              <a:rPr lang="zh-CN" altLang="en-US">
                <a:solidFill>
                  <a:srgbClr val="C0C0C0"/>
                </a:solidFill>
              </a:rPr>
              <a:t>任务就绪算法</a:t>
            </a:r>
          </a:p>
          <a:p>
            <a:pPr eaLnBrk="1" hangingPunct="1">
              <a:buClr>
                <a:srgbClr val="0000FF"/>
              </a:buClr>
              <a:buSzPct val="80000"/>
              <a:buFont typeface="Wingdings" panose="05000000000000000000" pitchFamily="2" charset="2"/>
              <a:buChar char="q"/>
            </a:pPr>
            <a:r>
              <a:rPr lang="en-US" altLang="zh-CN">
                <a:solidFill>
                  <a:srgbClr val="C0C0C0"/>
                </a:solidFill>
              </a:rPr>
              <a:t>OS</a:t>
            </a:r>
            <a:r>
              <a:rPr lang="zh-CN" altLang="en-US">
                <a:solidFill>
                  <a:srgbClr val="C0C0C0"/>
                </a:solidFill>
              </a:rPr>
              <a:t>初始化</a:t>
            </a:r>
          </a:p>
          <a:p>
            <a:pPr eaLnBrk="1" hangingPunct="1">
              <a:buClr>
                <a:srgbClr val="0000FF"/>
              </a:buClr>
              <a:buSzPct val="80000"/>
              <a:buFont typeface="Wingdings" panose="05000000000000000000" pitchFamily="2" charset="2"/>
              <a:buChar char="q"/>
            </a:pPr>
            <a:r>
              <a:rPr lang="zh-CN" altLang="en-US">
                <a:solidFill>
                  <a:srgbClr val="C0C0C0"/>
                </a:solidFill>
              </a:rPr>
              <a:t>任务管理</a:t>
            </a:r>
          </a:p>
          <a:p>
            <a:pPr eaLnBrk="1" hangingPunct="1">
              <a:buClr>
                <a:srgbClr val="0000FF"/>
              </a:buClr>
              <a:buSzPct val="80000"/>
              <a:buFont typeface="Wingdings" panose="05000000000000000000" pitchFamily="2" charset="2"/>
              <a:buChar char="q"/>
            </a:pPr>
            <a:r>
              <a:rPr lang="zh-CN" altLang="en-US">
                <a:solidFill>
                  <a:srgbClr val="C0C0C0"/>
                </a:solidFill>
              </a:rPr>
              <a:t>任务堆栈初始化</a:t>
            </a:r>
          </a:p>
        </p:txBody>
      </p:sp>
      <p:sp>
        <p:nvSpPr>
          <p:cNvPr id="25604" name="Rectangle 4"/>
          <p:cNvSpPr>
            <a:spLocks noChangeArrowheads="1"/>
          </p:cNvSpPr>
          <p:nvPr/>
        </p:nvSpPr>
        <p:spPr bwMode="auto">
          <a:xfrm>
            <a:off x="5807076" y="1447801"/>
            <a:ext cx="41751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获取并初始化</a:t>
            </a:r>
            <a:r>
              <a:rPr lang="en-US" altLang="zh-CN" sz="3200">
                <a:solidFill>
                  <a:srgbClr val="C0C0C0"/>
                </a:solidFill>
              </a:rPr>
              <a:t>TCB</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启动</a:t>
            </a:r>
            <a:r>
              <a:rPr lang="en-US" altLang="zh-CN" sz="3200">
                <a:solidFill>
                  <a:srgbClr val="C0C0C0"/>
                </a:solidFill>
              </a:rPr>
              <a:t>OS</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TargetInit </a:t>
            </a:r>
            <a:r>
              <a:rPr lang="zh-CN" altLang="en-US" sz="3200">
                <a:solidFill>
                  <a:srgbClr val="C0C0C0"/>
                </a:solidFill>
              </a:rPr>
              <a:t>初始化</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时间管理</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任务调度</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SWI</a:t>
            </a:r>
            <a:r>
              <a:rPr lang="zh-CN" altLang="en-US" sz="3200">
                <a:solidFill>
                  <a:srgbClr val="C0C0C0"/>
                </a:solidFill>
              </a:rPr>
              <a:t>软件中断异常</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任务级的任务调度小结</a:t>
            </a:r>
          </a:p>
        </p:txBody>
      </p:sp>
      <p:sp>
        <p:nvSpPr>
          <p:cNvPr id="6" name="燕尾形 5">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75779" name="Rectangle 3"/>
          <p:cNvSpPr>
            <a:spLocks noGrp="1" noChangeArrowheads="1"/>
          </p:cNvSpPr>
          <p:nvPr>
            <p:ph idx="1"/>
          </p:nvPr>
        </p:nvSpPr>
        <p:spPr/>
        <p:txBody>
          <a:bodyPr/>
          <a:lstStyle/>
          <a:p>
            <a:pPr eaLnBrk="1" hangingPunct="1"/>
            <a:r>
              <a:rPr lang="zh-CN" altLang="en-US"/>
              <a:t>基本概念</a:t>
            </a:r>
          </a:p>
        </p:txBody>
      </p:sp>
      <p:sp>
        <p:nvSpPr>
          <p:cNvPr id="75780" name="Text Box 4"/>
          <p:cNvSpPr txBox="1">
            <a:spLocks noChangeArrowheads="1"/>
          </p:cNvSpPr>
          <p:nvPr/>
        </p:nvSpPr>
        <p:spPr bwMode="auto">
          <a:xfrm>
            <a:off x="3962400" y="16764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－什么是任务</a:t>
            </a:r>
          </a:p>
        </p:txBody>
      </p:sp>
      <p:sp>
        <p:nvSpPr>
          <p:cNvPr id="75781" name="Rectangle 5"/>
          <p:cNvSpPr>
            <a:spLocks noChangeArrowheads="1"/>
          </p:cNvSpPr>
          <p:nvPr/>
        </p:nvSpPr>
        <p:spPr bwMode="auto">
          <a:xfrm>
            <a:off x="2667000" y="2300298"/>
            <a:ext cx="685800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a:latin typeface="华文新魏" panose="02010800040101010101" pitchFamily="2" charset="-122"/>
                <a:ea typeface="华文新魏" panose="02010800040101010101" pitchFamily="2" charset="-122"/>
              </a:rPr>
              <a:t>        </a:t>
            </a:r>
            <a:r>
              <a:rPr lang="zh-CN" altLang="en-US" sz="2400" dirty="0">
                <a:latin typeface="华文新魏" panose="02010800040101010101" pitchFamily="2" charset="-122"/>
                <a:ea typeface="华文新魏" panose="02010800040101010101" pitchFamily="2" charset="-122"/>
              </a:rPr>
              <a:t>在实时多任务系统下运行的应用软件程序就是任务。在没有使用</a:t>
            </a:r>
            <a:r>
              <a:rPr lang="en-US" altLang="zh-CN" sz="2400" dirty="0">
                <a:latin typeface="华文新魏" panose="02010800040101010101" pitchFamily="2" charset="-122"/>
                <a:ea typeface="华文新魏" panose="02010800040101010101" pitchFamily="2" charset="-122"/>
              </a:rPr>
              <a:t>OS</a:t>
            </a:r>
            <a:r>
              <a:rPr lang="zh-CN" altLang="en-US" sz="2400" dirty="0">
                <a:latin typeface="华文新魏" panose="02010800040101010101" pitchFamily="2" charset="-122"/>
                <a:ea typeface="华文新魏" panose="02010800040101010101" pitchFamily="2" charset="-122"/>
              </a:rPr>
              <a:t>的前后台系统中，我们可以认为</a:t>
            </a:r>
            <a:r>
              <a:rPr lang="en-US" altLang="zh-CN" sz="2400" dirty="0">
                <a:latin typeface="华文新魏" panose="02010800040101010101" pitchFamily="2" charset="-122"/>
                <a:ea typeface="华文新魏" panose="02010800040101010101" pitchFamily="2" charset="-122"/>
              </a:rPr>
              <a:t>main</a:t>
            </a:r>
            <a:r>
              <a:rPr lang="zh-CN" altLang="en-US" sz="2400" dirty="0">
                <a:latin typeface="华文新魏" panose="02010800040101010101" pitchFamily="2" charset="-122"/>
                <a:ea typeface="华文新魏" panose="02010800040101010101" pitchFamily="2" charset="-122"/>
              </a:rPr>
              <a:t>函数以及通过</a:t>
            </a:r>
            <a:r>
              <a:rPr lang="en-US" altLang="zh-CN" sz="2400" dirty="0">
                <a:latin typeface="华文新魏" panose="02010800040101010101" pitchFamily="2" charset="-122"/>
                <a:ea typeface="华文新魏" panose="02010800040101010101" pitchFamily="2" charset="-122"/>
              </a:rPr>
              <a:t>main</a:t>
            </a:r>
            <a:r>
              <a:rPr lang="zh-CN" altLang="en-US" sz="2400" dirty="0">
                <a:latin typeface="华文新魏" panose="02010800040101010101" pitchFamily="2" charset="-122"/>
                <a:ea typeface="华文新魏" panose="02010800040101010101" pitchFamily="2" charset="-122"/>
              </a:rPr>
              <a:t>函数调用的</a:t>
            </a:r>
            <a:r>
              <a:rPr lang="zh-CN" altLang="en-US" sz="2400" dirty="0">
                <a:solidFill>
                  <a:srgbClr val="FF0000"/>
                </a:solidFill>
                <a:latin typeface="华文新魏" panose="02010800040101010101" pitchFamily="2" charset="-122"/>
                <a:ea typeface="华文新魏" panose="02010800040101010101" pitchFamily="2" charset="-122"/>
              </a:rPr>
              <a:t>全体函数</a:t>
            </a:r>
            <a:r>
              <a:rPr lang="zh-CN" altLang="en-US" sz="2400" dirty="0">
                <a:latin typeface="华文新魏" panose="02010800040101010101" pitchFamily="2" charset="-122"/>
                <a:ea typeface="华文新魏" panose="02010800040101010101" pitchFamily="2" charset="-122"/>
              </a:rPr>
              <a:t>为</a:t>
            </a:r>
            <a:r>
              <a:rPr lang="zh-CN" altLang="en-US" sz="2400" dirty="0">
                <a:solidFill>
                  <a:srgbClr val="00B050"/>
                </a:solidFill>
                <a:latin typeface="华文新魏" panose="02010800040101010101" pitchFamily="2" charset="-122"/>
                <a:ea typeface="华文新魏" panose="02010800040101010101" pitchFamily="2" charset="-122"/>
              </a:rPr>
              <a:t>一个</a:t>
            </a:r>
            <a:r>
              <a:rPr lang="zh-CN" altLang="en-US" sz="2400" dirty="0">
                <a:latin typeface="华文新魏" panose="02010800040101010101" pitchFamily="2" charset="-122"/>
                <a:ea typeface="华文新魏" panose="02010800040101010101" pitchFamily="2" charset="-122"/>
              </a:rPr>
              <a:t>任务。</a:t>
            </a:r>
          </a:p>
          <a:p>
            <a:pPr eaLnBrk="1" hangingPunct="1">
              <a:spcBef>
                <a:spcPct val="50000"/>
              </a:spcBef>
            </a:pPr>
            <a:r>
              <a:rPr lang="zh-CN" altLang="en-US" sz="2400" dirty="0">
                <a:latin typeface="华文新魏" panose="02010800040101010101" pitchFamily="2" charset="-122"/>
                <a:ea typeface="华文新魏" panose="02010800040101010101" pitchFamily="2" charset="-122"/>
              </a:rPr>
              <a:t>        通常将</a:t>
            </a:r>
            <a:r>
              <a:rPr lang="zh-CN" altLang="en-US" sz="2400" dirty="0">
                <a:ea typeface="华文新魏" panose="02010800040101010101" pitchFamily="2" charset="-122"/>
              </a:rPr>
              <a:t>“</a:t>
            </a:r>
            <a:r>
              <a:rPr lang="zh-CN" altLang="en-US" sz="2400" dirty="0">
                <a:solidFill>
                  <a:srgbClr val="FF0000"/>
                </a:solidFill>
                <a:latin typeface="华文新魏" panose="02010800040101010101" pitchFamily="2" charset="-122"/>
                <a:ea typeface="华文新魏" panose="02010800040101010101" pitchFamily="2" charset="-122"/>
              </a:rPr>
              <a:t>并行程序执行的基本逻辑单位</a:t>
            </a:r>
            <a:r>
              <a:rPr lang="zh-CN" altLang="en-US" sz="2400" dirty="0">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称之为</a:t>
            </a:r>
            <a:r>
              <a:rPr lang="zh-CN" altLang="en-US" sz="2400" dirty="0">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任务</a:t>
            </a:r>
            <a:r>
              <a:rPr lang="zh-CN" altLang="en-US" sz="2400" dirty="0">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，也就是说任务是可以被分割为独立的且可并行执行的基本逻辑单位程序。一个任务的程序是顺序执行的，而不同任务的程序却是并行执行的。任务必须包括</a:t>
            </a:r>
            <a:r>
              <a:rPr lang="zh-CN" altLang="en-US" sz="2400" dirty="0">
                <a:solidFill>
                  <a:srgbClr val="FF0000"/>
                </a:solidFill>
                <a:latin typeface="华文新魏" panose="02010800040101010101" pitchFamily="2" charset="-122"/>
                <a:ea typeface="华文新魏" panose="02010800040101010101" pitchFamily="2" charset="-122"/>
              </a:rPr>
              <a:t>相互</a:t>
            </a:r>
            <a:r>
              <a:rPr lang="zh-CN" altLang="en-US" sz="2400" dirty="0">
                <a:solidFill>
                  <a:srgbClr val="FF0000"/>
                </a:solidFill>
                <a:ea typeface="华文新魏" panose="02010800040101010101" pitchFamily="2" charset="-122"/>
              </a:rPr>
              <a:t>“</a:t>
            </a:r>
            <a:r>
              <a:rPr lang="zh-CN" altLang="en-US" sz="2400" dirty="0">
                <a:solidFill>
                  <a:srgbClr val="FF0000"/>
                </a:solidFill>
                <a:latin typeface="华文新魏" panose="02010800040101010101" pitchFamily="2" charset="-122"/>
                <a:ea typeface="华文新魏" panose="02010800040101010101" pitchFamily="2" charset="-122"/>
              </a:rPr>
              <a:t>独立</a:t>
            </a:r>
            <a:r>
              <a:rPr lang="zh-CN" altLang="en-US" sz="2400" dirty="0">
                <a:solidFill>
                  <a:srgbClr val="FF0000"/>
                </a:solidFill>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和</a:t>
            </a:r>
            <a:r>
              <a:rPr lang="zh-CN" altLang="en-US" sz="2400" dirty="0">
                <a:solidFill>
                  <a:srgbClr val="FF0000"/>
                </a:solidFill>
                <a:ea typeface="华文新魏" panose="02010800040101010101" pitchFamily="2" charset="-122"/>
              </a:rPr>
              <a:t>“</a:t>
            </a:r>
            <a:r>
              <a:rPr lang="zh-CN" altLang="en-US" sz="2400" dirty="0">
                <a:solidFill>
                  <a:srgbClr val="FF0000"/>
                </a:solidFill>
                <a:latin typeface="华文新魏" panose="02010800040101010101" pitchFamily="2" charset="-122"/>
                <a:ea typeface="华文新魏" panose="02010800040101010101" pitchFamily="2" charset="-122"/>
              </a:rPr>
              <a:t>并行</a:t>
            </a:r>
            <a:r>
              <a:rPr lang="zh-CN" altLang="en-US" sz="2400" dirty="0">
                <a:solidFill>
                  <a:srgbClr val="FF0000"/>
                </a:solidFill>
                <a:ea typeface="华文新魏" panose="02010800040101010101" pitchFamily="2" charset="-122"/>
              </a:rPr>
              <a:t>”</a:t>
            </a:r>
            <a:r>
              <a:rPr lang="zh-CN" altLang="en-US" sz="2400" dirty="0">
                <a:solidFill>
                  <a:srgbClr val="FF0000"/>
                </a:solidFill>
                <a:latin typeface="华文新魏" panose="02010800040101010101" pitchFamily="2" charset="-122"/>
                <a:ea typeface="华文新魏" panose="02010800040101010101" pitchFamily="2" charset="-122"/>
              </a:rPr>
              <a:t>执行</a:t>
            </a:r>
            <a:r>
              <a:rPr lang="zh-CN" altLang="en-US" sz="2400" dirty="0">
                <a:latin typeface="华文新魏" panose="02010800040101010101" pitchFamily="2" charset="-122"/>
                <a:ea typeface="华文新魏" panose="02010800040101010101" pitchFamily="2" charset="-122"/>
              </a:rPr>
              <a:t>两个方面。</a:t>
            </a:r>
          </a:p>
        </p:txBody>
      </p:sp>
      <p:sp>
        <p:nvSpPr>
          <p:cNvPr id="8" name="燕尾形 7">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75779">
                                            <p:txEl>
                                              <p:pRg st="0" end="0"/>
                                            </p:txEl>
                                          </p:spTgt>
                                        </p:tgtEl>
                                        <p:attrNameLst>
                                          <p:attrName>style.visibility</p:attrName>
                                        </p:attrNameLst>
                                      </p:cBhvr>
                                      <p:to>
                                        <p:strVal val="visible"/>
                                      </p:to>
                                    </p:set>
                                    <p:anim calcmode="lin" valueType="num">
                                      <p:cBhvr additive="base">
                                        <p:cTn id="7" dur="500" fill="hold"/>
                                        <p:tgtEl>
                                          <p:spTgt spid="7577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75779">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7" presetClass="entr" presetSubtype="0" fill="hold" grpId="0" nodeType="afterEffect">
                                  <p:stCondLst>
                                    <p:cond delay="0"/>
                                  </p:stCondLst>
                                  <p:iterate type="lt">
                                    <p:tmPct val="50000"/>
                                  </p:iterate>
                                  <p:childTnLst>
                                    <p:set>
                                      <p:cBhvr>
                                        <p:cTn id="11" dur="1" fill="hold">
                                          <p:stCondLst>
                                            <p:cond delay="0"/>
                                          </p:stCondLst>
                                        </p:cTn>
                                        <p:tgtEl>
                                          <p:spTgt spid="75780"/>
                                        </p:tgtEl>
                                        <p:attrNameLst>
                                          <p:attrName>style.visibility</p:attrName>
                                        </p:attrNameLst>
                                      </p:cBhvr>
                                      <p:to>
                                        <p:strVal val="visible"/>
                                      </p:to>
                                    </p:set>
                                    <p:anim calcmode="discrete" valueType="clr">
                                      <p:cBhvr override="childStyle">
                                        <p:cTn id="12" dur="80"/>
                                        <p:tgtEl>
                                          <p:spTgt spid="75780"/>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75780"/>
                                        </p:tgtEl>
                                        <p:attrNameLst>
                                          <p:attrName>fillcolor</p:attrName>
                                        </p:attrNameLst>
                                      </p:cBhvr>
                                      <p:tavLst>
                                        <p:tav tm="0">
                                          <p:val>
                                            <p:clrVal>
                                              <a:schemeClr val="accent2"/>
                                            </p:clrVal>
                                          </p:val>
                                        </p:tav>
                                        <p:tav tm="50000">
                                          <p:val>
                                            <p:clrVal>
                                              <a:schemeClr val="hlink"/>
                                            </p:clrVal>
                                          </p:val>
                                        </p:tav>
                                      </p:tavLst>
                                    </p:anim>
                                    <p:set>
                                      <p:cBhvr>
                                        <p:cTn id="14" dur="80"/>
                                        <p:tgtEl>
                                          <p:spTgt spid="75780"/>
                                        </p:tgtEl>
                                        <p:attrNameLst>
                                          <p:attrName>fill.type</p:attrName>
                                        </p:attrNameLst>
                                      </p:cBhvr>
                                      <p:to>
                                        <p:strVal val="solid"/>
                                      </p:to>
                                    </p:set>
                                  </p:childTnLst>
                                </p:cTn>
                              </p:par>
                            </p:childTnLst>
                          </p:cTn>
                        </p:par>
                        <p:par>
                          <p:cTn id="15" fill="hold">
                            <p:stCondLst>
                              <p:cond delay="779"/>
                            </p:stCondLst>
                            <p:childTnLst>
                              <p:par>
                                <p:cTn id="16" presetID="22" presetClass="entr" presetSubtype="1" fill="hold" grpId="0" nodeType="afterEffect">
                                  <p:stCondLst>
                                    <p:cond delay="0"/>
                                  </p:stCondLst>
                                  <p:childTnLst>
                                    <p:set>
                                      <p:cBhvr>
                                        <p:cTn id="17" dur="1" fill="hold">
                                          <p:stCondLst>
                                            <p:cond delay="0"/>
                                          </p:stCondLst>
                                        </p:cTn>
                                        <p:tgtEl>
                                          <p:spTgt spid="75781"/>
                                        </p:tgtEl>
                                        <p:attrNameLst>
                                          <p:attrName>style.visibility</p:attrName>
                                        </p:attrNameLst>
                                      </p:cBhvr>
                                      <p:to>
                                        <p:strVal val="visible"/>
                                      </p:to>
                                    </p:set>
                                    <p:animEffect transition="in" filter="wipe(up)">
                                      <p:cBhvr>
                                        <p:cTn id="18" dur="500"/>
                                        <p:tgtEl>
                                          <p:spTgt spid="757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9" grpId="0" build="p"/>
      <p:bldP spid="75780" grpId="0"/>
      <p:bldP spid="75781"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3.2  </a:t>
            </a:r>
            <a:r>
              <a:rPr lang="zh-CN" altLang="en-US" dirty="0"/>
              <a:t>最小内核</a:t>
            </a:r>
          </a:p>
        </p:txBody>
      </p:sp>
      <p:sp>
        <p:nvSpPr>
          <p:cNvPr id="27651" name="Rectangle 3"/>
          <p:cNvSpPr>
            <a:spLocks noGrp="1" noChangeArrowheads="1"/>
          </p:cNvSpPr>
          <p:nvPr>
            <p:ph idx="1"/>
          </p:nvPr>
        </p:nvSpPr>
        <p:spPr/>
        <p:txBody>
          <a:bodyPr/>
          <a:lstStyle/>
          <a:p>
            <a:pPr eaLnBrk="1" hangingPunct="1"/>
            <a:r>
              <a:rPr lang="zh-CN" altLang="en-US"/>
              <a:t>基本概念</a:t>
            </a:r>
          </a:p>
        </p:txBody>
      </p:sp>
      <p:sp>
        <p:nvSpPr>
          <p:cNvPr id="76804" name="Text Box 4"/>
          <p:cNvSpPr txBox="1">
            <a:spLocks noChangeArrowheads="1"/>
          </p:cNvSpPr>
          <p:nvPr/>
        </p:nvSpPr>
        <p:spPr bwMode="auto">
          <a:xfrm>
            <a:off x="3962400" y="16764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－独立</a:t>
            </a:r>
          </a:p>
        </p:txBody>
      </p:sp>
      <p:sp>
        <p:nvSpPr>
          <p:cNvPr id="76805" name="Rectangle 5"/>
          <p:cNvSpPr>
            <a:spLocks noChangeArrowheads="1"/>
          </p:cNvSpPr>
          <p:nvPr/>
        </p:nvSpPr>
        <p:spPr bwMode="auto">
          <a:xfrm>
            <a:off x="2667000" y="2297540"/>
            <a:ext cx="6858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        </a:t>
            </a:r>
            <a:r>
              <a:rPr lang="zh-CN" altLang="en-US" sz="2400">
                <a:latin typeface="华文新魏" panose="02010800040101010101" pitchFamily="2" charset="-122"/>
                <a:ea typeface="华文新魏" panose="02010800040101010101" pitchFamily="2" charset="-122"/>
              </a:rPr>
              <a:t>独立具体指任务</a:t>
            </a:r>
            <a:r>
              <a:rPr lang="zh-CN" altLang="en-US" sz="2400">
                <a:solidFill>
                  <a:srgbClr val="FF0000"/>
                </a:solidFill>
                <a:latin typeface="华文新魏" panose="02010800040101010101" pitchFamily="2" charset="-122"/>
                <a:ea typeface="华文新魏" panose="02010800040101010101" pitchFamily="2" charset="-122"/>
              </a:rPr>
              <a:t>不能彼此直接调用</a:t>
            </a:r>
            <a:r>
              <a:rPr lang="zh-CN" altLang="en-US" sz="2400">
                <a:latin typeface="华文新魏" panose="02010800040101010101" pitchFamily="2" charset="-122"/>
                <a:ea typeface="华文新魏" panose="02010800040101010101" pitchFamily="2" charset="-122"/>
              </a:rPr>
              <a:t>，也</a:t>
            </a:r>
            <a:r>
              <a:rPr lang="zh-CN" altLang="en-US" sz="2400">
                <a:solidFill>
                  <a:srgbClr val="FF0000"/>
                </a:solidFill>
                <a:latin typeface="华文新魏" panose="02010800040101010101" pitchFamily="2" charset="-122"/>
                <a:ea typeface="华文新魏" panose="02010800040101010101" pitchFamily="2" charset="-122"/>
              </a:rPr>
              <a:t>不能直接进行数据交换</a:t>
            </a:r>
            <a:r>
              <a:rPr lang="zh-CN" altLang="en-US" sz="2400">
                <a:latin typeface="华文新魏" panose="02010800040101010101" pitchFamily="2" charset="-122"/>
                <a:ea typeface="华文新魏" panose="02010800040101010101" pitchFamily="2" charset="-122"/>
              </a:rPr>
              <a:t>。 </a:t>
            </a:r>
          </a:p>
        </p:txBody>
      </p:sp>
      <p:sp>
        <p:nvSpPr>
          <p:cNvPr id="76808" name="Rectangle 8"/>
          <p:cNvSpPr>
            <a:spLocks noChangeArrowheads="1"/>
          </p:cNvSpPr>
          <p:nvPr/>
        </p:nvSpPr>
        <p:spPr bwMode="auto">
          <a:xfrm>
            <a:off x="2133600" y="3890964"/>
            <a:ext cx="1582738" cy="1366837"/>
          </a:xfrm>
          <a:prstGeom prst="rect">
            <a:avLst/>
          </a:prstGeom>
          <a:solidFill>
            <a:schemeClr val="accent1"/>
          </a:solidFill>
          <a:ln w="9525">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void task0 (void)</a:t>
            </a:r>
          </a:p>
          <a:p>
            <a:pPr>
              <a:defRPr/>
            </a:pPr>
            <a:r>
              <a:rPr lang="en-US" altLang="zh-CN" sz="1400">
                <a:latin typeface="Arial" panose="020B0604020202020204" pitchFamily="34" charset="0"/>
              </a:rPr>
              <a:t>{</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    task1( );</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a:t>
            </a:r>
          </a:p>
        </p:txBody>
      </p:sp>
      <p:sp>
        <p:nvSpPr>
          <p:cNvPr id="76809" name="Rectangle 9"/>
          <p:cNvSpPr>
            <a:spLocks noChangeArrowheads="1"/>
          </p:cNvSpPr>
          <p:nvPr/>
        </p:nvSpPr>
        <p:spPr bwMode="auto">
          <a:xfrm>
            <a:off x="3962400" y="3890964"/>
            <a:ext cx="1582738" cy="1366837"/>
          </a:xfrm>
          <a:prstGeom prst="rect">
            <a:avLst/>
          </a:prstGeom>
          <a:solidFill>
            <a:schemeClr val="accent1"/>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void task1 (void)</a:t>
            </a:r>
          </a:p>
          <a:p>
            <a:pPr>
              <a:defRPr/>
            </a:pPr>
            <a:r>
              <a:rPr lang="en-US" altLang="zh-CN" sz="1400">
                <a:latin typeface="Arial" panose="020B0604020202020204" pitchFamily="34" charset="0"/>
              </a:rPr>
              <a:t>{</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     </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a:t>
            </a:r>
          </a:p>
        </p:txBody>
      </p:sp>
      <p:sp>
        <p:nvSpPr>
          <p:cNvPr id="76810" name="AutoShape 10"/>
          <p:cNvSpPr>
            <a:spLocks noChangeArrowheads="1"/>
          </p:cNvSpPr>
          <p:nvPr/>
        </p:nvSpPr>
        <p:spPr bwMode="auto">
          <a:xfrm>
            <a:off x="5638800" y="4495800"/>
            <a:ext cx="609600" cy="228600"/>
          </a:xfrm>
          <a:prstGeom prst="rightArrow">
            <a:avLst>
              <a:gd name="adj1" fmla="val 50000"/>
              <a:gd name="adj2" fmla="val 66667"/>
            </a:avLst>
          </a:prstGeom>
          <a:solidFill>
            <a:schemeClr val="accent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 name="Group 14"/>
          <p:cNvGrpSpPr/>
          <p:nvPr/>
        </p:nvGrpSpPr>
        <p:grpSpPr bwMode="auto">
          <a:xfrm>
            <a:off x="6324600" y="3733800"/>
            <a:ext cx="3581400" cy="1658938"/>
            <a:chOff x="3024" y="2352"/>
            <a:chExt cx="2256" cy="1045"/>
          </a:xfrm>
        </p:grpSpPr>
        <p:sp>
          <p:nvSpPr>
            <p:cNvPr id="76811" name="Rectangle 11"/>
            <p:cNvSpPr>
              <a:spLocks noChangeArrowheads="1"/>
            </p:cNvSpPr>
            <p:nvPr/>
          </p:nvSpPr>
          <p:spPr bwMode="auto">
            <a:xfrm>
              <a:off x="3024" y="2352"/>
              <a:ext cx="2256" cy="1045"/>
            </a:xfrm>
            <a:prstGeom prst="rect">
              <a:avLst/>
            </a:prstGeom>
            <a:solidFill>
              <a:srgbClr val="C0C0C0"/>
            </a:soli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27677" name="Rectangle 12"/>
            <p:cNvSpPr>
              <a:spLocks noChangeArrowheads="1"/>
            </p:cNvSpPr>
            <p:nvPr/>
          </p:nvSpPr>
          <p:spPr bwMode="auto">
            <a:xfrm>
              <a:off x="3083" y="2448"/>
              <a:ext cx="997" cy="861"/>
            </a:xfrm>
            <a:prstGeom prst="rect">
              <a:avLst/>
            </a:prstGeom>
            <a:solidFill>
              <a:schemeClr val="accent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t>void task0 (void)</a:t>
              </a:r>
            </a:p>
            <a:p>
              <a:pPr eaLnBrk="1" hangingPunct="1"/>
              <a:r>
                <a:rPr lang="en-US" altLang="zh-CN" sz="1400"/>
                <a:t>{</a:t>
              </a:r>
            </a:p>
            <a:p>
              <a:pPr eaLnBrk="1" hangingPunct="1"/>
              <a:endParaRPr lang="en-US" altLang="zh-CN" sz="1400"/>
            </a:p>
            <a:p>
              <a:pPr eaLnBrk="1" hangingPunct="1"/>
              <a:r>
                <a:rPr lang="en-US" altLang="zh-CN" sz="1400"/>
                <a:t>    task1( );</a:t>
              </a:r>
            </a:p>
            <a:p>
              <a:pPr eaLnBrk="1" hangingPunct="1"/>
              <a:endParaRPr lang="en-US" altLang="zh-CN" sz="1400"/>
            </a:p>
            <a:p>
              <a:pPr eaLnBrk="1" hangingPunct="1"/>
              <a:r>
                <a:rPr lang="en-US" altLang="zh-CN" sz="1400"/>
                <a:t>}</a:t>
              </a:r>
            </a:p>
          </p:txBody>
        </p:sp>
        <p:sp>
          <p:nvSpPr>
            <p:cNvPr id="27678" name="Rectangle 13"/>
            <p:cNvSpPr>
              <a:spLocks noChangeArrowheads="1"/>
            </p:cNvSpPr>
            <p:nvPr/>
          </p:nvSpPr>
          <p:spPr bwMode="auto">
            <a:xfrm>
              <a:off x="4235" y="2448"/>
              <a:ext cx="997" cy="861"/>
            </a:xfrm>
            <a:prstGeom prst="rect">
              <a:avLst/>
            </a:prstGeom>
            <a:solidFill>
              <a:schemeClr val="accent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t>void task1 (void)</a:t>
              </a:r>
            </a:p>
            <a:p>
              <a:pPr eaLnBrk="1" hangingPunct="1"/>
              <a:r>
                <a:rPr lang="en-US" altLang="zh-CN" sz="1400"/>
                <a:t>{</a:t>
              </a:r>
            </a:p>
            <a:p>
              <a:pPr eaLnBrk="1" hangingPunct="1"/>
              <a:endParaRPr lang="en-US" altLang="zh-CN" sz="1400"/>
            </a:p>
            <a:p>
              <a:pPr eaLnBrk="1" hangingPunct="1"/>
              <a:r>
                <a:rPr lang="en-US" altLang="zh-CN" sz="1400"/>
                <a:t>     </a:t>
              </a:r>
            </a:p>
            <a:p>
              <a:pPr eaLnBrk="1" hangingPunct="1"/>
              <a:endParaRPr lang="en-US" altLang="zh-CN" sz="1400"/>
            </a:p>
            <a:p>
              <a:pPr eaLnBrk="1" hangingPunct="1"/>
              <a:r>
                <a:rPr lang="en-US" altLang="zh-CN" sz="1400"/>
                <a:t>}</a:t>
              </a:r>
            </a:p>
          </p:txBody>
        </p:sp>
      </p:grpSp>
      <p:sp>
        <p:nvSpPr>
          <p:cNvPr id="76815" name="Rectangle 15"/>
          <p:cNvSpPr>
            <a:spLocks noChangeArrowheads="1"/>
          </p:cNvSpPr>
          <p:nvPr/>
        </p:nvSpPr>
        <p:spPr bwMode="auto">
          <a:xfrm>
            <a:off x="2133600" y="3505200"/>
            <a:ext cx="3429000" cy="287338"/>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pPr algn="ctr">
              <a:defRPr/>
            </a:pPr>
            <a:r>
              <a:rPr lang="zh-CN" altLang="en-US" sz="1600">
                <a:latin typeface="Arial" panose="020B0604020202020204" pitchFamily="34" charset="0"/>
              </a:rPr>
              <a:t>内核</a:t>
            </a:r>
          </a:p>
        </p:txBody>
      </p:sp>
      <p:sp>
        <p:nvSpPr>
          <p:cNvPr id="76816" name="AutoShape 16"/>
          <p:cNvSpPr>
            <a:spLocks noChangeArrowheads="1"/>
          </p:cNvSpPr>
          <p:nvPr/>
        </p:nvSpPr>
        <p:spPr bwMode="auto">
          <a:xfrm>
            <a:off x="7315200" y="3505200"/>
            <a:ext cx="1676400" cy="914400"/>
          </a:xfrm>
          <a:prstGeom prst="wedgeRoundRectCallout">
            <a:avLst>
              <a:gd name="adj1" fmla="val -39204"/>
              <a:gd name="adj2" fmla="val 79343"/>
              <a:gd name="adj3" fmla="val 16667"/>
            </a:avLst>
          </a:prstGeom>
          <a:solidFill>
            <a:srgbClr val="E5FFFF"/>
          </a:solidFill>
          <a:ln w="9525">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t>通过</a:t>
            </a:r>
            <a:r>
              <a:rPr lang="zh-CN" altLang="en-US" sz="1600" b="1">
                <a:solidFill>
                  <a:srgbClr val="FF0000"/>
                </a:solidFill>
              </a:rPr>
              <a:t>调用</a:t>
            </a:r>
            <a:r>
              <a:rPr lang="zh-CN" altLang="en-US" sz="1600"/>
              <a:t>执行任务，因此可以看成</a:t>
            </a:r>
            <a:r>
              <a:rPr lang="zh-CN" altLang="en-US" sz="1600" b="1">
                <a:solidFill>
                  <a:srgbClr val="FF0000"/>
                </a:solidFill>
              </a:rPr>
              <a:t>整体</a:t>
            </a:r>
            <a:r>
              <a:rPr lang="zh-CN" altLang="en-US" sz="1600"/>
              <a:t>。</a:t>
            </a:r>
          </a:p>
        </p:txBody>
      </p:sp>
      <p:sp>
        <p:nvSpPr>
          <p:cNvPr id="76817" name="Rectangle 17"/>
          <p:cNvSpPr>
            <a:spLocks noChangeArrowheads="1"/>
          </p:cNvSpPr>
          <p:nvPr/>
        </p:nvSpPr>
        <p:spPr bwMode="auto">
          <a:xfrm>
            <a:off x="2133600" y="3886200"/>
            <a:ext cx="1582738" cy="1366838"/>
          </a:xfrm>
          <a:prstGeom prst="rect">
            <a:avLst/>
          </a:prstGeom>
          <a:solidFill>
            <a:schemeClr val="accent1"/>
          </a:solidFill>
          <a:ln w="9525">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void task0 (void)</a:t>
            </a:r>
          </a:p>
          <a:p>
            <a:pPr>
              <a:defRPr/>
            </a:pPr>
            <a:r>
              <a:rPr lang="en-US" altLang="zh-CN" sz="1400">
                <a:latin typeface="Arial" panose="020B0604020202020204" pitchFamily="34" charset="0"/>
              </a:rPr>
              <a:t>{</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    </a:t>
            </a:r>
            <a:r>
              <a:rPr lang="zh-CN" altLang="en-US" sz="1400">
                <a:latin typeface="Arial" panose="020B0604020202020204" pitchFamily="34" charset="0"/>
              </a:rPr>
              <a:t>系统调用</a:t>
            </a:r>
          </a:p>
          <a:p>
            <a:pPr>
              <a:defRPr/>
            </a:pPr>
            <a:endParaRPr lang="zh-CN" altLang="en-US" sz="1400">
              <a:latin typeface="Arial" panose="020B0604020202020204" pitchFamily="34" charset="0"/>
            </a:endParaRPr>
          </a:p>
          <a:p>
            <a:pPr>
              <a:defRPr/>
            </a:pPr>
            <a:r>
              <a:rPr lang="en-US" altLang="zh-CN" sz="1400">
                <a:latin typeface="Arial" panose="020B0604020202020204" pitchFamily="34" charset="0"/>
              </a:rPr>
              <a:t>}</a:t>
            </a:r>
          </a:p>
        </p:txBody>
      </p:sp>
      <p:grpSp>
        <p:nvGrpSpPr>
          <p:cNvPr id="3" name="Group 18"/>
          <p:cNvGrpSpPr/>
          <p:nvPr/>
        </p:nvGrpSpPr>
        <p:grpSpPr bwMode="auto">
          <a:xfrm>
            <a:off x="6019800" y="3352800"/>
            <a:ext cx="3530600" cy="2133600"/>
            <a:chOff x="2640" y="1392"/>
            <a:chExt cx="2224" cy="1344"/>
          </a:xfrm>
        </p:grpSpPr>
        <p:sp>
          <p:nvSpPr>
            <p:cNvPr id="27664" name="AutoShape 19"/>
            <p:cNvSpPr>
              <a:spLocks noChangeArrowheads="1"/>
            </p:cNvSpPr>
            <p:nvPr/>
          </p:nvSpPr>
          <p:spPr bwMode="auto">
            <a:xfrm>
              <a:off x="3488" y="1392"/>
              <a:ext cx="544" cy="227"/>
            </a:xfrm>
            <a:prstGeom prst="star8">
              <a:avLst>
                <a:gd name="adj" fmla="val 38250"/>
              </a:avLst>
            </a:prstGeom>
            <a:solidFill>
              <a:schemeClr val="accent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t>中断</a:t>
              </a:r>
            </a:p>
          </p:txBody>
        </p:sp>
        <p:sp>
          <p:nvSpPr>
            <p:cNvPr id="27665" name="AutoShape 20"/>
            <p:cNvSpPr>
              <a:spLocks noChangeArrowheads="1"/>
            </p:cNvSpPr>
            <p:nvPr/>
          </p:nvSpPr>
          <p:spPr bwMode="auto">
            <a:xfrm>
              <a:off x="3456" y="1933"/>
              <a:ext cx="544" cy="22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t>内核</a:t>
              </a:r>
            </a:p>
          </p:txBody>
        </p:sp>
        <p:sp>
          <p:nvSpPr>
            <p:cNvPr id="27666" name="Oval 21"/>
            <p:cNvSpPr>
              <a:spLocks noChangeArrowheads="1"/>
            </p:cNvSpPr>
            <p:nvPr/>
          </p:nvSpPr>
          <p:spPr bwMode="auto">
            <a:xfrm>
              <a:off x="2640" y="2400"/>
              <a:ext cx="544" cy="227"/>
            </a:xfrm>
            <a:prstGeom prst="ellipse">
              <a:avLst/>
            </a:prstGeom>
            <a:solidFill>
              <a:schemeClr val="accent1"/>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t>任务</a:t>
              </a:r>
            </a:p>
          </p:txBody>
        </p:sp>
        <p:sp>
          <p:nvSpPr>
            <p:cNvPr id="27667" name="Oval 22"/>
            <p:cNvSpPr>
              <a:spLocks noChangeArrowheads="1"/>
            </p:cNvSpPr>
            <p:nvPr/>
          </p:nvSpPr>
          <p:spPr bwMode="auto">
            <a:xfrm>
              <a:off x="4320" y="2400"/>
              <a:ext cx="544" cy="227"/>
            </a:xfrm>
            <a:prstGeom prst="ellipse">
              <a:avLst/>
            </a:prstGeom>
            <a:solidFill>
              <a:schemeClr val="accent1"/>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t>任务</a:t>
              </a:r>
            </a:p>
          </p:txBody>
        </p:sp>
        <p:sp>
          <p:nvSpPr>
            <p:cNvPr id="27668" name="Oval 23"/>
            <p:cNvSpPr>
              <a:spLocks noChangeArrowheads="1"/>
            </p:cNvSpPr>
            <p:nvPr/>
          </p:nvSpPr>
          <p:spPr bwMode="auto">
            <a:xfrm>
              <a:off x="3488" y="2509"/>
              <a:ext cx="544" cy="227"/>
            </a:xfrm>
            <a:prstGeom prst="ellipse">
              <a:avLst/>
            </a:prstGeom>
            <a:solidFill>
              <a:schemeClr val="accent1"/>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t>任务</a:t>
              </a:r>
            </a:p>
          </p:txBody>
        </p:sp>
        <p:sp>
          <p:nvSpPr>
            <p:cNvPr id="27669" name="Line 24"/>
            <p:cNvSpPr>
              <a:spLocks noChangeShapeType="1"/>
            </p:cNvSpPr>
            <p:nvPr/>
          </p:nvSpPr>
          <p:spPr bwMode="auto">
            <a:xfrm flipV="1">
              <a:off x="3696" y="2208"/>
              <a:ext cx="0" cy="24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70" name="Line 25"/>
            <p:cNvSpPr>
              <a:spLocks noChangeShapeType="1"/>
            </p:cNvSpPr>
            <p:nvPr/>
          </p:nvSpPr>
          <p:spPr bwMode="auto">
            <a:xfrm flipV="1">
              <a:off x="3168" y="2208"/>
              <a:ext cx="240" cy="19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71" name="Line 26"/>
            <p:cNvSpPr>
              <a:spLocks noChangeShapeType="1"/>
            </p:cNvSpPr>
            <p:nvPr/>
          </p:nvSpPr>
          <p:spPr bwMode="auto">
            <a:xfrm flipH="1" flipV="1">
              <a:off x="4080" y="2208"/>
              <a:ext cx="192" cy="19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72" name="Line 27"/>
            <p:cNvSpPr>
              <a:spLocks noChangeShapeType="1"/>
            </p:cNvSpPr>
            <p:nvPr/>
          </p:nvSpPr>
          <p:spPr bwMode="auto">
            <a:xfrm flipH="1">
              <a:off x="3216" y="2304"/>
              <a:ext cx="240" cy="19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73" name="Line 28"/>
            <p:cNvSpPr>
              <a:spLocks noChangeShapeType="1"/>
            </p:cNvSpPr>
            <p:nvPr/>
          </p:nvSpPr>
          <p:spPr bwMode="auto">
            <a:xfrm>
              <a:off x="3792" y="2208"/>
              <a:ext cx="0" cy="24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74" name="Line 29"/>
            <p:cNvSpPr>
              <a:spLocks noChangeShapeType="1"/>
            </p:cNvSpPr>
            <p:nvPr/>
          </p:nvSpPr>
          <p:spPr bwMode="auto">
            <a:xfrm>
              <a:off x="4176" y="2160"/>
              <a:ext cx="192" cy="19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75" name="Line 30"/>
            <p:cNvSpPr>
              <a:spLocks noChangeShapeType="1"/>
            </p:cNvSpPr>
            <p:nvPr/>
          </p:nvSpPr>
          <p:spPr bwMode="auto">
            <a:xfrm>
              <a:off x="3744" y="1680"/>
              <a:ext cx="0" cy="19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76831" name="AutoShape 31"/>
          <p:cNvSpPr>
            <a:spLocks noChangeArrowheads="1"/>
          </p:cNvSpPr>
          <p:nvPr/>
        </p:nvSpPr>
        <p:spPr bwMode="auto">
          <a:xfrm>
            <a:off x="8305800" y="3200400"/>
            <a:ext cx="1676400" cy="914400"/>
          </a:xfrm>
          <a:prstGeom prst="wedgeRoundRectCallout">
            <a:avLst>
              <a:gd name="adj1" fmla="val -54926"/>
              <a:gd name="adj2" fmla="val 79343"/>
              <a:gd name="adj3" fmla="val 16667"/>
            </a:avLst>
          </a:prstGeom>
          <a:solidFill>
            <a:srgbClr val="E5FFFF"/>
          </a:solidFill>
          <a:ln w="9525">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t>通过</a:t>
            </a:r>
            <a:r>
              <a:rPr lang="zh-CN" altLang="en-US" sz="1600" b="1">
                <a:solidFill>
                  <a:srgbClr val="FF0000"/>
                </a:solidFill>
              </a:rPr>
              <a:t>内核</a:t>
            </a:r>
            <a:r>
              <a:rPr lang="zh-CN" altLang="en-US" sz="1600"/>
              <a:t>进行</a:t>
            </a:r>
            <a:r>
              <a:rPr lang="zh-CN" altLang="en-US" sz="1600">
                <a:solidFill>
                  <a:srgbClr val="FF0000"/>
                </a:solidFill>
              </a:rPr>
              <a:t>任务调度</a:t>
            </a:r>
            <a:r>
              <a:rPr lang="zh-CN" altLang="en-US" sz="1600"/>
              <a:t>和</a:t>
            </a:r>
            <a:r>
              <a:rPr lang="zh-CN" altLang="en-US" sz="1600">
                <a:solidFill>
                  <a:srgbClr val="FF0000"/>
                </a:solidFill>
              </a:rPr>
              <a:t>数据交换</a:t>
            </a:r>
            <a:r>
              <a:rPr lang="zh-CN" altLang="en-US" sz="1600"/>
              <a:t>。</a:t>
            </a:r>
          </a:p>
        </p:txBody>
      </p:sp>
      <p:sp>
        <p:nvSpPr>
          <p:cNvPr id="32" name="燕尾形 31">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76804"/>
                                        </p:tgtEl>
                                        <p:attrNameLst>
                                          <p:attrName>style.visibility</p:attrName>
                                        </p:attrNameLst>
                                      </p:cBhvr>
                                      <p:to>
                                        <p:strVal val="visible"/>
                                      </p:to>
                                    </p:set>
                                    <p:anim calcmode="discrete" valueType="clr">
                                      <p:cBhvr override="childStyle">
                                        <p:cTn id="7" dur="80"/>
                                        <p:tgtEl>
                                          <p:spTgt spid="76804"/>
                                        </p:tgtEl>
                                        <p:attrNameLst>
                                          <p:attrName>style.color</p:attrName>
                                        </p:attrNameLst>
                                      </p:cBhvr>
                                      <p:tavLst>
                                        <p:tav tm="0">
                                          <p:val>
                                            <p:clrVal>
                                              <a:schemeClr val="accent2"/>
                                            </p:clrVal>
                                          </p:val>
                                        </p:tav>
                                        <p:tav tm="50000">
                                          <p:val>
                                            <p:clrVal>
                                              <a:schemeClr val="tx1"/>
                                            </p:clrVal>
                                          </p:val>
                                        </p:tav>
                                      </p:tavLst>
                                    </p:anim>
                                    <p:anim calcmode="discrete" valueType="clr">
                                      <p:cBhvr>
                                        <p:cTn id="8" dur="80"/>
                                        <p:tgtEl>
                                          <p:spTgt spid="76804"/>
                                        </p:tgtEl>
                                        <p:attrNameLst>
                                          <p:attrName>fillcolor</p:attrName>
                                        </p:attrNameLst>
                                      </p:cBhvr>
                                      <p:tavLst>
                                        <p:tav tm="0">
                                          <p:val>
                                            <p:clrVal>
                                              <a:schemeClr val="accent2"/>
                                            </p:clrVal>
                                          </p:val>
                                        </p:tav>
                                        <p:tav tm="50000">
                                          <p:val>
                                            <p:clrVal>
                                              <a:schemeClr val="hlink"/>
                                            </p:clrVal>
                                          </p:val>
                                        </p:tav>
                                      </p:tavLst>
                                    </p:anim>
                                    <p:set>
                                      <p:cBhvr>
                                        <p:cTn id="9" dur="80"/>
                                        <p:tgtEl>
                                          <p:spTgt spid="76804"/>
                                        </p:tgtEl>
                                        <p:attrNameLst>
                                          <p:attrName>fill.type</p:attrName>
                                        </p:attrNameLst>
                                      </p:cBhvr>
                                      <p:to>
                                        <p:strVal val="solid"/>
                                      </p:to>
                                    </p:set>
                                  </p:childTnLst>
                                </p:cTn>
                              </p:par>
                            </p:childTnLst>
                          </p:cTn>
                        </p:par>
                        <p:par>
                          <p:cTn id="10" fill="hold">
                            <p:stCondLst>
                              <p:cond delay="0"/>
                            </p:stCondLst>
                            <p:childTnLst>
                              <p:par>
                                <p:cTn id="11" presetID="22" presetClass="entr" presetSubtype="1" fill="hold" nodeType="afterEffect">
                                  <p:stCondLst>
                                    <p:cond delay="0"/>
                                  </p:stCondLst>
                                  <p:childTnLst>
                                    <p:set>
                                      <p:cBhvr>
                                        <p:cTn id="12" dur="1" fill="hold">
                                          <p:stCondLst>
                                            <p:cond delay="0"/>
                                          </p:stCondLst>
                                        </p:cTn>
                                        <p:tgtEl>
                                          <p:spTgt spid="76805">
                                            <p:txEl>
                                              <p:pRg st="0" end="0"/>
                                            </p:txEl>
                                          </p:spTgt>
                                        </p:tgtEl>
                                        <p:attrNameLst>
                                          <p:attrName>style.visibility</p:attrName>
                                        </p:attrNameLst>
                                      </p:cBhvr>
                                      <p:to>
                                        <p:strVal val="visible"/>
                                      </p:to>
                                    </p:set>
                                    <p:animEffect transition="in" filter="wipe(up)">
                                      <p:cBhvr>
                                        <p:cTn id="13" dur="500"/>
                                        <p:tgtEl>
                                          <p:spTgt spid="7680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76808"/>
                                        </p:tgtEl>
                                        <p:attrNameLst>
                                          <p:attrName>style.visibility</p:attrName>
                                        </p:attrNameLst>
                                      </p:cBhvr>
                                      <p:to>
                                        <p:strVal val="visible"/>
                                      </p:to>
                                    </p:set>
                                    <p:animEffect transition="in" filter="dissolve">
                                      <p:cBhvr>
                                        <p:cTn id="18" dur="500"/>
                                        <p:tgtEl>
                                          <p:spTgt spid="76808"/>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76809"/>
                                        </p:tgtEl>
                                        <p:attrNameLst>
                                          <p:attrName>style.visibility</p:attrName>
                                        </p:attrNameLst>
                                      </p:cBhvr>
                                      <p:to>
                                        <p:strVal val="visible"/>
                                      </p:to>
                                    </p:set>
                                    <p:animEffect transition="in" filter="dissolve">
                                      <p:cBhvr>
                                        <p:cTn id="21" dur="500"/>
                                        <p:tgtEl>
                                          <p:spTgt spid="76809"/>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76810"/>
                                        </p:tgtEl>
                                        <p:attrNameLst>
                                          <p:attrName>style.visibility</p:attrName>
                                        </p:attrNameLst>
                                      </p:cBhvr>
                                      <p:to>
                                        <p:strVal val="visible"/>
                                      </p:to>
                                    </p:set>
                                    <p:animEffect transition="in" filter="wipe(left)">
                                      <p:cBhvr>
                                        <p:cTn id="25" dur="500"/>
                                        <p:tgtEl>
                                          <p:spTgt spid="76810"/>
                                        </p:tgtEl>
                                      </p:cBhvr>
                                    </p:animEffect>
                                  </p:childTnLst>
                                </p:cTn>
                              </p:par>
                            </p:childTnLst>
                          </p:cTn>
                        </p:par>
                        <p:par>
                          <p:cTn id="26" fill="hold">
                            <p:stCondLst>
                              <p:cond delay="1000"/>
                            </p:stCondLst>
                            <p:childTnLst>
                              <p:par>
                                <p:cTn id="27" presetID="9" presetClass="entr" presetSubtype="0"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dissolve">
                                      <p:cBhvr>
                                        <p:cTn id="29" dur="500"/>
                                        <p:tgtEl>
                                          <p:spTgt spid="2"/>
                                        </p:tgtEl>
                                      </p:cBhvr>
                                    </p:animEffect>
                                  </p:childTnLst>
                                </p:cTn>
                              </p:par>
                            </p:childTnLst>
                          </p:cTn>
                        </p:par>
                        <p:par>
                          <p:cTn id="30" fill="hold">
                            <p:stCondLst>
                              <p:cond delay="1500"/>
                            </p:stCondLst>
                            <p:childTnLst>
                              <p:par>
                                <p:cTn id="31" presetID="12" presetClass="entr" presetSubtype="1" fill="hold" grpId="0" nodeType="afterEffect">
                                  <p:stCondLst>
                                    <p:cond delay="0"/>
                                  </p:stCondLst>
                                  <p:childTnLst>
                                    <p:set>
                                      <p:cBhvr>
                                        <p:cTn id="32" dur="1" fill="hold">
                                          <p:stCondLst>
                                            <p:cond delay="0"/>
                                          </p:stCondLst>
                                        </p:cTn>
                                        <p:tgtEl>
                                          <p:spTgt spid="76816"/>
                                        </p:tgtEl>
                                        <p:attrNameLst>
                                          <p:attrName>style.visibility</p:attrName>
                                        </p:attrNameLst>
                                      </p:cBhvr>
                                      <p:to>
                                        <p:strVal val="visible"/>
                                      </p:to>
                                    </p:set>
                                    <p:animEffect transition="in" filter="slide(fromTop)">
                                      <p:cBhvr>
                                        <p:cTn id="33" dur="500"/>
                                        <p:tgtEl>
                                          <p:spTgt spid="76816"/>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76808"/>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2"/>
                                        </p:tgtEl>
                                        <p:attrNameLst>
                                          <p:attrName>style.visibility</p:attrName>
                                        </p:attrNameLst>
                                      </p:cBhvr>
                                      <p:to>
                                        <p:strVal val="hidden"/>
                                      </p:to>
                                    </p:set>
                                  </p:childTnLst>
                                </p:cTn>
                              </p:par>
                              <p:par>
                                <p:cTn id="40" presetID="1" presetClass="exit" presetSubtype="0" fill="hold" grpId="1" nodeType="withEffect">
                                  <p:stCondLst>
                                    <p:cond delay="0"/>
                                  </p:stCondLst>
                                  <p:childTnLst>
                                    <p:set>
                                      <p:cBhvr>
                                        <p:cTn id="41" dur="1" fill="hold">
                                          <p:stCondLst>
                                            <p:cond delay="0"/>
                                          </p:stCondLst>
                                        </p:cTn>
                                        <p:tgtEl>
                                          <p:spTgt spid="76816"/>
                                        </p:tgtEl>
                                        <p:attrNameLst>
                                          <p:attrName>style.visibility</p:attrName>
                                        </p:attrNameLst>
                                      </p:cBhvr>
                                      <p:to>
                                        <p:strVal val="hidden"/>
                                      </p:to>
                                    </p:set>
                                  </p:childTnLst>
                                </p:cTn>
                              </p:par>
                              <p:par>
                                <p:cTn id="42" presetID="1" presetClass="exit" presetSubtype="0" fill="hold" grpId="1" nodeType="withEffect">
                                  <p:stCondLst>
                                    <p:cond delay="0"/>
                                  </p:stCondLst>
                                  <p:childTnLst>
                                    <p:set>
                                      <p:cBhvr>
                                        <p:cTn id="43" dur="1" fill="hold">
                                          <p:stCondLst>
                                            <p:cond delay="0"/>
                                          </p:stCondLst>
                                        </p:cTn>
                                        <p:tgtEl>
                                          <p:spTgt spid="76810"/>
                                        </p:tgtEl>
                                        <p:attrNameLst>
                                          <p:attrName>style.visibility</p:attrName>
                                        </p:attrNameLst>
                                      </p:cBhvr>
                                      <p:to>
                                        <p:strVal val="hidden"/>
                                      </p:to>
                                    </p:set>
                                  </p:childTnLst>
                                </p:cTn>
                              </p:par>
                              <p:par>
                                <p:cTn id="44" presetID="1" presetClass="entr" presetSubtype="0" fill="hold" grpId="0" nodeType="withEffect">
                                  <p:stCondLst>
                                    <p:cond delay="0"/>
                                  </p:stCondLst>
                                  <p:childTnLst>
                                    <p:set>
                                      <p:cBhvr>
                                        <p:cTn id="45" dur="1" fill="hold">
                                          <p:stCondLst>
                                            <p:cond delay="0"/>
                                          </p:stCondLst>
                                        </p:cTn>
                                        <p:tgtEl>
                                          <p:spTgt spid="76817"/>
                                        </p:tgtEl>
                                        <p:attrNameLst>
                                          <p:attrName>style.visibility</p:attrName>
                                        </p:attrNameLst>
                                      </p:cBhvr>
                                      <p:to>
                                        <p:strVal val="visible"/>
                                      </p:to>
                                    </p:set>
                                  </p:childTnLst>
                                </p:cTn>
                              </p:par>
                              <p:par>
                                <p:cTn id="46" presetID="9" presetClass="entr" presetSubtype="0" fill="hold" grpId="0" nodeType="withEffect">
                                  <p:stCondLst>
                                    <p:cond delay="0"/>
                                  </p:stCondLst>
                                  <p:childTnLst>
                                    <p:set>
                                      <p:cBhvr>
                                        <p:cTn id="47" dur="1" fill="hold">
                                          <p:stCondLst>
                                            <p:cond delay="0"/>
                                          </p:stCondLst>
                                        </p:cTn>
                                        <p:tgtEl>
                                          <p:spTgt spid="76815"/>
                                        </p:tgtEl>
                                        <p:attrNameLst>
                                          <p:attrName>style.visibility</p:attrName>
                                        </p:attrNameLst>
                                      </p:cBhvr>
                                      <p:to>
                                        <p:strVal val="visible"/>
                                      </p:to>
                                    </p:set>
                                    <p:animEffect transition="in" filter="dissolve">
                                      <p:cBhvr>
                                        <p:cTn id="48" dur="500"/>
                                        <p:tgtEl>
                                          <p:spTgt spid="76815"/>
                                        </p:tgtEl>
                                      </p:cBhvr>
                                    </p:animEffect>
                                  </p:childTnLst>
                                </p:cTn>
                              </p:par>
                            </p:childTnLst>
                          </p:cTn>
                        </p:par>
                        <p:par>
                          <p:cTn id="49" fill="hold">
                            <p:stCondLst>
                              <p:cond delay="0"/>
                            </p:stCondLst>
                            <p:childTnLst>
                              <p:par>
                                <p:cTn id="50" presetID="22" presetClass="entr" presetSubtype="8" fill="hold" grpId="2" nodeType="afterEffect">
                                  <p:stCondLst>
                                    <p:cond delay="0"/>
                                  </p:stCondLst>
                                  <p:childTnLst>
                                    <p:set>
                                      <p:cBhvr>
                                        <p:cTn id="51" dur="1" fill="hold">
                                          <p:stCondLst>
                                            <p:cond delay="0"/>
                                          </p:stCondLst>
                                        </p:cTn>
                                        <p:tgtEl>
                                          <p:spTgt spid="76810"/>
                                        </p:tgtEl>
                                        <p:attrNameLst>
                                          <p:attrName>style.visibility</p:attrName>
                                        </p:attrNameLst>
                                      </p:cBhvr>
                                      <p:to>
                                        <p:strVal val="visible"/>
                                      </p:to>
                                    </p:set>
                                    <p:animEffect transition="in" filter="wipe(left)">
                                      <p:cBhvr>
                                        <p:cTn id="52" dur="500"/>
                                        <p:tgtEl>
                                          <p:spTgt spid="76810"/>
                                        </p:tgtEl>
                                      </p:cBhvr>
                                    </p:animEffect>
                                  </p:childTnLst>
                                </p:cTn>
                              </p:par>
                            </p:childTnLst>
                          </p:cTn>
                        </p:par>
                        <p:par>
                          <p:cTn id="53" fill="hold">
                            <p:stCondLst>
                              <p:cond delay="500"/>
                            </p:stCondLst>
                            <p:childTnLst>
                              <p:par>
                                <p:cTn id="54" presetID="9" presetClass="entr" presetSubtype="0" fill="hold" nodeType="after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dissolve">
                                      <p:cBhvr>
                                        <p:cTn id="56" dur="500"/>
                                        <p:tgtEl>
                                          <p:spTgt spid="3"/>
                                        </p:tgtEl>
                                      </p:cBhvr>
                                    </p:animEffect>
                                  </p:childTnLst>
                                </p:cTn>
                              </p:par>
                            </p:childTnLst>
                          </p:cTn>
                        </p:par>
                        <p:par>
                          <p:cTn id="57" fill="hold">
                            <p:stCondLst>
                              <p:cond delay="1000"/>
                            </p:stCondLst>
                            <p:childTnLst>
                              <p:par>
                                <p:cTn id="58" presetID="12" presetClass="entr" presetSubtype="1" fill="hold" grpId="0" nodeType="afterEffect">
                                  <p:stCondLst>
                                    <p:cond delay="0"/>
                                  </p:stCondLst>
                                  <p:childTnLst>
                                    <p:set>
                                      <p:cBhvr>
                                        <p:cTn id="59" dur="1" fill="hold">
                                          <p:stCondLst>
                                            <p:cond delay="0"/>
                                          </p:stCondLst>
                                        </p:cTn>
                                        <p:tgtEl>
                                          <p:spTgt spid="76831"/>
                                        </p:tgtEl>
                                        <p:attrNameLst>
                                          <p:attrName>style.visibility</p:attrName>
                                        </p:attrNameLst>
                                      </p:cBhvr>
                                      <p:to>
                                        <p:strVal val="visible"/>
                                      </p:to>
                                    </p:set>
                                    <p:animEffect transition="in" filter="slide(fromTop)">
                                      <p:cBhvr>
                                        <p:cTn id="60" dur="500"/>
                                        <p:tgtEl>
                                          <p:spTgt spid="768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4" grpId="0"/>
      <p:bldP spid="76808" grpId="0" animBg="1"/>
      <p:bldP spid="76808" grpId="1" animBg="1"/>
      <p:bldP spid="76809" grpId="0" animBg="1"/>
      <p:bldP spid="76810" grpId="0" animBg="1"/>
      <p:bldP spid="76810" grpId="1" animBg="1"/>
      <p:bldP spid="76810" grpId="2" animBg="1"/>
      <p:bldP spid="76815" grpId="0" animBg="1"/>
      <p:bldP spid="76816" grpId="0" animBg="1"/>
      <p:bldP spid="76816" grpId="1" animBg="1"/>
      <p:bldP spid="76817" grpId="0" animBg="1"/>
      <p:bldP spid="76831"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3.2  </a:t>
            </a:r>
            <a:r>
              <a:rPr lang="zh-CN" altLang="en-US" dirty="0"/>
              <a:t>最小内核</a:t>
            </a:r>
          </a:p>
        </p:txBody>
      </p:sp>
      <p:sp>
        <p:nvSpPr>
          <p:cNvPr id="28675" name="Rectangle 3"/>
          <p:cNvSpPr>
            <a:spLocks noGrp="1" noChangeArrowheads="1"/>
          </p:cNvSpPr>
          <p:nvPr>
            <p:ph idx="1"/>
          </p:nvPr>
        </p:nvSpPr>
        <p:spPr/>
        <p:txBody>
          <a:bodyPr/>
          <a:lstStyle/>
          <a:p>
            <a:pPr eaLnBrk="1" hangingPunct="1"/>
            <a:r>
              <a:rPr lang="zh-CN" altLang="en-US"/>
              <a:t>基本概念</a:t>
            </a:r>
          </a:p>
        </p:txBody>
      </p:sp>
      <p:sp>
        <p:nvSpPr>
          <p:cNvPr id="28676" name="Text Box 4"/>
          <p:cNvSpPr txBox="1">
            <a:spLocks noChangeArrowheads="1"/>
          </p:cNvSpPr>
          <p:nvPr/>
        </p:nvSpPr>
        <p:spPr bwMode="auto">
          <a:xfrm>
            <a:off x="3962400" y="16764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－独立</a:t>
            </a:r>
          </a:p>
        </p:txBody>
      </p:sp>
      <p:sp>
        <p:nvSpPr>
          <p:cNvPr id="28677" name="Rectangle 5"/>
          <p:cNvSpPr>
            <a:spLocks noChangeArrowheads="1"/>
          </p:cNvSpPr>
          <p:nvPr/>
        </p:nvSpPr>
        <p:spPr bwMode="auto">
          <a:xfrm>
            <a:off x="2667000" y="2297540"/>
            <a:ext cx="6858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a:latin typeface="华文新魏" panose="02010800040101010101" pitchFamily="2" charset="-122"/>
                <a:ea typeface="华文新魏" panose="02010800040101010101" pitchFamily="2" charset="-122"/>
              </a:rPr>
              <a:t>        </a:t>
            </a:r>
            <a:r>
              <a:rPr lang="zh-CN" altLang="en-US" sz="2400" dirty="0">
                <a:latin typeface="华文新魏" panose="02010800040101010101" pitchFamily="2" charset="-122"/>
                <a:ea typeface="华文新魏" panose="02010800040101010101" pitchFamily="2" charset="-122"/>
              </a:rPr>
              <a:t>独立具体指任务</a:t>
            </a:r>
            <a:r>
              <a:rPr lang="zh-CN" altLang="en-US" sz="2400" dirty="0">
                <a:solidFill>
                  <a:srgbClr val="FF0000"/>
                </a:solidFill>
                <a:latin typeface="华文新魏" panose="02010800040101010101" pitchFamily="2" charset="-122"/>
                <a:ea typeface="华文新魏" panose="02010800040101010101" pitchFamily="2" charset="-122"/>
              </a:rPr>
              <a:t>不能彼此直接调用</a:t>
            </a:r>
            <a:r>
              <a:rPr lang="zh-CN" altLang="en-US" sz="2400" dirty="0">
                <a:latin typeface="华文新魏" panose="02010800040101010101" pitchFamily="2" charset="-122"/>
                <a:ea typeface="华文新魏" panose="02010800040101010101" pitchFamily="2" charset="-122"/>
              </a:rPr>
              <a:t>，也</a:t>
            </a:r>
            <a:r>
              <a:rPr lang="zh-CN" altLang="en-US" sz="2400" dirty="0">
                <a:solidFill>
                  <a:srgbClr val="FF0000"/>
                </a:solidFill>
                <a:latin typeface="华文新魏" panose="02010800040101010101" pitchFamily="2" charset="-122"/>
                <a:ea typeface="华文新魏" panose="02010800040101010101" pitchFamily="2" charset="-122"/>
              </a:rPr>
              <a:t>不能直接进行数据交换</a:t>
            </a:r>
            <a:r>
              <a:rPr lang="zh-CN" altLang="en-US" sz="2400" dirty="0">
                <a:latin typeface="华文新魏" panose="02010800040101010101" pitchFamily="2" charset="-122"/>
                <a:ea typeface="华文新魏" panose="02010800040101010101" pitchFamily="2" charset="-122"/>
              </a:rPr>
              <a:t>。 </a:t>
            </a:r>
          </a:p>
        </p:txBody>
      </p:sp>
      <p:grpSp>
        <p:nvGrpSpPr>
          <p:cNvPr id="2" name="Group 20"/>
          <p:cNvGrpSpPr/>
          <p:nvPr/>
        </p:nvGrpSpPr>
        <p:grpSpPr bwMode="auto">
          <a:xfrm>
            <a:off x="2133600" y="3890964"/>
            <a:ext cx="3411538" cy="1366837"/>
            <a:chOff x="384" y="2451"/>
            <a:chExt cx="2149" cy="861"/>
          </a:xfrm>
        </p:grpSpPr>
        <p:sp>
          <p:nvSpPr>
            <p:cNvPr id="80902" name="Rectangle 6"/>
            <p:cNvSpPr>
              <a:spLocks noChangeArrowheads="1"/>
            </p:cNvSpPr>
            <p:nvPr/>
          </p:nvSpPr>
          <p:spPr bwMode="auto">
            <a:xfrm>
              <a:off x="384" y="2451"/>
              <a:ext cx="997" cy="861"/>
            </a:xfrm>
            <a:prstGeom prst="rect">
              <a:avLst/>
            </a:prstGeom>
            <a:solidFill>
              <a:schemeClr val="accent1"/>
            </a:solidFill>
            <a:ln w="9525">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void task0 (void)</a:t>
              </a:r>
            </a:p>
            <a:p>
              <a:pPr>
                <a:defRPr/>
              </a:pPr>
              <a:r>
                <a:rPr lang="en-US" altLang="zh-CN" sz="1400">
                  <a:latin typeface="Arial" panose="020B0604020202020204" pitchFamily="34" charset="0"/>
                </a:rPr>
                <a:t>{</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    task1( );</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a:t>
              </a:r>
            </a:p>
          </p:txBody>
        </p:sp>
        <p:sp>
          <p:nvSpPr>
            <p:cNvPr id="80903" name="Rectangle 7"/>
            <p:cNvSpPr>
              <a:spLocks noChangeArrowheads="1"/>
            </p:cNvSpPr>
            <p:nvPr/>
          </p:nvSpPr>
          <p:spPr bwMode="auto">
            <a:xfrm>
              <a:off x="1536" y="2451"/>
              <a:ext cx="997" cy="861"/>
            </a:xfrm>
            <a:prstGeom prst="rect">
              <a:avLst/>
            </a:prstGeom>
            <a:solidFill>
              <a:schemeClr val="accent1"/>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void task1 (void)</a:t>
              </a:r>
            </a:p>
            <a:p>
              <a:pPr>
                <a:defRPr/>
              </a:pPr>
              <a:r>
                <a:rPr lang="en-US" altLang="zh-CN" sz="1400">
                  <a:latin typeface="Arial" panose="020B0604020202020204" pitchFamily="34" charset="0"/>
                </a:rPr>
                <a:t>{</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     </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a:t>
              </a:r>
            </a:p>
          </p:txBody>
        </p:sp>
      </p:grpSp>
      <p:grpSp>
        <p:nvGrpSpPr>
          <p:cNvPr id="3" name="Group 21"/>
          <p:cNvGrpSpPr/>
          <p:nvPr/>
        </p:nvGrpSpPr>
        <p:grpSpPr bwMode="auto">
          <a:xfrm>
            <a:off x="6629400" y="3505200"/>
            <a:ext cx="3429000" cy="1752600"/>
            <a:chOff x="3216" y="2208"/>
            <a:chExt cx="2160" cy="1104"/>
          </a:xfrm>
        </p:grpSpPr>
        <p:sp>
          <p:nvSpPr>
            <p:cNvPr id="80911" name="Rectangle 15"/>
            <p:cNvSpPr>
              <a:spLocks noChangeArrowheads="1"/>
            </p:cNvSpPr>
            <p:nvPr/>
          </p:nvSpPr>
          <p:spPr bwMode="auto">
            <a:xfrm>
              <a:off x="3216" y="2451"/>
              <a:ext cx="997" cy="861"/>
            </a:xfrm>
            <a:prstGeom prst="rect">
              <a:avLst/>
            </a:prstGeom>
            <a:solidFill>
              <a:schemeClr val="accent1"/>
            </a:solidFill>
            <a:ln w="9525">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void task0 (void)</a:t>
              </a:r>
            </a:p>
            <a:p>
              <a:pPr>
                <a:defRPr/>
              </a:pPr>
              <a:r>
                <a:rPr lang="en-US" altLang="zh-CN" sz="1400">
                  <a:latin typeface="Arial" panose="020B0604020202020204" pitchFamily="34" charset="0"/>
                </a:rPr>
                <a:t>{</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    </a:t>
              </a:r>
              <a:r>
                <a:rPr lang="zh-CN" altLang="en-US" sz="1400">
                  <a:latin typeface="Arial" panose="020B0604020202020204" pitchFamily="34" charset="0"/>
                </a:rPr>
                <a:t>系统调用</a:t>
              </a:r>
            </a:p>
            <a:p>
              <a:pPr>
                <a:defRPr/>
              </a:pPr>
              <a:endParaRPr lang="zh-CN" altLang="en-US" sz="1400">
                <a:latin typeface="Arial" panose="020B0604020202020204" pitchFamily="34" charset="0"/>
              </a:endParaRPr>
            </a:p>
            <a:p>
              <a:pPr>
                <a:defRPr/>
              </a:pPr>
              <a:r>
                <a:rPr lang="en-US" altLang="zh-CN" sz="1400">
                  <a:latin typeface="Arial" panose="020B0604020202020204" pitchFamily="34" charset="0"/>
                </a:rPr>
                <a:t>}</a:t>
              </a:r>
            </a:p>
          </p:txBody>
        </p:sp>
        <p:sp>
          <p:nvSpPr>
            <p:cNvPr id="80912" name="Rectangle 16"/>
            <p:cNvSpPr>
              <a:spLocks noChangeArrowheads="1"/>
            </p:cNvSpPr>
            <p:nvPr/>
          </p:nvSpPr>
          <p:spPr bwMode="auto">
            <a:xfrm>
              <a:off x="4368" y="2451"/>
              <a:ext cx="997" cy="861"/>
            </a:xfrm>
            <a:prstGeom prst="rect">
              <a:avLst/>
            </a:prstGeom>
            <a:solidFill>
              <a:schemeClr val="accent1"/>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void task1 (void)</a:t>
              </a:r>
            </a:p>
            <a:p>
              <a:pPr>
                <a:defRPr/>
              </a:pPr>
              <a:r>
                <a:rPr lang="en-US" altLang="zh-CN" sz="1400">
                  <a:latin typeface="Arial" panose="020B0604020202020204" pitchFamily="34" charset="0"/>
                </a:rPr>
                <a:t>{</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     </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a:t>
              </a:r>
            </a:p>
          </p:txBody>
        </p:sp>
        <p:sp>
          <p:nvSpPr>
            <p:cNvPr id="80913" name="Rectangle 17"/>
            <p:cNvSpPr>
              <a:spLocks noChangeArrowheads="1"/>
            </p:cNvSpPr>
            <p:nvPr/>
          </p:nvSpPr>
          <p:spPr bwMode="auto">
            <a:xfrm>
              <a:off x="3216" y="2208"/>
              <a:ext cx="2160" cy="181"/>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pPr algn="ctr">
                <a:defRPr/>
              </a:pPr>
              <a:r>
                <a:rPr lang="zh-CN" altLang="en-US" sz="1600">
                  <a:latin typeface="Arial" panose="020B0604020202020204" pitchFamily="34" charset="0"/>
                </a:rPr>
                <a:t>内核</a:t>
              </a:r>
            </a:p>
          </p:txBody>
        </p:sp>
      </p:grpSp>
      <p:sp>
        <p:nvSpPr>
          <p:cNvPr id="80914" name="Rectangle 18"/>
          <p:cNvSpPr>
            <a:spLocks noChangeArrowheads="1"/>
          </p:cNvSpPr>
          <p:nvPr/>
        </p:nvSpPr>
        <p:spPr bwMode="auto">
          <a:xfrm>
            <a:off x="3505200" y="5334001"/>
            <a:ext cx="692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a:solidFill>
                  <a:srgbClr val="FF0000"/>
                </a:solidFill>
              </a:rPr>
              <a:t>×</a:t>
            </a:r>
          </a:p>
        </p:txBody>
      </p:sp>
      <p:sp>
        <p:nvSpPr>
          <p:cNvPr id="80915" name="Rectangle 19"/>
          <p:cNvSpPr>
            <a:spLocks noChangeArrowheads="1"/>
          </p:cNvSpPr>
          <p:nvPr/>
        </p:nvSpPr>
        <p:spPr bwMode="auto">
          <a:xfrm>
            <a:off x="7994650" y="5318125"/>
            <a:ext cx="46679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a:solidFill>
                  <a:srgbClr val="FF0000"/>
                </a:solidFill>
              </a:rPr>
              <a:t>√</a:t>
            </a:r>
          </a:p>
        </p:txBody>
      </p:sp>
      <p:sp>
        <p:nvSpPr>
          <p:cNvPr id="16" name="燕尾形 15">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Top)">
                                      <p:cBhvr>
                                        <p:cTn id="7" dur="500"/>
                                        <p:tgtEl>
                                          <p:spTgt spid="2"/>
                                        </p:tgtEl>
                                      </p:cBhvr>
                                    </p:animEffect>
                                  </p:childTnLst>
                                </p:cTn>
                              </p:par>
                              <p:par>
                                <p:cTn id="8" presetID="12"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slide(fromTop)">
                                      <p:cBhvr>
                                        <p:cTn id="10" dur="500"/>
                                        <p:tgtEl>
                                          <p:spTgt spid="3"/>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80914"/>
                                        </p:tgtEl>
                                        <p:attrNameLst>
                                          <p:attrName>style.visibility</p:attrName>
                                        </p:attrNameLst>
                                      </p:cBhvr>
                                      <p:to>
                                        <p:strVal val="visible"/>
                                      </p:to>
                                    </p:set>
                                    <p:animEffect transition="in" filter="wipe(left)">
                                      <p:cBhvr>
                                        <p:cTn id="14" dur="500"/>
                                        <p:tgtEl>
                                          <p:spTgt spid="80914"/>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80915"/>
                                        </p:tgtEl>
                                        <p:attrNameLst>
                                          <p:attrName>style.visibility</p:attrName>
                                        </p:attrNameLst>
                                      </p:cBhvr>
                                      <p:to>
                                        <p:strVal val="visible"/>
                                      </p:to>
                                    </p:set>
                                    <p:animEffect transition="in" filter="wipe(left)">
                                      <p:cBhvr>
                                        <p:cTn id="18" dur="500"/>
                                        <p:tgtEl>
                                          <p:spTgt spid="809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14" grpId="0"/>
      <p:bldP spid="80915"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3.2  </a:t>
            </a:r>
            <a:r>
              <a:rPr lang="zh-CN" altLang="en-US" dirty="0"/>
              <a:t>最小内核</a:t>
            </a:r>
          </a:p>
        </p:txBody>
      </p:sp>
      <p:sp>
        <p:nvSpPr>
          <p:cNvPr id="29699" name="Rectangle 3"/>
          <p:cNvSpPr>
            <a:spLocks noGrp="1" noChangeArrowheads="1"/>
          </p:cNvSpPr>
          <p:nvPr>
            <p:ph idx="1"/>
          </p:nvPr>
        </p:nvSpPr>
        <p:spPr/>
        <p:txBody>
          <a:bodyPr/>
          <a:lstStyle/>
          <a:p>
            <a:pPr eaLnBrk="1" hangingPunct="1"/>
            <a:r>
              <a:rPr lang="zh-CN" altLang="en-US"/>
              <a:t>基本概念</a:t>
            </a:r>
          </a:p>
        </p:txBody>
      </p:sp>
      <p:sp>
        <p:nvSpPr>
          <p:cNvPr id="81924" name="Text Box 4"/>
          <p:cNvSpPr txBox="1">
            <a:spLocks noChangeArrowheads="1"/>
          </p:cNvSpPr>
          <p:nvPr/>
        </p:nvSpPr>
        <p:spPr bwMode="auto">
          <a:xfrm>
            <a:off x="3962400" y="16764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－并行执行</a:t>
            </a:r>
          </a:p>
        </p:txBody>
      </p:sp>
      <p:sp>
        <p:nvSpPr>
          <p:cNvPr id="81925" name="Rectangle 5"/>
          <p:cNvSpPr>
            <a:spLocks noChangeArrowheads="1"/>
          </p:cNvSpPr>
          <p:nvPr/>
        </p:nvSpPr>
        <p:spPr bwMode="auto">
          <a:xfrm>
            <a:off x="2667000" y="2325083"/>
            <a:ext cx="6858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        </a:t>
            </a:r>
            <a:r>
              <a:rPr lang="zh-CN" altLang="en-US" sz="2400">
                <a:latin typeface="华文新魏" panose="02010800040101010101" pitchFamily="2" charset="-122"/>
                <a:ea typeface="华文新魏" panose="02010800040101010101" pitchFamily="2" charset="-122"/>
              </a:rPr>
              <a:t>想象相互独立的任务各自拥有一个</a:t>
            </a:r>
            <a:r>
              <a:rPr lang="en-US" altLang="zh-CN" sz="2400">
                <a:latin typeface="华文新魏" panose="02010800040101010101" pitchFamily="2" charset="-122"/>
                <a:ea typeface="华文新魏" panose="02010800040101010101" pitchFamily="2" charset="-122"/>
              </a:rPr>
              <a:t>CPU</a:t>
            </a:r>
            <a:r>
              <a:rPr lang="zh-CN" altLang="en-US" sz="2400">
                <a:latin typeface="华文新魏" panose="02010800040101010101" pitchFamily="2" charset="-122"/>
                <a:ea typeface="华文新魏" panose="02010800040101010101" pitchFamily="2" charset="-122"/>
              </a:rPr>
              <a:t>，每个</a:t>
            </a:r>
            <a:r>
              <a:rPr lang="en-US" altLang="zh-CN" sz="2400">
                <a:latin typeface="华文新魏" panose="02010800040101010101" pitchFamily="2" charset="-122"/>
                <a:ea typeface="华文新魏" panose="02010800040101010101" pitchFamily="2" charset="-122"/>
              </a:rPr>
              <a:t>CPU</a:t>
            </a:r>
            <a:r>
              <a:rPr lang="zh-CN" altLang="en-US" sz="2400">
                <a:latin typeface="华文新魏" panose="02010800040101010101" pitchFamily="2" charset="-122"/>
                <a:ea typeface="华文新魏" panose="02010800040101010101" pitchFamily="2" charset="-122"/>
              </a:rPr>
              <a:t>各自执行各自的任务，此即任务的并行执行。但实际上</a:t>
            </a:r>
            <a:r>
              <a:rPr lang="en-US" altLang="zh-CN" sz="2400">
                <a:latin typeface="华文新魏" panose="02010800040101010101" pitchFamily="2" charset="-122"/>
                <a:ea typeface="华文新魏" panose="02010800040101010101" pitchFamily="2" charset="-122"/>
              </a:rPr>
              <a:t>CPU</a:t>
            </a:r>
            <a:r>
              <a:rPr lang="zh-CN" altLang="en-US" sz="2400">
                <a:latin typeface="华文新魏" panose="02010800040101010101" pitchFamily="2" charset="-122"/>
                <a:ea typeface="华文新魏" panose="02010800040101010101" pitchFamily="2" charset="-122"/>
              </a:rPr>
              <a:t>只有一个，我们认为操作系统为每个任务</a:t>
            </a:r>
            <a:r>
              <a:rPr lang="zh-CN" altLang="en-US" sz="2400">
                <a:solidFill>
                  <a:srgbClr val="FF0000"/>
                </a:solidFill>
                <a:latin typeface="华文新魏" panose="02010800040101010101" pitchFamily="2" charset="-122"/>
                <a:ea typeface="华文新魏" panose="02010800040101010101" pitchFamily="2" charset="-122"/>
              </a:rPr>
              <a:t>虚拟了一个</a:t>
            </a:r>
            <a:r>
              <a:rPr lang="en-US" altLang="zh-CN" sz="2400">
                <a:solidFill>
                  <a:srgbClr val="FF0000"/>
                </a:solidFill>
                <a:latin typeface="华文新魏" panose="02010800040101010101" pitchFamily="2" charset="-122"/>
                <a:ea typeface="华文新魏" panose="02010800040101010101" pitchFamily="2" charset="-122"/>
              </a:rPr>
              <a:t>CPU</a:t>
            </a:r>
            <a:r>
              <a:rPr lang="zh-CN" altLang="en-US" sz="2400">
                <a:latin typeface="华文新魏" panose="02010800040101010101" pitchFamily="2" charset="-122"/>
                <a:ea typeface="华文新魏" panose="02010800040101010101" pitchFamily="2" charset="-122"/>
              </a:rPr>
              <a:t>。</a:t>
            </a:r>
          </a:p>
        </p:txBody>
      </p:sp>
      <p:grpSp>
        <p:nvGrpSpPr>
          <p:cNvPr id="2" name="Group 27"/>
          <p:cNvGrpSpPr/>
          <p:nvPr/>
        </p:nvGrpSpPr>
        <p:grpSpPr bwMode="auto">
          <a:xfrm>
            <a:off x="2286000" y="4419600"/>
            <a:ext cx="3411538" cy="1752600"/>
            <a:chOff x="480" y="2784"/>
            <a:chExt cx="2149" cy="1104"/>
          </a:xfrm>
        </p:grpSpPr>
        <p:sp>
          <p:nvSpPr>
            <p:cNvPr id="81927" name="Rectangle 7"/>
            <p:cNvSpPr>
              <a:spLocks noChangeArrowheads="1"/>
            </p:cNvSpPr>
            <p:nvPr/>
          </p:nvSpPr>
          <p:spPr bwMode="auto">
            <a:xfrm>
              <a:off x="480" y="3027"/>
              <a:ext cx="997" cy="861"/>
            </a:xfrm>
            <a:prstGeom prst="rect">
              <a:avLst/>
            </a:prstGeom>
            <a:solidFill>
              <a:schemeClr val="accent1"/>
            </a:solidFill>
            <a:ln w="9525">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void task0 (void)</a:t>
              </a:r>
            </a:p>
            <a:p>
              <a:pPr>
                <a:defRPr/>
              </a:pPr>
              <a:r>
                <a:rPr lang="en-US" altLang="zh-CN" sz="1400">
                  <a:latin typeface="Arial" panose="020B0604020202020204" pitchFamily="34" charset="0"/>
                </a:rPr>
                <a:t>{</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    </a:t>
              </a:r>
              <a:r>
                <a:rPr lang="zh-CN" altLang="en-US" sz="1400">
                  <a:latin typeface="Arial" panose="020B0604020202020204" pitchFamily="34" charset="0"/>
                </a:rPr>
                <a:t>可并列执行</a:t>
              </a:r>
            </a:p>
            <a:p>
              <a:pPr>
                <a:defRPr/>
              </a:pPr>
              <a:endParaRPr lang="zh-CN" altLang="en-US" sz="1400">
                <a:latin typeface="Arial" panose="020B0604020202020204" pitchFamily="34" charset="0"/>
              </a:endParaRPr>
            </a:p>
            <a:p>
              <a:pPr>
                <a:defRPr/>
              </a:pPr>
              <a:r>
                <a:rPr lang="en-US" altLang="zh-CN" sz="1400">
                  <a:latin typeface="Arial" panose="020B0604020202020204" pitchFamily="34" charset="0"/>
                </a:rPr>
                <a:t>}</a:t>
              </a:r>
            </a:p>
          </p:txBody>
        </p:sp>
        <p:sp>
          <p:nvSpPr>
            <p:cNvPr id="81928" name="Rectangle 8"/>
            <p:cNvSpPr>
              <a:spLocks noChangeArrowheads="1"/>
            </p:cNvSpPr>
            <p:nvPr/>
          </p:nvSpPr>
          <p:spPr bwMode="auto">
            <a:xfrm>
              <a:off x="1632" y="3027"/>
              <a:ext cx="997" cy="861"/>
            </a:xfrm>
            <a:prstGeom prst="rect">
              <a:avLst/>
            </a:prstGeom>
            <a:solidFill>
              <a:schemeClr val="accent1"/>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void task1 (void)</a:t>
              </a:r>
            </a:p>
            <a:p>
              <a:pPr>
                <a:defRPr/>
              </a:pPr>
              <a:r>
                <a:rPr lang="en-US" altLang="zh-CN" sz="1400">
                  <a:latin typeface="Arial" panose="020B0604020202020204" pitchFamily="34" charset="0"/>
                </a:rPr>
                <a:t>{</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     </a:t>
              </a:r>
              <a:r>
                <a:rPr lang="zh-CN" altLang="en-US" sz="1400">
                  <a:latin typeface="Arial" panose="020B0604020202020204" pitchFamily="34" charset="0"/>
                </a:rPr>
                <a:t>可并列执行</a:t>
              </a:r>
            </a:p>
            <a:p>
              <a:pPr>
                <a:defRPr/>
              </a:pPr>
              <a:endParaRPr lang="zh-CN" altLang="en-US" sz="1400">
                <a:latin typeface="Arial" panose="020B0604020202020204" pitchFamily="34" charset="0"/>
              </a:endParaRPr>
            </a:p>
            <a:p>
              <a:pPr>
                <a:defRPr/>
              </a:pPr>
              <a:r>
                <a:rPr lang="en-US" altLang="zh-CN" sz="1400">
                  <a:latin typeface="Arial" panose="020B0604020202020204" pitchFamily="34" charset="0"/>
                </a:rPr>
                <a:t>}</a:t>
              </a:r>
            </a:p>
          </p:txBody>
        </p:sp>
        <p:sp>
          <p:nvSpPr>
            <p:cNvPr id="81929" name="Rectangle 9"/>
            <p:cNvSpPr>
              <a:spLocks noChangeArrowheads="1"/>
            </p:cNvSpPr>
            <p:nvPr/>
          </p:nvSpPr>
          <p:spPr bwMode="auto">
            <a:xfrm>
              <a:off x="480" y="2784"/>
              <a:ext cx="997" cy="181"/>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600">
                  <a:latin typeface="Arial" panose="020B0604020202020204" pitchFamily="34" charset="0"/>
                </a:rPr>
                <a:t>CPU</a:t>
              </a:r>
            </a:p>
          </p:txBody>
        </p:sp>
        <p:sp>
          <p:nvSpPr>
            <p:cNvPr id="81942" name="Rectangle 22"/>
            <p:cNvSpPr>
              <a:spLocks noChangeArrowheads="1"/>
            </p:cNvSpPr>
            <p:nvPr/>
          </p:nvSpPr>
          <p:spPr bwMode="auto">
            <a:xfrm>
              <a:off x="1632" y="2784"/>
              <a:ext cx="997" cy="181"/>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600">
                  <a:latin typeface="Arial" panose="020B0604020202020204" pitchFamily="34" charset="0"/>
                </a:rPr>
                <a:t>CPU</a:t>
              </a:r>
            </a:p>
          </p:txBody>
        </p:sp>
      </p:grpSp>
      <p:grpSp>
        <p:nvGrpSpPr>
          <p:cNvPr id="3" name="Group 28"/>
          <p:cNvGrpSpPr/>
          <p:nvPr/>
        </p:nvGrpSpPr>
        <p:grpSpPr bwMode="auto">
          <a:xfrm>
            <a:off x="2971800" y="5105400"/>
            <a:ext cx="1905000" cy="381000"/>
            <a:chOff x="912" y="3216"/>
            <a:chExt cx="1200" cy="240"/>
          </a:xfrm>
        </p:grpSpPr>
        <p:sp>
          <p:nvSpPr>
            <p:cNvPr id="29711" name="Line 23"/>
            <p:cNvSpPr>
              <a:spLocks noChangeShapeType="1"/>
            </p:cNvSpPr>
            <p:nvPr/>
          </p:nvSpPr>
          <p:spPr bwMode="auto">
            <a:xfrm>
              <a:off x="912" y="3216"/>
              <a:ext cx="0" cy="24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712" name="Line 24"/>
            <p:cNvSpPr>
              <a:spLocks noChangeShapeType="1"/>
            </p:cNvSpPr>
            <p:nvPr/>
          </p:nvSpPr>
          <p:spPr bwMode="auto">
            <a:xfrm>
              <a:off x="2112" y="3216"/>
              <a:ext cx="0" cy="24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 name="Group 29"/>
          <p:cNvGrpSpPr/>
          <p:nvPr/>
        </p:nvGrpSpPr>
        <p:grpSpPr bwMode="auto">
          <a:xfrm>
            <a:off x="6477001" y="4038600"/>
            <a:ext cx="3419475" cy="2133600"/>
            <a:chOff x="3120" y="2544"/>
            <a:chExt cx="2154" cy="1344"/>
          </a:xfrm>
        </p:grpSpPr>
        <p:sp>
          <p:nvSpPr>
            <p:cNvPr id="81931" name="Rectangle 11"/>
            <p:cNvSpPr>
              <a:spLocks noChangeArrowheads="1"/>
            </p:cNvSpPr>
            <p:nvPr/>
          </p:nvSpPr>
          <p:spPr bwMode="auto">
            <a:xfrm>
              <a:off x="3120" y="3027"/>
              <a:ext cx="997" cy="861"/>
            </a:xfrm>
            <a:prstGeom prst="rect">
              <a:avLst/>
            </a:prstGeom>
            <a:solidFill>
              <a:schemeClr val="accent1"/>
            </a:solidFill>
            <a:ln w="9525">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void task0 (void)</a:t>
              </a:r>
            </a:p>
            <a:p>
              <a:pPr>
                <a:defRPr/>
              </a:pPr>
              <a:r>
                <a:rPr lang="en-US" altLang="zh-CN" sz="1400">
                  <a:latin typeface="Arial" panose="020B0604020202020204" pitchFamily="34" charset="0"/>
                </a:rPr>
                <a:t>{</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 </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a:t>
              </a:r>
            </a:p>
          </p:txBody>
        </p:sp>
        <p:sp>
          <p:nvSpPr>
            <p:cNvPr id="81932" name="Rectangle 12"/>
            <p:cNvSpPr>
              <a:spLocks noChangeArrowheads="1"/>
            </p:cNvSpPr>
            <p:nvPr/>
          </p:nvSpPr>
          <p:spPr bwMode="auto">
            <a:xfrm>
              <a:off x="4272" y="3027"/>
              <a:ext cx="997" cy="861"/>
            </a:xfrm>
            <a:prstGeom prst="rect">
              <a:avLst/>
            </a:prstGeom>
            <a:solidFill>
              <a:schemeClr val="accent1"/>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void task1 (void)</a:t>
              </a:r>
            </a:p>
            <a:p>
              <a:pPr>
                <a:defRPr/>
              </a:pPr>
              <a:r>
                <a:rPr lang="en-US" altLang="zh-CN" sz="1400">
                  <a:latin typeface="Arial" panose="020B0604020202020204" pitchFamily="34" charset="0"/>
                </a:rPr>
                <a:t>{</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     </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a:t>
              </a:r>
            </a:p>
          </p:txBody>
        </p:sp>
        <p:sp>
          <p:nvSpPr>
            <p:cNvPr id="81933" name="Rectangle 13"/>
            <p:cNvSpPr>
              <a:spLocks noChangeArrowheads="1"/>
            </p:cNvSpPr>
            <p:nvPr/>
          </p:nvSpPr>
          <p:spPr bwMode="auto">
            <a:xfrm>
              <a:off x="3120" y="2784"/>
              <a:ext cx="2154" cy="181"/>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600">
                  <a:latin typeface="Arial" panose="020B0604020202020204" pitchFamily="34" charset="0"/>
                </a:rPr>
                <a:t>μC/OS-II </a:t>
              </a:r>
            </a:p>
          </p:txBody>
        </p:sp>
        <p:sp>
          <p:nvSpPr>
            <p:cNvPr id="81945" name="Rectangle 25"/>
            <p:cNvSpPr>
              <a:spLocks noChangeArrowheads="1"/>
            </p:cNvSpPr>
            <p:nvPr/>
          </p:nvSpPr>
          <p:spPr bwMode="auto">
            <a:xfrm>
              <a:off x="3120" y="2544"/>
              <a:ext cx="2154" cy="181"/>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600">
                  <a:latin typeface="Arial" panose="020B0604020202020204" pitchFamily="34" charset="0"/>
                </a:rPr>
                <a:t>CPU</a:t>
              </a:r>
            </a:p>
          </p:txBody>
        </p:sp>
      </p:grpSp>
      <p:sp>
        <p:nvSpPr>
          <p:cNvPr id="81946" name="AutoShape 26"/>
          <p:cNvSpPr>
            <a:spLocks noChangeArrowheads="1"/>
          </p:cNvSpPr>
          <p:nvPr/>
        </p:nvSpPr>
        <p:spPr bwMode="auto">
          <a:xfrm>
            <a:off x="5791200" y="5410200"/>
            <a:ext cx="609600" cy="228600"/>
          </a:xfrm>
          <a:prstGeom prst="rightArrow">
            <a:avLst>
              <a:gd name="adj1" fmla="val 50000"/>
              <a:gd name="adj2" fmla="val 66667"/>
            </a:avLst>
          </a:prstGeom>
          <a:solidFill>
            <a:schemeClr val="accent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 name="燕尾形 20">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81924"/>
                                        </p:tgtEl>
                                        <p:attrNameLst>
                                          <p:attrName>style.visibility</p:attrName>
                                        </p:attrNameLst>
                                      </p:cBhvr>
                                      <p:to>
                                        <p:strVal val="visible"/>
                                      </p:to>
                                    </p:set>
                                    <p:anim calcmode="discrete" valueType="clr">
                                      <p:cBhvr override="childStyle">
                                        <p:cTn id="7" dur="80"/>
                                        <p:tgtEl>
                                          <p:spTgt spid="8192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81924"/>
                                        </p:tgtEl>
                                        <p:attrNameLst>
                                          <p:attrName>fillcolor</p:attrName>
                                        </p:attrNameLst>
                                      </p:cBhvr>
                                      <p:tavLst>
                                        <p:tav tm="0">
                                          <p:val>
                                            <p:clrVal>
                                              <a:schemeClr val="accent2"/>
                                            </p:clrVal>
                                          </p:val>
                                        </p:tav>
                                        <p:tav tm="50000">
                                          <p:val>
                                            <p:clrVal>
                                              <a:schemeClr val="hlink"/>
                                            </p:clrVal>
                                          </p:val>
                                        </p:tav>
                                      </p:tavLst>
                                    </p:anim>
                                    <p:set>
                                      <p:cBhvr>
                                        <p:cTn id="9" dur="80"/>
                                        <p:tgtEl>
                                          <p:spTgt spid="81924"/>
                                        </p:tgtEl>
                                        <p:attrNameLst>
                                          <p:attrName>fill.type</p:attrName>
                                        </p:attrNameLst>
                                      </p:cBhvr>
                                      <p:to>
                                        <p:strVal val="solid"/>
                                      </p:to>
                                    </p:set>
                                  </p:childTnLst>
                                </p:cTn>
                              </p:par>
                            </p:childTnLst>
                          </p:cTn>
                        </p:par>
                        <p:par>
                          <p:cTn id="10" fill="hold">
                            <p:stCondLst>
                              <p:cond delay="0"/>
                            </p:stCondLst>
                            <p:childTnLst>
                              <p:par>
                                <p:cTn id="11" presetID="22" presetClass="entr" presetSubtype="1" fill="hold" nodeType="afterEffect">
                                  <p:stCondLst>
                                    <p:cond delay="0"/>
                                  </p:stCondLst>
                                  <p:childTnLst>
                                    <p:set>
                                      <p:cBhvr>
                                        <p:cTn id="12" dur="1" fill="hold">
                                          <p:stCondLst>
                                            <p:cond delay="0"/>
                                          </p:stCondLst>
                                        </p:cTn>
                                        <p:tgtEl>
                                          <p:spTgt spid="81925">
                                            <p:txEl>
                                              <p:pRg st="0" end="0"/>
                                            </p:txEl>
                                          </p:spTgt>
                                        </p:tgtEl>
                                        <p:attrNameLst>
                                          <p:attrName>style.visibility</p:attrName>
                                        </p:attrNameLst>
                                      </p:cBhvr>
                                      <p:to>
                                        <p:strVal val="visible"/>
                                      </p:to>
                                    </p:set>
                                    <p:animEffect transition="in" filter="wipe(up)">
                                      <p:cBhvr>
                                        <p:cTn id="13" dur="500"/>
                                        <p:tgtEl>
                                          <p:spTgt spid="8192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dissolve">
                                      <p:cBhvr>
                                        <p:cTn id="18" dur="500"/>
                                        <p:tgtEl>
                                          <p:spTgt spid="2"/>
                                        </p:tgtEl>
                                      </p:cBhvr>
                                    </p:animEffect>
                                  </p:childTnLst>
                                </p:cTn>
                              </p:par>
                            </p:childTnLst>
                          </p:cTn>
                        </p:par>
                        <p:par>
                          <p:cTn id="19" fill="hold">
                            <p:stCondLst>
                              <p:cond delay="500"/>
                            </p:stCondLst>
                            <p:childTnLst>
                              <p:par>
                                <p:cTn id="20" presetID="22" presetClass="entr" presetSubtype="1"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up)">
                                      <p:cBhvr>
                                        <p:cTn id="22" dur="500"/>
                                        <p:tgtEl>
                                          <p:spTgt spid="3"/>
                                        </p:tgtEl>
                                      </p:cBhvr>
                                    </p:animEffect>
                                  </p:childTnLst>
                                </p:cTn>
                              </p:par>
                            </p:childTnLst>
                          </p:cTn>
                        </p:par>
                        <p:par>
                          <p:cTn id="23" fill="hold">
                            <p:stCondLst>
                              <p:cond delay="1000"/>
                            </p:stCondLst>
                            <p:childTnLst>
                              <p:par>
                                <p:cTn id="24" presetID="22" presetClass="entr" presetSubtype="8" fill="hold" grpId="0" nodeType="afterEffect">
                                  <p:stCondLst>
                                    <p:cond delay="0"/>
                                  </p:stCondLst>
                                  <p:childTnLst>
                                    <p:set>
                                      <p:cBhvr>
                                        <p:cTn id="25" dur="1" fill="hold">
                                          <p:stCondLst>
                                            <p:cond delay="0"/>
                                          </p:stCondLst>
                                        </p:cTn>
                                        <p:tgtEl>
                                          <p:spTgt spid="81946"/>
                                        </p:tgtEl>
                                        <p:attrNameLst>
                                          <p:attrName>style.visibility</p:attrName>
                                        </p:attrNameLst>
                                      </p:cBhvr>
                                      <p:to>
                                        <p:strVal val="visible"/>
                                      </p:to>
                                    </p:set>
                                    <p:animEffect transition="in" filter="wipe(left)">
                                      <p:cBhvr>
                                        <p:cTn id="26" dur="500"/>
                                        <p:tgtEl>
                                          <p:spTgt spid="81946"/>
                                        </p:tgtEl>
                                      </p:cBhvr>
                                    </p:animEffect>
                                  </p:childTnLst>
                                </p:cTn>
                              </p:par>
                            </p:childTnLst>
                          </p:cTn>
                        </p:par>
                        <p:par>
                          <p:cTn id="27" fill="hold">
                            <p:stCondLst>
                              <p:cond delay="1500"/>
                            </p:stCondLst>
                            <p:childTnLst>
                              <p:par>
                                <p:cTn id="28" presetID="9"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dissolve">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4" grpId="0"/>
      <p:bldP spid="81946"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30723" name="Rectangle 3"/>
          <p:cNvSpPr>
            <a:spLocks noGrp="1" noChangeArrowheads="1"/>
          </p:cNvSpPr>
          <p:nvPr>
            <p:ph idx="1"/>
          </p:nvPr>
        </p:nvSpPr>
        <p:spPr/>
        <p:txBody>
          <a:bodyPr/>
          <a:lstStyle/>
          <a:p>
            <a:pPr eaLnBrk="1" hangingPunct="1"/>
            <a:r>
              <a:rPr lang="zh-CN" altLang="en-US"/>
              <a:t>基本概念</a:t>
            </a:r>
          </a:p>
        </p:txBody>
      </p:sp>
      <p:sp>
        <p:nvSpPr>
          <p:cNvPr id="82948" name="Text Box 4"/>
          <p:cNvSpPr txBox="1">
            <a:spLocks noChangeArrowheads="1"/>
          </p:cNvSpPr>
          <p:nvPr/>
        </p:nvSpPr>
        <p:spPr bwMode="auto">
          <a:xfrm>
            <a:off x="3962400" y="16764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－任务的状态</a:t>
            </a:r>
          </a:p>
        </p:txBody>
      </p:sp>
      <p:sp>
        <p:nvSpPr>
          <p:cNvPr id="82949" name="Rectangle 5"/>
          <p:cNvSpPr>
            <a:spLocks noChangeArrowheads="1"/>
          </p:cNvSpPr>
          <p:nvPr/>
        </p:nvSpPr>
        <p:spPr bwMode="auto">
          <a:xfrm>
            <a:off x="2667000" y="2279562"/>
            <a:ext cx="6858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        </a:t>
            </a:r>
            <a:r>
              <a:rPr lang="zh-CN" altLang="en-US" sz="2400">
                <a:latin typeface="华文新魏" panose="02010800040101010101" pitchFamily="2" charset="-122"/>
                <a:ea typeface="华文新魏" panose="02010800040101010101" pitchFamily="2" charset="-122"/>
              </a:rPr>
              <a:t>在</a:t>
            </a:r>
            <a:r>
              <a:rPr lang="en-US" altLang="zh-CN" sz="2400">
                <a:latin typeface="华文新魏" panose="02010800040101010101" pitchFamily="2" charset="-122"/>
                <a:ea typeface="华文新魏" panose="02010800040101010101" pitchFamily="2" charset="-122"/>
              </a:rPr>
              <a:t>μC/OS-Ⅱ</a:t>
            </a:r>
            <a:r>
              <a:rPr lang="zh-CN" altLang="en-US" sz="2400">
                <a:latin typeface="华文新魏" panose="02010800040101010101" pitchFamily="2" charset="-122"/>
                <a:ea typeface="华文新魏" panose="02010800040101010101" pitchFamily="2" charset="-122"/>
              </a:rPr>
              <a:t>中，任务有</a:t>
            </a:r>
            <a:r>
              <a:rPr lang="en-US" altLang="zh-CN" sz="2400">
                <a:latin typeface="华文新魏" panose="02010800040101010101" pitchFamily="2" charset="-122"/>
                <a:ea typeface="华文新魏" panose="02010800040101010101" pitchFamily="2" charset="-122"/>
              </a:rPr>
              <a:t>5</a:t>
            </a:r>
            <a:r>
              <a:rPr lang="zh-CN" altLang="en-US" sz="2400">
                <a:latin typeface="华文新魏" panose="02010800040101010101" pitchFamily="2" charset="-122"/>
                <a:ea typeface="华文新魏" panose="02010800040101010101" pitchFamily="2" charset="-122"/>
              </a:rPr>
              <a:t>种状态，分别为</a:t>
            </a:r>
            <a:r>
              <a:rPr lang="zh-CN" altLang="en-US" sz="2400">
                <a:solidFill>
                  <a:srgbClr val="FF0000"/>
                </a:solidFill>
                <a:latin typeface="华文新魏" panose="02010800040101010101" pitchFamily="2" charset="-122"/>
                <a:ea typeface="华文新魏" panose="02010800040101010101" pitchFamily="2" charset="-122"/>
              </a:rPr>
              <a:t>睡眠状态</a:t>
            </a:r>
            <a:r>
              <a:rPr lang="zh-CN" altLang="en-US" sz="2400">
                <a:latin typeface="华文新魏" panose="02010800040101010101" pitchFamily="2" charset="-122"/>
                <a:ea typeface="华文新魏" panose="02010800040101010101" pitchFamily="2" charset="-122"/>
              </a:rPr>
              <a:t>、</a:t>
            </a:r>
            <a:r>
              <a:rPr lang="zh-CN" altLang="en-US" sz="2400">
                <a:solidFill>
                  <a:srgbClr val="FF0000"/>
                </a:solidFill>
                <a:latin typeface="华文新魏" panose="02010800040101010101" pitchFamily="2" charset="-122"/>
                <a:ea typeface="华文新魏" panose="02010800040101010101" pitchFamily="2" charset="-122"/>
              </a:rPr>
              <a:t>就绪状态</a:t>
            </a:r>
            <a:r>
              <a:rPr lang="zh-CN" altLang="en-US" sz="2400">
                <a:latin typeface="华文新魏" panose="02010800040101010101" pitchFamily="2" charset="-122"/>
                <a:ea typeface="华文新魏" panose="02010800040101010101" pitchFamily="2" charset="-122"/>
              </a:rPr>
              <a:t>、</a:t>
            </a:r>
            <a:r>
              <a:rPr lang="zh-CN" altLang="en-US" sz="2400">
                <a:solidFill>
                  <a:srgbClr val="FF0000"/>
                </a:solidFill>
                <a:latin typeface="华文新魏" panose="02010800040101010101" pitchFamily="2" charset="-122"/>
                <a:ea typeface="华文新魏" panose="02010800040101010101" pitchFamily="2" charset="-122"/>
              </a:rPr>
              <a:t>运行状态</a:t>
            </a:r>
            <a:r>
              <a:rPr lang="zh-CN" altLang="en-US" sz="2400">
                <a:latin typeface="华文新魏" panose="02010800040101010101" pitchFamily="2" charset="-122"/>
                <a:ea typeface="华文新魏" panose="02010800040101010101" pitchFamily="2" charset="-122"/>
              </a:rPr>
              <a:t>、</a:t>
            </a:r>
            <a:r>
              <a:rPr lang="zh-CN" altLang="en-US" sz="2400">
                <a:solidFill>
                  <a:srgbClr val="FF0000"/>
                </a:solidFill>
                <a:latin typeface="华文新魏" panose="02010800040101010101" pitchFamily="2" charset="-122"/>
                <a:ea typeface="华文新魏" panose="02010800040101010101" pitchFamily="2" charset="-122"/>
              </a:rPr>
              <a:t>等待状态</a:t>
            </a:r>
            <a:r>
              <a:rPr lang="zh-CN" altLang="en-US" sz="2400">
                <a:latin typeface="华文新魏" panose="02010800040101010101" pitchFamily="2" charset="-122"/>
                <a:ea typeface="华文新魏" panose="02010800040101010101" pitchFamily="2" charset="-122"/>
              </a:rPr>
              <a:t>和</a:t>
            </a:r>
            <a:r>
              <a:rPr lang="zh-CN" altLang="en-US" sz="2400">
                <a:solidFill>
                  <a:srgbClr val="FF0000"/>
                </a:solidFill>
                <a:latin typeface="华文新魏" panose="02010800040101010101" pitchFamily="2" charset="-122"/>
                <a:ea typeface="华文新魏" panose="02010800040101010101" pitchFamily="2" charset="-122"/>
              </a:rPr>
              <a:t>被中断状态</a:t>
            </a:r>
            <a:r>
              <a:rPr lang="zh-CN" altLang="en-US" sz="2400">
                <a:latin typeface="华文新魏" panose="02010800040101010101" pitchFamily="2" charset="-122"/>
                <a:ea typeface="华文新魏" panose="02010800040101010101" pitchFamily="2" charset="-122"/>
              </a:rPr>
              <a:t>。 </a:t>
            </a:r>
          </a:p>
        </p:txBody>
      </p:sp>
      <p:sp>
        <p:nvSpPr>
          <p:cNvPr id="82950" name="Oval 6"/>
          <p:cNvSpPr>
            <a:spLocks noChangeArrowheads="1"/>
          </p:cNvSpPr>
          <p:nvPr/>
        </p:nvSpPr>
        <p:spPr bwMode="auto">
          <a:xfrm>
            <a:off x="3276600" y="5002213"/>
            <a:ext cx="863600" cy="863600"/>
          </a:xfrm>
          <a:prstGeom prst="ellipse">
            <a:avLst/>
          </a:prstGeom>
          <a:gradFill rotWithShape="1">
            <a:gsLst>
              <a:gs pos="0">
                <a:srgbClr val="FF0000"/>
              </a:gs>
              <a:gs pos="100000">
                <a:schemeClr val="bg1"/>
              </a:gs>
            </a:gsLst>
            <a:path path="rect">
              <a:fillToRect r="100000" b="100000"/>
            </a:path>
          </a:gradFill>
          <a:ln w="9525">
            <a:solidFill>
              <a:srgbClr val="FF0000"/>
            </a:solidFill>
            <a:round/>
          </a:ln>
          <a:effectLst>
            <a:outerShdw dist="35921" dir="2700000" algn="ctr" rotWithShape="0">
              <a:schemeClr val="bg2"/>
            </a:outerShdw>
          </a:effectLst>
        </p:spPr>
        <p:txBody>
          <a:bodyPr wrap="none" anchor="ctr"/>
          <a:lstStyle/>
          <a:p>
            <a:pPr algn="ctr">
              <a:defRPr/>
            </a:pPr>
            <a:r>
              <a:rPr lang="zh-CN" altLang="en-US">
                <a:latin typeface="Arial" panose="020B0604020202020204" pitchFamily="34" charset="0"/>
              </a:rPr>
              <a:t>睡眠</a:t>
            </a:r>
          </a:p>
          <a:p>
            <a:pPr algn="ctr">
              <a:defRPr/>
            </a:pPr>
            <a:r>
              <a:rPr lang="zh-CN" altLang="en-US">
                <a:latin typeface="Arial" panose="020B0604020202020204" pitchFamily="34" charset="0"/>
              </a:rPr>
              <a:t>状态</a:t>
            </a:r>
          </a:p>
        </p:txBody>
      </p:sp>
      <p:sp>
        <p:nvSpPr>
          <p:cNvPr id="82951" name="Oval 7"/>
          <p:cNvSpPr>
            <a:spLocks noChangeArrowheads="1"/>
          </p:cNvSpPr>
          <p:nvPr/>
        </p:nvSpPr>
        <p:spPr bwMode="auto">
          <a:xfrm>
            <a:off x="5638800" y="3962400"/>
            <a:ext cx="863600" cy="863600"/>
          </a:xfrm>
          <a:prstGeom prst="ellipse">
            <a:avLst/>
          </a:prstGeom>
          <a:gradFill rotWithShape="1">
            <a:gsLst>
              <a:gs pos="0">
                <a:srgbClr val="FFCC99"/>
              </a:gs>
              <a:gs pos="100000">
                <a:schemeClr val="bg1"/>
              </a:gs>
            </a:gsLst>
            <a:path path="rect">
              <a:fillToRect r="100000" b="100000"/>
            </a:path>
          </a:gradFill>
          <a:ln w="9525">
            <a:solidFill>
              <a:srgbClr val="FFCC99"/>
            </a:solidFill>
            <a:round/>
          </a:ln>
          <a:effectLst>
            <a:outerShdw dist="35921" dir="2700000" algn="ctr" rotWithShape="0">
              <a:schemeClr val="bg2"/>
            </a:outerShdw>
          </a:effectLst>
        </p:spPr>
        <p:txBody>
          <a:bodyPr wrap="none" anchor="ctr"/>
          <a:lstStyle/>
          <a:p>
            <a:pPr algn="ctr">
              <a:defRPr/>
            </a:pPr>
            <a:r>
              <a:rPr lang="zh-CN" altLang="en-US">
                <a:latin typeface="Arial" panose="020B0604020202020204" pitchFamily="34" charset="0"/>
              </a:rPr>
              <a:t>等待</a:t>
            </a:r>
          </a:p>
          <a:p>
            <a:pPr algn="ctr">
              <a:defRPr/>
            </a:pPr>
            <a:r>
              <a:rPr lang="zh-CN" altLang="en-US">
                <a:latin typeface="Arial" panose="020B0604020202020204" pitchFamily="34" charset="0"/>
              </a:rPr>
              <a:t>状态</a:t>
            </a:r>
          </a:p>
        </p:txBody>
      </p:sp>
      <p:sp>
        <p:nvSpPr>
          <p:cNvPr id="82952" name="Oval 8"/>
          <p:cNvSpPr>
            <a:spLocks noChangeArrowheads="1"/>
          </p:cNvSpPr>
          <p:nvPr/>
        </p:nvSpPr>
        <p:spPr bwMode="auto">
          <a:xfrm>
            <a:off x="4648200" y="5002213"/>
            <a:ext cx="863600" cy="863600"/>
          </a:xfrm>
          <a:prstGeom prst="ellipse">
            <a:avLst/>
          </a:prstGeom>
          <a:gradFill rotWithShape="1">
            <a:gsLst>
              <a:gs pos="0">
                <a:srgbClr val="FFFF99"/>
              </a:gs>
              <a:gs pos="100000">
                <a:schemeClr val="bg1"/>
              </a:gs>
            </a:gsLst>
            <a:path path="rect">
              <a:fillToRect r="100000" b="100000"/>
            </a:path>
          </a:gradFill>
          <a:ln w="12700">
            <a:solidFill>
              <a:srgbClr val="FFFF99"/>
            </a:solidFill>
            <a:round/>
          </a:ln>
          <a:effectLst>
            <a:outerShdw dist="35921" dir="2700000" algn="ctr" rotWithShape="0">
              <a:schemeClr val="bg2"/>
            </a:outerShdw>
          </a:effectLst>
        </p:spPr>
        <p:txBody>
          <a:bodyPr wrap="none" anchor="ctr"/>
          <a:lstStyle/>
          <a:p>
            <a:pPr algn="ctr">
              <a:defRPr/>
            </a:pPr>
            <a:r>
              <a:rPr lang="zh-CN" altLang="en-US">
                <a:latin typeface="Arial" panose="020B0604020202020204" pitchFamily="34" charset="0"/>
              </a:rPr>
              <a:t>就绪</a:t>
            </a:r>
          </a:p>
          <a:p>
            <a:pPr algn="ctr">
              <a:defRPr/>
            </a:pPr>
            <a:r>
              <a:rPr lang="zh-CN" altLang="en-US">
                <a:latin typeface="Arial" panose="020B0604020202020204" pitchFamily="34" charset="0"/>
              </a:rPr>
              <a:t>状态</a:t>
            </a:r>
          </a:p>
        </p:txBody>
      </p:sp>
      <p:sp>
        <p:nvSpPr>
          <p:cNvPr id="82953" name="Oval 9"/>
          <p:cNvSpPr>
            <a:spLocks noChangeArrowheads="1"/>
          </p:cNvSpPr>
          <p:nvPr/>
        </p:nvSpPr>
        <p:spPr bwMode="auto">
          <a:xfrm>
            <a:off x="8128000" y="5002213"/>
            <a:ext cx="863600" cy="863600"/>
          </a:xfrm>
          <a:prstGeom prst="ellipse">
            <a:avLst/>
          </a:prstGeom>
          <a:gradFill rotWithShape="1">
            <a:gsLst>
              <a:gs pos="0">
                <a:srgbClr val="0000FF"/>
              </a:gs>
              <a:gs pos="100000">
                <a:schemeClr val="bg1"/>
              </a:gs>
            </a:gsLst>
            <a:path path="rect">
              <a:fillToRect r="100000" b="100000"/>
            </a:path>
          </a:gradFill>
          <a:ln w="9525">
            <a:solidFill>
              <a:srgbClr val="0000FF"/>
            </a:solidFill>
            <a:round/>
          </a:ln>
          <a:effectLst>
            <a:outerShdw dist="35921" dir="2700000" algn="ctr" rotWithShape="0">
              <a:schemeClr val="bg2"/>
            </a:outerShdw>
          </a:effectLst>
        </p:spPr>
        <p:txBody>
          <a:bodyPr wrap="none" anchor="ctr"/>
          <a:lstStyle/>
          <a:p>
            <a:pPr algn="ctr">
              <a:defRPr/>
            </a:pPr>
            <a:r>
              <a:rPr lang="zh-CN" altLang="en-US">
                <a:latin typeface="Arial" panose="020B0604020202020204" pitchFamily="34" charset="0"/>
              </a:rPr>
              <a:t>被中断</a:t>
            </a:r>
          </a:p>
          <a:p>
            <a:pPr algn="ctr">
              <a:defRPr/>
            </a:pPr>
            <a:r>
              <a:rPr lang="zh-CN" altLang="en-US">
                <a:latin typeface="Arial" panose="020B0604020202020204" pitchFamily="34" charset="0"/>
              </a:rPr>
              <a:t>状态</a:t>
            </a:r>
          </a:p>
        </p:txBody>
      </p:sp>
      <p:sp>
        <p:nvSpPr>
          <p:cNvPr id="82954" name="Oval 10"/>
          <p:cNvSpPr>
            <a:spLocks noChangeArrowheads="1"/>
          </p:cNvSpPr>
          <p:nvPr/>
        </p:nvSpPr>
        <p:spPr bwMode="auto">
          <a:xfrm>
            <a:off x="6705600" y="5002213"/>
            <a:ext cx="863600" cy="863600"/>
          </a:xfrm>
          <a:prstGeom prst="ellipse">
            <a:avLst/>
          </a:prstGeom>
          <a:gradFill rotWithShape="1">
            <a:gsLst>
              <a:gs pos="0">
                <a:srgbClr val="99CC00"/>
              </a:gs>
              <a:gs pos="100000">
                <a:schemeClr val="bg1"/>
              </a:gs>
            </a:gsLst>
            <a:path path="rect">
              <a:fillToRect r="100000" b="100000"/>
            </a:path>
          </a:gradFill>
          <a:ln w="9525">
            <a:solidFill>
              <a:srgbClr val="99CC00"/>
            </a:solidFill>
            <a:round/>
          </a:ln>
          <a:effectLst>
            <a:outerShdw dist="35921" dir="2700000" algn="ctr" rotWithShape="0">
              <a:schemeClr val="bg2"/>
            </a:outerShdw>
          </a:effectLst>
        </p:spPr>
        <p:txBody>
          <a:bodyPr wrap="none" anchor="ctr"/>
          <a:lstStyle/>
          <a:p>
            <a:pPr algn="ctr">
              <a:defRPr/>
            </a:pPr>
            <a:r>
              <a:rPr lang="zh-CN" altLang="en-US">
                <a:latin typeface="Arial" panose="020B0604020202020204" pitchFamily="34" charset="0"/>
              </a:rPr>
              <a:t>运行</a:t>
            </a:r>
          </a:p>
          <a:p>
            <a:pPr algn="ctr">
              <a:defRPr/>
            </a:pPr>
            <a:r>
              <a:rPr lang="zh-CN" altLang="en-US">
                <a:latin typeface="Arial" panose="020B0604020202020204" pitchFamily="34" charset="0"/>
              </a:rPr>
              <a:t>状态</a:t>
            </a:r>
          </a:p>
        </p:txBody>
      </p:sp>
      <p:cxnSp>
        <p:nvCxnSpPr>
          <p:cNvPr id="82957" name="AutoShape 13"/>
          <p:cNvCxnSpPr>
            <a:cxnSpLocks noChangeShapeType="1"/>
            <a:stCxn id="82950" idx="7"/>
            <a:endCxn id="82952" idx="1"/>
          </p:cNvCxnSpPr>
          <p:nvPr/>
        </p:nvCxnSpPr>
        <p:spPr bwMode="auto">
          <a:xfrm rot="5400000" flipV="1">
            <a:off x="4393407" y="4749007"/>
            <a:ext cx="1587" cy="762000"/>
          </a:xfrm>
          <a:prstGeom prst="curvedConnector3">
            <a:avLst>
              <a:gd name="adj1" fmla="val -9200005"/>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82958" name="AutoShape 14"/>
          <p:cNvCxnSpPr>
            <a:cxnSpLocks noChangeShapeType="1"/>
            <a:stCxn id="82952" idx="3"/>
            <a:endCxn id="82950" idx="5"/>
          </p:cNvCxnSpPr>
          <p:nvPr/>
        </p:nvCxnSpPr>
        <p:spPr bwMode="auto">
          <a:xfrm rot="5400000">
            <a:off x="4393407" y="5358607"/>
            <a:ext cx="1587" cy="762000"/>
          </a:xfrm>
          <a:prstGeom prst="curvedConnector3">
            <a:avLst>
              <a:gd name="adj1" fmla="val 5700000"/>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82960" name="AutoShape 16"/>
          <p:cNvCxnSpPr>
            <a:cxnSpLocks noChangeShapeType="1"/>
            <a:stCxn id="82952" idx="7"/>
            <a:endCxn id="82954" idx="1"/>
          </p:cNvCxnSpPr>
          <p:nvPr/>
        </p:nvCxnSpPr>
        <p:spPr bwMode="auto">
          <a:xfrm rot="5400000" flipV="1">
            <a:off x="6107907" y="4406107"/>
            <a:ext cx="1587" cy="1447800"/>
          </a:xfrm>
          <a:prstGeom prst="curvedConnector3">
            <a:avLst>
              <a:gd name="adj1" fmla="val -7200000"/>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82961" name="AutoShape 17"/>
          <p:cNvCxnSpPr>
            <a:cxnSpLocks noChangeShapeType="1"/>
            <a:stCxn id="82954" idx="3"/>
            <a:endCxn id="82952" idx="5"/>
          </p:cNvCxnSpPr>
          <p:nvPr/>
        </p:nvCxnSpPr>
        <p:spPr bwMode="auto">
          <a:xfrm rot="5400000">
            <a:off x="6107907" y="5015707"/>
            <a:ext cx="1587" cy="1447800"/>
          </a:xfrm>
          <a:prstGeom prst="curvedConnector3">
            <a:avLst>
              <a:gd name="adj1" fmla="val 4300000"/>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82962" name="AutoShape 18"/>
          <p:cNvCxnSpPr>
            <a:cxnSpLocks noChangeShapeType="1"/>
            <a:stCxn id="82954" idx="7"/>
            <a:endCxn id="82953" idx="1"/>
          </p:cNvCxnSpPr>
          <p:nvPr/>
        </p:nvCxnSpPr>
        <p:spPr bwMode="auto">
          <a:xfrm rot="5400000" flipV="1">
            <a:off x="7847807" y="4723607"/>
            <a:ext cx="1587" cy="812800"/>
          </a:xfrm>
          <a:prstGeom prst="curvedConnector3">
            <a:avLst>
              <a:gd name="adj1" fmla="val -5100000"/>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82963" name="AutoShape 19"/>
          <p:cNvCxnSpPr>
            <a:cxnSpLocks noChangeShapeType="1"/>
            <a:stCxn id="82953" idx="3"/>
            <a:endCxn id="82954" idx="5"/>
          </p:cNvCxnSpPr>
          <p:nvPr/>
        </p:nvCxnSpPr>
        <p:spPr bwMode="auto">
          <a:xfrm rot="5400000">
            <a:off x="7847807" y="5333207"/>
            <a:ext cx="1587" cy="812800"/>
          </a:xfrm>
          <a:prstGeom prst="curvedConnector3">
            <a:avLst>
              <a:gd name="adj1" fmla="val 6400000"/>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82964" name="AutoShape 20"/>
          <p:cNvCxnSpPr>
            <a:cxnSpLocks noChangeShapeType="1"/>
            <a:stCxn id="82954" idx="4"/>
            <a:endCxn id="82950" idx="4"/>
          </p:cNvCxnSpPr>
          <p:nvPr/>
        </p:nvCxnSpPr>
        <p:spPr bwMode="auto">
          <a:xfrm rot="5400000">
            <a:off x="5422107" y="4152107"/>
            <a:ext cx="1587" cy="3429000"/>
          </a:xfrm>
          <a:prstGeom prst="curvedConnector3">
            <a:avLst>
              <a:gd name="adj1" fmla="val 19200009"/>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82965" name="AutoShape 21"/>
          <p:cNvCxnSpPr>
            <a:cxnSpLocks noChangeShapeType="1"/>
            <a:stCxn id="82954" idx="0"/>
            <a:endCxn id="82951" idx="6"/>
          </p:cNvCxnSpPr>
          <p:nvPr/>
        </p:nvCxnSpPr>
        <p:spPr bwMode="auto">
          <a:xfrm rot="5400000" flipH="1">
            <a:off x="6515894" y="4380707"/>
            <a:ext cx="608013" cy="635000"/>
          </a:xfrm>
          <a:prstGeom prst="curvedConnector2">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82966" name="AutoShape 22"/>
          <p:cNvCxnSpPr>
            <a:cxnSpLocks noChangeShapeType="1"/>
            <a:stCxn id="82951" idx="2"/>
            <a:endCxn id="82952" idx="0"/>
          </p:cNvCxnSpPr>
          <p:nvPr/>
        </p:nvCxnSpPr>
        <p:spPr bwMode="auto">
          <a:xfrm rot="10800000" flipV="1">
            <a:off x="5080000" y="4394201"/>
            <a:ext cx="558800" cy="608013"/>
          </a:xfrm>
          <a:prstGeom prst="curvedConnector2">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82967" name="AutoShape 23"/>
          <p:cNvCxnSpPr>
            <a:cxnSpLocks noChangeShapeType="1"/>
            <a:stCxn id="82951" idx="2"/>
            <a:endCxn id="82950" idx="0"/>
          </p:cNvCxnSpPr>
          <p:nvPr/>
        </p:nvCxnSpPr>
        <p:spPr bwMode="auto">
          <a:xfrm rot="10800000" flipV="1">
            <a:off x="3708400" y="4394201"/>
            <a:ext cx="1930400" cy="608013"/>
          </a:xfrm>
          <a:prstGeom prst="curvedConnector2">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sp>
        <p:nvSpPr>
          <p:cNvPr id="82968" name="AutoShape 24"/>
          <p:cNvSpPr>
            <a:spLocks noChangeArrowheads="1"/>
          </p:cNvSpPr>
          <p:nvPr/>
        </p:nvSpPr>
        <p:spPr bwMode="auto">
          <a:xfrm>
            <a:off x="1981200" y="4343400"/>
            <a:ext cx="1524000" cy="685800"/>
          </a:xfrm>
          <a:prstGeom prst="wedgeRoundRectCallout">
            <a:avLst>
              <a:gd name="adj1" fmla="val 35833"/>
              <a:gd name="adj2" fmla="val 71065"/>
              <a:gd name="adj3" fmla="val 16667"/>
            </a:avLst>
          </a:prstGeom>
          <a:solidFill>
            <a:srgbClr val="E5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t>任务驻留在内存中尚未创建</a:t>
            </a:r>
          </a:p>
        </p:txBody>
      </p:sp>
      <p:sp>
        <p:nvSpPr>
          <p:cNvPr id="82969" name="AutoShape 25"/>
          <p:cNvSpPr>
            <a:spLocks noChangeArrowheads="1"/>
          </p:cNvSpPr>
          <p:nvPr/>
        </p:nvSpPr>
        <p:spPr bwMode="auto">
          <a:xfrm>
            <a:off x="3581400" y="4114800"/>
            <a:ext cx="1524000" cy="685800"/>
          </a:xfrm>
          <a:prstGeom prst="wedgeRoundRectCallout">
            <a:avLst>
              <a:gd name="adj1" fmla="val 39792"/>
              <a:gd name="adj2" fmla="val 66204"/>
              <a:gd name="adj3" fmla="val 16667"/>
            </a:avLst>
          </a:prstGeom>
          <a:solidFill>
            <a:srgbClr val="E5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t>任务已经准备好但尚未运行</a:t>
            </a:r>
          </a:p>
        </p:txBody>
      </p:sp>
      <p:sp>
        <p:nvSpPr>
          <p:cNvPr id="82970" name="AutoShape 26"/>
          <p:cNvSpPr>
            <a:spLocks noChangeArrowheads="1"/>
          </p:cNvSpPr>
          <p:nvPr/>
        </p:nvSpPr>
        <p:spPr bwMode="auto">
          <a:xfrm>
            <a:off x="7086600" y="4038600"/>
            <a:ext cx="1600200" cy="685800"/>
          </a:xfrm>
          <a:prstGeom prst="wedgeRoundRectCallout">
            <a:avLst>
              <a:gd name="adj1" fmla="val -37301"/>
              <a:gd name="adj2" fmla="val 77546"/>
              <a:gd name="adj3" fmla="val 16667"/>
            </a:avLst>
          </a:prstGeom>
          <a:solidFill>
            <a:srgbClr val="E5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t>任务掌握</a:t>
            </a:r>
            <a:r>
              <a:rPr lang="en-US" altLang="zh-CN" sz="1600"/>
              <a:t>CPU</a:t>
            </a:r>
            <a:r>
              <a:rPr lang="zh-CN" altLang="en-US" sz="1600"/>
              <a:t>的控制权</a:t>
            </a:r>
          </a:p>
        </p:txBody>
      </p:sp>
      <p:sp>
        <p:nvSpPr>
          <p:cNvPr id="82971" name="AutoShape 27"/>
          <p:cNvSpPr>
            <a:spLocks noChangeArrowheads="1"/>
          </p:cNvSpPr>
          <p:nvPr/>
        </p:nvSpPr>
        <p:spPr bwMode="auto">
          <a:xfrm>
            <a:off x="6248400" y="3200400"/>
            <a:ext cx="1524000" cy="685800"/>
          </a:xfrm>
          <a:prstGeom prst="wedgeRoundRectCallout">
            <a:avLst>
              <a:gd name="adj1" fmla="val -37500"/>
              <a:gd name="adj2" fmla="val 71991"/>
              <a:gd name="adj3" fmla="val 16667"/>
            </a:avLst>
          </a:prstGeom>
          <a:solidFill>
            <a:srgbClr val="E5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t>任务等待事件的而尚未发生</a:t>
            </a:r>
          </a:p>
        </p:txBody>
      </p:sp>
      <p:sp>
        <p:nvSpPr>
          <p:cNvPr id="82972" name="AutoShape 28"/>
          <p:cNvSpPr>
            <a:spLocks noChangeArrowheads="1"/>
          </p:cNvSpPr>
          <p:nvPr/>
        </p:nvSpPr>
        <p:spPr bwMode="auto">
          <a:xfrm>
            <a:off x="8763000" y="4267200"/>
            <a:ext cx="1524000" cy="685800"/>
          </a:xfrm>
          <a:prstGeom prst="wedgeRoundRectCallout">
            <a:avLst>
              <a:gd name="adj1" fmla="val -38852"/>
              <a:gd name="adj2" fmla="val 71991"/>
              <a:gd name="adj3" fmla="val 16667"/>
            </a:avLst>
          </a:prstGeom>
          <a:solidFill>
            <a:srgbClr val="E5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t>中断服务程序执行打断任务</a:t>
            </a:r>
          </a:p>
        </p:txBody>
      </p:sp>
      <p:sp>
        <p:nvSpPr>
          <p:cNvPr id="27" name="燕尾形 2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82948"/>
                                        </p:tgtEl>
                                        <p:attrNameLst>
                                          <p:attrName>style.visibility</p:attrName>
                                        </p:attrNameLst>
                                      </p:cBhvr>
                                      <p:to>
                                        <p:strVal val="visible"/>
                                      </p:to>
                                    </p:set>
                                    <p:anim calcmode="discrete" valueType="clr">
                                      <p:cBhvr override="childStyle">
                                        <p:cTn id="7" dur="80"/>
                                        <p:tgtEl>
                                          <p:spTgt spid="82948"/>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82948"/>
                                        </p:tgtEl>
                                        <p:attrNameLst>
                                          <p:attrName>fillcolor</p:attrName>
                                        </p:attrNameLst>
                                      </p:cBhvr>
                                      <p:tavLst>
                                        <p:tav tm="0">
                                          <p:val>
                                            <p:clrVal>
                                              <a:schemeClr val="accent2"/>
                                            </p:clrVal>
                                          </p:val>
                                        </p:tav>
                                        <p:tav tm="50000">
                                          <p:val>
                                            <p:clrVal>
                                              <a:schemeClr val="hlink"/>
                                            </p:clrVal>
                                          </p:val>
                                        </p:tav>
                                      </p:tavLst>
                                    </p:anim>
                                    <p:set>
                                      <p:cBhvr>
                                        <p:cTn id="9" dur="80"/>
                                        <p:tgtEl>
                                          <p:spTgt spid="82948"/>
                                        </p:tgtEl>
                                        <p:attrNameLst>
                                          <p:attrName>fill.type</p:attrName>
                                        </p:attrNameLst>
                                      </p:cBhvr>
                                      <p:to>
                                        <p:strVal val="solid"/>
                                      </p:to>
                                    </p:set>
                                  </p:childTnLst>
                                </p:cTn>
                              </p:par>
                            </p:childTnLst>
                          </p:cTn>
                        </p:par>
                        <p:par>
                          <p:cTn id="10" fill="hold">
                            <p:stCondLst>
                              <p:cond delay="0"/>
                            </p:stCondLst>
                            <p:childTnLst>
                              <p:par>
                                <p:cTn id="11" presetID="22" presetClass="entr" presetSubtype="1" fill="hold" nodeType="afterEffect">
                                  <p:stCondLst>
                                    <p:cond delay="0"/>
                                  </p:stCondLst>
                                  <p:childTnLst>
                                    <p:set>
                                      <p:cBhvr>
                                        <p:cTn id="12" dur="1" fill="hold">
                                          <p:stCondLst>
                                            <p:cond delay="0"/>
                                          </p:stCondLst>
                                        </p:cTn>
                                        <p:tgtEl>
                                          <p:spTgt spid="82949">
                                            <p:txEl>
                                              <p:pRg st="0" end="0"/>
                                            </p:txEl>
                                          </p:spTgt>
                                        </p:tgtEl>
                                        <p:attrNameLst>
                                          <p:attrName>style.visibility</p:attrName>
                                        </p:attrNameLst>
                                      </p:cBhvr>
                                      <p:to>
                                        <p:strVal val="visible"/>
                                      </p:to>
                                    </p:set>
                                    <p:animEffect transition="in" filter="wipe(up)">
                                      <p:cBhvr>
                                        <p:cTn id="13" dur="500"/>
                                        <p:tgtEl>
                                          <p:spTgt spid="82949">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5" presetClass="entr" presetSubtype="0" fill="hold" grpId="0" nodeType="clickEffect">
                                  <p:stCondLst>
                                    <p:cond delay="0"/>
                                  </p:stCondLst>
                                  <p:childTnLst>
                                    <p:set>
                                      <p:cBhvr>
                                        <p:cTn id="17" dur="1" fill="hold">
                                          <p:stCondLst>
                                            <p:cond delay="0"/>
                                          </p:stCondLst>
                                        </p:cTn>
                                        <p:tgtEl>
                                          <p:spTgt spid="82950"/>
                                        </p:tgtEl>
                                        <p:attrNameLst>
                                          <p:attrName>style.visibility</p:attrName>
                                        </p:attrNameLst>
                                      </p:cBhvr>
                                      <p:to>
                                        <p:strVal val="visible"/>
                                      </p:to>
                                    </p:set>
                                    <p:animEffect transition="in" filter="fade">
                                      <p:cBhvr>
                                        <p:cTn id="18" dur="1000"/>
                                        <p:tgtEl>
                                          <p:spTgt spid="82950"/>
                                        </p:tgtEl>
                                      </p:cBhvr>
                                    </p:animEffect>
                                    <p:anim calcmode="lin" valueType="num">
                                      <p:cBhvr>
                                        <p:cTn id="19" dur="1000" fill="hold"/>
                                        <p:tgtEl>
                                          <p:spTgt spid="82950"/>
                                        </p:tgtEl>
                                        <p:attrNameLst>
                                          <p:attrName>style.rotation</p:attrName>
                                        </p:attrNameLst>
                                      </p:cBhvr>
                                      <p:tavLst>
                                        <p:tav tm="0">
                                          <p:val>
                                            <p:fltVal val="720"/>
                                          </p:val>
                                        </p:tav>
                                        <p:tav tm="100000">
                                          <p:val>
                                            <p:fltVal val="0"/>
                                          </p:val>
                                        </p:tav>
                                      </p:tavLst>
                                    </p:anim>
                                    <p:anim calcmode="lin" valueType="num">
                                      <p:cBhvr>
                                        <p:cTn id="20" dur="1000" fill="hold"/>
                                        <p:tgtEl>
                                          <p:spTgt spid="82950"/>
                                        </p:tgtEl>
                                        <p:attrNameLst>
                                          <p:attrName>ppt_h</p:attrName>
                                        </p:attrNameLst>
                                      </p:cBhvr>
                                      <p:tavLst>
                                        <p:tav tm="0">
                                          <p:val>
                                            <p:fltVal val="0"/>
                                          </p:val>
                                        </p:tav>
                                        <p:tav tm="100000">
                                          <p:val>
                                            <p:strVal val="#ppt_h"/>
                                          </p:val>
                                        </p:tav>
                                      </p:tavLst>
                                    </p:anim>
                                    <p:anim calcmode="lin" valueType="num">
                                      <p:cBhvr>
                                        <p:cTn id="21" dur="1000" fill="hold"/>
                                        <p:tgtEl>
                                          <p:spTgt spid="82950"/>
                                        </p:tgtEl>
                                        <p:attrNameLst>
                                          <p:attrName>ppt_w</p:attrName>
                                        </p:attrNameLst>
                                      </p:cBhvr>
                                      <p:tavLst>
                                        <p:tav tm="0">
                                          <p:val>
                                            <p:fltVal val="0"/>
                                          </p:val>
                                        </p:tav>
                                        <p:tav tm="100000">
                                          <p:val>
                                            <p:strVal val="#ppt_w"/>
                                          </p:val>
                                        </p:tav>
                                      </p:tavLst>
                                    </p:anim>
                                  </p:childTnLst>
                                </p:cTn>
                              </p:par>
                            </p:childTnLst>
                          </p:cTn>
                        </p:par>
                        <p:par>
                          <p:cTn id="22" fill="hold">
                            <p:stCondLst>
                              <p:cond delay="1000"/>
                            </p:stCondLst>
                            <p:childTnLst>
                              <p:par>
                                <p:cTn id="23" presetID="12" presetClass="entr" presetSubtype="1" fill="hold" grpId="0" nodeType="afterEffect">
                                  <p:stCondLst>
                                    <p:cond delay="0"/>
                                  </p:stCondLst>
                                  <p:childTnLst>
                                    <p:set>
                                      <p:cBhvr>
                                        <p:cTn id="24" dur="1" fill="hold">
                                          <p:stCondLst>
                                            <p:cond delay="0"/>
                                          </p:stCondLst>
                                        </p:cTn>
                                        <p:tgtEl>
                                          <p:spTgt spid="82968"/>
                                        </p:tgtEl>
                                        <p:attrNameLst>
                                          <p:attrName>style.visibility</p:attrName>
                                        </p:attrNameLst>
                                      </p:cBhvr>
                                      <p:to>
                                        <p:strVal val="visible"/>
                                      </p:to>
                                    </p:set>
                                    <p:animEffect transition="in" filter="slide(fromTop)">
                                      <p:cBhvr>
                                        <p:cTn id="25" dur="500"/>
                                        <p:tgtEl>
                                          <p:spTgt spid="82968"/>
                                        </p:tgtEl>
                                      </p:cBhvr>
                                    </p:animEffect>
                                  </p:childTnLst>
                                </p:cTn>
                              </p:par>
                            </p:childTnLst>
                          </p:cTn>
                        </p:par>
                      </p:childTnLst>
                    </p:cTn>
                  </p:par>
                  <p:par>
                    <p:cTn id="26" fill="hold">
                      <p:stCondLst>
                        <p:cond delay="indefinite"/>
                      </p:stCondLst>
                      <p:childTnLst>
                        <p:par>
                          <p:cTn id="27" fill="hold">
                            <p:stCondLst>
                              <p:cond delay="0"/>
                            </p:stCondLst>
                            <p:childTnLst>
                              <p:par>
                                <p:cTn id="28" presetID="35" presetClass="entr" presetSubtype="0" fill="hold" grpId="0" nodeType="clickEffect">
                                  <p:stCondLst>
                                    <p:cond delay="0"/>
                                  </p:stCondLst>
                                  <p:childTnLst>
                                    <p:set>
                                      <p:cBhvr>
                                        <p:cTn id="29" dur="1" fill="hold">
                                          <p:stCondLst>
                                            <p:cond delay="0"/>
                                          </p:stCondLst>
                                        </p:cTn>
                                        <p:tgtEl>
                                          <p:spTgt spid="82952"/>
                                        </p:tgtEl>
                                        <p:attrNameLst>
                                          <p:attrName>style.visibility</p:attrName>
                                        </p:attrNameLst>
                                      </p:cBhvr>
                                      <p:to>
                                        <p:strVal val="visible"/>
                                      </p:to>
                                    </p:set>
                                    <p:animEffect transition="in" filter="fade">
                                      <p:cBhvr>
                                        <p:cTn id="30" dur="1000"/>
                                        <p:tgtEl>
                                          <p:spTgt spid="82952"/>
                                        </p:tgtEl>
                                      </p:cBhvr>
                                    </p:animEffect>
                                    <p:anim calcmode="lin" valueType="num">
                                      <p:cBhvr>
                                        <p:cTn id="31" dur="1000" fill="hold"/>
                                        <p:tgtEl>
                                          <p:spTgt spid="82952"/>
                                        </p:tgtEl>
                                        <p:attrNameLst>
                                          <p:attrName>style.rotation</p:attrName>
                                        </p:attrNameLst>
                                      </p:cBhvr>
                                      <p:tavLst>
                                        <p:tav tm="0">
                                          <p:val>
                                            <p:fltVal val="720"/>
                                          </p:val>
                                        </p:tav>
                                        <p:tav tm="100000">
                                          <p:val>
                                            <p:fltVal val="0"/>
                                          </p:val>
                                        </p:tav>
                                      </p:tavLst>
                                    </p:anim>
                                    <p:anim calcmode="lin" valueType="num">
                                      <p:cBhvr>
                                        <p:cTn id="32" dur="1000" fill="hold"/>
                                        <p:tgtEl>
                                          <p:spTgt spid="82952"/>
                                        </p:tgtEl>
                                        <p:attrNameLst>
                                          <p:attrName>ppt_h</p:attrName>
                                        </p:attrNameLst>
                                      </p:cBhvr>
                                      <p:tavLst>
                                        <p:tav tm="0">
                                          <p:val>
                                            <p:fltVal val="0"/>
                                          </p:val>
                                        </p:tav>
                                        <p:tav tm="100000">
                                          <p:val>
                                            <p:strVal val="#ppt_h"/>
                                          </p:val>
                                        </p:tav>
                                      </p:tavLst>
                                    </p:anim>
                                    <p:anim calcmode="lin" valueType="num">
                                      <p:cBhvr>
                                        <p:cTn id="33" dur="1000" fill="hold"/>
                                        <p:tgtEl>
                                          <p:spTgt spid="82952"/>
                                        </p:tgtEl>
                                        <p:attrNameLst>
                                          <p:attrName>ppt_w</p:attrName>
                                        </p:attrNameLst>
                                      </p:cBhvr>
                                      <p:tavLst>
                                        <p:tav tm="0">
                                          <p:val>
                                            <p:fltVal val="0"/>
                                          </p:val>
                                        </p:tav>
                                        <p:tav tm="100000">
                                          <p:val>
                                            <p:strVal val="#ppt_w"/>
                                          </p:val>
                                        </p:tav>
                                      </p:tavLst>
                                    </p:anim>
                                  </p:childTnLst>
                                </p:cTn>
                              </p:par>
                            </p:childTnLst>
                          </p:cTn>
                        </p:par>
                        <p:par>
                          <p:cTn id="34" fill="hold">
                            <p:stCondLst>
                              <p:cond delay="1000"/>
                            </p:stCondLst>
                            <p:childTnLst>
                              <p:par>
                                <p:cTn id="35" presetID="22" presetClass="entr" presetSubtype="8" fill="hold" nodeType="afterEffect">
                                  <p:stCondLst>
                                    <p:cond delay="0"/>
                                  </p:stCondLst>
                                  <p:childTnLst>
                                    <p:set>
                                      <p:cBhvr>
                                        <p:cTn id="36" dur="1" fill="hold">
                                          <p:stCondLst>
                                            <p:cond delay="0"/>
                                          </p:stCondLst>
                                        </p:cTn>
                                        <p:tgtEl>
                                          <p:spTgt spid="82957"/>
                                        </p:tgtEl>
                                        <p:attrNameLst>
                                          <p:attrName>style.visibility</p:attrName>
                                        </p:attrNameLst>
                                      </p:cBhvr>
                                      <p:to>
                                        <p:strVal val="visible"/>
                                      </p:to>
                                    </p:set>
                                    <p:animEffect transition="in" filter="wipe(left)">
                                      <p:cBhvr>
                                        <p:cTn id="37" dur="500"/>
                                        <p:tgtEl>
                                          <p:spTgt spid="82957"/>
                                        </p:tgtEl>
                                      </p:cBhvr>
                                    </p:animEffect>
                                  </p:childTnLst>
                                </p:cTn>
                              </p:par>
                            </p:childTnLst>
                          </p:cTn>
                        </p:par>
                        <p:par>
                          <p:cTn id="38" fill="hold">
                            <p:stCondLst>
                              <p:cond delay="1500"/>
                            </p:stCondLst>
                            <p:childTnLst>
                              <p:par>
                                <p:cTn id="39" presetID="22" presetClass="entr" presetSubtype="2" fill="hold" nodeType="afterEffect">
                                  <p:stCondLst>
                                    <p:cond delay="0"/>
                                  </p:stCondLst>
                                  <p:childTnLst>
                                    <p:set>
                                      <p:cBhvr>
                                        <p:cTn id="40" dur="1" fill="hold">
                                          <p:stCondLst>
                                            <p:cond delay="0"/>
                                          </p:stCondLst>
                                        </p:cTn>
                                        <p:tgtEl>
                                          <p:spTgt spid="82958"/>
                                        </p:tgtEl>
                                        <p:attrNameLst>
                                          <p:attrName>style.visibility</p:attrName>
                                        </p:attrNameLst>
                                      </p:cBhvr>
                                      <p:to>
                                        <p:strVal val="visible"/>
                                      </p:to>
                                    </p:set>
                                    <p:animEffect transition="in" filter="wipe(right)">
                                      <p:cBhvr>
                                        <p:cTn id="41" dur="500"/>
                                        <p:tgtEl>
                                          <p:spTgt spid="82958"/>
                                        </p:tgtEl>
                                      </p:cBhvr>
                                    </p:animEffect>
                                  </p:childTnLst>
                                </p:cTn>
                              </p:par>
                            </p:childTnLst>
                          </p:cTn>
                        </p:par>
                        <p:par>
                          <p:cTn id="42" fill="hold">
                            <p:stCondLst>
                              <p:cond delay="2000"/>
                            </p:stCondLst>
                            <p:childTnLst>
                              <p:par>
                                <p:cTn id="43" presetID="12" presetClass="entr" presetSubtype="1" fill="hold" grpId="0" nodeType="afterEffect">
                                  <p:stCondLst>
                                    <p:cond delay="0"/>
                                  </p:stCondLst>
                                  <p:childTnLst>
                                    <p:set>
                                      <p:cBhvr>
                                        <p:cTn id="44" dur="1" fill="hold">
                                          <p:stCondLst>
                                            <p:cond delay="0"/>
                                          </p:stCondLst>
                                        </p:cTn>
                                        <p:tgtEl>
                                          <p:spTgt spid="82969"/>
                                        </p:tgtEl>
                                        <p:attrNameLst>
                                          <p:attrName>style.visibility</p:attrName>
                                        </p:attrNameLst>
                                      </p:cBhvr>
                                      <p:to>
                                        <p:strVal val="visible"/>
                                      </p:to>
                                    </p:set>
                                    <p:animEffect transition="in" filter="slide(fromTop)">
                                      <p:cBhvr>
                                        <p:cTn id="45" dur="500"/>
                                        <p:tgtEl>
                                          <p:spTgt spid="82969"/>
                                        </p:tgtEl>
                                      </p:cBhvr>
                                    </p:animEffect>
                                  </p:childTnLst>
                                </p:cTn>
                              </p:par>
                            </p:childTnLst>
                          </p:cTn>
                        </p:par>
                      </p:childTnLst>
                    </p:cTn>
                  </p:par>
                  <p:par>
                    <p:cTn id="46" fill="hold">
                      <p:stCondLst>
                        <p:cond delay="indefinite"/>
                      </p:stCondLst>
                      <p:childTnLst>
                        <p:par>
                          <p:cTn id="47" fill="hold">
                            <p:stCondLst>
                              <p:cond delay="0"/>
                            </p:stCondLst>
                            <p:childTnLst>
                              <p:par>
                                <p:cTn id="48" presetID="35" presetClass="entr" presetSubtype="0" fill="hold" grpId="0" nodeType="clickEffect">
                                  <p:stCondLst>
                                    <p:cond delay="0"/>
                                  </p:stCondLst>
                                  <p:childTnLst>
                                    <p:set>
                                      <p:cBhvr>
                                        <p:cTn id="49" dur="1" fill="hold">
                                          <p:stCondLst>
                                            <p:cond delay="0"/>
                                          </p:stCondLst>
                                        </p:cTn>
                                        <p:tgtEl>
                                          <p:spTgt spid="82954"/>
                                        </p:tgtEl>
                                        <p:attrNameLst>
                                          <p:attrName>style.visibility</p:attrName>
                                        </p:attrNameLst>
                                      </p:cBhvr>
                                      <p:to>
                                        <p:strVal val="visible"/>
                                      </p:to>
                                    </p:set>
                                    <p:animEffect transition="in" filter="fade">
                                      <p:cBhvr>
                                        <p:cTn id="50" dur="1000"/>
                                        <p:tgtEl>
                                          <p:spTgt spid="82954"/>
                                        </p:tgtEl>
                                      </p:cBhvr>
                                    </p:animEffect>
                                    <p:anim calcmode="lin" valueType="num">
                                      <p:cBhvr>
                                        <p:cTn id="51" dur="1000" fill="hold"/>
                                        <p:tgtEl>
                                          <p:spTgt spid="82954"/>
                                        </p:tgtEl>
                                        <p:attrNameLst>
                                          <p:attrName>style.rotation</p:attrName>
                                        </p:attrNameLst>
                                      </p:cBhvr>
                                      <p:tavLst>
                                        <p:tav tm="0">
                                          <p:val>
                                            <p:fltVal val="720"/>
                                          </p:val>
                                        </p:tav>
                                        <p:tav tm="100000">
                                          <p:val>
                                            <p:fltVal val="0"/>
                                          </p:val>
                                        </p:tav>
                                      </p:tavLst>
                                    </p:anim>
                                    <p:anim calcmode="lin" valueType="num">
                                      <p:cBhvr>
                                        <p:cTn id="52" dur="1000" fill="hold"/>
                                        <p:tgtEl>
                                          <p:spTgt spid="82954"/>
                                        </p:tgtEl>
                                        <p:attrNameLst>
                                          <p:attrName>ppt_h</p:attrName>
                                        </p:attrNameLst>
                                      </p:cBhvr>
                                      <p:tavLst>
                                        <p:tav tm="0">
                                          <p:val>
                                            <p:fltVal val="0"/>
                                          </p:val>
                                        </p:tav>
                                        <p:tav tm="100000">
                                          <p:val>
                                            <p:strVal val="#ppt_h"/>
                                          </p:val>
                                        </p:tav>
                                      </p:tavLst>
                                    </p:anim>
                                    <p:anim calcmode="lin" valueType="num">
                                      <p:cBhvr>
                                        <p:cTn id="53" dur="1000" fill="hold"/>
                                        <p:tgtEl>
                                          <p:spTgt spid="82954"/>
                                        </p:tgtEl>
                                        <p:attrNameLst>
                                          <p:attrName>ppt_w</p:attrName>
                                        </p:attrNameLst>
                                      </p:cBhvr>
                                      <p:tavLst>
                                        <p:tav tm="0">
                                          <p:val>
                                            <p:fltVal val="0"/>
                                          </p:val>
                                        </p:tav>
                                        <p:tav tm="100000">
                                          <p:val>
                                            <p:strVal val="#ppt_w"/>
                                          </p:val>
                                        </p:tav>
                                      </p:tavLst>
                                    </p:anim>
                                  </p:childTnLst>
                                </p:cTn>
                              </p:par>
                            </p:childTnLst>
                          </p:cTn>
                        </p:par>
                        <p:par>
                          <p:cTn id="54" fill="hold">
                            <p:stCondLst>
                              <p:cond delay="1000"/>
                            </p:stCondLst>
                            <p:childTnLst>
                              <p:par>
                                <p:cTn id="55" presetID="22" presetClass="entr" presetSubtype="8" fill="hold" nodeType="afterEffect">
                                  <p:stCondLst>
                                    <p:cond delay="0"/>
                                  </p:stCondLst>
                                  <p:childTnLst>
                                    <p:set>
                                      <p:cBhvr>
                                        <p:cTn id="56" dur="1" fill="hold">
                                          <p:stCondLst>
                                            <p:cond delay="0"/>
                                          </p:stCondLst>
                                        </p:cTn>
                                        <p:tgtEl>
                                          <p:spTgt spid="82960"/>
                                        </p:tgtEl>
                                        <p:attrNameLst>
                                          <p:attrName>style.visibility</p:attrName>
                                        </p:attrNameLst>
                                      </p:cBhvr>
                                      <p:to>
                                        <p:strVal val="visible"/>
                                      </p:to>
                                    </p:set>
                                    <p:animEffect transition="in" filter="wipe(left)">
                                      <p:cBhvr>
                                        <p:cTn id="57" dur="500"/>
                                        <p:tgtEl>
                                          <p:spTgt spid="82960"/>
                                        </p:tgtEl>
                                      </p:cBhvr>
                                    </p:animEffect>
                                  </p:childTnLst>
                                </p:cTn>
                              </p:par>
                            </p:childTnLst>
                          </p:cTn>
                        </p:par>
                        <p:par>
                          <p:cTn id="58" fill="hold">
                            <p:stCondLst>
                              <p:cond delay="1500"/>
                            </p:stCondLst>
                            <p:childTnLst>
                              <p:par>
                                <p:cTn id="59" presetID="22" presetClass="entr" presetSubtype="2" fill="hold" nodeType="afterEffect">
                                  <p:stCondLst>
                                    <p:cond delay="0"/>
                                  </p:stCondLst>
                                  <p:childTnLst>
                                    <p:set>
                                      <p:cBhvr>
                                        <p:cTn id="60" dur="1" fill="hold">
                                          <p:stCondLst>
                                            <p:cond delay="0"/>
                                          </p:stCondLst>
                                        </p:cTn>
                                        <p:tgtEl>
                                          <p:spTgt spid="82961"/>
                                        </p:tgtEl>
                                        <p:attrNameLst>
                                          <p:attrName>style.visibility</p:attrName>
                                        </p:attrNameLst>
                                      </p:cBhvr>
                                      <p:to>
                                        <p:strVal val="visible"/>
                                      </p:to>
                                    </p:set>
                                    <p:animEffect transition="in" filter="wipe(right)">
                                      <p:cBhvr>
                                        <p:cTn id="61" dur="500"/>
                                        <p:tgtEl>
                                          <p:spTgt spid="82961"/>
                                        </p:tgtEl>
                                      </p:cBhvr>
                                    </p:animEffect>
                                  </p:childTnLst>
                                </p:cTn>
                              </p:par>
                            </p:childTnLst>
                          </p:cTn>
                        </p:par>
                        <p:par>
                          <p:cTn id="62" fill="hold">
                            <p:stCondLst>
                              <p:cond delay="2000"/>
                            </p:stCondLst>
                            <p:childTnLst>
                              <p:par>
                                <p:cTn id="63" presetID="22" presetClass="entr" presetSubtype="2" fill="hold" nodeType="afterEffect">
                                  <p:stCondLst>
                                    <p:cond delay="0"/>
                                  </p:stCondLst>
                                  <p:childTnLst>
                                    <p:set>
                                      <p:cBhvr>
                                        <p:cTn id="64" dur="1" fill="hold">
                                          <p:stCondLst>
                                            <p:cond delay="0"/>
                                          </p:stCondLst>
                                        </p:cTn>
                                        <p:tgtEl>
                                          <p:spTgt spid="82964"/>
                                        </p:tgtEl>
                                        <p:attrNameLst>
                                          <p:attrName>style.visibility</p:attrName>
                                        </p:attrNameLst>
                                      </p:cBhvr>
                                      <p:to>
                                        <p:strVal val="visible"/>
                                      </p:to>
                                    </p:set>
                                    <p:animEffect transition="in" filter="wipe(right)">
                                      <p:cBhvr>
                                        <p:cTn id="65" dur="500"/>
                                        <p:tgtEl>
                                          <p:spTgt spid="82964"/>
                                        </p:tgtEl>
                                      </p:cBhvr>
                                    </p:animEffect>
                                  </p:childTnLst>
                                </p:cTn>
                              </p:par>
                            </p:childTnLst>
                          </p:cTn>
                        </p:par>
                        <p:par>
                          <p:cTn id="66" fill="hold">
                            <p:stCondLst>
                              <p:cond delay="2500"/>
                            </p:stCondLst>
                            <p:childTnLst>
                              <p:par>
                                <p:cTn id="67" presetID="12" presetClass="entr" presetSubtype="1" fill="hold" grpId="0" nodeType="afterEffect">
                                  <p:stCondLst>
                                    <p:cond delay="0"/>
                                  </p:stCondLst>
                                  <p:childTnLst>
                                    <p:set>
                                      <p:cBhvr>
                                        <p:cTn id="68" dur="1" fill="hold">
                                          <p:stCondLst>
                                            <p:cond delay="0"/>
                                          </p:stCondLst>
                                        </p:cTn>
                                        <p:tgtEl>
                                          <p:spTgt spid="82970"/>
                                        </p:tgtEl>
                                        <p:attrNameLst>
                                          <p:attrName>style.visibility</p:attrName>
                                        </p:attrNameLst>
                                      </p:cBhvr>
                                      <p:to>
                                        <p:strVal val="visible"/>
                                      </p:to>
                                    </p:set>
                                    <p:animEffect transition="in" filter="slide(fromTop)">
                                      <p:cBhvr>
                                        <p:cTn id="69" dur="500"/>
                                        <p:tgtEl>
                                          <p:spTgt spid="82970"/>
                                        </p:tgtEl>
                                      </p:cBhvr>
                                    </p:animEffect>
                                  </p:childTnLst>
                                </p:cTn>
                              </p:par>
                            </p:childTnLst>
                          </p:cTn>
                        </p:par>
                      </p:childTnLst>
                    </p:cTn>
                  </p:par>
                  <p:par>
                    <p:cTn id="70" fill="hold">
                      <p:stCondLst>
                        <p:cond delay="indefinite"/>
                      </p:stCondLst>
                      <p:childTnLst>
                        <p:par>
                          <p:cTn id="71" fill="hold">
                            <p:stCondLst>
                              <p:cond delay="0"/>
                            </p:stCondLst>
                            <p:childTnLst>
                              <p:par>
                                <p:cTn id="72" presetID="35" presetClass="entr" presetSubtype="0" fill="hold" grpId="0" nodeType="clickEffect">
                                  <p:stCondLst>
                                    <p:cond delay="0"/>
                                  </p:stCondLst>
                                  <p:childTnLst>
                                    <p:set>
                                      <p:cBhvr>
                                        <p:cTn id="73" dur="1" fill="hold">
                                          <p:stCondLst>
                                            <p:cond delay="0"/>
                                          </p:stCondLst>
                                        </p:cTn>
                                        <p:tgtEl>
                                          <p:spTgt spid="82951"/>
                                        </p:tgtEl>
                                        <p:attrNameLst>
                                          <p:attrName>style.visibility</p:attrName>
                                        </p:attrNameLst>
                                      </p:cBhvr>
                                      <p:to>
                                        <p:strVal val="visible"/>
                                      </p:to>
                                    </p:set>
                                    <p:animEffect transition="in" filter="fade">
                                      <p:cBhvr>
                                        <p:cTn id="74" dur="500"/>
                                        <p:tgtEl>
                                          <p:spTgt spid="82951"/>
                                        </p:tgtEl>
                                      </p:cBhvr>
                                    </p:animEffect>
                                    <p:anim calcmode="lin" valueType="num">
                                      <p:cBhvr>
                                        <p:cTn id="75" dur="500" fill="hold"/>
                                        <p:tgtEl>
                                          <p:spTgt spid="82951"/>
                                        </p:tgtEl>
                                        <p:attrNameLst>
                                          <p:attrName>style.rotation</p:attrName>
                                        </p:attrNameLst>
                                      </p:cBhvr>
                                      <p:tavLst>
                                        <p:tav tm="0">
                                          <p:val>
                                            <p:fltVal val="720"/>
                                          </p:val>
                                        </p:tav>
                                        <p:tav tm="100000">
                                          <p:val>
                                            <p:fltVal val="0"/>
                                          </p:val>
                                        </p:tav>
                                      </p:tavLst>
                                    </p:anim>
                                    <p:anim calcmode="lin" valueType="num">
                                      <p:cBhvr>
                                        <p:cTn id="76" dur="500" fill="hold"/>
                                        <p:tgtEl>
                                          <p:spTgt spid="82951"/>
                                        </p:tgtEl>
                                        <p:attrNameLst>
                                          <p:attrName>ppt_h</p:attrName>
                                        </p:attrNameLst>
                                      </p:cBhvr>
                                      <p:tavLst>
                                        <p:tav tm="0">
                                          <p:val>
                                            <p:fltVal val="0"/>
                                          </p:val>
                                        </p:tav>
                                        <p:tav tm="100000">
                                          <p:val>
                                            <p:strVal val="#ppt_h"/>
                                          </p:val>
                                        </p:tav>
                                      </p:tavLst>
                                    </p:anim>
                                    <p:anim calcmode="lin" valueType="num">
                                      <p:cBhvr>
                                        <p:cTn id="77" dur="500" fill="hold"/>
                                        <p:tgtEl>
                                          <p:spTgt spid="82951"/>
                                        </p:tgtEl>
                                        <p:attrNameLst>
                                          <p:attrName>ppt_w</p:attrName>
                                        </p:attrNameLst>
                                      </p:cBhvr>
                                      <p:tavLst>
                                        <p:tav tm="0">
                                          <p:val>
                                            <p:fltVal val="0"/>
                                          </p:val>
                                        </p:tav>
                                        <p:tav tm="100000">
                                          <p:val>
                                            <p:strVal val="#ppt_w"/>
                                          </p:val>
                                        </p:tav>
                                      </p:tavLst>
                                    </p:anim>
                                  </p:childTnLst>
                                </p:cTn>
                              </p:par>
                            </p:childTnLst>
                          </p:cTn>
                        </p:par>
                        <p:par>
                          <p:cTn id="78" fill="hold">
                            <p:stCondLst>
                              <p:cond delay="500"/>
                            </p:stCondLst>
                            <p:childTnLst>
                              <p:par>
                                <p:cTn id="79" presetID="22" presetClass="entr" presetSubtype="2" fill="hold" nodeType="afterEffect">
                                  <p:stCondLst>
                                    <p:cond delay="0"/>
                                  </p:stCondLst>
                                  <p:childTnLst>
                                    <p:set>
                                      <p:cBhvr>
                                        <p:cTn id="80" dur="1" fill="hold">
                                          <p:stCondLst>
                                            <p:cond delay="0"/>
                                          </p:stCondLst>
                                        </p:cTn>
                                        <p:tgtEl>
                                          <p:spTgt spid="82965"/>
                                        </p:tgtEl>
                                        <p:attrNameLst>
                                          <p:attrName>style.visibility</p:attrName>
                                        </p:attrNameLst>
                                      </p:cBhvr>
                                      <p:to>
                                        <p:strVal val="visible"/>
                                      </p:to>
                                    </p:set>
                                    <p:animEffect transition="in" filter="wipe(right)">
                                      <p:cBhvr>
                                        <p:cTn id="81" dur="500"/>
                                        <p:tgtEl>
                                          <p:spTgt spid="82965"/>
                                        </p:tgtEl>
                                      </p:cBhvr>
                                    </p:animEffect>
                                  </p:childTnLst>
                                </p:cTn>
                              </p:par>
                            </p:childTnLst>
                          </p:cTn>
                        </p:par>
                        <p:par>
                          <p:cTn id="82" fill="hold">
                            <p:stCondLst>
                              <p:cond delay="1000"/>
                            </p:stCondLst>
                            <p:childTnLst>
                              <p:par>
                                <p:cTn id="83" presetID="22" presetClass="entr" presetSubtype="2" fill="hold" nodeType="afterEffect">
                                  <p:stCondLst>
                                    <p:cond delay="0"/>
                                  </p:stCondLst>
                                  <p:childTnLst>
                                    <p:set>
                                      <p:cBhvr>
                                        <p:cTn id="84" dur="1" fill="hold">
                                          <p:stCondLst>
                                            <p:cond delay="0"/>
                                          </p:stCondLst>
                                        </p:cTn>
                                        <p:tgtEl>
                                          <p:spTgt spid="82967"/>
                                        </p:tgtEl>
                                        <p:attrNameLst>
                                          <p:attrName>style.visibility</p:attrName>
                                        </p:attrNameLst>
                                      </p:cBhvr>
                                      <p:to>
                                        <p:strVal val="visible"/>
                                      </p:to>
                                    </p:set>
                                    <p:animEffect transition="in" filter="wipe(right)">
                                      <p:cBhvr>
                                        <p:cTn id="85" dur="500"/>
                                        <p:tgtEl>
                                          <p:spTgt spid="82967"/>
                                        </p:tgtEl>
                                      </p:cBhvr>
                                    </p:animEffect>
                                  </p:childTnLst>
                                </p:cTn>
                              </p:par>
                            </p:childTnLst>
                          </p:cTn>
                        </p:par>
                        <p:par>
                          <p:cTn id="86" fill="hold">
                            <p:stCondLst>
                              <p:cond delay="1500"/>
                            </p:stCondLst>
                            <p:childTnLst>
                              <p:par>
                                <p:cTn id="87" presetID="22" presetClass="entr" presetSubtype="2" fill="hold" nodeType="afterEffect">
                                  <p:stCondLst>
                                    <p:cond delay="0"/>
                                  </p:stCondLst>
                                  <p:childTnLst>
                                    <p:set>
                                      <p:cBhvr>
                                        <p:cTn id="88" dur="1" fill="hold">
                                          <p:stCondLst>
                                            <p:cond delay="0"/>
                                          </p:stCondLst>
                                        </p:cTn>
                                        <p:tgtEl>
                                          <p:spTgt spid="82966"/>
                                        </p:tgtEl>
                                        <p:attrNameLst>
                                          <p:attrName>style.visibility</p:attrName>
                                        </p:attrNameLst>
                                      </p:cBhvr>
                                      <p:to>
                                        <p:strVal val="visible"/>
                                      </p:to>
                                    </p:set>
                                    <p:animEffect transition="in" filter="wipe(right)">
                                      <p:cBhvr>
                                        <p:cTn id="89" dur="500"/>
                                        <p:tgtEl>
                                          <p:spTgt spid="82966"/>
                                        </p:tgtEl>
                                      </p:cBhvr>
                                    </p:animEffect>
                                  </p:childTnLst>
                                </p:cTn>
                              </p:par>
                            </p:childTnLst>
                          </p:cTn>
                        </p:par>
                        <p:par>
                          <p:cTn id="90" fill="hold">
                            <p:stCondLst>
                              <p:cond delay="2000"/>
                            </p:stCondLst>
                            <p:childTnLst>
                              <p:par>
                                <p:cTn id="91" presetID="12" presetClass="entr" presetSubtype="1" fill="hold" grpId="0" nodeType="afterEffect">
                                  <p:stCondLst>
                                    <p:cond delay="0"/>
                                  </p:stCondLst>
                                  <p:childTnLst>
                                    <p:set>
                                      <p:cBhvr>
                                        <p:cTn id="92" dur="1" fill="hold">
                                          <p:stCondLst>
                                            <p:cond delay="0"/>
                                          </p:stCondLst>
                                        </p:cTn>
                                        <p:tgtEl>
                                          <p:spTgt spid="82971"/>
                                        </p:tgtEl>
                                        <p:attrNameLst>
                                          <p:attrName>style.visibility</p:attrName>
                                        </p:attrNameLst>
                                      </p:cBhvr>
                                      <p:to>
                                        <p:strVal val="visible"/>
                                      </p:to>
                                    </p:set>
                                    <p:animEffect transition="in" filter="slide(fromTop)">
                                      <p:cBhvr>
                                        <p:cTn id="93" dur="500"/>
                                        <p:tgtEl>
                                          <p:spTgt spid="82971"/>
                                        </p:tgtEl>
                                      </p:cBhvr>
                                    </p:animEffect>
                                  </p:childTnLst>
                                </p:cTn>
                              </p:par>
                            </p:childTnLst>
                          </p:cTn>
                        </p:par>
                      </p:childTnLst>
                    </p:cTn>
                  </p:par>
                  <p:par>
                    <p:cTn id="94" fill="hold">
                      <p:stCondLst>
                        <p:cond delay="indefinite"/>
                      </p:stCondLst>
                      <p:childTnLst>
                        <p:par>
                          <p:cTn id="95" fill="hold">
                            <p:stCondLst>
                              <p:cond delay="0"/>
                            </p:stCondLst>
                            <p:childTnLst>
                              <p:par>
                                <p:cTn id="96" presetID="35" presetClass="entr" presetSubtype="0" fill="hold" grpId="0" nodeType="clickEffect">
                                  <p:stCondLst>
                                    <p:cond delay="0"/>
                                  </p:stCondLst>
                                  <p:childTnLst>
                                    <p:set>
                                      <p:cBhvr>
                                        <p:cTn id="97" dur="1" fill="hold">
                                          <p:stCondLst>
                                            <p:cond delay="0"/>
                                          </p:stCondLst>
                                        </p:cTn>
                                        <p:tgtEl>
                                          <p:spTgt spid="82953"/>
                                        </p:tgtEl>
                                        <p:attrNameLst>
                                          <p:attrName>style.visibility</p:attrName>
                                        </p:attrNameLst>
                                      </p:cBhvr>
                                      <p:to>
                                        <p:strVal val="visible"/>
                                      </p:to>
                                    </p:set>
                                    <p:animEffect transition="in" filter="fade">
                                      <p:cBhvr>
                                        <p:cTn id="98" dur="1000"/>
                                        <p:tgtEl>
                                          <p:spTgt spid="82953"/>
                                        </p:tgtEl>
                                      </p:cBhvr>
                                    </p:animEffect>
                                    <p:anim calcmode="lin" valueType="num">
                                      <p:cBhvr>
                                        <p:cTn id="99" dur="1000" fill="hold"/>
                                        <p:tgtEl>
                                          <p:spTgt spid="82953"/>
                                        </p:tgtEl>
                                        <p:attrNameLst>
                                          <p:attrName>style.rotation</p:attrName>
                                        </p:attrNameLst>
                                      </p:cBhvr>
                                      <p:tavLst>
                                        <p:tav tm="0">
                                          <p:val>
                                            <p:fltVal val="720"/>
                                          </p:val>
                                        </p:tav>
                                        <p:tav tm="100000">
                                          <p:val>
                                            <p:fltVal val="0"/>
                                          </p:val>
                                        </p:tav>
                                      </p:tavLst>
                                    </p:anim>
                                    <p:anim calcmode="lin" valueType="num">
                                      <p:cBhvr>
                                        <p:cTn id="100" dur="1000" fill="hold"/>
                                        <p:tgtEl>
                                          <p:spTgt spid="82953"/>
                                        </p:tgtEl>
                                        <p:attrNameLst>
                                          <p:attrName>ppt_h</p:attrName>
                                        </p:attrNameLst>
                                      </p:cBhvr>
                                      <p:tavLst>
                                        <p:tav tm="0">
                                          <p:val>
                                            <p:fltVal val="0"/>
                                          </p:val>
                                        </p:tav>
                                        <p:tav tm="100000">
                                          <p:val>
                                            <p:strVal val="#ppt_h"/>
                                          </p:val>
                                        </p:tav>
                                      </p:tavLst>
                                    </p:anim>
                                    <p:anim calcmode="lin" valueType="num">
                                      <p:cBhvr>
                                        <p:cTn id="101" dur="1000" fill="hold"/>
                                        <p:tgtEl>
                                          <p:spTgt spid="82953"/>
                                        </p:tgtEl>
                                        <p:attrNameLst>
                                          <p:attrName>ppt_w</p:attrName>
                                        </p:attrNameLst>
                                      </p:cBhvr>
                                      <p:tavLst>
                                        <p:tav tm="0">
                                          <p:val>
                                            <p:fltVal val="0"/>
                                          </p:val>
                                        </p:tav>
                                        <p:tav tm="100000">
                                          <p:val>
                                            <p:strVal val="#ppt_w"/>
                                          </p:val>
                                        </p:tav>
                                      </p:tavLst>
                                    </p:anim>
                                  </p:childTnLst>
                                </p:cTn>
                              </p:par>
                            </p:childTnLst>
                          </p:cTn>
                        </p:par>
                        <p:par>
                          <p:cTn id="102" fill="hold">
                            <p:stCondLst>
                              <p:cond delay="1000"/>
                            </p:stCondLst>
                            <p:childTnLst>
                              <p:par>
                                <p:cTn id="103" presetID="22" presetClass="entr" presetSubtype="8" fill="hold" nodeType="afterEffect">
                                  <p:stCondLst>
                                    <p:cond delay="0"/>
                                  </p:stCondLst>
                                  <p:childTnLst>
                                    <p:set>
                                      <p:cBhvr>
                                        <p:cTn id="104" dur="1" fill="hold">
                                          <p:stCondLst>
                                            <p:cond delay="0"/>
                                          </p:stCondLst>
                                        </p:cTn>
                                        <p:tgtEl>
                                          <p:spTgt spid="82962"/>
                                        </p:tgtEl>
                                        <p:attrNameLst>
                                          <p:attrName>style.visibility</p:attrName>
                                        </p:attrNameLst>
                                      </p:cBhvr>
                                      <p:to>
                                        <p:strVal val="visible"/>
                                      </p:to>
                                    </p:set>
                                    <p:animEffect transition="in" filter="wipe(left)">
                                      <p:cBhvr>
                                        <p:cTn id="105" dur="500"/>
                                        <p:tgtEl>
                                          <p:spTgt spid="82962"/>
                                        </p:tgtEl>
                                      </p:cBhvr>
                                    </p:animEffect>
                                  </p:childTnLst>
                                </p:cTn>
                              </p:par>
                            </p:childTnLst>
                          </p:cTn>
                        </p:par>
                        <p:par>
                          <p:cTn id="106" fill="hold">
                            <p:stCondLst>
                              <p:cond delay="1500"/>
                            </p:stCondLst>
                            <p:childTnLst>
                              <p:par>
                                <p:cTn id="107" presetID="22" presetClass="entr" presetSubtype="2" fill="hold" nodeType="afterEffect">
                                  <p:stCondLst>
                                    <p:cond delay="0"/>
                                  </p:stCondLst>
                                  <p:childTnLst>
                                    <p:set>
                                      <p:cBhvr>
                                        <p:cTn id="108" dur="1" fill="hold">
                                          <p:stCondLst>
                                            <p:cond delay="0"/>
                                          </p:stCondLst>
                                        </p:cTn>
                                        <p:tgtEl>
                                          <p:spTgt spid="82963"/>
                                        </p:tgtEl>
                                        <p:attrNameLst>
                                          <p:attrName>style.visibility</p:attrName>
                                        </p:attrNameLst>
                                      </p:cBhvr>
                                      <p:to>
                                        <p:strVal val="visible"/>
                                      </p:to>
                                    </p:set>
                                    <p:animEffect transition="in" filter="wipe(right)">
                                      <p:cBhvr>
                                        <p:cTn id="109" dur="500"/>
                                        <p:tgtEl>
                                          <p:spTgt spid="82963"/>
                                        </p:tgtEl>
                                      </p:cBhvr>
                                    </p:animEffect>
                                  </p:childTnLst>
                                </p:cTn>
                              </p:par>
                            </p:childTnLst>
                          </p:cTn>
                        </p:par>
                        <p:par>
                          <p:cTn id="110" fill="hold">
                            <p:stCondLst>
                              <p:cond delay="2000"/>
                            </p:stCondLst>
                            <p:childTnLst>
                              <p:par>
                                <p:cTn id="111" presetID="12" presetClass="entr" presetSubtype="1" fill="hold" grpId="0" nodeType="afterEffect">
                                  <p:stCondLst>
                                    <p:cond delay="0"/>
                                  </p:stCondLst>
                                  <p:childTnLst>
                                    <p:set>
                                      <p:cBhvr>
                                        <p:cTn id="112" dur="1" fill="hold">
                                          <p:stCondLst>
                                            <p:cond delay="0"/>
                                          </p:stCondLst>
                                        </p:cTn>
                                        <p:tgtEl>
                                          <p:spTgt spid="82972"/>
                                        </p:tgtEl>
                                        <p:attrNameLst>
                                          <p:attrName>style.visibility</p:attrName>
                                        </p:attrNameLst>
                                      </p:cBhvr>
                                      <p:to>
                                        <p:strVal val="visible"/>
                                      </p:to>
                                    </p:set>
                                    <p:animEffect transition="in" filter="slide(fromTop)">
                                      <p:cBhvr>
                                        <p:cTn id="113" dur="500"/>
                                        <p:tgtEl>
                                          <p:spTgt spid="829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8" grpId="0"/>
      <p:bldP spid="82950" grpId="0" animBg="1"/>
      <p:bldP spid="82951" grpId="0" animBg="1"/>
      <p:bldP spid="82952" grpId="0" animBg="1"/>
      <p:bldP spid="82953" grpId="0" animBg="1"/>
      <p:bldP spid="82954" grpId="0" animBg="1"/>
      <p:bldP spid="82968" grpId="0" animBg="1"/>
      <p:bldP spid="82969" grpId="0" animBg="1"/>
      <p:bldP spid="82970" grpId="0" animBg="1"/>
      <p:bldP spid="82971" grpId="0" animBg="1"/>
      <p:bldP spid="82972"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31747" name="Rectangle 3"/>
          <p:cNvSpPr>
            <a:spLocks noGrp="1" noChangeArrowheads="1"/>
          </p:cNvSpPr>
          <p:nvPr>
            <p:ph idx="1"/>
          </p:nvPr>
        </p:nvSpPr>
        <p:spPr>
          <a:noFill/>
        </p:spPr>
        <p:txBody>
          <a:bodyPr/>
          <a:lstStyle/>
          <a:p>
            <a:pPr eaLnBrk="1" hangingPunct="1">
              <a:buClr>
                <a:srgbClr val="0000FF"/>
              </a:buClr>
              <a:buSzPct val="80000"/>
              <a:buFont typeface="Wingdings" panose="05000000000000000000" pitchFamily="2" charset="2"/>
              <a:buChar char="q"/>
            </a:pPr>
            <a:r>
              <a:rPr lang="zh-CN" altLang="en-US">
                <a:solidFill>
                  <a:srgbClr val="C0C0C0"/>
                </a:solidFill>
              </a:rPr>
              <a:t>基本概念</a:t>
            </a:r>
          </a:p>
          <a:p>
            <a:pPr eaLnBrk="1" hangingPunct="1">
              <a:buClr>
                <a:srgbClr val="0000FF"/>
              </a:buClr>
              <a:buSzPct val="80000"/>
              <a:buFont typeface="Wingdings" panose="05000000000000000000" pitchFamily="2" charset="2"/>
              <a:buChar char="q"/>
            </a:pPr>
            <a:r>
              <a:rPr lang="zh-CN" altLang="en-US">
                <a:solidFill>
                  <a:srgbClr val="FF0000"/>
                </a:solidFill>
              </a:rPr>
              <a:t>案例分析</a:t>
            </a:r>
          </a:p>
          <a:p>
            <a:pPr eaLnBrk="1" hangingPunct="1">
              <a:buClr>
                <a:srgbClr val="0000FF"/>
              </a:buClr>
              <a:buSzPct val="80000"/>
              <a:buFont typeface="Wingdings" panose="05000000000000000000" pitchFamily="2" charset="2"/>
              <a:buChar char="q"/>
            </a:pPr>
            <a:r>
              <a:rPr lang="zh-CN" altLang="en-US">
                <a:solidFill>
                  <a:srgbClr val="C0C0C0"/>
                </a:solidFill>
              </a:rPr>
              <a:t>任务控制块</a:t>
            </a:r>
          </a:p>
          <a:p>
            <a:pPr eaLnBrk="1" hangingPunct="1">
              <a:buClr>
                <a:srgbClr val="0000FF"/>
              </a:buClr>
              <a:buSzPct val="80000"/>
              <a:buFont typeface="Wingdings" panose="05000000000000000000" pitchFamily="2" charset="2"/>
              <a:buChar char="q"/>
            </a:pPr>
            <a:r>
              <a:rPr lang="zh-CN" altLang="en-US">
                <a:solidFill>
                  <a:srgbClr val="C0C0C0"/>
                </a:solidFill>
              </a:rPr>
              <a:t>任务就绪算法</a:t>
            </a:r>
          </a:p>
          <a:p>
            <a:pPr eaLnBrk="1" hangingPunct="1">
              <a:buClr>
                <a:srgbClr val="0000FF"/>
              </a:buClr>
              <a:buSzPct val="80000"/>
              <a:buFont typeface="Wingdings" panose="05000000000000000000" pitchFamily="2" charset="2"/>
              <a:buChar char="q"/>
            </a:pPr>
            <a:r>
              <a:rPr lang="en-US" altLang="zh-CN">
                <a:solidFill>
                  <a:srgbClr val="C0C0C0"/>
                </a:solidFill>
              </a:rPr>
              <a:t>OS</a:t>
            </a:r>
            <a:r>
              <a:rPr lang="zh-CN" altLang="en-US">
                <a:solidFill>
                  <a:srgbClr val="C0C0C0"/>
                </a:solidFill>
              </a:rPr>
              <a:t>初始化</a:t>
            </a:r>
          </a:p>
          <a:p>
            <a:pPr eaLnBrk="1" hangingPunct="1">
              <a:buClr>
                <a:srgbClr val="0000FF"/>
              </a:buClr>
              <a:buSzPct val="80000"/>
              <a:buFont typeface="Wingdings" panose="05000000000000000000" pitchFamily="2" charset="2"/>
              <a:buChar char="q"/>
            </a:pPr>
            <a:r>
              <a:rPr lang="zh-CN" altLang="en-US">
                <a:solidFill>
                  <a:srgbClr val="C0C0C0"/>
                </a:solidFill>
              </a:rPr>
              <a:t>任务管理</a:t>
            </a:r>
          </a:p>
          <a:p>
            <a:pPr eaLnBrk="1" hangingPunct="1">
              <a:buClr>
                <a:srgbClr val="0000FF"/>
              </a:buClr>
              <a:buSzPct val="80000"/>
              <a:buFont typeface="Wingdings" panose="05000000000000000000" pitchFamily="2" charset="2"/>
              <a:buChar char="q"/>
            </a:pPr>
            <a:r>
              <a:rPr lang="zh-CN" altLang="en-US">
                <a:solidFill>
                  <a:srgbClr val="C0C0C0"/>
                </a:solidFill>
              </a:rPr>
              <a:t>任务堆栈初始化</a:t>
            </a:r>
          </a:p>
        </p:txBody>
      </p:sp>
      <p:sp>
        <p:nvSpPr>
          <p:cNvPr id="31748" name="Rectangle 4"/>
          <p:cNvSpPr>
            <a:spLocks noChangeArrowheads="1"/>
          </p:cNvSpPr>
          <p:nvPr/>
        </p:nvSpPr>
        <p:spPr bwMode="auto">
          <a:xfrm>
            <a:off x="5807076" y="1447801"/>
            <a:ext cx="41751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获取并初始化</a:t>
            </a:r>
            <a:r>
              <a:rPr lang="en-US" altLang="zh-CN" sz="3200">
                <a:solidFill>
                  <a:srgbClr val="C0C0C0"/>
                </a:solidFill>
              </a:rPr>
              <a:t>TCB</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启动</a:t>
            </a:r>
            <a:r>
              <a:rPr lang="en-US" altLang="zh-CN" sz="3200">
                <a:solidFill>
                  <a:srgbClr val="C0C0C0"/>
                </a:solidFill>
              </a:rPr>
              <a:t>OS</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TargetInit </a:t>
            </a:r>
            <a:r>
              <a:rPr lang="zh-CN" altLang="en-US" sz="3200">
                <a:solidFill>
                  <a:srgbClr val="C0C0C0"/>
                </a:solidFill>
              </a:rPr>
              <a:t>初始化</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时间管理</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任务调度</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SWI</a:t>
            </a:r>
            <a:r>
              <a:rPr lang="zh-CN" altLang="en-US" sz="3200">
                <a:solidFill>
                  <a:srgbClr val="C0C0C0"/>
                </a:solidFill>
              </a:rPr>
              <a:t>软件中断异常</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任务级的任务调度小结</a:t>
            </a:r>
          </a:p>
        </p:txBody>
      </p:sp>
      <p:sp>
        <p:nvSpPr>
          <p:cNvPr id="6" name="燕尾形 5">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为什么需要嵌入式？</a:t>
            </a:r>
          </a:p>
        </p:txBody>
      </p:sp>
      <p:sp>
        <p:nvSpPr>
          <p:cNvPr id="3" name="内容占位符 2"/>
          <p:cNvSpPr>
            <a:spLocks noGrp="1"/>
          </p:cNvSpPr>
          <p:nvPr>
            <p:ph idx="1"/>
          </p:nvPr>
        </p:nvSpPr>
        <p:spPr/>
        <p:txBody>
          <a:bodyPr/>
          <a:lstStyle/>
          <a:p>
            <a:r>
              <a:rPr lang="zh-CN" altLang="en-US" dirty="0"/>
              <a:t>先看一段视频，很短。。。。。。。。。。。。。</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AutoShape 2"/>
          <p:cNvSpPr>
            <a:spLocks noChangeArrowheads="1"/>
          </p:cNvSpPr>
          <p:nvPr/>
        </p:nvSpPr>
        <p:spPr bwMode="auto">
          <a:xfrm>
            <a:off x="1774826" y="348455"/>
            <a:ext cx="3376613"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最小内核</a:t>
            </a:r>
            <a:r>
              <a:rPr lang="zh-CN" altLang="en-US" sz="1400">
                <a:ea typeface="宋体" panose="02010600030101010101" pitchFamily="2" charset="-122"/>
              </a:rPr>
              <a:t> </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r>
              <a:rPr lang="zh-CN" altLang="en-US">
                <a:latin typeface="Arial" panose="020B0604020202020204" pitchFamily="34" charset="0"/>
                <a:ea typeface="宋体" panose="02010600030101010101" pitchFamily="2" charset="-122"/>
              </a:rPr>
              <a:t> </a:t>
            </a:r>
          </a:p>
        </p:txBody>
      </p:sp>
      <p:sp>
        <p:nvSpPr>
          <p:cNvPr id="196611" name="Line 3"/>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6612" name="AutoShape 4"/>
          <p:cNvSpPr>
            <a:spLocks noChangeArrowheads="1"/>
          </p:cNvSpPr>
          <p:nvPr/>
        </p:nvSpPr>
        <p:spPr bwMode="gray">
          <a:xfrm>
            <a:off x="5465763" y="235147"/>
            <a:ext cx="4240212"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dirty="0">
                <a:solidFill>
                  <a:schemeClr val="bg1"/>
                </a:solidFill>
                <a:latin typeface="Arial" panose="020B0604020202020204" pitchFamily="34" charset="0"/>
                <a:ea typeface="宋体" panose="02010600030101010101" pitchFamily="2" charset="-122"/>
              </a:rPr>
              <a:t>案例分析</a:t>
            </a:r>
            <a:r>
              <a:rPr lang="zh-CN" altLang="en-US" sz="1400" dirty="0">
                <a:ea typeface="宋体" panose="02010600030101010101" pitchFamily="2" charset="-122"/>
                <a:hlinkClick r:id="rId2" action="ppaction://hlinksldjump"/>
              </a:rPr>
              <a:t> </a:t>
            </a:r>
            <a:endParaRPr lang="zh-CN" altLang="en-US" sz="1400" dirty="0">
              <a:ea typeface="宋体" panose="02010600030101010101" pitchFamily="2" charset="-122"/>
            </a:endParaRPr>
          </a:p>
        </p:txBody>
      </p:sp>
      <p:sp>
        <p:nvSpPr>
          <p:cNvPr id="196614" name="Rectangle 6"/>
          <p:cNvSpPr>
            <a:spLocks noChangeArrowheads="1"/>
          </p:cNvSpPr>
          <p:nvPr/>
        </p:nvSpPr>
        <p:spPr bwMode="auto">
          <a:xfrm>
            <a:off x="1524001" y="27442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pic>
        <p:nvPicPr>
          <p:cNvPr id="196613" name="Picture 5"/>
          <p:cNvPicPr>
            <a:picLocks noChangeAspect="1" noChangeArrowheads="1"/>
          </p:cNvPicPr>
          <p:nvPr/>
        </p:nvPicPr>
        <p:blipFill>
          <a:blip r:embed="rId3">
            <a:biLevel thresh="50000"/>
            <a:grayscl/>
            <a:extLst>
              <a:ext uri="{28A0092B-C50C-407E-A947-70E740481C1C}">
                <a14:useLocalDpi xmlns:a14="http://schemas.microsoft.com/office/drawing/2010/main" val="0"/>
              </a:ext>
            </a:extLst>
          </a:blip>
          <a:srcRect/>
          <a:stretch>
            <a:fillRect/>
          </a:stretch>
        </p:blipFill>
        <p:spPr bwMode="auto">
          <a:xfrm>
            <a:off x="3935413" y="3735389"/>
            <a:ext cx="3960812" cy="1711325"/>
          </a:xfrm>
          <a:prstGeom prst="rect">
            <a:avLst/>
          </a:prstGeom>
          <a:noFill/>
          <a:extLst>
            <a:ext uri="{909E8E84-426E-40DD-AFC4-6F175D3DCCD1}">
              <a14:hiddenFill xmlns:a14="http://schemas.microsoft.com/office/drawing/2010/main">
                <a:solidFill>
                  <a:srgbClr val="FFFFFF"/>
                </a:solidFill>
              </a14:hiddenFill>
            </a:ext>
          </a:extLst>
        </p:spPr>
      </p:pic>
      <p:sp>
        <p:nvSpPr>
          <p:cNvPr id="196665" name="Rectangle 57"/>
          <p:cNvSpPr>
            <a:spLocks noChangeArrowheads="1"/>
          </p:cNvSpPr>
          <p:nvPr/>
        </p:nvSpPr>
        <p:spPr bwMode="auto">
          <a:xfrm>
            <a:off x="2495550" y="1559194"/>
            <a:ext cx="71389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r>
              <a:rPr kumimoji="1" lang="en-US" altLang="zh-CN" sz="2000" dirty="0">
                <a:ea typeface="华文新魏" panose="02010800040101010101" pitchFamily="2" charset="-122"/>
              </a:rPr>
              <a:t>        </a:t>
            </a:r>
            <a:r>
              <a:rPr kumimoji="1" lang="zh-CN" altLang="en-US" sz="2000" dirty="0">
                <a:ea typeface="华文新魏" panose="02010800040101010101" pitchFamily="2" charset="-122"/>
              </a:rPr>
              <a:t>在嵌入式系统中，经常需要完成</a:t>
            </a:r>
            <a:r>
              <a:rPr kumimoji="1" lang="zh-CN" altLang="en-US" sz="2000" dirty="0">
                <a:solidFill>
                  <a:srgbClr val="FF0000"/>
                </a:solidFill>
                <a:ea typeface="华文新魏" panose="02010800040101010101" pitchFamily="2" charset="-122"/>
              </a:rPr>
              <a:t>几件</a:t>
            </a:r>
            <a:r>
              <a:rPr kumimoji="1" lang="zh-CN" altLang="en-US" sz="2000" dirty="0">
                <a:ea typeface="华文新魏" panose="02010800040101010101" pitchFamily="2" charset="-122"/>
              </a:rPr>
              <a:t>互不相关或关系不大的</a:t>
            </a:r>
            <a:r>
              <a:rPr kumimoji="1" lang="zh-CN" altLang="en-US" sz="2000" dirty="0">
                <a:solidFill>
                  <a:srgbClr val="00B050"/>
                </a:solidFill>
                <a:ea typeface="华文新魏" panose="02010800040101010101" pitchFamily="2" charset="-122"/>
              </a:rPr>
              <a:t>任务</a:t>
            </a:r>
            <a:r>
              <a:rPr kumimoji="1" lang="zh-CN" altLang="en-US" sz="2000" dirty="0">
                <a:ea typeface="华文新魏" panose="02010800040101010101" pitchFamily="2" charset="-122"/>
              </a:rPr>
              <a:t>。如控制空调的风速、风向和温度。我们用</a:t>
            </a:r>
            <a:r>
              <a:rPr kumimoji="1" lang="en-US" altLang="zh-CN" sz="2000" dirty="0">
                <a:ea typeface="华文新魏" panose="02010800040101010101" pitchFamily="2" charset="-122"/>
              </a:rPr>
              <a:t>2</a:t>
            </a:r>
            <a:r>
              <a:rPr kumimoji="1" lang="zh-CN" altLang="en-US" sz="2000" dirty="0">
                <a:ea typeface="华文新魏" panose="02010800040101010101" pitchFamily="2" charset="-122"/>
              </a:rPr>
              <a:t>个</a:t>
            </a:r>
            <a:r>
              <a:rPr kumimoji="1" lang="en-US" altLang="zh-CN" sz="2000" dirty="0">
                <a:ea typeface="华文新魏" panose="02010800040101010101" pitchFamily="2" charset="-122"/>
              </a:rPr>
              <a:t>LED</a:t>
            </a:r>
            <a:r>
              <a:rPr kumimoji="1" lang="zh-CN" altLang="en-US" sz="2000" dirty="0">
                <a:ea typeface="华文新魏" panose="02010800040101010101" pitchFamily="2" charset="-122"/>
              </a:rPr>
              <a:t>来模拟</a:t>
            </a:r>
            <a:r>
              <a:rPr kumimoji="1" lang="en-US" altLang="zh-CN" sz="2000" dirty="0">
                <a:ea typeface="华文新魏" panose="02010800040101010101" pitchFamily="2" charset="-122"/>
              </a:rPr>
              <a:t>2</a:t>
            </a:r>
            <a:r>
              <a:rPr kumimoji="1" lang="zh-CN" altLang="en-US" sz="2000" dirty="0">
                <a:ea typeface="华文新魏" panose="02010800040101010101" pitchFamily="2" charset="-122"/>
              </a:rPr>
              <a:t>个控制对象，让它们以不同的速度闪烁，</a:t>
            </a:r>
            <a:r>
              <a:rPr kumimoji="1" lang="en-US" altLang="zh-CN" sz="2000" dirty="0">
                <a:ea typeface="华文新魏" panose="02010800040101010101" pitchFamily="2" charset="-122"/>
              </a:rPr>
              <a:t>LED</a:t>
            </a:r>
            <a:r>
              <a:rPr kumimoji="1" lang="zh-CN" altLang="en-US" sz="2000" dirty="0">
                <a:ea typeface="华文新魏" panose="02010800040101010101" pitchFamily="2" charset="-122"/>
              </a:rPr>
              <a:t>低电平点亮、高电平熄灭。</a:t>
            </a:r>
          </a:p>
        </p:txBody>
      </p:sp>
      <p:sp>
        <p:nvSpPr>
          <p:cNvPr id="196667" name="Rectangle 59"/>
          <p:cNvSpPr>
            <a:spLocks noChangeArrowheads="1"/>
          </p:cNvSpPr>
          <p:nvPr/>
        </p:nvSpPr>
        <p:spPr bwMode="auto">
          <a:xfrm>
            <a:off x="2613026" y="3103533"/>
            <a:ext cx="19367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r>
              <a:rPr kumimoji="1" lang="en-US" altLang="zh-CN" sz="2000">
                <a:ea typeface="华文新魏" panose="02010800040101010101" pitchFamily="2" charset="-122"/>
              </a:rPr>
              <a:t>1</a:t>
            </a:r>
            <a:r>
              <a:rPr kumimoji="1" lang="zh-CN" altLang="en-US" sz="2000">
                <a:ea typeface="华文新魏" panose="02010800040101010101" pitchFamily="2" charset="-122"/>
              </a:rPr>
              <a:t>、电路原理图 </a:t>
            </a:r>
          </a:p>
        </p:txBody>
      </p:sp>
      <p:sp>
        <p:nvSpPr>
          <p:cNvPr id="196668" name="AutoShape 60"/>
          <p:cNvSpPr>
            <a:spLocks noChangeArrowheads="1"/>
          </p:cNvSpPr>
          <p:nvPr/>
        </p:nvSpPr>
        <p:spPr bwMode="auto">
          <a:xfrm>
            <a:off x="2555876" y="3575050"/>
            <a:ext cx="7078663" cy="2000250"/>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196670" name="Rectangle 62"/>
          <p:cNvSpPr>
            <a:spLocks noChangeArrowheads="1"/>
          </p:cNvSpPr>
          <p:nvPr/>
        </p:nvSpPr>
        <p:spPr bwMode="auto">
          <a:xfrm>
            <a:off x="2532063" y="5865814"/>
            <a:ext cx="71739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kumimoji="1" lang="zh-CN" altLang="en-US" sz="2000"/>
              <a:t>本章除非特别说明，否则默认以此为范例 。</a:t>
            </a: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96612"/>
                                        </p:tgtEl>
                                        <p:attrNameLst>
                                          <p:attrName>style.visibility</p:attrName>
                                        </p:attrNameLst>
                                      </p:cBhvr>
                                      <p:to>
                                        <p:strVal val="visible"/>
                                      </p:to>
                                    </p:set>
                                    <p:anim calcmode="lin" valueType="num">
                                      <p:cBhvr additive="base">
                                        <p:cTn id="7" dur="500" fill="hold"/>
                                        <p:tgtEl>
                                          <p:spTgt spid="196612"/>
                                        </p:tgtEl>
                                        <p:attrNameLst>
                                          <p:attrName>ppt_x</p:attrName>
                                        </p:attrNameLst>
                                      </p:cBhvr>
                                      <p:tavLst>
                                        <p:tav tm="0">
                                          <p:val>
                                            <p:strVal val="1+#ppt_w/2"/>
                                          </p:val>
                                        </p:tav>
                                        <p:tav tm="100000">
                                          <p:val>
                                            <p:strVal val="#ppt_x"/>
                                          </p:val>
                                        </p:tav>
                                      </p:tavLst>
                                    </p:anim>
                                    <p:anim calcmode="lin" valueType="num">
                                      <p:cBhvr additive="base">
                                        <p:cTn id="8" dur="500" fill="hold"/>
                                        <p:tgtEl>
                                          <p:spTgt spid="1966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196665"/>
                                        </p:tgtEl>
                                        <p:attrNameLst>
                                          <p:attrName>style.visibility</p:attrName>
                                        </p:attrNameLst>
                                      </p:cBhvr>
                                      <p:to>
                                        <p:strVal val="visible"/>
                                      </p:to>
                                    </p:set>
                                    <p:animEffect transition="in" filter="blinds(horizontal)">
                                      <p:cBhvr>
                                        <p:cTn id="12" dur="500"/>
                                        <p:tgtEl>
                                          <p:spTgt spid="19666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96667"/>
                                        </p:tgtEl>
                                        <p:attrNameLst>
                                          <p:attrName>style.visibility</p:attrName>
                                        </p:attrNameLst>
                                      </p:cBhvr>
                                      <p:to>
                                        <p:strVal val="visible"/>
                                      </p:to>
                                    </p:set>
                                    <p:animEffect transition="in" filter="blinds(horizontal)">
                                      <p:cBhvr>
                                        <p:cTn id="17" dur="500"/>
                                        <p:tgtEl>
                                          <p:spTgt spid="196667"/>
                                        </p:tgtEl>
                                      </p:cBhvr>
                                    </p:animEffect>
                                  </p:childTnLst>
                                </p:cTn>
                              </p:par>
                              <p:par>
                                <p:cTn id="18" presetID="12" presetClass="entr" presetSubtype="8" fill="hold" grpId="0" nodeType="withEffect">
                                  <p:stCondLst>
                                    <p:cond delay="0"/>
                                  </p:stCondLst>
                                  <p:childTnLst>
                                    <p:set>
                                      <p:cBhvr>
                                        <p:cTn id="19" dur="1" fill="hold">
                                          <p:stCondLst>
                                            <p:cond delay="0"/>
                                          </p:stCondLst>
                                        </p:cTn>
                                        <p:tgtEl>
                                          <p:spTgt spid="196668"/>
                                        </p:tgtEl>
                                        <p:attrNameLst>
                                          <p:attrName>style.visibility</p:attrName>
                                        </p:attrNameLst>
                                      </p:cBhvr>
                                      <p:to>
                                        <p:strVal val="visible"/>
                                      </p:to>
                                    </p:set>
                                    <p:animEffect transition="in" filter="slide(fromLeft)">
                                      <p:cBhvr>
                                        <p:cTn id="20" dur="500"/>
                                        <p:tgtEl>
                                          <p:spTgt spid="196668"/>
                                        </p:tgtEl>
                                      </p:cBhvr>
                                    </p:animEffect>
                                  </p:childTnLst>
                                </p:cTn>
                              </p:par>
                              <p:par>
                                <p:cTn id="21" presetID="4" presetClass="entr" presetSubtype="16" fill="hold" nodeType="withEffect">
                                  <p:stCondLst>
                                    <p:cond delay="0"/>
                                  </p:stCondLst>
                                  <p:childTnLst>
                                    <p:set>
                                      <p:cBhvr>
                                        <p:cTn id="22" dur="1" fill="hold">
                                          <p:stCondLst>
                                            <p:cond delay="0"/>
                                          </p:stCondLst>
                                        </p:cTn>
                                        <p:tgtEl>
                                          <p:spTgt spid="196613"/>
                                        </p:tgtEl>
                                        <p:attrNameLst>
                                          <p:attrName>style.visibility</p:attrName>
                                        </p:attrNameLst>
                                      </p:cBhvr>
                                      <p:to>
                                        <p:strVal val="visible"/>
                                      </p:to>
                                    </p:set>
                                    <p:animEffect transition="in" filter="box(in)">
                                      <p:cBhvr>
                                        <p:cTn id="23" dur="500"/>
                                        <p:tgtEl>
                                          <p:spTgt spid="196613"/>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6670"/>
                                        </p:tgtEl>
                                        <p:attrNameLst>
                                          <p:attrName>style.visibility</p:attrName>
                                        </p:attrNameLst>
                                      </p:cBhvr>
                                      <p:to>
                                        <p:strVal val="visible"/>
                                      </p:to>
                                    </p:set>
                                  </p:childTnLst>
                                </p:cTn>
                              </p:par>
                              <p:par>
                                <p:cTn id="28" presetID="27" presetClass="emph" presetSubtype="0" fill="hold" grpId="1" nodeType="withEffect">
                                  <p:stCondLst>
                                    <p:cond delay="0"/>
                                  </p:stCondLst>
                                  <p:childTnLst>
                                    <p:animClr clrSpc="rgb" dir="cw">
                                      <p:cBhvr override="childStyle">
                                        <p:cTn id="29" dur="250" autoRev="1" fill="hold"/>
                                        <p:tgtEl>
                                          <p:spTgt spid="196670"/>
                                        </p:tgtEl>
                                        <p:attrNameLst>
                                          <p:attrName>style.color</p:attrName>
                                        </p:attrNameLst>
                                      </p:cBhvr>
                                      <p:to>
                                        <a:schemeClr val="bg1"/>
                                      </p:to>
                                    </p:animClr>
                                    <p:animClr clrSpc="rgb" dir="cw">
                                      <p:cBhvr>
                                        <p:cTn id="30" dur="250" autoRev="1" fill="hold"/>
                                        <p:tgtEl>
                                          <p:spTgt spid="196670"/>
                                        </p:tgtEl>
                                        <p:attrNameLst>
                                          <p:attrName>fillcolor</p:attrName>
                                        </p:attrNameLst>
                                      </p:cBhvr>
                                      <p:to>
                                        <a:schemeClr val="bg1"/>
                                      </p:to>
                                    </p:animClr>
                                    <p:set>
                                      <p:cBhvr>
                                        <p:cTn id="31" dur="250" autoRev="1" fill="hold"/>
                                        <p:tgtEl>
                                          <p:spTgt spid="196670"/>
                                        </p:tgtEl>
                                        <p:attrNameLst>
                                          <p:attrName>fill.type</p:attrName>
                                        </p:attrNameLst>
                                      </p:cBhvr>
                                      <p:to>
                                        <p:strVal val="solid"/>
                                      </p:to>
                                    </p:set>
                                    <p:set>
                                      <p:cBhvr>
                                        <p:cTn id="32" dur="250" autoRev="1" fill="hold"/>
                                        <p:tgtEl>
                                          <p:spTgt spid="19667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2" grpId="0" animBg="1"/>
      <p:bldP spid="196665" grpId="0"/>
      <p:bldP spid="196667" grpId="0"/>
      <p:bldP spid="196668" grpId="0" animBg="1"/>
      <p:bldP spid="196670" grpId="0"/>
      <p:bldP spid="196670" grpId="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68" name="Rectangle 40"/>
          <p:cNvSpPr>
            <a:spLocks noChangeArrowheads="1"/>
          </p:cNvSpPr>
          <p:nvPr/>
        </p:nvSpPr>
        <p:spPr bwMode="auto">
          <a:xfrm>
            <a:off x="2519363" y="2520950"/>
            <a:ext cx="7321550" cy="2857500"/>
          </a:xfrm>
          <a:prstGeom prst="rect">
            <a:avLst/>
          </a:prstGeom>
          <a:solidFill>
            <a:schemeClr val="bg1"/>
          </a:solidFill>
          <a:ln w="19050" algn="ctr">
            <a:solidFill>
              <a:srgbClr val="007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r>
              <a:rPr kumimoji="1" lang="en-US" altLang="zh-CN">
                <a:latin typeface="Arial" panose="020B0604020202020204" pitchFamily="34" charset="0"/>
                <a:ea typeface="宋体" panose="02010600030101010101" pitchFamily="2" charset="-122"/>
              </a:rPr>
              <a:t>int main (void) 	 </a:t>
            </a:r>
          </a:p>
          <a:p>
            <a:pPr algn="just"/>
            <a:r>
              <a:rPr kumimoji="1" lang="en-US" altLang="zh-CN">
                <a:latin typeface="Arial" panose="020B0604020202020204" pitchFamily="34" charset="0"/>
                <a:ea typeface="宋体" panose="02010600030101010101" pitchFamily="2" charset="-122"/>
              </a:rPr>
              <a:t>{</a:t>
            </a:r>
          </a:p>
          <a:p>
            <a:pPr algn="just"/>
            <a:r>
              <a:rPr kumimoji="1" lang="en-US" altLang="zh-CN">
                <a:latin typeface="Arial" panose="020B0604020202020204" pitchFamily="34" charset="0"/>
                <a:ea typeface="宋体" panose="02010600030101010101" pitchFamily="2" charset="-122"/>
              </a:rPr>
              <a:t>    OSInit(); 	</a:t>
            </a:r>
          </a:p>
          <a:p>
            <a:pPr algn="just"/>
            <a:r>
              <a:rPr kumimoji="1" lang="en-US" altLang="zh-CN">
                <a:latin typeface="Arial" panose="020B0604020202020204" pitchFamily="34" charset="0"/>
                <a:ea typeface="宋体" panose="02010600030101010101" pitchFamily="2" charset="-122"/>
              </a:rPr>
              <a:t>    OSTaskCreate(Task0,(void *)0, </a:t>
            </a:r>
          </a:p>
          <a:p>
            <a:pPr algn="just"/>
            <a:r>
              <a:rPr kumimoji="1" lang="en-US" altLang="zh-CN">
                <a:latin typeface="Arial" panose="020B0604020202020204" pitchFamily="34" charset="0"/>
                <a:ea typeface="宋体" panose="02010600030101010101" pitchFamily="2" charset="-122"/>
              </a:rPr>
              <a:t>        &amp;TaskStk0[TaskStkLengh</a:t>
            </a:r>
            <a:r>
              <a:rPr kumimoji="1" lang="zh-CN" altLang="en-US">
                <a:latin typeface="Arial" panose="020B0604020202020204" pitchFamily="34" charset="0"/>
                <a:ea typeface="宋体" panose="02010600030101010101" pitchFamily="2" charset="-122"/>
              </a:rPr>
              <a:t>－</a:t>
            </a:r>
            <a:r>
              <a:rPr kumimoji="1" lang="en-US" altLang="zh-CN">
                <a:latin typeface="Arial" panose="020B0604020202020204" pitchFamily="34" charset="0"/>
                <a:ea typeface="宋体" panose="02010600030101010101" pitchFamily="2" charset="-122"/>
              </a:rPr>
              <a:t>1], 4); </a:t>
            </a:r>
          </a:p>
          <a:p>
            <a:pPr algn="just"/>
            <a:r>
              <a:rPr kumimoji="1" lang="en-US" altLang="zh-CN">
                <a:latin typeface="Arial" panose="020B0604020202020204" pitchFamily="34" charset="0"/>
                <a:ea typeface="宋体" panose="02010600030101010101" pitchFamily="2" charset="-122"/>
              </a:rPr>
              <a:t>    OSTaskCreate(Task1,(void *)0, </a:t>
            </a:r>
          </a:p>
          <a:p>
            <a:pPr algn="just"/>
            <a:r>
              <a:rPr kumimoji="1" lang="en-US" altLang="zh-CN">
                <a:latin typeface="Arial" panose="020B0604020202020204" pitchFamily="34" charset="0"/>
                <a:ea typeface="宋体" panose="02010600030101010101" pitchFamily="2" charset="-122"/>
              </a:rPr>
              <a:t>        &amp;TaskStk1[TaskStkLengh</a:t>
            </a:r>
            <a:r>
              <a:rPr kumimoji="1" lang="zh-CN" altLang="en-US">
                <a:latin typeface="Arial" panose="020B0604020202020204" pitchFamily="34" charset="0"/>
                <a:ea typeface="宋体" panose="02010600030101010101" pitchFamily="2" charset="-122"/>
              </a:rPr>
              <a:t>－</a:t>
            </a:r>
            <a:r>
              <a:rPr kumimoji="1" lang="en-US" altLang="zh-CN">
                <a:latin typeface="Arial" panose="020B0604020202020204" pitchFamily="34" charset="0"/>
                <a:ea typeface="宋体" panose="02010600030101010101" pitchFamily="2" charset="-122"/>
              </a:rPr>
              <a:t>1], 5);</a:t>
            </a:r>
          </a:p>
          <a:p>
            <a:pPr algn="just"/>
            <a:r>
              <a:rPr kumimoji="1" lang="en-US" altLang="zh-CN">
                <a:latin typeface="Arial" panose="020B0604020202020204" pitchFamily="34" charset="0"/>
                <a:ea typeface="宋体" panose="02010600030101010101" pitchFamily="2" charset="-122"/>
              </a:rPr>
              <a:t>    OSStart(); </a:t>
            </a:r>
          </a:p>
          <a:p>
            <a:pPr algn="just"/>
            <a:r>
              <a:rPr kumimoji="1" lang="en-US" altLang="zh-CN">
                <a:latin typeface="Arial" panose="020B0604020202020204" pitchFamily="34" charset="0"/>
                <a:ea typeface="宋体" panose="02010600030101010101" pitchFamily="2" charset="-122"/>
              </a:rPr>
              <a:t>    return 0; 						</a:t>
            </a:r>
          </a:p>
          <a:p>
            <a:pPr algn="just"/>
            <a:r>
              <a:rPr kumimoji="1" lang="en-US" altLang="zh-CN">
                <a:latin typeface="Arial" panose="020B0604020202020204" pitchFamily="34" charset="0"/>
                <a:ea typeface="宋体" panose="02010600030101010101" pitchFamily="2" charset="-122"/>
              </a:rPr>
              <a:t>}</a:t>
            </a:r>
          </a:p>
        </p:txBody>
      </p:sp>
      <p:sp>
        <p:nvSpPr>
          <p:cNvPr id="201730" name="AutoShape 2"/>
          <p:cNvSpPr>
            <a:spLocks noChangeArrowheads="1"/>
          </p:cNvSpPr>
          <p:nvPr/>
        </p:nvSpPr>
        <p:spPr bwMode="auto">
          <a:xfrm>
            <a:off x="1774826" y="423980"/>
            <a:ext cx="3376613"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dirty="0">
                <a:solidFill>
                  <a:srgbClr val="006600"/>
                </a:solidFill>
                <a:latin typeface="Arial" panose="020B0604020202020204" pitchFamily="34" charset="0"/>
                <a:ea typeface="华文新魏" panose="02010800040101010101" pitchFamily="2" charset="-122"/>
              </a:rPr>
              <a:t>最小内核</a:t>
            </a:r>
            <a:r>
              <a:rPr lang="zh-CN" altLang="en-US" sz="1400" dirty="0">
                <a:ea typeface="宋体" panose="02010600030101010101" pitchFamily="2" charset="-122"/>
              </a:rPr>
              <a:t> </a:t>
            </a:r>
            <a:r>
              <a:rPr lang="en-US" altLang="zh-CN" b="1" dirty="0">
                <a:solidFill>
                  <a:srgbClr val="006600"/>
                </a:solidFill>
                <a:latin typeface="Arial" panose="020B0604020202020204" pitchFamily="34" charset="0"/>
                <a:ea typeface="宋体" panose="02010600030101010101" pitchFamily="2" charset="-122"/>
              </a:rPr>
              <a:t>| </a:t>
            </a:r>
            <a:r>
              <a:rPr lang="en-US" altLang="zh-CN" sz="1200" b="1" dirty="0" err="1">
                <a:solidFill>
                  <a:srgbClr val="006600"/>
                </a:solidFill>
                <a:latin typeface="Arial" panose="020B0604020202020204" pitchFamily="34" charset="0"/>
                <a:ea typeface="华文新魏" panose="02010800040101010101" pitchFamily="2" charset="-122"/>
              </a:rPr>
              <a:t>μC</a:t>
            </a:r>
            <a:r>
              <a:rPr lang="en-US" altLang="zh-CN" sz="1200" b="1" dirty="0">
                <a:solidFill>
                  <a:srgbClr val="006600"/>
                </a:solidFill>
                <a:latin typeface="Arial" panose="020B0604020202020204" pitchFamily="34" charset="0"/>
                <a:ea typeface="华文新魏" panose="02010800040101010101" pitchFamily="2" charset="-122"/>
              </a:rPr>
              <a:t>/OS-II</a:t>
            </a:r>
            <a:r>
              <a:rPr lang="zh-CN" altLang="en-US" sz="1200" b="1" dirty="0">
                <a:solidFill>
                  <a:srgbClr val="006600"/>
                </a:solidFill>
                <a:latin typeface="Arial" panose="020B0604020202020204" pitchFamily="34" charset="0"/>
                <a:ea typeface="隶书" panose="02010509060101010101" pitchFamily="49" charset="-122"/>
              </a:rPr>
              <a:t>微小内核分析</a:t>
            </a:r>
            <a:r>
              <a:rPr lang="zh-CN" altLang="en-US" dirty="0">
                <a:latin typeface="Arial" panose="020B0604020202020204" pitchFamily="34" charset="0"/>
                <a:ea typeface="宋体" panose="02010600030101010101" pitchFamily="2" charset="-122"/>
              </a:rPr>
              <a:t> </a:t>
            </a:r>
          </a:p>
        </p:txBody>
      </p:sp>
      <p:sp>
        <p:nvSpPr>
          <p:cNvPr id="201731" name="Line 3"/>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1732" name="AutoShape 4"/>
          <p:cNvSpPr>
            <a:spLocks noChangeArrowheads="1"/>
          </p:cNvSpPr>
          <p:nvPr/>
        </p:nvSpPr>
        <p:spPr bwMode="gray">
          <a:xfrm>
            <a:off x="5465763" y="310672"/>
            <a:ext cx="4240212"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案例分析</a:t>
            </a:r>
            <a:r>
              <a:rPr lang="zh-CN" altLang="en-US" sz="1400">
                <a:ea typeface="宋体" panose="02010600030101010101" pitchFamily="2" charset="-122"/>
                <a:hlinkClick r:id="rId2" action="ppaction://hlinksldjump"/>
              </a:rPr>
              <a:t> </a:t>
            </a:r>
            <a:endParaRPr lang="zh-CN" altLang="en-US" sz="1400">
              <a:ea typeface="宋体" panose="02010600030101010101" pitchFamily="2" charset="-122"/>
            </a:endParaRPr>
          </a:p>
        </p:txBody>
      </p:sp>
      <p:sp>
        <p:nvSpPr>
          <p:cNvPr id="201738" name="Rectangle 10"/>
          <p:cNvSpPr>
            <a:spLocks noChangeArrowheads="1"/>
          </p:cNvSpPr>
          <p:nvPr/>
        </p:nvSpPr>
        <p:spPr bwMode="auto">
          <a:xfrm>
            <a:off x="1524001" y="13774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201794" name="Group 66"/>
          <p:cNvGrpSpPr/>
          <p:nvPr/>
        </p:nvGrpSpPr>
        <p:grpSpPr bwMode="auto">
          <a:xfrm>
            <a:off x="2519363" y="3140076"/>
            <a:ext cx="7321550" cy="288925"/>
            <a:chOff x="542" y="1886"/>
            <a:chExt cx="4612" cy="182"/>
          </a:xfrm>
        </p:grpSpPr>
        <p:sp>
          <p:nvSpPr>
            <p:cNvPr id="201779" name="Rectangle 51"/>
            <p:cNvSpPr>
              <a:spLocks noChangeArrowheads="1"/>
            </p:cNvSpPr>
            <p:nvPr/>
          </p:nvSpPr>
          <p:spPr bwMode="auto">
            <a:xfrm>
              <a:off x="542" y="1886"/>
              <a:ext cx="2724"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84" name="Text Box 56"/>
            <p:cNvSpPr txBox="1">
              <a:spLocks noChangeArrowheads="1"/>
            </p:cNvSpPr>
            <p:nvPr/>
          </p:nvSpPr>
          <p:spPr bwMode="auto">
            <a:xfrm>
              <a:off x="551" y="1887"/>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en-US" altLang="zh-CN">
                  <a:ea typeface="宋体" panose="02010600030101010101" pitchFamily="2" charset="-122"/>
                </a:rPr>
                <a:t>μC/OS-II</a:t>
              </a:r>
              <a:r>
                <a:rPr kumimoji="1" lang="zh-CN" altLang="en-US">
                  <a:ea typeface="宋体" panose="02010600030101010101" pitchFamily="2" charset="-122"/>
                </a:rPr>
                <a:t>初始化</a:t>
              </a:r>
            </a:p>
          </p:txBody>
        </p:sp>
      </p:grpSp>
      <p:grpSp>
        <p:nvGrpSpPr>
          <p:cNvPr id="201793" name="Group 65"/>
          <p:cNvGrpSpPr/>
          <p:nvPr/>
        </p:nvGrpSpPr>
        <p:grpSpPr bwMode="auto">
          <a:xfrm>
            <a:off x="2519363" y="3429000"/>
            <a:ext cx="7321550" cy="1060450"/>
            <a:chOff x="542" y="2068"/>
            <a:chExt cx="4612" cy="658"/>
          </a:xfrm>
        </p:grpSpPr>
        <p:sp>
          <p:nvSpPr>
            <p:cNvPr id="201787" name="Rectangle 59"/>
            <p:cNvSpPr>
              <a:spLocks noChangeArrowheads="1"/>
            </p:cNvSpPr>
            <p:nvPr/>
          </p:nvSpPr>
          <p:spPr bwMode="auto">
            <a:xfrm>
              <a:off x="542" y="2068"/>
              <a:ext cx="2724" cy="658"/>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88" name="Text Box 60"/>
            <p:cNvSpPr txBox="1">
              <a:spLocks noChangeArrowheads="1"/>
            </p:cNvSpPr>
            <p:nvPr/>
          </p:nvSpPr>
          <p:spPr bwMode="auto">
            <a:xfrm>
              <a:off x="551" y="2072"/>
              <a:ext cx="4603" cy="654"/>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en-US">
                  <a:ea typeface="宋体" panose="02010600030101010101" pitchFamily="2" charset="-122"/>
                </a:rPr>
                <a:t>创建</a:t>
              </a:r>
              <a:r>
                <a:rPr kumimoji="1" lang="en-US" altLang="zh-CN">
                  <a:ea typeface="宋体" panose="02010600030101010101" pitchFamily="2" charset="-122"/>
                </a:rPr>
                <a:t>2</a:t>
              </a:r>
              <a:r>
                <a:rPr kumimoji="1" lang="zh-CN" altLang="en-US">
                  <a:ea typeface="宋体" panose="02010600030101010101" pitchFamily="2" charset="-122"/>
                </a:rPr>
                <a:t>个任务</a:t>
              </a:r>
            </a:p>
          </p:txBody>
        </p:sp>
      </p:grpSp>
      <p:grpSp>
        <p:nvGrpSpPr>
          <p:cNvPr id="201795" name="Group 67"/>
          <p:cNvGrpSpPr/>
          <p:nvPr/>
        </p:nvGrpSpPr>
        <p:grpSpPr bwMode="auto">
          <a:xfrm>
            <a:off x="2519363" y="4489451"/>
            <a:ext cx="7321550" cy="288925"/>
            <a:chOff x="542" y="2726"/>
            <a:chExt cx="4612" cy="182"/>
          </a:xfrm>
        </p:grpSpPr>
        <p:sp>
          <p:nvSpPr>
            <p:cNvPr id="201790" name="Rectangle 62"/>
            <p:cNvSpPr>
              <a:spLocks noChangeArrowheads="1"/>
            </p:cNvSpPr>
            <p:nvPr/>
          </p:nvSpPr>
          <p:spPr bwMode="auto">
            <a:xfrm>
              <a:off x="542" y="2726"/>
              <a:ext cx="2724"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91" name="Text Box 63"/>
            <p:cNvSpPr txBox="1">
              <a:spLocks noChangeArrowheads="1"/>
            </p:cNvSpPr>
            <p:nvPr/>
          </p:nvSpPr>
          <p:spPr bwMode="auto">
            <a:xfrm>
              <a:off x="551" y="2727"/>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en-US">
                  <a:ea typeface="宋体" panose="02010600030101010101" pitchFamily="2" charset="-122"/>
                </a:rPr>
                <a:t>启动</a:t>
              </a:r>
              <a:r>
                <a:rPr kumimoji="1" lang="en-US" altLang="zh-CN">
                  <a:ea typeface="宋体" panose="02010600030101010101" pitchFamily="2" charset="-122"/>
                </a:rPr>
                <a:t>μC/OS-II</a:t>
              </a:r>
              <a:r>
                <a:rPr kumimoji="1" lang="zh-CN" altLang="en-US">
                  <a:ea typeface="宋体" panose="02010600030101010101" pitchFamily="2" charset="-122"/>
                </a:rPr>
                <a:t>，任务开始运行</a:t>
              </a:r>
            </a:p>
          </p:txBody>
        </p:sp>
      </p:grpSp>
      <p:sp>
        <p:nvSpPr>
          <p:cNvPr id="201797" name="Rectangle 69"/>
          <p:cNvSpPr>
            <a:spLocks noChangeArrowheads="1"/>
          </p:cNvSpPr>
          <p:nvPr/>
        </p:nvSpPr>
        <p:spPr bwMode="auto">
          <a:xfrm>
            <a:off x="2495550" y="1500158"/>
            <a:ext cx="16802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r>
              <a:rPr kumimoji="1" lang="en-US" altLang="zh-CN" sz="2000">
                <a:ea typeface="华文新魏" panose="02010800040101010101" pitchFamily="2" charset="-122"/>
              </a:rPr>
              <a:t>3</a:t>
            </a:r>
            <a:r>
              <a:rPr kumimoji="1" lang="zh-CN" altLang="en-US" sz="2000">
                <a:ea typeface="华文新魏" panose="02010800040101010101" pitchFamily="2" charset="-122"/>
              </a:rPr>
              <a:t>、程序代码 </a:t>
            </a:r>
          </a:p>
        </p:txBody>
      </p:sp>
      <p:sp>
        <p:nvSpPr>
          <p:cNvPr id="201798" name="Rectangle 70"/>
          <p:cNvSpPr>
            <a:spLocks noChangeArrowheads="1"/>
          </p:cNvSpPr>
          <p:nvPr/>
        </p:nvSpPr>
        <p:spPr bwMode="auto">
          <a:xfrm>
            <a:off x="2855913" y="1897063"/>
            <a:ext cx="151515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buFont typeface="Wingdings" panose="05000000000000000000" pitchFamily="2" charset="2"/>
              <a:buChar char=""/>
            </a:pPr>
            <a:r>
              <a:rPr kumimoji="1" lang="en-US" altLang="zh-CN" sz="2000"/>
              <a:t> main</a:t>
            </a:r>
            <a:r>
              <a:rPr kumimoji="1" lang="zh-CN" altLang="en-US" sz="2000"/>
              <a:t>函数</a:t>
            </a:r>
          </a:p>
        </p:txBody>
      </p:sp>
      <p:sp>
        <p:nvSpPr>
          <p:cNvPr id="201799" name="Rectangle 71"/>
          <p:cNvSpPr>
            <a:spLocks noChangeArrowheads="1"/>
          </p:cNvSpPr>
          <p:nvPr/>
        </p:nvSpPr>
        <p:spPr bwMode="auto">
          <a:xfrm>
            <a:off x="2519363" y="5624514"/>
            <a:ext cx="73215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kumimoji="1" lang="en-US" altLang="zh-CN"/>
              <a:t>main()</a:t>
            </a:r>
            <a:r>
              <a:rPr kumimoji="1" lang="zh-CN" altLang="en-US"/>
              <a:t>函数与各任务之间关联工作都是由操作系统来完成的，阅读</a:t>
            </a:r>
            <a:r>
              <a:rPr kumimoji="1" lang="en-US" altLang="zh-CN"/>
              <a:t>OS</a:t>
            </a:r>
            <a:r>
              <a:rPr kumimoji="1" lang="zh-CN" altLang="en-US"/>
              <a:t>的源代码是探索其中奥秘最好的方法。 </a:t>
            </a: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01797"/>
                                        </p:tgtEl>
                                        <p:attrNameLst>
                                          <p:attrName>style.visibility</p:attrName>
                                        </p:attrNameLst>
                                      </p:cBhvr>
                                      <p:to>
                                        <p:strVal val="visible"/>
                                      </p:to>
                                    </p:set>
                                    <p:animEffect transition="in" filter="blinds(horizontal)">
                                      <p:cBhvr>
                                        <p:cTn id="7" dur="500"/>
                                        <p:tgtEl>
                                          <p:spTgt spid="20179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01798"/>
                                        </p:tgtEl>
                                        <p:attrNameLst>
                                          <p:attrName>style.visibility</p:attrName>
                                        </p:attrNameLst>
                                      </p:cBhvr>
                                      <p:to>
                                        <p:strVal val="visible"/>
                                      </p:to>
                                    </p:set>
                                    <p:animEffect transition="in" filter="blinds(horizontal)">
                                      <p:cBhvr>
                                        <p:cTn id="10" dur="500"/>
                                        <p:tgtEl>
                                          <p:spTgt spid="201798"/>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201768"/>
                                        </p:tgtEl>
                                        <p:attrNameLst>
                                          <p:attrName>style.visibility</p:attrName>
                                        </p:attrNameLst>
                                      </p:cBhvr>
                                      <p:to>
                                        <p:strVal val="visible"/>
                                      </p:to>
                                    </p:se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201794"/>
                                        </p:tgtEl>
                                        <p:attrNameLst>
                                          <p:attrName>style.visibility</p:attrName>
                                        </p:attrNameLst>
                                      </p:cBhvr>
                                      <p:to>
                                        <p:strVal val="visible"/>
                                      </p:to>
                                    </p:set>
                                    <p:animEffect transition="in" filter="wipe(left)">
                                      <p:cBhvr>
                                        <p:cTn id="17" dur="500"/>
                                        <p:tgtEl>
                                          <p:spTgt spid="201794"/>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201793"/>
                                        </p:tgtEl>
                                        <p:attrNameLst>
                                          <p:attrName>style.visibility</p:attrName>
                                        </p:attrNameLst>
                                      </p:cBhvr>
                                      <p:to>
                                        <p:strVal val="visible"/>
                                      </p:to>
                                    </p:set>
                                    <p:animEffect transition="in" filter="wipe(left)">
                                      <p:cBhvr>
                                        <p:cTn id="21" dur="500"/>
                                        <p:tgtEl>
                                          <p:spTgt spid="201793"/>
                                        </p:tgtEl>
                                      </p:cBhvr>
                                    </p:animEffect>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201795"/>
                                        </p:tgtEl>
                                        <p:attrNameLst>
                                          <p:attrName>style.visibility</p:attrName>
                                        </p:attrNameLst>
                                      </p:cBhvr>
                                      <p:to>
                                        <p:strVal val="visible"/>
                                      </p:to>
                                    </p:set>
                                    <p:animEffect transition="in" filter="wipe(left)">
                                      <p:cBhvr>
                                        <p:cTn id="25" dur="500"/>
                                        <p:tgtEl>
                                          <p:spTgt spid="20179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01799"/>
                                        </p:tgtEl>
                                        <p:attrNameLst>
                                          <p:attrName>style.visibility</p:attrName>
                                        </p:attrNameLst>
                                      </p:cBhvr>
                                      <p:to>
                                        <p:strVal val="visible"/>
                                      </p:to>
                                    </p:set>
                                  </p:childTnLst>
                                </p:cTn>
                              </p:par>
                              <p:par>
                                <p:cTn id="30" presetID="27" presetClass="emph" presetSubtype="0" fill="hold" grpId="1" nodeType="withEffect">
                                  <p:stCondLst>
                                    <p:cond delay="0"/>
                                  </p:stCondLst>
                                  <p:childTnLst>
                                    <p:animClr clrSpc="rgb" dir="cw">
                                      <p:cBhvr override="childStyle">
                                        <p:cTn id="31" dur="250" autoRev="1" fill="hold"/>
                                        <p:tgtEl>
                                          <p:spTgt spid="201799"/>
                                        </p:tgtEl>
                                        <p:attrNameLst>
                                          <p:attrName>style.color</p:attrName>
                                        </p:attrNameLst>
                                      </p:cBhvr>
                                      <p:to>
                                        <a:schemeClr val="bg1"/>
                                      </p:to>
                                    </p:animClr>
                                    <p:animClr clrSpc="rgb" dir="cw">
                                      <p:cBhvr>
                                        <p:cTn id="32" dur="250" autoRev="1" fill="hold"/>
                                        <p:tgtEl>
                                          <p:spTgt spid="201799"/>
                                        </p:tgtEl>
                                        <p:attrNameLst>
                                          <p:attrName>fillcolor</p:attrName>
                                        </p:attrNameLst>
                                      </p:cBhvr>
                                      <p:to>
                                        <a:schemeClr val="bg1"/>
                                      </p:to>
                                    </p:animClr>
                                    <p:set>
                                      <p:cBhvr>
                                        <p:cTn id="33" dur="250" autoRev="1" fill="hold"/>
                                        <p:tgtEl>
                                          <p:spTgt spid="201799"/>
                                        </p:tgtEl>
                                        <p:attrNameLst>
                                          <p:attrName>fill.type</p:attrName>
                                        </p:attrNameLst>
                                      </p:cBhvr>
                                      <p:to>
                                        <p:strVal val="solid"/>
                                      </p:to>
                                    </p:set>
                                    <p:set>
                                      <p:cBhvr>
                                        <p:cTn id="34" dur="250" autoRev="1" fill="hold"/>
                                        <p:tgtEl>
                                          <p:spTgt spid="20179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68" grpId="0" animBg="1"/>
      <p:bldP spid="201797" grpId="0"/>
      <p:bldP spid="201798" grpId="0"/>
      <p:bldP spid="201799" grpId="0"/>
      <p:bldP spid="201799" grpId="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42" name="Rectangle 18"/>
          <p:cNvSpPr>
            <a:spLocks noChangeArrowheads="1"/>
          </p:cNvSpPr>
          <p:nvPr/>
        </p:nvSpPr>
        <p:spPr bwMode="auto">
          <a:xfrm>
            <a:off x="2533651" y="1898651"/>
            <a:ext cx="7307263" cy="3406775"/>
          </a:xfrm>
          <a:prstGeom prst="rect">
            <a:avLst/>
          </a:prstGeom>
          <a:solidFill>
            <a:schemeClr val="bg1"/>
          </a:solidFill>
          <a:ln w="19050" algn="ctr">
            <a:solidFill>
              <a:srgbClr val="007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r>
              <a:rPr kumimoji="1" lang="en-US" altLang="zh-CN" dirty="0">
                <a:latin typeface="Arial" panose="020B0604020202020204" pitchFamily="34" charset="0"/>
                <a:ea typeface="宋体" panose="02010600030101010101" pitchFamily="2" charset="-122"/>
              </a:rPr>
              <a:t>void Task0 (void *</a:t>
            </a:r>
            <a:r>
              <a:rPr kumimoji="1" lang="en-US" altLang="zh-CN" dirty="0" err="1">
                <a:latin typeface="Arial" panose="020B0604020202020204" pitchFamily="34" charset="0"/>
                <a:ea typeface="宋体" panose="02010600030101010101" pitchFamily="2" charset="-122"/>
              </a:rPr>
              <a:t>pdata</a:t>
            </a:r>
            <a:r>
              <a:rPr kumimoji="1" lang="en-US" altLang="zh-CN" dirty="0">
                <a:latin typeface="Arial" panose="020B0604020202020204" pitchFamily="34" charset="0"/>
                <a:ea typeface="宋体" panose="02010600030101010101" pitchFamily="2" charset="-122"/>
              </a:rPr>
              <a:t>) </a:t>
            </a:r>
          </a:p>
          <a:p>
            <a:pPr algn="just"/>
            <a:r>
              <a:rPr kumimoji="1" lang="en-US" altLang="zh-CN" dirty="0">
                <a:latin typeface="Arial" panose="020B0604020202020204" pitchFamily="34" charset="0"/>
                <a:ea typeface="宋体" panose="02010600030101010101" pitchFamily="2" charset="-122"/>
              </a:rPr>
              <a:t>{</a:t>
            </a:r>
          </a:p>
          <a:p>
            <a:pPr algn="just"/>
            <a:r>
              <a:rPr kumimoji="1" lang="en-US" altLang="zh-CN" dirty="0">
                <a:latin typeface="Arial" panose="020B0604020202020204" pitchFamily="34" charset="0"/>
                <a:ea typeface="宋体" panose="02010600030101010101" pitchFamily="2" charset="-122"/>
              </a:rPr>
              <a:t>    </a:t>
            </a:r>
            <a:r>
              <a:rPr kumimoji="1" lang="en-US" altLang="zh-CN" dirty="0" err="1">
                <a:latin typeface="Arial" panose="020B0604020202020204" pitchFamily="34" charset="0"/>
                <a:ea typeface="宋体" panose="02010600030101010101" pitchFamily="2" charset="-122"/>
              </a:rPr>
              <a:t>pdata</a:t>
            </a:r>
            <a:r>
              <a:rPr kumimoji="1" lang="en-US" altLang="zh-CN" dirty="0">
                <a:latin typeface="Arial" panose="020B0604020202020204" pitchFamily="34" charset="0"/>
                <a:ea typeface="宋体" panose="02010600030101010101" pitchFamily="2" charset="-122"/>
              </a:rPr>
              <a:t> = </a:t>
            </a:r>
            <a:r>
              <a:rPr kumimoji="1" lang="en-US" altLang="zh-CN" dirty="0" err="1">
                <a:latin typeface="Arial" panose="020B0604020202020204" pitchFamily="34" charset="0"/>
                <a:ea typeface="宋体" panose="02010600030101010101" pitchFamily="2" charset="-122"/>
              </a:rPr>
              <a:t>pdata</a:t>
            </a:r>
            <a:r>
              <a:rPr kumimoji="1" lang="en-US" altLang="zh-CN" dirty="0">
                <a:latin typeface="Arial" panose="020B0604020202020204" pitchFamily="34" charset="0"/>
                <a:ea typeface="宋体" panose="02010600030101010101" pitchFamily="2" charset="-122"/>
              </a:rPr>
              <a:t>; 	</a:t>
            </a:r>
          </a:p>
          <a:p>
            <a:pPr algn="just"/>
            <a:r>
              <a:rPr kumimoji="1" lang="en-US" altLang="zh-CN" dirty="0">
                <a:latin typeface="Arial" panose="020B0604020202020204" pitchFamily="34" charset="0"/>
                <a:ea typeface="宋体" panose="02010600030101010101" pitchFamily="2" charset="-122"/>
              </a:rPr>
              <a:t>    </a:t>
            </a:r>
            <a:r>
              <a:rPr kumimoji="1" lang="en-US" altLang="zh-CN" dirty="0" err="1">
                <a:latin typeface="Arial" panose="020B0604020202020204" pitchFamily="34" charset="0"/>
                <a:ea typeface="宋体" panose="02010600030101010101" pitchFamily="2" charset="-122"/>
              </a:rPr>
              <a:t>TargetInit</a:t>
            </a:r>
            <a:r>
              <a:rPr kumimoji="1" lang="en-US" altLang="zh-CN" dirty="0">
                <a:latin typeface="Arial" panose="020B0604020202020204" pitchFamily="34" charset="0"/>
                <a:ea typeface="宋体" panose="02010600030101010101" pitchFamily="2" charset="-122"/>
              </a:rPr>
              <a:t>();</a:t>
            </a:r>
          </a:p>
          <a:p>
            <a:pPr algn="just"/>
            <a:r>
              <a:rPr kumimoji="1" lang="en-US" altLang="zh-CN" dirty="0">
                <a:latin typeface="Arial" panose="020B0604020202020204" pitchFamily="34" charset="0"/>
                <a:ea typeface="宋体" panose="02010600030101010101" pitchFamily="2" charset="-122"/>
              </a:rPr>
              <a:t>    IO0DIR |= LED1; </a:t>
            </a:r>
          </a:p>
          <a:p>
            <a:pPr algn="just"/>
            <a:r>
              <a:rPr kumimoji="1" lang="en-US" altLang="zh-CN" dirty="0">
                <a:latin typeface="Arial" panose="020B0604020202020204" pitchFamily="34" charset="0"/>
                <a:ea typeface="宋体" panose="02010600030101010101" pitchFamily="2" charset="-122"/>
              </a:rPr>
              <a:t>    while (1) {</a:t>
            </a:r>
          </a:p>
          <a:p>
            <a:pPr algn="just"/>
            <a:r>
              <a:rPr kumimoji="1" lang="en-US" altLang="zh-CN" dirty="0">
                <a:latin typeface="Arial" panose="020B0604020202020204" pitchFamily="34" charset="0"/>
                <a:ea typeface="宋体" panose="02010600030101010101" pitchFamily="2" charset="-122"/>
              </a:rPr>
              <a:t>        IO0CLR = LED1;</a:t>
            </a:r>
          </a:p>
          <a:p>
            <a:pPr algn="just"/>
            <a:r>
              <a:rPr kumimoji="1" lang="en-US" altLang="zh-CN" dirty="0">
                <a:latin typeface="Arial" panose="020B0604020202020204" pitchFamily="34" charset="0"/>
                <a:ea typeface="宋体" panose="02010600030101010101" pitchFamily="2" charset="-122"/>
              </a:rPr>
              <a:t>        </a:t>
            </a:r>
            <a:r>
              <a:rPr kumimoji="1" lang="en-US" altLang="zh-CN" dirty="0" err="1">
                <a:latin typeface="Arial" panose="020B0604020202020204" pitchFamily="34" charset="0"/>
                <a:ea typeface="宋体" panose="02010600030101010101" pitchFamily="2" charset="-122"/>
              </a:rPr>
              <a:t>OSTimeDly</a:t>
            </a:r>
            <a:r>
              <a:rPr kumimoji="1" lang="en-US" altLang="zh-CN" dirty="0">
                <a:latin typeface="Arial" panose="020B0604020202020204" pitchFamily="34" charset="0"/>
                <a:ea typeface="宋体" panose="02010600030101010101" pitchFamily="2" charset="-122"/>
              </a:rPr>
              <a:t>(OS_TICKS_PER_SEC / 4); </a:t>
            </a:r>
          </a:p>
          <a:p>
            <a:pPr algn="just"/>
            <a:r>
              <a:rPr kumimoji="1" lang="en-US" altLang="zh-CN" dirty="0">
                <a:latin typeface="Arial" panose="020B0604020202020204" pitchFamily="34" charset="0"/>
                <a:ea typeface="宋体" panose="02010600030101010101" pitchFamily="2" charset="-122"/>
              </a:rPr>
              <a:t>        IO0SET = LED1; </a:t>
            </a:r>
          </a:p>
          <a:p>
            <a:pPr algn="just"/>
            <a:r>
              <a:rPr kumimoji="1" lang="en-US" altLang="zh-CN" dirty="0">
                <a:latin typeface="Arial" panose="020B0604020202020204" pitchFamily="34" charset="0"/>
                <a:ea typeface="宋体" panose="02010600030101010101" pitchFamily="2" charset="-122"/>
              </a:rPr>
              <a:t>        </a:t>
            </a:r>
            <a:r>
              <a:rPr kumimoji="1" lang="en-US" altLang="zh-CN" dirty="0" err="1">
                <a:latin typeface="Arial" panose="020B0604020202020204" pitchFamily="34" charset="0"/>
                <a:ea typeface="宋体" panose="02010600030101010101" pitchFamily="2" charset="-122"/>
              </a:rPr>
              <a:t>OSTimeDly</a:t>
            </a:r>
            <a:r>
              <a:rPr kumimoji="1" lang="en-US" altLang="zh-CN" dirty="0">
                <a:latin typeface="Arial" panose="020B0604020202020204" pitchFamily="34" charset="0"/>
                <a:ea typeface="宋体" panose="02010600030101010101" pitchFamily="2" charset="-122"/>
              </a:rPr>
              <a:t>(OS_TICKS_PER_SEC / 4); </a:t>
            </a:r>
          </a:p>
          <a:p>
            <a:pPr algn="just"/>
            <a:r>
              <a:rPr kumimoji="1" lang="en-US" altLang="zh-CN" dirty="0">
                <a:latin typeface="Arial" panose="020B0604020202020204" pitchFamily="34" charset="0"/>
                <a:ea typeface="宋体" panose="02010600030101010101" pitchFamily="2" charset="-122"/>
              </a:rPr>
              <a:t>    }</a:t>
            </a:r>
          </a:p>
          <a:p>
            <a:pPr algn="just"/>
            <a:r>
              <a:rPr kumimoji="1" lang="en-US" altLang="zh-CN" dirty="0">
                <a:latin typeface="Arial" panose="020B0604020202020204" pitchFamily="34" charset="0"/>
                <a:ea typeface="宋体" panose="02010600030101010101" pitchFamily="2" charset="-122"/>
              </a:rPr>
              <a:t>}</a:t>
            </a:r>
          </a:p>
        </p:txBody>
      </p:sp>
      <p:sp>
        <p:nvSpPr>
          <p:cNvPr id="205827" name="AutoShape 3"/>
          <p:cNvSpPr>
            <a:spLocks noChangeArrowheads="1"/>
          </p:cNvSpPr>
          <p:nvPr/>
        </p:nvSpPr>
        <p:spPr bwMode="auto">
          <a:xfrm>
            <a:off x="1774826" y="314801"/>
            <a:ext cx="3376613"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dirty="0">
                <a:solidFill>
                  <a:srgbClr val="006600"/>
                </a:solidFill>
                <a:latin typeface="Arial" panose="020B0604020202020204" pitchFamily="34" charset="0"/>
                <a:ea typeface="华文新魏" panose="02010800040101010101" pitchFamily="2" charset="-122"/>
              </a:rPr>
              <a:t>最小内核</a:t>
            </a:r>
            <a:r>
              <a:rPr lang="zh-CN" altLang="en-US" sz="1400" dirty="0">
                <a:ea typeface="宋体" panose="02010600030101010101" pitchFamily="2" charset="-122"/>
              </a:rPr>
              <a:t> </a:t>
            </a:r>
            <a:r>
              <a:rPr lang="en-US" altLang="zh-CN" b="1" dirty="0">
                <a:solidFill>
                  <a:srgbClr val="006600"/>
                </a:solidFill>
                <a:latin typeface="Arial" panose="020B0604020202020204" pitchFamily="34" charset="0"/>
                <a:ea typeface="宋体" panose="02010600030101010101" pitchFamily="2" charset="-122"/>
              </a:rPr>
              <a:t>| </a:t>
            </a:r>
            <a:r>
              <a:rPr lang="en-US" altLang="zh-CN" sz="1200" b="1" dirty="0" err="1">
                <a:solidFill>
                  <a:srgbClr val="006600"/>
                </a:solidFill>
                <a:latin typeface="Arial" panose="020B0604020202020204" pitchFamily="34" charset="0"/>
                <a:ea typeface="华文新魏" panose="02010800040101010101" pitchFamily="2" charset="-122"/>
              </a:rPr>
              <a:t>μC</a:t>
            </a:r>
            <a:r>
              <a:rPr lang="en-US" altLang="zh-CN" sz="1200" b="1" dirty="0">
                <a:solidFill>
                  <a:srgbClr val="006600"/>
                </a:solidFill>
                <a:latin typeface="Arial" panose="020B0604020202020204" pitchFamily="34" charset="0"/>
                <a:ea typeface="华文新魏" panose="02010800040101010101" pitchFamily="2" charset="-122"/>
              </a:rPr>
              <a:t>/OS-II</a:t>
            </a:r>
            <a:r>
              <a:rPr lang="zh-CN" altLang="en-US" sz="1200" b="1" dirty="0">
                <a:solidFill>
                  <a:srgbClr val="006600"/>
                </a:solidFill>
                <a:latin typeface="Arial" panose="020B0604020202020204" pitchFamily="34" charset="0"/>
                <a:ea typeface="隶书" panose="02010509060101010101" pitchFamily="49" charset="-122"/>
              </a:rPr>
              <a:t>微小内核分析</a:t>
            </a:r>
            <a:r>
              <a:rPr lang="zh-CN" altLang="en-US" dirty="0">
                <a:latin typeface="Arial" panose="020B0604020202020204" pitchFamily="34" charset="0"/>
                <a:ea typeface="宋体" panose="02010600030101010101" pitchFamily="2" charset="-122"/>
              </a:rPr>
              <a:t> </a:t>
            </a:r>
          </a:p>
        </p:txBody>
      </p:sp>
      <p:sp>
        <p:nvSpPr>
          <p:cNvPr id="205828" name="Line 4"/>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829" name="AutoShape 5"/>
          <p:cNvSpPr>
            <a:spLocks noChangeArrowheads="1"/>
          </p:cNvSpPr>
          <p:nvPr/>
        </p:nvSpPr>
        <p:spPr bwMode="gray">
          <a:xfrm>
            <a:off x="5465763" y="201493"/>
            <a:ext cx="4240212"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案例分析</a:t>
            </a:r>
            <a:r>
              <a:rPr lang="zh-CN" altLang="en-US" sz="1400">
                <a:ea typeface="宋体" panose="02010600030101010101" pitchFamily="2" charset="-122"/>
                <a:hlinkClick r:id="rId2" action="ppaction://hlinksldjump"/>
              </a:rPr>
              <a:t> </a:t>
            </a:r>
            <a:endParaRPr lang="zh-CN" altLang="en-US" sz="1400">
              <a:ea typeface="宋体" panose="02010600030101010101" pitchFamily="2" charset="-122"/>
            </a:endParaRPr>
          </a:p>
        </p:txBody>
      </p:sp>
      <p:sp>
        <p:nvSpPr>
          <p:cNvPr id="205830" name="Rectangle 6"/>
          <p:cNvSpPr>
            <a:spLocks noChangeArrowheads="1"/>
          </p:cNvSpPr>
          <p:nvPr/>
        </p:nvSpPr>
        <p:spPr bwMode="auto">
          <a:xfrm>
            <a:off x="1524001" y="13774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205862" name="Group 38"/>
          <p:cNvGrpSpPr/>
          <p:nvPr/>
        </p:nvGrpSpPr>
        <p:grpSpPr bwMode="auto">
          <a:xfrm>
            <a:off x="2519363" y="2767014"/>
            <a:ext cx="7321550" cy="288925"/>
            <a:chOff x="627" y="2001"/>
            <a:chExt cx="4612" cy="182"/>
          </a:xfrm>
        </p:grpSpPr>
        <p:sp>
          <p:nvSpPr>
            <p:cNvPr id="205832" name="Rectangle 8"/>
            <p:cNvSpPr>
              <a:spLocks noChangeArrowheads="1"/>
            </p:cNvSpPr>
            <p:nvPr/>
          </p:nvSpPr>
          <p:spPr bwMode="auto">
            <a:xfrm>
              <a:off x="627" y="2001"/>
              <a:ext cx="2979"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33" name="Text Box 9"/>
            <p:cNvSpPr txBox="1">
              <a:spLocks noChangeArrowheads="1"/>
            </p:cNvSpPr>
            <p:nvPr/>
          </p:nvSpPr>
          <p:spPr bwMode="auto">
            <a:xfrm>
              <a:off x="636" y="2002"/>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en-US">
                  <a:ea typeface="宋体" panose="02010600030101010101" pitchFamily="2" charset="-122"/>
                </a:rPr>
                <a:t>目标初始化</a:t>
              </a:r>
            </a:p>
          </p:txBody>
        </p:sp>
      </p:grpSp>
      <p:grpSp>
        <p:nvGrpSpPr>
          <p:cNvPr id="205867" name="Group 43"/>
          <p:cNvGrpSpPr/>
          <p:nvPr/>
        </p:nvGrpSpPr>
        <p:grpSpPr bwMode="auto">
          <a:xfrm>
            <a:off x="2519363" y="4171951"/>
            <a:ext cx="7321550" cy="288925"/>
            <a:chOff x="627" y="2628"/>
            <a:chExt cx="4612" cy="182"/>
          </a:xfrm>
        </p:grpSpPr>
        <p:sp>
          <p:nvSpPr>
            <p:cNvPr id="205838" name="Rectangle 14"/>
            <p:cNvSpPr>
              <a:spLocks noChangeArrowheads="1"/>
            </p:cNvSpPr>
            <p:nvPr/>
          </p:nvSpPr>
          <p:spPr bwMode="auto">
            <a:xfrm>
              <a:off x="627" y="2628"/>
              <a:ext cx="2979"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39" name="Text Box 15"/>
            <p:cNvSpPr txBox="1">
              <a:spLocks noChangeArrowheads="1"/>
            </p:cNvSpPr>
            <p:nvPr/>
          </p:nvSpPr>
          <p:spPr bwMode="auto">
            <a:xfrm>
              <a:off x="636" y="2629"/>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en-US">
                  <a:ea typeface="宋体" panose="02010600030101010101" pitchFamily="2" charset="-122"/>
                </a:rPr>
                <a:t>熄灭</a:t>
              </a:r>
              <a:r>
                <a:rPr kumimoji="1" lang="en-US" altLang="zh-CN">
                  <a:ea typeface="宋体" panose="02010600030101010101" pitchFamily="2" charset="-122"/>
                </a:rPr>
                <a:t>LED1</a:t>
              </a:r>
            </a:p>
          </p:txBody>
        </p:sp>
      </p:grpSp>
      <p:sp>
        <p:nvSpPr>
          <p:cNvPr id="205841" name="Rectangle 17"/>
          <p:cNvSpPr>
            <a:spLocks noChangeArrowheads="1"/>
          </p:cNvSpPr>
          <p:nvPr/>
        </p:nvSpPr>
        <p:spPr bwMode="auto">
          <a:xfrm>
            <a:off x="2855914" y="1484313"/>
            <a:ext cx="198483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buFont typeface="Wingdings" panose="05000000000000000000" pitchFamily="2" charset="2"/>
              <a:buChar char=""/>
            </a:pPr>
            <a:r>
              <a:rPr kumimoji="1" lang="en-US" altLang="zh-CN" sz="2000"/>
              <a:t> </a:t>
            </a:r>
            <a:r>
              <a:rPr kumimoji="1" lang="zh-CN" altLang="en-US" sz="2000"/>
              <a:t>用户任务代码</a:t>
            </a:r>
          </a:p>
        </p:txBody>
      </p:sp>
      <p:grpSp>
        <p:nvGrpSpPr>
          <p:cNvPr id="205864" name="Group 40"/>
          <p:cNvGrpSpPr/>
          <p:nvPr/>
        </p:nvGrpSpPr>
        <p:grpSpPr bwMode="auto">
          <a:xfrm>
            <a:off x="2519363" y="3054351"/>
            <a:ext cx="7321550" cy="288925"/>
            <a:chOff x="627" y="1924"/>
            <a:chExt cx="4612" cy="182"/>
          </a:xfrm>
        </p:grpSpPr>
        <p:sp>
          <p:nvSpPr>
            <p:cNvPr id="205850" name="Rectangle 26"/>
            <p:cNvSpPr>
              <a:spLocks noChangeArrowheads="1"/>
            </p:cNvSpPr>
            <p:nvPr/>
          </p:nvSpPr>
          <p:spPr bwMode="auto">
            <a:xfrm>
              <a:off x="627" y="1924"/>
              <a:ext cx="2979"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51" name="Text Box 27"/>
            <p:cNvSpPr txBox="1">
              <a:spLocks noChangeArrowheads="1"/>
            </p:cNvSpPr>
            <p:nvPr/>
          </p:nvSpPr>
          <p:spPr bwMode="auto">
            <a:xfrm>
              <a:off x="636" y="1925"/>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en-US">
                  <a:ea typeface="宋体" panose="02010600030101010101" pitchFamily="2" charset="-122"/>
                </a:rPr>
                <a:t>初始化</a:t>
              </a:r>
              <a:r>
                <a:rPr kumimoji="1" lang="en-US" altLang="zh-CN">
                  <a:ea typeface="宋体" panose="02010600030101010101" pitchFamily="2" charset="-122"/>
                </a:rPr>
                <a:t>GPIO</a:t>
              </a:r>
            </a:p>
          </p:txBody>
        </p:sp>
      </p:grpSp>
      <p:grpSp>
        <p:nvGrpSpPr>
          <p:cNvPr id="205865" name="Group 41"/>
          <p:cNvGrpSpPr/>
          <p:nvPr/>
        </p:nvGrpSpPr>
        <p:grpSpPr bwMode="auto">
          <a:xfrm>
            <a:off x="2519363" y="3595689"/>
            <a:ext cx="7321550" cy="288925"/>
            <a:chOff x="627" y="2265"/>
            <a:chExt cx="4612" cy="182"/>
          </a:xfrm>
        </p:grpSpPr>
        <p:sp>
          <p:nvSpPr>
            <p:cNvPr id="205854" name="Rectangle 30"/>
            <p:cNvSpPr>
              <a:spLocks noChangeArrowheads="1"/>
            </p:cNvSpPr>
            <p:nvPr/>
          </p:nvSpPr>
          <p:spPr bwMode="auto">
            <a:xfrm>
              <a:off x="627" y="2265"/>
              <a:ext cx="2979"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55" name="Text Box 31"/>
            <p:cNvSpPr txBox="1">
              <a:spLocks noChangeArrowheads="1"/>
            </p:cNvSpPr>
            <p:nvPr/>
          </p:nvSpPr>
          <p:spPr bwMode="auto">
            <a:xfrm>
              <a:off x="636" y="2266"/>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en-US">
                  <a:ea typeface="宋体" panose="02010600030101010101" pitchFamily="2" charset="-122"/>
                </a:rPr>
                <a:t>点亮</a:t>
              </a:r>
              <a:r>
                <a:rPr kumimoji="1" lang="en-US" altLang="zh-CN">
                  <a:ea typeface="宋体" panose="02010600030101010101" pitchFamily="2" charset="-122"/>
                </a:rPr>
                <a:t>LED1</a:t>
              </a:r>
            </a:p>
          </p:txBody>
        </p:sp>
      </p:grpSp>
      <p:grpSp>
        <p:nvGrpSpPr>
          <p:cNvPr id="205866" name="Group 42"/>
          <p:cNvGrpSpPr/>
          <p:nvPr/>
        </p:nvGrpSpPr>
        <p:grpSpPr bwMode="auto">
          <a:xfrm>
            <a:off x="2519363" y="3883026"/>
            <a:ext cx="7321550" cy="288925"/>
            <a:chOff x="627" y="2446"/>
            <a:chExt cx="4612" cy="182"/>
          </a:xfrm>
        </p:grpSpPr>
        <p:sp>
          <p:nvSpPr>
            <p:cNvPr id="205857" name="Rectangle 33"/>
            <p:cNvSpPr>
              <a:spLocks noChangeArrowheads="1"/>
            </p:cNvSpPr>
            <p:nvPr/>
          </p:nvSpPr>
          <p:spPr bwMode="auto">
            <a:xfrm>
              <a:off x="627" y="2446"/>
              <a:ext cx="2979"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58" name="Text Box 34"/>
            <p:cNvSpPr txBox="1">
              <a:spLocks noChangeArrowheads="1"/>
            </p:cNvSpPr>
            <p:nvPr/>
          </p:nvSpPr>
          <p:spPr bwMode="auto">
            <a:xfrm>
              <a:off x="636" y="2447"/>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en-US">
                  <a:ea typeface="宋体" panose="02010600030101010101" pitchFamily="2" charset="-122"/>
                </a:rPr>
                <a:t>等待</a:t>
              </a:r>
              <a:r>
                <a:rPr kumimoji="1" lang="en-US" altLang="zh-CN">
                  <a:ea typeface="宋体" panose="02010600030101010101" pitchFamily="2" charset="-122"/>
                </a:rPr>
                <a:t>1/4</a:t>
              </a:r>
              <a:r>
                <a:rPr kumimoji="1" lang="zh-CN" altLang="en-US">
                  <a:ea typeface="宋体" panose="02010600030101010101" pitchFamily="2" charset="-122"/>
                </a:rPr>
                <a:t>秒</a:t>
              </a:r>
            </a:p>
          </p:txBody>
        </p:sp>
      </p:grpSp>
      <p:grpSp>
        <p:nvGrpSpPr>
          <p:cNvPr id="205868" name="Group 44"/>
          <p:cNvGrpSpPr/>
          <p:nvPr/>
        </p:nvGrpSpPr>
        <p:grpSpPr bwMode="auto">
          <a:xfrm>
            <a:off x="2519363" y="4459289"/>
            <a:ext cx="7321550" cy="288925"/>
            <a:chOff x="627" y="2809"/>
            <a:chExt cx="4612" cy="182"/>
          </a:xfrm>
        </p:grpSpPr>
        <p:sp>
          <p:nvSpPr>
            <p:cNvPr id="205860" name="Rectangle 36"/>
            <p:cNvSpPr>
              <a:spLocks noChangeArrowheads="1"/>
            </p:cNvSpPr>
            <p:nvPr/>
          </p:nvSpPr>
          <p:spPr bwMode="auto">
            <a:xfrm>
              <a:off x="627" y="2809"/>
              <a:ext cx="2979"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61" name="Text Box 37"/>
            <p:cNvSpPr txBox="1">
              <a:spLocks noChangeArrowheads="1"/>
            </p:cNvSpPr>
            <p:nvPr/>
          </p:nvSpPr>
          <p:spPr bwMode="auto">
            <a:xfrm>
              <a:off x="636" y="2810"/>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en-US">
                  <a:ea typeface="宋体" panose="02010600030101010101" pitchFamily="2" charset="-122"/>
                </a:rPr>
                <a:t>等待</a:t>
              </a:r>
              <a:r>
                <a:rPr kumimoji="1" lang="en-US" altLang="zh-CN">
                  <a:ea typeface="宋体" panose="02010600030101010101" pitchFamily="2" charset="-122"/>
                </a:rPr>
                <a:t>1/4</a:t>
              </a:r>
              <a:r>
                <a:rPr kumimoji="1" lang="zh-CN" altLang="en-US">
                  <a:ea typeface="宋体" panose="02010600030101010101" pitchFamily="2" charset="-122"/>
                </a:rPr>
                <a:t>秒</a:t>
              </a:r>
            </a:p>
          </p:txBody>
        </p:sp>
      </p:grpSp>
      <p:sp>
        <p:nvSpPr>
          <p:cNvPr id="205863" name="Rectangle 39"/>
          <p:cNvSpPr>
            <a:spLocks noChangeArrowheads="1"/>
          </p:cNvSpPr>
          <p:nvPr/>
        </p:nvSpPr>
        <p:spPr bwMode="auto">
          <a:xfrm>
            <a:off x="2566989" y="5410498"/>
            <a:ext cx="727392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zh-CN" altLang="en-US"/>
              <a:t>在进入首个运行的任务之前要禁止产生任何受操作系统管理的中断，包括节拍定时器的中断。所以在目标初始化中才初始化中断系统，保证在多任务启动之前不产生中断。</a:t>
            </a: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05841"/>
                                        </p:tgtEl>
                                        <p:attrNameLst>
                                          <p:attrName>style.visibility</p:attrName>
                                        </p:attrNameLst>
                                      </p:cBhvr>
                                      <p:to>
                                        <p:strVal val="visible"/>
                                      </p:to>
                                    </p:set>
                                    <p:animEffect transition="in" filter="blinds(horizontal)">
                                      <p:cBhvr>
                                        <p:cTn id="7" dur="500"/>
                                        <p:tgtEl>
                                          <p:spTgt spid="205841"/>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05842"/>
                                        </p:tgtEl>
                                        <p:attrNameLst>
                                          <p:attrName>style.visibility</p:attrName>
                                        </p:attrNameLst>
                                      </p:cBhvr>
                                      <p:to>
                                        <p:strVal val="visible"/>
                                      </p:to>
                                    </p:se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205862"/>
                                        </p:tgtEl>
                                        <p:attrNameLst>
                                          <p:attrName>style.visibility</p:attrName>
                                        </p:attrNameLst>
                                      </p:cBhvr>
                                      <p:to>
                                        <p:strVal val="visible"/>
                                      </p:to>
                                    </p:set>
                                    <p:animEffect transition="in" filter="wipe(up)">
                                      <p:cBhvr>
                                        <p:cTn id="14" dur="500"/>
                                        <p:tgtEl>
                                          <p:spTgt spid="205862"/>
                                        </p:tgtEl>
                                      </p:cBhvr>
                                    </p:animEffec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205864"/>
                                        </p:tgtEl>
                                        <p:attrNameLst>
                                          <p:attrName>style.visibility</p:attrName>
                                        </p:attrNameLst>
                                      </p:cBhvr>
                                      <p:to>
                                        <p:strVal val="visible"/>
                                      </p:to>
                                    </p:set>
                                    <p:animEffect transition="in" filter="wipe(up)">
                                      <p:cBhvr>
                                        <p:cTn id="18" dur="500"/>
                                        <p:tgtEl>
                                          <p:spTgt spid="205864"/>
                                        </p:tgtEl>
                                      </p:cBhvr>
                                    </p:animEffect>
                                  </p:childTnLst>
                                </p:cTn>
                              </p:par>
                            </p:childTnLst>
                          </p:cTn>
                        </p:par>
                        <p:par>
                          <p:cTn id="19" fill="hold">
                            <p:stCondLst>
                              <p:cond delay="1500"/>
                            </p:stCondLst>
                            <p:childTnLst>
                              <p:par>
                                <p:cTn id="20" presetID="22" presetClass="entr" presetSubtype="1" fill="hold" nodeType="afterEffect">
                                  <p:stCondLst>
                                    <p:cond delay="0"/>
                                  </p:stCondLst>
                                  <p:childTnLst>
                                    <p:set>
                                      <p:cBhvr>
                                        <p:cTn id="21" dur="1" fill="hold">
                                          <p:stCondLst>
                                            <p:cond delay="0"/>
                                          </p:stCondLst>
                                        </p:cTn>
                                        <p:tgtEl>
                                          <p:spTgt spid="205865"/>
                                        </p:tgtEl>
                                        <p:attrNameLst>
                                          <p:attrName>style.visibility</p:attrName>
                                        </p:attrNameLst>
                                      </p:cBhvr>
                                      <p:to>
                                        <p:strVal val="visible"/>
                                      </p:to>
                                    </p:set>
                                    <p:animEffect transition="in" filter="wipe(up)">
                                      <p:cBhvr>
                                        <p:cTn id="22" dur="500"/>
                                        <p:tgtEl>
                                          <p:spTgt spid="205865"/>
                                        </p:tgtEl>
                                      </p:cBhvr>
                                    </p:animEffect>
                                  </p:childTnLst>
                                </p:cTn>
                              </p:par>
                            </p:childTnLst>
                          </p:cTn>
                        </p:par>
                        <p:par>
                          <p:cTn id="23" fill="hold">
                            <p:stCondLst>
                              <p:cond delay="2000"/>
                            </p:stCondLst>
                            <p:childTnLst>
                              <p:par>
                                <p:cTn id="24" presetID="22" presetClass="entr" presetSubtype="1" fill="hold" nodeType="afterEffect">
                                  <p:stCondLst>
                                    <p:cond delay="0"/>
                                  </p:stCondLst>
                                  <p:childTnLst>
                                    <p:set>
                                      <p:cBhvr>
                                        <p:cTn id="25" dur="1" fill="hold">
                                          <p:stCondLst>
                                            <p:cond delay="0"/>
                                          </p:stCondLst>
                                        </p:cTn>
                                        <p:tgtEl>
                                          <p:spTgt spid="205866"/>
                                        </p:tgtEl>
                                        <p:attrNameLst>
                                          <p:attrName>style.visibility</p:attrName>
                                        </p:attrNameLst>
                                      </p:cBhvr>
                                      <p:to>
                                        <p:strVal val="visible"/>
                                      </p:to>
                                    </p:set>
                                    <p:animEffect transition="in" filter="wipe(up)">
                                      <p:cBhvr>
                                        <p:cTn id="26" dur="500"/>
                                        <p:tgtEl>
                                          <p:spTgt spid="205866"/>
                                        </p:tgtEl>
                                      </p:cBhvr>
                                    </p:animEffect>
                                  </p:childTnLst>
                                </p:cTn>
                              </p:par>
                            </p:childTnLst>
                          </p:cTn>
                        </p:par>
                        <p:par>
                          <p:cTn id="27" fill="hold">
                            <p:stCondLst>
                              <p:cond delay="2500"/>
                            </p:stCondLst>
                            <p:childTnLst>
                              <p:par>
                                <p:cTn id="28" presetID="22" presetClass="entr" presetSubtype="1" fill="hold" nodeType="afterEffect">
                                  <p:stCondLst>
                                    <p:cond delay="0"/>
                                  </p:stCondLst>
                                  <p:childTnLst>
                                    <p:set>
                                      <p:cBhvr>
                                        <p:cTn id="29" dur="1" fill="hold">
                                          <p:stCondLst>
                                            <p:cond delay="0"/>
                                          </p:stCondLst>
                                        </p:cTn>
                                        <p:tgtEl>
                                          <p:spTgt spid="205867"/>
                                        </p:tgtEl>
                                        <p:attrNameLst>
                                          <p:attrName>style.visibility</p:attrName>
                                        </p:attrNameLst>
                                      </p:cBhvr>
                                      <p:to>
                                        <p:strVal val="visible"/>
                                      </p:to>
                                    </p:set>
                                    <p:animEffect transition="in" filter="wipe(up)">
                                      <p:cBhvr>
                                        <p:cTn id="30" dur="500"/>
                                        <p:tgtEl>
                                          <p:spTgt spid="205867"/>
                                        </p:tgtEl>
                                      </p:cBhvr>
                                    </p:animEffect>
                                  </p:childTnLst>
                                </p:cTn>
                              </p:par>
                            </p:childTnLst>
                          </p:cTn>
                        </p:par>
                        <p:par>
                          <p:cTn id="31" fill="hold">
                            <p:stCondLst>
                              <p:cond delay="3000"/>
                            </p:stCondLst>
                            <p:childTnLst>
                              <p:par>
                                <p:cTn id="32" presetID="22" presetClass="entr" presetSubtype="1" fill="hold" nodeType="afterEffect">
                                  <p:stCondLst>
                                    <p:cond delay="0"/>
                                  </p:stCondLst>
                                  <p:childTnLst>
                                    <p:set>
                                      <p:cBhvr>
                                        <p:cTn id="33" dur="1" fill="hold">
                                          <p:stCondLst>
                                            <p:cond delay="0"/>
                                          </p:stCondLst>
                                        </p:cTn>
                                        <p:tgtEl>
                                          <p:spTgt spid="205868"/>
                                        </p:tgtEl>
                                        <p:attrNameLst>
                                          <p:attrName>style.visibility</p:attrName>
                                        </p:attrNameLst>
                                      </p:cBhvr>
                                      <p:to>
                                        <p:strVal val="visible"/>
                                      </p:to>
                                    </p:set>
                                    <p:animEffect transition="in" filter="wipe(up)">
                                      <p:cBhvr>
                                        <p:cTn id="34" dur="500"/>
                                        <p:tgtEl>
                                          <p:spTgt spid="205868"/>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5863"/>
                                        </p:tgtEl>
                                        <p:attrNameLst>
                                          <p:attrName>style.visibility</p:attrName>
                                        </p:attrNameLst>
                                      </p:cBhvr>
                                      <p:to>
                                        <p:strVal val="visible"/>
                                      </p:to>
                                    </p:set>
                                  </p:childTnLst>
                                </p:cTn>
                              </p:par>
                              <p:par>
                                <p:cTn id="39" presetID="27" presetClass="emph" presetSubtype="0" fill="hold" grpId="1" nodeType="withEffect">
                                  <p:stCondLst>
                                    <p:cond delay="0"/>
                                  </p:stCondLst>
                                  <p:childTnLst>
                                    <p:animClr clrSpc="rgb" dir="cw">
                                      <p:cBhvr override="childStyle">
                                        <p:cTn id="40" dur="250" autoRev="1" fill="hold"/>
                                        <p:tgtEl>
                                          <p:spTgt spid="205863"/>
                                        </p:tgtEl>
                                        <p:attrNameLst>
                                          <p:attrName>style.color</p:attrName>
                                        </p:attrNameLst>
                                      </p:cBhvr>
                                      <p:to>
                                        <a:schemeClr val="bg1"/>
                                      </p:to>
                                    </p:animClr>
                                    <p:animClr clrSpc="rgb" dir="cw">
                                      <p:cBhvr>
                                        <p:cTn id="41" dur="250" autoRev="1" fill="hold"/>
                                        <p:tgtEl>
                                          <p:spTgt spid="205863"/>
                                        </p:tgtEl>
                                        <p:attrNameLst>
                                          <p:attrName>fillcolor</p:attrName>
                                        </p:attrNameLst>
                                      </p:cBhvr>
                                      <p:to>
                                        <a:schemeClr val="bg1"/>
                                      </p:to>
                                    </p:animClr>
                                    <p:set>
                                      <p:cBhvr>
                                        <p:cTn id="42" dur="250" autoRev="1" fill="hold"/>
                                        <p:tgtEl>
                                          <p:spTgt spid="205863"/>
                                        </p:tgtEl>
                                        <p:attrNameLst>
                                          <p:attrName>fill.type</p:attrName>
                                        </p:attrNameLst>
                                      </p:cBhvr>
                                      <p:to>
                                        <p:strVal val="solid"/>
                                      </p:to>
                                    </p:set>
                                    <p:set>
                                      <p:cBhvr>
                                        <p:cTn id="43" dur="250" autoRev="1" fill="hold"/>
                                        <p:tgtEl>
                                          <p:spTgt spid="20586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42" grpId="0" animBg="1"/>
      <p:bldP spid="205841" grpId="0"/>
      <p:bldP spid="205863" grpId="0"/>
      <p:bldP spid="205863" grpId="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70" name="Rectangle 22"/>
          <p:cNvSpPr>
            <a:spLocks noChangeArrowheads="1"/>
          </p:cNvSpPr>
          <p:nvPr/>
        </p:nvSpPr>
        <p:spPr bwMode="auto">
          <a:xfrm>
            <a:off x="2533651" y="1984375"/>
            <a:ext cx="7307263" cy="3132138"/>
          </a:xfrm>
          <a:prstGeom prst="rect">
            <a:avLst/>
          </a:prstGeom>
          <a:solidFill>
            <a:schemeClr val="bg1"/>
          </a:solidFill>
          <a:ln w="19050" algn="ctr">
            <a:solidFill>
              <a:srgbClr val="007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r>
              <a:rPr kumimoji="1" lang="en-US" altLang="zh-CN" dirty="0">
                <a:latin typeface="Arial" panose="020B0604020202020204" pitchFamily="34" charset="0"/>
                <a:ea typeface="宋体" panose="02010600030101010101" pitchFamily="2" charset="-122"/>
              </a:rPr>
              <a:t>void Task1(void *</a:t>
            </a:r>
            <a:r>
              <a:rPr kumimoji="1" lang="en-US" altLang="zh-CN" dirty="0" err="1">
                <a:latin typeface="Arial" panose="020B0604020202020204" pitchFamily="34" charset="0"/>
                <a:ea typeface="宋体" panose="02010600030101010101" pitchFamily="2" charset="-122"/>
              </a:rPr>
              <a:t>pdata</a:t>
            </a:r>
            <a:r>
              <a:rPr kumimoji="1" lang="en-US" altLang="zh-CN" dirty="0">
                <a:latin typeface="Arial" panose="020B0604020202020204" pitchFamily="34" charset="0"/>
                <a:ea typeface="宋体" panose="02010600030101010101" pitchFamily="2" charset="-122"/>
              </a:rPr>
              <a:t>)</a:t>
            </a:r>
          </a:p>
          <a:p>
            <a:pPr algn="just"/>
            <a:r>
              <a:rPr kumimoji="1" lang="en-US" altLang="zh-CN" dirty="0">
                <a:latin typeface="Arial" panose="020B0604020202020204" pitchFamily="34" charset="0"/>
                <a:ea typeface="宋体" panose="02010600030101010101" pitchFamily="2" charset="-122"/>
              </a:rPr>
              <a:t>{</a:t>
            </a:r>
          </a:p>
          <a:p>
            <a:pPr algn="just"/>
            <a:r>
              <a:rPr kumimoji="1" lang="en-US" altLang="zh-CN" dirty="0">
                <a:latin typeface="Arial" panose="020B0604020202020204" pitchFamily="34" charset="0"/>
                <a:ea typeface="宋体" panose="02010600030101010101" pitchFamily="2" charset="-122"/>
              </a:rPr>
              <a:t>    </a:t>
            </a:r>
            <a:r>
              <a:rPr kumimoji="1" lang="en-US" altLang="zh-CN" dirty="0" err="1">
                <a:latin typeface="Arial" panose="020B0604020202020204" pitchFamily="34" charset="0"/>
                <a:ea typeface="宋体" panose="02010600030101010101" pitchFamily="2" charset="-122"/>
              </a:rPr>
              <a:t>pdata</a:t>
            </a:r>
            <a:r>
              <a:rPr kumimoji="1" lang="en-US" altLang="zh-CN" dirty="0">
                <a:latin typeface="Arial" panose="020B0604020202020204" pitchFamily="34" charset="0"/>
                <a:ea typeface="宋体" panose="02010600030101010101" pitchFamily="2" charset="-122"/>
              </a:rPr>
              <a:t> = </a:t>
            </a:r>
            <a:r>
              <a:rPr kumimoji="1" lang="en-US" altLang="zh-CN" dirty="0" err="1">
                <a:latin typeface="Arial" panose="020B0604020202020204" pitchFamily="34" charset="0"/>
                <a:ea typeface="宋体" panose="02010600030101010101" pitchFamily="2" charset="-122"/>
              </a:rPr>
              <a:t>pdata</a:t>
            </a:r>
            <a:r>
              <a:rPr kumimoji="1" lang="en-US" altLang="zh-CN" dirty="0">
                <a:latin typeface="Arial" panose="020B0604020202020204" pitchFamily="34" charset="0"/>
                <a:ea typeface="宋体" panose="02010600030101010101" pitchFamily="2" charset="-122"/>
              </a:rPr>
              <a:t>; </a:t>
            </a:r>
          </a:p>
          <a:p>
            <a:pPr algn="just"/>
            <a:r>
              <a:rPr kumimoji="1" lang="en-US" altLang="zh-CN" dirty="0">
                <a:latin typeface="Arial" panose="020B0604020202020204" pitchFamily="34" charset="0"/>
                <a:ea typeface="宋体" panose="02010600030101010101" pitchFamily="2" charset="-122"/>
              </a:rPr>
              <a:t>    IO0DIR |= LED2; 	</a:t>
            </a:r>
          </a:p>
          <a:p>
            <a:pPr algn="just"/>
            <a:r>
              <a:rPr kumimoji="1" lang="en-US" altLang="zh-CN" dirty="0">
                <a:latin typeface="Arial" panose="020B0604020202020204" pitchFamily="34" charset="0"/>
                <a:ea typeface="宋体" panose="02010600030101010101" pitchFamily="2" charset="-122"/>
              </a:rPr>
              <a:t>    while (1) {</a:t>
            </a:r>
          </a:p>
          <a:p>
            <a:pPr algn="just"/>
            <a:r>
              <a:rPr kumimoji="1" lang="en-US" altLang="zh-CN" dirty="0">
                <a:latin typeface="Arial" panose="020B0604020202020204" pitchFamily="34" charset="0"/>
                <a:ea typeface="宋体" panose="02010600030101010101" pitchFamily="2" charset="-122"/>
              </a:rPr>
              <a:t>        IO0CLR = LED2; </a:t>
            </a:r>
          </a:p>
          <a:p>
            <a:pPr algn="just"/>
            <a:r>
              <a:rPr kumimoji="1" lang="en-US" altLang="zh-CN" dirty="0">
                <a:latin typeface="Arial" panose="020B0604020202020204" pitchFamily="34" charset="0"/>
                <a:ea typeface="宋体" panose="02010600030101010101" pitchFamily="2" charset="-122"/>
              </a:rPr>
              <a:t>        </a:t>
            </a:r>
            <a:r>
              <a:rPr kumimoji="1" lang="en-US" altLang="zh-CN" dirty="0" err="1">
                <a:latin typeface="Arial" panose="020B0604020202020204" pitchFamily="34" charset="0"/>
                <a:ea typeface="宋体" panose="02010600030101010101" pitchFamily="2" charset="-122"/>
              </a:rPr>
              <a:t>OSTimeDly</a:t>
            </a:r>
            <a:r>
              <a:rPr kumimoji="1" lang="en-US" altLang="zh-CN" dirty="0">
                <a:latin typeface="Arial" panose="020B0604020202020204" pitchFamily="34" charset="0"/>
                <a:ea typeface="宋体" panose="02010600030101010101" pitchFamily="2" charset="-122"/>
              </a:rPr>
              <a:t>(OS_TICKS_PER_SEC / 3); </a:t>
            </a:r>
          </a:p>
          <a:p>
            <a:pPr algn="just"/>
            <a:r>
              <a:rPr kumimoji="1" lang="en-US" altLang="zh-CN" dirty="0">
                <a:latin typeface="Arial" panose="020B0604020202020204" pitchFamily="34" charset="0"/>
                <a:ea typeface="宋体" panose="02010600030101010101" pitchFamily="2" charset="-122"/>
              </a:rPr>
              <a:t>        IO0SET = LED2; 	        </a:t>
            </a:r>
          </a:p>
          <a:p>
            <a:pPr algn="just"/>
            <a:r>
              <a:rPr kumimoji="1" lang="en-US" altLang="zh-CN" dirty="0">
                <a:latin typeface="Arial" panose="020B0604020202020204" pitchFamily="34" charset="0"/>
                <a:ea typeface="宋体" panose="02010600030101010101" pitchFamily="2" charset="-122"/>
              </a:rPr>
              <a:t>        </a:t>
            </a:r>
            <a:r>
              <a:rPr kumimoji="1" lang="en-US" altLang="zh-CN" dirty="0" err="1">
                <a:latin typeface="Arial" panose="020B0604020202020204" pitchFamily="34" charset="0"/>
                <a:ea typeface="宋体" panose="02010600030101010101" pitchFamily="2" charset="-122"/>
              </a:rPr>
              <a:t>OSTimeDly</a:t>
            </a:r>
            <a:r>
              <a:rPr kumimoji="1" lang="en-US" altLang="zh-CN" dirty="0">
                <a:latin typeface="Arial" panose="020B0604020202020204" pitchFamily="34" charset="0"/>
                <a:ea typeface="宋体" panose="02010600030101010101" pitchFamily="2" charset="-122"/>
              </a:rPr>
              <a:t>(OS_TICKS_PER_SEC / 3); </a:t>
            </a:r>
          </a:p>
          <a:p>
            <a:pPr algn="just"/>
            <a:r>
              <a:rPr kumimoji="1" lang="en-US" altLang="zh-CN" dirty="0">
                <a:latin typeface="Arial" panose="020B0604020202020204" pitchFamily="34" charset="0"/>
                <a:ea typeface="宋体" panose="02010600030101010101" pitchFamily="2" charset="-122"/>
              </a:rPr>
              <a:t>    }</a:t>
            </a:r>
          </a:p>
          <a:p>
            <a:pPr algn="just"/>
            <a:r>
              <a:rPr kumimoji="1" lang="en-US" altLang="zh-CN" dirty="0">
                <a:latin typeface="Arial" panose="020B0604020202020204" pitchFamily="34" charset="0"/>
                <a:ea typeface="宋体" panose="02010600030101010101" pitchFamily="2" charset="-122"/>
              </a:rPr>
              <a:t>}</a:t>
            </a:r>
          </a:p>
        </p:txBody>
      </p:sp>
      <p:sp>
        <p:nvSpPr>
          <p:cNvPr id="206851" name="AutoShape 3"/>
          <p:cNvSpPr>
            <a:spLocks noChangeArrowheads="1"/>
          </p:cNvSpPr>
          <p:nvPr/>
        </p:nvSpPr>
        <p:spPr bwMode="auto">
          <a:xfrm>
            <a:off x="1774826" y="314796"/>
            <a:ext cx="3376613"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最小内核</a:t>
            </a:r>
            <a:r>
              <a:rPr lang="zh-CN" altLang="en-US" sz="1400">
                <a:ea typeface="宋体" panose="02010600030101010101" pitchFamily="2" charset="-122"/>
              </a:rPr>
              <a:t> </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r>
              <a:rPr lang="zh-CN" altLang="en-US">
                <a:latin typeface="Arial" panose="020B0604020202020204" pitchFamily="34" charset="0"/>
                <a:ea typeface="宋体" panose="02010600030101010101" pitchFamily="2" charset="-122"/>
              </a:rPr>
              <a:t> </a:t>
            </a:r>
          </a:p>
        </p:txBody>
      </p:sp>
      <p:sp>
        <p:nvSpPr>
          <p:cNvPr id="206852" name="Line 4"/>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853" name="AutoShape 5"/>
          <p:cNvSpPr>
            <a:spLocks noChangeArrowheads="1"/>
          </p:cNvSpPr>
          <p:nvPr/>
        </p:nvSpPr>
        <p:spPr bwMode="gray">
          <a:xfrm>
            <a:off x="5465763" y="201488"/>
            <a:ext cx="4240212"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案例分析</a:t>
            </a:r>
            <a:r>
              <a:rPr lang="zh-CN" altLang="en-US" sz="1400">
                <a:ea typeface="宋体" panose="02010600030101010101" pitchFamily="2" charset="-122"/>
                <a:hlinkClick r:id="rId2" action="ppaction://hlinksldjump"/>
              </a:rPr>
              <a:t> </a:t>
            </a:r>
            <a:endParaRPr lang="zh-CN" altLang="en-US" sz="1400">
              <a:ea typeface="宋体" panose="02010600030101010101" pitchFamily="2" charset="-122"/>
            </a:endParaRPr>
          </a:p>
        </p:txBody>
      </p:sp>
      <p:sp>
        <p:nvSpPr>
          <p:cNvPr id="206854" name="Rectangle 6"/>
          <p:cNvSpPr>
            <a:spLocks noChangeArrowheads="1"/>
          </p:cNvSpPr>
          <p:nvPr/>
        </p:nvSpPr>
        <p:spPr bwMode="auto">
          <a:xfrm>
            <a:off x="1524001" y="13774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206855" name="Group 7"/>
          <p:cNvGrpSpPr/>
          <p:nvPr/>
        </p:nvGrpSpPr>
        <p:grpSpPr bwMode="auto">
          <a:xfrm>
            <a:off x="2519363" y="2563814"/>
            <a:ext cx="7321550" cy="288925"/>
            <a:chOff x="627" y="2001"/>
            <a:chExt cx="4612" cy="182"/>
          </a:xfrm>
        </p:grpSpPr>
        <p:sp>
          <p:nvSpPr>
            <p:cNvPr id="206856" name="Rectangle 8"/>
            <p:cNvSpPr>
              <a:spLocks noChangeArrowheads="1"/>
            </p:cNvSpPr>
            <p:nvPr/>
          </p:nvSpPr>
          <p:spPr bwMode="auto">
            <a:xfrm>
              <a:off x="627" y="2001"/>
              <a:ext cx="2979"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57" name="Text Box 9"/>
            <p:cNvSpPr txBox="1">
              <a:spLocks noChangeArrowheads="1"/>
            </p:cNvSpPr>
            <p:nvPr/>
          </p:nvSpPr>
          <p:spPr bwMode="auto">
            <a:xfrm>
              <a:off x="636" y="2002"/>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en-US">
                  <a:ea typeface="宋体" panose="02010600030101010101" pitchFamily="2" charset="-122"/>
                </a:rPr>
                <a:t>目标初始化</a:t>
              </a:r>
            </a:p>
          </p:txBody>
        </p:sp>
      </p:grpSp>
      <p:grpSp>
        <p:nvGrpSpPr>
          <p:cNvPr id="206874" name="Group 26"/>
          <p:cNvGrpSpPr/>
          <p:nvPr/>
        </p:nvGrpSpPr>
        <p:grpSpPr bwMode="auto">
          <a:xfrm>
            <a:off x="2519363" y="3968751"/>
            <a:ext cx="7321550" cy="288925"/>
            <a:chOff x="627" y="2500"/>
            <a:chExt cx="4612" cy="182"/>
          </a:xfrm>
        </p:grpSpPr>
        <p:sp>
          <p:nvSpPr>
            <p:cNvPr id="206858" name="Rectangle 10"/>
            <p:cNvSpPr>
              <a:spLocks noChangeArrowheads="1"/>
            </p:cNvSpPr>
            <p:nvPr/>
          </p:nvSpPr>
          <p:spPr bwMode="auto">
            <a:xfrm>
              <a:off x="627" y="2500"/>
              <a:ext cx="2979"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59" name="Text Box 11"/>
            <p:cNvSpPr txBox="1">
              <a:spLocks noChangeArrowheads="1"/>
            </p:cNvSpPr>
            <p:nvPr/>
          </p:nvSpPr>
          <p:spPr bwMode="auto">
            <a:xfrm>
              <a:off x="636" y="2501"/>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en-US">
                  <a:ea typeface="宋体" panose="02010600030101010101" pitchFamily="2" charset="-122"/>
                </a:rPr>
                <a:t>熄灭</a:t>
              </a:r>
              <a:r>
                <a:rPr kumimoji="1" lang="en-US" altLang="zh-CN">
                  <a:ea typeface="宋体" panose="02010600030101010101" pitchFamily="2" charset="-122"/>
                </a:rPr>
                <a:t>LED2</a:t>
              </a:r>
            </a:p>
          </p:txBody>
        </p:sp>
      </p:grpSp>
      <p:sp>
        <p:nvSpPr>
          <p:cNvPr id="206860" name="Rectangle 12"/>
          <p:cNvSpPr>
            <a:spLocks noChangeArrowheads="1"/>
          </p:cNvSpPr>
          <p:nvPr/>
        </p:nvSpPr>
        <p:spPr bwMode="auto">
          <a:xfrm>
            <a:off x="2855914" y="1484313"/>
            <a:ext cx="198483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buFont typeface="Wingdings" panose="05000000000000000000" pitchFamily="2" charset="2"/>
              <a:buChar char=""/>
            </a:pPr>
            <a:r>
              <a:rPr kumimoji="1" lang="en-US" altLang="zh-CN" sz="2000" dirty="0"/>
              <a:t> </a:t>
            </a:r>
            <a:r>
              <a:rPr kumimoji="1" lang="zh-CN" altLang="en-US" sz="2000" dirty="0"/>
              <a:t>用户任务代码</a:t>
            </a:r>
          </a:p>
        </p:txBody>
      </p:sp>
      <p:grpSp>
        <p:nvGrpSpPr>
          <p:cNvPr id="206871" name="Group 23"/>
          <p:cNvGrpSpPr/>
          <p:nvPr/>
        </p:nvGrpSpPr>
        <p:grpSpPr bwMode="auto">
          <a:xfrm>
            <a:off x="2519363" y="2851151"/>
            <a:ext cx="7321550" cy="288925"/>
            <a:chOff x="627" y="1796"/>
            <a:chExt cx="4612" cy="182"/>
          </a:xfrm>
        </p:grpSpPr>
        <p:sp>
          <p:nvSpPr>
            <p:cNvPr id="206861" name="Rectangle 13"/>
            <p:cNvSpPr>
              <a:spLocks noChangeArrowheads="1"/>
            </p:cNvSpPr>
            <p:nvPr/>
          </p:nvSpPr>
          <p:spPr bwMode="auto">
            <a:xfrm>
              <a:off x="627" y="1796"/>
              <a:ext cx="2979"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62" name="Text Box 14"/>
            <p:cNvSpPr txBox="1">
              <a:spLocks noChangeArrowheads="1"/>
            </p:cNvSpPr>
            <p:nvPr/>
          </p:nvSpPr>
          <p:spPr bwMode="auto">
            <a:xfrm>
              <a:off x="636" y="1797"/>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en-US">
                  <a:ea typeface="宋体" panose="02010600030101010101" pitchFamily="2" charset="-122"/>
                </a:rPr>
                <a:t>初始化</a:t>
              </a:r>
              <a:r>
                <a:rPr kumimoji="1" lang="en-US" altLang="zh-CN">
                  <a:ea typeface="宋体" panose="02010600030101010101" pitchFamily="2" charset="-122"/>
                </a:rPr>
                <a:t>GPIO</a:t>
              </a:r>
            </a:p>
          </p:txBody>
        </p:sp>
      </p:grpSp>
      <p:grpSp>
        <p:nvGrpSpPr>
          <p:cNvPr id="206872" name="Group 24"/>
          <p:cNvGrpSpPr/>
          <p:nvPr/>
        </p:nvGrpSpPr>
        <p:grpSpPr bwMode="auto">
          <a:xfrm>
            <a:off x="2519363" y="3392489"/>
            <a:ext cx="7321550" cy="288925"/>
            <a:chOff x="627" y="2137"/>
            <a:chExt cx="4612" cy="182"/>
          </a:xfrm>
        </p:grpSpPr>
        <p:sp>
          <p:nvSpPr>
            <p:cNvPr id="206864" name="Rectangle 16"/>
            <p:cNvSpPr>
              <a:spLocks noChangeArrowheads="1"/>
            </p:cNvSpPr>
            <p:nvPr/>
          </p:nvSpPr>
          <p:spPr bwMode="auto">
            <a:xfrm>
              <a:off x="627" y="2137"/>
              <a:ext cx="2979"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65" name="Text Box 17"/>
            <p:cNvSpPr txBox="1">
              <a:spLocks noChangeArrowheads="1"/>
            </p:cNvSpPr>
            <p:nvPr/>
          </p:nvSpPr>
          <p:spPr bwMode="auto">
            <a:xfrm>
              <a:off x="636" y="2138"/>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en-US">
                  <a:ea typeface="宋体" panose="02010600030101010101" pitchFamily="2" charset="-122"/>
                </a:rPr>
                <a:t>点亮</a:t>
              </a:r>
              <a:r>
                <a:rPr kumimoji="1" lang="en-US" altLang="zh-CN">
                  <a:ea typeface="宋体" panose="02010600030101010101" pitchFamily="2" charset="-122"/>
                </a:rPr>
                <a:t>LED2</a:t>
              </a:r>
            </a:p>
          </p:txBody>
        </p:sp>
      </p:grpSp>
      <p:grpSp>
        <p:nvGrpSpPr>
          <p:cNvPr id="206873" name="Group 25"/>
          <p:cNvGrpSpPr/>
          <p:nvPr/>
        </p:nvGrpSpPr>
        <p:grpSpPr bwMode="auto">
          <a:xfrm>
            <a:off x="2519363" y="3679826"/>
            <a:ext cx="7321550" cy="288925"/>
            <a:chOff x="627" y="2318"/>
            <a:chExt cx="4612" cy="182"/>
          </a:xfrm>
        </p:grpSpPr>
        <p:sp>
          <p:nvSpPr>
            <p:cNvPr id="206866" name="Rectangle 18"/>
            <p:cNvSpPr>
              <a:spLocks noChangeArrowheads="1"/>
            </p:cNvSpPr>
            <p:nvPr/>
          </p:nvSpPr>
          <p:spPr bwMode="auto">
            <a:xfrm>
              <a:off x="627" y="2318"/>
              <a:ext cx="2979"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67" name="Text Box 19"/>
            <p:cNvSpPr txBox="1">
              <a:spLocks noChangeArrowheads="1"/>
            </p:cNvSpPr>
            <p:nvPr/>
          </p:nvSpPr>
          <p:spPr bwMode="auto">
            <a:xfrm>
              <a:off x="636" y="2319"/>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en-US">
                  <a:ea typeface="宋体" panose="02010600030101010101" pitchFamily="2" charset="-122"/>
                </a:rPr>
                <a:t>等待</a:t>
              </a:r>
              <a:r>
                <a:rPr kumimoji="1" lang="en-US" altLang="zh-CN">
                  <a:ea typeface="宋体" panose="02010600030101010101" pitchFamily="2" charset="-122"/>
                </a:rPr>
                <a:t>1/3</a:t>
              </a:r>
              <a:r>
                <a:rPr kumimoji="1" lang="zh-CN" altLang="en-US">
                  <a:ea typeface="宋体" panose="02010600030101010101" pitchFamily="2" charset="-122"/>
                </a:rPr>
                <a:t>秒</a:t>
              </a:r>
            </a:p>
          </p:txBody>
        </p:sp>
      </p:grpSp>
      <p:grpSp>
        <p:nvGrpSpPr>
          <p:cNvPr id="206875" name="Group 27"/>
          <p:cNvGrpSpPr/>
          <p:nvPr/>
        </p:nvGrpSpPr>
        <p:grpSpPr bwMode="auto">
          <a:xfrm>
            <a:off x="2519363" y="4256089"/>
            <a:ext cx="7321550" cy="288925"/>
            <a:chOff x="627" y="2681"/>
            <a:chExt cx="4612" cy="182"/>
          </a:xfrm>
        </p:grpSpPr>
        <p:sp>
          <p:nvSpPr>
            <p:cNvPr id="206868" name="Rectangle 20"/>
            <p:cNvSpPr>
              <a:spLocks noChangeArrowheads="1"/>
            </p:cNvSpPr>
            <p:nvPr/>
          </p:nvSpPr>
          <p:spPr bwMode="auto">
            <a:xfrm>
              <a:off x="627" y="2681"/>
              <a:ext cx="2979"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69" name="Text Box 21"/>
            <p:cNvSpPr txBox="1">
              <a:spLocks noChangeArrowheads="1"/>
            </p:cNvSpPr>
            <p:nvPr/>
          </p:nvSpPr>
          <p:spPr bwMode="auto">
            <a:xfrm>
              <a:off x="636" y="2682"/>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en-US">
                  <a:ea typeface="宋体" panose="02010600030101010101" pitchFamily="2" charset="-122"/>
                </a:rPr>
                <a:t>等待</a:t>
              </a:r>
              <a:r>
                <a:rPr kumimoji="1" lang="en-US" altLang="zh-CN">
                  <a:ea typeface="宋体" panose="02010600030101010101" pitchFamily="2" charset="-122"/>
                </a:rPr>
                <a:t>1/3</a:t>
              </a:r>
              <a:r>
                <a:rPr kumimoji="1" lang="zh-CN" altLang="en-US">
                  <a:ea typeface="宋体" panose="02010600030101010101" pitchFamily="2" charset="-122"/>
                </a:rPr>
                <a:t>秒</a:t>
              </a:r>
            </a:p>
          </p:txBody>
        </p:sp>
      </p:gr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06860"/>
                                        </p:tgtEl>
                                        <p:attrNameLst>
                                          <p:attrName>style.visibility</p:attrName>
                                        </p:attrNameLst>
                                      </p:cBhvr>
                                      <p:to>
                                        <p:strVal val="visible"/>
                                      </p:to>
                                    </p:set>
                                    <p:animEffect transition="in" filter="blinds(horizontal)">
                                      <p:cBhvr>
                                        <p:cTn id="7" dur="500"/>
                                        <p:tgtEl>
                                          <p:spTgt spid="206860"/>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06870"/>
                                        </p:tgtEl>
                                        <p:attrNameLst>
                                          <p:attrName>style.visibility</p:attrName>
                                        </p:attrNameLst>
                                      </p:cBhvr>
                                      <p:to>
                                        <p:strVal val="visible"/>
                                      </p:to>
                                    </p:se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206855"/>
                                        </p:tgtEl>
                                        <p:attrNameLst>
                                          <p:attrName>style.visibility</p:attrName>
                                        </p:attrNameLst>
                                      </p:cBhvr>
                                      <p:to>
                                        <p:strVal val="visible"/>
                                      </p:to>
                                    </p:set>
                                    <p:animEffect transition="in" filter="wipe(up)">
                                      <p:cBhvr>
                                        <p:cTn id="14" dur="500"/>
                                        <p:tgtEl>
                                          <p:spTgt spid="206855"/>
                                        </p:tgtEl>
                                      </p:cBhvr>
                                    </p:animEffec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206871"/>
                                        </p:tgtEl>
                                        <p:attrNameLst>
                                          <p:attrName>style.visibility</p:attrName>
                                        </p:attrNameLst>
                                      </p:cBhvr>
                                      <p:to>
                                        <p:strVal val="visible"/>
                                      </p:to>
                                    </p:set>
                                    <p:animEffect transition="in" filter="wipe(up)">
                                      <p:cBhvr>
                                        <p:cTn id="18" dur="500"/>
                                        <p:tgtEl>
                                          <p:spTgt spid="206871"/>
                                        </p:tgtEl>
                                      </p:cBhvr>
                                    </p:animEffect>
                                  </p:childTnLst>
                                </p:cTn>
                              </p:par>
                            </p:childTnLst>
                          </p:cTn>
                        </p:par>
                        <p:par>
                          <p:cTn id="19" fill="hold">
                            <p:stCondLst>
                              <p:cond delay="1500"/>
                            </p:stCondLst>
                            <p:childTnLst>
                              <p:par>
                                <p:cTn id="20" presetID="22" presetClass="entr" presetSubtype="1" fill="hold" nodeType="afterEffect">
                                  <p:stCondLst>
                                    <p:cond delay="0"/>
                                  </p:stCondLst>
                                  <p:childTnLst>
                                    <p:set>
                                      <p:cBhvr>
                                        <p:cTn id="21" dur="1" fill="hold">
                                          <p:stCondLst>
                                            <p:cond delay="0"/>
                                          </p:stCondLst>
                                        </p:cTn>
                                        <p:tgtEl>
                                          <p:spTgt spid="206872"/>
                                        </p:tgtEl>
                                        <p:attrNameLst>
                                          <p:attrName>style.visibility</p:attrName>
                                        </p:attrNameLst>
                                      </p:cBhvr>
                                      <p:to>
                                        <p:strVal val="visible"/>
                                      </p:to>
                                    </p:set>
                                    <p:animEffect transition="in" filter="wipe(up)">
                                      <p:cBhvr>
                                        <p:cTn id="22" dur="500"/>
                                        <p:tgtEl>
                                          <p:spTgt spid="206872"/>
                                        </p:tgtEl>
                                      </p:cBhvr>
                                    </p:animEffect>
                                  </p:childTnLst>
                                </p:cTn>
                              </p:par>
                            </p:childTnLst>
                          </p:cTn>
                        </p:par>
                        <p:par>
                          <p:cTn id="23" fill="hold">
                            <p:stCondLst>
                              <p:cond delay="2000"/>
                            </p:stCondLst>
                            <p:childTnLst>
                              <p:par>
                                <p:cTn id="24" presetID="22" presetClass="entr" presetSubtype="1" fill="hold" nodeType="afterEffect">
                                  <p:stCondLst>
                                    <p:cond delay="0"/>
                                  </p:stCondLst>
                                  <p:childTnLst>
                                    <p:set>
                                      <p:cBhvr>
                                        <p:cTn id="25" dur="1" fill="hold">
                                          <p:stCondLst>
                                            <p:cond delay="0"/>
                                          </p:stCondLst>
                                        </p:cTn>
                                        <p:tgtEl>
                                          <p:spTgt spid="206873"/>
                                        </p:tgtEl>
                                        <p:attrNameLst>
                                          <p:attrName>style.visibility</p:attrName>
                                        </p:attrNameLst>
                                      </p:cBhvr>
                                      <p:to>
                                        <p:strVal val="visible"/>
                                      </p:to>
                                    </p:set>
                                    <p:animEffect transition="in" filter="wipe(up)">
                                      <p:cBhvr>
                                        <p:cTn id="26" dur="500"/>
                                        <p:tgtEl>
                                          <p:spTgt spid="206873"/>
                                        </p:tgtEl>
                                      </p:cBhvr>
                                    </p:animEffect>
                                  </p:childTnLst>
                                </p:cTn>
                              </p:par>
                            </p:childTnLst>
                          </p:cTn>
                        </p:par>
                        <p:par>
                          <p:cTn id="27" fill="hold">
                            <p:stCondLst>
                              <p:cond delay="2500"/>
                            </p:stCondLst>
                            <p:childTnLst>
                              <p:par>
                                <p:cTn id="28" presetID="22" presetClass="entr" presetSubtype="1" fill="hold" nodeType="afterEffect">
                                  <p:stCondLst>
                                    <p:cond delay="0"/>
                                  </p:stCondLst>
                                  <p:childTnLst>
                                    <p:set>
                                      <p:cBhvr>
                                        <p:cTn id="29" dur="1" fill="hold">
                                          <p:stCondLst>
                                            <p:cond delay="0"/>
                                          </p:stCondLst>
                                        </p:cTn>
                                        <p:tgtEl>
                                          <p:spTgt spid="206874"/>
                                        </p:tgtEl>
                                        <p:attrNameLst>
                                          <p:attrName>style.visibility</p:attrName>
                                        </p:attrNameLst>
                                      </p:cBhvr>
                                      <p:to>
                                        <p:strVal val="visible"/>
                                      </p:to>
                                    </p:set>
                                    <p:animEffect transition="in" filter="wipe(up)">
                                      <p:cBhvr>
                                        <p:cTn id="30" dur="500"/>
                                        <p:tgtEl>
                                          <p:spTgt spid="206874"/>
                                        </p:tgtEl>
                                      </p:cBhvr>
                                    </p:animEffect>
                                  </p:childTnLst>
                                </p:cTn>
                              </p:par>
                            </p:childTnLst>
                          </p:cTn>
                        </p:par>
                        <p:par>
                          <p:cTn id="31" fill="hold">
                            <p:stCondLst>
                              <p:cond delay="3000"/>
                            </p:stCondLst>
                            <p:childTnLst>
                              <p:par>
                                <p:cTn id="32" presetID="22" presetClass="entr" presetSubtype="1" fill="hold" nodeType="afterEffect">
                                  <p:stCondLst>
                                    <p:cond delay="0"/>
                                  </p:stCondLst>
                                  <p:childTnLst>
                                    <p:set>
                                      <p:cBhvr>
                                        <p:cTn id="33" dur="1" fill="hold">
                                          <p:stCondLst>
                                            <p:cond delay="0"/>
                                          </p:stCondLst>
                                        </p:cTn>
                                        <p:tgtEl>
                                          <p:spTgt spid="206875"/>
                                        </p:tgtEl>
                                        <p:attrNameLst>
                                          <p:attrName>style.visibility</p:attrName>
                                        </p:attrNameLst>
                                      </p:cBhvr>
                                      <p:to>
                                        <p:strVal val="visible"/>
                                      </p:to>
                                    </p:set>
                                    <p:animEffect transition="in" filter="wipe(up)">
                                      <p:cBhvr>
                                        <p:cTn id="34" dur="500"/>
                                        <p:tgtEl>
                                          <p:spTgt spid="2068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70" grpId="0" animBg="1"/>
      <p:bldP spid="206860"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83973" name="Rectangle 5"/>
          <p:cNvSpPr>
            <a:spLocks noGrp="1" noChangeArrowheads="1"/>
          </p:cNvSpPr>
          <p:nvPr>
            <p:ph idx="1"/>
          </p:nvPr>
        </p:nvSpPr>
        <p:spPr/>
        <p:txBody>
          <a:bodyPr/>
          <a:lstStyle/>
          <a:p>
            <a:pPr eaLnBrk="1" hangingPunct="1"/>
            <a:r>
              <a:rPr lang="zh-CN" altLang="en-US"/>
              <a:t>案例分析</a:t>
            </a:r>
          </a:p>
        </p:txBody>
      </p:sp>
      <p:sp>
        <p:nvSpPr>
          <p:cNvPr id="83974" name="Rectangle 6"/>
          <p:cNvSpPr>
            <a:spLocks noChangeArrowheads="1"/>
          </p:cNvSpPr>
          <p:nvPr/>
        </p:nvSpPr>
        <p:spPr bwMode="auto">
          <a:xfrm>
            <a:off x="4246563" y="2852738"/>
            <a:ext cx="144462" cy="144462"/>
          </a:xfrm>
          <a:prstGeom prst="rect">
            <a:avLst/>
          </a:prstGeom>
          <a:solidFill>
            <a:srgbClr val="FF00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3975" name="Rectangle 7"/>
          <p:cNvSpPr>
            <a:spLocks noChangeArrowheads="1"/>
          </p:cNvSpPr>
          <p:nvPr/>
        </p:nvSpPr>
        <p:spPr bwMode="auto">
          <a:xfrm>
            <a:off x="4246563" y="3284538"/>
            <a:ext cx="144462" cy="144462"/>
          </a:xfrm>
          <a:prstGeom prst="rect">
            <a:avLst/>
          </a:prstGeom>
          <a:solidFill>
            <a:srgbClr val="FF00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32774" name="Group 8"/>
          <p:cNvGrpSpPr/>
          <p:nvPr/>
        </p:nvGrpSpPr>
        <p:grpSpPr bwMode="auto">
          <a:xfrm>
            <a:off x="3598863" y="2349501"/>
            <a:ext cx="3313112" cy="1230313"/>
            <a:chOff x="1972" y="1611"/>
            <a:chExt cx="2087" cy="775"/>
          </a:xfrm>
        </p:grpSpPr>
        <p:grpSp>
          <p:nvGrpSpPr>
            <p:cNvPr id="32822" name="Group 9"/>
            <p:cNvGrpSpPr/>
            <p:nvPr/>
          </p:nvGrpSpPr>
          <p:grpSpPr bwMode="auto">
            <a:xfrm>
              <a:off x="1972" y="1611"/>
              <a:ext cx="2087" cy="775"/>
              <a:chOff x="1972" y="1611"/>
              <a:chExt cx="2087" cy="775"/>
            </a:xfrm>
          </p:grpSpPr>
          <p:sp>
            <p:nvSpPr>
              <p:cNvPr id="83978" name="Rectangle 10"/>
              <p:cNvSpPr>
                <a:spLocks noChangeArrowheads="1"/>
              </p:cNvSpPr>
              <p:nvPr/>
            </p:nvSpPr>
            <p:spPr bwMode="auto">
              <a:xfrm>
                <a:off x="3152" y="1842"/>
                <a:ext cx="907" cy="544"/>
              </a:xfrm>
              <a:prstGeom prst="rect">
                <a:avLst/>
              </a:prstGeom>
              <a:solidFill>
                <a:schemeClr val="accent1"/>
              </a:solidFill>
              <a:ln w="9525">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P0.10</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P0.9</a:t>
                </a:r>
              </a:p>
            </p:txBody>
          </p:sp>
          <p:sp>
            <p:nvSpPr>
              <p:cNvPr id="32828" name="Text Box 11"/>
              <p:cNvSpPr txBox="1">
                <a:spLocks noChangeArrowheads="1"/>
              </p:cNvSpPr>
              <p:nvPr/>
            </p:nvSpPr>
            <p:spPr bwMode="auto">
              <a:xfrm>
                <a:off x="3244" y="1611"/>
                <a:ext cx="72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LPC2000</a:t>
                </a:r>
              </a:p>
            </p:txBody>
          </p:sp>
          <p:sp>
            <p:nvSpPr>
              <p:cNvPr id="32829" name="Line 12"/>
              <p:cNvSpPr>
                <a:spLocks noChangeShapeType="1"/>
              </p:cNvSpPr>
              <p:nvPr/>
            </p:nvSpPr>
            <p:spPr bwMode="auto">
              <a:xfrm flipH="1">
                <a:off x="2971" y="2251"/>
                <a:ext cx="181"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3981" name="Rectangle 13"/>
              <p:cNvSpPr>
                <a:spLocks noChangeArrowheads="1"/>
              </p:cNvSpPr>
              <p:nvPr/>
            </p:nvSpPr>
            <p:spPr bwMode="auto">
              <a:xfrm>
                <a:off x="2699" y="1933"/>
                <a:ext cx="272" cy="91"/>
              </a:xfrm>
              <a:prstGeom prst="rect">
                <a:avLst/>
              </a:prstGeom>
              <a:solidFill>
                <a:srgbClr val="FFCC99"/>
              </a:soli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32831" name="Line 14"/>
              <p:cNvSpPr>
                <a:spLocks noChangeShapeType="1"/>
              </p:cNvSpPr>
              <p:nvPr/>
            </p:nvSpPr>
            <p:spPr bwMode="auto">
              <a:xfrm flipH="1">
                <a:off x="2971" y="1979"/>
                <a:ext cx="181"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3983" name="Rectangle 15"/>
              <p:cNvSpPr>
                <a:spLocks noChangeArrowheads="1"/>
              </p:cNvSpPr>
              <p:nvPr/>
            </p:nvSpPr>
            <p:spPr bwMode="auto">
              <a:xfrm>
                <a:off x="2699" y="2205"/>
                <a:ext cx="272" cy="91"/>
              </a:xfrm>
              <a:prstGeom prst="rect">
                <a:avLst/>
              </a:prstGeom>
              <a:solidFill>
                <a:srgbClr val="FFCC99"/>
              </a:soli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32833" name="Line 16"/>
              <p:cNvSpPr>
                <a:spLocks noChangeShapeType="1"/>
              </p:cNvSpPr>
              <p:nvPr/>
            </p:nvSpPr>
            <p:spPr bwMode="auto">
              <a:xfrm flipH="1">
                <a:off x="2517" y="1979"/>
                <a:ext cx="181"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834" name="Line 17"/>
              <p:cNvSpPr>
                <a:spLocks noChangeShapeType="1"/>
              </p:cNvSpPr>
              <p:nvPr/>
            </p:nvSpPr>
            <p:spPr bwMode="auto">
              <a:xfrm flipH="1">
                <a:off x="2518" y="2251"/>
                <a:ext cx="181"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835" name="Line 18"/>
              <p:cNvSpPr>
                <a:spLocks noChangeShapeType="1"/>
              </p:cNvSpPr>
              <p:nvPr/>
            </p:nvSpPr>
            <p:spPr bwMode="auto">
              <a:xfrm flipH="1">
                <a:off x="2155" y="1979"/>
                <a:ext cx="181"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836" name="AutoShape 19"/>
              <p:cNvSpPr>
                <a:spLocks noChangeArrowheads="1"/>
              </p:cNvSpPr>
              <p:nvPr/>
            </p:nvSpPr>
            <p:spPr bwMode="auto">
              <a:xfrm>
                <a:off x="2336" y="2160"/>
                <a:ext cx="181" cy="18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222 w 21600"/>
                  <a:gd name="T25" fmla="*/ 3222 h 21600"/>
                  <a:gd name="T26" fmla="*/ 18378 w 21600"/>
                  <a:gd name="T27" fmla="*/ 18378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0000"/>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837" name="AutoShape 20"/>
              <p:cNvSpPr>
                <a:spLocks noChangeArrowheads="1"/>
              </p:cNvSpPr>
              <p:nvPr/>
            </p:nvSpPr>
            <p:spPr bwMode="auto">
              <a:xfrm>
                <a:off x="2336" y="1888"/>
                <a:ext cx="181" cy="18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222 w 21600"/>
                  <a:gd name="T25" fmla="*/ 3222 h 21600"/>
                  <a:gd name="T26" fmla="*/ 18378 w 21600"/>
                  <a:gd name="T27" fmla="*/ 18378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0000"/>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838" name="Line 21"/>
              <p:cNvSpPr>
                <a:spLocks noChangeShapeType="1"/>
              </p:cNvSpPr>
              <p:nvPr/>
            </p:nvSpPr>
            <p:spPr bwMode="auto">
              <a:xfrm flipH="1">
                <a:off x="2154" y="2251"/>
                <a:ext cx="181"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839" name="Line 22"/>
              <p:cNvSpPr>
                <a:spLocks noChangeShapeType="1"/>
              </p:cNvSpPr>
              <p:nvPr/>
            </p:nvSpPr>
            <p:spPr bwMode="auto">
              <a:xfrm flipV="1">
                <a:off x="2154" y="1798"/>
                <a:ext cx="0" cy="45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840" name="Line 23"/>
              <p:cNvSpPr>
                <a:spLocks noChangeShapeType="1"/>
              </p:cNvSpPr>
              <p:nvPr/>
            </p:nvSpPr>
            <p:spPr bwMode="auto">
              <a:xfrm flipH="1">
                <a:off x="2064" y="1797"/>
                <a:ext cx="181"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841" name="Text Box 24"/>
              <p:cNvSpPr txBox="1">
                <a:spLocks noChangeArrowheads="1"/>
              </p:cNvSpPr>
              <p:nvPr/>
            </p:nvSpPr>
            <p:spPr bwMode="auto">
              <a:xfrm>
                <a:off x="1972" y="1616"/>
                <a:ext cx="45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VCC</a:t>
                </a:r>
              </a:p>
            </p:txBody>
          </p:sp>
        </p:grpSp>
        <p:sp>
          <p:nvSpPr>
            <p:cNvPr id="32823" name="Text Box 25"/>
            <p:cNvSpPr txBox="1">
              <a:spLocks noChangeArrowheads="1"/>
            </p:cNvSpPr>
            <p:nvPr/>
          </p:nvSpPr>
          <p:spPr bwMode="auto">
            <a:xfrm>
              <a:off x="2472" y="1797"/>
              <a:ext cx="36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LED1</a:t>
              </a:r>
            </a:p>
          </p:txBody>
        </p:sp>
        <p:sp>
          <p:nvSpPr>
            <p:cNvPr id="32824" name="Text Box 26"/>
            <p:cNvSpPr txBox="1">
              <a:spLocks noChangeArrowheads="1"/>
            </p:cNvSpPr>
            <p:nvPr/>
          </p:nvSpPr>
          <p:spPr bwMode="auto">
            <a:xfrm>
              <a:off x="2472" y="2069"/>
              <a:ext cx="36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LED2</a:t>
              </a:r>
            </a:p>
          </p:txBody>
        </p:sp>
        <p:sp>
          <p:nvSpPr>
            <p:cNvPr id="32825" name="Text Box 27"/>
            <p:cNvSpPr txBox="1">
              <a:spLocks noChangeArrowheads="1"/>
            </p:cNvSpPr>
            <p:nvPr/>
          </p:nvSpPr>
          <p:spPr bwMode="auto">
            <a:xfrm>
              <a:off x="2835" y="1797"/>
              <a:ext cx="27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R1</a:t>
              </a:r>
            </a:p>
          </p:txBody>
        </p:sp>
        <p:sp>
          <p:nvSpPr>
            <p:cNvPr id="32826" name="Text Box 28"/>
            <p:cNvSpPr txBox="1">
              <a:spLocks noChangeArrowheads="1"/>
            </p:cNvSpPr>
            <p:nvPr/>
          </p:nvSpPr>
          <p:spPr bwMode="auto">
            <a:xfrm>
              <a:off x="2835" y="2078"/>
              <a:ext cx="27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R2</a:t>
              </a:r>
            </a:p>
          </p:txBody>
        </p:sp>
      </p:grpSp>
      <p:sp>
        <p:nvSpPr>
          <p:cNvPr id="83997" name="Line 29"/>
          <p:cNvSpPr>
            <a:spLocks noChangeShapeType="1"/>
          </p:cNvSpPr>
          <p:nvPr/>
        </p:nvSpPr>
        <p:spPr bwMode="auto">
          <a:xfrm>
            <a:off x="3884613" y="5876925"/>
            <a:ext cx="1079500" cy="0"/>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3998" name="Line 30"/>
          <p:cNvSpPr>
            <a:spLocks noChangeShapeType="1"/>
          </p:cNvSpPr>
          <p:nvPr/>
        </p:nvSpPr>
        <p:spPr bwMode="auto">
          <a:xfrm flipV="1">
            <a:off x="6767513" y="5302251"/>
            <a:ext cx="0" cy="576263"/>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3999" name="Line 31"/>
          <p:cNvSpPr>
            <a:spLocks noChangeShapeType="1"/>
          </p:cNvSpPr>
          <p:nvPr/>
        </p:nvSpPr>
        <p:spPr bwMode="auto">
          <a:xfrm flipV="1">
            <a:off x="8207375" y="5302251"/>
            <a:ext cx="0" cy="576263"/>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4" name="Group 32"/>
          <p:cNvGrpSpPr/>
          <p:nvPr/>
        </p:nvGrpSpPr>
        <p:grpSpPr bwMode="auto">
          <a:xfrm>
            <a:off x="3021013" y="5157788"/>
            <a:ext cx="6121400" cy="1230312"/>
            <a:chOff x="974" y="3249"/>
            <a:chExt cx="3856" cy="775"/>
          </a:xfrm>
        </p:grpSpPr>
        <p:sp>
          <p:nvSpPr>
            <p:cNvPr id="32814" name="Line 33"/>
            <p:cNvSpPr>
              <a:spLocks noChangeShapeType="1"/>
            </p:cNvSpPr>
            <p:nvPr/>
          </p:nvSpPr>
          <p:spPr bwMode="auto">
            <a:xfrm>
              <a:off x="1518" y="3748"/>
              <a:ext cx="3175"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815" name="Line 34"/>
            <p:cNvSpPr>
              <a:spLocks noChangeShapeType="1"/>
            </p:cNvSpPr>
            <p:nvPr/>
          </p:nvSpPr>
          <p:spPr bwMode="auto">
            <a:xfrm flipV="1">
              <a:off x="1518" y="3249"/>
              <a:ext cx="0" cy="499"/>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816" name="Text Box 35"/>
            <p:cNvSpPr txBox="1">
              <a:spLocks noChangeArrowheads="1"/>
            </p:cNvSpPr>
            <p:nvPr/>
          </p:nvSpPr>
          <p:spPr bwMode="auto">
            <a:xfrm>
              <a:off x="4512" y="3793"/>
              <a:ext cx="31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T/s</a:t>
              </a:r>
            </a:p>
          </p:txBody>
        </p:sp>
        <p:sp>
          <p:nvSpPr>
            <p:cNvPr id="32817" name="Text Box 36"/>
            <p:cNvSpPr txBox="1">
              <a:spLocks noChangeArrowheads="1"/>
            </p:cNvSpPr>
            <p:nvPr/>
          </p:nvSpPr>
          <p:spPr bwMode="auto">
            <a:xfrm>
              <a:off x="1336" y="3284"/>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1</a:t>
              </a:r>
            </a:p>
          </p:txBody>
        </p:sp>
        <p:sp>
          <p:nvSpPr>
            <p:cNvPr id="32818" name="Text Box 37"/>
            <p:cNvSpPr txBox="1">
              <a:spLocks noChangeArrowheads="1"/>
            </p:cNvSpPr>
            <p:nvPr/>
          </p:nvSpPr>
          <p:spPr bwMode="auto">
            <a:xfrm>
              <a:off x="1336" y="3601"/>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0</a:t>
              </a:r>
            </a:p>
          </p:txBody>
        </p:sp>
        <p:sp>
          <p:nvSpPr>
            <p:cNvPr id="32819" name="Text Box 38"/>
            <p:cNvSpPr txBox="1">
              <a:spLocks noChangeArrowheads="1"/>
            </p:cNvSpPr>
            <p:nvPr/>
          </p:nvSpPr>
          <p:spPr bwMode="auto">
            <a:xfrm>
              <a:off x="974" y="3430"/>
              <a:ext cx="45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Task1</a:t>
              </a:r>
            </a:p>
          </p:txBody>
        </p:sp>
        <p:sp>
          <p:nvSpPr>
            <p:cNvPr id="32820" name="Text Box 39"/>
            <p:cNvSpPr txBox="1">
              <a:spLocks noChangeArrowheads="1"/>
            </p:cNvSpPr>
            <p:nvPr/>
          </p:nvSpPr>
          <p:spPr bwMode="auto">
            <a:xfrm>
              <a:off x="2699" y="3783"/>
              <a:ext cx="31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0.5</a:t>
              </a:r>
            </a:p>
          </p:txBody>
        </p:sp>
        <p:sp>
          <p:nvSpPr>
            <p:cNvPr id="32821" name="Text Box 40"/>
            <p:cNvSpPr txBox="1">
              <a:spLocks noChangeArrowheads="1"/>
            </p:cNvSpPr>
            <p:nvPr/>
          </p:nvSpPr>
          <p:spPr bwMode="auto">
            <a:xfrm>
              <a:off x="4149" y="3783"/>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1</a:t>
              </a:r>
            </a:p>
          </p:txBody>
        </p:sp>
      </p:grpSp>
      <p:sp>
        <p:nvSpPr>
          <p:cNvPr id="84009" name="Line 41"/>
          <p:cNvSpPr>
            <a:spLocks noChangeShapeType="1"/>
          </p:cNvSpPr>
          <p:nvPr/>
        </p:nvSpPr>
        <p:spPr bwMode="auto">
          <a:xfrm>
            <a:off x="5326064" y="5300663"/>
            <a:ext cx="719137" cy="0"/>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10" name="Line 42"/>
          <p:cNvSpPr>
            <a:spLocks noChangeShapeType="1"/>
          </p:cNvSpPr>
          <p:nvPr/>
        </p:nvSpPr>
        <p:spPr bwMode="auto">
          <a:xfrm>
            <a:off x="7126288" y="5876925"/>
            <a:ext cx="1079500" cy="0"/>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11" name="Line 43"/>
          <p:cNvSpPr>
            <a:spLocks noChangeShapeType="1"/>
          </p:cNvSpPr>
          <p:nvPr/>
        </p:nvSpPr>
        <p:spPr bwMode="auto">
          <a:xfrm>
            <a:off x="8207376" y="5308600"/>
            <a:ext cx="360363" cy="0"/>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12" name="Rectangle 44"/>
          <p:cNvSpPr>
            <a:spLocks noChangeArrowheads="1"/>
          </p:cNvSpPr>
          <p:nvPr/>
        </p:nvSpPr>
        <p:spPr bwMode="auto">
          <a:xfrm>
            <a:off x="7631113" y="2420938"/>
            <a:ext cx="1295400" cy="863600"/>
          </a:xfrm>
          <a:prstGeom prst="rect">
            <a:avLst/>
          </a:prstGeom>
          <a:gradFill rotWithShape="1">
            <a:gsLst>
              <a:gs pos="0">
                <a:schemeClr val="bg1"/>
              </a:gs>
              <a:gs pos="100000">
                <a:srgbClr val="FFFF99"/>
              </a:gs>
            </a:gsLst>
            <a:lin ang="5400000" scaled="1"/>
          </a:gradFill>
          <a:ln w="19050">
            <a:solidFill>
              <a:schemeClr val="tx1"/>
            </a:solidFill>
            <a:miter lim="800000"/>
          </a:ln>
          <a:effectLst>
            <a:outerShdw dist="35921" dir="2700000" algn="ctr" rotWithShape="0">
              <a:schemeClr val="bg2"/>
            </a:outerShdw>
          </a:effectLst>
        </p:spPr>
        <p:txBody>
          <a:bodyPr wrap="none" anchor="ctr"/>
          <a:lstStyle/>
          <a:p>
            <a:pPr algn="ctr">
              <a:defRPr/>
            </a:pPr>
            <a:r>
              <a:rPr lang="en-US" altLang="zh-CN">
                <a:latin typeface="Arial Black" panose="020B0A04020102020204" pitchFamily="34" charset="0"/>
              </a:rPr>
              <a:t>CPU</a:t>
            </a:r>
          </a:p>
          <a:p>
            <a:pPr algn="ctr">
              <a:defRPr/>
            </a:pPr>
            <a:endParaRPr lang="en-US" altLang="zh-CN">
              <a:latin typeface="Arial Black" panose="020B0A04020102020204" pitchFamily="34" charset="0"/>
            </a:endParaRPr>
          </a:p>
          <a:p>
            <a:pPr algn="ctr">
              <a:defRPr/>
            </a:pPr>
            <a:endParaRPr lang="en-US" altLang="zh-CN">
              <a:latin typeface="Arial Black" panose="020B0A04020102020204" pitchFamily="34" charset="0"/>
            </a:endParaRPr>
          </a:p>
        </p:txBody>
      </p:sp>
      <p:sp>
        <p:nvSpPr>
          <p:cNvPr id="84013" name="Text Box 45"/>
          <p:cNvSpPr txBox="1">
            <a:spLocks noChangeArrowheads="1"/>
          </p:cNvSpPr>
          <p:nvPr/>
        </p:nvSpPr>
        <p:spPr bwMode="auto">
          <a:xfrm>
            <a:off x="7847013" y="2852738"/>
            <a:ext cx="863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solidFill>
                  <a:srgbClr val="FF0000"/>
                </a:solidFill>
              </a:rPr>
              <a:t>Task0</a:t>
            </a:r>
          </a:p>
        </p:txBody>
      </p:sp>
      <p:sp>
        <p:nvSpPr>
          <p:cNvPr id="84014" name="Text Box 46"/>
          <p:cNvSpPr txBox="1">
            <a:spLocks noChangeArrowheads="1"/>
          </p:cNvSpPr>
          <p:nvPr/>
        </p:nvSpPr>
        <p:spPr bwMode="auto">
          <a:xfrm>
            <a:off x="7847014" y="2852738"/>
            <a:ext cx="8651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solidFill>
                  <a:srgbClr val="FF0000"/>
                </a:solidFill>
              </a:rPr>
              <a:t>Task1</a:t>
            </a:r>
          </a:p>
        </p:txBody>
      </p:sp>
      <p:sp>
        <p:nvSpPr>
          <p:cNvPr id="84015" name="Text Box 47"/>
          <p:cNvSpPr txBox="1">
            <a:spLocks noChangeArrowheads="1"/>
          </p:cNvSpPr>
          <p:nvPr/>
        </p:nvSpPr>
        <p:spPr bwMode="auto">
          <a:xfrm>
            <a:off x="7773989" y="2852738"/>
            <a:ext cx="10810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solidFill>
                  <a:srgbClr val="FF0000"/>
                </a:solidFill>
              </a:rPr>
              <a:t>TaskIdle</a:t>
            </a:r>
          </a:p>
        </p:txBody>
      </p:sp>
      <p:sp>
        <p:nvSpPr>
          <p:cNvPr id="32786" name="Line 48"/>
          <p:cNvSpPr>
            <a:spLocks noChangeShapeType="1"/>
          </p:cNvSpPr>
          <p:nvPr/>
        </p:nvSpPr>
        <p:spPr bwMode="auto">
          <a:xfrm>
            <a:off x="7631113" y="2708275"/>
            <a:ext cx="1295400"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17" name="Line 49"/>
          <p:cNvSpPr>
            <a:spLocks noChangeShapeType="1"/>
          </p:cNvSpPr>
          <p:nvPr/>
        </p:nvSpPr>
        <p:spPr bwMode="auto">
          <a:xfrm>
            <a:off x="3886200" y="4652963"/>
            <a:ext cx="1079500" cy="0"/>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18" name="Line 50"/>
          <p:cNvSpPr>
            <a:spLocks noChangeShapeType="1"/>
          </p:cNvSpPr>
          <p:nvPr/>
        </p:nvSpPr>
        <p:spPr bwMode="auto">
          <a:xfrm flipV="1">
            <a:off x="4967288" y="4076701"/>
            <a:ext cx="0" cy="576263"/>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19" name="Line 51"/>
          <p:cNvSpPr>
            <a:spLocks noChangeShapeType="1"/>
          </p:cNvSpPr>
          <p:nvPr/>
        </p:nvSpPr>
        <p:spPr bwMode="auto">
          <a:xfrm>
            <a:off x="5326064" y="4076700"/>
            <a:ext cx="719137" cy="0"/>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20" name="Line 52"/>
          <p:cNvSpPr>
            <a:spLocks noChangeShapeType="1"/>
          </p:cNvSpPr>
          <p:nvPr/>
        </p:nvSpPr>
        <p:spPr bwMode="auto">
          <a:xfrm flipV="1">
            <a:off x="6046788" y="4078288"/>
            <a:ext cx="0" cy="576262"/>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21" name="Line 53"/>
          <p:cNvSpPr>
            <a:spLocks noChangeShapeType="1"/>
          </p:cNvSpPr>
          <p:nvPr/>
        </p:nvSpPr>
        <p:spPr bwMode="auto">
          <a:xfrm>
            <a:off x="6046789" y="4652963"/>
            <a:ext cx="719137" cy="0"/>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22" name="Line 54"/>
          <p:cNvSpPr>
            <a:spLocks noChangeShapeType="1"/>
          </p:cNvSpPr>
          <p:nvPr/>
        </p:nvSpPr>
        <p:spPr bwMode="auto">
          <a:xfrm flipV="1">
            <a:off x="7126288" y="4078288"/>
            <a:ext cx="0" cy="576262"/>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23" name="Line 55"/>
          <p:cNvSpPr>
            <a:spLocks noChangeShapeType="1"/>
          </p:cNvSpPr>
          <p:nvPr/>
        </p:nvSpPr>
        <p:spPr bwMode="auto">
          <a:xfrm>
            <a:off x="7126288" y="4078288"/>
            <a:ext cx="1079500" cy="0"/>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24" name="Line 56"/>
          <p:cNvSpPr>
            <a:spLocks noChangeShapeType="1"/>
          </p:cNvSpPr>
          <p:nvPr/>
        </p:nvSpPr>
        <p:spPr bwMode="auto">
          <a:xfrm>
            <a:off x="8207376" y="4654550"/>
            <a:ext cx="360363" cy="0"/>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25" name="Line 57"/>
          <p:cNvSpPr>
            <a:spLocks noChangeShapeType="1"/>
          </p:cNvSpPr>
          <p:nvPr/>
        </p:nvSpPr>
        <p:spPr bwMode="auto">
          <a:xfrm flipV="1">
            <a:off x="8207375" y="4078288"/>
            <a:ext cx="0" cy="576262"/>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5" name="Group 58"/>
          <p:cNvGrpSpPr/>
          <p:nvPr/>
        </p:nvGrpSpPr>
        <p:grpSpPr bwMode="auto">
          <a:xfrm>
            <a:off x="3022600" y="3933826"/>
            <a:ext cx="6121400" cy="1230313"/>
            <a:chOff x="975" y="2478"/>
            <a:chExt cx="3856" cy="775"/>
          </a:xfrm>
        </p:grpSpPr>
        <p:sp>
          <p:nvSpPr>
            <p:cNvPr id="32806" name="Line 59"/>
            <p:cNvSpPr>
              <a:spLocks noChangeShapeType="1"/>
            </p:cNvSpPr>
            <p:nvPr/>
          </p:nvSpPr>
          <p:spPr bwMode="auto">
            <a:xfrm>
              <a:off x="1519" y="2977"/>
              <a:ext cx="3175"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807" name="Line 60"/>
            <p:cNvSpPr>
              <a:spLocks noChangeShapeType="1"/>
            </p:cNvSpPr>
            <p:nvPr/>
          </p:nvSpPr>
          <p:spPr bwMode="auto">
            <a:xfrm flipV="1">
              <a:off x="1519" y="2478"/>
              <a:ext cx="0" cy="499"/>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808" name="Text Box 61"/>
            <p:cNvSpPr txBox="1">
              <a:spLocks noChangeArrowheads="1"/>
            </p:cNvSpPr>
            <p:nvPr/>
          </p:nvSpPr>
          <p:spPr bwMode="auto">
            <a:xfrm>
              <a:off x="4513" y="3022"/>
              <a:ext cx="31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T/s</a:t>
              </a:r>
            </a:p>
          </p:txBody>
        </p:sp>
        <p:sp>
          <p:nvSpPr>
            <p:cNvPr id="32809" name="Text Box 62"/>
            <p:cNvSpPr txBox="1">
              <a:spLocks noChangeArrowheads="1"/>
            </p:cNvSpPr>
            <p:nvPr/>
          </p:nvSpPr>
          <p:spPr bwMode="auto">
            <a:xfrm>
              <a:off x="1337" y="2513"/>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1</a:t>
              </a:r>
            </a:p>
          </p:txBody>
        </p:sp>
        <p:sp>
          <p:nvSpPr>
            <p:cNvPr id="32810" name="Text Box 63"/>
            <p:cNvSpPr txBox="1">
              <a:spLocks noChangeArrowheads="1"/>
            </p:cNvSpPr>
            <p:nvPr/>
          </p:nvSpPr>
          <p:spPr bwMode="auto">
            <a:xfrm>
              <a:off x="1337" y="2830"/>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0</a:t>
              </a:r>
            </a:p>
          </p:txBody>
        </p:sp>
        <p:sp>
          <p:nvSpPr>
            <p:cNvPr id="32811" name="Text Box 64"/>
            <p:cNvSpPr txBox="1">
              <a:spLocks noChangeArrowheads="1"/>
            </p:cNvSpPr>
            <p:nvPr/>
          </p:nvSpPr>
          <p:spPr bwMode="auto">
            <a:xfrm>
              <a:off x="975" y="2659"/>
              <a:ext cx="45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Task0</a:t>
              </a:r>
            </a:p>
          </p:txBody>
        </p:sp>
        <p:sp>
          <p:nvSpPr>
            <p:cNvPr id="32812" name="Text Box 65"/>
            <p:cNvSpPr txBox="1">
              <a:spLocks noChangeArrowheads="1"/>
            </p:cNvSpPr>
            <p:nvPr/>
          </p:nvSpPr>
          <p:spPr bwMode="auto">
            <a:xfrm>
              <a:off x="2744" y="3012"/>
              <a:ext cx="2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0.5</a:t>
              </a:r>
            </a:p>
          </p:txBody>
        </p:sp>
        <p:sp>
          <p:nvSpPr>
            <p:cNvPr id="32813" name="Text Box 66"/>
            <p:cNvSpPr txBox="1">
              <a:spLocks noChangeArrowheads="1"/>
            </p:cNvSpPr>
            <p:nvPr/>
          </p:nvSpPr>
          <p:spPr bwMode="auto">
            <a:xfrm>
              <a:off x="4150" y="3012"/>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1</a:t>
              </a:r>
            </a:p>
          </p:txBody>
        </p:sp>
      </p:grpSp>
      <p:sp>
        <p:nvSpPr>
          <p:cNvPr id="84035" name="Line 67"/>
          <p:cNvSpPr>
            <a:spLocks noChangeShapeType="1"/>
          </p:cNvSpPr>
          <p:nvPr/>
        </p:nvSpPr>
        <p:spPr bwMode="auto">
          <a:xfrm flipV="1">
            <a:off x="5326063" y="5300663"/>
            <a:ext cx="0" cy="576262"/>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36" name="Line 68"/>
          <p:cNvSpPr>
            <a:spLocks noChangeShapeType="1"/>
          </p:cNvSpPr>
          <p:nvPr/>
        </p:nvSpPr>
        <p:spPr bwMode="auto">
          <a:xfrm>
            <a:off x="4967288" y="5876925"/>
            <a:ext cx="360362" cy="0"/>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37" name="Line 69"/>
          <p:cNvSpPr>
            <a:spLocks noChangeShapeType="1"/>
          </p:cNvSpPr>
          <p:nvPr/>
        </p:nvSpPr>
        <p:spPr bwMode="auto">
          <a:xfrm>
            <a:off x="4967288" y="4076700"/>
            <a:ext cx="360362" cy="0"/>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38" name="Line 70"/>
          <p:cNvSpPr>
            <a:spLocks noChangeShapeType="1"/>
          </p:cNvSpPr>
          <p:nvPr/>
        </p:nvSpPr>
        <p:spPr bwMode="auto">
          <a:xfrm>
            <a:off x="6046789" y="5300663"/>
            <a:ext cx="719137" cy="0"/>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39" name="Line 71"/>
          <p:cNvSpPr>
            <a:spLocks noChangeShapeType="1"/>
          </p:cNvSpPr>
          <p:nvPr/>
        </p:nvSpPr>
        <p:spPr bwMode="auto">
          <a:xfrm>
            <a:off x="6767513" y="4652963"/>
            <a:ext cx="360362" cy="0"/>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40" name="Line 72"/>
          <p:cNvSpPr>
            <a:spLocks noChangeShapeType="1"/>
          </p:cNvSpPr>
          <p:nvPr/>
        </p:nvSpPr>
        <p:spPr bwMode="auto">
          <a:xfrm>
            <a:off x="6767513" y="5876925"/>
            <a:ext cx="360362" cy="0"/>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41" name="Text Box 73"/>
          <p:cNvSpPr txBox="1">
            <a:spLocks noChangeArrowheads="1"/>
          </p:cNvSpPr>
          <p:nvPr/>
        </p:nvSpPr>
        <p:spPr bwMode="auto">
          <a:xfrm>
            <a:off x="3311525" y="3789364"/>
            <a:ext cx="6477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P0.9</a:t>
            </a:r>
          </a:p>
        </p:txBody>
      </p:sp>
      <p:sp>
        <p:nvSpPr>
          <p:cNvPr id="84042" name="Text Box 74"/>
          <p:cNvSpPr txBox="1">
            <a:spLocks noChangeArrowheads="1"/>
          </p:cNvSpPr>
          <p:nvPr/>
        </p:nvSpPr>
        <p:spPr bwMode="auto">
          <a:xfrm>
            <a:off x="3309938" y="4954589"/>
            <a:ext cx="6477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P0.10</a:t>
            </a:r>
          </a:p>
        </p:txBody>
      </p:sp>
      <p:sp>
        <p:nvSpPr>
          <p:cNvPr id="73" name="燕尾形 72">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83973">
                                            <p:txEl>
                                              <p:pRg st="0" end="0"/>
                                            </p:txEl>
                                          </p:spTgt>
                                        </p:tgtEl>
                                        <p:attrNameLst>
                                          <p:attrName>style.visibility</p:attrName>
                                        </p:attrNameLst>
                                      </p:cBhvr>
                                      <p:to>
                                        <p:strVal val="visible"/>
                                      </p:to>
                                    </p:set>
                                    <p:anim calcmode="lin" valueType="num">
                                      <p:cBhvr additive="base">
                                        <p:cTn id="7" dur="500" fill="hold"/>
                                        <p:tgtEl>
                                          <p:spTgt spid="8397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8397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par>
                                <p:cTn id="13" presetID="22" presetClass="entr" presetSubtype="8"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84041"/>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8404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2" presetClass="entr" presetSubtype="1" fill="hold" grpId="0" nodeType="clickEffect">
                                  <p:stCondLst>
                                    <p:cond delay="0"/>
                                  </p:stCondLst>
                                  <p:childTnLst>
                                    <p:set>
                                      <p:cBhvr>
                                        <p:cTn id="23" dur="1" fill="hold">
                                          <p:stCondLst>
                                            <p:cond delay="0"/>
                                          </p:stCondLst>
                                        </p:cTn>
                                        <p:tgtEl>
                                          <p:spTgt spid="84015">
                                            <p:txEl>
                                              <p:pRg st="0" end="0"/>
                                            </p:txEl>
                                          </p:spTgt>
                                        </p:tgtEl>
                                        <p:attrNameLst>
                                          <p:attrName>style.visibility</p:attrName>
                                        </p:attrNameLst>
                                      </p:cBhvr>
                                      <p:to>
                                        <p:strVal val="visible"/>
                                      </p:to>
                                    </p:set>
                                    <p:animEffect transition="in" filter="slide(fromTop)">
                                      <p:cBhvr>
                                        <p:cTn id="24" dur="500"/>
                                        <p:tgtEl>
                                          <p:spTgt spid="84015">
                                            <p:txEl>
                                              <p:pRg st="0" end="0"/>
                                            </p:txEl>
                                          </p:spTgt>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84017"/>
                                        </p:tgtEl>
                                        <p:attrNameLst>
                                          <p:attrName>style.visibility</p:attrName>
                                        </p:attrNameLst>
                                      </p:cBhvr>
                                      <p:to>
                                        <p:strVal val="visible"/>
                                      </p:to>
                                    </p:set>
                                    <p:animEffect transition="in" filter="wipe(left)">
                                      <p:cBhvr>
                                        <p:cTn id="28" dur="500"/>
                                        <p:tgtEl>
                                          <p:spTgt spid="84017"/>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83997"/>
                                        </p:tgtEl>
                                        <p:attrNameLst>
                                          <p:attrName>style.visibility</p:attrName>
                                        </p:attrNameLst>
                                      </p:cBhvr>
                                      <p:to>
                                        <p:strVal val="visible"/>
                                      </p:to>
                                    </p:set>
                                    <p:animEffect transition="in" filter="wipe(left)">
                                      <p:cBhvr>
                                        <p:cTn id="31" dur="500"/>
                                        <p:tgtEl>
                                          <p:spTgt spid="83997"/>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xit" presetSubtype="4" fill="hold" grpId="1" nodeType="clickEffect">
                                  <p:stCondLst>
                                    <p:cond delay="0"/>
                                  </p:stCondLst>
                                  <p:childTnLst>
                                    <p:animEffect transition="out" filter="slide(fromBottom)">
                                      <p:cBhvr>
                                        <p:cTn id="35" dur="500"/>
                                        <p:tgtEl>
                                          <p:spTgt spid="84015">
                                            <p:txEl>
                                              <p:pRg st="0" end="0"/>
                                            </p:txEl>
                                          </p:spTgt>
                                        </p:tgtEl>
                                      </p:cBhvr>
                                    </p:animEffect>
                                    <p:set>
                                      <p:cBhvr>
                                        <p:cTn id="36" dur="1" fill="hold">
                                          <p:stCondLst>
                                            <p:cond delay="499"/>
                                          </p:stCondLst>
                                        </p:cTn>
                                        <p:tgtEl>
                                          <p:spTgt spid="84015">
                                            <p:txEl>
                                              <p:pRg st="0" end="0"/>
                                            </p:txEl>
                                          </p:spTgt>
                                        </p:tgtEl>
                                        <p:attrNameLst>
                                          <p:attrName>style.visibility</p:attrName>
                                        </p:attrNameLst>
                                      </p:cBhvr>
                                      <p:to>
                                        <p:strVal val="hidden"/>
                                      </p:to>
                                    </p:set>
                                  </p:childTnLst>
                                </p:cTn>
                              </p:par>
                            </p:childTnLst>
                          </p:cTn>
                        </p:par>
                        <p:par>
                          <p:cTn id="37" fill="hold">
                            <p:stCondLst>
                              <p:cond delay="500"/>
                            </p:stCondLst>
                            <p:childTnLst>
                              <p:par>
                                <p:cTn id="38" presetID="12" presetClass="entr" presetSubtype="1" fill="hold" grpId="0" nodeType="afterEffect">
                                  <p:stCondLst>
                                    <p:cond delay="0"/>
                                  </p:stCondLst>
                                  <p:childTnLst>
                                    <p:set>
                                      <p:cBhvr>
                                        <p:cTn id="39" dur="1" fill="hold">
                                          <p:stCondLst>
                                            <p:cond delay="0"/>
                                          </p:stCondLst>
                                        </p:cTn>
                                        <p:tgtEl>
                                          <p:spTgt spid="84013"/>
                                        </p:tgtEl>
                                        <p:attrNameLst>
                                          <p:attrName>style.visibility</p:attrName>
                                        </p:attrNameLst>
                                      </p:cBhvr>
                                      <p:to>
                                        <p:strVal val="visible"/>
                                      </p:to>
                                    </p:set>
                                    <p:animEffect transition="in" filter="slide(fromTop)">
                                      <p:cBhvr>
                                        <p:cTn id="40" dur="500"/>
                                        <p:tgtEl>
                                          <p:spTgt spid="84013"/>
                                        </p:tgtEl>
                                      </p:cBhvr>
                                    </p:animEffect>
                                  </p:childTnLst>
                                </p:cTn>
                              </p:par>
                            </p:childTnLst>
                          </p:cTn>
                        </p:par>
                        <p:par>
                          <p:cTn id="41" fill="hold">
                            <p:stCondLst>
                              <p:cond delay="1000"/>
                            </p:stCondLst>
                            <p:childTnLst>
                              <p:par>
                                <p:cTn id="42" presetID="22" presetClass="entr" presetSubtype="4" fill="hold" grpId="0" nodeType="afterEffect">
                                  <p:stCondLst>
                                    <p:cond delay="0"/>
                                  </p:stCondLst>
                                  <p:childTnLst>
                                    <p:set>
                                      <p:cBhvr>
                                        <p:cTn id="43" dur="1" fill="hold">
                                          <p:stCondLst>
                                            <p:cond delay="0"/>
                                          </p:stCondLst>
                                        </p:cTn>
                                        <p:tgtEl>
                                          <p:spTgt spid="84018"/>
                                        </p:tgtEl>
                                        <p:attrNameLst>
                                          <p:attrName>style.visibility</p:attrName>
                                        </p:attrNameLst>
                                      </p:cBhvr>
                                      <p:to>
                                        <p:strVal val="visible"/>
                                      </p:to>
                                    </p:set>
                                    <p:animEffect transition="in" filter="wipe(down)">
                                      <p:cBhvr>
                                        <p:cTn id="44" dur="500"/>
                                        <p:tgtEl>
                                          <p:spTgt spid="84018"/>
                                        </p:tgtEl>
                                      </p:cBhvr>
                                    </p:animEffect>
                                  </p:childTnLst>
                                </p:cTn>
                              </p:par>
                            </p:childTnLst>
                          </p:cTn>
                        </p:par>
                        <p:par>
                          <p:cTn id="45" fill="hold">
                            <p:stCondLst>
                              <p:cond delay="1500"/>
                            </p:stCondLst>
                            <p:childTnLst>
                              <p:par>
                                <p:cTn id="46" presetID="1" presetClass="exit" presetSubtype="0" fill="hold" grpId="0" nodeType="afterEffect">
                                  <p:stCondLst>
                                    <p:cond delay="0"/>
                                  </p:stCondLst>
                                  <p:childTnLst>
                                    <p:set>
                                      <p:cBhvr>
                                        <p:cTn id="47" dur="1" fill="hold">
                                          <p:stCondLst>
                                            <p:cond delay="0"/>
                                          </p:stCondLst>
                                        </p:cTn>
                                        <p:tgtEl>
                                          <p:spTgt spid="8397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2" presetClass="exit" presetSubtype="4" fill="hold" grpId="1" nodeType="clickEffect">
                                  <p:stCondLst>
                                    <p:cond delay="0"/>
                                  </p:stCondLst>
                                  <p:childTnLst>
                                    <p:animEffect transition="out" filter="slide(fromBottom)">
                                      <p:cBhvr>
                                        <p:cTn id="51" dur="500"/>
                                        <p:tgtEl>
                                          <p:spTgt spid="84013"/>
                                        </p:tgtEl>
                                      </p:cBhvr>
                                    </p:animEffect>
                                    <p:set>
                                      <p:cBhvr>
                                        <p:cTn id="52" dur="1" fill="hold">
                                          <p:stCondLst>
                                            <p:cond delay="499"/>
                                          </p:stCondLst>
                                        </p:cTn>
                                        <p:tgtEl>
                                          <p:spTgt spid="84013"/>
                                        </p:tgtEl>
                                        <p:attrNameLst>
                                          <p:attrName>style.visibility</p:attrName>
                                        </p:attrNameLst>
                                      </p:cBhvr>
                                      <p:to>
                                        <p:strVal val="hidden"/>
                                      </p:to>
                                    </p:set>
                                  </p:childTnLst>
                                </p:cTn>
                              </p:par>
                            </p:childTnLst>
                          </p:cTn>
                        </p:par>
                        <p:par>
                          <p:cTn id="53" fill="hold">
                            <p:stCondLst>
                              <p:cond delay="500"/>
                            </p:stCondLst>
                            <p:childTnLst>
                              <p:par>
                                <p:cTn id="54" presetID="12" presetClass="entr" presetSubtype="1" fill="hold" grpId="2" nodeType="afterEffect">
                                  <p:stCondLst>
                                    <p:cond delay="0"/>
                                  </p:stCondLst>
                                  <p:childTnLst>
                                    <p:set>
                                      <p:cBhvr>
                                        <p:cTn id="55" dur="1" fill="hold">
                                          <p:stCondLst>
                                            <p:cond delay="0"/>
                                          </p:stCondLst>
                                        </p:cTn>
                                        <p:tgtEl>
                                          <p:spTgt spid="84015">
                                            <p:txEl>
                                              <p:pRg st="0" end="0"/>
                                            </p:txEl>
                                          </p:spTgt>
                                        </p:tgtEl>
                                        <p:attrNameLst>
                                          <p:attrName>style.visibility</p:attrName>
                                        </p:attrNameLst>
                                      </p:cBhvr>
                                      <p:to>
                                        <p:strVal val="visible"/>
                                      </p:to>
                                    </p:set>
                                    <p:animEffect transition="in" filter="slide(fromTop)">
                                      <p:cBhvr>
                                        <p:cTn id="56" dur="500"/>
                                        <p:tgtEl>
                                          <p:spTgt spid="84015">
                                            <p:txEl>
                                              <p:pRg st="0" end="0"/>
                                            </p:txEl>
                                          </p:spTgt>
                                        </p:tgtEl>
                                      </p:cBhvr>
                                    </p:animEffect>
                                  </p:childTnLst>
                                </p:cTn>
                              </p:par>
                            </p:childTnLst>
                          </p:cTn>
                        </p:par>
                        <p:par>
                          <p:cTn id="57" fill="hold">
                            <p:stCondLst>
                              <p:cond delay="1000"/>
                            </p:stCondLst>
                            <p:childTnLst>
                              <p:par>
                                <p:cTn id="58" presetID="22" presetClass="entr" presetSubtype="8" fill="hold" grpId="0" nodeType="afterEffect">
                                  <p:stCondLst>
                                    <p:cond delay="0"/>
                                  </p:stCondLst>
                                  <p:childTnLst>
                                    <p:set>
                                      <p:cBhvr>
                                        <p:cTn id="59" dur="1" fill="hold">
                                          <p:stCondLst>
                                            <p:cond delay="0"/>
                                          </p:stCondLst>
                                        </p:cTn>
                                        <p:tgtEl>
                                          <p:spTgt spid="84037"/>
                                        </p:tgtEl>
                                        <p:attrNameLst>
                                          <p:attrName>style.visibility</p:attrName>
                                        </p:attrNameLst>
                                      </p:cBhvr>
                                      <p:to>
                                        <p:strVal val="visible"/>
                                      </p:to>
                                    </p:set>
                                    <p:animEffect transition="in" filter="wipe(left)">
                                      <p:cBhvr>
                                        <p:cTn id="60" dur="500"/>
                                        <p:tgtEl>
                                          <p:spTgt spid="84037"/>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84036"/>
                                        </p:tgtEl>
                                        <p:attrNameLst>
                                          <p:attrName>style.visibility</p:attrName>
                                        </p:attrNameLst>
                                      </p:cBhvr>
                                      <p:to>
                                        <p:strVal val="visible"/>
                                      </p:to>
                                    </p:set>
                                    <p:animEffect transition="in" filter="wipe(left)">
                                      <p:cBhvr>
                                        <p:cTn id="63" dur="500"/>
                                        <p:tgtEl>
                                          <p:spTgt spid="84036"/>
                                        </p:tgtEl>
                                      </p:cBhvr>
                                    </p:animEffect>
                                  </p:childTnLst>
                                </p:cTn>
                              </p:par>
                            </p:childTnLst>
                          </p:cTn>
                        </p:par>
                      </p:childTnLst>
                    </p:cTn>
                  </p:par>
                  <p:par>
                    <p:cTn id="64" fill="hold">
                      <p:stCondLst>
                        <p:cond delay="indefinite"/>
                      </p:stCondLst>
                      <p:childTnLst>
                        <p:par>
                          <p:cTn id="65" fill="hold">
                            <p:stCondLst>
                              <p:cond delay="0"/>
                            </p:stCondLst>
                            <p:childTnLst>
                              <p:par>
                                <p:cTn id="66" presetID="12" presetClass="exit" presetSubtype="4" fill="hold" grpId="3" nodeType="clickEffect">
                                  <p:stCondLst>
                                    <p:cond delay="0"/>
                                  </p:stCondLst>
                                  <p:childTnLst>
                                    <p:animEffect transition="out" filter="slide(fromBottom)">
                                      <p:cBhvr>
                                        <p:cTn id="67" dur="500"/>
                                        <p:tgtEl>
                                          <p:spTgt spid="84015">
                                            <p:txEl>
                                              <p:pRg st="0" end="0"/>
                                            </p:txEl>
                                          </p:spTgt>
                                        </p:tgtEl>
                                      </p:cBhvr>
                                    </p:animEffect>
                                    <p:set>
                                      <p:cBhvr>
                                        <p:cTn id="68" dur="1" fill="hold">
                                          <p:stCondLst>
                                            <p:cond delay="499"/>
                                          </p:stCondLst>
                                        </p:cTn>
                                        <p:tgtEl>
                                          <p:spTgt spid="84015">
                                            <p:txEl>
                                              <p:pRg st="0" end="0"/>
                                            </p:txEl>
                                          </p:spTgt>
                                        </p:tgtEl>
                                        <p:attrNameLst>
                                          <p:attrName>style.visibility</p:attrName>
                                        </p:attrNameLst>
                                      </p:cBhvr>
                                      <p:to>
                                        <p:strVal val="hidden"/>
                                      </p:to>
                                    </p:set>
                                  </p:childTnLst>
                                </p:cTn>
                              </p:par>
                            </p:childTnLst>
                          </p:cTn>
                        </p:par>
                        <p:par>
                          <p:cTn id="69" fill="hold">
                            <p:stCondLst>
                              <p:cond delay="500"/>
                            </p:stCondLst>
                            <p:childTnLst>
                              <p:par>
                                <p:cTn id="70" presetID="12" presetClass="entr" presetSubtype="1" fill="hold" grpId="0" nodeType="afterEffect">
                                  <p:stCondLst>
                                    <p:cond delay="0"/>
                                  </p:stCondLst>
                                  <p:childTnLst>
                                    <p:set>
                                      <p:cBhvr>
                                        <p:cTn id="71" dur="1" fill="hold">
                                          <p:stCondLst>
                                            <p:cond delay="0"/>
                                          </p:stCondLst>
                                        </p:cTn>
                                        <p:tgtEl>
                                          <p:spTgt spid="84014"/>
                                        </p:tgtEl>
                                        <p:attrNameLst>
                                          <p:attrName>style.visibility</p:attrName>
                                        </p:attrNameLst>
                                      </p:cBhvr>
                                      <p:to>
                                        <p:strVal val="visible"/>
                                      </p:to>
                                    </p:set>
                                    <p:animEffect transition="in" filter="slide(fromTop)">
                                      <p:cBhvr>
                                        <p:cTn id="72" dur="500"/>
                                        <p:tgtEl>
                                          <p:spTgt spid="84014"/>
                                        </p:tgtEl>
                                      </p:cBhvr>
                                    </p:animEffect>
                                  </p:childTnLst>
                                </p:cTn>
                              </p:par>
                            </p:childTnLst>
                          </p:cTn>
                        </p:par>
                        <p:par>
                          <p:cTn id="73" fill="hold">
                            <p:stCondLst>
                              <p:cond delay="1000"/>
                            </p:stCondLst>
                            <p:childTnLst>
                              <p:par>
                                <p:cTn id="74" presetID="22" presetClass="entr" presetSubtype="4" fill="hold" grpId="0" nodeType="afterEffect">
                                  <p:stCondLst>
                                    <p:cond delay="0"/>
                                  </p:stCondLst>
                                  <p:childTnLst>
                                    <p:set>
                                      <p:cBhvr>
                                        <p:cTn id="75" dur="1" fill="hold">
                                          <p:stCondLst>
                                            <p:cond delay="0"/>
                                          </p:stCondLst>
                                        </p:cTn>
                                        <p:tgtEl>
                                          <p:spTgt spid="84035"/>
                                        </p:tgtEl>
                                        <p:attrNameLst>
                                          <p:attrName>style.visibility</p:attrName>
                                        </p:attrNameLst>
                                      </p:cBhvr>
                                      <p:to>
                                        <p:strVal val="visible"/>
                                      </p:to>
                                    </p:set>
                                    <p:animEffect transition="in" filter="wipe(down)">
                                      <p:cBhvr>
                                        <p:cTn id="76" dur="500"/>
                                        <p:tgtEl>
                                          <p:spTgt spid="84035"/>
                                        </p:tgtEl>
                                      </p:cBhvr>
                                    </p:animEffect>
                                  </p:childTnLst>
                                </p:cTn>
                              </p:par>
                            </p:childTnLst>
                          </p:cTn>
                        </p:par>
                        <p:par>
                          <p:cTn id="77" fill="hold">
                            <p:stCondLst>
                              <p:cond delay="1500"/>
                            </p:stCondLst>
                            <p:childTnLst>
                              <p:par>
                                <p:cTn id="78" presetID="1" presetClass="exit" presetSubtype="0" fill="hold" grpId="0" nodeType="afterEffect">
                                  <p:stCondLst>
                                    <p:cond delay="0"/>
                                  </p:stCondLst>
                                  <p:childTnLst>
                                    <p:set>
                                      <p:cBhvr>
                                        <p:cTn id="79" dur="1" fill="hold">
                                          <p:stCondLst>
                                            <p:cond delay="0"/>
                                          </p:stCondLst>
                                        </p:cTn>
                                        <p:tgtEl>
                                          <p:spTgt spid="83975"/>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2" presetClass="exit" presetSubtype="4" fill="hold" grpId="1" nodeType="clickEffect">
                                  <p:stCondLst>
                                    <p:cond delay="0"/>
                                  </p:stCondLst>
                                  <p:childTnLst>
                                    <p:animEffect transition="out" filter="slide(fromBottom)">
                                      <p:cBhvr>
                                        <p:cTn id="83" dur="500"/>
                                        <p:tgtEl>
                                          <p:spTgt spid="84014"/>
                                        </p:tgtEl>
                                      </p:cBhvr>
                                    </p:animEffect>
                                    <p:set>
                                      <p:cBhvr>
                                        <p:cTn id="84" dur="1" fill="hold">
                                          <p:stCondLst>
                                            <p:cond delay="499"/>
                                          </p:stCondLst>
                                        </p:cTn>
                                        <p:tgtEl>
                                          <p:spTgt spid="84014"/>
                                        </p:tgtEl>
                                        <p:attrNameLst>
                                          <p:attrName>style.visibility</p:attrName>
                                        </p:attrNameLst>
                                      </p:cBhvr>
                                      <p:to>
                                        <p:strVal val="hidden"/>
                                      </p:to>
                                    </p:set>
                                  </p:childTnLst>
                                </p:cTn>
                              </p:par>
                            </p:childTnLst>
                          </p:cTn>
                        </p:par>
                        <p:par>
                          <p:cTn id="85" fill="hold">
                            <p:stCondLst>
                              <p:cond delay="500"/>
                            </p:stCondLst>
                            <p:childTnLst>
                              <p:par>
                                <p:cTn id="86" presetID="12" presetClass="entr" presetSubtype="1" fill="hold" grpId="4" nodeType="afterEffect">
                                  <p:stCondLst>
                                    <p:cond delay="0"/>
                                  </p:stCondLst>
                                  <p:childTnLst>
                                    <p:set>
                                      <p:cBhvr>
                                        <p:cTn id="87" dur="1" fill="hold">
                                          <p:stCondLst>
                                            <p:cond delay="0"/>
                                          </p:stCondLst>
                                        </p:cTn>
                                        <p:tgtEl>
                                          <p:spTgt spid="84015">
                                            <p:txEl>
                                              <p:pRg st="0" end="0"/>
                                            </p:txEl>
                                          </p:spTgt>
                                        </p:tgtEl>
                                        <p:attrNameLst>
                                          <p:attrName>style.visibility</p:attrName>
                                        </p:attrNameLst>
                                      </p:cBhvr>
                                      <p:to>
                                        <p:strVal val="visible"/>
                                      </p:to>
                                    </p:set>
                                    <p:animEffect transition="in" filter="slide(fromTop)">
                                      <p:cBhvr>
                                        <p:cTn id="88" dur="500"/>
                                        <p:tgtEl>
                                          <p:spTgt spid="84015">
                                            <p:txEl>
                                              <p:pRg st="0" end="0"/>
                                            </p:txEl>
                                          </p:spTgt>
                                        </p:tgtEl>
                                      </p:cBhvr>
                                    </p:animEffect>
                                  </p:childTnLst>
                                </p:cTn>
                              </p:par>
                            </p:childTnLst>
                          </p:cTn>
                        </p:par>
                        <p:par>
                          <p:cTn id="89" fill="hold">
                            <p:stCondLst>
                              <p:cond delay="1000"/>
                            </p:stCondLst>
                            <p:childTnLst>
                              <p:par>
                                <p:cTn id="90" presetID="22" presetClass="entr" presetSubtype="8" fill="hold" grpId="0" nodeType="afterEffect">
                                  <p:stCondLst>
                                    <p:cond delay="0"/>
                                  </p:stCondLst>
                                  <p:childTnLst>
                                    <p:set>
                                      <p:cBhvr>
                                        <p:cTn id="91" dur="1" fill="hold">
                                          <p:stCondLst>
                                            <p:cond delay="0"/>
                                          </p:stCondLst>
                                        </p:cTn>
                                        <p:tgtEl>
                                          <p:spTgt spid="84009"/>
                                        </p:tgtEl>
                                        <p:attrNameLst>
                                          <p:attrName>style.visibility</p:attrName>
                                        </p:attrNameLst>
                                      </p:cBhvr>
                                      <p:to>
                                        <p:strVal val="visible"/>
                                      </p:to>
                                    </p:set>
                                    <p:animEffect transition="in" filter="wipe(left)">
                                      <p:cBhvr>
                                        <p:cTn id="92" dur="500"/>
                                        <p:tgtEl>
                                          <p:spTgt spid="84009"/>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84019"/>
                                        </p:tgtEl>
                                        <p:attrNameLst>
                                          <p:attrName>style.visibility</p:attrName>
                                        </p:attrNameLst>
                                      </p:cBhvr>
                                      <p:to>
                                        <p:strVal val="visible"/>
                                      </p:to>
                                    </p:set>
                                    <p:animEffect transition="in" filter="wipe(left)">
                                      <p:cBhvr>
                                        <p:cTn id="95" dur="500"/>
                                        <p:tgtEl>
                                          <p:spTgt spid="84019"/>
                                        </p:tgtEl>
                                      </p:cBhvr>
                                    </p:animEffect>
                                  </p:childTnLst>
                                </p:cTn>
                              </p:par>
                            </p:childTnLst>
                          </p:cTn>
                        </p:par>
                      </p:childTnLst>
                    </p:cTn>
                  </p:par>
                  <p:par>
                    <p:cTn id="96" fill="hold">
                      <p:stCondLst>
                        <p:cond delay="indefinite"/>
                      </p:stCondLst>
                      <p:childTnLst>
                        <p:par>
                          <p:cTn id="97" fill="hold">
                            <p:stCondLst>
                              <p:cond delay="0"/>
                            </p:stCondLst>
                            <p:childTnLst>
                              <p:par>
                                <p:cTn id="98" presetID="12" presetClass="exit" presetSubtype="4" fill="hold" grpId="5" nodeType="clickEffect">
                                  <p:stCondLst>
                                    <p:cond delay="0"/>
                                  </p:stCondLst>
                                  <p:childTnLst>
                                    <p:animEffect transition="out" filter="slide(fromBottom)">
                                      <p:cBhvr>
                                        <p:cTn id="99" dur="500"/>
                                        <p:tgtEl>
                                          <p:spTgt spid="84015">
                                            <p:txEl>
                                              <p:pRg st="0" end="0"/>
                                            </p:txEl>
                                          </p:spTgt>
                                        </p:tgtEl>
                                      </p:cBhvr>
                                    </p:animEffect>
                                    <p:set>
                                      <p:cBhvr>
                                        <p:cTn id="100" dur="1" fill="hold">
                                          <p:stCondLst>
                                            <p:cond delay="499"/>
                                          </p:stCondLst>
                                        </p:cTn>
                                        <p:tgtEl>
                                          <p:spTgt spid="84015">
                                            <p:txEl>
                                              <p:pRg st="0" end="0"/>
                                            </p:txEl>
                                          </p:spTgt>
                                        </p:tgtEl>
                                        <p:attrNameLst>
                                          <p:attrName>style.visibility</p:attrName>
                                        </p:attrNameLst>
                                      </p:cBhvr>
                                      <p:to>
                                        <p:strVal val="hidden"/>
                                      </p:to>
                                    </p:set>
                                  </p:childTnLst>
                                </p:cTn>
                              </p:par>
                            </p:childTnLst>
                          </p:cTn>
                        </p:par>
                        <p:par>
                          <p:cTn id="101" fill="hold">
                            <p:stCondLst>
                              <p:cond delay="500"/>
                            </p:stCondLst>
                            <p:childTnLst>
                              <p:par>
                                <p:cTn id="102" presetID="12" presetClass="entr" presetSubtype="1" fill="hold" grpId="2" nodeType="afterEffect">
                                  <p:stCondLst>
                                    <p:cond delay="0"/>
                                  </p:stCondLst>
                                  <p:childTnLst>
                                    <p:set>
                                      <p:cBhvr>
                                        <p:cTn id="103" dur="1" fill="hold">
                                          <p:stCondLst>
                                            <p:cond delay="0"/>
                                          </p:stCondLst>
                                        </p:cTn>
                                        <p:tgtEl>
                                          <p:spTgt spid="84013"/>
                                        </p:tgtEl>
                                        <p:attrNameLst>
                                          <p:attrName>style.visibility</p:attrName>
                                        </p:attrNameLst>
                                      </p:cBhvr>
                                      <p:to>
                                        <p:strVal val="visible"/>
                                      </p:to>
                                    </p:set>
                                    <p:animEffect transition="in" filter="slide(fromTop)">
                                      <p:cBhvr>
                                        <p:cTn id="104" dur="500"/>
                                        <p:tgtEl>
                                          <p:spTgt spid="84013"/>
                                        </p:tgtEl>
                                      </p:cBhvr>
                                    </p:animEffect>
                                  </p:childTnLst>
                                </p:cTn>
                              </p:par>
                            </p:childTnLst>
                          </p:cTn>
                        </p:par>
                        <p:par>
                          <p:cTn id="105" fill="hold">
                            <p:stCondLst>
                              <p:cond delay="1000"/>
                            </p:stCondLst>
                            <p:childTnLst>
                              <p:par>
                                <p:cTn id="106" presetID="22" presetClass="entr" presetSubtype="1" fill="hold" grpId="0" nodeType="afterEffect">
                                  <p:stCondLst>
                                    <p:cond delay="0"/>
                                  </p:stCondLst>
                                  <p:childTnLst>
                                    <p:set>
                                      <p:cBhvr>
                                        <p:cTn id="107" dur="1" fill="hold">
                                          <p:stCondLst>
                                            <p:cond delay="0"/>
                                          </p:stCondLst>
                                        </p:cTn>
                                        <p:tgtEl>
                                          <p:spTgt spid="84020"/>
                                        </p:tgtEl>
                                        <p:attrNameLst>
                                          <p:attrName>style.visibility</p:attrName>
                                        </p:attrNameLst>
                                      </p:cBhvr>
                                      <p:to>
                                        <p:strVal val="visible"/>
                                      </p:to>
                                    </p:set>
                                    <p:animEffect transition="in" filter="wipe(up)">
                                      <p:cBhvr>
                                        <p:cTn id="108" dur="500"/>
                                        <p:tgtEl>
                                          <p:spTgt spid="84020"/>
                                        </p:tgtEl>
                                      </p:cBhvr>
                                    </p:animEffect>
                                  </p:childTnLst>
                                </p:cTn>
                              </p:par>
                            </p:childTnLst>
                          </p:cTn>
                        </p:par>
                        <p:par>
                          <p:cTn id="109" fill="hold">
                            <p:stCondLst>
                              <p:cond delay="1500"/>
                            </p:stCondLst>
                            <p:childTnLst>
                              <p:par>
                                <p:cTn id="110" presetID="1" presetClass="entr" presetSubtype="0" fill="hold" grpId="1" nodeType="afterEffect">
                                  <p:stCondLst>
                                    <p:cond delay="0"/>
                                  </p:stCondLst>
                                  <p:childTnLst>
                                    <p:set>
                                      <p:cBhvr>
                                        <p:cTn id="111" dur="1" fill="hold">
                                          <p:stCondLst>
                                            <p:cond delay="0"/>
                                          </p:stCondLst>
                                        </p:cTn>
                                        <p:tgtEl>
                                          <p:spTgt spid="83974"/>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2" presetClass="exit" presetSubtype="4" fill="hold" grpId="3" nodeType="clickEffect">
                                  <p:stCondLst>
                                    <p:cond delay="0"/>
                                  </p:stCondLst>
                                  <p:childTnLst>
                                    <p:animEffect transition="out" filter="slide(fromBottom)">
                                      <p:cBhvr>
                                        <p:cTn id="115" dur="500"/>
                                        <p:tgtEl>
                                          <p:spTgt spid="84013"/>
                                        </p:tgtEl>
                                      </p:cBhvr>
                                    </p:animEffect>
                                    <p:set>
                                      <p:cBhvr>
                                        <p:cTn id="116" dur="1" fill="hold">
                                          <p:stCondLst>
                                            <p:cond delay="499"/>
                                          </p:stCondLst>
                                        </p:cTn>
                                        <p:tgtEl>
                                          <p:spTgt spid="84013"/>
                                        </p:tgtEl>
                                        <p:attrNameLst>
                                          <p:attrName>style.visibility</p:attrName>
                                        </p:attrNameLst>
                                      </p:cBhvr>
                                      <p:to>
                                        <p:strVal val="hidden"/>
                                      </p:to>
                                    </p:set>
                                  </p:childTnLst>
                                </p:cTn>
                              </p:par>
                            </p:childTnLst>
                          </p:cTn>
                        </p:par>
                        <p:par>
                          <p:cTn id="117" fill="hold">
                            <p:stCondLst>
                              <p:cond delay="500"/>
                            </p:stCondLst>
                            <p:childTnLst>
                              <p:par>
                                <p:cTn id="118" presetID="12" presetClass="entr" presetSubtype="1" fill="hold" grpId="6" nodeType="afterEffect">
                                  <p:stCondLst>
                                    <p:cond delay="0"/>
                                  </p:stCondLst>
                                  <p:childTnLst>
                                    <p:set>
                                      <p:cBhvr>
                                        <p:cTn id="119" dur="1" fill="hold">
                                          <p:stCondLst>
                                            <p:cond delay="0"/>
                                          </p:stCondLst>
                                        </p:cTn>
                                        <p:tgtEl>
                                          <p:spTgt spid="84015">
                                            <p:txEl>
                                              <p:pRg st="0" end="0"/>
                                            </p:txEl>
                                          </p:spTgt>
                                        </p:tgtEl>
                                        <p:attrNameLst>
                                          <p:attrName>style.visibility</p:attrName>
                                        </p:attrNameLst>
                                      </p:cBhvr>
                                      <p:to>
                                        <p:strVal val="visible"/>
                                      </p:to>
                                    </p:set>
                                    <p:animEffect transition="in" filter="slide(fromTop)">
                                      <p:cBhvr>
                                        <p:cTn id="120" dur="500"/>
                                        <p:tgtEl>
                                          <p:spTgt spid="84015">
                                            <p:txEl>
                                              <p:pRg st="0" end="0"/>
                                            </p:txEl>
                                          </p:spTgt>
                                        </p:tgtEl>
                                      </p:cBhvr>
                                    </p:animEffect>
                                  </p:childTnLst>
                                </p:cTn>
                              </p:par>
                            </p:childTnLst>
                          </p:cTn>
                        </p:par>
                        <p:par>
                          <p:cTn id="121" fill="hold">
                            <p:stCondLst>
                              <p:cond delay="1000"/>
                            </p:stCondLst>
                            <p:childTnLst>
                              <p:par>
                                <p:cTn id="122" presetID="22" presetClass="entr" presetSubtype="8" fill="hold" grpId="0" nodeType="afterEffect">
                                  <p:stCondLst>
                                    <p:cond delay="0"/>
                                  </p:stCondLst>
                                  <p:childTnLst>
                                    <p:set>
                                      <p:cBhvr>
                                        <p:cTn id="123" dur="1" fill="hold">
                                          <p:stCondLst>
                                            <p:cond delay="0"/>
                                          </p:stCondLst>
                                        </p:cTn>
                                        <p:tgtEl>
                                          <p:spTgt spid="84021"/>
                                        </p:tgtEl>
                                        <p:attrNameLst>
                                          <p:attrName>style.visibility</p:attrName>
                                        </p:attrNameLst>
                                      </p:cBhvr>
                                      <p:to>
                                        <p:strVal val="visible"/>
                                      </p:to>
                                    </p:set>
                                    <p:animEffect transition="in" filter="wipe(left)">
                                      <p:cBhvr>
                                        <p:cTn id="124" dur="500"/>
                                        <p:tgtEl>
                                          <p:spTgt spid="84021"/>
                                        </p:tgtEl>
                                      </p:cBhvr>
                                    </p:animEffect>
                                  </p:childTnLst>
                                </p:cTn>
                              </p:par>
                              <p:par>
                                <p:cTn id="125" presetID="22" presetClass="entr" presetSubtype="8" fill="hold" grpId="0" nodeType="withEffect">
                                  <p:stCondLst>
                                    <p:cond delay="0"/>
                                  </p:stCondLst>
                                  <p:childTnLst>
                                    <p:set>
                                      <p:cBhvr>
                                        <p:cTn id="126" dur="1" fill="hold">
                                          <p:stCondLst>
                                            <p:cond delay="0"/>
                                          </p:stCondLst>
                                        </p:cTn>
                                        <p:tgtEl>
                                          <p:spTgt spid="84038"/>
                                        </p:tgtEl>
                                        <p:attrNameLst>
                                          <p:attrName>style.visibility</p:attrName>
                                        </p:attrNameLst>
                                      </p:cBhvr>
                                      <p:to>
                                        <p:strVal val="visible"/>
                                      </p:to>
                                    </p:set>
                                    <p:animEffect transition="in" filter="wipe(left)">
                                      <p:cBhvr>
                                        <p:cTn id="127" dur="500"/>
                                        <p:tgtEl>
                                          <p:spTgt spid="84038"/>
                                        </p:tgtEl>
                                      </p:cBhvr>
                                    </p:animEffect>
                                  </p:childTnLst>
                                </p:cTn>
                              </p:par>
                            </p:childTnLst>
                          </p:cTn>
                        </p:par>
                      </p:childTnLst>
                    </p:cTn>
                  </p:par>
                  <p:par>
                    <p:cTn id="128" fill="hold">
                      <p:stCondLst>
                        <p:cond delay="indefinite"/>
                      </p:stCondLst>
                      <p:childTnLst>
                        <p:par>
                          <p:cTn id="129" fill="hold">
                            <p:stCondLst>
                              <p:cond delay="0"/>
                            </p:stCondLst>
                            <p:childTnLst>
                              <p:par>
                                <p:cTn id="130" presetID="12" presetClass="exit" presetSubtype="4" fill="hold" grpId="7" nodeType="clickEffect">
                                  <p:stCondLst>
                                    <p:cond delay="0"/>
                                  </p:stCondLst>
                                  <p:childTnLst>
                                    <p:animEffect transition="out" filter="slide(fromBottom)">
                                      <p:cBhvr>
                                        <p:cTn id="131" dur="500"/>
                                        <p:tgtEl>
                                          <p:spTgt spid="84015">
                                            <p:txEl>
                                              <p:pRg st="0" end="0"/>
                                            </p:txEl>
                                          </p:spTgt>
                                        </p:tgtEl>
                                      </p:cBhvr>
                                    </p:animEffect>
                                    <p:set>
                                      <p:cBhvr>
                                        <p:cTn id="132" dur="1" fill="hold">
                                          <p:stCondLst>
                                            <p:cond delay="499"/>
                                          </p:stCondLst>
                                        </p:cTn>
                                        <p:tgtEl>
                                          <p:spTgt spid="84015">
                                            <p:txEl>
                                              <p:pRg st="0" end="0"/>
                                            </p:txEl>
                                          </p:spTgt>
                                        </p:tgtEl>
                                        <p:attrNameLst>
                                          <p:attrName>style.visibility</p:attrName>
                                        </p:attrNameLst>
                                      </p:cBhvr>
                                      <p:to>
                                        <p:strVal val="hidden"/>
                                      </p:to>
                                    </p:set>
                                  </p:childTnLst>
                                </p:cTn>
                              </p:par>
                            </p:childTnLst>
                          </p:cTn>
                        </p:par>
                        <p:par>
                          <p:cTn id="133" fill="hold">
                            <p:stCondLst>
                              <p:cond delay="500"/>
                            </p:stCondLst>
                            <p:childTnLst>
                              <p:par>
                                <p:cTn id="134" presetID="12" presetClass="entr" presetSubtype="1" fill="hold" grpId="2" nodeType="afterEffect">
                                  <p:stCondLst>
                                    <p:cond delay="0"/>
                                  </p:stCondLst>
                                  <p:childTnLst>
                                    <p:set>
                                      <p:cBhvr>
                                        <p:cTn id="135" dur="1" fill="hold">
                                          <p:stCondLst>
                                            <p:cond delay="0"/>
                                          </p:stCondLst>
                                        </p:cTn>
                                        <p:tgtEl>
                                          <p:spTgt spid="84014"/>
                                        </p:tgtEl>
                                        <p:attrNameLst>
                                          <p:attrName>style.visibility</p:attrName>
                                        </p:attrNameLst>
                                      </p:cBhvr>
                                      <p:to>
                                        <p:strVal val="visible"/>
                                      </p:to>
                                    </p:set>
                                    <p:animEffect transition="in" filter="slide(fromTop)">
                                      <p:cBhvr>
                                        <p:cTn id="136" dur="500"/>
                                        <p:tgtEl>
                                          <p:spTgt spid="84014"/>
                                        </p:tgtEl>
                                      </p:cBhvr>
                                    </p:animEffect>
                                  </p:childTnLst>
                                </p:cTn>
                              </p:par>
                            </p:childTnLst>
                          </p:cTn>
                        </p:par>
                        <p:par>
                          <p:cTn id="137" fill="hold">
                            <p:stCondLst>
                              <p:cond delay="1000"/>
                            </p:stCondLst>
                            <p:childTnLst>
                              <p:par>
                                <p:cTn id="138" presetID="22" presetClass="entr" presetSubtype="1" fill="hold" grpId="0" nodeType="afterEffect">
                                  <p:stCondLst>
                                    <p:cond delay="0"/>
                                  </p:stCondLst>
                                  <p:childTnLst>
                                    <p:set>
                                      <p:cBhvr>
                                        <p:cTn id="139" dur="1" fill="hold">
                                          <p:stCondLst>
                                            <p:cond delay="0"/>
                                          </p:stCondLst>
                                        </p:cTn>
                                        <p:tgtEl>
                                          <p:spTgt spid="83998"/>
                                        </p:tgtEl>
                                        <p:attrNameLst>
                                          <p:attrName>style.visibility</p:attrName>
                                        </p:attrNameLst>
                                      </p:cBhvr>
                                      <p:to>
                                        <p:strVal val="visible"/>
                                      </p:to>
                                    </p:set>
                                    <p:animEffect transition="in" filter="wipe(up)">
                                      <p:cBhvr>
                                        <p:cTn id="140" dur="500"/>
                                        <p:tgtEl>
                                          <p:spTgt spid="83998"/>
                                        </p:tgtEl>
                                      </p:cBhvr>
                                    </p:animEffect>
                                  </p:childTnLst>
                                </p:cTn>
                              </p:par>
                            </p:childTnLst>
                          </p:cTn>
                        </p:par>
                        <p:par>
                          <p:cTn id="141" fill="hold">
                            <p:stCondLst>
                              <p:cond delay="1500"/>
                            </p:stCondLst>
                            <p:childTnLst>
                              <p:par>
                                <p:cTn id="142" presetID="1" presetClass="entr" presetSubtype="0" fill="hold" grpId="1" nodeType="afterEffect">
                                  <p:stCondLst>
                                    <p:cond delay="0"/>
                                  </p:stCondLst>
                                  <p:childTnLst>
                                    <p:set>
                                      <p:cBhvr>
                                        <p:cTn id="143" dur="1" fill="hold">
                                          <p:stCondLst>
                                            <p:cond delay="0"/>
                                          </p:stCondLst>
                                        </p:cTn>
                                        <p:tgtEl>
                                          <p:spTgt spid="83975"/>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12" presetClass="exit" presetSubtype="4" fill="hold" grpId="3" nodeType="clickEffect">
                                  <p:stCondLst>
                                    <p:cond delay="0"/>
                                  </p:stCondLst>
                                  <p:childTnLst>
                                    <p:animEffect transition="out" filter="slide(fromBottom)">
                                      <p:cBhvr>
                                        <p:cTn id="147" dur="500"/>
                                        <p:tgtEl>
                                          <p:spTgt spid="84014"/>
                                        </p:tgtEl>
                                      </p:cBhvr>
                                    </p:animEffect>
                                    <p:set>
                                      <p:cBhvr>
                                        <p:cTn id="148" dur="1" fill="hold">
                                          <p:stCondLst>
                                            <p:cond delay="499"/>
                                          </p:stCondLst>
                                        </p:cTn>
                                        <p:tgtEl>
                                          <p:spTgt spid="84014"/>
                                        </p:tgtEl>
                                        <p:attrNameLst>
                                          <p:attrName>style.visibility</p:attrName>
                                        </p:attrNameLst>
                                      </p:cBhvr>
                                      <p:to>
                                        <p:strVal val="hidden"/>
                                      </p:to>
                                    </p:set>
                                  </p:childTnLst>
                                </p:cTn>
                              </p:par>
                            </p:childTnLst>
                          </p:cTn>
                        </p:par>
                        <p:par>
                          <p:cTn id="149" fill="hold">
                            <p:stCondLst>
                              <p:cond delay="500"/>
                            </p:stCondLst>
                            <p:childTnLst>
                              <p:par>
                                <p:cTn id="150" presetID="12" presetClass="entr" presetSubtype="1" fill="hold" grpId="8" nodeType="afterEffect">
                                  <p:stCondLst>
                                    <p:cond delay="0"/>
                                  </p:stCondLst>
                                  <p:childTnLst>
                                    <p:set>
                                      <p:cBhvr>
                                        <p:cTn id="151" dur="1" fill="hold">
                                          <p:stCondLst>
                                            <p:cond delay="0"/>
                                          </p:stCondLst>
                                        </p:cTn>
                                        <p:tgtEl>
                                          <p:spTgt spid="84015">
                                            <p:txEl>
                                              <p:pRg st="0" end="0"/>
                                            </p:txEl>
                                          </p:spTgt>
                                        </p:tgtEl>
                                        <p:attrNameLst>
                                          <p:attrName>style.visibility</p:attrName>
                                        </p:attrNameLst>
                                      </p:cBhvr>
                                      <p:to>
                                        <p:strVal val="visible"/>
                                      </p:to>
                                    </p:set>
                                    <p:animEffect transition="in" filter="slide(fromTop)">
                                      <p:cBhvr>
                                        <p:cTn id="152" dur="500"/>
                                        <p:tgtEl>
                                          <p:spTgt spid="84015">
                                            <p:txEl>
                                              <p:pRg st="0" end="0"/>
                                            </p:txEl>
                                          </p:spTgt>
                                        </p:tgtEl>
                                      </p:cBhvr>
                                    </p:animEffect>
                                  </p:childTnLst>
                                </p:cTn>
                              </p:par>
                            </p:childTnLst>
                          </p:cTn>
                        </p:par>
                        <p:par>
                          <p:cTn id="153" fill="hold">
                            <p:stCondLst>
                              <p:cond delay="1000"/>
                            </p:stCondLst>
                            <p:childTnLst>
                              <p:par>
                                <p:cTn id="154" presetID="22" presetClass="entr" presetSubtype="8" fill="hold" grpId="0" nodeType="afterEffect">
                                  <p:stCondLst>
                                    <p:cond delay="0"/>
                                  </p:stCondLst>
                                  <p:childTnLst>
                                    <p:set>
                                      <p:cBhvr>
                                        <p:cTn id="155" dur="1" fill="hold">
                                          <p:stCondLst>
                                            <p:cond delay="0"/>
                                          </p:stCondLst>
                                        </p:cTn>
                                        <p:tgtEl>
                                          <p:spTgt spid="84040"/>
                                        </p:tgtEl>
                                        <p:attrNameLst>
                                          <p:attrName>style.visibility</p:attrName>
                                        </p:attrNameLst>
                                      </p:cBhvr>
                                      <p:to>
                                        <p:strVal val="visible"/>
                                      </p:to>
                                    </p:set>
                                    <p:animEffect transition="in" filter="wipe(left)">
                                      <p:cBhvr>
                                        <p:cTn id="156" dur="500"/>
                                        <p:tgtEl>
                                          <p:spTgt spid="84040"/>
                                        </p:tgtEl>
                                      </p:cBhvr>
                                    </p:animEffect>
                                  </p:childTnLst>
                                </p:cTn>
                              </p:par>
                              <p:par>
                                <p:cTn id="157" presetID="22" presetClass="entr" presetSubtype="8" fill="hold" grpId="0" nodeType="withEffect">
                                  <p:stCondLst>
                                    <p:cond delay="0"/>
                                  </p:stCondLst>
                                  <p:childTnLst>
                                    <p:set>
                                      <p:cBhvr>
                                        <p:cTn id="158" dur="1" fill="hold">
                                          <p:stCondLst>
                                            <p:cond delay="0"/>
                                          </p:stCondLst>
                                        </p:cTn>
                                        <p:tgtEl>
                                          <p:spTgt spid="84039"/>
                                        </p:tgtEl>
                                        <p:attrNameLst>
                                          <p:attrName>style.visibility</p:attrName>
                                        </p:attrNameLst>
                                      </p:cBhvr>
                                      <p:to>
                                        <p:strVal val="visible"/>
                                      </p:to>
                                    </p:set>
                                    <p:animEffect transition="in" filter="wipe(left)">
                                      <p:cBhvr>
                                        <p:cTn id="159" dur="500"/>
                                        <p:tgtEl>
                                          <p:spTgt spid="84039"/>
                                        </p:tgtEl>
                                      </p:cBhvr>
                                    </p:animEffect>
                                  </p:childTnLst>
                                </p:cTn>
                              </p:par>
                            </p:childTnLst>
                          </p:cTn>
                        </p:par>
                      </p:childTnLst>
                    </p:cTn>
                  </p:par>
                  <p:par>
                    <p:cTn id="160" fill="hold">
                      <p:stCondLst>
                        <p:cond delay="indefinite"/>
                      </p:stCondLst>
                      <p:childTnLst>
                        <p:par>
                          <p:cTn id="161" fill="hold">
                            <p:stCondLst>
                              <p:cond delay="0"/>
                            </p:stCondLst>
                            <p:childTnLst>
                              <p:par>
                                <p:cTn id="162" presetID="12" presetClass="exit" presetSubtype="4" fill="hold" grpId="9" nodeType="clickEffect">
                                  <p:stCondLst>
                                    <p:cond delay="0"/>
                                  </p:stCondLst>
                                  <p:childTnLst>
                                    <p:animEffect transition="out" filter="slide(fromBottom)">
                                      <p:cBhvr>
                                        <p:cTn id="163" dur="500"/>
                                        <p:tgtEl>
                                          <p:spTgt spid="84015">
                                            <p:txEl>
                                              <p:pRg st="0" end="0"/>
                                            </p:txEl>
                                          </p:spTgt>
                                        </p:tgtEl>
                                      </p:cBhvr>
                                    </p:animEffect>
                                    <p:set>
                                      <p:cBhvr>
                                        <p:cTn id="164" dur="1" fill="hold">
                                          <p:stCondLst>
                                            <p:cond delay="499"/>
                                          </p:stCondLst>
                                        </p:cTn>
                                        <p:tgtEl>
                                          <p:spTgt spid="84015">
                                            <p:txEl>
                                              <p:pRg st="0" end="0"/>
                                            </p:txEl>
                                          </p:spTgt>
                                        </p:tgtEl>
                                        <p:attrNameLst>
                                          <p:attrName>style.visibility</p:attrName>
                                        </p:attrNameLst>
                                      </p:cBhvr>
                                      <p:to>
                                        <p:strVal val="hidden"/>
                                      </p:to>
                                    </p:set>
                                  </p:childTnLst>
                                </p:cTn>
                              </p:par>
                            </p:childTnLst>
                          </p:cTn>
                        </p:par>
                        <p:par>
                          <p:cTn id="165" fill="hold">
                            <p:stCondLst>
                              <p:cond delay="500"/>
                            </p:stCondLst>
                            <p:childTnLst>
                              <p:par>
                                <p:cTn id="166" presetID="12" presetClass="entr" presetSubtype="1" fill="hold" grpId="4" nodeType="afterEffect">
                                  <p:stCondLst>
                                    <p:cond delay="0"/>
                                  </p:stCondLst>
                                  <p:childTnLst>
                                    <p:set>
                                      <p:cBhvr>
                                        <p:cTn id="167" dur="1" fill="hold">
                                          <p:stCondLst>
                                            <p:cond delay="0"/>
                                          </p:stCondLst>
                                        </p:cTn>
                                        <p:tgtEl>
                                          <p:spTgt spid="84013"/>
                                        </p:tgtEl>
                                        <p:attrNameLst>
                                          <p:attrName>style.visibility</p:attrName>
                                        </p:attrNameLst>
                                      </p:cBhvr>
                                      <p:to>
                                        <p:strVal val="visible"/>
                                      </p:to>
                                    </p:set>
                                    <p:animEffect transition="in" filter="slide(fromTop)">
                                      <p:cBhvr>
                                        <p:cTn id="168" dur="500"/>
                                        <p:tgtEl>
                                          <p:spTgt spid="84013"/>
                                        </p:tgtEl>
                                      </p:cBhvr>
                                    </p:animEffect>
                                  </p:childTnLst>
                                </p:cTn>
                              </p:par>
                            </p:childTnLst>
                          </p:cTn>
                        </p:par>
                        <p:par>
                          <p:cTn id="169" fill="hold">
                            <p:stCondLst>
                              <p:cond delay="1000"/>
                            </p:stCondLst>
                            <p:childTnLst>
                              <p:par>
                                <p:cTn id="170" presetID="22" presetClass="entr" presetSubtype="4" fill="hold" grpId="0" nodeType="afterEffect">
                                  <p:stCondLst>
                                    <p:cond delay="0"/>
                                  </p:stCondLst>
                                  <p:childTnLst>
                                    <p:set>
                                      <p:cBhvr>
                                        <p:cTn id="171" dur="1" fill="hold">
                                          <p:stCondLst>
                                            <p:cond delay="0"/>
                                          </p:stCondLst>
                                        </p:cTn>
                                        <p:tgtEl>
                                          <p:spTgt spid="84022"/>
                                        </p:tgtEl>
                                        <p:attrNameLst>
                                          <p:attrName>style.visibility</p:attrName>
                                        </p:attrNameLst>
                                      </p:cBhvr>
                                      <p:to>
                                        <p:strVal val="visible"/>
                                      </p:to>
                                    </p:set>
                                    <p:animEffect transition="in" filter="wipe(down)">
                                      <p:cBhvr>
                                        <p:cTn id="172" dur="500"/>
                                        <p:tgtEl>
                                          <p:spTgt spid="84022"/>
                                        </p:tgtEl>
                                      </p:cBhvr>
                                    </p:animEffect>
                                  </p:childTnLst>
                                </p:cTn>
                              </p:par>
                            </p:childTnLst>
                          </p:cTn>
                        </p:par>
                        <p:par>
                          <p:cTn id="173" fill="hold">
                            <p:stCondLst>
                              <p:cond delay="1500"/>
                            </p:stCondLst>
                            <p:childTnLst>
                              <p:par>
                                <p:cTn id="174" presetID="1" presetClass="exit" presetSubtype="0" fill="hold" grpId="2" nodeType="afterEffect">
                                  <p:stCondLst>
                                    <p:cond delay="0"/>
                                  </p:stCondLst>
                                  <p:childTnLst>
                                    <p:set>
                                      <p:cBhvr>
                                        <p:cTn id="175" dur="1" fill="hold">
                                          <p:stCondLst>
                                            <p:cond delay="0"/>
                                          </p:stCondLst>
                                        </p:cTn>
                                        <p:tgtEl>
                                          <p:spTgt spid="83974"/>
                                        </p:tgtEl>
                                        <p:attrNameLst>
                                          <p:attrName>style.visibility</p:attrName>
                                        </p:attrNameLst>
                                      </p:cBhvr>
                                      <p:to>
                                        <p:strVal val="hidden"/>
                                      </p:to>
                                    </p:set>
                                  </p:childTnLst>
                                </p:cTn>
                              </p:par>
                            </p:childTnLst>
                          </p:cTn>
                        </p:par>
                      </p:childTnLst>
                    </p:cTn>
                  </p:par>
                  <p:par>
                    <p:cTn id="176" fill="hold">
                      <p:stCondLst>
                        <p:cond delay="indefinite"/>
                      </p:stCondLst>
                      <p:childTnLst>
                        <p:par>
                          <p:cTn id="177" fill="hold">
                            <p:stCondLst>
                              <p:cond delay="0"/>
                            </p:stCondLst>
                            <p:childTnLst>
                              <p:par>
                                <p:cTn id="178" presetID="12" presetClass="exit" presetSubtype="4" fill="hold" grpId="5" nodeType="clickEffect">
                                  <p:stCondLst>
                                    <p:cond delay="0"/>
                                  </p:stCondLst>
                                  <p:childTnLst>
                                    <p:animEffect transition="out" filter="slide(fromBottom)">
                                      <p:cBhvr>
                                        <p:cTn id="179" dur="500"/>
                                        <p:tgtEl>
                                          <p:spTgt spid="84013"/>
                                        </p:tgtEl>
                                      </p:cBhvr>
                                    </p:animEffect>
                                    <p:set>
                                      <p:cBhvr>
                                        <p:cTn id="180" dur="1" fill="hold">
                                          <p:stCondLst>
                                            <p:cond delay="499"/>
                                          </p:stCondLst>
                                        </p:cTn>
                                        <p:tgtEl>
                                          <p:spTgt spid="84013"/>
                                        </p:tgtEl>
                                        <p:attrNameLst>
                                          <p:attrName>style.visibility</p:attrName>
                                        </p:attrNameLst>
                                      </p:cBhvr>
                                      <p:to>
                                        <p:strVal val="hidden"/>
                                      </p:to>
                                    </p:set>
                                  </p:childTnLst>
                                </p:cTn>
                              </p:par>
                            </p:childTnLst>
                          </p:cTn>
                        </p:par>
                        <p:par>
                          <p:cTn id="181" fill="hold">
                            <p:stCondLst>
                              <p:cond delay="500"/>
                            </p:stCondLst>
                            <p:childTnLst>
                              <p:par>
                                <p:cTn id="182" presetID="12" presetClass="entr" presetSubtype="1" fill="hold" grpId="10" nodeType="afterEffect">
                                  <p:stCondLst>
                                    <p:cond delay="0"/>
                                  </p:stCondLst>
                                  <p:childTnLst>
                                    <p:set>
                                      <p:cBhvr>
                                        <p:cTn id="183" dur="1" fill="hold">
                                          <p:stCondLst>
                                            <p:cond delay="0"/>
                                          </p:stCondLst>
                                        </p:cTn>
                                        <p:tgtEl>
                                          <p:spTgt spid="84015">
                                            <p:txEl>
                                              <p:pRg st="0" end="0"/>
                                            </p:txEl>
                                          </p:spTgt>
                                        </p:tgtEl>
                                        <p:attrNameLst>
                                          <p:attrName>style.visibility</p:attrName>
                                        </p:attrNameLst>
                                      </p:cBhvr>
                                      <p:to>
                                        <p:strVal val="visible"/>
                                      </p:to>
                                    </p:set>
                                    <p:animEffect transition="in" filter="slide(fromTop)">
                                      <p:cBhvr>
                                        <p:cTn id="184" dur="500"/>
                                        <p:tgtEl>
                                          <p:spTgt spid="84015">
                                            <p:txEl>
                                              <p:pRg st="0" end="0"/>
                                            </p:txEl>
                                          </p:spTgt>
                                        </p:tgtEl>
                                      </p:cBhvr>
                                    </p:animEffect>
                                  </p:childTnLst>
                                </p:cTn>
                              </p:par>
                            </p:childTnLst>
                          </p:cTn>
                        </p:par>
                        <p:par>
                          <p:cTn id="185" fill="hold">
                            <p:stCondLst>
                              <p:cond delay="1000"/>
                            </p:stCondLst>
                            <p:childTnLst>
                              <p:par>
                                <p:cTn id="186" presetID="22" presetClass="entr" presetSubtype="8" fill="hold" grpId="0" nodeType="afterEffect">
                                  <p:stCondLst>
                                    <p:cond delay="0"/>
                                  </p:stCondLst>
                                  <p:childTnLst>
                                    <p:set>
                                      <p:cBhvr>
                                        <p:cTn id="187" dur="1" fill="hold">
                                          <p:stCondLst>
                                            <p:cond delay="0"/>
                                          </p:stCondLst>
                                        </p:cTn>
                                        <p:tgtEl>
                                          <p:spTgt spid="84010"/>
                                        </p:tgtEl>
                                        <p:attrNameLst>
                                          <p:attrName>style.visibility</p:attrName>
                                        </p:attrNameLst>
                                      </p:cBhvr>
                                      <p:to>
                                        <p:strVal val="visible"/>
                                      </p:to>
                                    </p:set>
                                    <p:animEffect transition="in" filter="wipe(left)">
                                      <p:cBhvr>
                                        <p:cTn id="188" dur="500"/>
                                        <p:tgtEl>
                                          <p:spTgt spid="84010"/>
                                        </p:tgtEl>
                                      </p:cBhvr>
                                    </p:animEffect>
                                  </p:childTnLst>
                                </p:cTn>
                              </p:par>
                              <p:par>
                                <p:cTn id="189" presetID="22" presetClass="entr" presetSubtype="8" fill="hold" grpId="0" nodeType="withEffect">
                                  <p:stCondLst>
                                    <p:cond delay="0"/>
                                  </p:stCondLst>
                                  <p:childTnLst>
                                    <p:set>
                                      <p:cBhvr>
                                        <p:cTn id="190" dur="1" fill="hold">
                                          <p:stCondLst>
                                            <p:cond delay="0"/>
                                          </p:stCondLst>
                                        </p:cTn>
                                        <p:tgtEl>
                                          <p:spTgt spid="84023"/>
                                        </p:tgtEl>
                                        <p:attrNameLst>
                                          <p:attrName>style.visibility</p:attrName>
                                        </p:attrNameLst>
                                      </p:cBhvr>
                                      <p:to>
                                        <p:strVal val="visible"/>
                                      </p:to>
                                    </p:set>
                                    <p:animEffect transition="in" filter="wipe(left)">
                                      <p:cBhvr>
                                        <p:cTn id="191" dur="500"/>
                                        <p:tgtEl>
                                          <p:spTgt spid="84023"/>
                                        </p:tgtEl>
                                      </p:cBhvr>
                                    </p:animEffect>
                                  </p:childTnLst>
                                </p:cTn>
                              </p:par>
                            </p:childTnLst>
                          </p:cTn>
                        </p:par>
                      </p:childTnLst>
                    </p:cTn>
                  </p:par>
                  <p:par>
                    <p:cTn id="192" fill="hold">
                      <p:stCondLst>
                        <p:cond delay="indefinite"/>
                      </p:stCondLst>
                      <p:childTnLst>
                        <p:par>
                          <p:cTn id="193" fill="hold">
                            <p:stCondLst>
                              <p:cond delay="0"/>
                            </p:stCondLst>
                            <p:childTnLst>
                              <p:par>
                                <p:cTn id="194" presetID="12" presetClass="exit" presetSubtype="4" fill="hold" nodeType="clickEffect">
                                  <p:stCondLst>
                                    <p:cond delay="0"/>
                                  </p:stCondLst>
                                  <p:childTnLst>
                                    <p:animEffect transition="out" filter="slide(fromBottom)">
                                      <p:cBhvr>
                                        <p:cTn id="195" dur="500"/>
                                        <p:tgtEl>
                                          <p:spTgt spid="84015">
                                            <p:txEl>
                                              <p:pRg st="0" end="0"/>
                                            </p:txEl>
                                          </p:spTgt>
                                        </p:tgtEl>
                                      </p:cBhvr>
                                    </p:animEffect>
                                    <p:set>
                                      <p:cBhvr>
                                        <p:cTn id="196" dur="1" fill="hold">
                                          <p:stCondLst>
                                            <p:cond delay="499"/>
                                          </p:stCondLst>
                                        </p:cTn>
                                        <p:tgtEl>
                                          <p:spTgt spid="84015">
                                            <p:txEl>
                                              <p:pRg st="0" end="0"/>
                                            </p:txEl>
                                          </p:spTgt>
                                        </p:tgtEl>
                                        <p:attrNameLst>
                                          <p:attrName>style.visibility</p:attrName>
                                        </p:attrNameLst>
                                      </p:cBhvr>
                                      <p:to>
                                        <p:strVal val="hidden"/>
                                      </p:to>
                                    </p:set>
                                  </p:childTnLst>
                                </p:cTn>
                              </p:par>
                            </p:childTnLst>
                          </p:cTn>
                        </p:par>
                        <p:par>
                          <p:cTn id="197" fill="hold">
                            <p:stCondLst>
                              <p:cond delay="500"/>
                            </p:stCondLst>
                            <p:childTnLst>
                              <p:par>
                                <p:cTn id="198" presetID="12" presetClass="entr" presetSubtype="1" fill="hold" grpId="6" nodeType="afterEffect">
                                  <p:stCondLst>
                                    <p:cond delay="0"/>
                                  </p:stCondLst>
                                  <p:childTnLst>
                                    <p:set>
                                      <p:cBhvr>
                                        <p:cTn id="199" dur="1" fill="hold">
                                          <p:stCondLst>
                                            <p:cond delay="0"/>
                                          </p:stCondLst>
                                        </p:cTn>
                                        <p:tgtEl>
                                          <p:spTgt spid="84013"/>
                                        </p:tgtEl>
                                        <p:attrNameLst>
                                          <p:attrName>style.visibility</p:attrName>
                                        </p:attrNameLst>
                                      </p:cBhvr>
                                      <p:to>
                                        <p:strVal val="visible"/>
                                      </p:to>
                                    </p:set>
                                    <p:animEffect transition="in" filter="slide(fromTop)">
                                      <p:cBhvr>
                                        <p:cTn id="200" dur="500"/>
                                        <p:tgtEl>
                                          <p:spTgt spid="84013"/>
                                        </p:tgtEl>
                                      </p:cBhvr>
                                    </p:animEffect>
                                  </p:childTnLst>
                                </p:cTn>
                              </p:par>
                            </p:childTnLst>
                          </p:cTn>
                        </p:par>
                        <p:par>
                          <p:cTn id="201" fill="hold">
                            <p:stCondLst>
                              <p:cond delay="1000"/>
                            </p:stCondLst>
                            <p:childTnLst>
                              <p:par>
                                <p:cTn id="202" presetID="22" presetClass="entr" presetSubtype="1" fill="hold" grpId="0" nodeType="afterEffect">
                                  <p:stCondLst>
                                    <p:cond delay="0"/>
                                  </p:stCondLst>
                                  <p:childTnLst>
                                    <p:set>
                                      <p:cBhvr>
                                        <p:cTn id="203" dur="1" fill="hold">
                                          <p:stCondLst>
                                            <p:cond delay="0"/>
                                          </p:stCondLst>
                                        </p:cTn>
                                        <p:tgtEl>
                                          <p:spTgt spid="84025"/>
                                        </p:tgtEl>
                                        <p:attrNameLst>
                                          <p:attrName>style.visibility</p:attrName>
                                        </p:attrNameLst>
                                      </p:cBhvr>
                                      <p:to>
                                        <p:strVal val="visible"/>
                                      </p:to>
                                    </p:set>
                                    <p:animEffect transition="in" filter="wipe(up)">
                                      <p:cBhvr>
                                        <p:cTn id="204" dur="500"/>
                                        <p:tgtEl>
                                          <p:spTgt spid="84025"/>
                                        </p:tgtEl>
                                      </p:cBhvr>
                                    </p:animEffect>
                                  </p:childTnLst>
                                </p:cTn>
                              </p:par>
                            </p:childTnLst>
                          </p:cTn>
                        </p:par>
                        <p:par>
                          <p:cTn id="205" fill="hold">
                            <p:stCondLst>
                              <p:cond delay="1500"/>
                            </p:stCondLst>
                            <p:childTnLst>
                              <p:par>
                                <p:cTn id="206" presetID="1" presetClass="entr" presetSubtype="0" fill="hold" grpId="3" nodeType="afterEffect">
                                  <p:stCondLst>
                                    <p:cond delay="0"/>
                                  </p:stCondLst>
                                  <p:childTnLst>
                                    <p:set>
                                      <p:cBhvr>
                                        <p:cTn id="207" dur="1" fill="hold">
                                          <p:stCondLst>
                                            <p:cond delay="0"/>
                                          </p:stCondLst>
                                        </p:cTn>
                                        <p:tgtEl>
                                          <p:spTgt spid="83974"/>
                                        </p:tgtEl>
                                        <p:attrNameLst>
                                          <p:attrName>style.visibility</p:attrName>
                                        </p:attrNameLst>
                                      </p:cBhvr>
                                      <p:to>
                                        <p:strVal val="visible"/>
                                      </p:to>
                                    </p:set>
                                  </p:childTnLst>
                                </p:cTn>
                              </p:par>
                            </p:childTnLst>
                          </p:cTn>
                        </p:par>
                      </p:childTnLst>
                    </p:cTn>
                  </p:par>
                  <p:par>
                    <p:cTn id="208" fill="hold">
                      <p:stCondLst>
                        <p:cond delay="indefinite"/>
                      </p:stCondLst>
                      <p:childTnLst>
                        <p:par>
                          <p:cTn id="209" fill="hold">
                            <p:stCondLst>
                              <p:cond delay="0"/>
                            </p:stCondLst>
                            <p:childTnLst>
                              <p:par>
                                <p:cTn id="210" presetID="12" presetClass="exit" presetSubtype="4" fill="hold" grpId="7" nodeType="clickEffect">
                                  <p:stCondLst>
                                    <p:cond delay="0"/>
                                  </p:stCondLst>
                                  <p:childTnLst>
                                    <p:animEffect transition="out" filter="slide(fromBottom)">
                                      <p:cBhvr>
                                        <p:cTn id="211" dur="500"/>
                                        <p:tgtEl>
                                          <p:spTgt spid="84013"/>
                                        </p:tgtEl>
                                      </p:cBhvr>
                                    </p:animEffect>
                                    <p:set>
                                      <p:cBhvr>
                                        <p:cTn id="212" dur="1" fill="hold">
                                          <p:stCondLst>
                                            <p:cond delay="499"/>
                                          </p:stCondLst>
                                        </p:cTn>
                                        <p:tgtEl>
                                          <p:spTgt spid="84013"/>
                                        </p:tgtEl>
                                        <p:attrNameLst>
                                          <p:attrName>style.visibility</p:attrName>
                                        </p:attrNameLst>
                                      </p:cBhvr>
                                      <p:to>
                                        <p:strVal val="hidden"/>
                                      </p:to>
                                    </p:set>
                                  </p:childTnLst>
                                </p:cTn>
                              </p:par>
                            </p:childTnLst>
                          </p:cTn>
                        </p:par>
                        <p:par>
                          <p:cTn id="213" fill="hold">
                            <p:stCondLst>
                              <p:cond delay="500"/>
                            </p:stCondLst>
                            <p:childTnLst>
                              <p:par>
                                <p:cTn id="214" presetID="12" presetClass="entr" presetSubtype="1" fill="hold" grpId="4" nodeType="afterEffect">
                                  <p:stCondLst>
                                    <p:cond delay="0"/>
                                  </p:stCondLst>
                                  <p:childTnLst>
                                    <p:set>
                                      <p:cBhvr>
                                        <p:cTn id="215" dur="1" fill="hold">
                                          <p:stCondLst>
                                            <p:cond delay="0"/>
                                          </p:stCondLst>
                                        </p:cTn>
                                        <p:tgtEl>
                                          <p:spTgt spid="84014"/>
                                        </p:tgtEl>
                                        <p:attrNameLst>
                                          <p:attrName>style.visibility</p:attrName>
                                        </p:attrNameLst>
                                      </p:cBhvr>
                                      <p:to>
                                        <p:strVal val="visible"/>
                                      </p:to>
                                    </p:set>
                                    <p:animEffect transition="in" filter="slide(fromTop)">
                                      <p:cBhvr>
                                        <p:cTn id="216" dur="500"/>
                                        <p:tgtEl>
                                          <p:spTgt spid="84014"/>
                                        </p:tgtEl>
                                      </p:cBhvr>
                                    </p:animEffect>
                                  </p:childTnLst>
                                </p:cTn>
                              </p:par>
                            </p:childTnLst>
                          </p:cTn>
                        </p:par>
                        <p:par>
                          <p:cTn id="217" fill="hold">
                            <p:stCondLst>
                              <p:cond delay="1000"/>
                            </p:stCondLst>
                            <p:childTnLst>
                              <p:par>
                                <p:cTn id="218" presetID="22" presetClass="entr" presetSubtype="4" fill="hold" grpId="0" nodeType="afterEffect">
                                  <p:stCondLst>
                                    <p:cond delay="0"/>
                                  </p:stCondLst>
                                  <p:childTnLst>
                                    <p:set>
                                      <p:cBhvr>
                                        <p:cTn id="219" dur="1" fill="hold">
                                          <p:stCondLst>
                                            <p:cond delay="0"/>
                                          </p:stCondLst>
                                        </p:cTn>
                                        <p:tgtEl>
                                          <p:spTgt spid="83999"/>
                                        </p:tgtEl>
                                        <p:attrNameLst>
                                          <p:attrName>style.visibility</p:attrName>
                                        </p:attrNameLst>
                                      </p:cBhvr>
                                      <p:to>
                                        <p:strVal val="visible"/>
                                      </p:to>
                                    </p:set>
                                    <p:animEffect transition="in" filter="wipe(down)">
                                      <p:cBhvr>
                                        <p:cTn id="220" dur="500"/>
                                        <p:tgtEl>
                                          <p:spTgt spid="83999"/>
                                        </p:tgtEl>
                                      </p:cBhvr>
                                    </p:animEffect>
                                  </p:childTnLst>
                                </p:cTn>
                              </p:par>
                            </p:childTnLst>
                          </p:cTn>
                        </p:par>
                        <p:par>
                          <p:cTn id="221" fill="hold">
                            <p:stCondLst>
                              <p:cond delay="1500"/>
                            </p:stCondLst>
                            <p:childTnLst>
                              <p:par>
                                <p:cTn id="222" presetID="1" presetClass="exit" presetSubtype="0" fill="hold" grpId="2" nodeType="afterEffect">
                                  <p:stCondLst>
                                    <p:cond delay="0"/>
                                  </p:stCondLst>
                                  <p:childTnLst>
                                    <p:set>
                                      <p:cBhvr>
                                        <p:cTn id="223" dur="1" fill="hold">
                                          <p:stCondLst>
                                            <p:cond delay="0"/>
                                          </p:stCondLst>
                                        </p:cTn>
                                        <p:tgtEl>
                                          <p:spTgt spid="83975"/>
                                        </p:tgtEl>
                                        <p:attrNameLst>
                                          <p:attrName>style.visibility</p:attrName>
                                        </p:attrNameLst>
                                      </p:cBhvr>
                                      <p:to>
                                        <p:strVal val="hidden"/>
                                      </p:to>
                                    </p:set>
                                  </p:childTnLst>
                                </p:cTn>
                              </p:par>
                            </p:childTnLst>
                          </p:cTn>
                        </p:par>
                      </p:childTnLst>
                    </p:cTn>
                  </p:par>
                  <p:par>
                    <p:cTn id="224" fill="hold">
                      <p:stCondLst>
                        <p:cond delay="indefinite"/>
                      </p:stCondLst>
                      <p:childTnLst>
                        <p:par>
                          <p:cTn id="225" fill="hold">
                            <p:stCondLst>
                              <p:cond delay="0"/>
                            </p:stCondLst>
                            <p:childTnLst>
                              <p:par>
                                <p:cTn id="226" presetID="12" presetClass="exit" presetSubtype="4" fill="hold" grpId="5" nodeType="clickEffect">
                                  <p:stCondLst>
                                    <p:cond delay="0"/>
                                  </p:stCondLst>
                                  <p:childTnLst>
                                    <p:animEffect transition="out" filter="slide(fromBottom)">
                                      <p:cBhvr>
                                        <p:cTn id="227" dur="500"/>
                                        <p:tgtEl>
                                          <p:spTgt spid="84014"/>
                                        </p:tgtEl>
                                      </p:cBhvr>
                                    </p:animEffect>
                                    <p:set>
                                      <p:cBhvr>
                                        <p:cTn id="228" dur="1" fill="hold">
                                          <p:stCondLst>
                                            <p:cond delay="499"/>
                                          </p:stCondLst>
                                        </p:cTn>
                                        <p:tgtEl>
                                          <p:spTgt spid="84014"/>
                                        </p:tgtEl>
                                        <p:attrNameLst>
                                          <p:attrName>style.visibility</p:attrName>
                                        </p:attrNameLst>
                                      </p:cBhvr>
                                      <p:to>
                                        <p:strVal val="hidden"/>
                                      </p:to>
                                    </p:set>
                                  </p:childTnLst>
                                </p:cTn>
                              </p:par>
                            </p:childTnLst>
                          </p:cTn>
                        </p:par>
                        <p:par>
                          <p:cTn id="229" fill="hold">
                            <p:stCondLst>
                              <p:cond delay="500"/>
                            </p:stCondLst>
                            <p:childTnLst>
                              <p:par>
                                <p:cTn id="230" presetID="12" presetClass="entr" presetSubtype="1" fill="hold" grpId="11" nodeType="afterEffect">
                                  <p:stCondLst>
                                    <p:cond delay="0"/>
                                  </p:stCondLst>
                                  <p:childTnLst>
                                    <p:set>
                                      <p:cBhvr>
                                        <p:cTn id="231" dur="1" fill="hold">
                                          <p:stCondLst>
                                            <p:cond delay="0"/>
                                          </p:stCondLst>
                                        </p:cTn>
                                        <p:tgtEl>
                                          <p:spTgt spid="84015">
                                            <p:txEl>
                                              <p:pRg st="0" end="0"/>
                                            </p:txEl>
                                          </p:spTgt>
                                        </p:tgtEl>
                                        <p:attrNameLst>
                                          <p:attrName>style.visibility</p:attrName>
                                        </p:attrNameLst>
                                      </p:cBhvr>
                                      <p:to>
                                        <p:strVal val="visible"/>
                                      </p:to>
                                    </p:set>
                                    <p:animEffect transition="in" filter="slide(fromTop)">
                                      <p:cBhvr>
                                        <p:cTn id="232" dur="500"/>
                                        <p:tgtEl>
                                          <p:spTgt spid="84015">
                                            <p:txEl>
                                              <p:pRg st="0" end="0"/>
                                            </p:txEl>
                                          </p:spTgt>
                                        </p:tgtEl>
                                      </p:cBhvr>
                                    </p:animEffect>
                                  </p:childTnLst>
                                </p:cTn>
                              </p:par>
                            </p:childTnLst>
                          </p:cTn>
                        </p:par>
                        <p:par>
                          <p:cTn id="233" fill="hold">
                            <p:stCondLst>
                              <p:cond delay="1000"/>
                            </p:stCondLst>
                            <p:childTnLst>
                              <p:par>
                                <p:cTn id="234" presetID="22" presetClass="entr" presetSubtype="8" fill="hold" grpId="0" nodeType="afterEffect">
                                  <p:stCondLst>
                                    <p:cond delay="0"/>
                                  </p:stCondLst>
                                  <p:childTnLst>
                                    <p:set>
                                      <p:cBhvr>
                                        <p:cTn id="235" dur="1" fill="hold">
                                          <p:stCondLst>
                                            <p:cond delay="0"/>
                                          </p:stCondLst>
                                        </p:cTn>
                                        <p:tgtEl>
                                          <p:spTgt spid="84024"/>
                                        </p:tgtEl>
                                        <p:attrNameLst>
                                          <p:attrName>style.visibility</p:attrName>
                                        </p:attrNameLst>
                                      </p:cBhvr>
                                      <p:to>
                                        <p:strVal val="visible"/>
                                      </p:to>
                                    </p:set>
                                    <p:animEffect transition="in" filter="wipe(left)">
                                      <p:cBhvr>
                                        <p:cTn id="236" dur="500"/>
                                        <p:tgtEl>
                                          <p:spTgt spid="84024"/>
                                        </p:tgtEl>
                                      </p:cBhvr>
                                    </p:animEffect>
                                  </p:childTnLst>
                                </p:cTn>
                              </p:par>
                              <p:par>
                                <p:cTn id="237" presetID="22" presetClass="entr" presetSubtype="8" fill="hold" grpId="0" nodeType="withEffect">
                                  <p:stCondLst>
                                    <p:cond delay="0"/>
                                  </p:stCondLst>
                                  <p:childTnLst>
                                    <p:set>
                                      <p:cBhvr>
                                        <p:cTn id="238" dur="1" fill="hold">
                                          <p:stCondLst>
                                            <p:cond delay="0"/>
                                          </p:stCondLst>
                                        </p:cTn>
                                        <p:tgtEl>
                                          <p:spTgt spid="84011"/>
                                        </p:tgtEl>
                                        <p:attrNameLst>
                                          <p:attrName>style.visibility</p:attrName>
                                        </p:attrNameLst>
                                      </p:cBhvr>
                                      <p:to>
                                        <p:strVal val="visible"/>
                                      </p:to>
                                    </p:set>
                                    <p:animEffect transition="in" filter="wipe(left)">
                                      <p:cBhvr>
                                        <p:cTn id="239" dur="500"/>
                                        <p:tgtEl>
                                          <p:spTgt spid="840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3" grpId="0" build="p"/>
      <p:bldP spid="83974" grpId="0" animBg="1"/>
      <p:bldP spid="83974" grpId="1" animBg="1"/>
      <p:bldP spid="83974" grpId="2" animBg="1"/>
      <p:bldP spid="83974" grpId="3" animBg="1"/>
      <p:bldP spid="83975" grpId="0" animBg="1"/>
      <p:bldP spid="83975" grpId="1" animBg="1"/>
      <p:bldP spid="83975" grpId="2" animBg="1"/>
      <p:bldP spid="83997" grpId="0" animBg="1"/>
      <p:bldP spid="83998" grpId="0" animBg="1"/>
      <p:bldP spid="83999" grpId="0" animBg="1"/>
      <p:bldP spid="84009" grpId="0" animBg="1"/>
      <p:bldP spid="84010" grpId="0" animBg="1"/>
      <p:bldP spid="84011" grpId="0" animBg="1"/>
      <p:bldP spid="84013" grpId="0"/>
      <p:bldP spid="84013" grpId="1"/>
      <p:bldP spid="84013" grpId="2"/>
      <p:bldP spid="84013" grpId="3"/>
      <p:bldP spid="84013" grpId="4"/>
      <p:bldP spid="84013" grpId="5"/>
      <p:bldP spid="84013" grpId="6"/>
      <p:bldP spid="84013" grpId="7"/>
      <p:bldP spid="84014" grpId="0"/>
      <p:bldP spid="84014" grpId="1"/>
      <p:bldP spid="84014" grpId="2"/>
      <p:bldP spid="84014" grpId="3"/>
      <p:bldP spid="84014" grpId="4"/>
      <p:bldP spid="84014" grpId="5"/>
      <p:bldP spid="84015" grpId="0" build="allAtOnce"/>
      <p:bldP spid="84015" grpId="1" build="allAtOnce"/>
      <p:bldP spid="84015" grpId="2" build="allAtOnce"/>
      <p:bldP spid="84015" grpId="3" build="allAtOnce"/>
      <p:bldP spid="84015" grpId="4" build="allAtOnce"/>
      <p:bldP spid="84015" grpId="5" build="allAtOnce"/>
      <p:bldP spid="84015" grpId="6" build="allAtOnce"/>
      <p:bldP spid="84015" grpId="7" build="allAtOnce"/>
      <p:bldP spid="84015" grpId="8" build="allAtOnce"/>
      <p:bldP spid="84015" grpId="9" build="allAtOnce"/>
      <p:bldP spid="84015" grpId="10" build="allAtOnce"/>
      <p:bldP spid="84015" grpId="11" build="allAtOnce"/>
      <p:bldP spid="84017" grpId="0" animBg="1"/>
      <p:bldP spid="84018" grpId="0" animBg="1"/>
      <p:bldP spid="84019" grpId="0" animBg="1"/>
      <p:bldP spid="84020" grpId="0" animBg="1"/>
      <p:bldP spid="84021" grpId="0" animBg="1"/>
      <p:bldP spid="84022" grpId="0" animBg="1"/>
      <p:bldP spid="84023" grpId="0" animBg="1"/>
      <p:bldP spid="84024" grpId="0" animBg="1"/>
      <p:bldP spid="84025" grpId="0" animBg="1"/>
      <p:bldP spid="84035" grpId="0" animBg="1"/>
      <p:bldP spid="84036" grpId="0" animBg="1"/>
      <p:bldP spid="84037" grpId="0" animBg="1"/>
      <p:bldP spid="84038" grpId="0" animBg="1"/>
      <p:bldP spid="84039" grpId="0" animBg="1"/>
      <p:bldP spid="84040" grpId="0" animBg="1"/>
      <p:bldP spid="84041" grpId="0"/>
      <p:bldP spid="84042"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Rectangle 4"/>
          <p:cNvSpPr>
            <a:spLocks noChangeArrowheads="1"/>
          </p:cNvSpPr>
          <p:nvPr/>
        </p:nvSpPr>
        <p:spPr bwMode="auto">
          <a:xfrm>
            <a:off x="2667000" y="2203362"/>
            <a:ext cx="6858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ea typeface="华文新魏" panose="02010800040101010101" pitchFamily="2" charset="-122"/>
              </a:rPr>
              <a:t>       </a:t>
            </a:r>
            <a:r>
              <a:rPr lang="zh-CN" altLang="en-US" sz="2400">
                <a:ea typeface="华文新魏" panose="02010800040101010101" pitchFamily="2" charset="-122"/>
              </a:rPr>
              <a:t>在前后台系统中，一个“模块”可以</a:t>
            </a:r>
            <a:r>
              <a:rPr lang="zh-CN" altLang="en-US" sz="2400">
                <a:solidFill>
                  <a:srgbClr val="FF0000"/>
                </a:solidFill>
                <a:ea typeface="华文新魏" panose="02010800040101010101" pitchFamily="2" charset="-122"/>
              </a:rPr>
              <a:t>调用</a:t>
            </a:r>
            <a:r>
              <a:rPr lang="zh-CN" altLang="en-US" sz="2400">
                <a:ea typeface="华文新魏" panose="02010800040101010101" pitchFamily="2" charset="-122"/>
              </a:rPr>
              <a:t>另一个“模块”，因此各模块在执行时间上相互</a:t>
            </a:r>
            <a:r>
              <a:rPr lang="zh-CN" altLang="en-US" sz="2400">
                <a:solidFill>
                  <a:srgbClr val="FF0000"/>
                </a:solidFill>
                <a:ea typeface="华文新魏" panose="02010800040101010101" pitchFamily="2" charset="-122"/>
              </a:rPr>
              <a:t>错开</a:t>
            </a:r>
            <a:r>
              <a:rPr lang="zh-CN" altLang="en-US" sz="2400">
                <a:ea typeface="华文新魏" panose="02010800040101010101" pitchFamily="2" charset="-122"/>
              </a:rPr>
              <a:t>，且信息传递“</a:t>
            </a:r>
            <a:r>
              <a:rPr lang="zh-CN" altLang="en-US" sz="2400">
                <a:solidFill>
                  <a:srgbClr val="FF0000"/>
                </a:solidFill>
                <a:ea typeface="华文新魏" panose="02010800040101010101" pitchFamily="2" charset="-122"/>
              </a:rPr>
              <a:t>同步</a:t>
            </a:r>
            <a:r>
              <a:rPr lang="zh-CN" altLang="en-US" sz="2400">
                <a:ea typeface="华文新魏" panose="02010800040101010101" pitchFamily="2" charset="-122"/>
              </a:rPr>
              <a:t>”。</a:t>
            </a:r>
            <a:endParaRPr lang="zh-CN" altLang="en-US"/>
          </a:p>
        </p:txBody>
      </p:sp>
      <p:sp>
        <p:nvSpPr>
          <p:cNvPr id="2" name="标题 1"/>
          <p:cNvSpPr>
            <a:spLocks noGrp="1"/>
          </p:cNvSpPr>
          <p:nvPr>
            <p:ph type="title"/>
          </p:nvPr>
        </p:nvSpPr>
        <p:spPr/>
        <p:txBody>
          <a:bodyPr/>
          <a:lstStyle/>
          <a:p>
            <a:r>
              <a:rPr lang="en-US" altLang="zh-CN" dirty="0"/>
              <a:t>3.2  </a:t>
            </a:r>
            <a:r>
              <a:rPr lang="zh-CN" altLang="en-US" dirty="0"/>
              <a:t>最小内核</a:t>
            </a:r>
          </a:p>
        </p:txBody>
      </p:sp>
      <p:sp>
        <p:nvSpPr>
          <p:cNvPr id="33796" name="Rectangle 3"/>
          <p:cNvSpPr>
            <a:spLocks noGrp="1" noChangeArrowheads="1"/>
          </p:cNvSpPr>
          <p:nvPr>
            <p:ph idx="1"/>
          </p:nvPr>
        </p:nvSpPr>
        <p:spPr/>
        <p:txBody>
          <a:bodyPr/>
          <a:lstStyle/>
          <a:p>
            <a:pPr eaLnBrk="1" hangingPunct="1"/>
            <a:r>
              <a:rPr lang="zh-CN" altLang="en-US"/>
              <a:t>案例分析</a:t>
            </a:r>
          </a:p>
        </p:txBody>
      </p:sp>
      <p:sp>
        <p:nvSpPr>
          <p:cNvPr id="87045" name="Rectangle 5"/>
          <p:cNvSpPr>
            <a:spLocks noChangeArrowheads="1"/>
          </p:cNvSpPr>
          <p:nvPr/>
        </p:nvSpPr>
        <p:spPr bwMode="auto">
          <a:xfrm>
            <a:off x="2667000" y="2205465"/>
            <a:ext cx="6858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ea typeface="华文新魏" panose="02010800040101010101" pitchFamily="2" charset="-122"/>
              </a:rPr>
              <a:t>       </a:t>
            </a:r>
            <a:r>
              <a:rPr lang="zh-CN" altLang="en-US" sz="2400">
                <a:ea typeface="华文新魏" panose="02010800040101010101" pitchFamily="2" charset="-122"/>
              </a:rPr>
              <a:t>在操作系统中，程序设计就象</a:t>
            </a:r>
            <a:r>
              <a:rPr lang="zh-CN" altLang="en-US" sz="2400">
                <a:solidFill>
                  <a:srgbClr val="FF0000"/>
                </a:solidFill>
                <a:ea typeface="华文新魏" panose="02010800040101010101" pitchFamily="2" charset="-122"/>
              </a:rPr>
              <a:t>记流水帐</a:t>
            </a:r>
            <a:r>
              <a:rPr lang="zh-CN" altLang="en-US" sz="2400">
                <a:ea typeface="华文新魏" panose="02010800040101010101" pitchFamily="2" charset="-122"/>
              </a:rPr>
              <a:t>一样简单。</a:t>
            </a:r>
            <a:endParaRPr lang="zh-CN" altLang="en-US"/>
          </a:p>
        </p:txBody>
      </p:sp>
      <p:pic>
        <p:nvPicPr>
          <p:cNvPr id="8704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2976564"/>
            <a:ext cx="3467100" cy="350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燕尾形 6">
            <a:hlinkClick r:id="rId3" action="ppaction://hlinksldjump"/>
          </p:cNvPr>
          <p:cNvSpPr/>
          <p:nvPr/>
        </p:nvSpPr>
        <p:spPr>
          <a:xfrm rot="10800000">
            <a:off x="10107613" y="6096000"/>
            <a:ext cx="533400" cy="381000"/>
          </a:xfrm>
          <a:prstGeom prst="chevron">
            <a:avLst>
              <a:gd name="adj" fmla="val 64328"/>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7044">
                                            <p:txEl>
                                              <p:pRg st="0" end="0"/>
                                            </p:txEl>
                                          </p:spTgt>
                                        </p:tgtEl>
                                        <p:attrNameLst>
                                          <p:attrName>style.visibility</p:attrName>
                                        </p:attrNameLst>
                                      </p:cBhvr>
                                      <p:to>
                                        <p:strVal val="visible"/>
                                      </p:to>
                                    </p:set>
                                    <p:animEffect transition="in" filter="wipe(up)">
                                      <p:cBhvr>
                                        <p:cTn id="7" dur="500"/>
                                        <p:tgtEl>
                                          <p:spTgt spid="870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87044">
                                            <p:txEl>
                                              <p:pRg st="0" end="0"/>
                                            </p:txEl>
                                          </p:spTgt>
                                        </p:tgtEl>
                                        <p:attrNameLst>
                                          <p:attrName>style.visibility</p:attrName>
                                        </p:attrNameLst>
                                      </p:cBhvr>
                                      <p:to>
                                        <p:strVal val="hidden"/>
                                      </p:to>
                                    </p:set>
                                  </p:childTnLst>
                                </p:cTn>
                              </p:par>
                              <p:par>
                                <p:cTn id="12" presetID="22" presetClass="entr" presetSubtype="1" fill="hold" grpId="0" nodeType="withEffect">
                                  <p:stCondLst>
                                    <p:cond delay="0"/>
                                  </p:stCondLst>
                                  <p:childTnLst>
                                    <p:set>
                                      <p:cBhvr>
                                        <p:cTn id="13" dur="1" fill="hold">
                                          <p:stCondLst>
                                            <p:cond delay="0"/>
                                          </p:stCondLst>
                                        </p:cTn>
                                        <p:tgtEl>
                                          <p:spTgt spid="87045"/>
                                        </p:tgtEl>
                                        <p:attrNameLst>
                                          <p:attrName>style.visibility</p:attrName>
                                        </p:attrNameLst>
                                      </p:cBhvr>
                                      <p:to>
                                        <p:strVal val="visible"/>
                                      </p:to>
                                    </p:set>
                                    <p:animEffect transition="in" filter="wipe(up)">
                                      <p:cBhvr>
                                        <p:cTn id="14" dur="500"/>
                                        <p:tgtEl>
                                          <p:spTgt spid="87045"/>
                                        </p:tgtEl>
                                      </p:cBhvr>
                                    </p:animEffect>
                                  </p:childTnLst>
                                </p:cTn>
                              </p:par>
                            </p:childTnLst>
                          </p:cTn>
                        </p:par>
                        <p:par>
                          <p:cTn id="15" fill="hold">
                            <p:stCondLst>
                              <p:cond delay="0"/>
                            </p:stCondLst>
                            <p:childTnLst>
                              <p:par>
                                <p:cTn id="16" presetID="9" presetClass="entr" presetSubtype="0" fill="hold" nodeType="afterEffect">
                                  <p:stCondLst>
                                    <p:cond delay="0"/>
                                  </p:stCondLst>
                                  <p:childTnLst>
                                    <p:set>
                                      <p:cBhvr>
                                        <p:cTn id="17" dur="1" fill="hold">
                                          <p:stCondLst>
                                            <p:cond delay="0"/>
                                          </p:stCondLst>
                                        </p:cTn>
                                        <p:tgtEl>
                                          <p:spTgt spid="87046"/>
                                        </p:tgtEl>
                                        <p:attrNameLst>
                                          <p:attrName>style.visibility</p:attrName>
                                        </p:attrNameLst>
                                      </p:cBhvr>
                                      <p:to>
                                        <p:strVal val="visible"/>
                                      </p:to>
                                    </p:set>
                                    <p:animEffect transition="in" filter="dissolve">
                                      <p:cBhvr>
                                        <p:cTn id="18" dur="500"/>
                                        <p:tgtEl>
                                          <p:spTgt spid="870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4" grpId="0" build="allAtOnce"/>
      <p:bldP spid="87045"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34819" name="Rectangle 3"/>
          <p:cNvSpPr>
            <a:spLocks noGrp="1" noChangeArrowheads="1"/>
          </p:cNvSpPr>
          <p:nvPr>
            <p:ph idx="1"/>
          </p:nvPr>
        </p:nvSpPr>
        <p:spPr/>
        <p:txBody>
          <a:bodyPr/>
          <a:lstStyle/>
          <a:p>
            <a:pPr eaLnBrk="1" hangingPunct="1"/>
            <a:r>
              <a:rPr lang="zh-CN" altLang="en-US" dirty="0"/>
              <a:t>案例分析</a:t>
            </a:r>
          </a:p>
        </p:txBody>
      </p:sp>
      <p:sp>
        <p:nvSpPr>
          <p:cNvPr id="89092" name="Rectangle 4"/>
          <p:cNvSpPr>
            <a:spLocks noChangeArrowheads="1"/>
          </p:cNvSpPr>
          <p:nvPr/>
        </p:nvSpPr>
        <p:spPr bwMode="auto">
          <a:xfrm>
            <a:off x="2667000" y="2276426"/>
            <a:ext cx="68580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a:latin typeface="华文新魏" panose="02010800040101010101" pitchFamily="2" charset="-122"/>
                <a:ea typeface="华文新魏" panose="02010800040101010101" pitchFamily="2" charset="-122"/>
              </a:rPr>
              <a:t>       </a:t>
            </a:r>
            <a:r>
              <a:rPr lang="zh-CN" altLang="en-US" sz="2400" dirty="0">
                <a:solidFill>
                  <a:srgbClr val="FF0000"/>
                </a:solidFill>
                <a:latin typeface="华文新魏" panose="02010800040101010101" pitchFamily="2" charset="-122"/>
                <a:ea typeface="华文新魏" panose="02010800040101010101" pitchFamily="2" charset="-122"/>
              </a:rPr>
              <a:t>注意</a:t>
            </a:r>
            <a:r>
              <a:rPr lang="zh-CN" altLang="en-US" sz="2400" dirty="0">
                <a:latin typeface="华文新魏" panose="02010800040101010101" pitchFamily="2" charset="-122"/>
                <a:ea typeface="华文新魏" panose="02010800040101010101" pitchFamily="2" charset="-122"/>
              </a:rPr>
              <a:t>：在进入首个运行的任务之前要禁止产生任何受操作系统管理的中断，包括节拍定时器的中断。因为这类中断产生后操作系统会对任务进行扫描，并尝试进行任务切换，这将会导致程序出错，甚至引起</a:t>
            </a:r>
            <a:r>
              <a:rPr lang="zh-CN" altLang="en-US" sz="2400" dirty="0">
                <a:solidFill>
                  <a:srgbClr val="FF0000"/>
                </a:solidFill>
                <a:latin typeface="华文新魏" panose="02010800040101010101" pitchFamily="2" charset="-122"/>
                <a:ea typeface="华文新魏" panose="02010800040101010101" pitchFamily="2" charset="-122"/>
              </a:rPr>
              <a:t>系统崩溃</a:t>
            </a:r>
            <a:r>
              <a:rPr lang="zh-CN" altLang="en-US" sz="2400" dirty="0">
                <a:latin typeface="华文新魏" panose="02010800040101010101" pitchFamily="2" charset="-122"/>
                <a:ea typeface="华文新魏" panose="02010800040101010101" pitchFamily="2" charset="-122"/>
              </a:rPr>
              <a:t>。所以通常将硬件初始化函数放在首个运行任务开始的地方执行。</a:t>
            </a:r>
            <a:r>
              <a:rPr lang="zh-CN" altLang="en-US" dirty="0"/>
              <a:t> </a:t>
            </a:r>
          </a:p>
        </p:txBody>
      </p:sp>
      <p:sp>
        <p:nvSpPr>
          <p:cNvPr id="89093" name="Rectangle 5"/>
          <p:cNvSpPr>
            <a:spLocks noChangeArrowheads="1"/>
          </p:cNvSpPr>
          <p:nvPr/>
        </p:nvSpPr>
        <p:spPr bwMode="auto">
          <a:xfrm>
            <a:off x="4495800" y="4703643"/>
            <a:ext cx="3200400" cy="1600438"/>
          </a:xfrm>
          <a:prstGeom prst="rect">
            <a:avLst/>
          </a:prstGeom>
          <a:solidFill>
            <a:srgbClr val="C0C0C0"/>
          </a:solidFill>
          <a:ln w="9525">
            <a:noFill/>
            <a:miter lim="800000"/>
          </a:ln>
          <a:effectLst>
            <a:outerShdw dist="35921" dir="2700000" algn="ctr" rotWithShape="0">
              <a:schemeClr val="bg2"/>
            </a:outerShdw>
          </a:effectLst>
        </p:spPr>
        <p:txBody>
          <a:bodyPr anchor="ctr">
            <a:spAutoFit/>
          </a:bodyPr>
          <a:lstStyle/>
          <a:p>
            <a:pPr indent="228600">
              <a:defRPr/>
            </a:pPr>
            <a:r>
              <a:rPr lang="en-US" altLang="zh-CN" sz="1400" b="1">
                <a:latin typeface="Arial" panose="020B0604020202020204" pitchFamily="34" charset="0"/>
              </a:rPr>
              <a:t>void Task0(void *pdata) </a:t>
            </a:r>
            <a:r>
              <a:rPr lang="en-US" altLang="zh-CN" sz="1400">
                <a:latin typeface="Arial" panose="020B0604020202020204" pitchFamily="34" charset="0"/>
              </a:rPr>
              <a:t>	 </a:t>
            </a:r>
          </a:p>
          <a:p>
            <a:pPr indent="228600">
              <a:defRPr/>
            </a:pPr>
            <a:r>
              <a:rPr lang="en-US" altLang="zh-CN" sz="1400">
                <a:latin typeface="Arial" panose="020B0604020202020204" pitchFamily="34" charset="0"/>
              </a:rPr>
              <a:t>{</a:t>
            </a:r>
          </a:p>
          <a:p>
            <a:pPr indent="228600">
              <a:defRPr/>
            </a:pPr>
            <a:r>
              <a:rPr lang="en-US" altLang="zh-CN" sz="1400">
                <a:latin typeface="Arial" panose="020B0604020202020204" pitchFamily="34" charset="0"/>
              </a:rPr>
              <a:t>    pdata = pdata; 			</a:t>
            </a:r>
          </a:p>
          <a:p>
            <a:pPr indent="228600">
              <a:defRPr/>
            </a:pPr>
            <a:r>
              <a:rPr lang="en-US" altLang="zh-CN" sz="1400">
                <a:latin typeface="Arial" panose="020B0604020202020204" pitchFamily="34" charset="0"/>
              </a:rPr>
              <a:t>    TargetInit( );</a:t>
            </a:r>
          </a:p>
          <a:p>
            <a:pPr indent="228600">
              <a:defRPr/>
            </a:pPr>
            <a:endParaRPr lang="en-US" altLang="zh-CN" sz="1400">
              <a:latin typeface="Arial" panose="020B0604020202020204" pitchFamily="34" charset="0"/>
            </a:endParaRPr>
          </a:p>
          <a:p>
            <a:pPr indent="228600">
              <a:defRPr/>
            </a:pPr>
            <a:r>
              <a:rPr lang="en-US" altLang="zh-CN" sz="1400">
                <a:latin typeface="Arial" panose="020B0604020202020204" pitchFamily="34" charset="0"/>
              </a:rPr>
              <a:t>    while (1) { }</a:t>
            </a:r>
          </a:p>
          <a:p>
            <a:pPr indent="228600">
              <a:defRPr/>
            </a:pPr>
            <a:r>
              <a:rPr lang="en-US" altLang="zh-CN" sz="1400">
                <a:latin typeface="Arial" panose="020B0604020202020204" pitchFamily="34" charset="0"/>
              </a:rPr>
              <a:t>}</a:t>
            </a:r>
          </a:p>
        </p:txBody>
      </p:sp>
      <p:sp>
        <p:nvSpPr>
          <p:cNvPr id="89094" name="Oval 6"/>
          <p:cNvSpPr>
            <a:spLocks noChangeArrowheads="1"/>
          </p:cNvSpPr>
          <p:nvPr/>
        </p:nvSpPr>
        <p:spPr bwMode="auto">
          <a:xfrm>
            <a:off x="4800600" y="5410200"/>
            <a:ext cx="1371600" cy="381000"/>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9092">
                                            <p:txEl>
                                              <p:pRg st="0" end="0"/>
                                            </p:txEl>
                                          </p:spTgt>
                                        </p:tgtEl>
                                        <p:attrNameLst>
                                          <p:attrName>style.visibility</p:attrName>
                                        </p:attrNameLst>
                                      </p:cBhvr>
                                      <p:to>
                                        <p:strVal val="visible"/>
                                      </p:to>
                                    </p:set>
                                    <p:animEffect transition="in" filter="wipe(up)">
                                      <p:cBhvr>
                                        <p:cTn id="7" dur="500"/>
                                        <p:tgtEl>
                                          <p:spTgt spid="89092">
                                            <p:txEl>
                                              <p:pRg st="0" end="0"/>
                                            </p:txEl>
                                          </p:spTgt>
                                        </p:tgtEl>
                                      </p:cBhvr>
                                    </p:animEffect>
                                  </p:childTnLst>
                                </p:cTn>
                              </p:par>
                            </p:childTnLst>
                          </p:cTn>
                        </p:par>
                        <p:par>
                          <p:cTn id="8" fill="hold">
                            <p:stCondLst>
                              <p:cond delay="500"/>
                            </p:stCondLst>
                            <p:childTnLst>
                              <p:par>
                                <p:cTn id="9" presetID="12" presetClass="entr" presetSubtype="1" fill="hold" grpId="0" nodeType="afterEffect">
                                  <p:stCondLst>
                                    <p:cond delay="0"/>
                                  </p:stCondLst>
                                  <p:childTnLst>
                                    <p:set>
                                      <p:cBhvr>
                                        <p:cTn id="10" dur="1" fill="hold">
                                          <p:stCondLst>
                                            <p:cond delay="0"/>
                                          </p:stCondLst>
                                        </p:cTn>
                                        <p:tgtEl>
                                          <p:spTgt spid="89093"/>
                                        </p:tgtEl>
                                        <p:attrNameLst>
                                          <p:attrName>style.visibility</p:attrName>
                                        </p:attrNameLst>
                                      </p:cBhvr>
                                      <p:to>
                                        <p:strVal val="visible"/>
                                      </p:to>
                                    </p:set>
                                    <p:animEffect transition="in" filter="slide(fromTop)">
                                      <p:cBhvr>
                                        <p:cTn id="11" dur="500"/>
                                        <p:tgtEl>
                                          <p:spTgt spid="89093"/>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89094"/>
                                        </p:tgtEl>
                                        <p:attrNameLst>
                                          <p:attrName>style.visibility</p:attrName>
                                        </p:attrNameLst>
                                      </p:cBhvr>
                                      <p:to>
                                        <p:strVal val="visible"/>
                                      </p:to>
                                    </p:set>
                                    <p:animEffect transition="in" filter="wipe(down)">
                                      <p:cBhvr>
                                        <p:cTn id="15" dur="500"/>
                                        <p:tgtEl>
                                          <p:spTgt spid="890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3" grpId="0" animBg="1"/>
      <p:bldP spid="89094"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35843" name="Rectangle 3"/>
          <p:cNvSpPr>
            <a:spLocks noGrp="1" noChangeArrowheads="1"/>
          </p:cNvSpPr>
          <p:nvPr>
            <p:ph idx="1"/>
          </p:nvPr>
        </p:nvSpPr>
        <p:spPr>
          <a:noFill/>
        </p:spPr>
        <p:txBody>
          <a:bodyPr/>
          <a:lstStyle/>
          <a:p>
            <a:pPr eaLnBrk="1" hangingPunct="1">
              <a:buClr>
                <a:srgbClr val="0000FF"/>
              </a:buClr>
              <a:buSzPct val="80000"/>
              <a:buFont typeface="Wingdings" panose="05000000000000000000" pitchFamily="2" charset="2"/>
              <a:buChar char="q"/>
            </a:pPr>
            <a:r>
              <a:rPr lang="zh-CN" altLang="en-US">
                <a:solidFill>
                  <a:srgbClr val="C0C0C0"/>
                </a:solidFill>
              </a:rPr>
              <a:t>基本概念</a:t>
            </a:r>
          </a:p>
          <a:p>
            <a:pPr eaLnBrk="1" hangingPunct="1">
              <a:buClr>
                <a:srgbClr val="0000FF"/>
              </a:buClr>
              <a:buSzPct val="80000"/>
              <a:buFont typeface="Wingdings" panose="05000000000000000000" pitchFamily="2" charset="2"/>
              <a:buChar char="q"/>
            </a:pPr>
            <a:r>
              <a:rPr lang="zh-CN" altLang="en-US">
                <a:solidFill>
                  <a:srgbClr val="C0C0C0"/>
                </a:solidFill>
              </a:rPr>
              <a:t>案例分析</a:t>
            </a:r>
          </a:p>
          <a:p>
            <a:pPr eaLnBrk="1" hangingPunct="1">
              <a:buClr>
                <a:srgbClr val="0000FF"/>
              </a:buClr>
              <a:buSzPct val="80000"/>
              <a:buFont typeface="Wingdings" panose="05000000000000000000" pitchFamily="2" charset="2"/>
              <a:buChar char="q"/>
            </a:pPr>
            <a:r>
              <a:rPr lang="zh-CN" altLang="en-US">
                <a:solidFill>
                  <a:srgbClr val="FF0000"/>
                </a:solidFill>
              </a:rPr>
              <a:t>任务控制块</a:t>
            </a:r>
          </a:p>
          <a:p>
            <a:pPr eaLnBrk="1" hangingPunct="1">
              <a:buClr>
                <a:srgbClr val="0000FF"/>
              </a:buClr>
              <a:buSzPct val="80000"/>
              <a:buFont typeface="Wingdings" panose="05000000000000000000" pitchFamily="2" charset="2"/>
              <a:buChar char="q"/>
            </a:pPr>
            <a:r>
              <a:rPr lang="zh-CN" altLang="en-US">
                <a:solidFill>
                  <a:srgbClr val="C0C0C0"/>
                </a:solidFill>
              </a:rPr>
              <a:t>任务就绪算法</a:t>
            </a:r>
          </a:p>
          <a:p>
            <a:pPr eaLnBrk="1" hangingPunct="1">
              <a:buClr>
                <a:srgbClr val="0000FF"/>
              </a:buClr>
              <a:buSzPct val="80000"/>
              <a:buFont typeface="Wingdings" panose="05000000000000000000" pitchFamily="2" charset="2"/>
              <a:buChar char="q"/>
            </a:pPr>
            <a:r>
              <a:rPr lang="en-US" altLang="zh-CN">
                <a:solidFill>
                  <a:srgbClr val="C0C0C0"/>
                </a:solidFill>
              </a:rPr>
              <a:t>OS</a:t>
            </a:r>
            <a:r>
              <a:rPr lang="zh-CN" altLang="en-US">
                <a:solidFill>
                  <a:srgbClr val="C0C0C0"/>
                </a:solidFill>
              </a:rPr>
              <a:t>初始化</a:t>
            </a:r>
          </a:p>
          <a:p>
            <a:pPr eaLnBrk="1" hangingPunct="1">
              <a:buClr>
                <a:srgbClr val="0000FF"/>
              </a:buClr>
              <a:buSzPct val="80000"/>
              <a:buFont typeface="Wingdings" panose="05000000000000000000" pitchFamily="2" charset="2"/>
              <a:buChar char="q"/>
            </a:pPr>
            <a:r>
              <a:rPr lang="zh-CN" altLang="en-US">
                <a:solidFill>
                  <a:srgbClr val="C0C0C0"/>
                </a:solidFill>
              </a:rPr>
              <a:t>任务管理</a:t>
            </a:r>
          </a:p>
          <a:p>
            <a:pPr eaLnBrk="1" hangingPunct="1">
              <a:buClr>
                <a:srgbClr val="0000FF"/>
              </a:buClr>
              <a:buSzPct val="80000"/>
              <a:buFont typeface="Wingdings" panose="05000000000000000000" pitchFamily="2" charset="2"/>
              <a:buChar char="q"/>
            </a:pPr>
            <a:r>
              <a:rPr lang="zh-CN" altLang="en-US">
                <a:solidFill>
                  <a:srgbClr val="C0C0C0"/>
                </a:solidFill>
              </a:rPr>
              <a:t>任务堆栈初始化</a:t>
            </a:r>
          </a:p>
        </p:txBody>
      </p:sp>
      <p:sp>
        <p:nvSpPr>
          <p:cNvPr id="35844" name="Rectangle 4"/>
          <p:cNvSpPr>
            <a:spLocks noChangeArrowheads="1"/>
          </p:cNvSpPr>
          <p:nvPr/>
        </p:nvSpPr>
        <p:spPr bwMode="auto">
          <a:xfrm>
            <a:off x="5807076" y="1447801"/>
            <a:ext cx="41751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获取并初始化</a:t>
            </a:r>
            <a:r>
              <a:rPr lang="en-US" altLang="zh-CN" sz="3200">
                <a:solidFill>
                  <a:srgbClr val="C0C0C0"/>
                </a:solidFill>
              </a:rPr>
              <a:t>TCB</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启动</a:t>
            </a:r>
            <a:r>
              <a:rPr lang="en-US" altLang="zh-CN" sz="3200">
                <a:solidFill>
                  <a:srgbClr val="C0C0C0"/>
                </a:solidFill>
              </a:rPr>
              <a:t>OS</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TargetInit </a:t>
            </a:r>
            <a:r>
              <a:rPr lang="zh-CN" altLang="en-US" sz="3200">
                <a:solidFill>
                  <a:srgbClr val="C0C0C0"/>
                </a:solidFill>
              </a:rPr>
              <a:t>初始化</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时间管理</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任务调度</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SWI</a:t>
            </a:r>
            <a:r>
              <a:rPr lang="zh-CN" altLang="en-US" sz="3200">
                <a:solidFill>
                  <a:srgbClr val="C0C0C0"/>
                </a:solidFill>
              </a:rPr>
              <a:t>软件中断异常</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任务级的任务调度小结</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a:t>最小内核</a:t>
            </a:r>
          </a:p>
        </p:txBody>
      </p:sp>
      <p:sp>
        <p:nvSpPr>
          <p:cNvPr id="88067" name="Rectangle 3"/>
          <p:cNvSpPr>
            <a:spLocks noGrp="1" noChangeArrowheads="1"/>
          </p:cNvSpPr>
          <p:nvPr>
            <p:ph idx="1"/>
          </p:nvPr>
        </p:nvSpPr>
        <p:spPr/>
        <p:txBody>
          <a:bodyPr/>
          <a:lstStyle/>
          <a:p>
            <a:pPr eaLnBrk="1" hangingPunct="1"/>
            <a:r>
              <a:rPr lang="zh-CN" altLang="en-US"/>
              <a:t>任务控制块</a:t>
            </a:r>
          </a:p>
        </p:txBody>
      </p:sp>
      <p:sp>
        <p:nvSpPr>
          <p:cNvPr id="88068" name="Rectangle 4"/>
          <p:cNvSpPr>
            <a:spLocks noChangeArrowheads="1"/>
          </p:cNvSpPr>
          <p:nvPr/>
        </p:nvSpPr>
        <p:spPr bwMode="auto">
          <a:xfrm>
            <a:off x="846161" y="2195935"/>
            <a:ext cx="9794852" cy="3754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latin typeface="华文新魏" panose="02010800040101010101" pitchFamily="2" charset="-122"/>
                <a:ea typeface="华文新魏" panose="02010800040101010101" pitchFamily="2" charset="-122"/>
              </a:rPr>
              <a:t>       </a:t>
            </a:r>
            <a:r>
              <a:rPr lang="en-US" altLang="zh-CN" sz="2800" dirty="0" err="1">
                <a:latin typeface="华文新魏" panose="02010800040101010101" pitchFamily="2" charset="-122"/>
                <a:ea typeface="华文新魏" panose="02010800040101010101" pitchFamily="2" charset="-122"/>
              </a:rPr>
              <a:t>μC</a:t>
            </a:r>
            <a:r>
              <a:rPr lang="en-US" altLang="zh-CN" sz="2800" dirty="0">
                <a:latin typeface="华文新魏" panose="02010800040101010101" pitchFamily="2" charset="-122"/>
                <a:ea typeface="华文新魏" panose="02010800040101010101" pitchFamily="2" charset="-122"/>
              </a:rPr>
              <a:t>/OS-Ⅱ</a:t>
            </a:r>
            <a:r>
              <a:rPr lang="zh-CN" altLang="en-US" sz="2800" dirty="0">
                <a:latin typeface="华文新魏" panose="02010800040101010101" pitchFamily="2" charset="-122"/>
                <a:ea typeface="华文新魏" panose="02010800040101010101" pitchFamily="2" charset="-122"/>
              </a:rPr>
              <a:t>是通过任务控制块来管理任务的。任务控制块是一个</a:t>
            </a:r>
            <a:r>
              <a:rPr lang="zh-CN" altLang="en-US" sz="2800" dirty="0">
                <a:solidFill>
                  <a:srgbClr val="FF0000"/>
                </a:solidFill>
                <a:latin typeface="华文新魏" panose="02010800040101010101" pitchFamily="2" charset="-122"/>
                <a:ea typeface="华文新魏" panose="02010800040101010101" pitchFamily="2" charset="-122"/>
              </a:rPr>
              <a:t>基于链表的数据结构</a:t>
            </a:r>
            <a:r>
              <a:rPr lang="zh-CN" altLang="en-US" sz="2800" dirty="0">
                <a:latin typeface="华文新魏" panose="02010800040101010101" pitchFamily="2" charset="-122"/>
                <a:ea typeface="华文新魏" panose="02010800040101010101" pitchFamily="2" charset="-122"/>
              </a:rPr>
              <a:t>，任务控制块主要用于记录任务的堆栈栈顶指针、指向下一个任务控制块的指针、任务等待的延迟时间、任务的当前状态标志与任务的优先级别等一些与任务管理有关的属性。</a:t>
            </a:r>
          </a:p>
          <a:p>
            <a:pPr eaLnBrk="1" hangingPunct="1">
              <a:spcBef>
                <a:spcPct val="50000"/>
              </a:spcBef>
            </a:pPr>
            <a:r>
              <a:rPr lang="zh-CN" altLang="en-US" sz="2800" dirty="0">
                <a:latin typeface="华文新魏" panose="02010800040101010101" pitchFamily="2" charset="-122"/>
                <a:ea typeface="华文新魏" panose="02010800040101010101" pitchFamily="2" charset="-122"/>
              </a:rPr>
              <a:t>       当任务的</a:t>
            </a:r>
            <a:r>
              <a:rPr lang="en-US" altLang="zh-CN" sz="2800" dirty="0">
                <a:latin typeface="华文新魏" panose="02010800040101010101" pitchFamily="2" charset="-122"/>
                <a:ea typeface="华文新魏" panose="02010800040101010101" pitchFamily="2" charset="-122"/>
              </a:rPr>
              <a:t>CPU</a:t>
            </a:r>
            <a:r>
              <a:rPr lang="zh-CN" altLang="en-US" sz="2800" dirty="0">
                <a:latin typeface="华文新魏" panose="02010800040101010101" pitchFamily="2" charset="-122"/>
                <a:ea typeface="华文新魏" panose="02010800040101010101" pitchFamily="2" charset="-122"/>
              </a:rPr>
              <a:t>使用权被剥夺时，</a:t>
            </a:r>
            <a:r>
              <a:rPr lang="en-US" altLang="zh-CN" sz="2800" dirty="0" err="1">
                <a:latin typeface="华文新魏" panose="02010800040101010101" pitchFamily="2" charset="-122"/>
                <a:ea typeface="华文新魏" panose="02010800040101010101" pitchFamily="2" charset="-122"/>
              </a:rPr>
              <a:t>μC</a:t>
            </a:r>
            <a:r>
              <a:rPr lang="en-US" altLang="zh-CN" sz="2800" dirty="0">
                <a:latin typeface="华文新魏" panose="02010800040101010101" pitchFamily="2" charset="-122"/>
                <a:ea typeface="华文新魏" panose="02010800040101010101" pitchFamily="2" charset="-122"/>
              </a:rPr>
              <a:t>/OS-Ⅱ</a:t>
            </a:r>
            <a:r>
              <a:rPr lang="zh-CN" altLang="en-US" sz="2800" dirty="0">
                <a:latin typeface="华文新魏" panose="02010800040101010101" pitchFamily="2" charset="-122"/>
                <a:ea typeface="华文新魏" panose="02010800040101010101" pitchFamily="2" charset="-122"/>
              </a:rPr>
              <a:t>用任务控制块来保存该任务的状态，从而保证任务重新获得</a:t>
            </a:r>
            <a:r>
              <a:rPr lang="en-US" altLang="zh-CN" sz="2800" dirty="0">
                <a:latin typeface="华文新魏" panose="02010800040101010101" pitchFamily="2" charset="-122"/>
                <a:ea typeface="华文新魏" panose="02010800040101010101" pitchFamily="2" charset="-122"/>
              </a:rPr>
              <a:t>CPU</a:t>
            </a:r>
            <a:r>
              <a:rPr lang="zh-CN" altLang="en-US" sz="2800" dirty="0">
                <a:latin typeface="华文新魏" panose="02010800040101010101" pitchFamily="2" charset="-122"/>
                <a:ea typeface="华文新魏" panose="02010800040101010101" pitchFamily="2" charset="-122"/>
              </a:rPr>
              <a:t>使用权时从断点处执行。</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88067">
                                            <p:txEl>
                                              <p:pRg st="0" end="0"/>
                                            </p:txEl>
                                          </p:spTgt>
                                        </p:tgtEl>
                                        <p:attrNameLst>
                                          <p:attrName>style.visibility</p:attrName>
                                        </p:attrNameLst>
                                      </p:cBhvr>
                                      <p:to>
                                        <p:strVal val="visible"/>
                                      </p:to>
                                    </p:set>
                                    <p:anim calcmode="lin" valueType="num">
                                      <p:cBhvr additive="base">
                                        <p:cTn id="7" dur="500" fill="hold"/>
                                        <p:tgtEl>
                                          <p:spTgt spid="8806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88067">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88068"/>
                                        </p:tgtEl>
                                        <p:attrNameLst>
                                          <p:attrName>style.visibility</p:attrName>
                                        </p:attrNameLst>
                                      </p:cBhvr>
                                      <p:to>
                                        <p:strVal val="visible"/>
                                      </p:to>
                                    </p:set>
                                    <p:animEffect transition="in" filter="wipe(up)">
                                      <p:cBhvr>
                                        <p:cTn id="12" dur="500"/>
                                        <p:tgtEl>
                                          <p:spTgt spid="880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7" grpId="0" build="p"/>
      <p:bldP spid="88068"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3.2  </a:t>
            </a:r>
            <a:r>
              <a:rPr lang="zh-CN" altLang="en-US" dirty="0"/>
              <a:t>最小内核</a:t>
            </a:r>
          </a:p>
        </p:txBody>
      </p:sp>
      <p:sp>
        <p:nvSpPr>
          <p:cNvPr id="37891" name="Rectangle 3"/>
          <p:cNvSpPr>
            <a:spLocks noGrp="1" noChangeArrowheads="1"/>
          </p:cNvSpPr>
          <p:nvPr>
            <p:ph idx="1"/>
          </p:nvPr>
        </p:nvSpPr>
        <p:spPr/>
        <p:txBody>
          <a:bodyPr/>
          <a:lstStyle/>
          <a:p>
            <a:pPr eaLnBrk="1" hangingPunct="1"/>
            <a:r>
              <a:rPr lang="zh-CN" altLang="en-US" dirty="0"/>
              <a:t>任务控制块</a:t>
            </a:r>
          </a:p>
        </p:txBody>
      </p:sp>
      <p:sp>
        <p:nvSpPr>
          <p:cNvPr id="90117" name="Rectangle 5"/>
          <p:cNvSpPr>
            <a:spLocks noChangeArrowheads="1"/>
          </p:cNvSpPr>
          <p:nvPr/>
        </p:nvSpPr>
        <p:spPr bwMode="auto">
          <a:xfrm>
            <a:off x="5664200" y="2884489"/>
            <a:ext cx="3168650" cy="2663825"/>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b="1">
                <a:latin typeface="Arial" panose="020B0604020202020204" pitchFamily="34" charset="0"/>
              </a:rPr>
              <a:t>typedef struct os_tcb</a:t>
            </a:r>
            <a:r>
              <a:rPr lang="en-US" altLang="zh-CN" sz="1400">
                <a:latin typeface="Arial" panose="020B0604020202020204" pitchFamily="34" charset="0"/>
              </a:rPr>
              <a:t> {</a:t>
            </a:r>
          </a:p>
          <a:p>
            <a:pPr>
              <a:defRPr/>
            </a:pPr>
            <a:r>
              <a:rPr lang="en-US" altLang="zh-CN" sz="1400">
                <a:latin typeface="Arial" panose="020B0604020202020204" pitchFamily="34" charset="0"/>
              </a:rPr>
              <a:t>    OS_STK           *OSTCBStkPtr;</a:t>
            </a:r>
          </a:p>
          <a:p>
            <a:pPr>
              <a:defRPr/>
            </a:pPr>
            <a:r>
              <a:rPr lang="en-US" altLang="zh-CN" sz="1400">
                <a:latin typeface="Arial" panose="020B0604020202020204" pitchFamily="34" charset="0"/>
              </a:rPr>
              <a:t>    struct os_tcb     *OSTCBNext;</a:t>
            </a:r>
          </a:p>
          <a:p>
            <a:pPr>
              <a:defRPr/>
            </a:pPr>
            <a:r>
              <a:rPr lang="en-US" altLang="zh-CN" sz="1400">
                <a:latin typeface="Arial" panose="020B0604020202020204" pitchFamily="34" charset="0"/>
              </a:rPr>
              <a:t>    INT16U             OSTCBDly; </a:t>
            </a:r>
          </a:p>
          <a:p>
            <a:pPr>
              <a:defRPr/>
            </a:pPr>
            <a:r>
              <a:rPr lang="en-US" altLang="zh-CN" sz="1400">
                <a:latin typeface="Arial" panose="020B0604020202020204" pitchFamily="34" charset="0"/>
              </a:rPr>
              <a:t>    INT8U               OSTCBStat; </a:t>
            </a:r>
          </a:p>
          <a:p>
            <a:pPr>
              <a:defRPr/>
            </a:pPr>
            <a:r>
              <a:rPr lang="en-US" altLang="zh-CN" sz="1400">
                <a:latin typeface="Arial" panose="020B0604020202020204" pitchFamily="34" charset="0"/>
              </a:rPr>
              <a:t>    INT8U               OSTCBPrio; </a:t>
            </a:r>
          </a:p>
          <a:p>
            <a:pPr>
              <a:defRPr/>
            </a:pPr>
            <a:r>
              <a:rPr lang="en-US" altLang="zh-CN" sz="1400">
                <a:latin typeface="Arial" panose="020B0604020202020204" pitchFamily="34" charset="0"/>
              </a:rPr>
              <a:t>    INT8U               OSTCBX; </a:t>
            </a:r>
          </a:p>
          <a:p>
            <a:pPr>
              <a:defRPr/>
            </a:pPr>
            <a:r>
              <a:rPr lang="en-US" altLang="zh-CN" sz="1400">
                <a:latin typeface="Arial" panose="020B0604020202020204" pitchFamily="34" charset="0"/>
              </a:rPr>
              <a:t>    INT8U               OSTCBY; </a:t>
            </a:r>
          </a:p>
          <a:p>
            <a:pPr>
              <a:defRPr/>
            </a:pPr>
            <a:r>
              <a:rPr lang="en-US" altLang="zh-CN" sz="1400">
                <a:latin typeface="Arial" panose="020B0604020202020204" pitchFamily="34" charset="0"/>
              </a:rPr>
              <a:t>    INT8U               OSTCBBitX; </a:t>
            </a:r>
          </a:p>
          <a:p>
            <a:pPr>
              <a:defRPr/>
            </a:pPr>
            <a:r>
              <a:rPr lang="en-US" altLang="zh-CN" sz="1400">
                <a:latin typeface="Arial" panose="020B0604020202020204" pitchFamily="34" charset="0"/>
              </a:rPr>
              <a:t>    INT8U               OSTCBBitY;</a:t>
            </a:r>
          </a:p>
          <a:p>
            <a:pPr>
              <a:defRPr/>
            </a:pPr>
            <a:r>
              <a:rPr lang="en-US" altLang="zh-CN" sz="1400">
                <a:latin typeface="Arial" panose="020B0604020202020204" pitchFamily="34" charset="0"/>
              </a:rPr>
              <a:t>} OS_TCB;</a:t>
            </a:r>
          </a:p>
        </p:txBody>
      </p:sp>
      <p:sp>
        <p:nvSpPr>
          <p:cNvPr id="90118" name="Text Box 6"/>
          <p:cNvSpPr txBox="1">
            <a:spLocks noChangeArrowheads="1"/>
          </p:cNvSpPr>
          <p:nvPr/>
        </p:nvSpPr>
        <p:spPr bwMode="auto">
          <a:xfrm>
            <a:off x="6384926" y="5619750"/>
            <a:ext cx="16557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a:ea typeface="华文新魏" panose="02010800040101010101" pitchFamily="2" charset="-122"/>
              </a:rPr>
              <a:t>任务控制块定义</a:t>
            </a:r>
          </a:p>
        </p:txBody>
      </p:sp>
      <p:sp>
        <p:nvSpPr>
          <p:cNvPr id="90119" name="Text Box 7"/>
          <p:cNvSpPr txBox="1">
            <a:spLocks noChangeArrowheads="1"/>
          </p:cNvSpPr>
          <p:nvPr/>
        </p:nvSpPr>
        <p:spPr bwMode="auto">
          <a:xfrm>
            <a:off x="2495551" y="5619750"/>
            <a:ext cx="2232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a:ea typeface="华文新魏" panose="02010800040101010101" pitchFamily="2" charset="-122"/>
              </a:rPr>
              <a:t>任务控制块成员示意图</a:t>
            </a:r>
          </a:p>
        </p:txBody>
      </p:sp>
      <p:grpSp>
        <p:nvGrpSpPr>
          <p:cNvPr id="2" name="Group 8"/>
          <p:cNvGrpSpPr/>
          <p:nvPr/>
        </p:nvGrpSpPr>
        <p:grpSpPr bwMode="auto">
          <a:xfrm>
            <a:off x="2998789" y="2667000"/>
            <a:ext cx="1152525" cy="2897188"/>
            <a:chOff x="1066" y="1696"/>
            <a:chExt cx="726" cy="1825"/>
          </a:xfrm>
        </p:grpSpPr>
        <p:grpSp>
          <p:nvGrpSpPr>
            <p:cNvPr id="37949" name="Group 9"/>
            <p:cNvGrpSpPr/>
            <p:nvPr/>
          </p:nvGrpSpPr>
          <p:grpSpPr bwMode="auto">
            <a:xfrm>
              <a:off x="1066" y="1889"/>
              <a:ext cx="726" cy="1632"/>
              <a:chOff x="748" y="1707"/>
              <a:chExt cx="726" cy="1632"/>
            </a:xfrm>
          </p:grpSpPr>
          <p:sp>
            <p:nvSpPr>
              <p:cNvPr id="90122" name="Rectangle 10"/>
              <p:cNvSpPr>
                <a:spLocks noChangeArrowheads="1"/>
              </p:cNvSpPr>
              <p:nvPr/>
            </p:nvSpPr>
            <p:spPr bwMode="auto">
              <a:xfrm>
                <a:off x="748" y="1707"/>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90123" name="Rectangle 11"/>
              <p:cNvSpPr>
                <a:spLocks noChangeArrowheads="1"/>
              </p:cNvSpPr>
              <p:nvPr/>
            </p:nvSpPr>
            <p:spPr bwMode="auto">
              <a:xfrm>
                <a:off x="748" y="1888"/>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90124" name="Rectangle 12"/>
              <p:cNvSpPr>
                <a:spLocks noChangeArrowheads="1"/>
              </p:cNvSpPr>
              <p:nvPr/>
            </p:nvSpPr>
            <p:spPr bwMode="auto">
              <a:xfrm>
                <a:off x="748" y="2069"/>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tIns="0" bIns="0" anchorCtr="1"/>
              <a:lstStyle/>
              <a:p>
                <a:pPr>
                  <a:defRPr/>
                </a:pPr>
                <a:endParaRPr lang="zh-CN" altLang="zh-CN" sz="1000">
                  <a:latin typeface="Arial" panose="020B0604020202020204" pitchFamily="34" charset="0"/>
                </a:endParaRPr>
              </a:p>
            </p:txBody>
          </p:sp>
          <p:sp>
            <p:nvSpPr>
              <p:cNvPr id="90125" name="Rectangle 13"/>
              <p:cNvSpPr>
                <a:spLocks noChangeArrowheads="1"/>
              </p:cNvSpPr>
              <p:nvPr/>
            </p:nvSpPr>
            <p:spPr bwMode="auto">
              <a:xfrm>
                <a:off x="748" y="2251"/>
                <a:ext cx="726"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endParaRPr lang="zh-CN" altLang="zh-CN" sz="1000">
                  <a:latin typeface="Arial" panose="020B0604020202020204" pitchFamily="34" charset="0"/>
                </a:endParaRPr>
              </a:p>
            </p:txBody>
          </p:sp>
          <p:sp>
            <p:nvSpPr>
              <p:cNvPr id="90126" name="Rectangle 14"/>
              <p:cNvSpPr>
                <a:spLocks noChangeArrowheads="1"/>
              </p:cNvSpPr>
              <p:nvPr/>
            </p:nvSpPr>
            <p:spPr bwMode="auto">
              <a:xfrm>
                <a:off x="748" y="2432"/>
                <a:ext cx="726"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endParaRPr lang="zh-CN" altLang="zh-CN" sz="1000">
                  <a:latin typeface="Arial" panose="020B0604020202020204" pitchFamily="34" charset="0"/>
                </a:endParaRPr>
              </a:p>
            </p:txBody>
          </p:sp>
          <p:sp>
            <p:nvSpPr>
              <p:cNvPr id="90127" name="Rectangle 15"/>
              <p:cNvSpPr>
                <a:spLocks noChangeArrowheads="1"/>
              </p:cNvSpPr>
              <p:nvPr/>
            </p:nvSpPr>
            <p:spPr bwMode="auto">
              <a:xfrm>
                <a:off x="748" y="2614"/>
                <a:ext cx="726"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endParaRPr lang="zh-CN" altLang="zh-CN" sz="1000">
                  <a:latin typeface="Arial" panose="020B0604020202020204" pitchFamily="34" charset="0"/>
                </a:endParaRPr>
              </a:p>
            </p:txBody>
          </p:sp>
          <p:sp>
            <p:nvSpPr>
              <p:cNvPr id="90128" name="Rectangle 16"/>
              <p:cNvSpPr>
                <a:spLocks noChangeArrowheads="1"/>
              </p:cNvSpPr>
              <p:nvPr/>
            </p:nvSpPr>
            <p:spPr bwMode="auto">
              <a:xfrm>
                <a:off x="748" y="2795"/>
                <a:ext cx="726"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endParaRPr lang="zh-CN" altLang="zh-CN" sz="1000">
                  <a:latin typeface="Arial" panose="020B0604020202020204" pitchFamily="34" charset="0"/>
                </a:endParaRPr>
              </a:p>
            </p:txBody>
          </p:sp>
          <p:sp>
            <p:nvSpPr>
              <p:cNvPr id="90129" name="Rectangle 17"/>
              <p:cNvSpPr>
                <a:spLocks noChangeArrowheads="1"/>
              </p:cNvSpPr>
              <p:nvPr/>
            </p:nvSpPr>
            <p:spPr bwMode="auto">
              <a:xfrm>
                <a:off x="748" y="2976"/>
                <a:ext cx="726"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endParaRPr lang="zh-CN" altLang="zh-CN" sz="1000">
                  <a:latin typeface="Arial" panose="020B0604020202020204" pitchFamily="34" charset="0"/>
                </a:endParaRPr>
              </a:p>
            </p:txBody>
          </p:sp>
          <p:sp>
            <p:nvSpPr>
              <p:cNvPr id="90130" name="Rectangle 18"/>
              <p:cNvSpPr>
                <a:spLocks noChangeArrowheads="1"/>
              </p:cNvSpPr>
              <p:nvPr/>
            </p:nvSpPr>
            <p:spPr bwMode="auto">
              <a:xfrm>
                <a:off x="748" y="3158"/>
                <a:ext cx="726"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endParaRPr lang="zh-CN" altLang="zh-CN" sz="1000">
                  <a:latin typeface="Arial" panose="020B0604020202020204" pitchFamily="34" charset="0"/>
                </a:endParaRPr>
              </a:p>
            </p:txBody>
          </p:sp>
        </p:grpSp>
        <p:sp>
          <p:nvSpPr>
            <p:cNvPr id="37950" name="Text Box 19"/>
            <p:cNvSpPr txBox="1">
              <a:spLocks noChangeArrowheads="1"/>
            </p:cNvSpPr>
            <p:nvPr/>
          </p:nvSpPr>
          <p:spPr bwMode="auto">
            <a:xfrm>
              <a:off x="1066" y="1696"/>
              <a:ext cx="7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OSTCBTbl[]</a:t>
              </a:r>
            </a:p>
          </p:txBody>
        </p:sp>
        <p:grpSp>
          <p:nvGrpSpPr>
            <p:cNvPr id="37951" name="Group 20"/>
            <p:cNvGrpSpPr/>
            <p:nvPr/>
          </p:nvGrpSpPr>
          <p:grpSpPr bwMode="auto">
            <a:xfrm>
              <a:off x="1066" y="1889"/>
              <a:ext cx="726" cy="1632"/>
              <a:chOff x="748" y="1707"/>
              <a:chExt cx="726" cy="1632"/>
            </a:xfrm>
          </p:grpSpPr>
          <p:sp>
            <p:nvSpPr>
              <p:cNvPr id="90133" name="Rectangle 21"/>
              <p:cNvSpPr>
                <a:spLocks noChangeArrowheads="1"/>
              </p:cNvSpPr>
              <p:nvPr/>
            </p:nvSpPr>
            <p:spPr bwMode="auto">
              <a:xfrm>
                <a:off x="748" y="1707"/>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90134" name="Rectangle 22"/>
              <p:cNvSpPr>
                <a:spLocks noChangeArrowheads="1"/>
              </p:cNvSpPr>
              <p:nvPr/>
            </p:nvSpPr>
            <p:spPr bwMode="auto">
              <a:xfrm>
                <a:off x="748" y="1888"/>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90135" name="Rectangle 23"/>
              <p:cNvSpPr>
                <a:spLocks noChangeArrowheads="1"/>
              </p:cNvSpPr>
              <p:nvPr/>
            </p:nvSpPr>
            <p:spPr bwMode="auto">
              <a:xfrm>
                <a:off x="748" y="2069"/>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tIns="0" bIns="0" anchorCtr="1"/>
              <a:lstStyle/>
              <a:p>
                <a:pPr>
                  <a:defRPr/>
                </a:pPr>
                <a:endParaRPr lang="zh-CN" altLang="zh-CN" sz="1000">
                  <a:latin typeface="Arial" panose="020B0604020202020204" pitchFamily="34" charset="0"/>
                </a:endParaRPr>
              </a:p>
            </p:txBody>
          </p:sp>
          <p:sp>
            <p:nvSpPr>
              <p:cNvPr id="90136" name="Rectangle 24"/>
              <p:cNvSpPr>
                <a:spLocks noChangeArrowheads="1"/>
              </p:cNvSpPr>
              <p:nvPr/>
            </p:nvSpPr>
            <p:spPr bwMode="auto">
              <a:xfrm>
                <a:off x="748" y="2251"/>
                <a:ext cx="726"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endParaRPr lang="zh-CN" altLang="zh-CN" sz="1000">
                  <a:latin typeface="Arial" panose="020B0604020202020204" pitchFamily="34" charset="0"/>
                </a:endParaRPr>
              </a:p>
            </p:txBody>
          </p:sp>
          <p:sp>
            <p:nvSpPr>
              <p:cNvPr id="90137" name="Rectangle 25"/>
              <p:cNvSpPr>
                <a:spLocks noChangeArrowheads="1"/>
              </p:cNvSpPr>
              <p:nvPr/>
            </p:nvSpPr>
            <p:spPr bwMode="auto">
              <a:xfrm>
                <a:off x="748" y="2432"/>
                <a:ext cx="726"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endParaRPr lang="zh-CN" altLang="zh-CN" sz="1000">
                  <a:latin typeface="Arial" panose="020B0604020202020204" pitchFamily="34" charset="0"/>
                </a:endParaRPr>
              </a:p>
            </p:txBody>
          </p:sp>
          <p:sp>
            <p:nvSpPr>
              <p:cNvPr id="90138" name="Rectangle 26"/>
              <p:cNvSpPr>
                <a:spLocks noChangeArrowheads="1"/>
              </p:cNvSpPr>
              <p:nvPr/>
            </p:nvSpPr>
            <p:spPr bwMode="auto">
              <a:xfrm>
                <a:off x="748" y="2614"/>
                <a:ext cx="726"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endParaRPr lang="zh-CN" altLang="zh-CN" sz="1000">
                  <a:latin typeface="Arial" panose="020B0604020202020204" pitchFamily="34" charset="0"/>
                </a:endParaRPr>
              </a:p>
            </p:txBody>
          </p:sp>
          <p:sp>
            <p:nvSpPr>
              <p:cNvPr id="90139" name="Rectangle 27"/>
              <p:cNvSpPr>
                <a:spLocks noChangeArrowheads="1"/>
              </p:cNvSpPr>
              <p:nvPr/>
            </p:nvSpPr>
            <p:spPr bwMode="auto">
              <a:xfrm>
                <a:off x="748" y="2795"/>
                <a:ext cx="726"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endParaRPr lang="zh-CN" altLang="zh-CN" sz="1000">
                  <a:latin typeface="Arial" panose="020B0604020202020204" pitchFamily="34" charset="0"/>
                </a:endParaRPr>
              </a:p>
            </p:txBody>
          </p:sp>
          <p:sp>
            <p:nvSpPr>
              <p:cNvPr id="90140" name="Rectangle 28"/>
              <p:cNvSpPr>
                <a:spLocks noChangeArrowheads="1"/>
              </p:cNvSpPr>
              <p:nvPr/>
            </p:nvSpPr>
            <p:spPr bwMode="auto">
              <a:xfrm>
                <a:off x="748" y="2976"/>
                <a:ext cx="726"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endParaRPr lang="zh-CN" altLang="zh-CN" sz="1000">
                  <a:latin typeface="Arial" panose="020B0604020202020204" pitchFamily="34" charset="0"/>
                </a:endParaRPr>
              </a:p>
            </p:txBody>
          </p:sp>
          <p:sp>
            <p:nvSpPr>
              <p:cNvPr id="90141" name="Rectangle 29"/>
              <p:cNvSpPr>
                <a:spLocks noChangeArrowheads="1"/>
              </p:cNvSpPr>
              <p:nvPr/>
            </p:nvSpPr>
            <p:spPr bwMode="auto">
              <a:xfrm>
                <a:off x="748" y="3158"/>
                <a:ext cx="726"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endParaRPr lang="zh-CN" altLang="zh-CN" sz="1000">
                  <a:latin typeface="Arial" panose="020B0604020202020204" pitchFamily="34" charset="0"/>
                </a:endParaRPr>
              </a:p>
            </p:txBody>
          </p:sp>
        </p:grpSp>
      </p:grpSp>
      <p:sp>
        <p:nvSpPr>
          <p:cNvPr id="90142" name="Text Box 30"/>
          <p:cNvSpPr txBox="1">
            <a:spLocks noChangeArrowheads="1"/>
          </p:cNvSpPr>
          <p:nvPr/>
        </p:nvSpPr>
        <p:spPr bwMode="auto">
          <a:xfrm>
            <a:off x="2998789" y="3027363"/>
            <a:ext cx="115252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400"/>
              <a:t>OSTCBStkPtr</a:t>
            </a:r>
          </a:p>
        </p:txBody>
      </p:sp>
      <p:sp>
        <p:nvSpPr>
          <p:cNvPr id="90143" name="Text Box 31"/>
          <p:cNvSpPr txBox="1">
            <a:spLocks noChangeArrowheads="1"/>
          </p:cNvSpPr>
          <p:nvPr/>
        </p:nvSpPr>
        <p:spPr bwMode="auto">
          <a:xfrm>
            <a:off x="2998789" y="3314700"/>
            <a:ext cx="115252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400"/>
              <a:t>OSTCBNext</a:t>
            </a:r>
          </a:p>
        </p:txBody>
      </p:sp>
      <p:sp>
        <p:nvSpPr>
          <p:cNvPr id="90144" name="Text Box 32"/>
          <p:cNvSpPr txBox="1">
            <a:spLocks noChangeArrowheads="1"/>
          </p:cNvSpPr>
          <p:nvPr/>
        </p:nvSpPr>
        <p:spPr bwMode="auto">
          <a:xfrm>
            <a:off x="2998789" y="3606800"/>
            <a:ext cx="115252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400"/>
              <a:t>OSTCBDly</a:t>
            </a:r>
          </a:p>
        </p:txBody>
      </p:sp>
      <p:sp>
        <p:nvSpPr>
          <p:cNvPr id="90145" name="Text Box 33"/>
          <p:cNvSpPr txBox="1">
            <a:spLocks noChangeArrowheads="1"/>
          </p:cNvSpPr>
          <p:nvPr/>
        </p:nvSpPr>
        <p:spPr bwMode="auto">
          <a:xfrm>
            <a:off x="2998789" y="3894138"/>
            <a:ext cx="115252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400"/>
              <a:t>OSTCBStat</a:t>
            </a:r>
          </a:p>
        </p:txBody>
      </p:sp>
      <p:sp>
        <p:nvSpPr>
          <p:cNvPr id="90146" name="Text Box 34"/>
          <p:cNvSpPr txBox="1">
            <a:spLocks noChangeArrowheads="1"/>
          </p:cNvSpPr>
          <p:nvPr/>
        </p:nvSpPr>
        <p:spPr bwMode="auto">
          <a:xfrm>
            <a:off x="2998789" y="4178300"/>
            <a:ext cx="115252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400"/>
              <a:t>OSTCBPrio</a:t>
            </a:r>
          </a:p>
        </p:txBody>
      </p:sp>
      <p:sp>
        <p:nvSpPr>
          <p:cNvPr id="90147" name="Text Box 35"/>
          <p:cNvSpPr txBox="1">
            <a:spLocks noChangeArrowheads="1"/>
          </p:cNvSpPr>
          <p:nvPr/>
        </p:nvSpPr>
        <p:spPr bwMode="auto">
          <a:xfrm>
            <a:off x="2998789" y="4470400"/>
            <a:ext cx="115252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400"/>
              <a:t>OSTCBX</a:t>
            </a:r>
          </a:p>
        </p:txBody>
      </p:sp>
      <p:sp>
        <p:nvSpPr>
          <p:cNvPr id="90148" name="Text Box 36"/>
          <p:cNvSpPr txBox="1">
            <a:spLocks noChangeArrowheads="1"/>
          </p:cNvSpPr>
          <p:nvPr/>
        </p:nvSpPr>
        <p:spPr bwMode="auto">
          <a:xfrm>
            <a:off x="2998789" y="4757738"/>
            <a:ext cx="115252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400"/>
              <a:t>OSTCBY</a:t>
            </a:r>
          </a:p>
        </p:txBody>
      </p:sp>
      <p:sp>
        <p:nvSpPr>
          <p:cNvPr id="90149" name="Text Box 37"/>
          <p:cNvSpPr txBox="1">
            <a:spLocks noChangeArrowheads="1"/>
          </p:cNvSpPr>
          <p:nvPr/>
        </p:nvSpPr>
        <p:spPr bwMode="auto">
          <a:xfrm>
            <a:off x="2998789" y="5046663"/>
            <a:ext cx="115252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400"/>
              <a:t>OSTCBBitX</a:t>
            </a:r>
          </a:p>
        </p:txBody>
      </p:sp>
      <p:sp>
        <p:nvSpPr>
          <p:cNvPr id="90150" name="Text Box 38"/>
          <p:cNvSpPr txBox="1">
            <a:spLocks noChangeArrowheads="1"/>
          </p:cNvSpPr>
          <p:nvPr/>
        </p:nvSpPr>
        <p:spPr bwMode="auto">
          <a:xfrm>
            <a:off x="2998789" y="5334000"/>
            <a:ext cx="115252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400"/>
              <a:t>OSTCBBitY</a:t>
            </a:r>
          </a:p>
        </p:txBody>
      </p:sp>
      <p:sp>
        <p:nvSpPr>
          <p:cNvPr id="90151" name="AutoShape 39"/>
          <p:cNvSpPr>
            <a:spLocks noChangeArrowheads="1"/>
          </p:cNvSpPr>
          <p:nvPr/>
        </p:nvSpPr>
        <p:spPr bwMode="auto">
          <a:xfrm>
            <a:off x="5232400" y="2955925"/>
            <a:ext cx="3887788" cy="2159000"/>
          </a:xfrm>
          <a:prstGeom prst="wedgeRoundRectCallout">
            <a:avLst>
              <a:gd name="adj1" fmla="val -77602"/>
              <a:gd name="adj2" fmla="val -40884"/>
              <a:gd name="adj3" fmla="val 16667"/>
            </a:avLst>
          </a:prstGeom>
          <a:solidFill>
            <a:srgbClr val="E1FFFF"/>
          </a:solidFill>
          <a:ln w="9525">
            <a:solidFill>
              <a:schemeClr val="tx1"/>
            </a:solidFill>
            <a:miter lim="800000"/>
          </a:ln>
          <a:effectLst>
            <a:outerShdw dist="35921" dir="2700000" algn="ctr" rotWithShape="0">
              <a:schemeClr val="bg2"/>
            </a:outerShdw>
          </a:effectLst>
        </p:spPr>
        <p:txBody>
          <a:bodyPr/>
          <a:lstStyle/>
          <a:p>
            <a:pPr>
              <a:defRPr/>
            </a:pPr>
            <a:r>
              <a:rPr lang="zh-CN" altLang="en-US" sz="2400">
                <a:solidFill>
                  <a:srgbClr val="FF0000"/>
                </a:solidFill>
                <a:latin typeface="华文新魏" panose="02010800040101010101" pitchFamily="2" charset="-122"/>
                <a:ea typeface="华文新魏" panose="02010800040101010101" pitchFamily="2" charset="-122"/>
              </a:rPr>
              <a:t>指向当前任务栈栈顶的指针。</a:t>
            </a:r>
            <a:r>
              <a:rPr lang="en-US" altLang="zh-CN" sz="2400">
                <a:latin typeface="华文新魏" panose="02010800040101010101" pitchFamily="2" charset="-122"/>
                <a:ea typeface="华文新魏" panose="02010800040101010101" pitchFamily="2" charset="-122"/>
              </a:rPr>
              <a:t>μC/OS-Ⅱ</a:t>
            </a:r>
            <a:r>
              <a:rPr lang="zh-CN" altLang="en-US" sz="2400">
                <a:latin typeface="华文新魏" panose="02010800040101010101" pitchFamily="2" charset="-122"/>
                <a:ea typeface="华文新魏" panose="02010800040101010101" pitchFamily="2" charset="-122"/>
              </a:rPr>
              <a:t>允许每个任务有自己的栈，尤为重要的是，每个任务的堆栈的容量可以是任意的。</a:t>
            </a:r>
          </a:p>
        </p:txBody>
      </p:sp>
      <p:sp>
        <p:nvSpPr>
          <p:cNvPr id="90152" name="AutoShape 40"/>
          <p:cNvSpPr>
            <a:spLocks noChangeArrowheads="1"/>
          </p:cNvSpPr>
          <p:nvPr/>
        </p:nvSpPr>
        <p:spPr bwMode="auto">
          <a:xfrm>
            <a:off x="5232400" y="2955925"/>
            <a:ext cx="3384550" cy="1511300"/>
          </a:xfrm>
          <a:prstGeom prst="wedgeRoundRectCallout">
            <a:avLst>
              <a:gd name="adj1" fmla="val -81426"/>
              <a:gd name="adj2" fmla="val -18171"/>
              <a:gd name="adj3" fmla="val 16667"/>
            </a:avLst>
          </a:prstGeom>
          <a:solidFill>
            <a:srgbClr val="E1FFFF"/>
          </a:solidFill>
          <a:ln w="9525">
            <a:solidFill>
              <a:schemeClr val="tx1"/>
            </a:solidFill>
            <a:miter lim="800000"/>
          </a:ln>
          <a:effectLst>
            <a:outerShdw dist="35921" dir="2700000" algn="ctr" rotWithShape="0">
              <a:schemeClr val="bg2"/>
            </a:outerShdw>
          </a:effectLst>
        </p:spPr>
        <p:txBody>
          <a:bodyPr/>
          <a:lstStyle/>
          <a:p>
            <a:pPr>
              <a:defRPr/>
            </a:pPr>
            <a:r>
              <a:rPr lang="zh-CN" altLang="en-US" sz="2400">
                <a:solidFill>
                  <a:srgbClr val="FF0000"/>
                </a:solidFill>
                <a:latin typeface="华文新魏" panose="02010800040101010101" pitchFamily="2" charset="-122"/>
                <a:ea typeface="华文新魏" panose="02010800040101010101" pitchFamily="2" charset="-122"/>
              </a:rPr>
              <a:t>指向下一个任务控制块的指针。</a:t>
            </a:r>
            <a:r>
              <a:rPr lang="zh-CN" altLang="en-US" sz="2400">
                <a:latin typeface="华文新魏" panose="02010800040101010101" pitchFamily="2" charset="-122"/>
                <a:ea typeface="华文新魏" panose="02010800040101010101" pitchFamily="2" charset="-122"/>
              </a:rPr>
              <a:t>用于任务控制块</a:t>
            </a:r>
            <a:r>
              <a:rPr lang="en-US" altLang="zh-CN" sz="2400">
                <a:latin typeface="华文新魏" panose="02010800040101010101" pitchFamily="2" charset="-122"/>
                <a:ea typeface="华文新魏" panose="02010800040101010101" pitchFamily="2" charset="-122"/>
              </a:rPr>
              <a:t>OS_TCB</a:t>
            </a:r>
            <a:r>
              <a:rPr lang="zh-CN" altLang="en-US" sz="2400">
                <a:latin typeface="华文新魏" panose="02010800040101010101" pitchFamily="2" charset="-122"/>
                <a:ea typeface="华文新魏" panose="02010800040101010101" pitchFamily="2" charset="-122"/>
              </a:rPr>
              <a:t>的链接。</a:t>
            </a:r>
          </a:p>
        </p:txBody>
      </p:sp>
      <p:sp>
        <p:nvSpPr>
          <p:cNvPr id="90153" name="AutoShape 41"/>
          <p:cNvSpPr>
            <a:spLocks noChangeArrowheads="1"/>
          </p:cNvSpPr>
          <p:nvPr/>
        </p:nvSpPr>
        <p:spPr bwMode="auto">
          <a:xfrm>
            <a:off x="5232400" y="2955926"/>
            <a:ext cx="3887788" cy="1800225"/>
          </a:xfrm>
          <a:prstGeom prst="wedgeRoundRectCallout">
            <a:avLst>
              <a:gd name="adj1" fmla="val -78093"/>
              <a:gd name="adj2" fmla="val -9171"/>
              <a:gd name="adj3" fmla="val 16667"/>
            </a:avLst>
          </a:prstGeom>
          <a:solidFill>
            <a:srgbClr val="E1FFFF"/>
          </a:solidFill>
          <a:ln w="9525">
            <a:solidFill>
              <a:schemeClr val="tx1"/>
            </a:solidFill>
            <a:miter lim="800000"/>
          </a:ln>
          <a:effectLst>
            <a:outerShdw dist="35921" dir="2700000" algn="ctr" rotWithShape="0">
              <a:schemeClr val="bg2"/>
            </a:outerShdw>
          </a:effectLst>
        </p:spPr>
        <p:txBody>
          <a:bodyPr/>
          <a:lstStyle/>
          <a:p>
            <a:pPr>
              <a:defRPr/>
            </a:pPr>
            <a:r>
              <a:rPr lang="zh-CN" altLang="en-US" sz="2400">
                <a:solidFill>
                  <a:srgbClr val="FF0000"/>
                </a:solidFill>
                <a:latin typeface="华文新魏" panose="02010800040101010101" pitchFamily="2" charset="-122"/>
                <a:ea typeface="华文新魏" panose="02010800040101010101" pitchFamily="2" charset="-122"/>
              </a:rPr>
              <a:t>任务等待的延时时间变量。</a:t>
            </a:r>
            <a:r>
              <a:rPr lang="zh-CN" altLang="en-US" sz="2400">
                <a:latin typeface="华文新魏" panose="02010800040101010101" pitchFamily="2" charset="-122"/>
                <a:ea typeface="华文新魏" panose="02010800040101010101" pitchFamily="2" charset="-122"/>
              </a:rPr>
              <a:t>用于将任务挂起一段时间以等待某事件的发生，这种等待是有超时限制的。</a:t>
            </a:r>
            <a:r>
              <a:rPr lang="zh-CN" altLang="en-US">
                <a:latin typeface="Arial" panose="020B0604020202020204" pitchFamily="34" charset="0"/>
              </a:rPr>
              <a:t> </a:t>
            </a:r>
            <a:endParaRPr lang="zh-CN" altLang="en-US" sz="2400">
              <a:latin typeface="华文新魏" panose="02010800040101010101" pitchFamily="2" charset="-122"/>
              <a:ea typeface="华文新魏" panose="02010800040101010101" pitchFamily="2" charset="-122"/>
            </a:endParaRPr>
          </a:p>
        </p:txBody>
      </p:sp>
      <p:sp>
        <p:nvSpPr>
          <p:cNvPr id="90154" name="AutoShape 42"/>
          <p:cNvSpPr>
            <a:spLocks noChangeArrowheads="1"/>
          </p:cNvSpPr>
          <p:nvPr/>
        </p:nvSpPr>
        <p:spPr bwMode="auto">
          <a:xfrm>
            <a:off x="5232400" y="3171825"/>
            <a:ext cx="3887788" cy="1295400"/>
          </a:xfrm>
          <a:prstGeom prst="wedgeRoundRectCallout">
            <a:avLst>
              <a:gd name="adj1" fmla="val -77111"/>
              <a:gd name="adj2" fmla="val 10662"/>
              <a:gd name="adj3" fmla="val 16667"/>
            </a:avLst>
          </a:prstGeom>
          <a:solidFill>
            <a:srgbClr val="E1FFFF"/>
          </a:solidFill>
          <a:ln w="9525">
            <a:solidFill>
              <a:schemeClr val="tx1"/>
            </a:solidFill>
            <a:miter lim="800000"/>
          </a:ln>
          <a:effectLst>
            <a:outerShdw dist="35921" dir="2700000" algn="ctr" rotWithShape="0">
              <a:schemeClr val="bg2"/>
            </a:outerShdw>
          </a:effectLst>
        </p:spPr>
        <p:txBody>
          <a:bodyPr/>
          <a:lstStyle/>
          <a:p>
            <a:pPr>
              <a:defRPr/>
            </a:pPr>
            <a:r>
              <a:rPr lang="zh-CN" altLang="en-US" sz="2400">
                <a:solidFill>
                  <a:srgbClr val="FF0000"/>
                </a:solidFill>
                <a:latin typeface="华文新魏" panose="02010800040101010101" pitchFamily="2" charset="-122"/>
                <a:ea typeface="华文新魏" panose="02010800040101010101" pitchFamily="2" charset="-122"/>
              </a:rPr>
              <a:t>任务的当前状态标志变量。</a:t>
            </a:r>
            <a:r>
              <a:rPr lang="zh-CN" altLang="en-US" sz="2400">
                <a:latin typeface="华文新魏" panose="02010800040101010101" pitchFamily="2" charset="-122"/>
                <a:ea typeface="华文新魏" panose="02010800040101010101" pitchFamily="2" charset="-122"/>
              </a:rPr>
              <a:t>其为</a:t>
            </a:r>
            <a:r>
              <a:rPr lang="en-US" altLang="zh-CN" sz="2400">
                <a:latin typeface="华文新魏" panose="02010800040101010101" pitchFamily="2" charset="-122"/>
                <a:ea typeface="华文新魏" panose="02010800040101010101" pitchFamily="2" charset="-122"/>
              </a:rPr>
              <a:t>0</a:t>
            </a:r>
            <a:r>
              <a:rPr lang="zh-CN" altLang="en-US" sz="2400">
                <a:latin typeface="华文新魏" panose="02010800040101010101" pitchFamily="2" charset="-122"/>
                <a:ea typeface="华文新魏" panose="02010800040101010101" pitchFamily="2" charset="-122"/>
              </a:rPr>
              <a:t>时，任务进入就绪态 。</a:t>
            </a:r>
          </a:p>
        </p:txBody>
      </p:sp>
      <p:graphicFrame>
        <p:nvGraphicFramePr>
          <p:cNvPr id="90155" name="Group 43"/>
          <p:cNvGraphicFramePr>
            <a:graphicFrameLocks noGrp="1"/>
          </p:cNvGraphicFramePr>
          <p:nvPr/>
        </p:nvGraphicFramePr>
        <p:xfrm>
          <a:off x="4440238" y="2868614"/>
          <a:ext cx="5122862" cy="2682872"/>
        </p:xfrm>
        <a:graphic>
          <a:graphicData uri="http://schemas.openxmlformats.org/drawingml/2006/table">
            <a:tbl>
              <a:tblPr/>
              <a:tblGrid>
                <a:gridCol w="2243137">
                  <a:extLst>
                    <a:ext uri="{9D8B030D-6E8A-4147-A177-3AD203B41FA5}">
                      <a16:colId xmlns:a16="http://schemas.microsoft.com/office/drawing/2014/main" val="20000"/>
                    </a:ext>
                  </a:extLst>
                </a:gridCol>
                <a:gridCol w="863600">
                  <a:extLst>
                    <a:ext uri="{9D8B030D-6E8A-4147-A177-3AD203B41FA5}">
                      <a16:colId xmlns:a16="http://schemas.microsoft.com/office/drawing/2014/main" val="20001"/>
                    </a:ext>
                  </a:extLst>
                </a:gridCol>
                <a:gridCol w="2016125">
                  <a:extLst>
                    <a:ext uri="{9D8B030D-6E8A-4147-A177-3AD203B41FA5}">
                      <a16:colId xmlns:a16="http://schemas.microsoft.com/office/drawing/2014/main" val="20002"/>
                    </a:ext>
                  </a:extLst>
                </a:gridCol>
              </a:tblGrid>
              <a:tr h="335359">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宏名</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定义值</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说明</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extLst>
                  <a:ext uri="{0D108BD9-81ED-4DB2-BD59-A6C34878D82A}">
                    <a16:rowId xmlns:a16="http://schemas.microsoft.com/office/drawing/2014/main" val="10000"/>
                  </a:ext>
                </a:extLst>
              </a:tr>
              <a:tr h="335359">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OS_STAT_RDY </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0x00 </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运行准备就绪 </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extLst>
                  <a:ext uri="{0D108BD9-81ED-4DB2-BD59-A6C34878D82A}">
                    <a16:rowId xmlns:a16="http://schemas.microsoft.com/office/drawing/2014/main" val="10001"/>
                  </a:ext>
                </a:extLst>
              </a:tr>
              <a:tr h="335359">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OS_STAT_SEM </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0x01</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在信号量时挂起 </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extLst>
                  <a:ext uri="{0D108BD9-81ED-4DB2-BD59-A6C34878D82A}">
                    <a16:rowId xmlns:a16="http://schemas.microsoft.com/office/drawing/2014/main" val="10002"/>
                  </a:ext>
                </a:extLst>
              </a:tr>
              <a:tr h="335359">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OS_STAT_MBOX </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0x02</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在邮箱时挂起 </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extLst>
                  <a:ext uri="{0D108BD9-81ED-4DB2-BD59-A6C34878D82A}">
                    <a16:rowId xmlns:a16="http://schemas.microsoft.com/office/drawing/2014/main" val="10003"/>
                  </a:ext>
                </a:extLst>
              </a:tr>
              <a:tr h="335359">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OS_STAT_Q </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0x04</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在队列时挂起 </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extLst>
                  <a:ext uri="{0D108BD9-81ED-4DB2-BD59-A6C34878D82A}">
                    <a16:rowId xmlns:a16="http://schemas.microsoft.com/office/drawing/2014/main" val="10004"/>
                  </a:ext>
                </a:extLst>
              </a:tr>
              <a:tr h="335359">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OS_STAT_SUSPEND </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0x08</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任务被暂停 </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extLst>
                  <a:ext uri="{0D108BD9-81ED-4DB2-BD59-A6C34878D82A}">
                    <a16:rowId xmlns:a16="http://schemas.microsoft.com/office/drawing/2014/main" val="10005"/>
                  </a:ext>
                </a:extLst>
              </a:tr>
              <a:tr h="335359">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OS_STAT_MUTEX </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0x10</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在互斥信号量时挂起 </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extLst>
                  <a:ext uri="{0D108BD9-81ED-4DB2-BD59-A6C34878D82A}">
                    <a16:rowId xmlns:a16="http://schemas.microsoft.com/office/drawing/2014/main" val="10006"/>
                  </a:ext>
                </a:extLst>
              </a:tr>
              <a:tr h="335359">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OS_STAT_FLAG </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1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0x20</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1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在事件标志组时挂起 </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1FFFF"/>
                    </a:solidFill>
                  </a:tcPr>
                </a:tc>
                <a:extLst>
                  <a:ext uri="{0D108BD9-81ED-4DB2-BD59-A6C34878D82A}">
                    <a16:rowId xmlns:a16="http://schemas.microsoft.com/office/drawing/2014/main" val="10007"/>
                  </a:ext>
                </a:extLst>
              </a:tr>
            </a:tbl>
          </a:graphicData>
        </a:graphic>
      </p:graphicFrame>
      <p:sp>
        <p:nvSpPr>
          <p:cNvPr id="90193" name="AutoShape 81"/>
          <p:cNvSpPr>
            <a:spLocks noChangeArrowheads="1"/>
          </p:cNvSpPr>
          <p:nvPr/>
        </p:nvSpPr>
        <p:spPr bwMode="auto">
          <a:xfrm>
            <a:off x="5232400" y="4035426"/>
            <a:ext cx="3887788" cy="1008063"/>
          </a:xfrm>
          <a:prstGeom prst="wedgeRoundRectCallout">
            <a:avLst>
              <a:gd name="adj1" fmla="val -77602"/>
              <a:gd name="adj2" fmla="val -30472"/>
              <a:gd name="adj3" fmla="val 16667"/>
            </a:avLst>
          </a:prstGeom>
          <a:solidFill>
            <a:srgbClr val="E1FFFF"/>
          </a:solidFill>
          <a:ln w="9525">
            <a:solidFill>
              <a:schemeClr val="tx1"/>
            </a:solidFill>
            <a:miter lim="800000"/>
          </a:ln>
          <a:effectLst>
            <a:outerShdw dist="35921" dir="2700000" algn="ctr" rotWithShape="0">
              <a:schemeClr val="bg2"/>
            </a:outerShdw>
          </a:effectLst>
        </p:spPr>
        <p:txBody>
          <a:bodyPr/>
          <a:lstStyle/>
          <a:p>
            <a:pPr>
              <a:defRPr/>
            </a:pPr>
            <a:r>
              <a:rPr lang="zh-CN" altLang="en-US" sz="2400">
                <a:solidFill>
                  <a:srgbClr val="FF0000"/>
                </a:solidFill>
                <a:latin typeface="华文新魏" panose="02010800040101010101" pitchFamily="2" charset="-122"/>
                <a:ea typeface="华文新魏" panose="02010800040101010101" pitchFamily="2" charset="-122"/>
              </a:rPr>
              <a:t>任务优先级变量。</a:t>
            </a:r>
            <a:r>
              <a:rPr lang="zh-CN" altLang="en-US" sz="2400">
                <a:latin typeface="华文新魏" panose="02010800040101010101" pitchFamily="2" charset="-122"/>
                <a:ea typeface="华文新魏" panose="02010800040101010101" pitchFamily="2" charset="-122"/>
              </a:rPr>
              <a:t>变量值越小，任务的优先级越高。</a:t>
            </a:r>
            <a:r>
              <a:rPr lang="zh-CN" altLang="en-US">
                <a:latin typeface="Arial" panose="020B0604020202020204" pitchFamily="34" charset="0"/>
              </a:rPr>
              <a:t> </a:t>
            </a:r>
          </a:p>
        </p:txBody>
      </p:sp>
      <p:sp>
        <p:nvSpPr>
          <p:cNvPr id="44" name="燕尾形 43">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0142"/>
                                        </p:tgtEl>
                                        <p:attrNameLst>
                                          <p:attrName>style.visibility</p:attrName>
                                        </p:attrNameLst>
                                      </p:cBhvr>
                                      <p:to>
                                        <p:strVal val="visible"/>
                                      </p:to>
                                    </p:set>
                                    <p:animEffect transition="in" filter="dissolve">
                                      <p:cBhvr>
                                        <p:cTn id="10" dur="500"/>
                                        <p:tgtEl>
                                          <p:spTgt spid="9014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0143"/>
                                        </p:tgtEl>
                                        <p:attrNameLst>
                                          <p:attrName>style.visibility</p:attrName>
                                        </p:attrNameLst>
                                      </p:cBhvr>
                                      <p:to>
                                        <p:strVal val="visible"/>
                                      </p:to>
                                    </p:set>
                                    <p:animEffect transition="in" filter="dissolve">
                                      <p:cBhvr>
                                        <p:cTn id="13" dur="500"/>
                                        <p:tgtEl>
                                          <p:spTgt spid="90143"/>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90144"/>
                                        </p:tgtEl>
                                        <p:attrNameLst>
                                          <p:attrName>style.visibility</p:attrName>
                                        </p:attrNameLst>
                                      </p:cBhvr>
                                      <p:to>
                                        <p:strVal val="visible"/>
                                      </p:to>
                                    </p:set>
                                    <p:animEffect transition="in" filter="dissolve">
                                      <p:cBhvr>
                                        <p:cTn id="16" dur="500"/>
                                        <p:tgtEl>
                                          <p:spTgt spid="90144"/>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90145"/>
                                        </p:tgtEl>
                                        <p:attrNameLst>
                                          <p:attrName>style.visibility</p:attrName>
                                        </p:attrNameLst>
                                      </p:cBhvr>
                                      <p:to>
                                        <p:strVal val="visible"/>
                                      </p:to>
                                    </p:set>
                                    <p:animEffect transition="in" filter="dissolve">
                                      <p:cBhvr>
                                        <p:cTn id="19" dur="500"/>
                                        <p:tgtEl>
                                          <p:spTgt spid="90145"/>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0146"/>
                                        </p:tgtEl>
                                        <p:attrNameLst>
                                          <p:attrName>style.visibility</p:attrName>
                                        </p:attrNameLst>
                                      </p:cBhvr>
                                      <p:to>
                                        <p:strVal val="visible"/>
                                      </p:to>
                                    </p:set>
                                    <p:animEffect transition="in" filter="dissolve">
                                      <p:cBhvr>
                                        <p:cTn id="22" dur="500"/>
                                        <p:tgtEl>
                                          <p:spTgt spid="90146"/>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90147"/>
                                        </p:tgtEl>
                                        <p:attrNameLst>
                                          <p:attrName>style.visibility</p:attrName>
                                        </p:attrNameLst>
                                      </p:cBhvr>
                                      <p:to>
                                        <p:strVal val="visible"/>
                                      </p:to>
                                    </p:set>
                                    <p:animEffect transition="in" filter="dissolve">
                                      <p:cBhvr>
                                        <p:cTn id="25" dur="500"/>
                                        <p:tgtEl>
                                          <p:spTgt spid="90147"/>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90148"/>
                                        </p:tgtEl>
                                        <p:attrNameLst>
                                          <p:attrName>style.visibility</p:attrName>
                                        </p:attrNameLst>
                                      </p:cBhvr>
                                      <p:to>
                                        <p:strVal val="visible"/>
                                      </p:to>
                                    </p:set>
                                    <p:animEffect transition="in" filter="dissolve">
                                      <p:cBhvr>
                                        <p:cTn id="28" dur="500"/>
                                        <p:tgtEl>
                                          <p:spTgt spid="90148"/>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90149"/>
                                        </p:tgtEl>
                                        <p:attrNameLst>
                                          <p:attrName>style.visibility</p:attrName>
                                        </p:attrNameLst>
                                      </p:cBhvr>
                                      <p:to>
                                        <p:strVal val="visible"/>
                                      </p:to>
                                    </p:set>
                                    <p:animEffect transition="in" filter="dissolve">
                                      <p:cBhvr>
                                        <p:cTn id="31" dur="500"/>
                                        <p:tgtEl>
                                          <p:spTgt spid="90149"/>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90150"/>
                                        </p:tgtEl>
                                        <p:attrNameLst>
                                          <p:attrName>style.visibility</p:attrName>
                                        </p:attrNameLst>
                                      </p:cBhvr>
                                      <p:to>
                                        <p:strVal val="visible"/>
                                      </p:to>
                                    </p:set>
                                    <p:animEffect transition="in" filter="dissolve">
                                      <p:cBhvr>
                                        <p:cTn id="34" dur="500"/>
                                        <p:tgtEl>
                                          <p:spTgt spid="90150"/>
                                        </p:tgtEl>
                                      </p:cBhvr>
                                    </p:animEffect>
                                  </p:childTnLst>
                                </p:cTn>
                              </p:par>
                            </p:childTnLst>
                          </p:cTn>
                        </p:par>
                        <p:par>
                          <p:cTn id="35" fill="hold">
                            <p:stCondLst>
                              <p:cond delay="500"/>
                            </p:stCondLst>
                            <p:childTnLst>
                              <p:par>
                                <p:cTn id="36" presetID="29" presetClass="entr" presetSubtype="0" fill="hold" grpId="0" nodeType="afterEffect">
                                  <p:stCondLst>
                                    <p:cond delay="0"/>
                                  </p:stCondLst>
                                  <p:childTnLst>
                                    <p:set>
                                      <p:cBhvr>
                                        <p:cTn id="37" dur="1" fill="hold">
                                          <p:stCondLst>
                                            <p:cond delay="0"/>
                                          </p:stCondLst>
                                        </p:cTn>
                                        <p:tgtEl>
                                          <p:spTgt spid="90119"/>
                                        </p:tgtEl>
                                        <p:attrNameLst>
                                          <p:attrName>style.visibility</p:attrName>
                                        </p:attrNameLst>
                                      </p:cBhvr>
                                      <p:to>
                                        <p:strVal val="visible"/>
                                      </p:to>
                                    </p:set>
                                    <p:anim calcmode="lin" valueType="num">
                                      <p:cBhvr>
                                        <p:cTn id="38" dur="500" fill="hold"/>
                                        <p:tgtEl>
                                          <p:spTgt spid="90119"/>
                                        </p:tgtEl>
                                        <p:attrNameLst>
                                          <p:attrName>ppt_x</p:attrName>
                                        </p:attrNameLst>
                                      </p:cBhvr>
                                      <p:tavLst>
                                        <p:tav tm="0">
                                          <p:val>
                                            <p:strVal val="#ppt_x-.2"/>
                                          </p:val>
                                        </p:tav>
                                        <p:tav tm="100000">
                                          <p:val>
                                            <p:strVal val="#ppt_x"/>
                                          </p:val>
                                        </p:tav>
                                      </p:tavLst>
                                    </p:anim>
                                    <p:anim calcmode="lin" valueType="num">
                                      <p:cBhvr>
                                        <p:cTn id="39" dur="500" fill="hold"/>
                                        <p:tgtEl>
                                          <p:spTgt spid="90119"/>
                                        </p:tgtEl>
                                        <p:attrNameLst>
                                          <p:attrName>ppt_y</p:attrName>
                                        </p:attrNameLst>
                                      </p:cBhvr>
                                      <p:tavLst>
                                        <p:tav tm="0">
                                          <p:val>
                                            <p:strVal val="#ppt_y"/>
                                          </p:val>
                                        </p:tav>
                                        <p:tav tm="100000">
                                          <p:val>
                                            <p:strVal val="#ppt_y"/>
                                          </p:val>
                                        </p:tav>
                                      </p:tavLst>
                                    </p:anim>
                                    <p:animEffect transition="in" filter="wipe(right)" prLst="gradientSize: 0.1">
                                      <p:cBhvr>
                                        <p:cTn id="40" dur="500"/>
                                        <p:tgtEl>
                                          <p:spTgt spid="90119"/>
                                        </p:tgtEl>
                                      </p:cBhvr>
                                    </p:animEffect>
                                  </p:childTnLst>
                                </p:cTn>
                              </p:par>
                            </p:childTnLst>
                          </p:cTn>
                        </p:par>
                        <p:par>
                          <p:cTn id="41" fill="hold">
                            <p:stCondLst>
                              <p:cond delay="1000"/>
                            </p:stCondLst>
                            <p:childTnLst>
                              <p:par>
                                <p:cTn id="42" presetID="12" presetClass="entr" presetSubtype="1" fill="hold" grpId="0" nodeType="afterEffect">
                                  <p:stCondLst>
                                    <p:cond delay="0"/>
                                  </p:stCondLst>
                                  <p:childTnLst>
                                    <p:set>
                                      <p:cBhvr>
                                        <p:cTn id="43" dur="1" fill="hold">
                                          <p:stCondLst>
                                            <p:cond delay="0"/>
                                          </p:stCondLst>
                                        </p:cTn>
                                        <p:tgtEl>
                                          <p:spTgt spid="90117"/>
                                        </p:tgtEl>
                                        <p:attrNameLst>
                                          <p:attrName>style.visibility</p:attrName>
                                        </p:attrNameLst>
                                      </p:cBhvr>
                                      <p:to>
                                        <p:strVal val="visible"/>
                                      </p:to>
                                    </p:set>
                                    <p:animEffect transition="in" filter="slide(fromTop)">
                                      <p:cBhvr>
                                        <p:cTn id="44" dur="500"/>
                                        <p:tgtEl>
                                          <p:spTgt spid="90117"/>
                                        </p:tgtEl>
                                      </p:cBhvr>
                                    </p:animEffect>
                                  </p:childTnLst>
                                </p:cTn>
                              </p:par>
                            </p:childTnLst>
                          </p:cTn>
                        </p:par>
                        <p:par>
                          <p:cTn id="45" fill="hold">
                            <p:stCondLst>
                              <p:cond delay="1500"/>
                            </p:stCondLst>
                            <p:childTnLst>
                              <p:par>
                                <p:cTn id="46" presetID="29" presetClass="entr" presetSubtype="0" fill="hold" grpId="0" nodeType="afterEffect">
                                  <p:stCondLst>
                                    <p:cond delay="0"/>
                                  </p:stCondLst>
                                  <p:childTnLst>
                                    <p:set>
                                      <p:cBhvr>
                                        <p:cTn id="47" dur="1" fill="hold">
                                          <p:stCondLst>
                                            <p:cond delay="0"/>
                                          </p:stCondLst>
                                        </p:cTn>
                                        <p:tgtEl>
                                          <p:spTgt spid="90118"/>
                                        </p:tgtEl>
                                        <p:attrNameLst>
                                          <p:attrName>style.visibility</p:attrName>
                                        </p:attrNameLst>
                                      </p:cBhvr>
                                      <p:to>
                                        <p:strVal val="visible"/>
                                      </p:to>
                                    </p:set>
                                    <p:anim calcmode="lin" valueType="num">
                                      <p:cBhvr>
                                        <p:cTn id="48" dur="500" fill="hold"/>
                                        <p:tgtEl>
                                          <p:spTgt spid="90118"/>
                                        </p:tgtEl>
                                        <p:attrNameLst>
                                          <p:attrName>ppt_x</p:attrName>
                                        </p:attrNameLst>
                                      </p:cBhvr>
                                      <p:tavLst>
                                        <p:tav tm="0">
                                          <p:val>
                                            <p:strVal val="#ppt_x-.2"/>
                                          </p:val>
                                        </p:tav>
                                        <p:tav tm="100000">
                                          <p:val>
                                            <p:strVal val="#ppt_x"/>
                                          </p:val>
                                        </p:tav>
                                      </p:tavLst>
                                    </p:anim>
                                    <p:anim calcmode="lin" valueType="num">
                                      <p:cBhvr>
                                        <p:cTn id="49" dur="500" fill="hold"/>
                                        <p:tgtEl>
                                          <p:spTgt spid="90118"/>
                                        </p:tgtEl>
                                        <p:attrNameLst>
                                          <p:attrName>ppt_y</p:attrName>
                                        </p:attrNameLst>
                                      </p:cBhvr>
                                      <p:tavLst>
                                        <p:tav tm="0">
                                          <p:val>
                                            <p:strVal val="#ppt_y"/>
                                          </p:val>
                                        </p:tav>
                                        <p:tav tm="100000">
                                          <p:val>
                                            <p:strVal val="#ppt_y"/>
                                          </p:val>
                                        </p:tav>
                                      </p:tavLst>
                                    </p:anim>
                                    <p:animEffect transition="in" filter="wipe(right)" prLst="gradientSize: 0.1">
                                      <p:cBhvr>
                                        <p:cTn id="50" dur="500"/>
                                        <p:tgtEl>
                                          <p:spTgt spid="90118"/>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90117"/>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90118"/>
                                        </p:tgtEl>
                                        <p:attrNameLst>
                                          <p:attrName>style.visibility</p:attrName>
                                        </p:attrNameLst>
                                      </p:cBhvr>
                                      <p:to>
                                        <p:strVal val="hidden"/>
                                      </p:to>
                                    </p:set>
                                  </p:childTnLst>
                                </p:cTn>
                              </p:par>
                              <p:par>
                                <p:cTn id="57" presetID="3" presetClass="emph" presetSubtype="2" fill="hold" grpId="1" nodeType="withEffect">
                                  <p:stCondLst>
                                    <p:cond delay="0"/>
                                  </p:stCondLst>
                                  <p:childTnLst>
                                    <p:animClr clrSpc="rgb" dir="cw">
                                      <p:cBhvr override="childStyle">
                                        <p:cTn id="58" dur="500" fill="hold"/>
                                        <p:tgtEl>
                                          <p:spTgt spid="90142"/>
                                        </p:tgtEl>
                                        <p:attrNameLst>
                                          <p:attrName>style.color</p:attrName>
                                        </p:attrNameLst>
                                      </p:cBhvr>
                                      <p:to>
                                        <a:srgbClr val="FF0000"/>
                                      </p:to>
                                    </p:animClr>
                                  </p:childTnLst>
                                </p:cTn>
                              </p:par>
                            </p:childTnLst>
                          </p:cTn>
                        </p:par>
                        <p:par>
                          <p:cTn id="59" fill="hold">
                            <p:stCondLst>
                              <p:cond delay="0"/>
                            </p:stCondLst>
                            <p:childTnLst>
                              <p:par>
                                <p:cTn id="60" presetID="27" presetClass="entr" presetSubtype="0" fill="hold" grpId="0" nodeType="afterEffect">
                                  <p:stCondLst>
                                    <p:cond delay="0"/>
                                  </p:stCondLst>
                                  <p:iterate type="lt">
                                    <p:tmPct val="50000"/>
                                  </p:iterate>
                                  <p:childTnLst>
                                    <p:set>
                                      <p:cBhvr>
                                        <p:cTn id="61" dur="1" fill="hold">
                                          <p:stCondLst>
                                            <p:cond delay="0"/>
                                          </p:stCondLst>
                                        </p:cTn>
                                        <p:tgtEl>
                                          <p:spTgt spid="90151"/>
                                        </p:tgtEl>
                                        <p:attrNameLst>
                                          <p:attrName>style.visibility</p:attrName>
                                        </p:attrNameLst>
                                      </p:cBhvr>
                                      <p:to>
                                        <p:strVal val="visible"/>
                                      </p:to>
                                    </p:set>
                                    <p:anim calcmode="discrete" valueType="clr">
                                      <p:cBhvr override="childStyle">
                                        <p:cTn id="62" dur="80"/>
                                        <p:tgtEl>
                                          <p:spTgt spid="90151"/>
                                        </p:tgtEl>
                                        <p:attrNameLst>
                                          <p:attrName>style.color</p:attrName>
                                        </p:attrNameLst>
                                      </p:cBhvr>
                                      <p:tavLst>
                                        <p:tav tm="0">
                                          <p:val>
                                            <p:clrVal>
                                              <a:schemeClr val="accent2"/>
                                            </p:clrVal>
                                          </p:val>
                                        </p:tav>
                                        <p:tav tm="50000">
                                          <p:val>
                                            <p:clrVal>
                                              <a:schemeClr val="hlink"/>
                                            </p:clrVal>
                                          </p:val>
                                        </p:tav>
                                      </p:tavLst>
                                    </p:anim>
                                    <p:anim calcmode="discrete" valueType="clr">
                                      <p:cBhvr>
                                        <p:cTn id="63" dur="80"/>
                                        <p:tgtEl>
                                          <p:spTgt spid="90151"/>
                                        </p:tgtEl>
                                        <p:attrNameLst>
                                          <p:attrName>fillcolor</p:attrName>
                                        </p:attrNameLst>
                                      </p:cBhvr>
                                      <p:tavLst>
                                        <p:tav tm="0">
                                          <p:val>
                                            <p:clrVal>
                                              <a:schemeClr val="accent2"/>
                                            </p:clrVal>
                                          </p:val>
                                        </p:tav>
                                        <p:tav tm="50000">
                                          <p:val>
                                            <p:clrVal>
                                              <a:schemeClr val="hlink"/>
                                            </p:clrVal>
                                          </p:val>
                                        </p:tav>
                                      </p:tavLst>
                                    </p:anim>
                                    <p:set>
                                      <p:cBhvr>
                                        <p:cTn id="64" dur="80"/>
                                        <p:tgtEl>
                                          <p:spTgt spid="90151"/>
                                        </p:tgtEl>
                                        <p:attrNameLst>
                                          <p:attrName>fill.type</p:attrName>
                                        </p:attrNameLst>
                                      </p:cBhvr>
                                      <p:to>
                                        <p:strVal val="solid"/>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iterate type="lt">
                                    <p:tmAbs val="0"/>
                                  </p:iterate>
                                  <p:childTnLst>
                                    <p:set>
                                      <p:cBhvr>
                                        <p:cTn id="68" dur="1" fill="hold">
                                          <p:stCondLst>
                                            <p:cond delay="0"/>
                                          </p:stCondLst>
                                        </p:cTn>
                                        <p:tgtEl>
                                          <p:spTgt spid="90151"/>
                                        </p:tgtEl>
                                        <p:attrNameLst>
                                          <p:attrName>style.visibility</p:attrName>
                                        </p:attrNameLst>
                                      </p:cBhvr>
                                      <p:to>
                                        <p:strVal val="hidden"/>
                                      </p:to>
                                    </p:set>
                                  </p:childTnLst>
                                </p:cTn>
                              </p:par>
                              <p:par>
                                <p:cTn id="69" presetID="3" presetClass="emph" presetSubtype="2" fill="hold" grpId="2" nodeType="withEffect">
                                  <p:stCondLst>
                                    <p:cond delay="0"/>
                                  </p:stCondLst>
                                  <p:childTnLst>
                                    <p:animClr clrSpc="rgb" dir="cw">
                                      <p:cBhvr override="childStyle">
                                        <p:cTn id="70" dur="500" fill="hold"/>
                                        <p:tgtEl>
                                          <p:spTgt spid="90142"/>
                                        </p:tgtEl>
                                        <p:attrNameLst>
                                          <p:attrName>style.color</p:attrName>
                                        </p:attrNameLst>
                                      </p:cBhvr>
                                      <p:to>
                                        <a:srgbClr val="000000"/>
                                      </p:to>
                                    </p:animClr>
                                  </p:childTnLst>
                                </p:cTn>
                              </p:par>
                              <p:par>
                                <p:cTn id="71" presetID="3" presetClass="emph" presetSubtype="2" fill="hold" grpId="1" nodeType="withEffect">
                                  <p:stCondLst>
                                    <p:cond delay="0"/>
                                  </p:stCondLst>
                                  <p:childTnLst>
                                    <p:animClr clrSpc="rgb" dir="cw">
                                      <p:cBhvr override="childStyle">
                                        <p:cTn id="72" dur="500" fill="hold"/>
                                        <p:tgtEl>
                                          <p:spTgt spid="90143"/>
                                        </p:tgtEl>
                                        <p:attrNameLst>
                                          <p:attrName>style.color</p:attrName>
                                        </p:attrNameLst>
                                      </p:cBhvr>
                                      <p:to>
                                        <a:srgbClr val="FF0000"/>
                                      </p:to>
                                    </p:animClr>
                                  </p:childTnLst>
                                </p:cTn>
                              </p:par>
                            </p:childTnLst>
                          </p:cTn>
                        </p:par>
                        <p:par>
                          <p:cTn id="73" fill="hold">
                            <p:stCondLst>
                              <p:cond delay="500"/>
                            </p:stCondLst>
                            <p:childTnLst>
                              <p:par>
                                <p:cTn id="74" presetID="27" presetClass="entr" presetSubtype="0" fill="hold" grpId="0" nodeType="afterEffect">
                                  <p:stCondLst>
                                    <p:cond delay="0"/>
                                  </p:stCondLst>
                                  <p:iterate type="lt">
                                    <p:tmPct val="50000"/>
                                  </p:iterate>
                                  <p:childTnLst>
                                    <p:set>
                                      <p:cBhvr>
                                        <p:cTn id="75" dur="1" fill="hold">
                                          <p:stCondLst>
                                            <p:cond delay="0"/>
                                          </p:stCondLst>
                                        </p:cTn>
                                        <p:tgtEl>
                                          <p:spTgt spid="90152"/>
                                        </p:tgtEl>
                                        <p:attrNameLst>
                                          <p:attrName>style.visibility</p:attrName>
                                        </p:attrNameLst>
                                      </p:cBhvr>
                                      <p:to>
                                        <p:strVal val="visible"/>
                                      </p:to>
                                    </p:set>
                                    <p:anim calcmode="discrete" valueType="clr">
                                      <p:cBhvr override="childStyle">
                                        <p:cTn id="76" dur="80"/>
                                        <p:tgtEl>
                                          <p:spTgt spid="90152"/>
                                        </p:tgtEl>
                                        <p:attrNameLst>
                                          <p:attrName>style.color</p:attrName>
                                        </p:attrNameLst>
                                      </p:cBhvr>
                                      <p:tavLst>
                                        <p:tav tm="0">
                                          <p:val>
                                            <p:clrVal>
                                              <a:schemeClr val="accent2"/>
                                            </p:clrVal>
                                          </p:val>
                                        </p:tav>
                                        <p:tav tm="50000">
                                          <p:val>
                                            <p:clrVal>
                                              <a:schemeClr val="hlink"/>
                                            </p:clrVal>
                                          </p:val>
                                        </p:tav>
                                      </p:tavLst>
                                    </p:anim>
                                    <p:anim calcmode="discrete" valueType="clr">
                                      <p:cBhvr>
                                        <p:cTn id="77" dur="80"/>
                                        <p:tgtEl>
                                          <p:spTgt spid="90152"/>
                                        </p:tgtEl>
                                        <p:attrNameLst>
                                          <p:attrName>fillcolor</p:attrName>
                                        </p:attrNameLst>
                                      </p:cBhvr>
                                      <p:tavLst>
                                        <p:tav tm="0">
                                          <p:val>
                                            <p:clrVal>
                                              <a:schemeClr val="accent2"/>
                                            </p:clrVal>
                                          </p:val>
                                        </p:tav>
                                        <p:tav tm="50000">
                                          <p:val>
                                            <p:clrVal>
                                              <a:schemeClr val="hlink"/>
                                            </p:clrVal>
                                          </p:val>
                                        </p:tav>
                                      </p:tavLst>
                                    </p:anim>
                                    <p:set>
                                      <p:cBhvr>
                                        <p:cTn id="78" dur="80"/>
                                        <p:tgtEl>
                                          <p:spTgt spid="90152"/>
                                        </p:tgtEl>
                                        <p:attrNameLst>
                                          <p:attrName>fill.type</p:attrName>
                                        </p:attrNameLst>
                                      </p:cBhvr>
                                      <p:to>
                                        <p:strVal val="solid"/>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iterate type="lt">
                                    <p:tmAbs val="0"/>
                                  </p:iterate>
                                  <p:childTnLst>
                                    <p:set>
                                      <p:cBhvr>
                                        <p:cTn id="82" dur="1" fill="hold">
                                          <p:stCondLst>
                                            <p:cond delay="0"/>
                                          </p:stCondLst>
                                        </p:cTn>
                                        <p:tgtEl>
                                          <p:spTgt spid="90152"/>
                                        </p:tgtEl>
                                        <p:attrNameLst>
                                          <p:attrName>style.visibility</p:attrName>
                                        </p:attrNameLst>
                                      </p:cBhvr>
                                      <p:to>
                                        <p:strVal val="hidden"/>
                                      </p:to>
                                    </p:set>
                                  </p:childTnLst>
                                </p:cTn>
                              </p:par>
                              <p:par>
                                <p:cTn id="83" presetID="3" presetClass="emph" presetSubtype="2" fill="hold" grpId="2" nodeType="withEffect">
                                  <p:stCondLst>
                                    <p:cond delay="0"/>
                                  </p:stCondLst>
                                  <p:childTnLst>
                                    <p:animClr clrSpc="rgb" dir="cw">
                                      <p:cBhvr override="childStyle">
                                        <p:cTn id="84" dur="500" fill="hold"/>
                                        <p:tgtEl>
                                          <p:spTgt spid="90143"/>
                                        </p:tgtEl>
                                        <p:attrNameLst>
                                          <p:attrName>style.color</p:attrName>
                                        </p:attrNameLst>
                                      </p:cBhvr>
                                      <p:to>
                                        <a:srgbClr val="000000"/>
                                      </p:to>
                                    </p:animClr>
                                  </p:childTnLst>
                                </p:cTn>
                              </p:par>
                              <p:par>
                                <p:cTn id="85" presetID="3" presetClass="emph" presetSubtype="2" fill="hold" grpId="1" nodeType="withEffect">
                                  <p:stCondLst>
                                    <p:cond delay="0"/>
                                  </p:stCondLst>
                                  <p:childTnLst>
                                    <p:animClr clrSpc="rgb" dir="cw">
                                      <p:cBhvr override="childStyle">
                                        <p:cTn id="86" dur="500" fill="hold"/>
                                        <p:tgtEl>
                                          <p:spTgt spid="90144"/>
                                        </p:tgtEl>
                                        <p:attrNameLst>
                                          <p:attrName>style.color</p:attrName>
                                        </p:attrNameLst>
                                      </p:cBhvr>
                                      <p:to>
                                        <a:srgbClr val="FF0000"/>
                                      </p:to>
                                    </p:animClr>
                                  </p:childTnLst>
                                </p:cTn>
                              </p:par>
                            </p:childTnLst>
                          </p:cTn>
                        </p:par>
                        <p:par>
                          <p:cTn id="87" fill="hold">
                            <p:stCondLst>
                              <p:cond delay="500"/>
                            </p:stCondLst>
                            <p:childTnLst>
                              <p:par>
                                <p:cTn id="88" presetID="27" presetClass="entr" presetSubtype="0" fill="hold" grpId="0" nodeType="afterEffect">
                                  <p:stCondLst>
                                    <p:cond delay="0"/>
                                  </p:stCondLst>
                                  <p:iterate type="lt">
                                    <p:tmPct val="50000"/>
                                  </p:iterate>
                                  <p:childTnLst>
                                    <p:set>
                                      <p:cBhvr>
                                        <p:cTn id="89" dur="1" fill="hold">
                                          <p:stCondLst>
                                            <p:cond delay="0"/>
                                          </p:stCondLst>
                                        </p:cTn>
                                        <p:tgtEl>
                                          <p:spTgt spid="90153"/>
                                        </p:tgtEl>
                                        <p:attrNameLst>
                                          <p:attrName>style.visibility</p:attrName>
                                        </p:attrNameLst>
                                      </p:cBhvr>
                                      <p:to>
                                        <p:strVal val="visible"/>
                                      </p:to>
                                    </p:set>
                                    <p:anim calcmode="discrete" valueType="clr">
                                      <p:cBhvr override="childStyle">
                                        <p:cTn id="90" dur="80"/>
                                        <p:tgtEl>
                                          <p:spTgt spid="90153"/>
                                        </p:tgtEl>
                                        <p:attrNameLst>
                                          <p:attrName>style.color</p:attrName>
                                        </p:attrNameLst>
                                      </p:cBhvr>
                                      <p:tavLst>
                                        <p:tav tm="0">
                                          <p:val>
                                            <p:clrVal>
                                              <a:schemeClr val="accent2"/>
                                            </p:clrVal>
                                          </p:val>
                                        </p:tav>
                                        <p:tav tm="50000">
                                          <p:val>
                                            <p:clrVal>
                                              <a:schemeClr val="hlink"/>
                                            </p:clrVal>
                                          </p:val>
                                        </p:tav>
                                      </p:tavLst>
                                    </p:anim>
                                    <p:anim calcmode="discrete" valueType="clr">
                                      <p:cBhvr>
                                        <p:cTn id="91" dur="80"/>
                                        <p:tgtEl>
                                          <p:spTgt spid="90153"/>
                                        </p:tgtEl>
                                        <p:attrNameLst>
                                          <p:attrName>fillcolor</p:attrName>
                                        </p:attrNameLst>
                                      </p:cBhvr>
                                      <p:tavLst>
                                        <p:tav tm="0">
                                          <p:val>
                                            <p:clrVal>
                                              <a:schemeClr val="accent2"/>
                                            </p:clrVal>
                                          </p:val>
                                        </p:tav>
                                        <p:tav tm="50000">
                                          <p:val>
                                            <p:clrVal>
                                              <a:schemeClr val="hlink"/>
                                            </p:clrVal>
                                          </p:val>
                                        </p:tav>
                                      </p:tavLst>
                                    </p:anim>
                                    <p:set>
                                      <p:cBhvr>
                                        <p:cTn id="92" dur="80"/>
                                        <p:tgtEl>
                                          <p:spTgt spid="90153"/>
                                        </p:tgtEl>
                                        <p:attrNameLst>
                                          <p:attrName>fill.type</p:attrName>
                                        </p:attrNameLst>
                                      </p:cBhvr>
                                      <p:to>
                                        <p:strVal val="solid"/>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iterate type="lt">
                                    <p:tmAbs val="0"/>
                                  </p:iterate>
                                  <p:childTnLst>
                                    <p:set>
                                      <p:cBhvr>
                                        <p:cTn id="96" dur="1" fill="hold">
                                          <p:stCondLst>
                                            <p:cond delay="0"/>
                                          </p:stCondLst>
                                        </p:cTn>
                                        <p:tgtEl>
                                          <p:spTgt spid="90153"/>
                                        </p:tgtEl>
                                        <p:attrNameLst>
                                          <p:attrName>style.visibility</p:attrName>
                                        </p:attrNameLst>
                                      </p:cBhvr>
                                      <p:to>
                                        <p:strVal val="hidden"/>
                                      </p:to>
                                    </p:set>
                                  </p:childTnLst>
                                </p:cTn>
                              </p:par>
                              <p:par>
                                <p:cTn id="97" presetID="3" presetClass="emph" presetSubtype="2" fill="hold" grpId="2" nodeType="withEffect">
                                  <p:stCondLst>
                                    <p:cond delay="0"/>
                                  </p:stCondLst>
                                  <p:childTnLst>
                                    <p:animClr clrSpc="rgb" dir="cw">
                                      <p:cBhvr override="childStyle">
                                        <p:cTn id="98" dur="500" fill="hold"/>
                                        <p:tgtEl>
                                          <p:spTgt spid="90144"/>
                                        </p:tgtEl>
                                        <p:attrNameLst>
                                          <p:attrName>style.color</p:attrName>
                                        </p:attrNameLst>
                                      </p:cBhvr>
                                      <p:to>
                                        <a:srgbClr val="000000"/>
                                      </p:to>
                                    </p:animClr>
                                  </p:childTnLst>
                                </p:cTn>
                              </p:par>
                              <p:par>
                                <p:cTn id="99" presetID="3" presetClass="emph" presetSubtype="2" fill="hold" grpId="1" nodeType="withEffect">
                                  <p:stCondLst>
                                    <p:cond delay="0"/>
                                  </p:stCondLst>
                                  <p:childTnLst>
                                    <p:animClr clrSpc="rgb" dir="cw">
                                      <p:cBhvr override="childStyle">
                                        <p:cTn id="100" dur="500" fill="hold"/>
                                        <p:tgtEl>
                                          <p:spTgt spid="90145"/>
                                        </p:tgtEl>
                                        <p:attrNameLst>
                                          <p:attrName>style.color</p:attrName>
                                        </p:attrNameLst>
                                      </p:cBhvr>
                                      <p:to>
                                        <a:srgbClr val="FF0000"/>
                                      </p:to>
                                    </p:animClr>
                                  </p:childTnLst>
                                </p:cTn>
                              </p:par>
                            </p:childTnLst>
                          </p:cTn>
                        </p:par>
                        <p:par>
                          <p:cTn id="101" fill="hold">
                            <p:stCondLst>
                              <p:cond delay="500"/>
                            </p:stCondLst>
                            <p:childTnLst>
                              <p:par>
                                <p:cTn id="102" presetID="27" presetClass="entr" presetSubtype="0" fill="hold" grpId="0" nodeType="afterEffect">
                                  <p:stCondLst>
                                    <p:cond delay="0"/>
                                  </p:stCondLst>
                                  <p:iterate type="lt">
                                    <p:tmPct val="50000"/>
                                  </p:iterate>
                                  <p:childTnLst>
                                    <p:set>
                                      <p:cBhvr>
                                        <p:cTn id="103" dur="1" fill="hold">
                                          <p:stCondLst>
                                            <p:cond delay="0"/>
                                          </p:stCondLst>
                                        </p:cTn>
                                        <p:tgtEl>
                                          <p:spTgt spid="90154"/>
                                        </p:tgtEl>
                                        <p:attrNameLst>
                                          <p:attrName>style.visibility</p:attrName>
                                        </p:attrNameLst>
                                      </p:cBhvr>
                                      <p:to>
                                        <p:strVal val="visible"/>
                                      </p:to>
                                    </p:set>
                                    <p:anim calcmode="discrete" valueType="clr">
                                      <p:cBhvr override="childStyle">
                                        <p:cTn id="104" dur="80"/>
                                        <p:tgtEl>
                                          <p:spTgt spid="90154"/>
                                        </p:tgtEl>
                                        <p:attrNameLst>
                                          <p:attrName>style.color</p:attrName>
                                        </p:attrNameLst>
                                      </p:cBhvr>
                                      <p:tavLst>
                                        <p:tav tm="0">
                                          <p:val>
                                            <p:clrVal>
                                              <a:schemeClr val="accent2"/>
                                            </p:clrVal>
                                          </p:val>
                                        </p:tav>
                                        <p:tav tm="50000">
                                          <p:val>
                                            <p:clrVal>
                                              <a:schemeClr val="hlink"/>
                                            </p:clrVal>
                                          </p:val>
                                        </p:tav>
                                      </p:tavLst>
                                    </p:anim>
                                    <p:anim calcmode="discrete" valueType="clr">
                                      <p:cBhvr>
                                        <p:cTn id="105" dur="80"/>
                                        <p:tgtEl>
                                          <p:spTgt spid="90154"/>
                                        </p:tgtEl>
                                        <p:attrNameLst>
                                          <p:attrName>fillcolor</p:attrName>
                                        </p:attrNameLst>
                                      </p:cBhvr>
                                      <p:tavLst>
                                        <p:tav tm="0">
                                          <p:val>
                                            <p:clrVal>
                                              <a:schemeClr val="accent2"/>
                                            </p:clrVal>
                                          </p:val>
                                        </p:tav>
                                        <p:tav tm="50000">
                                          <p:val>
                                            <p:clrVal>
                                              <a:schemeClr val="hlink"/>
                                            </p:clrVal>
                                          </p:val>
                                        </p:tav>
                                      </p:tavLst>
                                    </p:anim>
                                    <p:set>
                                      <p:cBhvr>
                                        <p:cTn id="106" dur="80"/>
                                        <p:tgtEl>
                                          <p:spTgt spid="90154"/>
                                        </p:tgtEl>
                                        <p:attrNameLst>
                                          <p:attrName>fill.type</p:attrName>
                                        </p:attrNameLst>
                                      </p:cBhvr>
                                      <p:to>
                                        <p:strVal val="solid"/>
                                      </p:to>
                                    </p:set>
                                  </p:childTnLst>
                                </p:cTn>
                              </p:par>
                            </p:childTnLst>
                          </p:cTn>
                        </p:par>
                      </p:childTnLst>
                    </p:cTn>
                  </p:par>
                  <p:par>
                    <p:cTn id="107" fill="hold">
                      <p:stCondLst>
                        <p:cond delay="indefinite"/>
                      </p:stCondLst>
                      <p:childTnLst>
                        <p:par>
                          <p:cTn id="108" fill="hold">
                            <p:stCondLst>
                              <p:cond delay="0"/>
                            </p:stCondLst>
                            <p:childTnLst>
                              <p:par>
                                <p:cTn id="109" presetID="12" presetClass="entr" presetSubtype="1" fill="hold" nodeType="clickEffect">
                                  <p:stCondLst>
                                    <p:cond delay="0"/>
                                  </p:stCondLst>
                                  <p:childTnLst>
                                    <p:set>
                                      <p:cBhvr>
                                        <p:cTn id="110" dur="1" fill="hold">
                                          <p:stCondLst>
                                            <p:cond delay="0"/>
                                          </p:stCondLst>
                                        </p:cTn>
                                        <p:tgtEl>
                                          <p:spTgt spid="90155"/>
                                        </p:tgtEl>
                                        <p:attrNameLst>
                                          <p:attrName>style.visibility</p:attrName>
                                        </p:attrNameLst>
                                      </p:cBhvr>
                                      <p:to>
                                        <p:strVal val="visible"/>
                                      </p:to>
                                    </p:set>
                                    <p:animEffect transition="in" filter="slide(fromTop)">
                                      <p:cBhvr>
                                        <p:cTn id="111" dur="500"/>
                                        <p:tgtEl>
                                          <p:spTgt spid="90155"/>
                                        </p:tgtEl>
                                      </p:cBhvr>
                                    </p:animEffect>
                                  </p:childTnLst>
                                </p:cTn>
                              </p:par>
                            </p:childTnLst>
                          </p:cTn>
                        </p:par>
                      </p:childTnLst>
                    </p:cTn>
                  </p:par>
                  <p:par>
                    <p:cTn id="112" fill="hold">
                      <p:stCondLst>
                        <p:cond delay="indefinite"/>
                      </p:stCondLst>
                      <p:childTnLst>
                        <p:par>
                          <p:cTn id="113" fill="hold">
                            <p:stCondLst>
                              <p:cond delay="0"/>
                            </p:stCondLst>
                            <p:childTnLst>
                              <p:par>
                                <p:cTn id="114" presetID="1" presetClass="exit" presetSubtype="0" fill="hold" grpId="1" nodeType="clickEffect">
                                  <p:stCondLst>
                                    <p:cond delay="0"/>
                                  </p:stCondLst>
                                  <p:iterate type="lt">
                                    <p:tmAbs val="0"/>
                                  </p:iterate>
                                  <p:childTnLst>
                                    <p:set>
                                      <p:cBhvr>
                                        <p:cTn id="115" dur="1" fill="hold">
                                          <p:stCondLst>
                                            <p:cond delay="0"/>
                                          </p:stCondLst>
                                        </p:cTn>
                                        <p:tgtEl>
                                          <p:spTgt spid="90154"/>
                                        </p:tgtEl>
                                        <p:attrNameLst>
                                          <p:attrName>style.visibility</p:attrName>
                                        </p:attrNameLst>
                                      </p:cBhvr>
                                      <p:to>
                                        <p:strVal val="hidden"/>
                                      </p:to>
                                    </p:set>
                                  </p:childTnLst>
                                </p:cTn>
                              </p:par>
                              <p:par>
                                <p:cTn id="116" presetID="1" presetClass="exit" presetSubtype="0" fill="hold" nodeType="withEffect">
                                  <p:stCondLst>
                                    <p:cond delay="0"/>
                                  </p:stCondLst>
                                  <p:childTnLst>
                                    <p:set>
                                      <p:cBhvr>
                                        <p:cTn id="117" dur="1" fill="hold">
                                          <p:stCondLst>
                                            <p:cond delay="0"/>
                                          </p:stCondLst>
                                        </p:cTn>
                                        <p:tgtEl>
                                          <p:spTgt spid="90155"/>
                                        </p:tgtEl>
                                        <p:attrNameLst>
                                          <p:attrName>style.visibility</p:attrName>
                                        </p:attrNameLst>
                                      </p:cBhvr>
                                      <p:to>
                                        <p:strVal val="hidden"/>
                                      </p:to>
                                    </p:set>
                                  </p:childTnLst>
                                </p:cTn>
                              </p:par>
                              <p:par>
                                <p:cTn id="118" presetID="3" presetClass="emph" presetSubtype="2" fill="hold" grpId="2" nodeType="withEffect">
                                  <p:stCondLst>
                                    <p:cond delay="0"/>
                                  </p:stCondLst>
                                  <p:childTnLst>
                                    <p:animClr clrSpc="rgb" dir="cw">
                                      <p:cBhvr override="childStyle">
                                        <p:cTn id="119" dur="500" fill="hold"/>
                                        <p:tgtEl>
                                          <p:spTgt spid="90145"/>
                                        </p:tgtEl>
                                        <p:attrNameLst>
                                          <p:attrName>style.color</p:attrName>
                                        </p:attrNameLst>
                                      </p:cBhvr>
                                      <p:to>
                                        <a:srgbClr val="000000"/>
                                      </p:to>
                                    </p:animClr>
                                  </p:childTnLst>
                                </p:cTn>
                              </p:par>
                              <p:par>
                                <p:cTn id="120" presetID="3" presetClass="emph" presetSubtype="2" fill="hold" grpId="1" nodeType="withEffect">
                                  <p:stCondLst>
                                    <p:cond delay="0"/>
                                  </p:stCondLst>
                                  <p:childTnLst>
                                    <p:animClr clrSpc="rgb" dir="cw">
                                      <p:cBhvr override="childStyle">
                                        <p:cTn id="121" dur="500" fill="hold"/>
                                        <p:tgtEl>
                                          <p:spTgt spid="90146"/>
                                        </p:tgtEl>
                                        <p:attrNameLst>
                                          <p:attrName>style.color</p:attrName>
                                        </p:attrNameLst>
                                      </p:cBhvr>
                                      <p:to>
                                        <a:srgbClr val="FF0000"/>
                                      </p:to>
                                    </p:animClr>
                                  </p:childTnLst>
                                </p:cTn>
                              </p:par>
                            </p:childTnLst>
                          </p:cTn>
                        </p:par>
                        <p:par>
                          <p:cTn id="122" fill="hold">
                            <p:stCondLst>
                              <p:cond delay="500"/>
                            </p:stCondLst>
                            <p:childTnLst>
                              <p:par>
                                <p:cTn id="123" presetID="27" presetClass="entr" presetSubtype="0" fill="hold" grpId="0" nodeType="afterEffect">
                                  <p:stCondLst>
                                    <p:cond delay="0"/>
                                  </p:stCondLst>
                                  <p:iterate type="lt">
                                    <p:tmPct val="50000"/>
                                  </p:iterate>
                                  <p:childTnLst>
                                    <p:set>
                                      <p:cBhvr>
                                        <p:cTn id="124" dur="1" fill="hold">
                                          <p:stCondLst>
                                            <p:cond delay="0"/>
                                          </p:stCondLst>
                                        </p:cTn>
                                        <p:tgtEl>
                                          <p:spTgt spid="90193"/>
                                        </p:tgtEl>
                                        <p:attrNameLst>
                                          <p:attrName>style.visibility</p:attrName>
                                        </p:attrNameLst>
                                      </p:cBhvr>
                                      <p:to>
                                        <p:strVal val="visible"/>
                                      </p:to>
                                    </p:set>
                                    <p:anim calcmode="discrete" valueType="clr">
                                      <p:cBhvr override="childStyle">
                                        <p:cTn id="125" dur="80"/>
                                        <p:tgtEl>
                                          <p:spTgt spid="90193"/>
                                        </p:tgtEl>
                                        <p:attrNameLst>
                                          <p:attrName>style.color</p:attrName>
                                        </p:attrNameLst>
                                      </p:cBhvr>
                                      <p:tavLst>
                                        <p:tav tm="0">
                                          <p:val>
                                            <p:clrVal>
                                              <a:schemeClr val="accent2"/>
                                            </p:clrVal>
                                          </p:val>
                                        </p:tav>
                                        <p:tav tm="50000">
                                          <p:val>
                                            <p:clrVal>
                                              <a:schemeClr val="hlink"/>
                                            </p:clrVal>
                                          </p:val>
                                        </p:tav>
                                      </p:tavLst>
                                    </p:anim>
                                    <p:anim calcmode="discrete" valueType="clr">
                                      <p:cBhvr>
                                        <p:cTn id="126" dur="80"/>
                                        <p:tgtEl>
                                          <p:spTgt spid="90193"/>
                                        </p:tgtEl>
                                        <p:attrNameLst>
                                          <p:attrName>fillcolor</p:attrName>
                                        </p:attrNameLst>
                                      </p:cBhvr>
                                      <p:tavLst>
                                        <p:tav tm="0">
                                          <p:val>
                                            <p:clrVal>
                                              <a:schemeClr val="accent2"/>
                                            </p:clrVal>
                                          </p:val>
                                        </p:tav>
                                        <p:tav tm="50000">
                                          <p:val>
                                            <p:clrVal>
                                              <a:schemeClr val="hlink"/>
                                            </p:clrVal>
                                          </p:val>
                                        </p:tav>
                                      </p:tavLst>
                                    </p:anim>
                                    <p:set>
                                      <p:cBhvr>
                                        <p:cTn id="127" dur="80"/>
                                        <p:tgtEl>
                                          <p:spTgt spid="90193"/>
                                        </p:tgtEl>
                                        <p:attrNameLst>
                                          <p:attrName>fill.type</p:attrName>
                                        </p:attrNameLst>
                                      </p:cBhvr>
                                      <p:to>
                                        <p:strVal val="solid"/>
                                      </p:to>
                                    </p:set>
                                  </p:childTnLst>
                                </p:cTn>
                              </p:par>
                            </p:childTnLst>
                          </p:cTn>
                        </p:par>
                      </p:childTnLst>
                    </p:cTn>
                  </p:par>
                  <p:par>
                    <p:cTn id="128" fill="hold">
                      <p:stCondLst>
                        <p:cond delay="indefinite"/>
                      </p:stCondLst>
                      <p:childTnLst>
                        <p:par>
                          <p:cTn id="129" fill="hold">
                            <p:stCondLst>
                              <p:cond delay="0"/>
                            </p:stCondLst>
                            <p:childTnLst>
                              <p:par>
                                <p:cTn id="130" presetID="1" presetClass="exit" presetSubtype="0" fill="hold" grpId="1" nodeType="clickEffect">
                                  <p:stCondLst>
                                    <p:cond delay="0"/>
                                  </p:stCondLst>
                                  <p:iterate type="lt">
                                    <p:tmAbs val="0"/>
                                  </p:iterate>
                                  <p:childTnLst>
                                    <p:set>
                                      <p:cBhvr>
                                        <p:cTn id="131" dur="1" fill="hold">
                                          <p:stCondLst>
                                            <p:cond delay="0"/>
                                          </p:stCondLst>
                                        </p:cTn>
                                        <p:tgtEl>
                                          <p:spTgt spid="90193"/>
                                        </p:tgtEl>
                                        <p:attrNameLst>
                                          <p:attrName>style.visibility</p:attrName>
                                        </p:attrNameLst>
                                      </p:cBhvr>
                                      <p:to>
                                        <p:strVal val="hidden"/>
                                      </p:to>
                                    </p:set>
                                  </p:childTnLst>
                                </p:cTn>
                              </p:par>
                              <p:par>
                                <p:cTn id="132" presetID="3" presetClass="emph" presetSubtype="2" fill="hold" grpId="2" nodeType="withEffect">
                                  <p:stCondLst>
                                    <p:cond delay="0"/>
                                  </p:stCondLst>
                                  <p:childTnLst>
                                    <p:animClr clrSpc="rgb" dir="cw">
                                      <p:cBhvr override="childStyle">
                                        <p:cTn id="133" dur="500" fill="hold"/>
                                        <p:tgtEl>
                                          <p:spTgt spid="90146"/>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7" grpId="0" animBg="1"/>
      <p:bldP spid="90117" grpId="1" animBg="1"/>
      <p:bldP spid="90118" grpId="0"/>
      <p:bldP spid="90118" grpId="1"/>
      <p:bldP spid="90119" grpId="0"/>
      <p:bldP spid="90142" grpId="0"/>
      <p:bldP spid="90142" grpId="1"/>
      <p:bldP spid="90142" grpId="2"/>
      <p:bldP spid="90143" grpId="0"/>
      <p:bldP spid="90143" grpId="1"/>
      <p:bldP spid="90143" grpId="2"/>
      <p:bldP spid="90144" grpId="0"/>
      <p:bldP spid="90144" grpId="1"/>
      <p:bldP spid="90144" grpId="2"/>
      <p:bldP spid="90145" grpId="0"/>
      <p:bldP spid="90145" grpId="1"/>
      <p:bldP spid="90145" grpId="2"/>
      <p:bldP spid="90146" grpId="0"/>
      <p:bldP spid="90146" grpId="1"/>
      <p:bldP spid="90146" grpId="2"/>
      <p:bldP spid="90147" grpId="0"/>
      <p:bldP spid="90148" grpId="0"/>
      <p:bldP spid="90149" grpId="0"/>
      <p:bldP spid="90150" grpId="0"/>
      <p:bldP spid="90151" grpId="0" animBg="1"/>
      <p:bldP spid="90151" grpId="1" animBg="1"/>
      <p:bldP spid="90152" grpId="0" animBg="1"/>
      <p:bldP spid="90152" grpId="1" animBg="1"/>
      <p:bldP spid="90153" grpId="0" animBg="1"/>
      <p:bldP spid="90153" grpId="1" animBg="1"/>
      <p:bldP spid="90154" grpId="0" animBg="1"/>
      <p:bldP spid="90154" grpId="1" animBg="1"/>
      <p:bldP spid="90193" grpId="0" animBg="1"/>
      <p:bldP spid="90193"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举例说明：遥测与遥信的故事</a:t>
            </a:r>
          </a:p>
        </p:txBody>
      </p:sp>
      <p:sp>
        <p:nvSpPr>
          <p:cNvPr id="3" name="内容占位符 2"/>
          <p:cNvSpPr>
            <a:spLocks noGrp="1"/>
          </p:cNvSpPr>
          <p:nvPr>
            <p:ph idx="1"/>
          </p:nvPr>
        </p:nvSpPr>
        <p:spPr/>
        <p:txBody>
          <a:bodyPr/>
          <a:lstStyle/>
          <a:p>
            <a:r>
              <a:rPr lang="zh-CN" altLang="en-US" dirty="0">
                <a:solidFill>
                  <a:srgbClr val="FF0000"/>
                </a:solidFill>
              </a:rPr>
              <a:t>遥测</a:t>
            </a:r>
            <a:r>
              <a:rPr lang="en-US" altLang="zh-CN" dirty="0">
                <a:solidFill>
                  <a:srgbClr val="FF0000"/>
                </a:solidFill>
              </a:rPr>
              <a:t>(</a:t>
            </a:r>
            <a:r>
              <a:rPr lang="zh-CN" altLang="en-US" dirty="0">
                <a:solidFill>
                  <a:srgbClr val="FF0000"/>
                </a:solidFill>
              </a:rPr>
              <a:t>遥测信息</a:t>
            </a:r>
            <a:r>
              <a:rPr lang="en-US" altLang="zh-CN" dirty="0">
                <a:solidFill>
                  <a:srgbClr val="FF0000"/>
                </a:solidFill>
              </a:rPr>
              <a:t>)</a:t>
            </a:r>
            <a:r>
              <a:rPr lang="zh-CN" altLang="en-US" dirty="0"/>
              <a:t>：远程</a:t>
            </a:r>
            <a:r>
              <a:rPr lang="zh-CN" altLang="en-US" dirty="0">
                <a:solidFill>
                  <a:srgbClr val="00B050"/>
                </a:solidFill>
              </a:rPr>
              <a:t>测量</a:t>
            </a:r>
            <a:r>
              <a:rPr lang="zh-CN" altLang="en-US" dirty="0"/>
              <a:t>。采集并传送运行</a:t>
            </a:r>
            <a:r>
              <a:rPr lang="zh-CN" altLang="en-US" dirty="0">
                <a:solidFill>
                  <a:srgbClr val="FF0000"/>
                </a:solidFill>
              </a:rPr>
              <a:t>参数</a:t>
            </a:r>
            <a:r>
              <a:rPr lang="zh-CN" altLang="en-US" dirty="0"/>
              <a:t>，包括航天器飞行参量、宇航员生理参量</a:t>
            </a:r>
            <a:r>
              <a:rPr lang="en-US" altLang="zh-CN" dirty="0"/>
              <a:t>,</a:t>
            </a:r>
            <a:r>
              <a:rPr lang="zh-CN" altLang="en-US" dirty="0"/>
              <a:t>以及科学探测和军事侦察所得到的信息。</a:t>
            </a:r>
            <a:br>
              <a:rPr lang="zh-CN" altLang="en-US" dirty="0"/>
            </a:br>
            <a:endParaRPr lang="en-US" altLang="zh-CN" dirty="0"/>
          </a:p>
          <a:p>
            <a:r>
              <a:rPr lang="zh-CN" altLang="en-US" dirty="0">
                <a:solidFill>
                  <a:srgbClr val="FF0000"/>
                </a:solidFill>
              </a:rPr>
              <a:t>遥信</a:t>
            </a:r>
            <a:r>
              <a:rPr lang="en-US" altLang="zh-CN" dirty="0">
                <a:solidFill>
                  <a:srgbClr val="FF0000"/>
                </a:solidFill>
              </a:rPr>
              <a:t>(</a:t>
            </a:r>
            <a:r>
              <a:rPr lang="zh-CN" altLang="en-US" dirty="0">
                <a:solidFill>
                  <a:srgbClr val="FF0000"/>
                </a:solidFill>
              </a:rPr>
              <a:t>遥信信息</a:t>
            </a:r>
            <a:r>
              <a:rPr lang="en-US" altLang="zh-CN" dirty="0">
                <a:solidFill>
                  <a:srgbClr val="FF0000"/>
                </a:solidFill>
              </a:rPr>
              <a:t>)</a:t>
            </a:r>
            <a:r>
              <a:rPr lang="zh-CN" altLang="en-US" dirty="0"/>
              <a:t>：远程</a:t>
            </a:r>
            <a:r>
              <a:rPr lang="zh-CN" altLang="en-US" dirty="0">
                <a:solidFill>
                  <a:srgbClr val="00B050"/>
                </a:solidFill>
              </a:rPr>
              <a:t>信号</a:t>
            </a:r>
            <a:r>
              <a:rPr lang="zh-CN" altLang="en-US" dirty="0"/>
              <a:t>。采集并传送各种</a:t>
            </a:r>
            <a:r>
              <a:rPr lang="zh-CN" altLang="en-US" dirty="0">
                <a:solidFill>
                  <a:srgbClr val="FF0000"/>
                </a:solidFill>
              </a:rPr>
              <a:t>开关量</a:t>
            </a:r>
            <a:r>
              <a:rPr lang="zh-CN" altLang="en-US" dirty="0"/>
              <a:t>信息。</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764" y="1196312"/>
            <a:ext cx="7362825" cy="462915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2962" y="1196312"/>
            <a:ext cx="4867275" cy="42195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947" name="Rectangle 51"/>
          <p:cNvSpPr>
            <a:spLocks noChangeArrowheads="1"/>
          </p:cNvSpPr>
          <p:nvPr/>
        </p:nvSpPr>
        <p:spPr bwMode="auto">
          <a:xfrm>
            <a:off x="2432695" y="2460079"/>
            <a:ext cx="7335194" cy="2457083"/>
          </a:xfrm>
          <a:prstGeom prst="rect">
            <a:avLst/>
          </a:prstGeom>
          <a:solidFill>
            <a:schemeClr val="bg1"/>
          </a:solidFill>
          <a:ln w="19050" algn="ctr">
            <a:solidFill>
              <a:srgbClr val="007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lnSpc>
                <a:spcPct val="113000"/>
              </a:lnSpc>
            </a:pPr>
            <a:r>
              <a:rPr kumimoji="1" lang="en-US" altLang="zh-CN" sz="1700" dirty="0">
                <a:latin typeface="Arial" panose="020B0604020202020204" pitchFamily="34" charset="0"/>
                <a:ea typeface="宋体" panose="02010600030101010101" pitchFamily="2" charset="-122"/>
              </a:rPr>
              <a:t>OS_EXT  OS_TCB    *OSTCBCur; </a:t>
            </a:r>
          </a:p>
          <a:p>
            <a:pPr algn="just">
              <a:lnSpc>
                <a:spcPct val="113000"/>
              </a:lnSpc>
            </a:pPr>
            <a:r>
              <a:rPr kumimoji="1" lang="en-US" altLang="zh-CN" sz="1700" dirty="0">
                <a:latin typeface="Arial" panose="020B0604020202020204" pitchFamily="34" charset="0"/>
                <a:ea typeface="宋体" panose="02010600030101010101" pitchFamily="2" charset="-122"/>
              </a:rPr>
              <a:t>OS_EXT  OS_TCB    *</a:t>
            </a:r>
            <a:r>
              <a:rPr kumimoji="1" lang="en-US" altLang="zh-CN" sz="1700" dirty="0" err="1">
                <a:latin typeface="Arial" panose="020B0604020202020204" pitchFamily="34" charset="0"/>
                <a:ea typeface="宋体" panose="02010600030101010101" pitchFamily="2" charset="-122"/>
              </a:rPr>
              <a:t>OSTCBFreeList</a:t>
            </a:r>
            <a:r>
              <a:rPr kumimoji="1" lang="en-US" altLang="zh-CN" sz="1700" dirty="0">
                <a:latin typeface="Arial" panose="020B0604020202020204" pitchFamily="34" charset="0"/>
                <a:ea typeface="宋体" panose="02010600030101010101" pitchFamily="2" charset="-122"/>
              </a:rPr>
              <a:t>; </a:t>
            </a:r>
          </a:p>
          <a:p>
            <a:pPr algn="just">
              <a:lnSpc>
                <a:spcPct val="113000"/>
              </a:lnSpc>
            </a:pPr>
            <a:r>
              <a:rPr kumimoji="1" lang="en-US" altLang="zh-CN" sz="1700" dirty="0">
                <a:latin typeface="Arial" panose="020B0604020202020204" pitchFamily="34" charset="0"/>
                <a:ea typeface="宋体" panose="02010600030101010101" pitchFamily="2" charset="-122"/>
              </a:rPr>
              <a:t>OS_EXT  OS_TCB    *</a:t>
            </a:r>
            <a:r>
              <a:rPr kumimoji="1" lang="en-US" altLang="zh-CN" sz="1700" dirty="0" err="1">
                <a:latin typeface="Arial" panose="020B0604020202020204" pitchFamily="34" charset="0"/>
                <a:ea typeface="宋体" panose="02010600030101010101" pitchFamily="2" charset="-122"/>
              </a:rPr>
              <a:t>OSTCBHighRdy</a:t>
            </a:r>
            <a:r>
              <a:rPr kumimoji="1" lang="en-US" altLang="zh-CN" sz="1700" dirty="0">
                <a:latin typeface="Arial" panose="020B0604020202020204" pitchFamily="34" charset="0"/>
                <a:ea typeface="宋体" panose="02010600030101010101" pitchFamily="2" charset="-122"/>
              </a:rPr>
              <a:t>;</a:t>
            </a:r>
          </a:p>
          <a:p>
            <a:pPr algn="just">
              <a:lnSpc>
                <a:spcPct val="113000"/>
              </a:lnSpc>
            </a:pPr>
            <a:r>
              <a:rPr kumimoji="1" lang="en-US" altLang="zh-CN" sz="1700" dirty="0">
                <a:latin typeface="Arial" panose="020B0604020202020204" pitchFamily="34" charset="0"/>
                <a:ea typeface="宋体" panose="02010600030101010101" pitchFamily="2" charset="-122"/>
              </a:rPr>
              <a:t>OS_EXT  OS_TCB    *</a:t>
            </a:r>
            <a:r>
              <a:rPr kumimoji="1" lang="en-US" altLang="zh-CN" sz="1700" dirty="0" err="1">
                <a:latin typeface="Arial" panose="020B0604020202020204" pitchFamily="34" charset="0"/>
                <a:ea typeface="宋体" panose="02010600030101010101" pitchFamily="2" charset="-122"/>
              </a:rPr>
              <a:t>OSTCBList</a:t>
            </a:r>
            <a:r>
              <a:rPr kumimoji="1" lang="en-US" altLang="zh-CN" sz="1700" dirty="0">
                <a:latin typeface="Arial" panose="020B0604020202020204" pitchFamily="34" charset="0"/>
                <a:ea typeface="宋体" panose="02010600030101010101" pitchFamily="2" charset="-122"/>
              </a:rPr>
              <a:t>; </a:t>
            </a:r>
          </a:p>
          <a:p>
            <a:pPr algn="just">
              <a:lnSpc>
                <a:spcPct val="113000"/>
              </a:lnSpc>
            </a:pPr>
            <a:r>
              <a:rPr kumimoji="1" lang="en-US" altLang="zh-CN" sz="1700" dirty="0">
                <a:latin typeface="Arial" panose="020B0604020202020204" pitchFamily="34" charset="0"/>
                <a:ea typeface="宋体" panose="02010600030101010101" pitchFamily="2" charset="-122"/>
              </a:rPr>
              <a:t>OS_EXT  OS_TCB    *OSTCBPrioTbl[OS_LOWEST_PRIO + 1]; </a:t>
            </a:r>
          </a:p>
          <a:p>
            <a:pPr algn="just">
              <a:lnSpc>
                <a:spcPct val="113000"/>
              </a:lnSpc>
            </a:pPr>
            <a:endParaRPr kumimoji="1" lang="en-US" altLang="zh-CN" sz="1700" dirty="0">
              <a:latin typeface="Arial" panose="020B0604020202020204" pitchFamily="34" charset="0"/>
              <a:ea typeface="宋体" panose="02010600030101010101" pitchFamily="2" charset="-122"/>
            </a:endParaRPr>
          </a:p>
          <a:p>
            <a:pPr>
              <a:lnSpc>
                <a:spcPct val="113000"/>
              </a:lnSpc>
            </a:pPr>
            <a:r>
              <a:rPr kumimoji="1" lang="en-US" altLang="zh-CN" sz="1700" dirty="0">
                <a:latin typeface="Arial" panose="020B0604020202020204" pitchFamily="34" charset="0"/>
                <a:ea typeface="宋体" panose="02010600030101010101" pitchFamily="2" charset="-122"/>
              </a:rPr>
              <a:t>OS_EXT OS_TCB   </a:t>
            </a:r>
            <a:r>
              <a:rPr kumimoji="1" lang="en-US" altLang="zh-CN" sz="1700" dirty="0" err="1">
                <a:latin typeface="Arial" panose="020B0604020202020204" pitchFamily="34" charset="0"/>
                <a:ea typeface="宋体" panose="02010600030101010101" pitchFamily="2" charset="-122"/>
              </a:rPr>
              <a:t>OSTCBTbl</a:t>
            </a:r>
            <a:r>
              <a:rPr kumimoji="1" lang="en-US" altLang="zh-CN" sz="1700" dirty="0">
                <a:latin typeface="Arial" panose="020B0604020202020204" pitchFamily="34" charset="0"/>
                <a:ea typeface="宋体" panose="02010600030101010101" pitchFamily="2" charset="-122"/>
              </a:rPr>
              <a:t>[OS_MAX_TASKS+OS_N_SYS_TASKS];</a:t>
            </a:r>
          </a:p>
          <a:p>
            <a:pPr algn="just">
              <a:lnSpc>
                <a:spcPct val="113000"/>
              </a:lnSpc>
            </a:pPr>
            <a:endParaRPr kumimoji="1" lang="en-US" altLang="zh-CN" sz="1700" dirty="0">
              <a:latin typeface="Arial" panose="020B0604020202020204" pitchFamily="34" charset="0"/>
              <a:ea typeface="宋体" panose="02010600030101010101" pitchFamily="2" charset="-122"/>
            </a:endParaRPr>
          </a:p>
        </p:txBody>
      </p:sp>
      <p:grpSp>
        <p:nvGrpSpPr>
          <p:cNvPr id="208905" name="Group 9"/>
          <p:cNvGrpSpPr/>
          <p:nvPr/>
        </p:nvGrpSpPr>
        <p:grpSpPr bwMode="auto">
          <a:xfrm>
            <a:off x="2433638" y="2516738"/>
            <a:ext cx="7321550" cy="288925"/>
            <a:chOff x="627" y="2075"/>
            <a:chExt cx="4612" cy="182"/>
          </a:xfrm>
        </p:grpSpPr>
        <p:sp>
          <p:nvSpPr>
            <p:cNvPr id="208906" name="Rectangle 10"/>
            <p:cNvSpPr>
              <a:spLocks noChangeArrowheads="1"/>
            </p:cNvSpPr>
            <p:nvPr/>
          </p:nvSpPr>
          <p:spPr bwMode="auto">
            <a:xfrm>
              <a:off x="627" y="2075"/>
              <a:ext cx="4612" cy="182"/>
            </a:xfrm>
            <a:prstGeom prst="rect">
              <a:avLst/>
            </a:prstGeom>
            <a:solidFill>
              <a:srgbClr val="D7D7D7">
                <a:alpha val="32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07" name="Text Box 11"/>
            <p:cNvSpPr txBox="1">
              <a:spLocks noChangeArrowheads="1"/>
            </p:cNvSpPr>
            <p:nvPr/>
          </p:nvSpPr>
          <p:spPr bwMode="auto">
            <a:xfrm>
              <a:off x="636" y="2076"/>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pt-BR" dirty="0">
                  <a:ea typeface="宋体" panose="02010600030101010101" pitchFamily="2" charset="-122"/>
                </a:rPr>
                <a:t>指向当前运行的</a:t>
              </a:r>
              <a:r>
                <a:rPr kumimoji="1" lang="en-US" altLang="zh-CN" dirty="0">
                  <a:ea typeface="宋体" panose="02010600030101010101" pitchFamily="2" charset="-122"/>
                </a:rPr>
                <a:t>TCB</a:t>
              </a:r>
              <a:r>
                <a:rPr kumimoji="1" lang="zh-CN" altLang="pt-BR" dirty="0">
                  <a:ea typeface="宋体" panose="02010600030101010101" pitchFamily="2" charset="-122"/>
                </a:rPr>
                <a:t>的指针</a:t>
              </a:r>
              <a:endParaRPr kumimoji="1" lang="zh-CN" altLang="en-US" dirty="0">
                <a:ea typeface="宋体" panose="02010600030101010101" pitchFamily="2" charset="-122"/>
              </a:endParaRPr>
            </a:p>
          </p:txBody>
        </p:sp>
      </p:grpSp>
      <p:sp>
        <p:nvSpPr>
          <p:cNvPr id="208899" name="AutoShape 3"/>
          <p:cNvSpPr>
            <a:spLocks noChangeArrowheads="1"/>
          </p:cNvSpPr>
          <p:nvPr/>
        </p:nvSpPr>
        <p:spPr bwMode="auto">
          <a:xfrm>
            <a:off x="1911306" y="396680"/>
            <a:ext cx="3376613"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最小内核</a:t>
            </a:r>
            <a:r>
              <a:rPr lang="zh-CN" altLang="en-US" sz="1400">
                <a:ea typeface="宋体" panose="02010600030101010101" pitchFamily="2" charset="-122"/>
              </a:rPr>
              <a:t> </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r>
              <a:rPr lang="zh-CN" altLang="en-US">
                <a:latin typeface="Arial" panose="020B0604020202020204" pitchFamily="34" charset="0"/>
                <a:ea typeface="宋体" panose="02010600030101010101" pitchFamily="2" charset="-122"/>
              </a:rPr>
              <a:t> </a:t>
            </a:r>
          </a:p>
        </p:txBody>
      </p:sp>
      <p:sp>
        <p:nvSpPr>
          <p:cNvPr id="208900" name="Line 4"/>
          <p:cNvSpPr>
            <a:spLocks noChangeShapeType="1"/>
          </p:cNvSpPr>
          <p:nvPr/>
        </p:nvSpPr>
        <p:spPr bwMode="auto">
          <a:xfrm>
            <a:off x="4864056" y="899917"/>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8901" name="AutoShape 5"/>
          <p:cNvSpPr>
            <a:spLocks noChangeArrowheads="1"/>
          </p:cNvSpPr>
          <p:nvPr/>
        </p:nvSpPr>
        <p:spPr bwMode="gray">
          <a:xfrm>
            <a:off x="5602243" y="283372"/>
            <a:ext cx="4240212"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任务控制块（</a:t>
            </a:r>
            <a:r>
              <a:rPr lang="en-US" altLang="zh-CN" sz="2400" b="1">
                <a:solidFill>
                  <a:schemeClr val="bg1"/>
                </a:solidFill>
                <a:latin typeface="Arial" panose="020B0604020202020204" pitchFamily="34" charset="0"/>
                <a:ea typeface="宋体" panose="02010600030101010101" pitchFamily="2" charset="-122"/>
              </a:rPr>
              <a:t>OS_TCB</a:t>
            </a:r>
            <a:r>
              <a:rPr lang="zh-CN" altLang="en-US" sz="2400" b="1">
                <a:solidFill>
                  <a:schemeClr val="bg1"/>
                </a:solidFill>
                <a:latin typeface="Arial" panose="020B0604020202020204" pitchFamily="34" charset="0"/>
                <a:ea typeface="宋体" panose="02010600030101010101" pitchFamily="2" charset="-122"/>
              </a:rPr>
              <a:t>）</a:t>
            </a:r>
            <a:r>
              <a:rPr lang="zh-CN" altLang="en-US">
                <a:ea typeface="宋体" panose="02010600030101010101" pitchFamily="2" charset="-122"/>
              </a:rPr>
              <a:t> </a:t>
            </a:r>
            <a:r>
              <a:rPr lang="zh-CN" altLang="en-US" sz="2400" b="1">
                <a:solidFill>
                  <a:schemeClr val="bg1"/>
                </a:solidFill>
                <a:latin typeface="Arial" panose="020B0604020202020204" pitchFamily="34" charset="0"/>
                <a:ea typeface="宋体" panose="02010600030101010101" pitchFamily="2" charset="-122"/>
              </a:rPr>
              <a:t> </a:t>
            </a:r>
            <a:r>
              <a:rPr lang="zh-CN" altLang="en-US" sz="2400" b="1">
                <a:solidFill>
                  <a:schemeClr val="bg1"/>
                </a:solidFill>
                <a:latin typeface="Arial" panose="020B0604020202020204" pitchFamily="34" charset="0"/>
                <a:ea typeface="宋体" panose="02010600030101010101" pitchFamily="2" charset="-122"/>
                <a:hlinkClick r:id="rId2" action="ppaction://hlinksldjump"/>
              </a:rPr>
              <a:t> </a:t>
            </a:r>
            <a:endParaRPr lang="zh-CN" altLang="en-US" sz="2400" b="1">
              <a:solidFill>
                <a:schemeClr val="bg1"/>
              </a:solidFill>
              <a:latin typeface="Arial" panose="020B0604020202020204" pitchFamily="34" charset="0"/>
              <a:ea typeface="宋体" panose="02010600030101010101" pitchFamily="2" charset="-122"/>
            </a:endParaRPr>
          </a:p>
        </p:txBody>
      </p:sp>
      <p:sp>
        <p:nvSpPr>
          <p:cNvPr id="208902" name="Rectangle 6"/>
          <p:cNvSpPr>
            <a:spLocks noChangeArrowheads="1"/>
          </p:cNvSpPr>
          <p:nvPr/>
        </p:nvSpPr>
        <p:spPr bwMode="auto">
          <a:xfrm>
            <a:off x="1524001" y="30035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08903" name="Rectangle 7"/>
          <p:cNvSpPr>
            <a:spLocks noChangeArrowheads="1"/>
          </p:cNvSpPr>
          <p:nvPr/>
        </p:nvSpPr>
        <p:spPr bwMode="auto">
          <a:xfrm>
            <a:off x="1524001" y="13774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208911" name="Group 15"/>
          <p:cNvGrpSpPr/>
          <p:nvPr/>
        </p:nvGrpSpPr>
        <p:grpSpPr bwMode="auto">
          <a:xfrm>
            <a:off x="2433638" y="2805662"/>
            <a:ext cx="7321550" cy="287338"/>
            <a:chOff x="627" y="2256"/>
            <a:chExt cx="4612" cy="182"/>
          </a:xfrm>
        </p:grpSpPr>
        <p:sp>
          <p:nvSpPr>
            <p:cNvPr id="208912" name="Rectangle 16"/>
            <p:cNvSpPr>
              <a:spLocks noChangeArrowheads="1"/>
            </p:cNvSpPr>
            <p:nvPr/>
          </p:nvSpPr>
          <p:spPr bwMode="auto">
            <a:xfrm>
              <a:off x="627" y="2256"/>
              <a:ext cx="4612"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13" name="Text Box 17"/>
            <p:cNvSpPr txBox="1">
              <a:spLocks noChangeArrowheads="1"/>
            </p:cNvSpPr>
            <p:nvPr/>
          </p:nvSpPr>
          <p:spPr bwMode="auto">
            <a:xfrm>
              <a:off x="636" y="2257"/>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pt-BR">
                  <a:ea typeface="宋体" panose="02010600030101010101" pitchFamily="2" charset="-122"/>
                </a:rPr>
                <a:t>指向空闲</a:t>
              </a:r>
              <a:r>
                <a:rPr kumimoji="1" lang="en-US" altLang="zh-CN">
                  <a:ea typeface="宋体" panose="02010600030101010101" pitchFamily="2" charset="-122"/>
                </a:rPr>
                <a:t>TCB</a:t>
              </a:r>
              <a:r>
                <a:rPr kumimoji="1" lang="zh-CN" altLang="pt-BR">
                  <a:ea typeface="宋体" panose="02010600030101010101" pitchFamily="2" charset="-122"/>
                </a:rPr>
                <a:t>链表的指针</a:t>
              </a:r>
              <a:endParaRPr kumimoji="1" lang="zh-CN" altLang="en-US">
                <a:ea typeface="宋体" panose="02010600030101010101" pitchFamily="2" charset="-122"/>
              </a:endParaRPr>
            </a:p>
          </p:txBody>
        </p:sp>
      </p:grpSp>
      <p:grpSp>
        <p:nvGrpSpPr>
          <p:cNvPr id="208914" name="Group 18"/>
          <p:cNvGrpSpPr/>
          <p:nvPr/>
        </p:nvGrpSpPr>
        <p:grpSpPr bwMode="auto">
          <a:xfrm>
            <a:off x="2433638" y="3091413"/>
            <a:ext cx="7321550" cy="288925"/>
            <a:chOff x="627" y="2432"/>
            <a:chExt cx="4612" cy="182"/>
          </a:xfrm>
        </p:grpSpPr>
        <p:sp>
          <p:nvSpPr>
            <p:cNvPr id="208915" name="Rectangle 19"/>
            <p:cNvSpPr>
              <a:spLocks noChangeArrowheads="1"/>
            </p:cNvSpPr>
            <p:nvPr/>
          </p:nvSpPr>
          <p:spPr bwMode="auto">
            <a:xfrm>
              <a:off x="627" y="2432"/>
              <a:ext cx="4612"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16" name="Text Box 20"/>
            <p:cNvSpPr txBox="1">
              <a:spLocks noChangeArrowheads="1"/>
            </p:cNvSpPr>
            <p:nvPr/>
          </p:nvSpPr>
          <p:spPr bwMode="auto">
            <a:xfrm>
              <a:off x="636" y="2433"/>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pt-BR" dirty="0">
                  <a:ea typeface="宋体" panose="02010600030101010101" pitchFamily="2" charset="-122"/>
                </a:rPr>
                <a:t>指向将要运行的任务控制块的指针</a:t>
              </a:r>
              <a:endParaRPr kumimoji="1" lang="zh-CN" altLang="en-US" dirty="0">
                <a:ea typeface="宋体" panose="02010600030101010101" pitchFamily="2" charset="-122"/>
              </a:endParaRPr>
            </a:p>
          </p:txBody>
        </p:sp>
      </p:grpSp>
      <p:grpSp>
        <p:nvGrpSpPr>
          <p:cNvPr id="208917" name="Group 21"/>
          <p:cNvGrpSpPr/>
          <p:nvPr/>
        </p:nvGrpSpPr>
        <p:grpSpPr bwMode="auto">
          <a:xfrm>
            <a:off x="2432050" y="3380338"/>
            <a:ext cx="7321550" cy="288925"/>
            <a:chOff x="627" y="2614"/>
            <a:chExt cx="4612" cy="182"/>
          </a:xfrm>
        </p:grpSpPr>
        <p:sp>
          <p:nvSpPr>
            <p:cNvPr id="208918" name="Rectangle 22"/>
            <p:cNvSpPr>
              <a:spLocks noChangeArrowheads="1"/>
            </p:cNvSpPr>
            <p:nvPr/>
          </p:nvSpPr>
          <p:spPr bwMode="auto">
            <a:xfrm>
              <a:off x="627" y="2614"/>
              <a:ext cx="4612"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19" name="Text Box 23"/>
            <p:cNvSpPr txBox="1">
              <a:spLocks noChangeArrowheads="1"/>
            </p:cNvSpPr>
            <p:nvPr/>
          </p:nvSpPr>
          <p:spPr bwMode="auto">
            <a:xfrm>
              <a:off x="636" y="2615"/>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en-US">
                  <a:ea typeface="宋体" panose="02010600030101010101" pitchFamily="2" charset="-122"/>
                </a:rPr>
                <a:t>总是指向最后建立的任务的</a:t>
              </a:r>
              <a:r>
                <a:rPr kumimoji="1" lang="zh-CN" altLang="pt-BR">
                  <a:ea typeface="宋体" panose="02010600030101010101" pitchFamily="2" charset="-122"/>
                </a:rPr>
                <a:t>指针</a:t>
              </a:r>
              <a:endParaRPr kumimoji="1" lang="zh-CN" altLang="en-US">
                <a:ea typeface="宋体" panose="02010600030101010101" pitchFamily="2" charset="-122"/>
              </a:endParaRPr>
            </a:p>
          </p:txBody>
        </p:sp>
      </p:grpSp>
      <p:sp>
        <p:nvSpPr>
          <p:cNvPr id="208923" name="Rectangle 27"/>
          <p:cNvSpPr>
            <a:spLocks noChangeArrowheads="1"/>
          </p:cNvSpPr>
          <p:nvPr/>
        </p:nvSpPr>
        <p:spPr bwMode="auto">
          <a:xfrm>
            <a:off x="2424114" y="5020225"/>
            <a:ext cx="73183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r>
              <a:rPr kumimoji="1" lang="en-US" altLang="zh-CN" dirty="0"/>
              <a:t>OSTCBCur</a:t>
            </a:r>
            <a:r>
              <a:rPr kumimoji="1" lang="zh-CN" altLang="en-US" dirty="0"/>
              <a:t>是专门存放“当前任务控制块”的指针，可随时、快速访问正在运行的任务的任务控制块。  </a:t>
            </a:r>
          </a:p>
        </p:txBody>
      </p:sp>
      <p:sp>
        <p:nvSpPr>
          <p:cNvPr id="208946" name="Rectangle 50"/>
          <p:cNvSpPr>
            <a:spLocks noChangeArrowheads="1"/>
          </p:cNvSpPr>
          <p:nvPr/>
        </p:nvSpPr>
        <p:spPr bwMode="auto">
          <a:xfrm>
            <a:off x="1269242" y="1348215"/>
            <a:ext cx="948519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eaLnBrk="1" hangingPunct="1"/>
            <a:r>
              <a:rPr kumimoji="1" lang="en-US" altLang="zh-CN" sz="2400" dirty="0">
                <a:ea typeface="华文新魏" panose="02010800040101010101" pitchFamily="2" charset="-122"/>
              </a:rPr>
              <a:t>        </a:t>
            </a:r>
            <a:r>
              <a:rPr kumimoji="1" lang="zh-CN" altLang="en-US" sz="2400" dirty="0">
                <a:ea typeface="华文新魏" panose="02010800040101010101" pitchFamily="2" charset="-122"/>
              </a:rPr>
              <a:t>在</a:t>
            </a:r>
            <a:r>
              <a:rPr kumimoji="1" lang="en-US" altLang="zh-CN" sz="2400" dirty="0" err="1">
                <a:ea typeface="华文新魏" panose="02010800040101010101" pitchFamily="2" charset="-122"/>
              </a:rPr>
              <a:t>μC</a:t>
            </a:r>
            <a:r>
              <a:rPr kumimoji="1" lang="en-US" altLang="zh-CN" sz="2400" dirty="0">
                <a:ea typeface="华文新魏" panose="02010800040101010101" pitchFamily="2" charset="-122"/>
              </a:rPr>
              <a:t>/OS-Ⅱ</a:t>
            </a:r>
            <a:r>
              <a:rPr kumimoji="1" lang="zh-CN" altLang="en-US" sz="2400" dirty="0">
                <a:ea typeface="华文新魏" panose="02010800040101010101" pitchFamily="2" charset="-122"/>
              </a:rPr>
              <a:t>中定义了几个与任务控制块相关的数组和指针</a:t>
            </a:r>
            <a:r>
              <a:rPr kumimoji="1" lang="en-US" altLang="zh-CN" sz="2400" dirty="0">
                <a:ea typeface="华文新魏" panose="02010800040101010101" pitchFamily="2" charset="-122"/>
              </a:rPr>
              <a:t>, </a:t>
            </a:r>
            <a:r>
              <a:rPr kumimoji="1" lang="en-US" altLang="zh-CN" sz="2400" dirty="0" err="1">
                <a:ea typeface="华文新魏" panose="02010800040101010101" pitchFamily="2" charset="-122"/>
              </a:rPr>
              <a:t>μC</a:t>
            </a:r>
            <a:r>
              <a:rPr kumimoji="1" lang="en-US" altLang="zh-CN" sz="2400" dirty="0">
                <a:ea typeface="华文新魏" panose="02010800040101010101" pitchFamily="2" charset="-122"/>
              </a:rPr>
              <a:t>/OS-Ⅱ</a:t>
            </a:r>
            <a:r>
              <a:rPr kumimoji="1" lang="zh-CN" altLang="en-US" sz="2400" dirty="0">
                <a:ea typeface="华文新魏" panose="02010800040101010101" pitchFamily="2" charset="-122"/>
              </a:rPr>
              <a:t>最小内核定义了</a:t>
            </a:r>
            <a:r>
              <a:rPr kumimoji="1" lang="zh-CN" altLang="en-US" sz="2400" dirty="0">
                <a:solidFill>
                  <a:srgbClr val="00B050"/>
                </a:solidFill>
                <a:ea typeface="华文新魏" panose="02010800040101010101" pitchFamily="2" charset="-122"/>
              </a:rPr>
              <a:t>一个数组</a:t>
            </a:r>
            <a:r>
              <a:rPr kumimoji="1" lang="zh-CN" altLang="en-US" sz="2400" dirty="0">
                <a:ea typeface="华文新魏" panose="02010800040101010101" pitchFamily="2" charset="-122"/>
              </a:rPr>
              <a:t>、</a:t>
            </a:r>
            <a:r>
              <a:rPr kumimoji="1" lang="en-US" altLang="zh-CN" sz="2400" dirty="0">
                <a:solidFill>
                  <a:srgbClr val="FF0000"/>
                </a:solidFill>
                <a:ea typeface="华文新魏" panose="02010800040101010101" pitchFamily="2" charset="-122"/>
              </a:rPr>
              <a:t>4</a:t>
            </a:r>
            <a:r>
              <a:rPr kumimoji="1" lang="zh-CN" altLang="en-US" sz="2400" dirty="0">
                <a:solidFill>
                  <a:srgbClr val="FF0000"/>
                </a:solidFill>
                <a:ea typeface="华文新魏" panose="02010800040101010101" pitchFamily="2" charset="-122"/>
              </a:rPr>
              <a:t>个指针</a:t>
            </a:r>
            <a:r>
              <a:rPr kumimoji="1" lang="zh-CN" altLang="en-US" sz="2400" dirty="0">
                <a:ea typeface="华文新魏" panose="02010800040101010101" pitchFamily="2" charset="-122"/>
              </a:rPr>
              <a:t>和一个</a:t>
            </a:r>
            <a:r>
              <a:rPr kumimoji="1" lang="zh-CN" altLang="en-US" sz="2400" dirty="0">
                <a:solidFill>
                  <a:srgbClr val="0070C0"/>
                </a:solidFill>
                <a:ea typeface="华文新魏" panose="02010800040101010101" pitchFamily="2" charset="-122"/>
              </a:rPr>
              <a:t>指针数组 </a:t>
            </a:r>
            <a:r>
              <a:rPr kumimoji="1" lang="zh-CN" altLang="en-US" sz="2400" dirty="0">
                <a:ea typeface="华文新魏" panose="02010800040101010101" pitchFamily="2" charset="-122"/>
              </a:rPr>
              <a:t>。</a:t>
            </a:r>
          </a:p>
        </p:txBody>
      </p:sp>
      <p:grpSp>
        <p:nvGrpSpPr>
          <p:cNvPr id="208951" name="Group 55"/>
          <p:cNvGrpSpPr/>
          <p:nvPr/>
        </p:nvGrpSpPr>
        <p:grpSpPr bwMode="auto">
          <a:xfrm>
            <a:off x="2432050" y="3669263"/>
            <a:ext cx="7321550" cy="288925"/>
            <a:chOff x="627" y="2075"/>
            <a:chExt cx="4612" cy="182"/>
          </a:xfrm>
        </p:grpSpPr>
        <p:sp>
          <p:nvSpPr>
            <p:cNvPr id="208952" name="Rectangle 56"/>
            <p:cNvSpPr>
              <a:spLocks noChangeArrowheads="1"/>
            </p:cNvSpPr>
            <p:nvPr/>
          </p:nvSpPr>
          <p:spPr bwMode="auto">
            <a:xfrm>
              <a:off x="627" y="2075"/>
              <a:ext cx="4612" cy="182"/>
            </a:xfrm>
            <a:prstGeom prst="rect">
              <a:avLst/>
            </a:prstGeom>
            <a:solidFill>
              <a:srgbClr val="D7D7D7">
                <a:alpha val="32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53" name="Text Box 57"/>
            <p:cNvSpPr txBox="1">
              <a:spLocks noChangeArrowheads="1"/>
            </p:cNvSpPr>
            <p:nvPr/>
          </p:nvSpPr>
          <p:spPr bwMode="auto">
            <a:xfrm>
              <a:off x="636" y="2076"/>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endParaRPr kumimoji="1" lang="zh-CN" altLang="zh-CN">
                <a:ea typeface="宋体" panose="02010600030101010101" pitchFamily="2" charset="-122"/>
              </a:endParaRPr>
            </a:p>
          </p:txBody>
        </p:sp>
      </p:grpSp>
      <p:grpSp>
        <p:nvGrpSpPr>
          <p:cNvPr id="208954" name="Group 58"/>
          <p:cNvGrpSpPr/>
          <p:nvPr/>
        </p:nvGrpSpPr>
        <p:grpSpPr bwMode="auto">
          <a:xfrm>
            <a:off x="2432050" y="3956601"/>
            <a:ext cx="7321550" cy="288925"/>
            <a:chOff x="627" y="2075"/>
            <a:chExt cx="4612" cy="182"/>
          </a:xfrm>
        </p:grpSpPr>
        <p:sp>
          <p:nvSpPr>
            <p:cNvPr id="208955" name="Rectangle 59"/>
            <p:cNvSpPr>
              <a:spLocks noChangeArrowheads="1"/>
            </p:cNvSpPr>
            <p:nvPr/>
          </p:nvSpPr>
          <p:spPr bwMode="auto">
            <a:xfrm>
              <a:off x="627" y="2075"/>
              <a:ext cx="4612" cy="182"/>
            </a:xfrm>
            <a:prstGeom prst="rect">
              <a:avLst/>
            </a:prstGeom>
            <a:solidFill>
              <a:srgbClr val="D7D7D7">
                <a:alpha val="32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56" name="Text Box 60"/>
            <p:cNvSpPr txBox="1">
              <a:spLocks noChangeArrowheads="1"/>
            </p:cNvSpPr>
            <p:nvPr/>
          </p:nvSpPr>
          <p:spPr bwMode="auto">
            <a:xfrm>
              <a:off x="636" y="2076"/>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pt-BR">
                  <a:ea typeface="宋体" panose="02010600030101010101" pitchFamily="2" charset="-122"/>
                </a:rPr>
                <a:t>指向优先级任务控制块</a:t>
              </a:r>
              <a:endParaRPr kumimoji="1" lang="zh-CN" altLang="en-US">
                <a:ea typeface="宋体" panose="02010600030101010101" pitchFamily="2" charset="-122"/>
              </a:endParaRPr>
            </a:p>
          </p:txBody>
        </p:sp>
      </p:grpSp>
      <p:grpSp>
        <p:nvGrpSpPr>
          <p:cNvPr id="208957" name="Group 61"/>
          <p:cNvGrpSpPr/>
          <p:nvPr/>
        </p:nvGrpSpPr>
        <p:grpSpPr bwMode="auto">
          <a:xfrm>
            <a:off x="2432050" y="4245526"/>
            <a:ext cx="7321550" cy="288925"/>
            <a:chOff x="627" y="2075"/>
            <a:chExt cx="4612" cy="182"/>
          </a:xfrm>
        </p:grpSpPr>
        <p:sp>
          <p:nvSpPr>
            <p:cNvPr id="208958" name="Rectangle 62"/>
            <p:cNvSpPr>
              <a:spLocks noChangeArrowheads="1"/>
            </p:cNvSpPr>
            <p:nvPr/>
          </p:nvSpPr>
          <p:spPr bwMode="auto">
            <a:xfrm>
              <a:off x="627" y="2075"/>
              <a:ext cx="4612" cy="182"/>
            </a:xfrm>
            <a:prstGeom prst="rect">
              <a:avLst/>
            </a:prstGeom>
            <a:solidFill>
              <a:srgbClr val="D7D7D7">
                <a:alpha val="32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59" name="Text Box 63"/>
            <p:cNvSpPr txBox="1">
              <a:spLocks noChangeArrowheads="1"/>
            </p:cNvSpPr>
            <p:nvPr/>
          </p:nvSpPr>
          <p:spPr bwMode="auto">
            <a:xfrm>
              <a:off x="636" y="2076"/>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endParaRPr kumimoji="1" lang="zh-CN" altLang="zh-CN">
                <a:ea typeface="宋体" panose="02010600030101010101" pitchFamily="2" charset="-122"/>
              </a:endParaRPr>
            </a:p>
          </p:txBody>
        </p:sp>
      </p:grpSp>
      <p:grpSp>
        <p:nvGrpSpPr>
          <p:cNvPr id="208961" name="Group 65"/>
          <p:cNvGrpSpPr/>
          <p:nvPr/>
        </p:nvGrpSpPr>
        <p:grpSpPr bwMode="auto">
          <a:xfrm>
            <a:off x="2432050" y="4532863"/>
            <a:ext cx="7321550" cy="288925"/>
            <a:chOff x="627" y="2075"/>
            <a:chExt cx="4612" cy="182"/>
          </a:xfrm>
        </p:grpSpPr>
        <p:sp>
          <p:nvSpPr>
            <p:cNvPr id="208962" name="Rectangle 66"/>
            <p:cNvSpPr>
              <a:spLocks noChangeArrowheads="1"/>
            </p:cNvSpPr>
            <p:nvPr/>
          </p:nvSpPr>
          <p:spPr bwMode="auto">
            <a:xfrm>
              <a:off x="627" y="2075"/>
              <a:ext cx="4612" cy="182"/>
            </a:xfrm>
            <a:prstGeom prst="rect">
              <a:avLst/>
            </a:prstGeom>
            <a:solidFill>
              <a:srgbClr val="D7D7D7">
                <a:alpha val="32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63" name="Text Box 67"/>
            <p:cNvSpPr txBox="1">
              <a:spLocks noChangeArrowheads="1"/>
            </p:cNvSpPr>
            <p:nvPr/>
          </p:nvSpPr>
          <p:spPr bwMode="auto">
            <a:xfrm>
              <a:off x="636" y="2076"/>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pt-BR" dirty="0">
                  <a:ea typeface="宋体" panose="02010600030101010101" pitchFamily="2" charset="-122"/>
                </a:rPr>
                <a:t>用于分配</a:t>
              </a:r>
              <a:r>
                <a:rPr kumimoji="1" lang="en-US" altLang="zh-CN" dirty="0">
                  <a:ea typeface="宋体" panose="02010600030101010101" pitchFamily="2" charset="-122"/>
                </a:rPr>
                <a:t>TCB</a:t>
              </a:r>
              <a:r>
                <a:rPr kumimoji="1" lang="zh-CN" altLang="pt-BR" dirty="0">
                  <a:ea typeface="宋体" panose="02010600030101010101" pitchFamily="2" charset="-122"/>
                </a:rPr>
                <a:t>空间</a:t>
              </a:r>
              <a:endParaRPr kumimoji="1" lang="zh-CN" altLang="en-US" dirty="0">
                <a:ea typeface="宋体" panose="02010600030101010101" pitchFamily="2" charset="-122"/>
              </a:endParaRPr>
            </a:p>
          </p:txBody>
        </p:sp>
      </p:grpSp>
      <p:sp>
        <p:nvSpPr>
          <p:cNvPr id="208964" name="Rectangle 68"/>
          <p:cNvSpPr>
            <a:spLocks noChangeArrowheads="1"/>
          </p:cNvSpPr>
          <p:nvPr/>
        </p:nvSpPr>
        <p:spPr bwMode="auto">
          <a:xfrm>
            <a:off x="2424114" y="5020226"/>
            <a:ext cx="7318375"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r>
              <a:rPr kumimoji="1" lang="zh-CN" altLang="pt-BR"/>
              <a:t>一旦任务建立时，空任务控制块指针</a:t>
            </a:r>
            <a:r>
              <a:rPr kumimoji="1" lang="en-US" altLang="zh-CN"/>
              <a:t>OSTCBFreeList</a:t>
            </a:r>
            <a:r>
              <a:rPr kumimoji="1" lang="zh-CN" altLang="en-US"/>
              <a:t>指向的任务控制块便赋给了该任务，然后</a:t>
            </a:r>
            <a:r>
              <a:rPr kumimoji="1" lang="en-US" altLang="zh-CN"/>
              <a:t>OSTCBFreeList</a:t>
            </a:r>
            <a:r>
              <a:rPr kumimoji="1" lang="zh-CN" altLang="en-US"/>
              <a:t>的值便调整为指向链表中下一个空的任务块 。  </a:t>
            </a:r>
          </a:p>
        </p:txBody>
      </p:sp>
      <p:sp>
        <p:nvSpPr>
          <p:cNvPr id="208965" name="Rectangle 69"/>
          <p:cNvSpPr>
            <a:spLocks noChangeArrowheads="1"/>
          </p:cNvSpPr>
          <p:nvPr/>
        </p:nvSpPr>
        <p:spPr bwMode="auto">
          <a:xfrm>
            <a:off x="2424114" y="5093250"/>
            <a:ext cx="73183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r>
              <a:rPr kumimoji="1" lang="zh-CN" altLang="en-US"/>
              <a:t>指向“将要运行最高优先级任务控制块”的指针。 </a:t>
            </a:r>
          </a:p>
        </p:txBody>
      </p:sp>
      <p:sp>
        <p:nvSpPr>
          <p:cNvPr id="208966" name="Rectangle 70"/>
          <p:cNvSpPr>
            <a:spLocks noChangeArrowheads="1"/>
          </p:cNvSpPr>
          <p:nvPr/>
        </p:nvSpPr>
        <p:spPr bwMode="auto">
          <a:xfrm>
            <a:off x="2424114" y="5093250"/>
            <a:ext cx="73183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r>
              <a:rPr kumimoji="1" lang="zh-CN" altLang="en-US"/>
              <a:t>指向“已使用任务控制块”链表的头指针。当正式创建一个任务时，</a:t>
            </a:r>
            <a:r>
              <a:rPr kumimoji="1" lang="en-US" altLang="zh-CN"/>
              <a:t>OSTCBList</a:t>
            </a:r>
            <a:r>
              <a:rPr kumimoji="1" lang="zh-CN" altLang="en-US"/>
              <a:t>总是指向最后建立的任务。  </a:t>
            </a:r>
          </a:p>
        </p:txBody>
      </p:sp>
      <p:sp>
        <p:nvSpPr>
          <p:cNvPr id="208967" name="Rectangle 71"/>
          <p:cNvSpPr>
            <a:spLocks noChangeArrowheads="1"/>
          </p:cNvSpPr>
          <p:nvPr/>
        </p:nvSpPr>
        <p:spPr bwMode="auto">
          <a:xfrm>
            <a:off x="2424114" y="4983713"/>
            <a:ext cx="7318375"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r>
              <a:rPr kumimoji="1" lang="zh-CN" altLang="en-US"/>
              <a:t>任务控制块优先级表，专门用来存放指向各任务控制块的指针，并按任务的优先级别将这些指针存放在数组的各个元素里。这样系统在访问一个任务的任务控制块时，就不必遍历任务控制块链表了。只要知道任务的优先级，就可以迅速地从该数组中找到它的任务控制块。  </a:t>
            </a:r>
          </a:p>
        </p:txBody>
      </p:sp>
      <p:sp>
        <p:nvSpPr>
          <p:cNvPr id="208968" name="Rectangle 72"/>
          <p:cNvSpPr>
            <a:spLocks noChangeArrowheads="1"/>
          </p:cNvSpPr>
          <p:nvPr/>
        </p:nvSpPr>
        <p:spPr bwMode="auto">
          <a:xfrm>
            <a:off x="2449514" y="4983712"/>
            <a:ext cx="73183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r>
              <a:rPr kumimoji="1" lang="zh-CN" altLang="en-US"/>
              <a:t>用于分配任务控制块所需空间的数组，所有的任务控制块都保存在这个数组中。</a:t>
            </a:r>
            <a:endParaRPr kumimoji="1" lang="zh-CN" altLang="en-US">
              <a:ea typeface="宋体" panose="02010600030101010101" pitchFamily="2" charset="-122"/>
            </a:endParaRP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08946"/>
                                        </p:tgtEl>
                                        <p:attrNameLst>
                                          <p:attrName>style.visibility</p:attrName>
                                        </p:attrNameLst>
                                      </p:cBhvr>
                                      <p:to>
                                        <p:strVal val="visible"/>
                                      </p:to>
                                    </p:set>
                                    <p:animEffect transition="in" filter="blinds(horizontal)">
                                      <p:cBhvr>
                                        <p:cTn id="7" dur="500"/>
                                        <p:tgtEl>
                                          <p:spTgt spid="208946"/>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20890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89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89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89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89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895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895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896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6" presetClass="emph" presetSubtype="0" fill="hold" nodeType="clickEffect">
                                  <p:stCondLst>
                                    <p:cond delay="0"/>
                                  </p:stCondLst>
                                  <p:childTnLst>
                                    <p:animEffect transition="out" filter="fade">
                                      <p:cBhvr>
                                        <p:cTn id="28" dur="500" tmFilter="0, 0; .2, .5; .8, .5; 1, 0"/>
                                        <p:tgtEl>
                                          <p:spTgt spid="208905"/>
                                        </p:tgtEl>
                                      </p:cBhvr>
                                    </p:animEffect>
                                    <p:animScale>
                                      <p:cBhvr>
                                        <p:cTn id="29" dur="250" autoRev="1" fill="hold"/>
                                        <p:tgtEl>
                                          <p:spTgt spid="208905"/>
                                        </p:tgtEl>
                                      </p:cBhvr>
                                      <p:by x="105000" y="105000"/>
                                    </p:animScale>
                                  </p:childTnLst>
                                </p:cTn>
                              </p:par>
                              <p:par>
                                <p:cTn id="30" presetID="26" presetClass="emph" presetSubtype="0" fill="hold" nodeType="withEffect">
                                  <p:stCondLst>
                                    <p:cond delay="0"/>
                                  </p:stCondLst>
                                  <p:childTnLst>
                                    <p:animEffect transition="out" filter="fade">
                                      <p:cBhvr>
                                        <p:cTn id="31" dur="500" tmFilter="0, 0; .2, .5; .8, .5; 1, 0"/>
                                        <p:tgtEl>
                                          <p:spTgt spid="208947">
                                            <p:txEl>
                                              <p:pRg st="0" end="0"/>
                                            </p:txEl>
                                          </p:spTgt>
                                        </p:tgtEl>
                                      </p:cBhvr>
                                    </p:animEffect>
                                    <p:animScale>
                                      <p:cBhvr>
                                        <p:cTn id="32" dur="250" autoRev="1" fill="hold"/>
                                        <p:tgtEl>
                                          <p:spTgt spid="208947">
                                            <p:txEl>
                                              <p:pRg st="0" end="0"/>
                                            </p:txEl>
                                          </p:spTgt>
                                        </p:tgtEl>
                                      </p:cBhvr>
                                      <p:by x="105000" y="105000"/>
                                    </p:animScale>
                                  </p:childTnLst>
                                </p:cTn>
                              </p:par>
                              <p:par>
                                <p:cTn id="33" presetID="1" presetClass="entr" presetSubtype="0" fill="hold" grpId="0" nodeType="withEffect">
                                  <p:stCondLst>
                                    <p:cond delay="0"/>
                                  </p:stCondLst>
                                  <p:childTnLst>
                                    <p:set>
                                      <p:cBhvr>
                                        <p:cTn id="34" dur="1" fill="hold">
                                          <p:stCondLst>
                                            <p:cond delay="0"/>
                                          </p:stCondLst>
                                        </p:cTn>
                                        <p:tgtEl>
                                          <p:spTgt spid="208923"/>
                                        </p:tgtEl>
                                        <p:attrNameLst>
                                          <p:attrName>style.visibility</p:attrName>
                                        </p:attrNameLst>
                                      </p:cBhvr>
                                      <p:to>
                                        <p:strVal val="visible"/>
                                      </p:to>
                                    </p:set>
                                  </p:childTnLst>
                                </p:cTn>
                              </p:par>
                              <p:par>
                                <p:cTn id="35" presetID="27" presetClass="emph" presetSubtype="0" fill="hold" grpId="1" nodeType="withEffect">
                                  <p:stCondLst>
                                    <p:cond delay="0"/>
                                  </p:stCondLst>
                                  <p:childTnLst>
                                    <p:animClr clrSpc="rgb" dir="cw">
                                      <p:cBhvr override="childStyle">
                                        <p:cTn id="36" dur="250" autoRev="1" fill="hold"/>
                                        <p:tgtEl>
                                          <p:spTgt spid="208923"/>
                                        </p:tgtEl>
                                        <p:attrNameLst>
                                          <p:attrName>style.color</p:attrName>
                                        </p:attrNameLst>
                                      </p:cBhvr>
                                      <p:to>
                                        <a:schemeClr val="bg1"/>
                                      </p:to>
                                    </p:animClr>
                                    <p:animClr clrSpc="rgb" dir="cw">
                                      <p:cBhvr>
                                        <p:cTn id="37" dur="250" autoRev="1" fill="hold"/>
                                        <p:tgtEl>
                                          <p:spTgt spid="208923"/>
                                        </p:tgtEl>
                                        <p:attrNameLst>
                                          <p:attrName>fillcolor</p:attrName>
                                        </p:attrNameLst>
                                      </p:cBhvr>
                                      <p:to>
                                        <a:schemeClr val="bg1"/>
                                      </p:to>
                                    </p:animClr>
                                    <p:set>
                                      <p:cBhvr>
                                        <p:cTn id="38" dur="250" autoRev="1" fill="hold"/>
                                        <p:tgtEl>
                                          <p:spTgt spid="208923"/>
                                        </p:tgtEl>
                                        <p:attrNameLst>
                                          <p:attrName>fill.type</p:attrName>
                                        </p:attrNameLst>
                                      </p:cBhvr>
                                      <p:to>
                                        <p:strVal val="solid"/>
                                      </p:to>
                                    </p:set>
                                    <p:set>
                                      <p:cBhvr>
                                        <p:cTn id="39" dur="250" autoRev="1" fill="hold"/>
                                        <p:tgtEl>
                                          <p:spTgt spid="208923"/>
                                        </p:tgtEl>
                                        <p:attrNameLst>
                                          <p:attrName>fill.on</p:attrName>
                                        </p:attrNameLst>
                                      </p:cBhvr>
                                      <p:to>
                                        <p:strVal val="true"/>
                                      </p:to>
                                    </p:set>
                                  </p:childTnLst>
                                </p:cTn>
                              </p:par>
                            </p:childTnLst>
                          </p:cTn>
                        </p:par>
                      </p:childTnLst>
                    </p:cTn>
                  </p:par>
                  <p:par>
                    <p:cTn id="40" fill="hold">
                      <p:stCondLst>
                        <p:cond delay="indefinite"/>
                      </p:stCondLst>
                      <p:childTnLst>
                        <p:par>
                          <p:cTn id="41" fill="hold">
                            <p:stCondLst>
                              <p:cond delay="0"/>
                            </p:stCondLst>
                            <p:childTnLst>
                              <p:par>
                                <p:cTn id="42" presetID="26" presetClass="emph" presetSubtype="0" fill="hold" nodeType="clickEffect">
                                  <p:stCondLst>
                                    <p:cond delay="0"/>
                                  </p:stCondLst>
                                  <p:childTnLst>
                                    <p:animEffect transition="out" filter="fade">
                                      <p:cBhvr>
                                        <p:cTn id="43" dur="500" tmFilter="0, 0; .2, .5; .8, .5; 1, 0"/>
                                        <p:tgtEl>
                                          <p:spTgt spid="208911"/>
                                        </p:tgtEl>
                                      </p:cBhvr>
                                    </p:animEffect>
                                    <p:animScale>
                                      <p:cBhvr>
                                        <p:cTn id="44" dur="250" autoRev="1" fill="hold"/>
                                        <p:tgtEl>
                                          <p:spTgt spid="208911"/>
                                        </p:tgtEl>
                                      </p:cBhvr>
                                      <p:by x="105000" y="105000"/>
                                    </p:animScale>
                                  </p:childTnLst>
                                </p:cTn>
                              </p:par>
                              <p:par>
                                <p:cTn id="45" presetID="26" presetClass="emph" presetSubtype="0" fill="hold" nodeType="withEffect">
                                  <p:stCondLst>
                                    <p:cond delay="0"/>
                                  </p:stCondLst>
                                  <p:childTnLst>
                                    <p:animEffect transition="out" filter="fade">
                                      <p:cBhvr>
                                        <p:cTn id="46" dur="500" tmFilter="0, 0; .2, .5; .8, .5; 1, 0"/>
                                        <p:tgtEl>
                                          <p:spTgt spid="208947">
                                            <p:txEl>
                                              <p:pRg st="1" end="1"/>
                                            </p:txEl>
                                          </p:spTgt>
                                        </p:tgtEl>
                                      </p:cBhvr>
                                    </p:animEffect>
                                    <p:animScale>
                                      <p:cBhvr>
                                        <p:cTn id="47" dur="250" autoRev="1" fill="hold"/>
                                        <p:tgtEl>
                                          <p:spTgt spid="208947">
                                            <p:txEl>
                                              <p:pRg st="1" end="1"/>
                                            </p:txEl>
                                          </p:spTgt>
                                        </p:tgtEl>
                                      </p:cBhvr>
                                      <p:by x="105000" y="105000"/>
                                    </p:animScale>
                                  </p:childTnLst>
                                </p:cTn>
                              </p:par>
                              <p:par>
                                <p:cTn id="48" presetID="1" presetClass="exit" presetSubtype="0" fill="hold" nodeType="withEffect">
                                  <p:stCondLst>
                                    <p:cond delay="0"/>
                                  </p:stCondLst>
                                  <p:childTnLst>
                                    <p:set>
                                      <p:cBhvr>
                                        <p:cTn id="49" dur="1" fill="hold">
                                          <p:stCondLst>
                                            <p:cond delay="0"/>
                                          </p:stCondLst>
                                        </p:cTn>
                                        <p:tgtEl>
                                          <p:spTgt spid="208923"/>
                                        </p:tgtEl>
                                        <p:attrNameLst>
                                          <p:attrName>style.visibility</p:attrName>
                                        </p:attrNameLst>
                                      </p:cBhvr>
                                      <p:to>
                                        <p:strVal val="hidden"/>
                                      </p:to>
                                    </p:set>
                                  </p:childTnLst>
                                </p:cTn>
                              </p:par>
                              <p:par>
                                <p:cTn id="50" presetID="1" presetClass="entr" presetSubtype="0" fill="hold" grpId="0" nodeType="withEffect">
                                  <p:stCondLst>
                                    <p:cond delay="0"/>
                                  </p:stCondLst>
                                  <p:childTnLst>
                                    <p:set>
                                      <p:cBhvr>
                                        <p:cTn id="51" dur="1" fill="hold">
                                          <p:stCondLst>
                                            <p:cond delay="0"/>
                                          </p:stCondLst>
                                        </p:cTn>
                                        <p:tgtEl>
                                          <p:spTgt spid="208964"/>
                                        </p:tgtEl>
                                        <p:attrNameLst>
                                          <p:attrName>style.visibility</p:attrName>
                                        </p:attrNameLst>
                                      </p:cBhvr>
                                      <p:to>
                                        <p:strVal val="visible"/>
                                      </p:to>
                                    </p:set>
                                  </p:childTnLst>
                                </p:cTn>
                              </p:par>
                              <p:par>
                                <p:cTn id="52" presetID="27" presetClass="emph" presetSubtype="0" fill="hold" grpId="1" nodeType="withEffect">
                                  <p:stCondLst>
                                    <p:cond delay="0"/>
                                  </p:stCondLst>
                                  <p:childTnLst>
                                    <p:animClr clrSpc="rgb" dir="cw">
                                      <p:cBhvr override="childStyle">
                                        <p:cTn id="53" dur="250" autoRev="1" fill="hold"/>
                                        <p:tgtEl>
                                          <p:spTgt spid="208964"/>
                                        </p:tgtEl>
                                        <p:attrNameLst>
                                          <p:attrName>style.color</p:attrName>
                                        </p:attrNameLst>
                                      </p:cBhvr>
                                      <p:to>
                                        <a:schemeClr val="bg1"/>
                                      </p:to>
                                    </p:animClr>
                                    <p:animClr clrSpc="rgb" dir="cw">
                                      <p:cBhvr>
                                        <p:cTn id="54" dur="250" autoRev="1" fill="hold"/>
                                        <p:tgtEl>
                                          <p:spTgt spid="208964"/>
                                        </p:tgtEl>
                                        <p:attrNameLst>
                                          <p:attrName>fillcolor</p:attrName>
                                        </p:attrNameLst>
                                      </p:cBhvr>
                                      <p:to>
                                        <a:schemeClr val="bg1"/>
                                      </p:to>
                                    </p:animClr>
                                    <p:set>
                                      <p:cBhvr>
                                        <p:cTn id="55" dur="250" autoRev="1" fill="hold"/>
                                        <p:tgtEl>
                                          <p:spTgt spid="208964"/>
                                        </p:tgtEl>
                                        <p:attrNameLst>
                                          <p:attrName>fill.type</p:attrName>
                                        </p:attrNameLst>
                                      </p:cBhvr>
                                      <p:to>
                                        <p:strVal val="solid"/>
                                      </p:to>
                                    </p:set>
                                    <p:set>
                                      <p:cBhvr>
                                        <p:cTn id="56" dur="250" autoRev="1" fill="hold"/>
                                        <p:tgtEl>
                                          <p:spTgt spid="208964"/>
                                        </p:tgtEl>
                                        <p:attrNameLst>
                                          <p:attrName>fill.on</p:attrName>
                                        </p:attrNameLst>
                                      </p:cBhvr>
                                      <p:to>
                                        <p:strVal val="true"/>
                                      </p:to>
                                    </p:set>
                                  </p:childTnLst>
                                </p:cTn>
                              </p:par>
                            </p:childTnLst>
                          </p:cTn>
                        </p:par>
                      </p:childTnLst>
                    </p:cTn>
                  </p:par>
                  <p:par>
                    <p:cTn id="57" fill="hold">
                      <p:stCondLst>
                        <p:cond delay="indefinite"/>
                      </p:stCondLst>
                      <p:childTnLst>
                        <p:par>
                          <p:cTn id="58" fill="hold">
                            <p:stCondLst>
                              <p:cond delay="0"/>
                            </p:stCondLst>
                            <p:childTnLst>
                              <p:par>
                                <p:cTn id="59" presetID="26" presetClass="emph" presetSubtype="0" fill="hold" nodeType="clickEffect">
                                  <p:stCondLst>
                                    <p:cond delay="0"/>
                                  </p:stCondLst>
                                  <p:childTnLst>
                                    <p:animEffect transition="out" filter="fade">
                                      <p:cBhvr>
                                        <p:cTn id="60" dur="500" tmFilter="0, 0; .2, .5; .8, .5; 1, 0"/>
                                        <p:tgtEl>
                                          <p:spTgt spid="208914"/>
                                        </p:tgtEl>
                                      </p:cBhvr>
                                    </p:animEffect>
                                    <p:animScale>
                                      <p:cBhvr>
                                        <p:cTn id="61" dur="250" autoRev="1" fill="hold"/>
                                        <p:tgtEl>
                                          <p:spTgt spid="208914"/>
                                        </p:tgtEl>
                                      </p:cBhvr>
                                      <p:by x="105000" y="105000"/>
                                    </p:animScale>
                                  </p:childTnLst>
                                </p:cTn>
                              </p:par>
                              <p:par>
                                <p:cTn id="62" presetID="1" presetClass="exit" presetSubtype="0" fill="hold" nodeType="withEffect">
                                  <p:stCondLst>
                                    <p:cond delay="0"/>
                                  </p:stCondLst>
                                  <p:childTnLst>
                                    <p:set>
                                      <p:cBhvr>
                                        <p:cTn id="63" dur="1" fill="hold">
                                          <p:stCondLst>
                                            <p:cond delay="0"/>
                                          </p:stCondLst>
                                        </p:cTn>
                                        <p:tgtEl>
                                          <p:spTgt spid="208964"/>
                                        </p:tgtEl>
                                        <p:attrNameLst>
                                          <p:attrName>style.visibility</p:attrName>
                                        </p:attrNameLst>
                                      </p:cBhvr>
                                      <p:to>
                                        <p:strVal val="hidden"/>
                                      </p:to>
                                    </p:set>
                                  </p:childTnLst>
                                </p:cTn>
                              </p:par>
                              <p:par>
                                <p:cTn id="64" presetID="26" presetClass="emph" presetSubtype="0" fill="hold" nodeType="withEffect">
                                  <p:stCondLst>
                                    <p:cond delay="0"/>
                                  </p:stCondLst>
                                  <p:childTnLst>
                                    <p:animEffect transition="out" filter="fade">
                                      <p:cBhvr>
                                        <p:cTn id="65" dur="500" tmFilter="0, 0; .2, .5; .8, .5; 1, 0"/>
                                        <p:tgtEl>
                                          <p:spTgt spid="208947">
                                            <p:txEl>
                                              <p:pRg st="2" end="2"/>
                                            </p:txEl>
                                          </p:spTgt>
                                        </p:tgtEl>
                                      </p:cBhvr>
                                    </p:animEffect>
                                    <p:animScale>
                                      <p:cBhvr>
                                        <p:cTn id="66" dur="250" autoRev="1" fill="hold"/>
                                        <p:tgtEl>
                                          <p:spTgt spid="208947">
                                            <p:txEl>
                                              <p:pRg st="2" end="2"/>
                                            </p:txEl>
                                          </p:spTgt>
                                        </p:tgtEl>
                                      </p:cBhvr>
                                      <p:by x="105000" y="105000"/>
                                    </p:animScale>
                                  </p:childTnLst>
                                </p:cTn>
                              </p:par>
                              <p:par>
                                <p:cTn id="67" presetID="1" presetClass="entr" presetSubtype="0" fill="hold" grpId="0" nodeType="withEffect">
                                  <p:stCondLst>
                                    <p:cond delay="0"/>
                                  </p:stCondLst>
                                  <p:childTnLst>
                                    <p:set>
                                      <p:cBhvr>
                                        <p:cTn id="68" dur="1" fill="hold">
                                          <p:stCondLst>
                                            <p:cond delay="0"/>
                                          </p:stCondLst>
                                        </p:cTn>
                                        <p:tgtEl>
                                          <p:spTgt spid="208965"/>
                                        </p:tgtEl>
                                        <p:attrNameLst>
                                          <p:attrName>style.visibility</p:attrName>
                                        </p:attrNameLst>
                                      </p:cBhvr>
                                      <p:to>
                                        <p:strVal val="visible"/>
                                      </p:to>
                                    </p:set>
                                  </p:childTnLst>
                                </p:cTn>
                              </p:par>
                              <p:par>
                                <p:cTn id="69" presetID="27" presetClass="emph" presetSubtype="0" fill="hold" grpId="1" nodeType="withEffect">
                                  <p:stCondLst>
                                    <p:cond delay="0"/>
                                  </p:stCondLst>
                                  <p:childTnLst>
                                    <p:animClr clrSpc="rgb" dir="cw">
                                      <p:cBhvr override="childStyle">
                                        <p:cTn id="70" dur="250" autoRev="1" fill="hold"/>
                                        <p:tgtEl>
                                          <p:spTgt spid="208965"/>
                                        </p:tgtEl>
                                        <p:attrNameLst>
                                          <p:attrName>style.color</p:attrName>
                                        </p:attrNameLst>
                                      </p:cBhvr>
                                      <p:to>
                                        <a:schemeClr val="bg1"/>
                                      </p:to>
                                    </p:animClr>
                                    <p:animClr clrSpc="rgb" dir="cw">
                                      <p:cBhvr>
                                        <p:cTn id="71" dur="250" autoRev="1" fill="hold"/>
                                        <p:tgtEl>
                                          <p:spTgt spid="208965"/>
                                        </p:tgtEl>
                                        <p:attrNameLst>
                                          <p:attrName>fillcolor</p:attrName>
                                        </p:attrNameLst>
                                      </p:cBhvr>
                                      <p:to>
                                        <a:schemeClr val="bg1"/>
                                      </p:to>
                                    </p:animClr>
                                    <p:set>
                                      <p:cBhvr>
                                        <p:cTn id="72" dur="250" autoRev="1" fill="hold"/>
                                        <p:tgtEl>
                                          <p:spTgt spid="208965"/>
                                        </p:tgtEl>
                                        <p:attrNameLst>
                                          <p:attrName>fill.type</p:attrName>
                                        </p:attrNameLst>
                                      </p:cBhvr>
                                      <p:to>
                                        <p:strVal val="solid"/>
                                      </p:to>
                                    </p:set>
                                    <p:set>
                                      <p:cBhvr>
                                        <p:cTn id="73" dur="250" autoRev="1" fill="hold"/>
                                        <p:tgtEl>
                                          <p:spTgt spid="208965"/>
                                        </p:tgtEl>
                                        <p:attrNameLst>
                                          <p:attrName>fill.on</p:attrName>
                                        </p:attrNameLst>
                                      </p:cBhvr>
                                      <p:to>
                                        <p:strVal val="true"/>
                                      </p:to>
                                    </p:set>
                                  </p:childTnLst>
                                </p:cTn>
                              </p:par>
                            </p:childTnLst>
                          </p:cTn>
                        </p:par>
                      </p:childTnLst>
                    </p:cTn>
                  </p:par>
                  <p:par>
                    <p:cTn id="74" fill="hold">
                      <p:stCondLst>
                        <p:cond delay="indefinite"/>
                      </p:stCondLst>
                      <p:childTnLst>
                        <p:par>
                          <p:cTn id="75" fill="hold">
                            <p:stCondLst>
                              <p:cond delay="0"/>
                            </p:stCondLst>
                            <p:childTnLst>
                              <p:par>
                                <p:cTn id="76" presetID="26" presetClass="emph" presetSubtype="0" fill="hold" nodeType="clickEffect">
                                  <p:stCondLst>
                                    <p:cond delay="0"/>
                                  </p:stCondLst>
                                  <p:childTnLst>
                                    <p:animEffect transition="out" filter="fade">
                                      <p:cBhvr>
                                        <p:cTn id="77" dur="500" tmFilter="0, 0; .2, .5; .8, .5; 1, 0"/>
                                        <p:tgtEl>
                                          <p:spTgt spid="208917"/>
                                        </p:tgtEl>
                                      </p:cBhvr>
                                    </p:animEffect>
                                    <p:animScale>
                                      <p:cBhvr>
                                        <p:cTn id="78" dur="250" autoRev="1" fill="hold"/>
                                        <p:tgtEl>
                                          <p:spTgt spid="208917"/>
                                        </p:tgtEl>
                                      </p:cBhvr>
                                      <p:by x="105000" y="105000"/>
                                    </p:animScale>
                                  </p:childTnLst>
                                </p:cTn>
                              </p:par>
                              <p:par>
                                <p:cTn id="79" presetID="1" presetClass="exit" presetSubtype="0" fill="hold" nodeType="withEffect">
                                  <p:stCondLst>
                                    <p:cond delay="0"/>
                                  </p:stCondLst>
                                  <p:childTnLst>
                                    <p:set>
                                      <p:cBhvr>
                                        <p:cTn id="80" dur="1" fill="hold">
                                          <p:stCondLst>
                                            <p:cond delay="0"/>
                                          </p:stCondLst>
                                        </p:cTn>
                                        <p:tgtEl>
                                          <p:spTgt spid="208965"/>
                                        </p:tgtEl>
                                        <p:attrNameLst>
                                          <p:attrName>style.visibility</p:attrName>
                                        </p:attrNameLst>
                                      </p:cBhvr>
                                      <p:to>
                                        <p:strVal val="hidden"/>
                                      </p:to>
                                    </p:set>
                                  </p:childTnLst>
                                </p:cTn>
                              </p:par>
                              <p:par>
                                <p:cTn id="81" presetID="26" presetClass="emph" presetSubtype="0" fill="hold" nodeType="withEffect">
                                  <p:stCondLst>
                                    <p:cond delay="0"/>
                                  </p:stCondLst>
                                  <p:childTnLst>
                                    <p:animEffect transition="out" filter="fade">
                                      <p:cBhvr>
                                        <p:cTn id="82" dur="500" tmFilter="0, 0; .2, .5; .8, .5; 1, 0"/>
                                        <p:tgtEl>
                                          <p:spTgt spid="208947">
                                            <p:txEl>
                                              <p:pRg st="3" end="3"/>
                                            </p:txEl>
                                          </p:spTgt>
                                        </p:tgtEl>
                                      </p:cBhvr>
                                    </p:animEffect>
                                    <p:animScale>
                                      <p:cBhvr>
                                        <p:cTn id="83" dur="250" autoRev="1" fill="hold"/>
                                        <p:tgtEl>
                                          <p:spTgt spid="208947">
                                            <p:txEl>
                                              <p:pRg st="3" end="3"/>
                                            </p:txEl>
                                          </p:spTgt>
                                        </p:tgtEl>
                                      </p:cBhvr>
                                      <p:by x="105000" y="105000"/>
                                    </p:animScale>
                                  </p:childTnLst>
                                </p:cTn>
                              </p:par>
                              <p:par>
                                <p:cTn id="84" presetID="1" presetClass="entr" presetSubtype="0" fill="hold" grpId="0" nodeType="withEffect">
                                  <p:stCondLst>
                                    <p:cond delay="0"/>
                                  </p:stCondLst>
                                  <p:childTnLst>
                                    <p:set>
                                      <p:cBhvr>
                                        <p:cTn id="85" dur="1" fill="hold">
                                          <p:stCondLst>
                                            <p:cond delay="0"/>
                                          </p:stCondLst>
                                        </p:cTn>
                                        <p:tgtEl>
                                          <p:spTgt spid="208966"/>
                                        </p:tgtEl>
                                        <p:attrNameLst>
                                          <p:attrName>style.visibility</p:attrName>
                                        </p:attrNameLst>
                                      </p:cBhvr>
                                      <p:to>
                                        <p:strVal val="visible"/>
                                      </p:to>
                                    </p:set>
                                  </p:childTnLst>
                                </p:cTn>
                              </p:par>
                              <p:par>
                                <p:cTn id="86" presetID="27" presetClass="emph" presetSubtype="0" fill="hold" grpId="1" nodeType="withEffect">
                                  <p:stCondLst>
                                    <p:cond delay="0"/>
                                  </p:stCondLst>
                                  <p:childTnLst>
                                    <p:animClr clrSpc="rgb" dir="cw">
                                      <p:cBhvr override="childStyle">
                                        <p:cTn id="87" dur="250" autoRev="1" fill="hold"/>
                                        <p:tgtEl>
                                          <p:spTgt spid="208966"/>
                                        </p:tgtEl>
                                        <p:attrNameLst>
                                          <p:attrName>style.color</p:attrName>
                                        </p:attrNameLst>
                                      </p:cBhvr>
                                      <p:to>
                                        <a:schemeClr val="bg1"/>
                                      </p:to>
                                    </p:animClr>
                                    <p:animClr clrSpc="rgb" dir="cw">
                                      <p:cBhvr>
                                        <p:cTn id="88" dur="250" autoRev="1" fill="hold"/>
                                        <p:tgtEl>
                                          <p:spTgt spid="208966"/>
                                        </p:tgtEl>
                                        <p:attrNameLst>
                                          <p:attrName>fillcolor</p:attrName>
                                        </p:attrNameLst>
                                      </p:cBhvr>
                                      <p:to>
                                        <a:schemeClr val="bg1"/>
                                      </p:to>
                                    </p:animClr>
                                    <p:set>
                                      <p:cBhvr>
                                        <p:cTn id="89" dur="250" autoRev="1" fill="hold"/>
                                        <p:tgtEl>
                                          <p:spTgt spid="208966"/>
                                        </p:tgtEl>
                                        <p:attrNameLst>
                                          <p:attrName>fill.type</p:attrName>
                                        </p:attrNameLst>
                                      </p:cBhvr>
                                      <p:to>
                                        <p:strVal val="solid"/>
                                      </p:to>
                                    </p:set>
                                    <p:set>
                                      <p:cBhvr>
                                        <p:cTn id="90" dur="250" autoRev="1" fill="hold"/>
                                        <p:tgtEl>
                                          <p:spTgt spid="208966"/>
                                        </p:tgtEl>
                                        <p:attrNameLst>
                                          <p:attrName>fill.on</p:attrName>
                                        </p:attrNameLst>
                                      </p:cBhvr>
                                      <p:to>
                                        <p:strVal val="true"/>
                                      </p:to>
                                    </p:set>
                                  </p:childTnLst>
                                </p:cTn>
                              </p:par>
                            </p:childTnLst>
                          </p:cTn>
                        </p:par>
                      </p:childTnLst>
                    </p:cTn>
                  </p:par>
                  <p:par>
                    <p:cTn id="91" fill="hold">
                      <p:stCondLst>
                        <p:cond delay="indefinite"/>
                      </p:stCondLst>
                      <p:childTnLst>
                        <p:par>
                          <p:cTn id="92" fill="hold">
                            <p:stCondLst>
                              <p:cond delay="0"/>
                            </p:stCondLst>
                            <p:childTnLst>
                              <p:par>
                                <p:cTn id="93" presetID="26" presetClass="emph" presetSubtype="0" fill="hold" nodeType="clickEffect">
                                  <p:stCondLst>
                                    <p:cond delay="0"/>
                                  </p:stCondLst>
                                  <p:childTnLst>
                                    <p:animEffect transition="out" filter="fade">
                                      <p:cBhvr>
                                        <p:cTn id="94" dur="500" tmFilter="0, 0; .2, .5; .8, .5; 1, 0"/>
                                        <p:tgtEl>
                                          <p:spTgt spid="208951"/>
                                        </p:tgtEl>
                                      </p:cBhvr>
                                    </p:animEffect>
                                    <p:animScale>
                                      <p:cBhvr>
                                        <p:cTn id="95" dur="250" autoRev="1" fill="hold"/>
                                        <p:tgtEl>
                                          <p:spTgt spid="208951"/>
                                        </p:tgtEl>
                                      </p:cBhvr>
                                      <p:by x="105000" y="105000"/>
                                    </p:animScale>
                                  </p:childTnLst>
                                </p:cTn>
                              </p:par>
                              <p:par>
                                <p:cTn id="96" presetID="26" presetClass="emph" presetSubtype="0" fill="hold" nodeType="withEffect">
                                  <p:stCondLst>
                                    <p:cond delay="0"/>
                                  </p:stCondLst>
                                  <p:childTnLst>
                                    <p:animEffect transition="out" filter="fade">
                                      <p:cBhvr>
                                        <p:cTn id="97" dur="500" tmFilter="0, 0; .2, .5; .8, .5; 1, 0"/>
                                        <p:tgtEl>
                                          <p:spTgt spid="208954"/>
                                        </p:tgtEl>
                                      </p:cBhvr>
                                    </p:animEffect>
                                    <p:animScale>
                                      <p:cBhvr>
                                        <p:cTn id="98" dur="250" autoRev="1" fill="hold"/>
                                        <p:tgtEl>
                                          <p:spTgt spid="208954"/>
                                        </p:tgtEl>
                                      </p:cBhvr>
                                      <p:by x="105000" y="105000"/>
                                    </p:animScale>
                                  </p:childTnLst>
                                </p:cTn>
                              </p:par>
                              <p:par>
                                <p:cTn id="99" presetID="26" presetClass="emph" presetSubtype="0" fill="hold" nodeType="withEffect">
                                  <p:stCondLst>
                                    <p:cond delay="0"/>
                                  </p:stCondLst>
                                  <p:childTnLst>
                                    <p:animEffect transition="out" filter="fade">
                                      <p:cBhvr>
                                        <p:cTn id="100" dur="500" tmFilter="0, 0; .2, .5; .8, .5; 1, 0"/>
                                        <p:tgtEl>
                                          <p:spTgt spid="208947">
                                            <p:txEl>
                                              <p:pRg st="4" end="4"/>
                                            </p:txEl>
                                          </p:spTgt>
                                        </p:tgtEl>
                                      </p:cBhvr>
                                    </p:animEffect>
                                    <p:animScale>
                                      <p:cBhvr>
                                        <p:cTn id="101" dur="250" autoRev="1" fill="hold"/>
                                        <p:tgtEl>
                                          <p:spTgt spid="208947">
                                            <p:txEl>
                                              <p:pRg st="4" end="4"/>
                                            </p:txEl>
                                          </p:spTgt>
                                        </p:tgtEl>
                                      </p:cBhvr>
                                      <p:by x="105000" y="105000"/>
                                    </p:animScale>
                                  </p:childTnLst>
                                </p:cTn>
                              </p:par>
                              <p:par>
                                <p:cTn id="102" presetID="1" presetClass="exit" presetSubtype="0" fill="hold" nodeType="withEffect">
                                  <p:stCondLst>
                                    <p:cond delay="0"/>
                                  </p:stCondLst>
                                  <p:childTnLst>
                                    <p:set>
                                      <p:cBhvr>
                                        <p:cTn id="103" dur="1" fill="hold">
                                          <p:stCondLst>
                                            <p:cond delay="0"/>
                                          </p:stCondLst>
                                        </p:cTn>
                                        <p:tgtEl>
                                          <p:spTgt spid="208966"/>
                                        </p:tgtEl>
                                        <p:attrNameLst>
                                          <p:attrName>style.visibility</p:attrName>
                                        </p:attrNameLst>
                                      </p:cBhvr>
                                      <p:to>
                                        <p:strVal val="hidden"/>
                                      </p:to>
                                    </p:set>
                                  </p:childTnLst>
                                </p:cTn>
                              </p:par>
                              <p:par>
                                <p:cTn id="104" presetID="1" presetClass="entr" presetSubtype="0" fill="hold" grpId="0" nodeType="withEffect">
                                  <p:stCondLst>
                                    <p:cond delay="0"/>
                                  </p:stCondLst>
                                  <p:childTnLst>
                                    <p:set>
                                      <p:cBhvr>
                                        <p:cTn id="105" dur="1" fill="hold">
                                          <p:stCondLst>
                                            <p:cond delay="0"/>
                                          </p:stCondLst>
                                        </p:cTn>
                                        <p:tgtEl>
                                          <p:spTgt spid="208967"/>
                                        </p:tgtEl>
                                        <p:attrNameLst>
                                          <p:attrName>style.visibility</p:attrName>
                                        </p:attrNameLst>
                                      </p:cBhvr>
                                      <p:to>
                                        <p:strVal val="visible"/>
                                      </p:to>
                                    </p:set>
                                  </p:childTnLst>
                                </p:cTn>
                              </p:par>
                              <p:par>
                                <p:cTn id="106" presetID="27" presetClass="emph" presetSubtype="0" fill="hold" grpId="1" nodeType="withEffect">
                                  <p:stCondLst>
                                    <p:cond delay="0"/>
                                  </p:stCondLst>
                                  <p:childTnLst>
                                    <p:animClr clrSpc="rgb" dir="cw">
                                      <p:cBhvr override="childStyle">
                                        <p:cTn id="107" dur="250" autoRev="1" fill="hold"/>
                                        <p:tgtEl>
                                          <p:spTgt spid="208967"/>
                                        </p:tgtEl>
                                        <p:attrNameLst>
                                          <p:attrName>style.color</p:attrName>
                                        </p:attrNameLst>
                                      </p:cBhvr>
                                      <p:to>
                                        <a:schemeClr val="bg1"/>
                                      </p:to>
                                    </p:animClr>
                                    <p:animClr clrSpc="rgb" dir="cw">
                                      <p:cBhvr>
                                        <p:cTn id="108" dur="250" autoRev="1" fill="hold"/>
                                        <p:tgtEl>
                                          <p:spTgt spid="208967"/>
                                        </p:tgtEl>
                                        <p:attrNameLst>
                                          <p:attrName>fillcolor</p:attrName>
                                        </p:attrNameLst>
                                      </p:cBhvr>
                                      <p:to>
                                        <a:schemeClr val="bg1"/>
                                      </p:to>
                                    </p:animClr>
                                    <p:set>
                                      <p:cBhvr>
                                        <p:cTn id="109" dur="250" autoRev="1" fill="hold"/>
                                        <p:tgtEl>
                                          <p:spTgt spid="208967"/>
                                        </p:tgtEl>
                                        <p:attrNameLst>
                                          <p:attrName>fill.type</p:attrName>
                                        </p:attrNameLst>
                                      </p:cBhvr>
                                      <p:to>
                                        <p:strVal val="solid"/>
                                      </p:to>
                                    </p:set>
                                    <p:set>
                                      <p:cBhvr>
                                        <p:cTn id="110" dur="250" autoRev="1" fill="hold"/>
                                        <p:tgtEl>
                                          <p:spTgt spid="208967"/>
                                        </p:tgtEl>
                                        <p:attrNameLst>
                                          <p:attrName>fill.on</p:attrName>
                                        </p:attrNameLst>
                                      </p:cBhvr>
                                      <p:to>
                                        <p:strVal val="true"/>
                                      </p:to>
                                    </p:set>
                                  </p:childTnLst>
                                </p:cTn>
                              </p:par>
                            </p:childTnLst>
                          </p:cTn>
                        </p:par>
                      </p:childTnLst>
                    </p:cTn>
                  </p:par>
                  <p:par>
                    <p:cTn id="111" fill="hold">
                      <p:stCondLst>
                        <p:cond delay="indefinite"/>
                      </p:stCondLst>
                      <p:childTnLst>
                        <p:par>
                          <p:cTn id="112" fill="hold">
                            <p:stCondLst>
                              <p:cond delay="0"/>
                            </p:stCondLst>
                            <p:childTnLst>
                              <p:par>
                                <p:cTn id="113" presetID="26" presetClass="emph" presetSubtype="0" fill="hold" nodeType="clickEffect">
                                  <p:stCondLst>
                                    <p:cond delay="0"/>
                                  </p:stCondLst>
                                  <p:childTnLst>
                                    <p:animEffect transition="out" filter="fade">
                                      <p:cBhvr>
                                        <p:cTn id="114" dur="500" tmFilter="0, 0; .2, .5; .8, .5; 1, 0"/>
                                        <p:tgtEl>
                                          <p:spTgt spid="208957"/>
                                        </p:tgtEl>
                                      </p:cBhvr>
                                    </p:animEffect>
                                    <p:animScale>
                                      <p:cBhvr>
                                        <p:cTn id="115" dur="250" autoRev="1" fill="hold"/>
                                        <p:tgtEl>
                                          <p:spTgt spid="208957"/>
                                        </p:tgtEl>
                                      </p:cBhvr>
                                      <p:by x="105000" y="105000"/>
                                    </p:animScale>
                                  </p:childTnLst>
                                </p:cTn>
                              </p:par>
                              <p:par>
                                <p:cTn id="116" presetID="26" presetClass="emph" presetSubtype="0" fill="hold" nodeType="withEffect">
                                  <p:stCondLst>
                                    <p:cond delay="0"/>
                                  </p:stCondLst>
                                  <p:childTnLst>
                                    <p:animEffect transition="out" filter="fade">
                                      <p:cBhvr>
                                        <p:cTn id="117" dur="500" tmFilter="0, 0; .2, .5; .8, .5; 1, 0"/>
                                        <p:tgtEl>
                                          <p:spTgt spid="208961"/>
                                        </p:tgtEl>
                                      </p:cBhvr>
                                    </p:animEffect>
                                    <p:animScale>
                                      <p:cBhvr>
                                        <p:cTn id="118" dur="250" autoRev="1" fill="hold"/>
                                        <p:tgtEl>
                                          <p:spTgt spid="208961"/>
                                        </p:tgtEl>
                                      </p:cBhvr>
                                      <p:by x="105000" y="105000"/>
                                    </p:animScale>
                                  </p:childTnLst>
                                </p:cTn>
                              </p:par>
                              <p:par>
                                <p:cTn id="119" presetID="26" presetClass="emph" presetSubtype="0" fill="hold" nodeType="withEffect">
                                  <p:stCondLst>
                                    <p:cond delay="0"/>
                                  </p:stCondLst>
                                  <p:childTnLst>
                                    <p:animEffect transition="out" filter="fade">
                                      <p:cBhvr>
                                        <p:cTn id="120" dur="500" tmFilter="0, 0; .2, .5; .8, .5; 1, 0"/>
                                        <p:tgtEl>
                                          <p:spTgt spid="208947">
                                            <p:txEl>
                                              <p:pRg st="6" end="6"/>
                                            </p:txEl>
                                          </p:spTgt>
                                        </p:tgtEl>
                                      </p:cBhvr>
                                    </p:animEffect>
                                    <p:animScale>
                                      <p:cBhvr>
                                        <p:cTn id="121" dur="250" autoRev="1" fill="hold"/>
                                        <p:tgtEl>
                                          <p:spTgt spid="208947">
                                            <p:txEl>
                                              <p:pRg st="6" end="6"/>
                                            </p:txEl>
                                          </p:spTgt>
                                        </p:tgtEl>
                                      </p:cBhvr>
                                      <p:by x="105000" y="105000"/>
                                    </p:animScale>
                                  </p:childTnLst>
                                </p:cTn>
                              </p:par>
                              <p:par>
                                <p:cTn id="122" presetID="1" presetClass="exit" presetSubtype="0" fill="hold" nodeType="withEffect">
                                  <p:stCondLst>
                                    <p:cond delay="0"/>
                                  </p:stCondLst>
                                  <p:childTnLst>
                                    <p:set>
                                      <p:cBhvr>
                                        <p:cTn id="123" dur="1" fill="hold">
                                          <p:stCondLst>
                                            <p:cond delay="0"/>
                                          </p:stCondLst>
                                        </p:cTn>
                                        <p:tgtEl>
                                          <p:spTgt spid="208967"/>
                                        </p:tgtEl>
                                        <p:attrNameLst>
                                          <p:attrName>style.visibility</p:attrName>
                                        </p:attrNameLst>
                                      </p:cBhvr>
                                      <p:to>
                                        <p:strVal val="hidden"/>
                                      </p:to>
                                    </p:set>
                                  </p:childTnLst>
                                </p:cTn>
                              </p:par>
                              <p:par>
                                <p:cTn id="124" presetID="1" presetClass="entr" presetSubtype="0" fill="hold" grpId="0" nodeType="withEffect">
                                  <p:stCondLst>
                                    <p:cond delay="0"/>
                                  </p:stCondLst>
                                  <p:childTnLst>
                                    <p:set>
                                      <p:cBhvr>
                                        <p:cTn id="125" dur="1" fill="hold">
                                          <p:stCondLst>
                                            <p:cond delay="0"/>
                                          </p:stCondLst>
                                        </p:cTn>
                                        <p:tgtEl>
                                          <p:spTgt spid="208968"/>
                                        </p:tgtEl>
                                        <p:attrNameLst>
                                          <p:attrName>style.visibility</p:attrName>
                                        </p:attrNameLst>
                                      </p:cBhvr>
                                      <p:to>
                                        <p:strVal val="visible"/>
                                      </p:to>
                                    </p:set>
                                  </p:childTnLst>
                                </p:cTn>
                              </p:par>
                              <p:par>
                                <p:cTn id="126" presetID="27" presetClass="emph" presetSubtype="0" fill="hold" grpId="1" nodeType="withEffect">
                                  <p:stCondLst>
                                    <p:cond delay="0"/>
                                  </p:stCondLst>
                                  <p:childTnLst>
                                    <p:animClr clrSpc="rgb" dir="cw">
                                      <p:cBhvr override="childStyle">
                                        <p:cTn id="127" dur="250" autoRev="1" fill="hold"/>
                                        <p:tgtEl>
                                          <p:spTgt spid="208968"/>
                                        </p:tgtEl>
                                        <p:attrNameLst>
                                          <p:attrName>style.color</p:attrName>
                                        </p:attrNameLst>
                                      </p:cBhvr>
                                      <p:to>
                                        <a:schemeClr val="bg1"/>
                                      </p:to>
                                    </p:animClr>
                                    <p:animClr clrSpc="rgb" dir="cw">
                                      <p:cBhvr>
                                        <p:cTn id="128" dur="250" autoRev="1" fill="hold"/>
                                        <p:tgtEl>
                                          <p:spTgt spid="208968"/>
                                        </p:tgtEl>
                                        <p:attrNameLst>
                                          <p:attrName>fillcolor</p:attrName>
                                        </p:attrNameLst>
                                      </p:cBhvr>
                                      <p:to>
                                        <a:schemeClr val="bg1"/>
                                      </p:to>
                                    </p:animClr>
                                    <p:set>
                                      <p:cBhvr>
                                        <p:cTn id="129" dur="250" autoRev="1" fill="hold"/>
                                        <p:tgtEl>
                                          <p:spTgt spid="208968"/>
                                        </p:tgtEl>
                                        <p:attrNameLst>
                                          <p:attrName>fill.type</p:attrName>
                                        </p:attrNameLst>
                                      </p:cBhvr>
                                      <p:to>
                                        <p:strVal val="solid"/>
                                      </p:to>
                                    </p:set>
                                    <p:set>
                                      <p:cBhvr>
                                        <p:cTn id="130" dur="250" autoRev="1" fill="hold"/>
                                        <p:tgtEl>
                                          <p:spTgt spid="20896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923" grpId="0"/>
      <p:bldP spid="208923" grpId="1"/>
      <p:bldP spid="208946" grpId="0"/>
      <p:bldP spid="208964" grpId="0"/>
      <p:bldP spid="208964" grpId="1"/>
      <p:bldP spid="208965" grpId="0"/>
      <p:bldP spid="208965" grpId="1"/>
      <p:bldP spid="208966" grpId="0"/>
      <p:bldP spid="208966" grpId="1"/>
      <p:bldP spid="208967" grpId="0"/>
      <p:bldP spid="208967" grpId="1"/>
      <p:bldP spid="208968" grpId="0"/>
      <p:bldP spid="208968" grpId="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3.2  </a:t>
            </a:r>
            <a:r>
              <a:rPr lang="zh-CN" altLang="en-US" dirty="0"/>
              <a:t>最小内核</a:t>
            </a:r>
          </a:p>
        </p:txBody>
      </p:sp>
      <p:sp>
        <p:nvSpPr>
          <p:cNvPr id="39939" name="Rectangle 3"/>
          <p:cNvSpPr>
            <a:spLocks noGrp="1" noChangeArrowheads="1"/>
          </p:cNvSpPr>
          <p:nvPr>
            <p:ph idx="1"/>
          </p:nvPr>
        </p:nvSpPr>
        <p:spPr/>
        <p:txBody>
          <a:bodyPr/>
          <a:lstStyle/>
          <a:p>
            <a:pPr eaLnBrk="1" hangingPunct="1"/>
            <a:r>
              <a:rPr lang="zh-CN" altLang="en-US"/>
              <a:t>任务控制块</a:t>
            </a:r>
          </a:p>
        </p:txBody>
      </p:sp>
      <p:sp>
        <p:nvSpPr>
          <p:cNvPr id="92222" name="Text Box 62"/>
          <p:cNvSpPr txBox="1">
            <a:spLocks noChangeArrowheads="1"/>
          </p:cNvSpPr>
          <p:nvPr/>
        </p:nvSpPr>
        <p:spPr bwMode="auto">
          <a:xfrm>
            <a:off x="2822576" y="2279651"/>
            <a:ext cx="662622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FF0000"/>
              </a:buClr>
              <a:buFont typeface="Wingdings" panose="05000000000000000000" pitchFamily="2" charset="2"/>
              <a:buChar char="Ø"/>
            </a:pPr>
            <a:r>
              <a:rPr lang="en-US" altLang="zh-CN" sz="2400" dirty="0">
                <a:latin typeface="华文新魏" panose="02010800040101010101" pitchFamily="2" charset="-122"/>
                <a:ea typeface="华文新魏" panose="02010800040101010101" pitchFamily="2" charset="-122"/>
              </a:rPr>
              <a:t>OSTCBPrioTbl[]</a:t>
            </a:r>
            <a:r>
              <a:rPr lang="zh-CN" altLang="en-US" sz="2400" dirty="0">
                <a:latin typeface="华文新魏" panose="02010800040101010101" pitchFamily="2" charset="-122"/>
                <a:ea typeface="华文新魏" panose="02010800040101010101" pitchFamily="2" charset="-122"/>
              </a:rPr>
              <a:t>－任务控制块优先级表，专门用来存放指向各任务控制块的</a:t>
            </a:r>
            <a:r>
              <a:rPr lang="zh-CN" altLang="en-US" sz="2400" dirty="0">
                <a:solidFill>
                  <a:srgbClr val="FF0000"/>
                </a:solidFill>
                <a:latin typeface="华文新魏" panose="02010800040101010101" pitchFamily="2" charset="-122"/>
                <a:ea typeface="华文新魏" panose="02010800040101010101" pitchFamily="2" charset="-122"/>
              </a:rPr>
              <a:t>指针</a:t>
            </a:r>
            <a:r>
              <a:rPr lang="zh-CN" altLang="en-US" sz="2400" dirty="0">
                <a:latin typeface="华文新魏" panose="02010800040101010101" pitchFamily="2" charset="-122"/>
                <a:ea typeface="华文新魏" panose="02010800040101010101" pitchFamily="2" charset="-122"/>
              </a:rPr>
              <a:t>，并按任务的优先级别将这些</a:t>
            </a:r>
            <a:r>
              <a:rPr lang="zh-CN" altLang="en-US" sz="2400" dirty="0">
                <a:solidFill>
                  <a:srgbClr val="00B050"/>
                </a:solidFill>
                <a:latin typeface="华文新魏" panose="02010800040101010101" pitchFamily="2" charset="-122"/>
                <a:ea typeface="华文新魏" panose="02010800040101010101" pitchFamily="2" charset="-122"/>
              </a:rPr>
              <a:t>指针存放</a:t>
            </a:r>
            <a:r>
              <a:rPr lang="zh-CN" altLang="en-US" sz="2400" dirty="0">
                <a:latin typeface="华文新魏" panose="02010800040101010101" pitchFamily="2" charset="-122"/>
                <a:ea typeface="华文新魏" panose="02010800040101010101" pitchFamily="2" charset="-122"/>
              </a:rPr>
              <a:t>在</a:t>
            </a:r>
            <a:r>
              <a:rPr lang="zh-CN" altLang="en-US" sz="2400" dirty="0">
                <a:solidFill>
                  <a:srgbClr val="0070C0"/>
                </a:solidFill>
                <a:latin typeface="华文新魏" panose="02010800040101010101" pitchFamily="2" charset="-122"/>
                <a:ea typeface="华文新魏" panose="02010800040101010101" pitchFamily="2" charset="-122"/>
              </a:rPr>
              <a:t>数组</a:t>
            </a:r>
            <a:r>
              <a:rPr lang="zh-CN" altLang="en-US" sz="2400" dirty="0">
                <a:latin typeface="华文新魏" panose="02010800040101010101" pitchFamily="2" charset="-122"/>
                <a:ea typeface="华文新魏" panose="02010800040101010101" pitchFamily="2" charset="-122"/>
              </a:rPr>
              <a:t>的</a:t>
            </a:r>
            <a:r>
              <a:rPr lang="zh-CN" altLang="en-US" sz="2400" dirty="0">
                <a:solidFill>
                  <a:srgbClr val="FF0000"/>
                </a:solidFill>
                <a:latin typeface="华文新魏" panose="02010800040101010101" pitchFamily="2" charset="-122"/>
                <a:ea typeface="华文新魏" panose="02010800040101010101" pitchFamily="2" charset="-122"/>
              </a:rPr>
              <a:t>各个元素</a:t>
            </a:r>
            <a:r>
              <a:rPr lang="zh-CN" altLang="en-US" sz="2400" dirty="0">
                <a:latin typeface="华文新魏" panose="02010800040101010101" pitchFamily="2" charset="-122"/>
                <a:ea typeface="华文新魏" panose="02010800040101010101" pitchFamily="2" charset="-122"/>
              </a:rPr>
              <a:t>里。</a:t>
            </a:r>
            <a:r>
              <a:rPr lang="zh-CN" altLang="en-US" dirty="0"/>
              <a:t> </a:t>
            </a:r>
            <a:endParaRPr lang="zh-CN" altLang="en-US" sz="2400" dirty="0">
              <a:latin typeface="华文新魏" panose="02010800040101010101" pitchFamily="2" charset="-122"/>
              <a:ea typeface="华文新魏" panose="02010800040101010101" pitchFamily="2" charset="-122"/>
            </a:endParaRPr>
          </a:p>
        </p:txBody>
      </p:sp>
      <p:grpSp>
        <p:nvGrpSpPr>
          <p:cNvPr id="2" name="Group 63"/>
          <p:cNvGrpSpPr/>
          <p:nvPr/>
        </p:nvGrpSpPr>
        <p:grpSpPr bwMode="auto">
          <a:xfrm>
            <a:off x="2998788" y="3503614"/>
            <a:ext cx="6121400" cy="2897187"/>
            <a:chOff x="930" y="2195"/>
            <a:chExt cx="3856" cy="1825"/>
          </a:xfrm>
        </p:grpSpPr>
        <p:grpSp>
          <p:nvGrpSpPr>
            <p:cNvPr id="39944" name="Group 64"/>
            <p:cNvGrpSpPr/>
            <p:nvPr/>
          </p:nvGrpSpPr>
          <p:grpSpPr bwMode="auto">
            <a:xfrm>
              <a:off x="1973" y="2992"/>
              <a:ext cx="1769" cy="1028"/>
              <a:chOff x="3606" y="2078"/>
              <a:chExt cx="1769" cy="1028"/>
            </a:xfrm>
          </p:grpSpPr>
          <p:sp>
            <p:nvSpPr>
              <p:cNvPr id="92225" name="Rectangle 65"/>
              <p:cNvSpPr>
                <a:spLocks noChangeArrowheads="1"/>
              </p:cNvSpPr>
              <p:nvPr/>
            </p:nvSpPr>
            <p:spPr bwMode="auto">
              <a:xfrm>
                <a:off x="4604" y="2252"/>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000">
                    <a:latin typeface="Arial" panose="020B0604020202020204" pitchFamily="34" charset="0"/>
                  </a:rPr>
                  <a:t>NULL</a:t>
                </a:r>
              </a:p>
            </p:txBody>
          </p:sp>
          <p:sp>
            <p:nvSpPr>
              <p:cNvPr id="92226" name="Rectangle 66"/>
              <p:cNvSpPr>
                <a:spLocks noChangeArrowheads="1"/>
              </p:cNvSpPr>
              <p:nvPr/>
            </p:nvSpPr>
            <p:spPr bwMode="auto">
              <a:xfrm>
                <a:off x="4604" y="2341"/>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000">
                    <a:latin typeface="Arial" panose="020B0604020202020204" pitchFamily="34" charset="0"/>
                  </a:rPr>
                  <a:t>NULL</a:t>
                </a:r>
              </a:p>
            </p:txBody>
          </p:sp>
          <p:sp>
            <p:nvSpPr>
              <p:cNvPr id="92227" name="Rectangle 67"/>
              <p:cNvSpPr>
                <a:spLocks noChangeArrowheads="1"/>
              </p:cNvSpPr>
              <p:nvPr/>
            </p:nvSpPr>
            <p:spPr bwMode="auto">
              <a:xfrm>
                <a:off x="4604" y="2432"/>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000">
                    <a:latin typeface="Arial" panose="020B0604020202020204" pitchFamily="34" charset="0"/>
                  </a:rPr>
                  <a:t>NULL</a:t>
                </a:r>
              </a:p>
            </p:txBody>
          </p:sp>
          <p:sp>
            <p:nvSpPr>
              <p:cNvPr id="92228" name="Rectangle 68"/>
              <p:cNvSpPr>
                <a:spLocks noChangeArrowheads="1"/>
              </p:cNvSpPr>
              <p:nvPr/>
            </p:nvSpPr>
            <p:spPr bwMode="auto">
              <a:xfrm>
                <a:off x="4604" y="2523"/>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000">
                    <a:latin typeface="Arial" panose="020B0604020202020204" pitchFamily="34" charset="0"/>
                  </a:rPr>
                  <a:t>NULL</a:t>
                </a:r>
              </a:p>
            </p:txBody>
          </p:sp>
          <p:sp>
            <p:nvSpPr>
              <p:cNvPr id="92229" name="Rectangle 69"/>
              <p:cNvSpPr>
                <a:spLocks noChangeArrowheads="1"/>
              </p:cNvSpPr>
              <p:nvPr/>
            </p:nvSpPr>
            <p:spPr bwMode="auto">
              <a:xfrm>
                <a:off x="4604" y="2614"/>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000">
                    <a:latin typeface="Arial" panose="020B0604020202020204" pitchFamily="34" charset="0"/>
                  </a:rPr>
                  <a:t>&amp;OSTCBTbl[1]</a:t>
                </a:r>
              </a:p>
            </p:txBody>
          </p:sp>
          <p:sp>
            <p:nvSpPr>
              <p:cNvPr id="92230" name="Rectangle 70"/>
              <p:cNvSpPr>
                <a:spLocks noChangeArrowheads="1"/>
              </p:cNvSpPr>
              <p:nvPr/>
            </p:nvSpPr>
            <p:spPr bwMode="auto">
              <a:xfrm>
                <a:off x="4604" y="2704"/>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000">
                    <a:latin typeface="Arial" panose="020B0604020202020204" pitchFamily="34" charset="0"/>
                  </a:rPr>
                  <a:t>&amp;OSTCBTbl[2]</a:t>
                </a:r>
              </a:p>
            </p:txBody>
          </p:sp>
          <p:sp>
            <p:nvSpPr>
              <p:cNvPr id="92231" name="Rectangle 71"/>
              <p:cNvSpPr>
                <a:spLocks noChangeArrowheads="1"/>
              </p:cNvSpPr>
              <p:nvPr/>
            </p:nvSpPr>
            <p:spPr bwMode="auto">
              <a:xfrm>
                <a:off x="4604" y="2795"/>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tIns="0" anchor="ctr"/>
              <a:lstStyle/>
              <a:p>
                <a:pPr algn="ctr">
                  <a:defRPr/>
                </a:pPr>
                <a:r>
                  <a:rPr lang="en-US" altLang="zh-CN" sz="1200">
                    <a:latin typeface="Arial" panose="020B0604020202020204" pitchFamily="34" charset="0"/>
                  </a:rPr>
                  <a:t>……</a:t>
                </a:r>
              </a:p>
            </p:txBody>
          </p:sp>
          <p:sp>
            <p:nvSpPr>
              <p:cNvPr id="92232" name="Rectangle 72"/>
              <p:cNvSpPr>
                <a:spLocks noChangeArrowheads="1"/>
              </p:cNvSpPr>
              <p:nvPr/>
            </p:nvSpPr>
            <p:spPr bwMode="auto">
              <a:xfrm>
                <a:off x="4604" y="2886"/>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000">
                    <a:latin typeface="Arial" panose="020B0604020202020204" pitchFamily="34" charset="0"/>
                  </a:rPr>
                  <a:t>NULL</a:t>
                </a:r>
              </a:p>
            </p:txBody>
          </p:sp>
          <p:sp>
            <p:nvSpPr>
              <p:cNvPr id="39994" name="Text Box 73"/>
              <p:cNvSpPr txBox="1">
                <a:spLocks noChangeArrowheads="1"/>
              </p:cNvSpPr>
              <p:nvPr/>
            </p:nvSpPr>
            <p:spPr bwMode="auto">
              <a:xfrm>
                <a:off x="4558" y="2078"/>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OSTCBPrioTbl[ ]</a:t>
                </a:r>
              </a:p>
            </p:txBody>
          </p:sp>
          <p:sp>
            <p:nvSpPr>
              <p:cNvPr id="39995" name="Text Box 74"/>
              <p:cNvSpPr txBox="1">
                <a:spLocks noChangeArrowheads="1"/>
              </p:cNvSpPr>
              <p:nvPr/>
            </p:nvSpPr>
            <p:spPr bwMode="auto">
              <a:xfrm>
                <a:off x="3606" y="2251"/>
                <a:ext cx="1043" cy="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lnSpc>
                    <a:spcPct val="50000"/>
                  </a:lnSpc>
                  <a:spcBef>
                    <a:spcPct val="50000"/>
                  </a:spcBef>
                </a:pPr>
                <a:r>
                  <a:rPr lang="en-US" altLang="zh-CN" sz="1000"/>
                  <a:t>[0]</a:t>
                </a:r>
              </a:p>
              <a:p>
                <a:pPr algn="r" eaLnBrk="1" hangingPunct="1">
                  <a:lnSpc>
                    <a:spcPct val="30000"/>
                  </a:lnSpc>
                  <a:spcBef>
                    <a:spcPct val="50000"/>
                  </a:spcBef>
                </a:pPr>
                <a:r>
                  <a:rPr lang="en-US" altLang="zh-CN" sz="1000"/>
                  <a:t>[1]</a:t>
                </a:r>
              </a:p>
              <a:p>
                <a:pPr algn="r" eaLnBrk="1" hangingPunct="1">
                  <a:lnSpc>
                    <a:spcPct val="50000"/>
                  </a:lnSpc>
                  <a:spcBef>
                    <a:spcPct val="50000"/>
                  </a:spcBef>
                </a:pPr>
                <a:r>
                  <a:rPr lang="en-US" altLang="zh-CN" sz="1000"/>
                  <a:t>[2]</a:t>
                </a:r>
              </a:p>
              <a:p>
                <a:pPr algn="r" eaLnBrk="1" hangingPunct="1">
                  <a:lnSpc>
                    <a:spcPct val="50000"/>
                  </a:lnSpc>
                  <a:spcBef>
                    <a:spcPct val="50000"/>
                  </a:spcBef>
                </a:pPr>
                <a:r>
                  <a:rPr lang="en-US" altLang="zh-CN" sz="1000"/>
                  <a:t>[3]</a:t>
                </a:r>
              </a:p>
              <a:p>
                <a:pPr algn="r" eaLnBrk="1" hangingPunct="1">
                  <a:lnSpc>
                    <a:spcPct val="50000"/>
                  </a:lnSpc>
                  <a:spcBef>
                    <a:spcPct val="50000"/>
                  </a:spcBef>
                </a:pPr>
                <a:r>
                  <a:rPr lang="en-US" altLang="zh-CN" sz="1000"/>
                  <a:t>[4]</a:t>
                </a:r>
              </a:p>
              <a:p>
                <a:pPr algn="r" eaLnBrk="1" hangingPunct="1">
                  <a:lnSpc>
                    <a:spcPct val="50000"/>
                  </a:lnSpc>
                  <a:spcBef>
                    <a:spcPct val="50000"/>
                  </a:spcBef>
                </a:pPr>
                <a:r>
                  <a:rPr lang="en-US" altLang="zh-CN" sz="1000"/>
                  <a:t>[5]</a:t>
                </a:r>
              </a:p>
              <a:p>
                <a:pPr algn="r" eaLnBrk="1" hangingPunct="1">
                  <a:lnSpc>
                    <a:spcPct val="50000"/>
                  </a:lnSpc>
                  <a:spcBef>
                    <a:spcPct val="50000"/>
                  </a:spcBef>
                </a:pPr>
                <a:endParaRPr lang="en-US" altLang="zh-CN" sz="1000"/>
              </a:p>
              <a:p>
                <a:pPr algn="r" eaLnBrk="1" hangingPunct="1">
                  <a:lnSpc>
                    <a:spcPct val="50000"/>
                  </a:lnSpc>
                  <a:spcBef>
                    <a:spcPct val="50000"/>
                  </a:spcBef>
                </a:pPr>
                <a:r>
                  <a:rPr lang="en-US" altLang="zh-CN" sz="1000"/>
                  <a:t>[OS_LOWEST_PRIO-1]</a:t>
                </a:r>
              </a:p>
              <a:p>
                <a:pPr algn="r" eaLnBrk="1" hangingPunct="1">
                  <a:lnSpc>
                    <a:spcPct val="50000"/>
                  </a:lnSpc>
                  <a:spcBef>
                    <a:spcPct val="50000"/>
                  </a:spcBef>
                </a:pPr>
                <a:r>
                  <a:rPr lang="en-US" altLang="zh-CN" sz="1000"/>
                  <a:t>[OS_LOWEST_PRIO]</a:t>
                </a:r>
              </a:p>
            </p:txBody>
          </p:sp>
          <p:sp>
            <p:nvSpPr>
              <p:cNvPr id="92235" name="Rectangle 75"/>
              <p:cNvSpPr>
                <a:spLocks noChangeArrowheads="1"/>
              </p:cNvSpPr>
              <p:nvPr/>
            </p:nvSpPr>
            <p:spPr bwMode="auto">
              <a:xfrm>
                <a:off x="4604" y="2976"/>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000">
                    <a:latin typeface="Arial" panose="020B0604020202020204" pitchFamily="34" charset="0"/>
                  </a:rPr>
                  <a:t>&amp;OSTCBTbl[0]</a:t>
                </a:r>
              </a:p>
            </p:txBody>
          </p:sp>
        </p:grpSp>
        <p:grpSp>
          <p:nvGrpSpPr>
            <p:cNvPr id="39945" name="Group 76"/>
            <p:cNvGrpSpPr/>
            <p:nvPr/>
          </p:nvGrpSpPr>
          <p:grpSpPr bwMode="auto">
            <a:xfrm>
              <a:off x="930" y="2195"/>
              <a:ext cx="3856" cy="736"/>
              <a:chOff x="430" y="1014"/>
              <a:chExt cx="3856" cy="736"/>
            </a:xfrm>
          </p:grpSpPr>
          <p:grpSp>
            <p:nvGrpSpPr>
              <p:cNvPr id="39963" name="Group 77"/>
              <p:cNvGrpSpPr/>
              <p:nvPr/>
            </p:nvGrpSpPr>
            <p:grpSpPr bwMode="auto">
              <a:xfrm>
                <a:off x="1248" y="1032"/>
                <a:ext cx="680" cy="718"/>
                <a:chOff x="1066" y="3166"/>
                <a:chExt cx="680" cy="718"/>
              </a:xfrm>
            </p:grpSpPr>
            <p:sp>
              <p:nvSpPr>
                <p:cNvPr id="92238" name="Rectangle 78"/>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39983" name="Text Box 79"/>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OSTCBTbl[2]</a:t>
                  </a:r>
                </a:p>
              </p:txBody>
            </p:sp>
            <p:sp>
              <p:nvSpPr>
                <p:cNvPr id="92240" name="Rectangle 80"/>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92241" name="Rectangle 81"/>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39964" name="Group 82"/>
              <p:cNvGrpSpPr/>
              <p:nvPr/>
            </p:nvGrpSpPr>
            <p:grpSpPr bwMode="auto">
              <a:xfrm>
                <a:off x="2155" y="1032"/>
                <a:ext cx="680" cy="718"/>
                <a:chOff x="1066" y="3166"/>
                <a:chExt cx="680" cy="718"/>
              </a:xfrm>
            </p:grpSpPr>
            <p:sp>
              <p:nvSpPr>
                <p:cNvPr id="92243" name="Rectangle 83"/>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39979" name="Text Box 84"/>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OSTCBTbl[1]</a:t>
                  </a:r>
                </a:p>
              </p:txBody>
            </p:sp>
            <p:sp>
              <p:nvSpPr>
                <p:cNvPr id="92245" name="Rectangle 85"/>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92246" name="Rectangle 86"/>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39965" name="Group 87"/>
              <p:cNvGrpSpPr/>
              <p:nvPr/>
            </p:nvGrpSpPr>
            <p:grpSpPr bwMode="auto">
              <a:xfrm>
                <a:off x="3062" y="1032"/>
                <a:ext cx="680" cy="718"/>
                <a:chOff x="1066" y="3166"/>
                <a:chExt cx="680" cy="718"/>
              </a:xfrm>
            </p:grpSpPr>
            <p:sp>
              <p:nvSpPr>
                <p:cNvPr id="92248" name="Rectangle 88"/>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39975" name="Text Box 89"/>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OSTCBTbl[0]</a:t>
                  </a:r>
                </a:p>
              </p:txBody>
            </p:sp>
            <p:sp>
              <p:nvSpPr>
                <p:cNvPr id="92250" name="Rectangle 90"/>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92251" name="Rectangle 91"/>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39966" name="Group 92"/>
              <p:cNvGrpSpPr/>
              <p:nvPr/>
            </p:nvGrpSpPr>
            <p:grpSpPr bwMode="auto">
              <a:xfrm>
                <a:off x="430" y="1014"/>
                <a:ext cx="636" cy="283"/>
                <a:chOff x="430" y="1014"/>
                <a:chExt cx="636" cy="283"/>
              </a:xfrm>
            </p:grpSpPr>
            <p:sp>
              <p:nvSpPr>
                <p:cNvPr id="92253" name="Rectangle 93"/>
                <p:cNvSpPr>
                  <a:spLocks noChangeArrowheads="1"/>
                </p:cNvSpPr>
                <p:nvPr/>
              </p:nvSpPr>
              <p:spPr bwMode="auto">
                <a:xfrm>
                  <a:off x="430" y="1206"/>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39973" name="Text Box 94"/>
                <p:cNvSpPr txBox="1">
                  <a:spLocks noChangeArrowheads="1"/>
                </p:cNvSpPr>
                <p:nvPr/>
              </p:nvSpPr>
              <p:spPr bwMode="auto">
                <a:xfrm>
                  <a:off x="431" y="1014"/>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OSTCBList</a:t>
                  </a:r>
                </a:p>
              </p:txBody>
            </p:sp>
          </p:grpSp>
          <p:cxnSp>
            <p:nvCxnSpPr>
              <p:cNvPr id="39967" name="AutoShape 95"/>
              <p:cNvCxnSpPr>
                <a:cxnSpLocks noChangeShapeType="1"/>
              </p:cNvCxnSpPr>
              <p:nvPr/>
            </p:nvCxnSpPr>
            <p:spPr bwMode="auto">
              <a:xfrm flipV="1">
                <a:off x="1883" y="1243"/>
                <a:ext cx="318" cy="99"/>
              </a:xfrm>
              <a:prstGeom prst="bentConnector3">
                <a:avLst>
                  <a:gd name="adj1" fmla="val 50000"/>
                </a:avLst>
              </a:prstGeom>
              <a:noFill/>
              <a:ln w="19050">
                <a:solidFill>
                  <a:schemeClr val="tx1"/>
                </a:solidFill>
                <a:miter lim="800000"/>
                <a:headEnd type="oval" w="med" len="sm"/>
                <a:tailEnd type="triangle" w="med" len="med"/>
              </a:ln>
              <a:extLst>
                <a:ext uri="{909E8E84-426E-40DD-AFC4-6F175D3DCCD1}">
                  <a14:hiddenFill xmlns:a14="http://schemas.microsoft.com/office/drawing/2010/main">
                    <a:noFill/>
                  </a14:hiddenFill>
                </a:ext>
              </a:extLst>
            </p:spPr>
          </p:cxnSp>
          <p:cxnSp>
            <p:nvCxnSpPr>
              <p:cNvPr id="39968" name="AutoShape 96"/>
              <p:cNvCxnSpPr>
                <a:cxnSpLocks noChangeShapeType="1"/>
              </p:cNvCxnSpPr>
              <p:nvPr/>
            </p:nvCxnSpPr>
            <p:spPr bwMode="auto">
              <a:xfrm flipV="1">
                <a:off x="2790" y="1243"/>
                <a:ext cx="318" cy="99"/>
              </a:xfrm>
              <a:prstGeom prst="bentConnector3">
                <a:avLst>
                  <a:gd name="adj1" fmla="val 50000"/>
                </a:avLst>
              </a:prstGeom>
              <a:noFill/>
              <a:ln w="19050">
                <a:solidFill>
                  <a:schemeClr val="tx1"/>
                </a:solidFill>
                <a:miter lim="800000"/>
                <a:headEnd type="oval" w="med" len="sm"/>
                <a:tailEnd type="triangle" w="med" len="med"/>
              </a:ln>
              <a:extLst>
                <a:ext uri="{909E8E84-426E-40DD-AFC4-6F175D3DCCD1}">
                  <a14:hiddenFill xmlns:a14="http://schemas.microsoft.com/office/drawing/2010/main">
                    <a:noFill/>
                  </a14:hiddenFill>
                </a:ext>
              </a:extLst>
            </p:spPr>
          </p:cxnSp>
          <p:sp>
            <p:nvSpPr>
              <p:cNvPr id="39969" name="Line 97"/>
              <p:cNvSpPr>
                <a:spLocks noChangeShapeType="1"/>
              </p:cNvSpPr>
              <p:nvPr/>
            </p:nvSpPr>
            <p:spPr bwMode="auto">
              <a:xfrm>
                <a:off x="3696" y="1344"/>
                <a:ext cx="227" cy="0"/>
              </a:xfrm>
              <a:prstGeom prst="line">
                <a:avLst/>
              </a:prstGeom>
              <a:noFill/>
              <a:ln w="19050">
                <a:solidFill>
                  <a:schemeClr val="tx1"/>
                </a:solidFill>
                <a:round/>
                <a:headEnd type="oval" w="med"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970" name="Text Box 98"/>
              <p:cNvSpPr txBox="1">
                <a:spLocks noChangeArrowheads="1"/>
              </p:cNvSpPr>
              <p:nvPr/>
            </p:nvSpPr>
            <p:spPr bwMode="auto">
              <a:xfrm>
                <a:off x="3923" y="1261"/>
                <a:ext cx="36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sp>
            <p:nvSpPr>
              <p:cNvPr id="39971" name="Line 99"/>
              <p:cNvSpPr>
                <a:spLocks noChangeShapeType="1"/>
              </p:cNvSpPr>
              <p:nvPr/>
            </p:nvSpPr>
            <p:spPr bwMode="auto">
              <a:xfrm>
                <a:off x="1020" y="1253"/>
                <a:ext cx="272" cy="0"/>
              </a:xfrm>
              <a:prstGeom prst="line">
                <a:avLst/>
              </a:prstGeom>
              <a:noFill/>
              <a:ln w="19050">
                <a:solidFill>
                  <a:schemeClr val="tx1"/>
                </a:solidFill>
                <a:round/>
                <a:headEnd type="oval" w="med"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9946" name="Rectangle 100"/>
            <p:cNvSpPr>
              <a:spLocks noChangeArrowheads="1"/>
            </p:cNvSpPr>
            <p:nvPr/>
          </p:nvSpPr>
          <p:spPr bwMode="auto">
            <a:xfrm>
              <a:off x="2245" y="3385"/>
              <a:ext cx="33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t>Task0</a:t>
              </a:r>
            </a:p>
          </p:txBody>
        </p:sp>
        <p:sp>
          <p:nvSpPr>
            <p:cNvPr id="39947" name="Rectangle 101"/>
            <p:cNvSpPr>
              <a:spLocks noChangeArrowheads="1"/>
            </p:cNvSpPr>
            <p:nvPr/>
          </p:nvSpPr>
          <p:spPr bwMode="auto">
            <a:xfrm>
              <a:off x="1292" y="3475"/>
              <a:ext cx="33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t>Task1</a:t>
              </a:r>
            </a:p>
          </p:txBody>
        </p:sp>
        <p:sp>
          <p:nvSpPr>
            <p:cNvPr id="39948" name="Rectangle 102"/>
            <p:cNvSpPr>
              <a:spLocks noChangeArrowheads="1"/>
            </p:cNvSpPr>
            <p:nvPr/>
          </p:nvSpPr>
          <p:spPr bwMode="auto">
            <a:xfrm>
              <a:off x="3846" y="3748"/>
              <a:ext cx="57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t>OS_TaskIdle</a:t>
              </a:r>
            </a:p>
          </p:txBody>
        </p:sp>
        <p:grpSp>
          <p:nvGrpSpPr>
            <p:cNvPr id="39949" name="Group 103"/>
            <p:cNvGrpSpPr/>
            <p:nvPr/>
          </p:nvGrpSpPr>
          <p:grpSpPr bwMode="auto">
            <a:xfrm>
              <a:off x="1655" y="2478"/>
              <a:ext cx="1180" cy="1179"/>
              <a:chOff x="1655" y="2478"/>
              <a:chExt cx="1180" cy="1179"/>
            </a:xfrm>
          </p:grpSpPr>
          <p:sp>
            <p:nvSpPr>
              <p:cNvPr id="39960" name="Line 104"/>
              <p:cNvSpPr>
                <a:spLocks noChangeShapeType="1"/>
              </p:cNvSpPr>
              <p:nvPr/>
            </p:nvSpPr>
            <p:spPr bwMode="auto">
              <a:xfrm flipH="1">
                <a:off x="1655" y="3657"/>
                <a:ext cx="1180"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961" name="Line 105"/>
              <p:cNvSpPr>
                <a:spLocks noChangeShapeType="1"/>
              </p:cNvSpPr>
              <p:nvPr/>
            </p:nvSpPr>
            <p:spPr bwMode="auto">
              <a:xfrm flipV="1">
                <a:off x="1655" y="2478"/>
                <a:ext cx="0" cy="117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962" name="Line 106"/>
              <p:cNvSpPr>
                <a:spLocks noChangeShapeType="1"/>
              </p:cNvSpPr>
              <p:nvPr/>
            </p:nvSpPr>
            <p:spPr bwMode="auto">
              <a:xfrm>
                <a:off x="1655" y="2478"/>
                <a:ext cx="136"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9950" name="Group 107"/>
            <p:cNvGrpSpPr/>
            <p:nvPr/>
          </p:nvGrpSpPr>
          <p:grpSpPr bwMode="auto">
            <a:xfrm>
              <a:off x="2608" y="2478"/>
              <a:ext cx="227" cy="1088"/>
              <a:chOff x="2608" y="2478"/>
              <a:chExt cx="227" cy="1088"/>
            </a:xfrm>
          </p:grpSpPr>
          <p:sp>
            <p:nvSpPr>
              <p:cNvPr id="39957" name="Line 108"/>
              <p:cNvSpPr>
                <a:spLocks noChangeShapeType="1"/>
              </p:cNvSpPr>
              <p:nvPr/>
            </p:nvSpPr>
            <p:spPr bwMode="auto">
              <a:xfrm flipH="1">
                <a:off x="2608" y="3566"/>
                <a:ext cx="227"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958" name="Line 109"/>
              <p:cNvSpPr>
                <a:spLocks noChangeShapeType="1"/>
              </p:cNvSpPr>
              <p:nvPr/>
            </p:nvSpPr>
            <p:spPr bwMode="auto">
              <a:xfrm flipV="1">
                <a:off x="2608" y="2478"/>
                <a:ext cx="0" cy="1088"/>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959" name="Line 110"/>
              <p:cNvSpPr>
                <a:spLocks noChangeShapeType="1"/>
              </p:cNvSpPr>
              <p:nvPr/>
            </p:nvSpPr>
            <p:spPr bwMode="auto">
              <a:xfrm>
                <a:off x="2608" y="2478"/>
                <a:ext cx="9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9951" name="Group 111"/>
            <p:cNvGrpSpPr/>
            <p:nvPr/>
          </p:nvGrpSpPr>
          <p:grpSpPr bwMode="auto">
            <a:xfrm>
              <a:off x="3515" y="2478"/>
              <a:ext cx="318" cy="1451"/>
              <a:chOff x="3515" y="2478"/>
              <a:chExt cx="318" cy="1451"/>
            </a:xfrm>
          </p:grpSpPr>
          <p:sp>
            <p:nvSpPr>
              <p:cNvPr id="39952" name="Line 112"/>
              <p:cNvSpPr>
                <a:spLocks noChangeShapeType="1"/>
              </p:cNvSpPr>
              <p:nvPr/>
            </p:nvSpPr>
            <p:spPr bwMode="auto">
              <a:xfrm flipH="1">
                <a:off x="3696" y="3929"/>
                <a:ext cx="137"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953" name="Line 113"/>
              <p:cNvSpPr>
                <a:spLocks noChangeShapeType="1"/>
              </p:cNvSpPr>
              <p:nvPr/>
            </p:nvSpPr>
            <p:spPr bwMode="auto">
              <a:xfrm flipV="1">
                <a:off x="3833" y="2976"/>
                <a:ext cx="0" cy="95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954" name="Line 114"/>
              <p:cNvSpPr>
                <a:spLocks noChangeShapeType="1"/>
              </p:cNvSpPr>
              <p:nvPr/>
            </p:nvSpPr>
            <p:spPr bwMode="auto">
              <a:xfrm>
                <a:off x="3515" y="2478"/>
                <a:ext cx="9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955" name="Line 115"/>
              <p:cNvSpPr>
                <a:spLocks noChangeShapeType="1"/>
              </p:cNvSpPr>
              <p:nvPr/>
            </p:nvSpPr>
            <p:spPr bwMode="auto">
              <a:xfrm flipH="1">
                <a:off x="3515" y="2976"/>
                <a:ext cx="318"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956" name="Line 116"/>
              <p:cNvSpPr>
                <a:spLocks noChangeShapeType="1"/>
              </p:cNvSpPr>
              <p:nvPr/>
            </p:nvSpPr>
            <p:spPr bwMode="auto">
              <a:xfrm flipV="1">
                <a:off x="3515" y="2478"/>
                <a:ext cx="0" cy="49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sp>
        <p:nvSpPr>
          <p:cNvPr id="92277" name="AutoShape 117"/>
          <p:cNvSpPr>
            <a:spLocks noChangeArrowheads="1"/>
          </p:cNvSpPr>
          <p:nvPr/>
        </p:nvSpPr>
        <p:spPr bwMode="auto">
          <a:xfrm>
            <a:off x="7772400" y="4800600"/>
            <a:ext cx="2667000" cy="914400"/>
          </a:xfrm>
          <a:prstGeom prst="wedgeRoundRectCallout">
            <a:avLst>
              <a:gd name="adj1" fmla="val -68648"/>
              <a:gd name="adj2" fmla="val 80208"/>
              <a:gd name="adj3" fmla="val 16667"/>
            </a:avLst>
          </a:prstGeom>
          <a:solidFill>
            <a:srgbClr val="E5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dirty="0"/>
              <a:t>OSTCBPrioTbl[]</a:t>
            </a:r>
            <a:r>
              <a:rPr lang="zh-CN" altLang="en-US" sz="1600" dirty="0"/>
              <a:t>指向各任务控制块的起始地址，即</a:t>
            </a:r>
            <a:r>
              <a:rPr lang="en-US" altLang="zh-CN" sz="1600" dirty="0" err="1"/>
              <a:t>OSTCBStkPtr</a:t>
            </a:r>
            <a:r>
              <a:rPr lang="zh-CN" altLang="en-US" sz="1600" dirty="0"/>
              <a:t>地址。 </a:t>
            </a:r>
          </a:p>
        </p:txBody>
      </p:sp>
      <p:sp>
        <p:nvSpPr>
          <p:cNvPr id="60" name="燕尾形 59">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92222"/>
                                        </p:tgtEl>
                                        <p:attrNameLst>
                                          <p:attrName>style.visibility</p:attrName>
                                        </p:attrNameLst>
                                      </p:cBhvr>
                                      <p:to>
                                        <p:strVal val="visible"/>
                                      </p:to>
                                    </p:set>
                                    <p:anim calcmode="lin" valueType="num">
                                      <p:cBhvr additive="base">
                                        <p:cTn id="7" dur="500" fill="hold"/>
                                        <p:tgtEl>
                                          <p:spTgt spid="92222"/>
                                        </p:tgtEl>
                                        <p:attrNameLst>
                                          <p:attrName>ppt_x</p:attrName>
                                        </p:attrNameLst>
                                      </p:cBhvr>
                                      <p:tavLst>
                                        <p:tav tm="0">
                                          <p:val>
                                            <p:strVal val="1+#ppt_w/2"/>
                                          </p:val>
                                        </p:tav>
                                        <p:tav tm="100000">
                                          <p:val>
                                            <p:strVal val="#ppt_x"/>
                                          </p:val>
                                        </p:tav>
                                      </p:tavLst>
                                    </p:anim>
                                    <p:anim calcmode="lin" valueType="num">
                                      <p:cBhvr additive="base">
                                        <p:cTn id="8" dur="500" fill="hold"/>
                                        <p:tgtEl>
                                          <p:spTgt spid="9222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1000"/>
                            </p:stCondLst>
                            <p:childTnLst>
                              <p:par>
                                <p:cTn id="14" presetID="12" presetClass="entr" presetSubtype="2" fill="hold" grpId="0" nodeType="afterEffect">
                                  <p:stCondLst>
                                    <p:cond delay="0"/>
                                  </p:stCondLst>
                                  <p:childTnLst>
                                    <p:set>
                                      <p:cBhvr>
                                        <p:cTn id="15" dur="1" fill="hold">
                                          <p:stCondLst>
                                            <p:cond delay="0"/>
                                          </p:stCondLst>
                                        </p:cTn>
                                        <p:tgtEl>
                                          <p:spTgt spid="92277"/>
                                        </p:tgtEl>
                                        <p:attrNameLst>
                                          <p:attrName>style.visibility</p:attrName>
                                        </p:attrNameLst>
                                      </p:cBhvr>
                                      <p:to>
                                        <p:strVal val="visible"/>
                                      </p:to>
                                    </p:set>
                                    <p:animEffect transition="in" filter="slide(fromRight)">
                                      <p:cBhvr>
                                        <p:cTn id="16" dur="500"/>
                                        <p:tgtEl>
                                          <p:spTgt spid="92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22" grpId="0"/>
      <p:bldP spid="92277"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3.2  </a:t>
            </a:r>
            <a:r>
              <a:rPr lang="zh-CN" altLang="en-US" dirty="0"/>
              <a:t>最小内核</a:t>
            </a:r>
          </a:p>
        </p:txBody>
      </p:sp>
      <p:sp>
        <p:nvSpPr>
          <p:cNvPr id="40963" name="Rectangle 3"/>
          <p:cNvSpPr>
            <a:spLocks noGrp="1" noChangeArrowheads="1"/>
          </p:cNvSpPr>
          <p:nvPr>
            <p:ph idx="1"/>
          </p:nvPr>
        </p:nvSpPr>
        <p:spPr/>
        <p:txBody>
          <a:bodyPr/>
          <a:lstStyle/>
          <a:p>
            <a:pPr eaLnBrk="1" hangingPunct="1"/>
            <a:r>
              <a:rPr lang="zh-CN" altLang="en-US"/>
              <a:t>任务控制块</a:t>
            </a:r>
          </a:p>
        </p:txBody>
      </p:sp>
      <p:grpSp>
        <p:nvGrpSpPr>
          <p:cNvPr id="2" name="Group 6"/>
          <p:cNvGrpSpPr/>
          <p:nvPr/>
        </p:nvGrpSpPr>
        <p:grpSpPr bwMode="auto">
          <a:xfrm>
            <a:off x="2284413" y="4124325"/>
            <a:ext cx="8140700" cy="1220788"/>
            <a:chOff x="429" y="2523"/>
            <a:chExt cx="5128" cy="769"/>
          </a:xfrm>
        </p:grpSpPr>
        <p:grpSp>
          <p:nvGrpSpPr>
            <p:cNvPr id="40974" name="Group 7"/>
            <p:cNvGrpSpPr/>
            <p:nvPr/>
          </p:nvGrpSpPr>
          <p:grpSpPr bwMode="auto">
            <a:xfrm>
              <a:off x="429" y="2523"/>
              <a:ext cx="5036" cy="769"/>
              <a:chOff x="566" y="2389"/>
              <a:chExt cx="5036" cy="769"/>
            </a:xfrm>
          </p:grpSpPr>
          <p:grpSp>
            <p:nvGrpSpPr>
              <p:cNvPr id="40978" name="Group 8"/>
              <p:cNvGrpSpPr/>
              <p:nvPr/>
            </p:nvGrpSpPr>
            <p:grpSpPr bwMode="auto">
              <a:xfrm>
                <a:off x="1474" y="2440"/>
                <a:ext cx="680" cy="718"/>
                <a:chOff x="1066" y="3166"/>
                <a:chExt cx="680" cy="718"/>
              </a:xfrm>
            </p:grpSpPr>
            <p:sp>
              <p:nvSpPr>
                <p:cNvPr id="93193" name="Rectangle 9"/>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41002" name="Text Box 10"/>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OSTCBTbl[0]</a:t>
                  </a:r>
                </a:p>
              </p:txBody>
            </p:sp>
            <p:sp>
              <p:nvSpPr>
                <p:cNvPr id="93195" name="Rectangle 11"/>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93196" name="Rectangle 12"/>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40979" name="Group 13"/>
              <p:cNvGrpSpPr/>
              <p:nvPr/>
            </p:nvGrpSpPr>
            <p:grpSpPr bwMode="auto">
              <a:xfrm>
                <a:off x="2381" y="2440"/>
                <a:ext cx="680" cy="718"/>
                <a:chOff x="1066" y="3166"/>
                <a:chExt cx="680" cy="718"/>
              </a:xfrm>
            </p:grpSpPr>
            <p:sp>
              <p:nvSpPr>
                <p:cNvPr id="93198" name="Rectangle 14"/>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40998" name="Text Box 15"/>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OSTCBTbl[1]</a:t>
                  </a:r>
                </a:p>
              </p:txBody>
            </p:sp>
            <p:sp>
              <p:nvSpPr>
                <p:cNvPr id="93200" name="Rectangle 16"/>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93201" name="Rectangle 17"/>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40980" name="Group 18"/>
              <p:cNvGrpSpPr/>
              <p:nvPr/>
            </p:nvGrpSpPr>
            <p:grpSpPr bwMode="auto">
              <a:xfrm>
                <a:off x="3288" y="2440"/>
                <a:ext cx="680" cy="718"/>
                <a:chOff x="1066" y="3166"/>
                <a:chExt cx="680" cy="718"/>
              </a:xfrm>
            </p:grpSpPr>
            <p:sp>
              <p:nvSpPr>
                <p:cNvPr id="93203" name="Rectangle 19"/>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40994" name="Text Box 20"/>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OSTCBTbl[2]</a:t>
                  </a:r>
                </a:p>
              </p:txBody>
            </p:sp>
            <p:sp>
              <p:nvSpPr>
                <p:cNvPr id="93205" name="Rectangle 21"/>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93206" name="Rectangle 22"/>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40981" name="Group 23"/>
              <p:cNvGrpSpPr/>
              <p:nvPr/>
            </p:nvGrpSpPr>
            <p:grpSpPr bwMode="auto">
              <a:xfrm>
                <a:off x="3969" y="2389"/>
                <a:ext cx="1633" cy="769"/>
                <a:chOff x="4014" y="3107"/>
                <a:chExt cx="1633" cy="769"/>
              </a:xfrm>
            </p:grpSpPr>
            <p:sp>
              <p:nvSpPr>
                <p:cNvPr id="93208" name="Rectangle 24"/>
                <p:cNvSpPr>
                  <a:spLocks noChangeArrowheads="1"/>
                </p:cNvSpPr>
                <p:nvPr/>
              </p:nvSpPr>
              <p:spPr bwMode="auto">
                <a:xfrm>
                  <a:off x="4558" y="3331"/>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40990" name="Text Box 25"/>
                <p:cNvSpPr txBox="1">
                  <a:spLocks noChangeArrowheads="1"/>
                </p:cNvSpPr>
                <p:nvPr/>
              </p:nvSpPr>
              <p:spPr bwMode="auto">
                <a:xfrm>
                  <a:off x="4014" y="3107"/>
                  <a:ext cx="1633"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50000"/>
                    </a:lnSpc>
                    <a:spcBef>
                      <a:spcPct val="50000"/>
                    </a:spcBef>
                  </a:pPr>
                  <a:r>
                    <a:rPr lang="en-US" altLang="zh-CN" sz="1200"/>
                    <a:t>OSTCBTbl</a:t>
                  </a:r>
                </a:p>
                <a:p>
                  <a:pPr algn="ctr" eaLnBrk="1" hangingPunct="1">
                    <a:lnSpc>
                      <a:spcPct val="50000"/>
                    </a:lnSpc>
                    <a:spcBef>
                      <a:spcPct val="50000"/>
                    </a:spcBef>
                  </a:pPr>
                  <a:r>
                    <a:rPr lang="en-US" altLang="zh-CN" sz="1200"/>
                    <a:t>[</a:t>
                  </a:r>
                  <a:r>
                    <a:rPr lang="en-US" altLang="zh-CN" sz="1000"/>
                    <a:t>OS_MAX_TASKS+OS_N_SYS_TASKS-1</a:t>
                  </a:r>
                  <a:r>
                    <a:rPr lang="en-US" altLang="zh-CN" sz="1200"/>
                    <a:t>]</a:t>
                  </a:r>
                </a:p>
              </p:txBody>
            </p:sp>
            <p:sp>
              <p:nvSpPr>
                <p:cNvPr id="93210" name="Rectangle 26"/>
                <p:cNvSpPr>
                  <a:spLocks noChangeArrowheads="1"/>
                </p:cNvSpPr>
                <p:nvPr/>
              </p:nvSpPr>
              <p:spPr bwMode="auto">
                <a:xfrm>
                  <a:off x="4558" y="3422"/>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93211" name="Rectangle 27"/>
                <p:cNvSpPr>
                  <a:spLocks noChangeArrowheads="1"/>
                </p:cNvSpPr>
                <p:nvPr/>
              </p:nvSpPr>
              <p:spPr bwMode="auto">
                <a:xfrm>
                  <a:off x="4558" y="3513"/>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sp>
            <p:nvSpPr>
              <p:cNvPr id="40982" name="Line 28"/>
              <p:cNvSpPr>
                <a:spLocks noChangeShapeType="1"/>
              </p:cNvSpPr>
              <p:nvPr/>
            </p:nvSpPr>
            <p:spPr bwMode="auto">
              <a:xfrm>
                <a:off x="1292" y="2659"/>
                <a:ext cx="227"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40983" name="Group 29"/>
              <p:cNvGrpSpPr/>
              <p:nvPr/>
            </p:nvGrpSpPr>
            <p:grpSpPr bwMode="auto">
              <a:xfrm>
                <a:off x="566" y="2422"/>
                <a:ext cx="817" cy="283"/>
                <a:chOff x="339" y="2422"/>
                <a:chExt cx="817" cy="283"/>
              </a:xfrm>
            </p:grpSpPr>
            <p:sp>
              <p:nvSpPr>
                <p:cNvPr id="93214" name="Rectangle 30"/>
                <p:cNvSpPr>
                  <a:spLocks noChangeArrowheads="1"/>
                </p:cNvSpPr>
                <p:nvPr/>
              </p:nvSpPr>
              <p:spPr bwMode="auto">
                <a:xfrm>
                  <a:off x="429" y="2614"/>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40988" name="Text Box 31"/>
                <p:cNvSpPr txBox="1">
                  <a:spLocks noChangeArrowheads="1"/>
                </p:cNvSpPr>
                <p:nvPr/>
              </p:nvSpPr>
              <p:spPr bwMode="auto">
                <a:xfrm>
                  <a:off x="339" y="2422"/>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OSTCBFreeList</a:t>
                  </a:r>
                </a:p>
              </p:txBody>
            </p:sp>
          </p:grpSp>
          <p:cxnSp>
            <p:nvCxnSpPr>
              <p:cNvPr id="40984" name="AutoShape 32"/>
              <p:cNvCxnSpPr>
                <a:cxnSpLocks noChangeShapeType="1"/>
              </p:cNvCxnSpPr>
              <p:nvPr/>
            </p:nvCxnSpPr>
            <p:spPr bwMode="auto">
              <a:xfrm flipV="1">
                <a:off x="2109" y="2651"/>
                <a:ext cx="318" cy="99"/>
              </a:xfrm>
              <a:prstGeom prst="bentConnector3">
                <a:avLst>
                  <a:gd name="adj1" fmla="val 50000"/>
                </a:avLst>
              </a:prstGeom>
              <a:noFill/>
              <a:ln w="19050">
                <a:solidFill>
                  <a:schemeClr val="tx1"/>
                </a:solidFill>
                <a:miter lim="800000"/>
                <a:headEnd type="oval" w="med" len="sm"/>
                <a:tailEnd type="triangle" w="med" len="med"/>
              </a:ln>
              <a:extLst>
                <a:ext uri="{909E8E84-426E-40DD-AFC4-6F175D3DCCD1}">
                  <a14:hiddenFill xmlns:a14="http://schemas.microsoft.com/office/drawing/2010/main">
                    <a:noFill/>
                  </a14:hiddenFill>
                </a:ext>
              </a:extLst>
            </p:spPr>
          </p:cxnSp>
          <p:cxnSp>
            <p:nvCxnSpPr>
              <p:cNvPr id="40985" name="AutoShape 33"/>
              <p:cNvCxnSpPr>
                <a:cxnSpLocks noChangeShapeType="1"/>
              </p:cNvCxnSpPr>
              <p:nvPr/>
            </p:nvCxnSpPr>
            <p:spPr bwMode="auto">
              <a:xfrm flipV="1">
                <a:off x="3016" y="2651"/>
                <a:ext cx="318" cy="99"/>
              </a:xfrm>
              <a:prstGeom prst="bentConnector3">
                <a:avLst>
                  <a:gd name="adj1" fmla="val 50000"/>
                </a:avLst>
              </a:prstGeom>
              <a:noFill/>
              <a:ln w="19050">
                <a:solidFill>
                  <a:schemeClr val="tx1"/>
                </a:solidFill>
                <a:miter lim="800000"/>
                <a:headEnd type="oval" w="med" len="sm"/>
                <a:tailEnd type="triangle" w="med" len="med"/>
              </a:ln>
              <a:extLst>
                <a:ext uri="{909E8E84-426E-40DD-AFC4-6F175D3DCCD1}">
                  <a14:hiddenFill xmlns:a14="http://schemas.microsoft.com/office/drawing/2010/main">
                    <a:noFill/>
                  </a14:hiddenFill>
                </a:ext>
              </a:extLst>
            </p:spPr>
          </p:cxnSp>
          <p:cxnSp>
            <p:nvCxnSpPr>
              <p:cNvPr id="40986" name="AutoShape 34"/>
              <p:cNvCxnSpPr>
                <a:cxnSpLocks noChangeShapeType="1"/>
              </p:cNvCxnSpPr>
              <p:nvPr/>
            </p:nvCxnSpPr>
            <p:spPr bwMode="auto">
              <a:xfrm flipV="1">
                <a:off x="3923" y="2659"/>
                <a:ext cx="590" cy="91"/>
              </a:xfrm>
              <a:prstGeom prst="bentConnector3">
                <a:avLst>
                  <a:gd name="adj1" fmla="val 49829"/>
                </a:avLst>
              </a:prstGeom>
              <a:noFill/>
              <a:ln w="19050">
                <a:solidFill>
                  <a:schemeClr val="tx1"/>
                </a:solidFill>
                <a:prstDash val="sysDot"/>
                <a:miter lim="800000"/>
                <a:headEnd type="oval" w="med" len="sm"/>
                <a:tailEnd type="triangle" w="med" len="med"/>
              </a:ln>
              <a:extLst>
                <a:ext uri="{909E8E84-426E-40DD-AFC4-6F175D3DCCD1}">
                  <a14:hiddenFill xmlns:a14="http://schemas.microsoft.com/office/drawing/2010/main">
                    <a:noFill/>
                  </a14:hiddenFill>
                </a:ext>
              </a:extLst>
            </p:spPr>
          </p:cxnSp>
        </p:grpSp>
        <p:grpSp>
          <p:nvGrpSpPr>
            <p:cNvPr id="40975" name="Group 35"/>
            <p:cNvGrpSpPr/>
            <p:nvPr/>
          </p:nvGrpSpPr>
          <p:grpSpPr bwMode="auto">
            <a:xfrm>
              <a:off x="4967" y="2803"/>
              <a:ext cx="590" cy="173"/>
              <a:chOff x="4196" y="3575"/>
              <a:chExt cx="590" cy="173"/>
            </a:xfrm>
          </p:grpSpPr>
          <p:sp>
            <p:nvSpPr>
              <p:cNvPr id="40976" name="Line 36"/>
              <p:cNvSpPr>
                <a:spLocks noChangeShapeType="1"/>
              </p:cNvSpPr>
              <p:nvPr/>
            </p:nvSpPr>
            <p:spPr bwMode="auto">
              <a:xfrm>
                <a:off x="4196" y="3658"/>
                <a:ext cx="227" cy="0"/>
              </a:xfrm>
              <a:prstGeom prst="line">
                <a:avLst/>
              </a:prstGeom>
              <a:noFill/>
              <a:ln w="19050">
                <a:solidFill>
                  <a:schemeClr val="tx1"/>
                </a:solidFill>
                <a:round/>
                <a:headEnd type="oval" w="med"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77" name="Text Box 37"/>
              <p:cNvSpPr txBox="1">
                <a:spLocks noChangeArrowheads="1"/>
              </p:cNvSpPr>
              <p:nvPr/>
            </p:nvSpPr>
            <p:spPr bwMode="auto">
              <a:xfrm>
                <a:off x="4423" y="3575"/>
                <a:ext cx="36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grpSp>
      <p:sp>
        <p:nvSpPr>
          <p:cNvPr id="93222" name="Text Box 38"/>
          <p:cNvSpPr txBox="1">
            <a:spLocks noChangeArrowheads="1"/>
          </p:cNvSpPr>
          <p:nvPr/>
        </p:nvSpPr>
        <p:spPr bwMode="auto">
          <a:xfrm>
            <a:off x="1323833" y="2378076"/>
            <a:ext cx="1020852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dirty="0" err="1">
                <a:latin typeface="华文新魏" panose="02010800040101010101" pitchFamily="2" charset="-122"/>
                <a:ea typeface="华文新魏" panose="02010800040101010101" pitchFamily="2" charset="-122"/>
              </a:rPr>
              <a:t>OSTCBTbl</a:t>
            </a:r>
            <a:r>
              <a:rPr lang="en-US" altLang="zh-CN" sz="24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－任务控制块数组，所有的任务控制块都保存在这个数组中。</a:t>
            </a:r>
            <a:r>
              <a:rPr kumimoji="1" lang="en-US" altLang="zh-CN" sz="2400" dirty="0"/>
              <a:t> </a:t>
            </a:r>
            <a:r>
              <a:rPr lang="en-US" altLang="zh-CN" sz="2400" dirty="0">
                <a:latin typeface="华文新魏" panose="02010800040101010101" pitchFamily="2" charset="-122"/>
                <a:ea typeface="华文新魏" panose="02010800040101010101" pitchFamily="2" charset="-122"/>
              </a:rPr>
              <a:t>OS_MAX_TASKS</a:t>
            </a:r>
            <a:r>
              <a:rPr lang="zh-CN" altLang="pt-BR" sz="2400" dirty="0">
                <a:latin typeface="华文新魏" panose="02010800040101010101" pitchFamily="2" charset="-122"/>
                <a:ea typeface="华文新魏" panose="02010800040101010101" pitchFamily="2" charset="-122"/>
              </a:rPr>
              <a:t>指明了应用程序中可以有的</a:t>
            </a:r>
            <a:r>
              <a:rPr lang="zh-CN" altLang="pt-BR" sz="2400" dirty="0">
                <a:solidFill>
                  <a:srgbClr val="FF0000"/>
                </a:solidFill>
                <a:latin typeface="华文新魏" panose="02010800040101010101" pitchFamily="2" charset="-122"/>
                <a:ea typeface="华文新魏" panose="02010800040101010101" pitchFamily="2" charset="-122"/>
              </a:rPr>
              <a:t>最多</a:t>
            </a:r>
            <a:r>
              <a:rPr lang="zh-CN" altLang="pt-BR" sz="2400" dirty="0">
                <a:latin typeface="华文新魏" panose="02010800040101010101" pitchFamily="2" charset="-122"/>
                <a:ea typeface="华文新魏" panose="02010800040101010101" pitchFamily="2" charset="-122"/>
              </a:rPr>
              <a:t>任务数</a:t>
            </a:r>
            <a:r>
              <a:rPr lang="zh-CN" altLang="en-US" sz="2400" dirty="0">
                <a:latin typeface="华文新魏" panose="02010800040101010101" pitchFamily="2" charset="-122"/>
                <a:ea typeface="华文新魏" panose="02010800040101010101" pitchFamily="2" charset="-122"/>
              </a:rPr>
              <a:t>； </a:t>
            </a:r>
          </a:p>
          <a:p>
            <a:r>
              <a:rPr lang="pt-BR" altLang="zh-CN" sz="2400" dirty="0">
                <a:latin typeface="华文新魏" panose="02010800040101010101" pitchFamily="2" charset="-122"/>
                <a:ea typeface="华文新魏" panose="02010800040101010101" pitchFamily="2" charset="-122"/>
              </a:rPr>
              <a:t>OS_N_SYS_TASKS</a:t>
            </a:r>
            <a:r>
              <a:rPr lang="zh-CN" altLang="pt-BR" sz="2400" dirty="0">
                <a:latin typeface="华文新魏" panose="02010800040101010101" pitchFamily="2" charset="-122"/>
                <a:ea typeface="华文新魏" panose="02010800040101010101" pitchFamily="2" charset="-122"/>
              </a:rPr>
              <a:t>指明了</a:t>
            </a:r>
            <a:r>
              <a:rPr lang="zh-CN" altLang="pt-BR" sz="2400" dirty="0">
                <a:solidFill>
                  <a:srgbClr val="00B050"/>
                </a:solidFill>
                <a:latin typeface="华文新魏" panose="02010800040101010101" pitchFamily="2" charset="-122"/>
                <a:ea typeface="华文新魏" panose="02010800040101010101" pitchFamily="2" charset="-122"/>
              </a:rPr>
              <a:t>系统任务</a:t>
            </a:r>
            <a:r>
              <a:rPr lang="zh-CN" altLang="pt-BR" sz="2400" dirty="0">
                <a:latin typeface="华文新魏" panose="02010800040101010101" pitchFamily="2" charset="-122"/>
                <a:ea typeface="华文新魏" panose="02010800040101010101" pitchFamily="2" charset="-122"/>
              </a:rPr>
              <a:t>的数目</a:t>
            </a:r>
            <a:r>
              <a:rPr lang="zh-CN" altLang="en-US" sz="2400" dirty="0">
                <a:latin typeface="华文新魏" panose="02010800040101010101" pitchFamily="2" charset="-122"/>
                <a:ea typeface="华文新魏" panose="02010800040101010101" pitchFamily="2" charset="-122"/>
              </a:rPr>
              <a:t> </a:t>
            </a:r>
          </a:p>
        </p:txBody>
      </p:sp>
      <p:sp>
        <p:nvSpPr>
          <p:cNvPr id="93223" name="Text Box 39"/>
          <p:cNvSpPr txBox="1">
            <a:spLocks noChangeArrowheads="1"/>
          </p:cNvSpPr>
          <p:nvPr/>
        </p:nvSpPr>
        <p:spPr bwMode="auto">
          <a:xfrm>
            <a:off x="5086350" y="5576888"/>
            <a:ext cx="2305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t>任务控制块初始状态</a:t>
            </a:r>
          </a:p>
        </p:txBody>
      </p:sp>
      <p:sp>
        <p:nvSpPr>
          <p:cNvPr id="93224" name="AutoShape 40"/>
          <p:cNvSpPr>
            <a:spLocks noChangeArrowheads="1"/>
          </p:cNvSpPr>
          <p:nvPr/>
        </p:nvSpPr>
        <p:spPr bwMode="auto">
          <a:xfrm>
            <a:off x="6319838" y="3505201"/>
            <a:ext cx="1452562" cy="614363"/>
          </a:xfrm>
          <a:prstGeom prst="wedgeRoundRectCallout">
            <a:avLst>
              <a:gd name="adj1" fmla="val -43005"/>
              <a:gd name="adj2" fmla="val 81782"/>
              <a:gd name="adj3" fmla="val 16667"/>
            </a:avLst>
          </a:prstGeom>
          <a:solidFill>
            <a:srgbClr val="E5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pt-BR" sz="1600"/>
              <a:t>建立“单向空任务块链表</a:t>
            </a:r>
            <a:r>
              <a:rPr lang="pt-BR" altLang="zh-CN" sz="1600"/>
              <a:t>” </a:t>
            </a:r>
            <a:endParaRPr lang="zh-CN" altLang="en-US" sz="1600"/>
          </a:p>
        </p:txBody>
      </p:sp>
      <p:sp>
        <p:nvSpPr>
          <p:cNvPr id="93225" name="AutoShape 41"/>
          <p:cNvSpPr>
            <a:spLocks noChangeArrowheads="1"/>
          </p:cNvSpPr>
          <p:nvPr/>
        </p:nvSpPr>
        <p:spPr bwMode="auto">
          <a:xfrm>
            <a:off x="2133600" y="3640138"/>
            <a:ext cx="1295400" cy="398462"/>
          </a:xfrm>
          <a:prstGeom prst="wedgeRoundRectCallout">
            <a:avLst>
              <a:gd name="adj1" fmla="val 38356"/>
              <a:gd name="adj2" fmla="val 92231"/>
              <a:gd name="adj3" fmla="val 16667"/>
            </a:avLst>
          </a:prstGeom>
          <a:solidFill>
            <a:srgbClr val="E5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pt-BR" sz="1600"/>
              <a:t>链表头指针</a:t>
            </a:r>
            <a:endParaRPr lang="zh-CN" altLang="en-US" sz="1600"/>
          </a:p>
        </p:txBody>
      </p:sp>
      <p:sp>
        <p:nvSpPr>
          <p:cNvPr id="93226" name="AutoShape 42"/>
          <p:cNvSpPr>
            <a:spLocks noChangeArrowheads="1"/>
          </p:cNvSpPr>
          <p:nvPr/>
        </p:nvSpPr>
        <p:spPr bwMode="auto">
          <a:xfrm>
            <a:off x="1828801" y="4876801"/>
            <a:ext cx="1679575" cy="409575"/>
          </a:xfrm>
          <a:prstGeom prst="wedgeRoundRectCallout">
            <a:avLst>
              <a:gd name="adj1" fmla="val 35065"/>
              <a:gd name="adj2" fmla="val -101940"/>
              <a:gd name="adj3" fmla="val 16667"/>
            </a:avLst>
          </a:prstGeom>
          <a:solidFill>
            <a:srgbClr val="E5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pt-BR" sz="1600"/>
              <a:t>存放“节点”地址</a:t>
            </a:r>
            <a:endParaRPr lang="zh-CN" altLang="en-US" sz="1600"/>
          </a:p>
        </p:txBody>
      </p:sp>
      <p:sp>
        <p:nvSpPr>
          <p:cNvPr id="93227" name="AutoShape 43"/>
          <p:cNvSpPr>
            <a:spLocks noChangeArrowheads="1"/>
          </p:cNvSpPr>
          <p:nvPr/>
        </p:nvSpPr>
        <p:spPr bwMode="auto">
          <a:xfrm>
            <a:off x="3960814" y="4953001"/>
            <a:ext cx="1296987" cy="650875"/>
          </a:xfrm>
          <a:prstGeom prst="wedgeRoundRectCallout">
            <a:avLst>
              <a:gd name="adj1" fmla="val -43634"/>
              <a:gd name="adj2" fmla="val -85120"/>
              <a:gd name="adj3" fmla="val 16667"/>
            </a:avLst>
          </a:prstGeom>
          <a:solidFill>
            <a:srgbClr val="E5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pt-BR" sz="1600"/>
              <a:t>存放下一个节点地址</a:t>
            </a:r>
            <a:endParaRPr lang="zh-CN" altLang="en-US" sz="1600"/>
          </a:p>
        </p:txBody>
      </p:sp>
      <p:sp>
        <p:nvSpPr>
          <p:cNvPr id="93228" name="AutoShape 44"/>
          <p:cNvSpPr>
            <a:spLocks noChangeArrowheads="1"/>
          </p:cNvSpPr>
          <p:nvPr/>
        </p:nvSpPr>
        <p:spPr bwMode="auto">
          <a:xfrm>
            <a:off x="4016376" y="3640138"/>
            <a:ext cx="1223963" cy="398462"/>
          </a:xfrm>
          <a:prstGeom prst="wedgeRoundRectCallout">
            <a:avLst>
              <a:gd name="adj1" fmla="val -40662"/>
              <a:gd name="adj2" fmla="val 95019"/>
              <a:gd name="adj3" fmla="val 16667"/>
            </a:avLst>
          </a:prstGeom>
          <a:solidFill>
            <a:srgbClr val="E5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pt-BR" sz="1600"/>
              <a:t>用户数据</a:t>
            </a:r>
            <a:endParaRPr lang="zh-CN" altLang="en-US" sz="1600"/>
          </a:p>
        </p:txBody>
      </p:sp>
      <p:sp>
        <p:nvSpPr>
          <p:cNvPr id="93229" name="AutoShape 45"/>
          <p:cNvSpPr>
            <a:spLocks noChangeArrowheads="1"/>
          </p:cNvSpPr>
          <p:nvPr/>
        </p:nvSpPr>
        <p:spPr bwMode="auto">
          <a:xfrm>
            <a:off x="7904164" y="4911726"/>
            <a:ext cx="1163637" cy="650875"/>
          </a:xfrm>
          <a:prstGeom prst="wedgeRoundRectCallout">
            <a:avLst>
              <a:gd name="adj1" fmla="val 43042"/>
              <a:gd name="adj2" fmla="val -83657"/>
              <a:gd name="adj3" fmla="val 16667"/>
            </a:avLst>
          </a:prstGeom>
          <a:solidFill>
            <a:srgbClr val="E5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pt-BR" sz="1600"/>
              <a:t>表尾存放“空指针”</a:t>
            </a:r>
            <a:endParaRPr lang="zh-CN" altLang="en-US" sz="1600"/>
          </a:p>
        </p:txBody>
      </p:sp>
      <p:sp>
        <p:nvSpPr>
          <p:cNvPr id="44" name="燕尾形 43">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93222"/>
                                        </p:tgtEl>
                                        <p:attrNameLst>
                                          <p:attrName>style.visibility</p:attrName>
                                        </p:attrNameLst>
                                      </p:cBhvr>
                                      <p:to>
                                        <p:strVal val="visible"/>
                                      </p:to>
                                    </p:set>
                                    <p:anim calcmode="lin" valueType="num">
                                      <p:cBhvr additive="base">
                                        <p:cTn id="7" dur="500" fill="hold"/>
                                        <p:tgtEl>
                                          <p:spTgt spid="93222"/>
                                        </p:tgtEl>
                                        <p:attrNameLst>
                                          <p:attrName>ppt_x</p:attrName>
                                        </p:attrNameLst>
                                      </p:cBhvr>
                                      <p:tavLst>
                                        <p:tav tm="0">
                                          <p:val>
                                            <p:strVal val="1+#ppt_w/2"/>
                                          </p:val>
                                        </p:tav>
                                        <p:tav tm="100000">
                                          <p:val>
                                            <p:strVal val="#ppt_x"/>
                                          </p:val>
                                        </p:tav>
                                      </p:tavLst>
                                    </p:anim>
                                    <p:anim calcmode="lin" valueType="num">
                                      <p:cBhvr additive="base">
                                        <p:cTn id="8" dur="500" fill="hold"/>
                                        <p:tgtEl>
                                          <p:spTgt spid="9322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1000"/>
                            </p:stCondLst>
                            <p:childTnLst>
                              <p:par>
                                <p:cTn id="14" presetID="27" presetClass="entr" presetSubtype="0" fill="hold" grpId="0" nodeType="afterEffect">
                                  <p:stCondLst>
                                    <p:cond delay="0"/>
                                  </p:stCondLst>
                                  <p:iterate type="lt">
                                    <p:tmPct val="50000"/>
                                  </p:iterate>
                                  <p:childTnLst>
                                    <p:set>
                                      <p:cBhvr>
                                        <p:cTn id="15" dur="1" fill="hold">
                                          <p:stCondLst>
                                            <p:cond delay="0"/>
                                          </p:stCondLst>
                                        </p:cTn>
                                        <p:tgtEl>
                                          <p:spTgt spid="93223"/>
                                        </p:tgtEl>
                                        <p:attrNameLst>
                                          <p:attrName>style.visibility</p:attrName>
                                        </p:attrNameLst>
                                      </p:cBhvr>
                                      <p:to>
                                        <p:strVal val="visible"/>
                                      </p:to>
                                    </p:set>
                                    <p:anim calcmode="discrete" valueType="clr">
                                      <p:cBhvr override="childStyle">
                                        <p:cTn id="16" dur="80"/>
                                        <p:tgtEl>
                                          <p:spTgt spid="93223"/>
                                        </p:tgtEl>
                                        <p:attrNameLst>
                                          <p:attrName>style.color</p:attrName>
                                        </p:attrNameLst>
                                      </p:cBhvr>
                                      <p:tavLst>
                                        <p:tav tm="0">
                                          <p:val>
                                            <p:clrVal>
                                              <a:schemeClr val="accent2"/>
                                            </p:clrVal>
                                          </p:val>
                                        </p:tav>
                                        <p:tav tm="50000">
                                          <p:val>
                                            <p:clrVal>
                                              <a:schemeClr val="hlink"/>
                                            </p:clrVal>
                                          </p:val>
                                        </p:tav>
                                      </p:tavLst>
                                    </p:anim>
                                    <p:anim calcmode="discrete" valueType="clr">
                                      <p:cBhvr>
                                        <p:cTn id="17" dur="80"/>
                                        <p:tgtEl>
                                          <p:spTgt spid="93223"/>
                                        </p:tgtEl>
                                        <p:attrNameLst>
                                          <p:attrName>fillcolor</p:attrName>
                                        </p:attrNameLst>
                                      </p:cBhvr>
                                      <p:tavLst>
                                        <p:tav tm="0">
                                          <p:val>
                                            <p:clrVal>
                                              <a:schemeClr val="accent2"/>
                                            </p:clrVal>
                                          </p:val>
                                        </p:tav>
                                        <p:tav tm="50000">
                                          <p:val>
                                            <p:clrVal>
                                              <a:schemeClr val="hlink"/>
                                            </p:clrVal>
                                          </p:val>
                                        </p:tav>
                                      </p:tavLst>
                                    </p:anim>
                                    <p:set>
                                      <p:cBhvr>
                                        <p:cTn id="18" dur="80"/>
                                        <p:tgtEl>
                                          <p:spTgt spid="93223"/>
                                        </p:tgtEl>
                                        <p:attrNameLst>
                                          <p:attrName>fill.type</p:attrName>
                                        </p:attrNameLst>
                                      </p:cBhvr>
                                      <p:to>
                                        <p:strVal val="solid"/>
                                      </p:to>
                                    </p:set>
                                  </p:childTnLst>
                                </p:cTn>
                              </p:par>
                            </p:childTnLst>
                          </p:cTn>
                        </p:par>
                        <p:par>
                          <p:cTn id="19" fill="hold">
                            <p:stCondLst>
                              <p:cond delay="899"/>
                            </p:stCondLst>
                            <p:childTnLst>
                              <p:par>
                                <p:cTn id="20" presetID="12" presetClass="entr" presetSubtype="2" fill="hold" grpId="0" nodeType="afterEffect">
                                  <p:stCondLst>
                                    <p:cond delay="0"/>
                                  </p:stCondLst>
                                  <p:childTnLst>
                                    <p:set>
                                      <p:cBhvr>
                                        <p:cTn id="21" dur="1" fill="hold">
                                          <p:stCondLst>
                                            <p:cond delay="0"/>
                                          </p:stCondLst>
                                        </p:cTn>
                                        <p:tgtEl>
                                          <p:spTgt spid="93224"/>
                                        </p:tgtEl>
                                        <p:attrNameLst>
                                          <p:attrName>style.visibility</p:attrName>
                                        </p:attrNameLst>
                                      </p:cBhvr>
                                      <p:to>
                                        <p:strVal val="visible"/>
                                      </p:to>
                                    </p:set>
                                    <p:animEffect transition="in" filter="slide(fromRight)">
                                      <p:cBhvr>
                                        <p:cTn id="22" dur="500"/>
                                        <p:tgtEl>
                                          <p:spTgt spid="9322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93224"/>
                                        </p:tgtEl>
                                        <p:attrNameLst>
                                          <p:attrName>style.visibility</p:attrName>
                                        </p:attrNameLst>
                                      </p:cBhvr>
                                      <p:to>
                                        <p:strVal val="hidden"/>
                                      </p:to>
                                    </p:set>
                                  </p:childTnLst>
                                </p:cTn>
                              </p:par>
                              <p:par>
                                <p:cTn id="27" presetID="12" presetClass="entr" presetSubtype="1" fill="hold" grpId="0" nodeType="withEffect">
                                  <p:stCondLst>
                                    <p:cond delay="0"/>
                                  </p:stCondLst>
                                  <p:childTnLst>
                                    <p:set>
                                      <p:cBhvr>
                                        <p:cTn id="28" dur="1" fill="hold">
                                          <p:stCondLst>
                                            <p:cond delay="0"/>
                                          </p:stCondLst>
                                        </p:cTn>
                                        <p:tgtEl>
                                          <p:spTgt spid="93225"/>
                                        </p:tgtEl>
                                        <p:attrNameLst>
                                          <p:attrName>style.visibility</p:attrName>
                                        </p:attrNameLst>
                                      </p:cBhvr>
                                      <p:to>
                                        <p:strVal val="visible"/>
                                      </p:to>
                                    </p:set>
                                    <p:animEffect transition="in" filter="slide(fromTop)">
                                      <p:cBhvr>
                                        <p:cTn id="29" dur="500"/>
                                        <p:tgtEl>
                                          <p:spTgt spid="93225"/>
                                        </p:tgtEl>
                                      </p:cBhvr>
                                    </p:animEffect>
                                  </p:childTnLst>
                                </p:cTn>
                              </p:par>
                            </p:childTnLst>
                          </p:cTn>
                        </p:par>
                        <p:par>
                          <p:cTn id="30" fill="hold">
                            <p:stCondLst>
                              <p:cond delay="0"/>
                            </p:stCondLst>
                            <p:childTnLst>
                              <p:par>
                                <p:cTn id="31" presetID="12" presetClass="entr" presetSubtype="4" fill="hold" grpId="0" nodeType="afterEffect">
                                  <p:stCondLst>
                                    <p:cond delay="0"/>
                                  </p:stCondLst>
                                  <p:childTnLst>
                                    <p:set>
                                      <p:cBhvr>
                                        <p:cTn id="32" dur="1" fill="hold">
                                          <p:stCondLst>
                                            <p:cond delay="0"/>
                                          </p:stCondLst>
                                        </p:cTn>
                                        <p:tgtEl>
                                          <p:spTgt spid="93226"/>
                                        </p:tgtEl>
                                        <p:attrNameLst>
                                          <p:attrName>style.visibility</p:attrName>
                                        </p:attrNameLst>
                                      </p:cBhvr>
                                      <p:to>
                                        <p:strVal val="visible"/>
                                      </p:to>
                                    </p:set>
                                    <p:animEffect transition="in" filter="slide(fromBottom)">
                                      <p:cBhvr>
                                        <p:cTn id="33" dur="500"/>
                                        <p:tgtEl>
                                          <p:spTgt spid="93226"/>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93226"/>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93225"/>
                                        </p:tgtEl>
                                        <p:attrNameLst>
                                          <p:attrName>style.visibility</p:attrName>
                                        </p:attrNameLst>
                                      </p:cBhvr>
                                      <p:to>
                                        <p:strVal val="hidden"/>
                                      </p:to>
                                    </p:set>
                                  </p:childTnLst>
                                </p:cTn>
                              </p:par>
                              <p:par>
                                <p:cTn id="40" presetID="12" presetClass="entr" presetSubtype="1" fill="hold" grpId="0" nodeType="withEffect">
                                  <p:stCondLst>
                                    <p:cond delay="0"/>
                                  </p:stCondLst>
                                  <p:childTnLst>
                                    <p:set>
                                      <p:cBhvr>
                                        <p:cTn id="41" dur="1" fill="hold">
                                          <p:stCondLst>
                                            <p:cond delay="0"/>
                                          </p:stCondLst>
                                        </p:cTn>
                                        <p:tgtEl>
                                          <p:spTgt spid="93228"/>
                                        </p:tgtEl>
                                        <p:attrNameLst>
                                          <p:attrName>style.visibility</p:attrName>
                                        </p:attrNameLst>
                                      </p:cBhvr>
                                      <p:to>
                                        <p:strVal val="visible"/>
                                      </p:to>
                                    </p:set>
                                    <p:animEffect transition="in" filter="slide(fromTop)">
                                      <p:cBhvr>
                                        <p:cTn id="42" dur="500"/>
                                        <p:tgtEl>
                                          <p:spTgt spid="93228"/>
                                        </p:tgtEl>
                                      </p:cBhvr>
                                    </p:animEffect>
                                  </p:childTnLst>
                                </p:cTn>
                              </p:par>
                            </p:childTnLst>
                          </p:cTn>
                        </p:par>
                        <p:par>
                          <p:cTn id="43" fill="hold">
                            <p:stCondLst>
                              <p:cond delay="0"/>
                            </p:stCondLst>
                            <p:childTnLst>
                              <p:par>
                                <p:cTn id="44" presetID="12" presetClass="entr" presetSubtype="4" fill="hold" grpId="0" nodeType="afterEffect">
                                  <p:stCondLst>
                                    <p:cond delay="0"/>
                                  </p:stCondLst>
                                  <p:childTnLst>
                                    <p:set>
                                      <p:cBhvr>
                                        <p:cTn id="45" dur="1" fill="hold">
                                          <p:stCondLst>
                                            <p:cond delay="0"/>
                                          </p:stCondLst>
                                        </p:cTn>
                                        <p:tgtEl>
                                          <p:spTgt spid="93227"/>
                                        </p:tgtEl>
                                        <p:attrNameLst>
                                          <p:attrName>style.visibility</p:attrName>
                                        </p:attrNameLst>
                                      </p:cBhvr>
                                      <p:to>
                                        <p:strVal val="visible"/>
                                      </p:to>
                                    </p:set>
                                    <p:animEffect transition="in" filter="slide(fromBottom)">
                                      <p:cBhvr>
                                        <p:cTn id="46" dur="500"/>
                                        <p:tgtEl>
                                          <p:spTgt spid="93227"/>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93228"/>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93227"/>
                                        </p:tgtEl>
                                        <p:attrNameLst>
                                          <p:attrName>style.visibility</p:attrName>
                                        </p:attrNameLst>
                                      </p:cBhvr>
                                      <p:to>
                                        <p:strVal val="hidden"/>
                                      </p:to>
                                    </p:set>
                                  </p:childTnLst>
                                </p:cTn>
                              </p:par>
                              <p:par>
                                <p:cTn id="53" presetID="12" presetClass="entr" presetSubtype="4" fill="hold" grpId="0" nodeType="withEffect">
                                  <p:stCondLst>
                                    <p:cond delay="0"/>
                                  </p:stCondLst>
                                  <p:childTnLst>
                                    <p:set>
                                      <p:cBhvr>
                                        <p:cTn id="54" dur="1" fill="hold">
                                          <p:stCondLst>
                                            <p:cond delay="0"/>
                                          </p:stCondLst>
                                        </p:cTn>
                                        <p:tgtEl>
                                          <p:spTgt spid="93229"/>
                                        </p:tgtEl>
                                        <p:attrNameLst>
                                          <p:attrName>style.visibility</p:attrName>
                                        </p:attrNameLst>
                                      </p:cBhvr>
                                      <p:to>
                                        <p:strVal val="visible"/>
                                      </p:to>
                                    </p:set>
                                    <p:animEffect transition="in" filter="slide(fromBottom)">
                                      <p:cBhvr>
                                        <p:cTn id="55" dur="500"/>
                                        <p:tgtEl>
                                          <p:spTgt spid="93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222" grpId="0"/>
      <p:bldP spid="93223" grpId="0"/>
      <p:bldP spid="93224" grpId="0" animBg="1"/>
      <p:bldP spid="93224" grpId="1" animBg="1"/>
      <p:bldP spid="93225" grpId="0" animBg="1"/>
      <p:bldP spid="93225" grpId="1" animBg="1"/>
      <p:bldP spid="93226" grpId="0" animBg="1"/>
      <p:bldP spid="93226" grpId="1" animBg="1"/>
      <p:bldP spid="93227" grpId="0" animBg="1"/>
      <p:bldP spid="93227" grpId="1" animBg="1"/>
      <p:bldP spid="93228" grpId="0" animBg="1"/>
      <p:bldP spid="93228" grpId="1" animBg="1"/>
      <p:bldP spid="93229"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3.2  </a:t>
            </a:r>
            <a:r>
              <a:rPr lang="zh-CN" altLang="en-US" dirty="0"/>
              <a:t>最小内核</a:t>
            </a:r>
          </a:p>
        </p:txBody>
      </p:sp>
      <p:sp>
        <p:nvSpPr>
          <p:cNvPr id="41987" name="Rectangle 3"/>
          <p:cNvSpPr>
            <a:spLocks noGrp="1" noChangeArrowheads="1"/>
          </p:cNvSpPr>
          <p:nvPr>
            <p:ph idx="1"/>
          </p:nvPr>
        </p:nvSpPr>
        <p:spPr/>
        <p:txBody>
          <a:bodyPr/>
          <a:lstStyle/>
          <a:p>
            <a:pPr eaLnBrk="1" hangingPunct="1"/>
            <a:r>
              <a:rPr lang="zh-CN" altLang="en-US"/>
              <a:t>任务控制块</a:t>
            </a:r>
          </a:p>
        </p:txBody>
      </p:sp>
      <p:sp>
        <p:nvSpPr>
          <p:cNvPr id="41988" name="Text Box 37"/>
          <p:cNvSpPr txBox="1">
            <a:spLocks noChangeArrowheads="1"/>
          </p:cNvSpPr>
          <p:nvPr/>
        </p:nvSpPr>
        <p:spPr bwMode="auto">
          <a:xfrm>
            <a:off x="2895600" y="2378076"/>
            <a:ext cx="6400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FF0000"/>
              </a:buClr>
              <a:buFont typeface="Wingdings" panose="05000000000000000000" pitchFamily="2" charset="2"/>
              <a:buChar char="Ø"/>
            </a:pPr>
            <a:r>
              <a:rPr lang="en-US" altLang="zh-CN" sz="2400">
                <a:latin typeface="华文新魏" panose="02010800040101010101" pitchFamily="2" charset="-122"/>
                <a:ea typeface="华文新魏" panose="02010800040101010101" pitchFamily="2" charset="-122"/>
              </a:rPr>
              <a:t>OSTCBTbl[]</a:t>
            </a:r>
            <a:r>
              <a:rPr lang="zh-CN" altLang="en-US" sz="2400">
                <a:latin typeface="华文新魏" panose="02010800040101010101" pitchFamily="2" charset="-122"/>
                <a:ea typeface="华文新魏" panose="02010800040101010101" pitchFamily="2" charset="-122"/>
              </a:rPr>
              <a:t>－任务控制块数组，所有的任务控制块都保存在这个数组中。 </a:t>
            </a:r>
          </a:p>
        </p:txBody>
      </p:sp>
      <p:sp>
        <p:nvSpPr>
          <p:cNvPr id="94253" name="Text Box 45"/>
          <p:cNvSpPr txBox="1">
            <a:spLocks noChangeArrowheads="1"/>
          </p:cNvSpPr>
          <p:nvPr/>
        </p:nvSpPr>
        <p:spPr bwMode="auto">
          <a:xfrm>
            <a:off x="4646613" y="5438776"/>
            <a:ext cx="2951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t>建立一个用户任务后的状态</a:t>
            </a:r>
          </a:p>
        </p:txBody>
      </p:sp>
      <p:grpSp>
        <p:nvGrpSpPr>
          <p:cNvPr id="2" name="Group 46"/>
          <p:cNvGrpSpPr/>
          <p:nvPr/>
        </p:nvGrpSpPr>
        <p:grpSpPr bwMode="auto">
          <a:xfrm>
            <a:off x="1981200" y="4083050"/>
            <a:ext cx="4826000" cy="1168400"/>
            <a:chOff x="249" y="2422"/>
            <a:chExt cx="3040" cy="736"/>
          </a:xfrm>
        </p:grpSpPr>
        <p:grpSp>
          <p:nvGrpSpPr>
            <p:cNvPr id="42012" name="Group 47"/>
            <p:cNvGrpSpPr/>
            <p:nvPr/>
          </p:nvGrpSpPr>
          <p:grpSpPr bwMode="auto">
            <a:xfrm>
              <a:off x="1157" y="2440"/>
              <a:ext cx="680" cy="718"/>
              <a:chOff x="1066" y="3166"/>
              <a:chExt cx="680" cy="718"/>
            </a:xfrm>
          </p:grpSpPr>
          <p:sp>
            <p:nvSpPr>
              <p:cNvPr id="94256" name="Rectangle 48"/>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42026" name="Text Box 49"/>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OSTCBTbl[1]</a:t>
                </a:r>
              </a:p>
            </p:txBody>
          </p:sp>
          <p:sp>
            <p:nvSpPr>
              <p:cNvPr id="94258" name="Rectangle 50"/>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94259" name="Rectangle 51"/>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42013" name="Group 52"/>
            <p:cNvGrpSpPr/>
            <p:nvPr/>
          </p:nvGrpSpPr>
          <p:grpSpPr bwMode="auto">
            <a:xfrm>
              <a:off x="2064" y="2440"/>
              <a:ext cx="680" cy="718"/>
              <a:chOff x="1066" y="3166"/>
              <a:chExt cx="680" cy="718"/>
            </a:xfrm>
          </p:grpSpPr>
          <p:sp>
            <p:nvSpPr>
              <p:cNvPr id="94261" name="Rectangle 53"/>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42022" name="Text Box 54"/>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OSTCBTbl[0]</a:t>
                </a:r>
              </a:p>
            </p:txBody>
          </p:sp>
          <p:sp>
            <p:nvSpPr>
              <p:cNvPr id="94263" name="Rectangle 55"/>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94264" name="Rectangle 56"/>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sp>
          <p:nvSpPr>
            <p:cNvPr id="42014" name="Line 57"/>
            <p:cNvSpPr>
              <a:spLocks noChangeShapeType="1"/>
            </p:cNvSpPr>
            <p:nvPr/>
          </p:nvSpPr>
          <p:spPr bwMode="auto">
            <a:xfrm>
              <a:off x="975" y="2659"/>
              <a:ext cx="227"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42015" name="Group 58"/>
            <p:cNvGrpSpPr/>
            <p:nvPr/>
          </p:nvGrpSpPr>
          <p:grpSpPr bwMode="auto">
            <a:xfrm>
              <a:off x="249" y="2422"/>
              <a:ext cx="817" cy="283"/>
              <a:chOff x="339" y="2422"/>
              <a:chExt cx="817" cy="283"/>
            </a:xfrm>
          </p:grpSpPr>
          <p:sp>
            <p:nvSpPr>
              <p:cNvPr id="94267" name="Rectangle 59"/>
              <p:cNvSpPr>
                <a:spLocks noChangeArrowheads="1"/>
              </p:cNvSpPr>
              <p:nvPr/>
            </p:nvSpPr>
            <p:spPr bwMode="auto">
              <a:xfrm>
                <a:off x="429" y="2614"/>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42020" name="Text Box 60"/>
              <p:cNvSpPr txBox="1">
                <a:spLocks noChangeArrowheads="1"/>
              </p:cNvSpPr>
              <p:nvPr/>
            </p:nvSpPr>
            <p:spPr bwMode="auto">
              <a:xfrm>
                <a:off x="339" y="2422"/>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200"/>
                  <a:t>OSTCBList</a:t>
                </a:r>
              </a:p>
            </p:txBody>
          </p:sp>
        </p:grpSp>
        <p:cxnSp>
          <p:nvCxnSpPr>
            <p:cNvPr id="42016" name="AutoShape 61"/>
            <p:cNvCxnSpPr>
              <a:cxnSpLocks noChangeShapeType="1"/>
            </p:cNvCxnSpPr>
            <p:nvPr/>
          </p:nvCxnSpPr>
          <p:spPr bwMode="auto">
            <a:xfrm flipV="1">
              <a:off x="1792" y="2651"/>
              <a:ext cx="318" cy="99"/>
            </a:xfrm>
            <a:prstGeom prst="bentConnector3">
              <a:avLst>
                <a:gd name="adj1" fmla="val 50000"/>
              </a:avLst>
            </a:prstGeom>
            <a:noFill/>
            <a:ln w="19050">
              <a:solidFill>
                <a:schemeClr val="tx1"/>
              </a:solidFill>
              <a:miter lim="800000"/>
              <a:headEnd type="oval" w="med" len="sm"/>
              <a:tailEnd type="triangle" w="med" len="med"/>
            </a:ln>
            <a:extLst>
              <a:ext uri="{909E8E84-426E-40DD-AFC4-6F175D3DCCD1}">
                <a14:hiddenFill xmlns:a14="http://schemas.microsoft.com/office/drawing/2010/main">
                  <a:noFill/>
                </a14:hiddenFill>
              </a:ext>
            </a:extLst>
          </p:spPr>
        </p:cxnSp>
        <p:sp>
          <p:nvSpPr>
            <p:cNvPr id="42017" name="Line 62"/>
            <p:cNvSpPr>
              <a:spLocks noChangeShapeType="1"/>
            </p:cNvSpPr>
            <p:nvPr/>
          </p:nvSpPr>
          <p:spPr bwMode="auto">
            <a:xfrm>
              <a:off x="2699" y="2750"/>
              <a:ext cx="227" cy="0"/>
            </a:xfrm>
            <a:prstGeom prst="line">
              <a:avLst/>
            </a:prstGeom>
            <a:noFill/>
            <a:ln w="19050">
              <a:solidFill>
                <a:schemeClr val="tx1"/>
              </a:solidFill>
              <a:round/>
              <a:headEnd type="oval" w="med"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018" name="Text Box 63"/>
            <p:cNvSpPr txBox="1">
              <a:spLocks noChangeArrowheads="1"/>
            </p:cNvSpPr>
            <p:nvPr/>
          </p:nvSpPr>
          <p:spPr bwMode="auto">
            <a:xfrm>
              <a:off x="2926" y="2667"/>
              <a:ext cx="36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grpSp>
        <p:nvGrpSpPr>
          <p:cNvPr id="6" name="Group 64"/>
          <p:cNvGrpSpPr/>
          <p:nvPr/>
        </p:nvGrpSpPr>
        <p:grpSpPr bwMode="auto">
          <a:xfrm>
            <a:off x="1982789" y="3505200"/>
            <a:ext cx="8569325" cy="1746250"/>
            <a:chOff x="249" y="2058"/>
            <a:chExt cx="5398" cy="1100"/>
          </a:xfrm>
        </p:grpSpPr>
        <p:grpSp>
          <p:nvGrpSpPr>
            <p:cNvPr id="41995" name="Group 65"/>
            <p:cNvGrpSpPr/>
            <p:nvPr/>
          </p:nvGrpSpPr>
          <p:grpSpPr bwMode="auto">
            <a:xfrm>
              <a:off x="3243" y="2440"/>
              <a:ext cx="680" cy="718"/>
              <a:chOff x="1066" y="3166"/>
              <a:chExt cx="680" cy="718"/>
            </a:xfrm>
          </p:grpSpPr>
          <p:sp>
            <p:nvSpPr>
              <p:cNvPr id="94274" name="Rectangle 66"/>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42009" name="Text Box 67"/>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OSTCBTbl[2]</a:t>
                </a:r>
              </a:p>
            </p:txBody>
          </p:sp>
          <p:sp>
            <p:nvSpPr>
              <p:cNvPr id="94276" name="Rectangle 68"/>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94277" name="Rectangle 69"/>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41996" name="Group 70"/>
            <p:cNvGrpSpPr/>
            <p:nvPr/>
          </p:nvGrpSpPr>
          <p:grpSpPr bwMode="auto">
            <a:xfrm>
              <a:off x="3924" y="2389"/>
              <a:ext cx="1633" cy="769"/>
              <a:chOff x="4014" y="3107"/>
              <a:chExt cx="1633" cy="769"/>
            </a:xfrm>
          </p:grpSpPr>
          <p:sp>
            <p:nvSpPr>
              <p:cNvPr id="94279" name="Rectangle 71"/>
              <p:cNvSpPr>
                <a:spLocks noChangeArrowheads="1"/>
              </p:cNvSpPr>
              <p:nvPr/>
            </p:nvSpPr>
            <p:spPr bwMode="auto">
              <a:xfrm>
                <a:off x="4558" y="3331"/>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42005" name="Text Box 72"/>
              <p:cNvSpPr txBox="1">
                <a:spLocks noChangeArrowheads="1"/>
              </p:cNvSpPr>
              <p:nvPr/>
            </p:nvSpPr>
            <p:spPr bwMode="auto">
              <a:xfrm>
                <a:off x="4014" y="3107"/>
                <a:ext cx="1633"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50000"/>
                  </a:lnSpc>
                  <a:spcBef>
                    <a:spcPct val="50000"/>
                  </a:spcBef>
                </a:pPr>
                <a:r>
                  <a:rPr lang="en-US" altLang="zh-CN" sz="1200"/>
                  <a:t>OSTCBTbl</a:t>
                </a:r>
              </a:p>
              <a:p>
                <a:pPr algn="ctr" eaLnBrk="1" hangingPunct="1">
                  <a:lnSpc>
                    <a:spcPct val="50000"/>
                  </a:lnSpc>
                  <a:spcBef>
                    <a:spcPct val="50000"/>
                  </a:spcBef>
                </a:pPr>
                <a:r>
                  <a:rPr lang="en-US" altLang="zh-CN" sz="1200"/>
                  <a:t>[</a:t>
                </a:r>
                <a:r>
                  <a:rPr lang="en-US" altLang="zh-CN" sz="1000"/>
                  <a:t>OS_MAX_TASKS+OS_N_SYS_TASKS-1</a:t>
                </a:r>
                <a:r>
                  <a:rPr lang="en-US" altLang="zh-CN" sz="1200"/>
                  <a:t>]</a:t>
                </a:r>
              </a:p>
            </p:txBody>
          </p:sp>
          <p:sp>
            <p:nvSpPr>
              <p:cNvPr id="94281" name="Rectangle 73"/>
              <p:cNvSpPr>
                <a:spLocks noChangeArrowheads="1"/>
              </p:cNvSpPr>
              <p:nvPr/>
            </p:nvSpPr>
            <p:spPr bwMode="auto">
              <a:xfrm>
                <a:off x="4558" y="3422"/>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94282" name="Rectangle 74"/>
              <p:cNvSpPr>
                <a:spLocks noChangeArrowheads="1"/>
              </p:cNvSpPr>
              <p:nvPr/>
            </p:nvSpPr>
            <p:spPr bwMode="auto">
              <a:xfrm>
                <a:off x="4558" y="3513"/>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cxnSp>
          <p:nvCxnSpPr>
            <p:cNvPr id="41997" name="AutoShape 75"/>
            <p:cNvCxnSpPr>
              <a:cxnSpLocks noChangeShapeType="1"/>
            </p:cNvCxnSpPr>
            <p:nvPr/>
          </p:nvCxnSpPr>
          <p:spPr bwMode="auto">
            <a:xfrm flipV="1">
              <a:off x="3878" y="2659"/>
              <a:ext cx="590" cy="91"/>
            </a:xfrm>
            <a:prstGeom prst="bentConnector3">
              <a:avLst>
                <a:gd name="adj1" fmla="val 49829"/>
              </a:avLst>
            </a:prstGeom>
            <a:noFill/>
            <a:ln w="19050">
              <a:solidFill>
                <a:schemeClr val="tx1"/>
              </a:solidFill>
              <a:prstDash val="sysDot"/>
              <a:miter lim="800000"/>
              <a:headEnd type="oval" w="med" len="sm"/>
              <a:tailEnd type="triangle" w="med" len="med"/>
            </a:ln>
            <a:extLst>
              <a:ext uri="{909E8E84-426E-40DD-AFC4-6F175D3DCCD1}">
                <a14:hiddenFill xmlns:a14="http://schemas.microsoft.com/office/drawing/2010/main">
                  <a:noFill/>
                </a14:hiddenFill>
              </a:ext>
            </a:extLst>
          </p:spPr>
        </p:cxnSp>
        <p:sp>
          <p:nvSpPr>
            <p:cNvPr id="41998" name="Line 76"/>
            <p:cNvSpPr>
              <a:spLocks noChangeShapeType="1"/>
            </p:cNvSpPr>
            <p:nvPr/>
          </p:nvSpPr>
          <p:spPr bwMode="auto">
            <a:xfrm>
              <a:off x="5057" y="2750"/>
              <a:ext cx="227" cy="0"/>
            </a:xfrm>
            <a:prstGeom prst="line">
              <a:avLst/>
            </a:prstGeom>
            <a:noFill/>
            <a:ln w="19050">
              <a:solidFill>
                <a:schemeClr val="tx1"/>
              </a:solidFill>
              <a:round/>
              <a:headEnd type="oval" w="med"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999" name="Text Box 77"/>
            <p:cNvSpPr txBox="1">
              <a:spLocks noChangeArrowheads="1"/>
            </p:cNvSpPr>
            <p:nvPr/>
          </p:nvSpPr>
          <p:spPr bwMode="auto">
            <a:xfrm>
              <a:off x="5284" y="2667"/>
              <a:ext cx="36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nvGrpSpPr>
            <p:cNvPr id="42000" name="Group 78"/>
            <p:cNvGrpSpPr/>
            <p:nvPr/>
          </p:nvGrpSpPr>
          <p:grpSpPr bwMode="auto">
            <a:xfrm>
              <a:off x="249" y="2058"/>
              <a:ext cx="817" cy="283"/>
              <a:chOff x="339" y="2422"/>
              <a:chExt cx="817" cy="283"/>
            </a:xfrm>
          </p:grpSpPr>
          <p:sp>
            <p:nvSpPr>
              <p:cNvPr id="94287" name="Rectangle 79"/>
              <p:cNvSpPr>
                <a:spLocks noChangeArrowheads="1"/>
              </p:cNvSpPr>
              <p:nvPr/>
            </p:nvSpPr>
            <p:spPr bwMode="auto">
              <a:xfrm>
                <a:off x="429" y="2614"/>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42003" name="Text Box 80"/>
              <p:cNvSpPr txBox="1">
                <a:spLocks noChangeArrowheads="1"/>
              </p:cNvSpPr>
              <p:nvPr/>
            </p:nvSpPr>
            <p:spPr bwMode="auto">
              <a:xfrm>
                <a:off x="339" y="2422"/>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OSTCBFreeList</a:t>
                </a:r>
              </a:p>
            </p:txBody>
          </p:sp>
        </p:grpSp>
        <p:cxnSp>
          <p:nvCxnSpPr>
            <p:cNvPr id="42001" name="AutoShape 81"/>
            <p:cNvCxnSpPr>
              <a:cxnSpLocks noChangeShapeType="1"/>
              <a:stCxn id="94287" idx="3"/>
            </p:cNvCxnSpPr>
            <p:nvPr/>
          </p:nvCxnSpPr>
          <p:spPr bwMode="auto">
            <a:xfrm>
              <a:off x="974" y="2296"/>
              <a:ext cx="2314" cy="363"/>
            </a:xfrm>
            <a:prstGeom prst="bentConnector3">
              <a:avLst>
                <a:gd name="adj1" fmla="val 91139"/>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grpSp>
      <p:sp>
        <p:nvSpPr>
          <p:cNvPr id="94290" name="AutoShape 82"/>
          <p:cNvSpPr>
            <a:spLocks noChangeArrowheads="1"/>
          </p:cNvSpPr>
          <p:nvPr/>
        </p:nvSpPr>
        <p:spPr bwMode="auto">
          <a:xfrm>
            <a:off x="5799138" y="3686175"/>
            <a:ext cx="1579562" cy="395288"/>
          </a:xfrm>
          <a:prstGeom prst="wedgeRoundRectCallout">
            <a:avLst>
              <a:gd name="adj1" fmla="val -43569"/>
              <a:gd name="adj2" fmla="val 99398"/>
              <a:gd name="adj3" fmla="val 16667"/>
            </a:avLst>
          </a:prstGeom>
          <a:solidFill>
            <a:srgbClr val="E5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pt-BR" sz="1600"/>
              <a:t>系统空闲任务</a:t>
            </a:r>
            <a:endParaRPr lang="zh-CN" altLang="en-US" sz="1600"/>
          </a:p>
        </p:txBody>
      </p:sp>
      <p:sp>
        <p:nvSpPr>
          <p:cNvPr id="94291" name="AutoShape 83"/>
          <p:cNvSpPr>
            <a:spLocks noChangeArrowheads="1"/>
          </p:cNvSpPr>
          <p:nvPr/>
        </p:nvSpPr>
        <p:spPr bwMode="auto">
          <a:xfrm>
            <a:off x="4359276" y="3686175"/>
            <a:ext cx="1114425" cy="395288"/>
          </a:xfrm>
          <a:prstGeom prst="wedgeRoundRectCallout">
            <a:avLst>
              <a:gd name="adj1" fmla="val -44588"/>
              <a:gd name="adj2" fmla="val 94176"/>
              <a:gd name="adj3" fmla="val 16667"/>
            </a:avLst>
          </a:prstGeom>
          <a:solidFill>
            <a:srgbClr val="E5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pt-BR" sz="1600"/>
              <a:t>用户任务</a:t>
            </a:r>
            <a:endParaRPr lang="zh-CN" altLang="en-US" sz="1600"/>
          </a:p>
        </p:txBody>
      </p:sp>
      <p:sp>
        <p:nvSpPr>
          <p:cNvPr id="44" name="燕尾形 43">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7" presetClass="entr" presetSubtype="0" fill="hold" grpId="0" nodeType="afterEffect">
                                  <p:stCondLst>
                                    <p:cond delay="0"/>
                                  </p:stCondLst>
                                  <p:iterate type="lt">
                                    <p:tmPct val="50000"/>
                                  </p:iterate>
                                  <p:childTnLst>
                                    <p:set>
                                      <p:cBhvr>
                                        <p:cTn id="14" dur="1" fill="hold">
                                          <p:stCondLst>
                                            <p:cond delay="0"/>
                                          </p:stCondLst>
                                        </p:cTn>
                                        <p:tgtEl>
                                          <p:spTgt spid="94253"/>
                                        </p:tgtEl>
                                        <p:attrNameLst>
                                          <p:attrName>style.visibility</p:attrName>
                                        </p:attrNameLst>
                                      </p:cBhvr>
                                      <p:to>
                                        <p:strVal val="visible"/>
                                      </p:to>
                                    </p:set>
                                    <p:anim calcmode="discrete" valueType="clr">
                                      <p:cBhvr override="childStyle">
                                        <p:cTn id="15" dur="80"/>
                                        <p:tgtEl>
                                          <p:spTgt spid="94253"/>
                                        </p:tgtEl>
                                        <p:attrNameLst>
                                          <p:attrName>style.color</p:attrName>
                                        </p:attrNameLst>
                                      </p:cBhvr>
                                      <p:tavLst>
                                        <p:tav tm="0">
                                          <p:val>
                                            <p:clrVal>
                                              <a:schemeClr val="accent2"/>
                                            </p:clrVal>
                                          </p:val>
                                        </p:tav>
                                        <p:tav tm="50000">
                                          <p:val>
                                            <p:clrVal>
                                              <a:schemeClr val="hlink"/>
                                            </p:clrVal>
                                          </p:val>
                                        </p:tav>
                                      </p:tavLst>
                                    </p:anim>
                                    <p:anim calcmode="discrete" valueType="clr">
                                      <p:cBhvr>
                                        <p:cTn id="16" dur="80"/>
                                        <p:tgtEl>
                                          <p:spTgt spid="94253"/>
                                        </p:tgtEl>
                                        <p:attrNameLst>
                                          <p:attrName>fillcolor</p:attrName>
                                        </p:attrNameLst>
                                      </p:cBhvr>
                                      <p:tavLst>
                                        <p:tav tm="0">
                                          <p:val>
                                            <p:clrVal>
                                              <a:schemeClr val="accent2"/>
                                            </p:clrVal>
                                          </p:val>
                                        </p:tav>
                                        <p:tav tm="50000">
                                          <p:val>
                                            <p:clrVal>
                                              <a:schemeClr val="hlink"/>
                                            </p:clrVal>
                                          </p:val>
                                        </p:tav>
                                      </p:tavLst>
                                    </p:anim>
                                    <p:set>
                                      <p:cBhvr>
                                        <p:cTn id="17" dur="80"/>
                                        <p:tgtEl>
                                          <p:spTgt spid="94253"/>
                                        </p:tgtEl>
                                        <p:attrNameLst>
                                          <p:attrName>fill.type</p:attrName>
                                        </p:attrNameLst>
                                      </p:cBhvr>
                                      <p:to>
                                        <p:strVal val="solid"/>
                                      </p:to>
                                    </p:set>
                                  </p:childTnLst>
                                </p:cTn>
                              </p:par>
                            </p:childTnLst>
                          </p:cTn>
                        </p:par>
                        <p:par>
                          <p:cTn id="18" fill="hold">
                            <p:stCondLst>
                              <p:cond delay="1019"/>
                            </p:stCondLst>
                            <p:childTnLst>
                              <p:par>
                                <p:cTn id="19" presetID="12" presetClass="entr" presetSubtype="1" fill="hold" grpId="0" nodeType="afterEffect">
                                  <p:stCondLst>
                                    <p:cond delay="0"/>
                                  </p:stCondLst>
                                  <p:childTnLst>
                                    <p:set>
                                      <p:cBhvr>
                                        <p:cTn id="20" dur="1" fill="hold">
                                          <p:stCondLst>
                                            <p:cond delay="0"/>
                                          </p:stCondLst>
                                        </p:cTn>
                                        <p:tgtEl>
                                          <p:spTgt spid="94290"/>
                                        </p:tgtEl>
                                        <p:attrNameLst>
                                          <p:attrName>style.visibility</p:attrName>
                                        </p:attrNameLst>
                                      </p:cBhvr>
                                      <p:to>
                                        <p:strVal val="visible"/>
                                      </p:to>
                                    </p:set>
                                    <p:animEffect transition="in" filter="slide(fromTop)">
                                      <p:cBhvr>
                                        <p:cTn id="21" dur="500"/>
                                        <p:tgtEl>
                                          <p:spTgt spid="94290"/>
                                        </p:tgtEl>
                                      </p:cBhvr>
                                    </p:animEffect>
                                  </p:childTnLst>
                                </p:cTn>
                              </p:par>
                            </p:childTnLst>
                          </p:cTn>
                        </p:par>
                        <p:par>
                          <p:cTn id="22" fill="hold">
                            <p:stCondLst>
                              <p:cond delay="1519"/>
                            </p:stCondLst>
                            <p:childTnLst>
                              <p:par>
                                <p:cTn id="23" presetID="12" presetClass="entr" presetSubtype="1" fill="hold" grpId="0" nodeType="afterEffect">
                                  <p:stCondLst>
                                    <p:cond delay="0"/>
                                  </p:stCondLst>
                                  <p:childTnLst>
                                    <p:set>
                                      <p:cBhvr>
                                        <p:cTn id="24" dur="1" fill="hold">
                                          <p:stCondLst>
                                            <p:cond delay="0"/>
                                          </p:stCondLst>
                                        </p:cTn>
                                        <p:tgtEl>
                                          <p:spTgt spid="94291"/>
                                        </p:tgtEl>
                                        <p:attrNameLst>
                                          <p:attrName>style.visibility</p:attrName>
                                        </p:attrNameLst>
                                      </p:cBhvr>
                                      <p:to>
                                        <p:strVal val="visible"/>
                                      </p:to>
                                    </p:set>
                                    <p:animEffect transition="in" filter="slide(fromTop)">
                                      <p:cBhvr>
                                        <p:cTn id="25" dur="500"/>
                                        <p:tgtEl>
                                          <p:spTgt spid="94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53" grpId="0"/>
      <p:bldP spid="94290" grpId="0" animBg="1"/>
      <p:bldP spid="94291"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95235" name="Rectangle 3"/>
          <p:cNvSpPr>
            <a:spLocks noGrp="1" noChangeArrowheads="1"/>
          </p:cNvSpPr>
          <p:nvPr>
            <p:ph idx="1"/>
          </p:nvPr>
        </p:nvSpPr>
        <p:spPr>
          <a:xfrm>
            <a:off x="609600" y="792164"/>
            <a:ext cx="10972800" cy="5608636"/>
          </a:xfrm>
        </p:spPr>
        <p:txBody>
          <a:bodyPr/>
          <a:lstStyle/>
          <a:p>
            <a:pPr eaLnBrk="1" hangingPunct="1"/>
            <a:r>
              <a:rPr lang="zh-CN" altLang="en-US" dirty="0"/>
              <a:t>初始化空</a:t>
            </a:r>
            <a:r>
              <a:rPr lang="en-US" altLang="zh-CN" dirty="0"/>
              <a:t>OS_TCB</a:t>
            </a:r>
            <a:r>
              <a:rPr lang="zh-CN" altLang="en-US" dirty="0"/>
              <a:t>链表</a:t>
            </a:r>
          </a:p>
        </p:txBody>
      </p:sp>
      <p:grpSp>
        <p:nvGrpSpPr>
          <p:cNvPr id="2" name="Group 5"/>
          <p:cNvGrpSpPr/>
          <p:nvPr/>
        </p:nvGrpSpPr>
        <p:grpSpPr bwMode="auto">
          <a:xfrm>
            <a:off x="2278064" y="2957514"/>
            <a:ext cx="1152525" cy="592137"/>
            <a:chOff x="4059" y="1117"/>
            <a:chExt cx="726" cy="373"/>
          </a:xfrm>
        </p:grpSpPr>
        <p:sp>
          <p:nvSpPr>
            <p:cNvPr id="95238" name="Rectangle 6"/>
            <p:cNvSpPr>
              <a:spLocks noChangeArrowheads="1"/>
            </p:cNvSpPr>
            <p:nvPr/>
          </p:nvSpPr>
          <p:spPr bwMode="auto">
            <a:xfrm>
              <a:off x="4059" y="1309"/>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43118" name="Text Box 7"/>
            <p:cNvSpPr txBox="1">
              <a:spLocks noChangeArrowheads="1"/>
            </p:cNvSpPr>
            <p:nvPr/>
          </p:nvSpPr>
          <p:spPr bwMode="auto">
            <a:xfrm>
              <a:off x="4104" y="1117"/>
              <a:ext cx="68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OSTCBList</a:t>
              </a:r>
            </a:p>
          </p:txBody>
        </p:sp>
      </p:grpSp>
      <p:grpSp>
        <p:nvGrpSpPr>
          <p:cNvPr id="3" name="Group 8"/>
          <p:cNvGrpSpPr/>
          <p:nvPr/>
        </p:nvGrpSpPr>
        <p:grpSpPr bwMode="auto">
          <a:xfrm>
            <a:off x="7715251" y="4702176"/>
            <a:ext cx="2627313" cy="1368425"/>
            <a:chOff x="4037" y="2976"/>
            <a:chExt cx="1655" cy="862"/>
          </a:xfrm>
        </p:grpSpPr>
        <p:grpSp>
          <p:nvGrpSpPr>
            <p:cNvPr id="43113" name="Group 9"/>
            <p:cNvGrpSpPr/>
            <p:nvPr/>
          </p:nvGrpSpPr>
          <p:grpSpPr bwMode="auto">
            <a:xfrm>
              <a:off x="4240" y="3294"/>
              <a:ext cx="726" cy="544"/>
              <a:chOff x="2880" y="2433"/>
              <a:chExt cx="726" cy="544"/>
            </a:xfrm>
          </p:grpSpPr>
          <p:sp>
            <p:nvSpPr>
              <p:cNvPr id="95242" name="Rectangle 10"/>
              <p:cNvSpPr>
                <a:spLocks noChangeArrowheads="1"/>
              </p:cNvSpPr>
              <p:nvPr/>
            </p:nvSpPr>
            <p:spPr bwMode="auto">
              <a:xfrm>
                <a:off x="2880" y="2433"/>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400">
                    <a:latin typeface="Arial" panose="020B0604020202020204" pitchFamily="34" charset="0"/>
                  </a:rPr>
                  <a:t>OSTCBNext</a:t>
                </a:r>
              </a:p>
            </p:txBody>
          </p:sp>
          <p:sp>
            <p:nvSpPr>
              <p:cNvPr id="95243" name="Rectangle 11"/>
              <p:cNvSpPr>
                <a:spLocks noChangeArrowheads="1"/>
              </p:cNvSpPr>
              <p:nvPr/>
            </p:nvSpPr>
            <p:spPr bwMode="auto">
              <a:xfrm>
                <a:off x="2880" y="2614"/>
                <a:ext cx="726"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a:latin typeface="Arial" panose="020B0604020202020204" pitchFamily="34" charset="0"/>
                  </a:rPr>
                  <a:t>……</a:t>
                </a:r>
              </a:p>
            </p:txBody>
          </p:sp>
        </p:grpSp>
        <p:sp>
          <p:nvSpPr>
            <p:cNvPr id="43114" name="Text Box 12"/>
            <p:cNvSpPr txBox="1">
              <a:spLocks noChangeArrowheads="1"/>
            </p:cNvSpPr>
            <p:nvPr/>
          </p:nvSpPr>
          <p:spPr bwMode="auto">
            <a:xfrm>
              <a:off x="4037" y="2976"/>
              <a:ext cx="165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       OSTCBTbl [</a:t>
              </a:r>
              <a:r>
                <a:rPr lang="en-US" altLang="zh-CN" sz="1000"/>
                <a:t>OS_MAX_TASKS+OS_N_SYS_TASKS-1</a:t>
              </a:r>
              <a:r>
                <a:rPr lang="en-US" altLang="zh-CN" sz="1400"/>
                <a:t>]</a:t>
              </a:r>
            </a:p>
          </p:txBody>
        </p:sp>
      </p:grpSp>
      <p:grpSp>
        <p:nvGrpSpPr>
          <p:cNvPr id="5" name="Group 13"/>
          <p:cNvGrpSpPr/>
          <p:nvPr/>
        </p:nvGrpSpPr>
        <p:grpSpPr bwMode="auto">
          <a:xfrm>
            <a:off x="2133600" y="4918075"/>
            <a:ext cx="1512888" cy="592138"/>
            <a:chOff x="929" y="436"/>
            <a:chExt cx="953" cy="373"/>
          </a:xfrm>
        </p:grpSpPr>
        <p:sp>
          <p:nvSpPr>
            <p:cNvPr id="95246" name="Rectangle 14"/>
            <p:cNvSpPr>
              <a:spLocks noChangeArrowheads="1"/>
            </p:cNvSpPr>
            <p:nvPr/>
          </p:nvSpPr>
          <p:spPr bwMode="auto">
            <a:xfrm>
              <a:off x="1020" y="628"/>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43112" name="Text Box 15"/>
            <p:cNvSpPr txBox="1">
              <a:spLocks noChangeArrowheads="1"/>
            </p:cNvSpPr>
            <p:nvPr/>
          </p:nvSpPr>
          <p:spPr bwMode="auto">
            <a:xfrm>
              <a:off x="929" y="436"/>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OSTCBFreeList</a:t>
              </a:r>
            </a:p>
          </p:txBody>
        </p:sp>
      </p:grpSp>
      <p:grpSp>
        <p:nvGrpSpPr>
          <p:cNvPr id="6" name="Group 16"/>
          <p:cNvGrpSpPr/>
          <p:nvPr/>
        </p:nvGrpSpPr>
        <p:grpSpPr bwMode="auto">
          <a:xfrm>
            <a:off x="3646488" y="4902200"/>
            <a:ext cx="1225550" cy="1168400"/>
            <a:chOff x="1927" y="1968"/>
            <a:chExt cx="772" cy="736"/>
          </a:xfrm>
        </p:grpSpPr>
        <p:grpSp>
          <p:nvGrpSpPr>
            <p:cNvPr id="43107" name="Group 17"/>
            <p:cNvGrpSpPr/>
            <p:nvPr/>
          </p:nvGrpSpPr>
          <p:grpSpPr bwMode="auto">
            <a:xfrm>
              <a:off x="1973" y="2160"/>
              <a:ext cx="726" cy="544"/>
              <a:chOff x="2880" y="2433"/>
              <a:chExt cx="726" cy="544"/>
            </a:xfrm>
          </p:grpSpPr>
          <p:sp>
            <p:nvSpPr>
              <p:cNvPr id="95250" name="Rectangle 18"/>
              <p:cNvSpPr>
                <a:spLocks noChangeArrowheads="1"/>
              </p:cNvSpPr>
              <p:nvPr/>
            </p:nvSpPr>
            <p:spPr bwMode="auto">
              <a:xfrm>
                <a:off x="2880" y="2433"/>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400">
                    <a:latin typeface="Arial" panose="020B0604020202020204" pitchFamily="34" charset="0"/>
                  </a:rPr>
                  <a:t>OSTCBNext</a:t>
                </a:r>
              </a:p>
            </p:txBody>
          </p:sp>
          <p:sp>
            <p:nvSpPr>
              <p:cNvPr id="95251" name="Rectangle 19"/>
              <p:cNvSpPr>
                <a:spLocks noChangeArrowheads="1"/>
              </p:cNvSpPr>
              <p:nvPr/>
            </p:nvSpPr>
            <p:spPr bwMode="auto">
              <a:xfrm>
                <a:off x="2880" y="2614"/>
                <a:ext cx="726"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a:latin typeface="Arial" panose="020B0604020202020204" pitchFamily="34" charset="0"/>
                  </a:rPr>
                  <a:t>……</a:t>
                </a:r>
              </a:p>
            </p:txBody>
          </p:sp>
        </p:grpSp>
        <p:sp>
          <p:nvSpPr>
            <p:cNvPr id="43108" name="Text Box 20"/>
            <p:cNvSpPr txBox="1">
              <a:spLocks noChangeArrowheads="1"/>
            </p:cNvSpPr>
            <p:nvPr/>
          </p:nvSpPr>
          <p:spPr bwMode="auto">
            <a:xfrm>
              <a:off x="1927" y="1968"/>
              <a:ext cx="7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OSTCBTbl[0]</a:t>
              </a:r>
            </a:p>
          </p:txBody>
        </p:sp>
      </p:grpSp>
      <p:grpSp>
        <p:nvGrpSpPr>
          <p:cNvPr id="8" name="Group 21"/>
          <p:cNvGrpSpPr/>
          <p:nvPr/>
        </p:nvGrpSpPr>
        <p:grpSpPr bwMode="auto">
          <a:xfrm>
            <a:off x="5086350" y="4918075"/>
            <a:ext cx="1295400" cy="1150938"/>
            <a:chOff x="2971" y="1979"/>
            <a:chExt cx="816" cy="725"/>
          </a:xfrm>
        </p:grpSpPr>
        <p:grpSp>
          <p:nvGrpSpPr>
            <p:cNvPr id="43103" name="Group 22"/>
            <p:cNvGrpSpPr/>
            <p:nvPr/>
          </p:nvGrpSpPr>
          <p:grpSpPr bwMode="auto">
            <a:xfrm>
              <a:off x="3016" y="2160"/>
              <a:ext cx="726" cy="544"/>
              <a:chOff x="2880" y="2433"/>
              <a:chExt cx="726" cy="544"/>
            </a:xfrm>
          </p:grpSpPr>
          <p:sp>
            <p:nvSpPr>
              <p:cNvPr id="95255" name="Rectangle 23"/>
              <p:cNvSpPr>
                <a:spLocks noChangeArrowheads="1"/>
              </p:cNvSpPr>
              <p:nvPr/>
            </p:nvSpPr>
            <p:spPr bwMode="auto">
              <a:xfrm>
                <a:off x="2880" y="2433"/>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400">
                    <a:latin typeface="Arial" panose="020B0604020202020204" pitchFamily="34" charset="0"/>
                  </a:rPr>
                  <a:t>OSTCBNext</a:t>
                </a:r>
              </a:p>
            </p:txBody>
          </p:sp>
          <p:sp>
            <p:nvSpPr>
              <p:cNvPr id="95256" name="Rectangle 24"/>
              <p:cNvSpPr>
                <a:spLocks noChangeArrowheads="1"/>
              </p:cNvSpPr>
              <p:nvPr/>
            </p:nvSpPr>
            <p:spPr bwMode="auto">
              <a:xfrm>
                <a:off x="2880" y="2614"/>
                <a:ext cx="726"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a:latin typeface="Arial" panose="020B0604020202020204" pitchFamily="34" charset="0"/>
                  </a:rPr>
                  <a:t>……</a:t>
                </a:r>
              </a:p>
            </p:txBody>
          </p:sp>
        </p:grpSp>
        <p:sp>
          <p:nvSpPr>
            <p:cNvPr id="43104" name="Text Box 25"/>
            <p:cNvSpPr txBox="1">
              <a:spLocks noChangeArrowheads="1"/>
            </p:cNvSpPr>
            <p:nvPr/>
          </p:nvSpPr>
          <p:spPr bwMode="auto">
            <a:xfrm>
              <a:off x="2971" y="1979"/>
              <a:ext cx="8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OSTCBTbl[1]</a:t>
              </a:r>
            </a:p>
          </p:txBody>
        </p:sp>
      </p:grpSp>
      <p:grpSp>
        <p:nvGrpSpPr>
          <p:cNvPr id="10" name="Group 26"/>
          <p:cNvGrpSpPr/>
          <p:nvPr/>
        </p:nvGrpSpPr>
        <p:grpSpPr bwMode="auto">
          <a:xfrm>
            <a:off x="9191625" y="5189538"/>
            <a:ext cx="863600" cy="304800"/>
            <a:chOff x="2699" y="3113"/>
            <a:chExt cx="544" cy="192"/>
          </a:xfrm>
        </p:grpSpPr>
        <p:sp>
          <p:nvSpPr>
            <p:cNvPr id="43101" name="Line 27"/>
            <p:cNvSpPr>
              <a:spLocks noChangeShapeType="1"/>
            </p:cNvSpPr>
            <p:nvPr/>
          </p:nvSpPr>
          <p:spPr bwMode="auto">
            <a:xfrm>
              <a:off x="2699" y="321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102" name="Text Box 28"/>
            <p:cNvSpPr txBox="1">
              <a:spLocks noChangeArrowheads="1"/>
            </p:cNvSpPr>
            <p:nvPr/>
          </p:nvSpPr>
          <p:spPr bwMode="auto">
            <a:xfrm>
              <a:off x="2835" y="3113"/>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NULL</a:t>
              </a:r>
            </a:p>
          </p:txBody>
        </p:sp>
      </p:grpSp>
      <p:grpSp>
        <p:nvGrpSpPr>
          <p:cNvPr id="11" name="Group 29"/>
          <p:cNvGrpSpPr/>
          <p:nvPr/>
        </p:nvGrpSpPr>
        <p:grpSpPr bwMode="auto">
          <a:xfrm>
            <a:off x="6527800" y="4918075"/>
            <a:ext cx="1295400" cy="1150938"/>
            <a:chOff x="2971" y="1979"/>
            <a:chExt cx="816" cy="725"/>
          </a:xfrm>
        </p:grpSpPr>
        <p:grpSp>
          <p:nvGrpSpPr>
            <p:cNvPr id="43097" name="Group 30"/>
            <p:cNvGrpSpPr/>
            <p:nvPr/>
          </p:nvGrpSpPr>
          <p:grpSpPr bwMode="auto">
            <a:xfrm>
              <a:off x="3016" y="2160"/>
              <a:ext cx="726" cy="544"/>
              <a:chOff x="2880" y="2433"/>
              <a:chExt cx="726" cy="544"/>
            </a:xfrm>
          </p:grpSpPr>
          <p:sp>
            <p:nvSpPr>
              <p:cNvPr id="95263" name="Rectangle 31"/>
              <p:cNvSpPr>
                <a:spLocks noChangeArrowheads="1"/>
              </p:cNvSpPr>
              <p:nvPr/>
            </p:nvSpPr>
            <p:spPr bwMode="auto">
              <a:xfrm>
                <a:off x="2880" y="2433"/>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400">
                    <a:latin typeface="Arial" panose="020B0604020202020204" pitchFamily="34" charset="0"/>
                  </a:rPr>
                  <a:t>OSTCBNext</a:t>
                </a:r>
              </a:p>
            </p:txBody>
          </p:sp>
          <p:sp>
            <p:nvSpPr>
              <p:cNvPr id="95264" name="Rectangle 32"/>
              <p:cNvSpPr>
                <a:spLocks noChangeArrowheads="1"/>
              </p:cNvSpPr>
              <p:nvPr/>
            </p:nvSpPr>
            <p:spPr bwMode="auto">
              <a:xfrm>
                <a:off x="2880" y="2614"/>
                <a:ext cx="726"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a:latin typeface="Arial" panose="020B0604020202020204" pitchFamily="34" charset="0"/>
                  </a:rPr>
                  <a:t>……</a:t>
                </a:r>
              </a:p>
            </p:txBody>
          </p:sp>
        </p:grpSp>
        <p:sp>
          <p:nvSpPr>
            <p:cNvPr id="43098" name="Text Box 33"/>
            <p:cNvSpPr txBox="1">
              <a:spLocks noChangeArrowheads="1"/>
            </p:cNvSpPr>
            <p:nvPr/>
          </p:nvSpPr>
          <p:spPr bwMode="auto">
            <a:xfrm>
              <a:off x="2971" y="1979"/>
              <a:ext cx="8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OSTCBTbl[2]</a:t>
              </a:r>
            </a:p>
          </p:txBody>
        </p:sp>
      </p:grpSp>
      <p:grpSp>
        <p:nvGrpSpPr>
          <p:cNvPr id="13" name="Group 34"/>
          <p:cNvGrpSpPr/>
          <p:nvPr/>
        </p:nvGrpSpPr>
        <p:grpSpPr bwMode="auto">
          <a:xfrm>
            <a:off x="6238875" y="1447800"/>
            <a:ext cx="3168650" cy="2967038"/>
            <a:chOff x="567" y="1787"/>
            <a:chExt cx="1996" cy="1869"/>
          </a:xfrm>
        </p:grpSpPr>
        <p:sp>
          <p:nvSpPr>
            <p:cNvPr id="95267" name="Rectangle 35"/>
            <p:cNvSpPr>
              <a:spLocks noChangeArrowheads="1"/>
            </p:cNvSpPr>
            <p:nvPr/>
          </p:nvSpPr>
          <p:spPr bwMode="auto">
            <a:xfrm>
              <a:off x="1701" y="2024"/>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95268" name="Rectangle 36"/>
            <p:cNvSpPr>
              <a:spLocks noChangeArrowheads="1"/>
            </p:cNvSpPr>
            <p:nvPr/>
          </p:nvSpPr>
          <p:spPr bwMode="auto">
            <a:xfrm>
              <a:off x="1701" y="2205"/>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95269" name="Rectangle 37"/>
            <p:cNvSpPr>
              <a:spLocks noChangeArrowheads="1"/>
            </p:cNvSpPr>
            <p:nvPr/>
          </p:nvSpPr>
          <p:spPr bwMode="auto">
            <a:xfrm>
              <a:off x="1701" y="2387"/>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95270" name="Rectangle 38"/>
            <p:cNvSpPr>
              <a:spLocks noChangeArrowheads="1"/>
            </p:cNvSpPr>
            <p:nvPr/>
          </p:nvSpPr>
          <p:spPr bwMode="auto">
            <a:xfrm>
              <a:off x="1701" y="2568"/>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95271" name="Rectangle 39"/>
            <p:cNvSpPr>
              <a:spLocks noChangeArrowheads="1"/>
            </p:cNvSpPr>
            <p:nvPr/>
          </p:nvSpPr>
          <p:spPr bwMode="auto">
            <a:xfrm>
              <a:off x="1701" y="2750"/>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95272" name="Rectangle 40"/>
            <p:cNvSpPr>
              <a:spLocks noChangeArrowheads="1"/>
            </p:cNvSpPr>
            <p:nvPr/>
          </p:nvSpPr>
          <p:spPr bwMode="auto">
            <a:xfrm>
              <a:off x="1701" y="2931"/>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95273" name="Rectangle 41"/>
            <p:cNvSpPr>
              <a:spLocks noChangeArrowheads="1"/>
            </p:cNvSpPr>
            <p:nvPr/>
          </p:nvSpPr>
          <p:spPr bwMode="auto">
            <a:xfrm>
              <a:off x="1701" y="3113"/>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a:latin typeface="Arial" panose="020B0604020202020204" pitchFamily="34" charset="0"/>
                </a:rPr>
                <a:t>……</a:t>
              </a:r>
            </a:p>
          </p:txBody>
        </p:sp>
        <p:sp>
          <p:nvSpPr>
            <p:cNvPr id="95274" name="Rectangle 42"/>
            <p:cNvSpPr>
              <a:spLocks noChangeArrowheads="1"/>
            </p:cNvSpPr>
            <p:nvPr/>
          </p:nvSpPr>
          <p:spPr bwMode="auto">
            <a:xfrm>
              <a:off x="1701" y="3294"/>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43087" name="Text Box 43"/>
            <p:cNvSpPr txBox="1">
              <a:spLocks noChangeArrowheads="1"/>
            </p:cNvSpPr>
            <p:nvPr/>
          </p:nvSpPr>
          <p:spPr bwMode="auto">
            <a:xfrm>
              <a:off x="1610" y="1787"/>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dirty="0"/>
                <a:t>OSTCBPrioTbl[ ]</a:t>
              </a:r>
            </a:p>
          </p:txBody>
        </p:sp>
        <p:sp>
          <p:nvSpPr>
            <p:cNvPr id="43088" name="Text Box 44"/>
            <p:cNvSpPr txBox="1">
              <a:spLocks noChangeArrowheads="1"/>
            </p:cNvSpPr>
            <p:nvPr/>
          </p:nvSpPr>
          <p:spPr bwMode="auto">
            <a:xfrm>
              <a:off x="1474" y="2013"/>
              <a:ext cx="22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[0]</a:t>
              </a:r>
            </a:p>
          </p:txBody>
        </p:sp>
        <p:sp>
          <p:nvSpPr>
            <p:cNvPr id="43089" name="Text Box 45"/>
            <p:cNvSpPr txBox="1">
              <a:spLocks noChangeArrowheads="1"/>
            </p:cNvSpPr>
            <p:nvPr/>
          </p:nvSpPr>
          <p:spPr bwMode="auto">
            <a:xfrm>
              <a:off x="1474" y="2195"/>
              <a:ext cx="22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[1]</a:t>
              </a:r>
            </a:p>
          </p:txBody>
        </p:sp>
        <p:sp>
          <p:nvSpPr>
            <p:cNvPr id="43090" name="Text Box 46"/>
            <p:cNvSpPr txBox="1">
              <a:spLocks noChangeArrowheads="1"/>
            </p:cNvSpPr>
            <p:nvPr/>
          </p:nvSpPr>
          <p:spPr bwMode="auto">
            <a:xfrm>
              <a:off x="1474" y="2376"/>
              <a:ext cx="22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[2]</a:t>
              </a:r>
            </a:p>
          </p:txBody>
        </p:sp>
        <p:sp>
          <p:nvSpPr>
            <p:cNvPr id="43091" name="Text Box 47"/>
            <p:cNvSpPr txBox="1">
              <a:spLocks noChangeArrowheads="1"/>
            </p:cNvSpPr>
            <p:nvPr/>
          </p:nvSpPr>
          <p:spPr bwMode="auto">
            <a:xfrm>
              <a:off x="1474" y="2558"/>
              <a:ext cx="22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[3]</a:t>
              </a:r>
            </a:p>
          </p:txBody>
        </p:sp>
        <p:sp>
          <p:nvSpPr>
            <p:cNvPr id="43092" name="Text Box 48"/>
            <p:cNvSpPr txBox="1">
              <a:spLocks noChangeArrowheads="1"/>
            </p:cNvSpPr>
            <p:nvPr/>
          </p:nvSpPr>
          <p:spPr bwMode="auto">
            <a:xfrm>
              <a:off x="1474" y="2739"/>
              <a:ext cx="22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[4]</a:t>
              </a:r>
            </a:p>
          </p:txBody>
        </p:sp>
        <p:sp>
          <p:nvSpPr>
            <p:cNvPr id="43093" name="Text Box 49"/>
            <p:cNvSpPr txBox="1">
              <a:spLocks noChangeArrowheads="1"/>
            </p:cNvSpPr>
            <p:nvPr/>
          </p:nvSpPr>
          <p:spPr bwMode="auto">
            <a:xfrm>
              <a:off x="1474" y="2921"/>
              <a:ext cx="22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[5]</a:t>
              </a:r>
            </a:p>
          </p:txBody>
        </p:sp>
        <p:sp>
          <p:nvSpPr>
            <p:cNvPr id="43094" name="Text Box 50"/>
            <p:cNvSpPr txBox="1">
              <a:spLocks noChangeArrowheads="1"/>
            </p:cNvSpPr>
            <p:nvPr/>
          </p:nvSpPr>
          <p:spPr bwMode="auto">
            <a:xfrm>
              <a:off x="567" y="3294"/>
              <a:ext cx="113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[OS_LOWEST_PRIO-1]</a:t>
              </a:r>
            </a:p>
          </p:txBody>
        </p:sp>
        <p:sp>
          <p:nvSpPr>
            <p:cNvPr id="43095" name="Text Box 51"/>
            <p:cNvSpPr txBox="1">
              <a:spLocks noChangeArrowheads="1"/>
            </p:cNvSpPr>
            <p:nvPr/>
          </p:nvSpPr>
          <p:spPr bwMode="auto">
            <a:xfrm>
              <a:off x="567" y="3475"/>
              <a:ext cx="113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[OS_LOWEST_PRIO]</a:t>
              </a:r>
            </a:p>
          </p:txBody>
        </p:sp>
        <p:sp>
          <p:nvSpPr>
            <p:cNvPr id="95284" name="Rectangle 52"/>
            <p:cNvSpPr>
              <a:spLocks noChangeArrowheads="1"/>
            </p:cNvSpPr>
            <p:nvPr/>
          </p:nvSpPr>
          <p:spPr bwMode="auto">
            <a:xfrm>
              <a:off x="1701" y="3475"/>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grpSp>
      <p:grpSp>
        <p:nvGrpSpPr>
          <p:cNvPr id="14" name="Group 53"/>
          <p:cNvGrpSpPr/>
          <p:nvPr/>
        </p:nvGrpSpPr>
        <p:grpSpPr bwMode="auto">
          <a:xfrm>
            <a:off x="9191625" y="1822450"/>
            <a:ext cx="863600" cy="304800"/>
            <a:chOff x="2699" y="3113"/>
            <a:chExt cx="544" cy="192"/>
          </a:xfrm>
        </p:grpSpPr>
        <p:sp>
          <p:nvSpPr>
            <p:cNvPr id="43077" name="Line 54"/>
            <p:cNvSpPr>
              <a:spLocks noChangeShapeType="1"/>
            </p:cNvSpPr>
            <p:nvPr/>
          </p:nvSpPr>
          <p:spPr bwMode="auto">
            <a:xfrm>
              <a:off x="2699" y="321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78" name="Text Box 55"/>
            <p:cNvSpPr txBox="1">
              <a:spLocks noChangeArrowheads="1"/>
            </p:cNvSpPr>
            <p:nvPr/>
          </p:nvSpPr>
          <p:spPr bwMode="auto">
            <a:xfrm>
              <a:off x="2835" y="3113"/>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NULL</a:t>
              </a:r>
            </a:p>
          </p:txBody>
        </p:sp>
      </p:grpSp>
      <p:grpSp>
        <p:nvGrpSpPr>
          <p:cNvPr id="15" name="Group 56"/>
          <p:cNvGrpSpPr/>
          <p:nvPr/>
        </p:nvGrpSpPr>
        <p:grpSpPr bwMode="auto">
          <a:xfrm>
            <a:off x="3430588" y="3262313"/>
            <a:ext cx="863600" cy="304800"/>
            <a:chOff x="2699" y="3113"/>
            <a:chExt cx="544" cy="192"/>
          </a:xfrm>
        </p:grpSpPr>
        <p:sp>
          <p:nvSpPr>
            <p:cNvPr id="43075" name="Line 57"/>
            <p:cNvSpPr>
              <a:spLocks noChangeShapeType="1"/>
            </p:cNvSpPr>
            <p:nvPr/>
          </p:nvSpPr>
          <p:spPr bwMode="auto">
            <a:xfrm>
              <a:off x="2699" y="321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76" name="Text Box 58"/>
            <p:cNvSpPr txBox="1">
              <a:spLocks noChangeArrowheads="1"/>
            </p:cNvSpPr>
            <p:nvPr/>
          </p:nvSpPr>
          <p:spPr bwMode="auto">
            <a:xfrm>
              <a:off x="2835" y="3113"/>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NULL</a:t>
              </a:r>
            </a:p>
          </p:txBody>
        </p:sp>
      </p:grpSp>
      <p:grpSp>
        <p:nvGrpSpPr>
          <p:cNvPr id="16" name="Group 59"/>
          <p:cNvGrpSpPr/>
          <p:nvPr/>
        </p:nvGrpSpPr>
        <p:grpSpPr bwMode="auto">
          <a:xfrm>
            <a:off x="2278064" y="3606800"/>
            <a:ext cx="1152525" cy="592138"/>
            <a:chOff x="4468" y="663"/>
            <a:chExt cx="726" cy="373"/>
          </a:xfrm>
        </p:grpSpPr>
        <p:sp>
          <p:nvSpPr>
            <p:cNvPr id="95292" name="Rectangle 60"/>
            <p:cNvSpPr>
              <a:spLocks noChangeArrowheads="1"/>
            </p:cNvSpPr>
            <p:nvPr/>
          </p:nvSpPr>
          <p:spPr bwMode="auto">
            <a:xfrm>
              <a:off x="4468" y="855"/>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43074" name="Text Box 61"/>
            <p:cNvSpPr txBox="1">
              <a:spLocks noChangeArrowheads="1"/>
            </p:cNvSpPr>
            <p:nvPr/>
          </p:nvSpPr>
          <p:spPr bwMode="auto">
            <a:xfrm>
              <a:off x="4649" y="663"/>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ptcb2</a:t>
              </a:r>
            </a:p>
          </p:txBody>
        </p:sp>
      </p:grpSp>
      <p:grpSp>
        <p:nvGrpSpPr>
          <p:cNvPr id="17" name="Group 62"/>
          <p:cNvGrpSpPr/>
          <p:nvPr/>
        </p:nvGrpSpPr>
        <p:grpSpPr bwMode="auto">
          <a:xfrm>
            <a:off x="2278064" y="4198939"/>
            <a:ext cx="1152525" cy="592137"/>
            <a:chOff x="4468" y="1117"/>
            <a:chExt cx="726" cy="373"/>
          </a:xfrm>
        </p:grpSpPr>
        <p:sp>
          <p:nvSpPr>
            <p:cNvPr id="95295" name="Rectangle 63"/>
            <p:cNvSpPr>
              <a:spLocks noChangeArrowheads="1"/>
            </p:cNvSpPr>
            <p:nvPr/>
          </p:nvSpPr>
          <p:spPr bwMode="auto">
            <a:xfrm>
              <a:off x="4468" y="1309"/>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43072" name="Text Box 64"/>
            <p:cNvSpPr txBox="1">
              <a:spLocks noChangeArrowheads="1"/>
            </p:cNvSpPr>
            <p:nvPr/>
          </p:nvSpPr>
          <p:spPr bwMode="auto">
            <a:xfrm>
              <a:off x="4649" y="1117"/>
              <a:ext cx="40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ptcb1</a:t>
              </a:r>
            </a:p>
          </p:txBody>
        </p:sp>
      </p:grpSp>
      <p:sp>
        <p:nvSpPr>
          <p:cNvPr id="95297" name="Rectangle 65"/>
          <p:cNvSpPr>
            <a:spLocks noChangeArrowheads="1"/>
          </p:cNvSpPr>
          <p:nvPr/>
        </p:nvSpPr>
        <p:spPr bwMode="auto">
          <a:xfrm>
            <a:off x="2278063" y="1535113"/>
            <a:ext cx="3168650" cy="12954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95298" name="Rectangle 66"/>
          <p:cNvSpPr>
            <a:spLocks noChangeArrowheads="1"/>
          </p:cNvSpPr>
          <p:nvPr/>
        </p:nvSpPr>
        <p:spPr bwMode="auto">
          <a:xfrm>
            <a:off x="2278063" y="1643063"/>
            <a:ext cx="3168650" cy="21590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5299" name="Rectangle 67"/>
          <p:cNvSpPr>
            <a:spLocks noChangeArrowheads="1"/>
          </p:cNvSpPr>
          <p:nvPr/>
        </p:nvSpPr>
        <p:spPr bwMode="auto">
          <a:xfrm>
            <a:off x="2278064" y="1966913"/>
            <a:ext cx="30956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t>    OS_TCB  *ptcb1;</a:t>
            </a:r>
          </a:p>
          <a:p>
            <a:pPr eaLnBrk="1" hangingPunct="1"/>
            <a:r>
              <a:rPr lang="en-US" altLang="zh-CN" sz="1400"/>
              <a:t>    OS_TCB  *ptcb2;</a:t>
            </a:r>
          </a:p>
        </p:txBody>
      </p:sp>
      <p:sp>
        <p:nvSpPr>
          <p:cNvPr id="95300" name="Rectangle 68"/>
          <p:cNvSpPr>
            <a:spLocks noChangeArrowheads="1"/>
          </p:cNvSpPr>
          <p:nvPr/>
        </p:nvSpPr>
        <p:spPr bwMode="auto">
          <a:xfrm>
            <a:off x="2278063" y="1606551"/>
            <a:ext cx="316865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dirty="0" err="1"/>
              <a:t>OSTCBList</a:t>
            </a:r>
            <a:r>
              <a:rPr lang="en-US" altLang="zh-CN" sz="1400" dirty="0"/>
              <a:t> = (OS_TCB *)0; </a:t>
            </a:r>
          </a:p>
          <a:p>
            <a:pPr eaLnBrk="1" hangingPunct="1"/>
            <a:r>
              <a:rPr lang="en-US" altLang="zh-CN" sz="1400" dirty="0"/>
              <a:t>for(</a:t>
            </a:r>
            <a:r>
              <a:rPr lang="en-US" altLang="zh-CN" sz="1400" dirty="0" err="1"/>
              <a:t>i</a:t>
            </a:r>
            <a:r>
              <a:rPr lang="en-US" altLang="zh-CN" sz="1400" dirty="0"/>
              <a:t>=0;i&lt;(OS_LOWEST_PRIO+1);</a:t>
            </a:r>
            <a:r>
              <a:rPr lang="en-US" altLang="zh-CN" sz="1400" dirty="0" err="1"/>
              <a:t>i</a:t>
            </a:r>
            <a:r>
              <a:rPr lang="en-US" altLang="zh-CN" sz="1400" dirty="0"/>
              <a:t>++) {</a:t>
            </a:r>
          </a:p>
          <a:p>
            <a:pPr eaLnBrk="1" hangingPunct="1"/>
            <a:r>
              <a:rPr lang="en-US" altLang="zh-CN" sz="1400" dirty="0"/>
              <a:t>    OSTCBPrioTbl[</a:t>
            </a:r>
            <a:r>
              <a:rPr lang="en-US" altLang="zh-CN" sz="1400" dirty="0" err="1"/>
              <a:t>i</a:t>
            </a:r>
            <a:r>
              <a:rPr lang="en-US" altLang="zh-CN" sz="1400" dirty="0"/>
              <a:t>] = (OS_TCB *)0;</a:t>
            </a:r>
          </a:p>
          <a:p>
            <a:pPr eaLnBrk="1" hangingPunct="1"/>
            <a:r>
              <a:rPr lang="en-US" altLang="zh-CN" sz="1400" dirty="0"/>
              <a:t>}</a:t>
            </a:r>
          </a:p>
        </p:txBody>
      </p:sp>
      <p:sp>
        <p:nvSpPr>
          <p:cNvPr id="95301" name="Rectangle 69"/>
          <p:cNvSpPr>
            <a:spLocks noChangeArrowheads="1"/>
          </p:cNvSpPr>
          <p:nvPr/>
        </p:nvSpPr>
        <p:spPr bwMode="auto">
          <a:xfrm>
            <a:off x="2278063" y="2009775"/>
            <a:ext cx="3168650" cy="21590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5302" name="Rectangle 70"/>
          <p:cNvSpPr>
            <a:spLocks noChangeArrowheads="1"/>
          </p:cNvSpPr>
          <p:nvPr/>
        </p:nvSpPr>
        <p:spPr bwMode="auto">
          <a:xfrm>
            <a:off x="2278063" y="1966913"/>
            <a:ext cx="31686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t>    ptcb1 = &amp;OSTCBTbl[0];</a:t>
            </a:r>
          </a:p>
          <a:p>
            <a:pPr eaLnBrk="1" hangingPunct="1"/>
            <a:r>
              <a:rPr lang="en-US" altLang="zh-CN" sz="1400"/>
              <a:t>    ptcb2 = &amp;OSTCBTbl[1];</a:t>
            </a:r>
          </a:p>
        </p:txBody>
      </p:sp>
      <p:sp>
        <p:nvSpPr>
          <p:cNvPr id="95303" name="Rectangle 71"/>
          <p:cNvSpPr>
            <a:spLocks noChangeArrowheads="1"/>
          </p:cNvSpPr>
          <p:nvPr/>
        </p:nvSpPr>
        <p:spPr bwMode="auto">
          <a:xfrm>
            <a:off x="2278063" y="1930400"/>
            <a:ext cx="3168650" cy="21590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5304" name="Rectangle 72"/>
          <p:cNvSpPr>
            <a:spLocks noChangeArrowheads="1"/>
          </p:cNvSpPr>
          <p:nvPr/>
        </p:nvSpPr>
        <p:spPr bwMode="auto">
          <a:xfrm>
            <a:off x="2278063" y="1462089"/>
            <a:ext cx="316865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t>for (i = 0; i &lt; (OS_MAX_TASKS + </a:t>
            </a:r>
          </a:p>
          <a:p>
            <a:pPr eaLnBrk="1" hangingPunct="1"/>
            <a:r>
              <a:rPr lang="en-US" altLang="zh-CN" sz="1400"/>
              <a:t>    OS_N_SYS_TASKS - 1); i++) { </a:t>
            </a:r>
          </a:p>
          <a:p>
            <a:pPr eaLnBrk="1" hangingPunct="1"/>
            <a:r>
              <a:rPr lang="en-US" altLang="zh-CN" sz="1400"/>
              <a:t>        ptcb1 -&gt; OSTCBNext = ptcb2;</a:t>
            </a:r>
          </a:p>
          <a:p>
            <a:pPr eaLnBrk="1" hangingPunct="1"/>
            <a:r>
              <a:rPr lang="en-US" altLang="zh-CN" sz="1400"/>
              <a:t>        ptcb1++;</a:t>
            </a:r>
          </a:p>
          <a:p>
            <a:pPr eaLnBrk="1" hangingPunct="1"/>
            <a:r>
              <a:rPr lang="en-US" altLang="zh-CN" sz="1400"/>
              <a:t>        ptcb2++;</a:t>
            </a:r>
          </a:p>
          <a:p>
            <a:pPr eaLnBrk="1" hangingPunct="1"/>
            <a:r>
              <a:rPr lang="en-US" altLang="zh-CN" sz="1400"/>
              <a:t>    }</a:t>
            </a:r>
          </a:p>
        </p:txBody>
      </p:sp>
      <p:sp>
        <p:nvSpPr>
          <p:cNvPr id="95305" name="Rectangle 73"/>
          <p:cNvSpPr>
            <a:spLocks noChangeArrowheads="1"/>
          </p:cNvSpPr>
          <p:nvPr/>
        </p:nvSpPr>
        <p:spPr bwMode="auto">
          <a:xfrm>
            <a:off x="2278063" y="1930400"/>
            <a:ext cx="3168650" cy="21590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5306" name="Rectangle 74"/>
          <p:cNvSpPr>
            <a:spLocks noChangeArrowheads="1"/>
          </p:cNvSpPr>
          <p:nvPr/>
        </p:nvSpPr>
        <p:spPr bwMode="auto">
          <a:xfrm>
            <a:off x="2278063" y="1893888"/>
            <a:ext cx="31686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t>  ptcb1-&gt;OSTCBNext = (OS_TCB *)0; </a:t>
            </a:r>
          </a:p>
          <a:p>
            <a:pPr eaLnBrk="1" hangingPunct="1"/>
            <a:r>
              <a:rPr lang="en-US" altLang="zh-CN" sz="1400"/>
              <a:t>  OSTCBFreeList = &amp;OSTCBTbl[0];</a:t>
            </a:r>
          </a:p>
        </p:txBody>
      </p:sp>
      <p:grpSp>
        <p:nvGrpSpPr>
          <p:cNvPr id="18" name="Group 75"/>
          <p:cNvGrpSpPr/>
          <p:nvPr/>
        </p:nvGrpSpPr>
        <p:grpSpPr bwMode="auto">
          <a:xfrm>
            <a:off x="9191625" y="2093913"/>
            <a:ext cx="863600" cy="304800"/>
            <a:chOff x="2699" y="3113"/>
            <a:chExt cx="544" cy="192"/>
          </a:xfrm>
        </p:grpSpPr>
        <p:sp>
          <p:nvSpPr>
            <p:cNvPr id="43069" name="Line 76"/>
            <p:cNvSpPr>
              <a:spLocks noChangeShapeType="1"/>
            </p:cNvSpPr>
            <p:nvPr/>
          </p:nvSpPr>
          <p:spPr bwMode="auto">
            <a:xfrm>
              <a:off x="2699" y="321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70" name="Text Box 77"/>
            <p:cNvSpPr txBox="1">
              <a:spLocks noChangeArrowheads="1"/>
            </p:cNvSpPr>
            <p:nvPr/>
          </p:nvSpPr>
          <p:spPr bwMode="auto">
            <a:xfrm>
              <a:off x="2835" y="3113"/>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NULL</a:t>
              </a:r>
            </a:p>
          </p:txBody>
        </p:sp>
      </p:grpSp>
      <p:grpSp>
        <p:nvGrpSpPr>
          <p:cNvPr id="19" name="Group 78"/>
          <p:cNvGrpSpPr/>
          <p:nvPr/>
        </p:nvGrpSpPr>
        <p:grpSpPr bwMode="auto">
          <a:xfrm>
            <a:off x="9191625" y="2381250"/>
            <a:ext cx="863600" cy="304800"/>
            <a:chOff x="2699" y="3113"/>
            <a:chExt cx="544" cy="192"/>
          </a:xfrm>
        </p:grpSpPr>
        <p:sp>
          <p:nvSpPr>
            <p:cNvPr id="43067" name="Line 79"/>
            <p:cNvSpPr>
              <a:spLocks noChangeShapeType="1"/>
            </p:cNvSpPr>
            <p:nvPr/>
          </p:nvSpPr>
          <p:spPr bwMode="auto">
            <a:xfrm>
              <a:off x="2699" y="321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68" name="Text Box 80"/>
            <p:cNvSpPr txBox="1">
              <a:spLocks noChangeArrowheads="1"/>
            </p:cNvSpPr>
            <p:nvPr/>
          </p:nvSpPr>
          <p:spPr bwMode="auto">
            <a:xfrm>
              <a:off x="2835" y="3113"/>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NULL</a:t>
              </a:r>
            </a:p>
          </p:txBody>
        </p:sp>
      </p:grpSp>
      <p:grpSp>
        <p:nvGrpSpPr>
          <p:cNvPr id="20" name="Group 81"/>
          <p:cNvGrpSpPr/>
          <p:nvPr/>
        </p:nvGrpSpPr>
        <p:grpSpPr bwMode="auto">
          <a:xfrm>
            <a:off x="9191625" y="2670175"/>
            <a:ext cx="863600" cy="304800"/>
            <a:chOff x="2699" y="3113"/>
            <a:chExt cx="544" cy="192"/>
          </a:xfrm>
        </p:grpSpPr>
        <p:sp>
          <p:nvSpPr>
            <p:cNvPr id="43065" name="Line 82"/>
            <p:cNvSpPr>
              <a:spLocks noChangeShapeType="1"/>
            </p:cNvSpPr>
            <p:nvPr/>
          </p:nvSpPr>
          <p:spPr bwMode="auto">
            <a:xfrm>
              <a:off x="2699" y="321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66" name="Text Box 83"/>
            <p:cNvSpPr txBox="1">
              <a:spLocks noChangeArrowheads="1"/>
            </p:cNvSpPr>
            <p:nvPr/>
          </p:nvSpPr>
          <p:spPr bwMode="auto">
            <a:xfrm>
              <a:off x="2835" y="3113"/>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NULL</a:t>
              </a:r>
            </a:p>
          </p:txBody>
        </p:sp>
      </p:grpSp>
      <p:grpSp>
        <p:nvGrpSpPr>
          <p:cNvPr id="21" name="Group 84"/>
          <p:cNvGrpSpPr/>
          <p:nvPr/>
        </p:nvGrpSpPr>
        <p:grpSpPr bwMode="auto">
          <a:xfrm>
            <a:off x="9191625" y="2957513"/>
            <a:ext cx="863600" cy="304800"/>
            <a:chOff x="2699" y="3113"/>
            <a:chExt cx="544" cy="192"/>
          </a:xfrm>
        </p:grpSpPr>
        <p:sp>
          <p:nvSpPr>
            <p:cNvPr id="43063" name="Line 85"/>
            <p:cNvSpPr>
              <a:spLocks noChangeShapeType="1"/>
            </p:cNvSpPr>
            <p:nvPr/>
          </p:nvSpPr>
          <p:spPr bwMode="auto">
            <a:xfrm>
              <a:off x="2699" y="321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64" name="Text Box 86"/>
            <p:cNvSpPr txBox="1">
              <a:spLocks noChangeArrowheads="1"/>
            </p:cNvSpPr>
            <p:nvPr/>
          </p:nvSpPr>
          <p:spPr bwMode="auto">
            <a:xfrm>
              <a:off x="2835" y="3113"/>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NULL</a:t>
              </a:r>
            </a:p>
          </p:txBody>
        </p:sp>
      </p:grpSp>
      <p:grpSp>
        <p:nvGrpSpPr>
          <p:cNvPr id="22" name="Group 87"/>
          <p:cNvGrpSpPr/>
          <p:nvPr/>
        </p:nvGrpSpPr>
        <p:grpSpPr bwMode="auto">
          <a:xfrm>
            <a:off x="9191625" y="3244850"/>
            <a:ext cx="863600" cy="304800"/>
            <a:chOff x="2699" y="3113"/>
            <a:chExt cx="544" cy="192"/>
          </a:xfrm>
        </p:grpSpPr>
        <p:sp>
          <p:nvSpPr>
            <p:cNvPr id="43061" name="Line 88"/>
            <p:cNvSpPr>
              <a:spLocks noChangeShapeType="1"/>
            </p:cNvSpPr>
            <p:nvPr/>
          </p:nvSpPr>
          <p:spPr bwMode="auto">
            <a:xfrm>
              <a:off x="2699" y="321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62" name="Text Box 89"/>
            <p:cNvSpPr txBox="1">
              <a:spLocks noChangeArrowheads="1"/>
            </p:cNvSpPr>
            <p:nvPr/>
          </p:nvSpPr>
          <p:spPr bwMode="auto">
            <a:xfrm>
              <a:off x="2835" y="3113"/>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NULL</a:t>
              </a:r>
            </a:p>
          </p:txBody>
        </p:sp>
      </p:grpSp>
      <p:grpSp>
        <p:nvGrpSpPr>
          <p:cNvPr id="23" name="Group 90"/>
          <p:cNvGrpSpPr/>
          <p:nvPr/>
        </p:nvGrpSpPr>
        <p:grpSpPr bwMode="auto">
          <a:xfrm>
            <a:off x="9191625" y="3533775"/>
            <a:ext cx="863600" cy="304800"/>
            <a:chOff x="2699" y="3113"/>
            <a:chExt cx="544" cy="192"/>
          </a:xfrm>
        </p:grpSpPr>
        <p:sp>
          <p:nvSpPr>
            <p:cNvPr id="43059" name="Line 91"/>
            <p:cNvSpPr>
              <a:spLocks noChangeShapeType="1"/>
            </p:cNvSpPr>
            <p:nvPr/>
          </p:nvSpPr>
          <p:spPr bwMode="auto">
            <a:xfrm>
              <a:off x="2699" y="3214"/>
              <a:ext cx="181" cy="0"/>
            </a:xfrm>
            <a:prstGeom prst="line">
              <a:avLst/>
            </a:prstGeom>
            <a:noFill/>
            <a:ln w="19050">
              <a:solidFill>
                <a:schemeClr val="tx1"/>
              </a:solidFill>
              <a:prstDash val="sysDot"/>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60" name="Text Box 92"/>
            <p:cNvSpPr txBox="1">
              <a:spLocks noChangeArrowheads="1"/>
            </p:cNvSpPr>
            <p:nvPr/>
          </p:nvSpPr>
          <p:spPr bwMode="auto">
            <a:xfrm>
              <a:off x="2835" y="3113"/>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NULL</a:t>
              </a:r>
            </a:p>
          </p:txBody>
        </p:sp>
      </p:grpSp>
      <p:grpSp>
        <p:nvGrpSpPr>
          <p:cNvPr id="24" name="Group 93"/>
          <p:cNvGrpSpPr/>
          <p:nvPr/>
        </p:nvGrpSpPr>
        <p:grpSpPr bwMode="auto">
          <a:xfrm>
            <a:off x="9191625" y="3821113"/>
            <a:ext cx="863600" cy="304800"/>
            <a:chOff x="2699" y="3113"/>
            <a:chExt cx="544" cy="192"/>
          </a:xfrm>
        </p:grpSpPr>
        <p:sp>
          <p:nvSpPr>
            <p:cNvPr id="43057" name="Line 94"/>
            <p:cNvSpPr>
              <a:spLocks noChangeShapeType="1"/>
            </p:cNvSpPr>
            <p:nvPr/>
          </p:nvSpPr>
          <p:spPr bwMode="auto">
            <a:xfrm>
              <a:off x="2699" y="321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58" name="Text Box 95"/>
            <p:cNvSpPr txBox="1">
              <a:spLocks noChangeArrowheads="1"/>
            </p:cNvSpPr>
            <p:nvPr/>
          </p:nvSpPr>
          <p:spPr bwMode="auto">
            <a:xfrm>
              <a:off x="2835" y="3113"/>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NULL</a:t>
              </a:r>
            </a:p>
          </p:txBody>
        </p:sp>
      </p:grpSp>
      <p:grpSp>
        <p:nvGrpSpPr>
          <p:cNvPr id="25" name="Group 96"/>
          <p:cNvGrpSpPr/>
          <p:nvPr/>
        </p:nvGrpSpPr>
        <p:grpSpPr bwMode="auto">
          <a:xfrm>
            <a:off x="9191625" y="4125913"/>
            <a:ext cx="863600" cy="304800"/>
            <a:chOff x="2699" y="3113"/>
            <a:chExt cx="544" cy="192"/>
          </a:xfrm>
        </p:grpSpPr>
        <p:sp>
          <p:nvSpPr>
            <p:cNvPr id="43055" name="Line 97"/>
            <p:cNvSpPr>
              <a:spLocks noChangeShapeType="1"/>
            </p:cNvSpPr>
            <p:nvPr/>
          </p:nvSpPr>
          <p:spPr bwMode="auto">
            <a:xfrm>
              <a:off x="2699" y="321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56" name="Text Box 98"/>
            <p:cNvSpPr txBox="1">
              <a:spLocks noChangeArrowheads="1"/>
            </p:cNvSpPr>
            <p:nvPr/>
          </p:nvSpPr>
          <p:spPr bwMode="auto">
            <a:xfrm>
              <a:off x="2835" y="3113"/>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NULL</a:t>
              </a:r>
            </a:p>
          </p:txBody>
        </p:sp>
      </p:grpSp>
      <p:cxnSp>
        <p:nvCxnSpPr>
          <p:cNvPr id="95331" name="AutoShape 99"/>
          <p:cNvCxnSpPr>
            <a:cxnSpLocks noChangeShapeType="1"/>
            <a:stCxn id="95295" idx="3"/>
            <a:endCxn id="95250" idx="1"/>
          </p:cNvCxnSpPr>
          <p:nvPr/>
        </p:nvCxnSpPr>
        <p:spPr bwMode="auto">
          <a:xfrm>
            <a:off x="3430589" y="4648201"/>
            <a:ext cx="288925" cy="703263"/>
          </a:xfrm>
          <a:prstGeom prst="bentConnector3">
            <a:avLst>
              <a:gd name="adj1" fmla="val 50000"/>
            </a:avLst>
          </a:prstGeom>
          <a:noFill/>
          <a:ln w="19050">
            <a:solidFill>
              <a:srgbClr val="FF0000"/>
            </a:solidFill>
            <a:miter lim="800000"/>
            <a:tailEnd type="triangle" w="med" len="med"/>
          </a:ln>
          <a:extLst>
            <a:ext uri="{909E8E84-426E-40DD-AFC4-6F175D3DCCD1}">
              <a14:hiddenFill xmlns:a14="http://schemas.microsoft.com/office/drawing/2010/main">
                <a:noFill/>
              </a14:hiddenFill>
            </a:ext>
          </a:extLst>
        </p:spPr>
      </p:cxnSp>
      <p:cxnSp>
        <p:nvCxnSpPr>
          <p:cNvPr id="95332" name="AutoShape 100"/>
          <p:cNvCxnSpPr>
            <a:cxnSpLocks noChangeShapeType="1"/>
            <a:stCxn id="95292" idx="3"/>
            <a:endCxn id="95255" idx="1"/>
          </p:cNvCxnSpPr>
          <p:nvPr/>
        </p:nvCxnSpPr>
        <p:spPr bwMode="auto">
          <a:xfrm>
            <a:off x="3430588" y="4056063"/>
            <a:ext cx="1727200" cy="1293812"/>
          </a:xfrm>
          <a:prstGeom prst="bentConnector3">
            <a:avLst>
              <a:gd name="adj1" fmla="val 91819"/>
            </a:avLst>
          </a:prstGeom>
          <a:noFill/>
          <a:ln w="19050">
            <a:solidFill>
              <a:srgbClr val="FF0000"/>
            </a:solidFill>
            <a:miter lim="800000"/>
            <a:tailEnd type="triangle" w="med" len="med"/>
          </a:ln>
          <a:extLst>
            <a:ext uri="{909E8E84-426E-40DD-AFC4-6F175D3DCCD1}">
              <a14:hiddenFill xmlns:a14="http://schemas.microsoft.com/office/drawing/2010/main">
                <a:noFill/>
              </a14:hiddenFill>
            </a:ext>
          </a:extLst>
        </p:spPr>
      </p:cxnSp>
      <p:sp>
        <p:nvSpPr>
          <p:cNvPr id="95333" name="Line 101"/>
          <p:cNvSpPr>
            <a:spLocks noChangeShapeType="1"/>
          </p:cNvSpPr>
          <p:nvPr/>
        </p:nvSpPr>
        <p:spPr bwMode="auto">
          <a:xfrm>
            <a:off x="4870450" y="5349875"/>
            <a:ext cx="287338" cy="0"/>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cxnSp>
        <p:nvCxnSpPr>
          <p:cNvPr id="95334" name="AutoShape 102"/>
          <p:cNvCxnSpPr>
            <a:cxnSpLocks noChangeShapeType="1"/>
            <a:stCxn id="95295" idx="3"/>
            <a:endCxn id="95255" idx="1"/>
          </p:cNvCxnSpPr>
          <p:nvPr/>
        </p:nvCxnSpPr>
        <p:spPr bwMode="auto">
          <a:xfrm>
            <a:off x="3430588" y="4648201"/>
            <a:ext cx="1727200" cy="701675"/>
          </a:xfrm>
          <a:prstGeom prst="bentConnector3">
            <a:avLst>
              <a:gd name="adj1" fmla="val 87315"/>
            </a:avLst>
          </a:prstGeom>
          <a:noFill/>
          <a:ln w="19050">
            <a:solidFill>
              <a:srgbClr val="FF0000"/>
            </a:solidFill>
            <a:miter lim="800000"/>
            <a:tailEnd type="triangle" w="med" len="med"/>
          </a:ln>
          <a:extLst>
            <a:ext uri="{909E8E84-426E-40DD-AFC4-6F175D3DCCD1}">
              <a14:hiddenFill xmlns:a14="http://schemas.microsoft.com/office/drawing/2010/main">
                <a:noFill/>
              </a14:hiddenFill>
            </a:ext>
          </a:extLst>
        </p:spPr>
      </p:cxnSp>
      <p:cxnSp>
        <p:nvCxnSpPr>
          <p:cNvPr id="95335" name="AutoShape 103"/>
          <p:cNvCxnSpPr>
            <a:cxnSpLocks noChangeShapeType="1"/>
            <a:stCxn id="95292" idx="3"/>
            <a:endCxn id="95263" idx="1"/>
          </p:cNvCxnSpPr>
          <p:nvPr/>
        </p:nvCxnSpPr>
        <p:spPr bwMode="auto">
          <a:xfrm>
            <a:off x="3430588" y="4056063"/>
            <a:ext cx="3168650" cy="1293812"/>
          </a:xfrm>
          <a:prstGeom prst="bentConnector3">
            <a:avLst>
              <a:gd name="adj1" fmla="val 95644"/>
            </a:avLst>
          </a:prstGeom>
          <a:noFill/>
          <a:ln w="19050">
            <a:solidFill>
              <a:srgbClr val="FF0000"/>
            </a:solidFill>
            <a:miter lim="800000"/>
            <a:tailEnd type="triangle" w="med" len="med"/>
          </a:ln>
          <a:extLst>
            <a:ext uri="{909E8E84-426E-40DD-AFC4-6F175D3DCCD1}">
              <a14:hiddenFill xmlns:a14="http://schemas.microsoft.com/office/drawing/2010/main">
                <a:noFill/>
              </a14:hiddenFill>
            </a:ext>
          </a:extLst>
        </p:spPr>
      </p:cxnSp>
      <p:cxnSp>
        <p:nvCxnSpPr>
          <p:cNvPr id="95336" name="AutoShape 104"/>
          <p:cNvCxnSpPr>
            <a:cxnSpLocks noChangeShapeType="1"/>
            <a:stCxn id="95292" idx="3"/>
            <a:endCxn id="95242" idx="1"/>
          </p:cNvCxnSpPr>
          <p:nvPr/>
        </p:nvCxnSpPr>
        <p:spPr bwMode="auto">
          <a:xfrm>
            <a:off x="3430589" y="4056063"/>
            <a:ext cx="4606925" cy="1295400"/>
          </a:xfrm>
          <a:prstGeom prst="bentConnector3">
            <a:avLst>
              <a:gd name="adj1" fmla="val 96898"/>
            </a:avLst>
          </a:prstGeom>
          <a:noFill/>
          <a:ln w="19050">
            <a:solidFill>
              <a:srgbClr val="FF0000"/>
            </a:solidFill>
            <a:miter lim="800000"/>
            <a:tailEnd type="triangle" w="med" len="med"/>
          </a:ln>
          <a:extLst>
            <a:ext uri="{909E8E84-426E-40DD-AFC4-6F175D3DCCD1}">
              <a14:hiddenFill xmlns:a14="http://schemas.microsoft.com/office/drawing/2010/main">
                <a:noFill/>
              </a14:hiddenFill>
            </a:ext>
          </a:extLst>
        </p:spPr>
      </p:cxnSp>
      <p:cxnSp>
        <p:nvCxnSpPr>
          <p:cNvPr id="95337" name="AutoShape 105"/>
          <p:cNvCxnSpPr>
            <a:cxnSpLocks noChangeShapeType="1"/>
            <a:stCxn id="95292" idx="3"/>
            <a:endCxn id="95338" idx="1"/>
          </p:cNvCxnSpPr>
          <p:nvPr/>
        </p:nvCxnSpPr>
        <p:spPr bwMode="auto">
          <a:xfrm>
            <a:off x="3430588" y="4056063"/>
            <a:ext cx="4608512" cy="2159000"/>
          </a:xfrm>
          <a:prstGeom prst="bentConnector3">
            <a:avLst>
              <a:gd name="adj1" fmla="val 96866"/>
            </a:avLst>
          </a:prstGeom>
          <a:noFill/>
          <a:ln w="19050">
            <a:solidFill>
              <a:srgbClr val="FF0000"/>
            </a:solidFill>
            <a:miter lim="800000"/>
            <a:tailEnd type="triangle" w="med" len="med"/>
          </a:ln>
          <a:extLst>
            <a:ext uri="{909E8E84-426E-40DD-AFC4-6F175D3DCCD1}">
              <a14:hiddenFill xmlns:a14="http://schemas.microsoft.com/office/drawing/2010/main">
                <a:noFill/>
              </a14:hiddenFill>
            </a:ext>
          </a:extLst>
        </p:spPr>
      </p:cxnSp>
      <p:sp>
        <p:nvSpPr>
          <p:cNvPr id="95338" name="Rectangle 106"/>
          <p:cNvSpPr>
            <a:spLocks noChangeArrowheads="1"/>
          </p:cNvSpPr>
          <p:nvPr/>
        </p:nvSpPr>
        <p:spPr bwMode="auto">
          <a:xfrm>
            <a:off x="8039101" y="6142038"/>
            <a:ext cx="1152525" cy="144462"/>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tIns="0" anchor="ctr"/>
          <a:lstStyle/>
          <a:p>
            <a:pPr algn="ctr">
              <a:defRPr/>
            </a:pPr>
            <a:r>
              <a:rPr lang="en-US" altLang="zh-CN" sz="1400">
                <a:latin typeface="Arial" panose="020B0604020202020204" pitchFamily="34" charset="0"/>
              </a:rPr>
              <a:t>……</a:t>
            </a:r>
          </a:p>
        </p:txBody>
      </p:sp>
      <p:sp>
        <p:nvSpPr>
          <p:cNvPr id="95339" name="Line 107"/>
          <p:cNvSpPr>
            <a:spLocks noChangeShapeType="1"/>
          </p:cNvSpPr>
          <p:nvPr/>
        </p:nvSpPr>
        <p:spPr bwMode="auto">
          <a:xfrm>
            <a:off x="3430589" y="5349875"/>
            <a:ext cx="287337" cy="0"/>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340" name="Line 108"/>
          <p:cNvSpPr>
            <a:spLocks noChangeShapeType="1"/>
          </p:cNvSpPr>
          <p:nvPr/>
        </p:nvSpPr>
        <p:spPr bwMode="auto">
          <a:xfrm>
            <a:off x="7751764" y="5349875"/>
            <a:ext cx="287337" cy="0"/>
          </a:xfrm>
          <a:prstGeom prst="line">
            <a:avLst/>
          </a:prstGeom>
          <a:noFill/>
          <a:ln w="19050">
            <a:solidFill>
              <a:srgbClr val="FF0000"/>
            </a:solidFill>
            <a:prstDash val="sysDot"/>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341" name="Line 109"/>
          <p:cNvSpPr>
            <a:spLocks noChangeShapeType="1"/>
          </p:cNvSpPr>
          <p:nvPr/>
        </p:nvSpPr>
        <p:spPr bwMode="auto">
          <a:xfrm>
            <a:off x="6310314" y="5349875"/>
            <a:ext cx="287337" cy="0"/>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cxnSp>
        <p:nvCxnSpPr>
          <p:cNvPr id="95342" name="AutoShape 110"/>
          <p:cNvCxnSpPr>
            <a:cxnSpLocks noChangeShapeType="1"/>
            <a:stCxn id="95295" idx="3"/>
            <a:endCxn id="95263" idx="1"/>
          </p:cNvCxnSpPr>
          <p:nvPr/>
        </p:nvCxnSpPr>
        <p:spPr bwMode="auto">
          <a:xfrm>
            <a:off x="3430588" y="4648201"/>
            <a:ext cx="3168650" cy="701675"/>
          </a:xfrm>
          <a:prstGeom prst="bentConnector3">
            <a:avLst>
              <a:gd name="adj1" fmla="val 93486"/>
            </a:avLst>
          </a:prstGeom>
          <a:noFill/>
          <a:ln w="19050">
            <a:solidFill>
              <a:srgbClr val="FF0000"/>
            </a:solidFill>
            <a:miter lim="800000"/>
            <a:tailEnd type="triangle" w="med" len="med"/>
          </a:ln>
          <a:extLst>
            <a:ext uri="{909E8E84-426E-40DD-AFC4-6F175D3DCCD1}">
              <a14:hiddenFill xmlns:a14="http://schemas.microsoft.com/office/drawing/2010/main">
                <a:noFill/>
              </a14:hiddenFill>
            </a:ext>
          </a:extLst>
        </p:spPr>
      </p:cxnSp>
      <p:cxnSp>
        <p:nvCxnSpPr>
          <p:cNvPr id="95343" name="AutoShape 111"/>
          <p:cNvCxnSpPr>
            <a:cxnSpLocks noChangeShapeType="1"/>
            <a:stCxn id="95295" idx="3"/>
            <a:endCxn id="95242" idx="1"/>
          </p:cNvCxnSpPr>
          <p:nvPr/>
        </p:nvCxnSpPr>
        <p:spPr bwMode="auto">
          <a:xfrm>
            <a:off x="3430589" y="4648201"/>
            <a:ext cx="4606925" cy="703263"/>
          </a:xfrm>
          <a:prstGeom prst="bentConnector3">
            <a:avLst>
              <a:gd name="adj1" fmla="val 95347"/>
            </a:avLst>
          </a:prstGeom>
          <a:noFill/>
          <a:ln w="19050">
            <a:solidFill>
              <a:srgbClr val="FF0000"/>
            </a:solidFill>
            <a:miter lim="800000"/>
            <a:tailEnd type="triangle" w="med" len="med"/>
          </a:ln>
          <a:extLst>
            <a:ext uri="{909E8E84-426E-40DD-AFC4-6F175D3DCCD1}">
              <a14:hiddenFill xmlns:a14="http://schemas.microsoft.com/office/drawing/2010/main">
                <a:noFill/>
              </a14:hiddenFill>
            </a:ext>
          </a:extLst>
        </p:spPr>
      </p:cxnSp>
      <p:sp>
        <p:nvSpPr>
          <p:cNvPr id="110" name="燕尾形 109">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95235">
                                            <p:txEl>
                                              <p:pRg st="0" end="0"/>
                                            </p:txEl>
                                          </p:spTgt>
                                        </p:tgtEl>
                                        <p:attrNameLst>
                                          <p:attrName>style.visibility</p:attrName>
                                        </p:attrNameLst>
                                      </p:cBhvr>
                                      <p:to>
                                        <p:strVal val="visible"/>
                                      </p:to>
                                    </p:set>
                                    <p:anim calcmode="lin" valueType="num">
                                      <p:cBhvr additive="base">
                                        <p:cTn id="7" dur="500" fill="hold"/>
                                        <p:tgtEl>
                                          <p:spTgt spid="9523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9523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par>
                                <p:cTn id="13" presetID="9"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5338"/>
                                        </p:tgtEl>
                                        <p:attrNameLst>
                                          <p:attrName>style.visibility</p:attrName>
                                        </p:attrNameLst>
                                      </p:cBhvr>
                                      <p:to>
                                        <p:strVal val="visible"/>
                                      </p:to>
                                    </p:set>
                                    <p:animEffect transition="in" filter="dissolve">
                                      <p:cBhvr>
                                        <p:cTn id="18" dur="500"/>
                                        <p:tgtEl>
                                          <p:spTgt spid="95338"/>
                                        </p:tgtEl>
                                      </p:cBhvr>
                                    </p:animEffect>
                                  </p:childTnLst>
                                </p:cTn>
                              </p:par>
                              <p:par>
                                <p:cTn id="19" presetID="9"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dissolve">
                                      <p:cBhvr>
                                        <p:cTn id="21" dur="500"/>
                                        <p:tgtEl>
                                          <p:spTgt spid="6"/>
                                        </p:tgtEl>
                                      </p:cBhvr>
                                    </p:animEffect>
                                  </p:childTnLst>
                                </p:cTn>
                              </p:par>
                              <p:par>
                                <p:cTn id="22" presetID="9"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dissolve">
                                      <p:cBhvr>
                                        <p:cTn id="24" dur="500"/>
                                        <p:tgtEl>
                                          <p:spTgt spid="8"/>
                                        </p:tgtEl>
                                      </p:cBhvr>
                                    </p:animEffect>
                                  </p:childTnLst>
                                </p:cTn>
                              </p:par>
                              <p:par>
                                <p:cTn id="25" presetID="9"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dissolve">
                                      <p:cBhvr>
                                        <p:cTn id="27" dur="500"/>
                                        <p:tgtEl>
                                          <p:spTgt spid="11"/>
                                        </p:tgtEl>
                                      </p:cBhvr>
                                    </p:animEffect>
                                  </p:childTnLst>
                                </p:cTn>
                              </p:par>
                              <p:par>
                                <p:cTn id="28" presetID="9" presetClass="entr" presetSubtype="0"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dissolve">
                                      <p:cBhvr>
                                        <p:cTn id="30" dur="500"/>
                                        <p:tgtEl>
                                          <p:spTgt spid="3"/>
                                        </p:tgtEl>
                                      </p:cBhvr>
                                    </p:animEffect>
                                  </p:childTnLst>
                                </p:cTn>
                              </p:par>
                              <p:par>
                                <p:cTn id="31" presetID="9"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dissolve">
                                      <p:cBhvr>
                                        <p:cTn id="33" dur="500"/>
                                        <p:tgtEl>
                                          <p:spTgt spid="13"/>
                                        </p:tgtEl>
                                      </p:cBhvr>
                                    </p:animEffect>
                                  </p:childTnLst>
                                </p:cTn>
                              </p:par>
                            </p:childTnLst>
                          </p:cTn>
                        </p:par>
                        <p:par>
                          <p:cTn id="34" fill="hold">
                            <p:stCondLst>
                              <p:cond delay="1000"/>
                            </p:stCondLst>
                            <p:childTnLst>
                              <p:par>
                                <p:cTn id="35" presetID="12" presetClass="entr" presetSubtype="1" fill="hold" grpId="0" nodeType="afterEffect">
                                  <p:stCondLst>
                                    <p:cond delay="0"/>
                                  </p:stCondLst>
                                  <p:childTnLst>
                                    <p:set>
                                      <p:cBhvr>
                                        <p:cTn id="36" dur="1" fill="hold">
                                          <p:stCondLst>
                                            <p:cond delay="0"/>
                                          </p:stCondLst>
                                        </p:cTn>
                                        <p:tgtEl>
                                          <p:spTgt spid="95297"/>
                                        </p:tgtEl>
                                        <p:attrNameLst>
                                          <p:attrName>style.visibility</p:attrName>
                                        </p:attrNameLst>
                                      </p:cBhvr>
                                      <p:to>
                                        <p:strVal val="visible"/>
                                      </p:to>
                                    </p:set>
                                    <p:animEffect transition="in" filter="slide(fromTop)">
                                      <p:cBhvr>
                                        <p:cTn id="37" dur="500"/>
                                        <p:tgtEl>
                                          <p:spTgt spid="95297"/>
                                        </p:tgtEl>
                                      </p:cBhvr>
                                    </p:animEffect>
                                  </p:childTnLst>
                                </p:cTn>
                              </p:par>
                            </p:childTnLst>
                          </p:cTn>
                        </p:par>
                        <p:par>
                          <p:cTn id="38" fill="hold">
                            <p:stCondLst>
                              <p:cond delay="1500"/>
                            </p:stCondLst>
                            <p:childTnLst>
                              <p:par>
                                <p:cTn id="39" presetID="12" presetClass="entr" presetSubtype="4" fill="hold" grpId="0" nodeType="afterEffect">
                                  <p:stCondLst>
                                    <p:cond delay="0"/>
                                  </p:stCondLst>
                                  <p:childTnLst>
                                    <p:set>
                                      <p:cBhvr>
                                        <p:cTn id="40" dur="1" fill="hold">
                                          <p:stCondLst>
                                            <p:cond delay="0"/>
                                          </p:stCondLst>
                                        </p:cTn>
                                        <p:tgtEl>
                                          <p:spTgt spid="95299"/>
                                        </p:tgtEl>
                                        <p:attrNameLst>
                                          <p:attrName>style.visibility</p:attrName>
                                        </p:attrNameLst>
                                      </p:cBhvr>
                                      <p:to>
                                        <p:strVal val="visible"/>
                                      </p:to>
                                    </p:set>
                                    <p:animEffect transition="in" filter="slide(fromBottom)">
                                      <p:cBhvr>
                                        <p:cTn id="41" dur="500"/>
                                        <p:tgtEl>
                                          <p:spTgt spid="95299"/>
                                        </p:tgtEl>
                                      </p:cBhvr>
                                    </p:animEffect>
                                  </p:childTnLst>
                                </p:cTn>
                              </p:par>
                            </p:childTnLst>
                          </p:cTn>
                        </p:par>
                        <p:par>
                          <p:cTn id="42" fill="hold">
                            <p:stCondLst>
                              <p:cond delay="2000"/>
                            </p:stCondLst>
                            <p:childTnLst>
                              <p:par>
                                <p:cTn id="43" presetID="9" presetClass="entr" presetSubtype="0" fill="hold"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par>
                                <p:cTn id="46" presetID="9" presetClass="entr" presetSubtype="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dissolve">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xit" presetSubtype="1" fill="hold" grpId="1" nodeType="clickEffect">
                                  <p:stCondLst>
                                    <p:cond delay="0"/>
                                  </p:stCondLst>
                                  <p:childTnLst>
                                    <p:animEffect transition="out" filter="slide(fromTop)">
                                      <p:cBhvr>
                                        <p:cTn id="52" dur="500"/>
                                        <p:tgtEl>
                                          <p:spTgt spid="95299"/>
                                        </p:tgtEl>
                                      </p:cBhvr>
                                    </p:animEffect>
                                    <p:set>
                                      <p:cBhvr>
                                        <p:cTn id="53" dur="1" fill="hold">
                                          <p:stCondLst>
                                            <p:cond delay="499"/>
                                          </p:stCondLst>
                                        </p:cTn>
                                        <p:tgtEl>
                                          <p:spTgt spid="95299"/>
                                        </p:tgtEl>
                                        <p:attrNameLst>
                                          <p:attrName>style.visibility</p:attrName>
                                        </p:attrNameLst>
                                      </p:cBhvr>
                                      <p:to>
                                        <p:strVal val="hidden"/>
                                      </p:to>
                                    </p:set>
                                  </p:childTnLst>
                                </p:cTn>
                              </p:par>
                            </p:childTnLst>
                          </p:cTn>
                        </p:par>
                        <p:par>
                          <p:cTn id="54" fill="hold">
                            <p:stCondLst>
                              <p:cond delay="500"/>
                            </p:stCondLst>
                            <p:childTnLst>
                              <p:par>
                                <p:cTn id="55" presetID="12" presetClass="entr" presetSubtype="4" fill="hold" grpId="0" nodeType="afterEffect">
                                  <p:stCondLst>
                                    <p:cond delay="0"/>
                                  </p:stCondLst>
                                  <p:childTnLst>
                                    <p:set>
                                      <p:cBhvr>
                                        <p:cTn id="56" dur="1" fill="hold">
                                          <p:stCondLst>
                                            <p:cond delay="0"/>
                                          </p:stCondLst>
                                        </p:cTn>
                                        <p:tgtEl>
                                          <p:spTgt spid="95300"/>
                                        </p:tgtEl>
                                        <p:attrNameLst>
                                          <p:attrName>style.visibility</p:attrName>
                                        </p:attrNameLst>
                                      </p:cBhvr>
                                      <p:to>
                                        <p:strVal val="visible"/>
                                      </p:to>
                                    </p:set>
                                    <p:animEffect transition="in" filter="slide(fromBottom)">
                                      <p:cBhvr>
                                        <p:cTn id="57" dur="500"/>
                                        <p:tgtEl>
                                          <p:spTgt spid="95300"/>
                                        </p:tgtEl>
                                      </p:cBhvr>
                                    </p:animEffect>
                                  </p:childTnLst>
                                </p:cTn>
                              </p:par>
                            </p:childTnLst>
                          </p:cTn>
                        </p:par>
                        <p:par>
                          <p:cTn id="58" fill="hold">
                            <p:stCondLst>
                              <p:cond delay="1000"/>
                            </p:stCondLst>
                            <p:childTnLst>
                              <p:par>
                                <p:cTn id="59" presetID="22" presetClass="entr" presetSubtype="8" fill="hold" grpId="0" nodeType="afterEffect">
                                  <p:stCondLst>
                                    <p:cond delay="0"/>
                                  </p:stCondLst>
                                  <p:childTnLst>
                                    <p:set>
                                      <p:cBhvr>
                                        <p:cTn id="60" dur="1" fill="hold">
                                          <p:stCondLst>
                                            <p:cond delay="0"/>
                                          </p:stCondLst>
                                        </p:cTn>
                                        <p:tgtEl>
                                          <p:spTgt spid="95298"/>
                                        </p:tgtEl>
                                        <p:attrNameLst>
                                          <p:attrName>style.visibility</p:attrName>
                                        </p:attrNameLst>
                                      </p:cBhvr>
                                      <p:to>
                                        <p:strVal val="visible"/>
                                      </p:to>
                                    </p:set>
                                    <p:animEffect transition="in" filter="wipe(left)">
                                      <p:cBhvr>
                                        <p:cTn id="61" dur="500"/>
                                        <p:tgtEl>
                                          <p:spTgt spid="95298"/>
                                        </p:tgtEl>
                                      </p:cBhvr>
                                    </p:animEffect>
                                  </p:childTnLst>
                                </p:cTn>
                              </p:par>
                            </p:childTnLst>
                          </p:cTn>
                        </p:par>
                        <p:par>
                          <p:cTn id="62" fill="hold">
                            <p:stCondLst>
                              <p:cond delay="1500"/>
                            </p:stCondLst>
                            <p:childTnLst>
                              <p:par>
                                <p:cTn id="63" presetID="22" presetClass="entr" presetSubtype="8" fill="hold" nodeType="after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wipe(left)">
                                      <p:cBhvr>
                                        <p:cTn id="65" dur="500"/>
                                        <p:tgtEl>
                                          <p:spTgt spid="15"/>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path" presetSubtype="0" accel="50000" decel="50000" fill="hold" grpId="1" nodeType="clickEffect">
                                  <p:stCondLst>
                                    <p:cond delay="0"/>
                                  </p:stCondLst>
                                  <p:childTnLst>
                                    <p:animMotion origin="layout" path="M 1.11111E-6 -4.81481E-6 L 0.00017 0.09445 " pathEditMode="relative" rAng="0" ptsTypes="AA">
                                      <p:cBhvr>
                                        <p:cTn id="69" dur="1000" fill="hold"/>
                                        <p:tgtEl>
                                          <p:spTgt spid="95298"/>
                                        </p:tgtEl>
                                        <p:attrNameLst>
                                          <p:attrName>ppt_x</p:attrName>
                                          <p:attrName>ppt_y</p:attrName>
                                        </p:attrNameLst>
                                      </p:cBhvr>
                                      <p:rCtr x="0" y="4700"/>
                                    </p:animMotion>
                                  </p:childTnLst>
                                </p:cTn>
                              </p:par>
                            </p:childTnLst>
                          </p:cTn>
                        </p:par>
                        <p:par>
                          <p:cTn id="70" fill="hold">
                            <p:stCondLst>
                              <p:cond delay="1000"/>
                            </p:stCondLst>
                            <p:childTnLst>
                              <p:par>
                                <p:cTn id="71" presetID="22" presetClass="entr" presetSubtype="8" fill="hold" nodeType="after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wipe(left)">
                                      <p:cBhvr>
                                        <p:cTn id="73" dur="500"/>
                                        <p:tgtEl>
                                          <p:spTgt spid="14"/>
                                        </p:tgtEl>
                                      </p:cBhvr>
                                    </p:animEffect>
                                  </p:childTnLst>
                                </p:cTn>
                              </p:par>
                            </p:childTnLst>
                          </p:cTn>
                        </p:par>
                        <p:par>
                          <p:cTn id="74" fill="hold">
                            <p:stCondLst>
                              <p:cond delay="1500"/>
                            </p:stCondLst>
                            <p:childTnLst>
                              <p:par>
                                <p:cTn id="75" presetID="22" presetClass="entr" presetSubtype="8" fill="hold" nodeType="after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wipe(left)">
                                      <p:cBhvr>
                                        <p:cTn id="77" dur="500"/>
                                        <p:tgtEl>
                                          <p:spTgt spid="18"/>
                                        </p:tgtEl>
                                      </p:cBhvr>
                                    </p:animEffect>
                                  </p:childTnLst>
                                </p:cTn>
                              </p:par>
                            </p:childTnLst>
                          </p:cTn>
                        </p:par>
                        <p:par>
                          <p:cTn id="78" fill="hold">
                            <p:stCondLst>
                              <p:cond delay="2000"/>
                            </p:stCondLst>
                            <p:childTnLst>
                              <p:par>
                                <p:cTn id="79" presetID="22" presetClass="entr" presetSubtype="8" fill="hold" nodeType="after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wipe(left)">
                                      <p:cBhvr>
                                        <p:cTn id="81" dur="500"/>
                                        <p:tgtEl>
                                          <p:spTgt spid="19"/>
                                        </p:tgtEl>
                                      </p:cBhvr>
                                    </p:animEffect>
                                  </p:childTnLst>
                                </p:cTn>
                              </p:par>
                            </p:childTnLst>
                          </p:cTn>
                        </p:par>
                        <p:par>
                          <p:cTn id="82" fill="hold">
                            <p:stCondLst>
                              <p:cond delay="2500"/>
                            </p:stCondLst>
                            <p:childTnLst>
                              <p:par>
                                <p:cTn id="83" presetID="22" presetClass="entr" presetSubtype="8" fill="hold" nodeType="afterEffect">
                                  <p:stCondLst>
                                    <p:cond delay="0"/>
                                  </p:stCondLst>
                                  <p:childTnLst>
                                    <p:set>
                                      <p:cBhvr>
                                        <p:cTn id="84" dur="1" fill="hold">
                                          <p:stCondLst>
                                            <p:cond delay="0"/>
                                          </p:stCondLst>
                                        </p:cTn>
                                        <p:tgtEl>
                                          <p:spTgt spid="20"/>
                                        </p:tgtEl>
                                        <p:attrNameLst>
                                          <p:attrName>style.visibility</p:attrName>
                                        </p:attrNameLst>
                                      </p:cBhvr>
                                      <p:to>
                                        <p:strVal val="visible"/>
                                      </p:to>
                                    </p:set>
                                    <p:animEffect transition="in" filter="wipe(left)">
                                      <p:cBhvr>
                                        <p:cTn id="85" dur="500"/>
                                        <p:tgtEl>
                                          <p:spTgt spid="20"/>
                                        </p:tgtEl>
                                      </p:cBhvr>
                                    </p:animEffect>
                                  </p:childTnLst>
                                </p:cTn>
                              </p:par>
                            </p:childTnLst>
                          </p:cTn>
                        </p:par>
                        <p:par>
                          <p:cTn id="86" fill="hold">
                            <p:stCondLst>
                              <p:cond delay="3000"/>
                            </p:stCondLst>
                            <p:childTnLst>
                              <p:par>
                                <p:cTn id="87" presetID="22" presetClass="entr" presetSubtype="8" fill="hold" nodeType="afterEffect">
                                  <p:stCondLst>
                                    <p:cond delay="0"/>
                                  </p:stCondLst>
                                  <p:childTnLst>
                                    <p:set>
                                      <p:cBhvr>
                                        <p:cTn id="88" dur="1" fill="hold">
                                          <p:stCondLst>
                                            <p:cond delay="0"/>
                                          </p:stCondLst>
                                        </p:cTn>
                                        <p:tgtEl>
                                          <p:spTgt spid="21"/>
                                        </p:tgtEl>
                                        <p:attrNameLst>
                                          <p:attrName>style.visibility</p:attrName>
                                        </p:attrNameLst>
                                      </p:cBhvr>
                                      <p:to>
                                        <p:strVal val="visible"/>
                                      </p:to>
                                    </p:set>
                                    <p:animEffect transition="in" filter="wipe(left)">
                                      <p:cBhvr>
                                        <p:cTn id="89" dur="500"/>
                                        <p:tgtEl>
                                          <p:spTgt spid="21"/>
                                        </p:tgtEl>
                                      </p:cBhvr>
                                    </p:animEffect>
                                  </p:childTnLst>
                                </p:cTn>
                              </p:par>
                            </p:childTnLst>
                          </p:cTn>
                        </p:par>
                        <p:par>
                          <p:cTn id="90" fill="hold">
                            <p:stCondLst>
                              <p:cond delay="3500"/>
                            </p:stCondLst>
                            <p:childTnLst>
                              <p:par>
                                <p:cTn id="91" presetID="22" presetClass="entr" presetSubtype="8" fill="hold" nodeType="afterEffect">
                                  <p:stCondLst>
                                    <p:cond delay="0"/>
                                  </p:stCondLst>
                                  <p:childTnLst>
                                    <p:set>
                                      <p:cBhvr>
                                        <p:cTn id="92" dur="1" fill="hold">
                                          <p:stCondLst>
                                            <p:cond delay="0"/>
                                          </p:stCondLst>
                                        </p:cTn>
                                        <p:tgtEl>
                                          <p:spTgt spid="22"/>
                                        </p:tgtEl>
                                        <p:attrNameLst>
                                          <p:attrName>style.visibility</p:attrName>
                                        </p:attrNameLst>
                                      </p:cBhvr>
                                      <p:to>
                                        <p:strVal val="visible"/>
                                      </p:to>
                                    </p:set>
                                    <p:animEffect transition="in" filter="wipe(left)">
                                      <p:cBhvr>
                                        <p:cTn id="93" dur="500"/>
                                        <p:tgtEl>
                                          <p:spTgt spid="22"/>
                                        </p:tgtEl>
                                      </p:cBhvr>
                                    </p:animEffect>
                                  </p:childTnLst>
                                </p:cTn>
                              </p:par>
                            </p:childTnLst>
                          </p:cTn>
                        </p:par>
                        <p:par>
                          <p:cTn id="94" fill="hold">
                            <p:stCondLst>
                              <p:cond delay="4000"/>
                            </p:stCondLst>
                            <p:childTnLst>
                              <p:par>
                                <p:cTn id="95" presetID="22" presetClass="entr" presetSubtype="8" fill="hold" nodeType="afterEffect">
                                  <p:stCondLst>
                                    <p:cond delay="0"/>
                                  </p:stCondLst>
                                  <p:childTnLst>
                                    <p:set>
                                      <p:cBhvr>
                                        <p:cTn id="96" dur="1" fill="hold">
                                          <p:stCondLst>
                                            <p:cond delay="0"/>
                                          </p:stCondLst>
                                        </p:cTn>
                                        <p:tgtEl>
                                          <p:spTgt spid="23"/>
                                        </p:tgtEl>
                                        <p:attrNameLst>
                                          <p:attrName>style.visibility</p:attrName>
                                        </p:attrNameLst>
                                      </p:cBhvr>
                                      <p:to>
                                        <p:strVal val="visible"/>
                                      </p:to>
                                    </p:set>
                                    <p:animEffect transition="in" filter="wipe(left)">
                                      <p:cBhvr>
                                        <p:cTn id="97" dur="500"/>
                                        <p:tgtEl>
                                          <p:spTgt spid="23"/>
                                        </p:tgtEl>
                                      </p:cBhvr>
                                    </p:animEffect>
                                  </p:childTnLst>
                                </p:cTn>
                              </p:par>
                            </p:childTnLst>
                          </p:cTn>
                        </p:par>
                        <p:par>
                          <p:cTn id="98" fill="hold">
                            <p:stCondLst>
                              <p:cond delay="4500"/>
                            </p:stCondLst>
                            <p:childTnLst>
                              <p:par>
                                <p:cTn id="99" presetID="22" presetClass="entr" presetSubtype="8" fill="hold" nodeType="afterEffect">
                                  <p:stCondLst>
                                    <p:cond delay="0"/>
                                  </p:stCondLst>
                                  <p:childTnLst>
                                    <p:set>
                                      <p:cBhvr>
                                        <p:cTn id="100" dur="1" fill="hold">
                                          <p:stCondLst>
                                            <p:cond delay="0"/>
                                          </p:stCondLst>
                                        </p:cTn>
                                        <p:tgtEl>
                                          <p:spTgt spid="24"/>
                                        </p:tgtEl>
                                        <p:attrNameLst>
                                          <p:attrName>style.visibility</p:attrName>
                                        </p:attrNameLst>
                                      </p:cBhvr>
                                      <p:to>
                                        <p:strVal val="visible"/>
                                      </p:to>
                                    </p:set>
                                    <p:animEffect transition="in" filter="wipe(left)">
                                      <p:cBhvr>
                                        <p:cTn id="101" dur="500"/>
                                        <p:tgtEl>
                                          <p:spTgt spid="24"/>
                                        </p:tgtEl>
                                      </p:cBhvr>
                                    </p:animEffect>
                                  </p:childTnLst>
                                </p:cTn>
                              </p:par>
                            </p:childTnLst>
                          </p:cTn>
                        </p:par>
                        <p:par>
                          <p:cTn id="102" fill="hold">
                            <p:stCondLst>
                              <p:cond delay="5000"/>
                            </p:stCondLst>
                            <p:childTnLst>
                              <p:par>
                                <p:cTn id="103" presetID="22" presetClass="entr" presetSubtype="8" fill="hold"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wipe(left)">
                                      <p:cBhvr>
                                        <p:cTn id="105" dur="500"/>
                                        <p:tgtEl>
                                          <p:spTgt spid="25"/>
                                        </p:tgtEl>
                                      </p:cBhvr>
                                    </p:animEffect>
                                  </p:childTnLst>
                                </p:cTn>
                              </p:par>
                            </p:childTnLst>
                          </p:cTn>
                        </p:par>
                      </p:childTnLst>
                    </p:cTn>
                  </p:par>
                  <p:par>
                    <p:cTn id="106" fill="hold">
                      <p:stCondLst>
                        <p:cond delay="indefinite"/>
                      </p:stCondLst>
                      <p:childTnLst>
                        <p:par>
                          <p:cTn id="107" fill="hold">
                            <p:stCondLst>
                              <p:cond delay="0"/>
                            </p:stCondLst>
                            <p:childTnLst>
                              <p:par>
                                <p:cTn id="108" presetID="12" presetClass="exit" presetSubtype="1" fill="hold" grpId="1" nodeType="clickEffect">
                                  <p:stCondLst>
                                    <p:cond delay="0"/>
                                  </p:stCondLst>
                                  <p:childTnLst>
                                    <p:animEffect transition="out" filter="slide(fromTop)">
                                      <p:cBhvr>
                                        <p:cTn id="109" dur="500"/>
                                        <p:tgtEl>
                                          <p:spTgt spid="95300"/>
                                        </p:tgtEl>
                                      </p:cBhvr>
                                    </p:animEffect>
                                    <p:set>
                                      <p:cBhvr>
                                        <p:cTn id="110" dur="1" fill="hold">
                                          <p:stCondLst>
                                            <p:cond delay="499"/>
                                          </p:stCondLst>
                                        </p:cTn>
                                        <p:tgtEl>
                                          <p:spTgt spid="95300"/>
                                        </p:tgtEl>
                                        <p:attrNameLst>
                                          <p:attrName>style.visibility</p:attrName>
                                        </p:attrNameLst>
                                      </p:cBhvr>
                                      <p:to>
                                        <p:strVal val="hidden"/>
                                      </p:to>
                                    </p:set>
                                  </p:childTnLst>
                                </p:cTn>
                              </p:par>
                              <p:par>
                                <p:cTn id="111" presetID="1" presetClass="exit" presetSubtype="0" fill="hold" grpId="2" nodeType="withEffect">
                                  <p:stCondLst>
                                    <p:cond delay="0"/>
                                  </p:stCondLst>
                                  <p:childTnLst>
                                    <p:set>
                                      <p:cBhvr>
                                        <p:cTn id="112" dur="1" fill="hold">
                                          <p:stCondLst>
                                            <p:cond delay="0"/>
                                          </p:stCondLst>
                                        </p:cTn>
                                        <p:tgtEl>
                                          <p:spTgt spid="95298"/>
                                        </p:tgtEl>
                                        <p:attrNameLst>
                                          <p:attrName>style.visibility</p:attrName>
                                        </p:attrNameLst>
                                      </p:cBhvr>
                                      <p:to>
                                        <p:strVal val="hidden"/>
                                      </p:to>
                                    </p:set>
                                  </p:childTnLst>
                                </p:cTn>
                              </p:par>
                            </p:childTnLst>
                          </p:cTn>
                        </p:par>
                        <p:par>
                          <p:cTn id="113" fill="hold">
                            <p:stCondLst>
                              <p:cond delay="500"/>
                            </p:stCondLst>
                            <p:childTnLst>
                              <p:par>
                                <p:cTn id="114" presetID="12" presetClass="entr" presetSubtype="4" fill="hold" grpId="0" nodeType="afterEffect">
                                  <p:stCondLst>
                                    <p:cond delay="0"/>
                                  </p:stCondLst>
                                  <p:childTnLst>
                                    <p:set>
                                      <p:cBhvr>
                                        <p:cTn id="115" dur="1" fill="hold">
                                          <p:stCondLst>
                                            <p:cond delay="0"/>
                                          </p:stCondLst>
                                        </p:cTn>
                                        <p:tgtEl>
                                          <p:spTgt spid="95302"/>
                                        </p:tgtEl>
                                        <p:attrNameLst>
                                          <p:attrName>style.visibility</p:attrName>
                                        </p:attrNameLst>
                                      </p:cBhvr>
                                      <p:to>
                                        <p:strVal val="visible"/>
                                      </p:to>
                                    </p:set>
                                    <p:animEffect transition="in" filter="slide(fromBottom)">
                                      <p:cBhvr>
                                        <p:cTn id="116" dur="500"/>
                                        <p:tgtEl>
                                          <p:spTgt spid="95302"/>
                                        </p:tgtEl>
                                      </p:cBhvr>
                                    </p:animEffect>
                                  </p:childTnLst>
                                </p:cTn>
                              </p:par>
                            </p:childTnLst>
                          </p:cTn>
                        </p:par>
                        <p:par>
                          <p:cTn id="117" fill="hold">
                            <p:stCondLst>
                              <p:cond delay="1000"/>
                            </p:stCondLst>
                            <p:childTnLst>
                              <p:par>
                                <p:cTn id="118" presetID="22" presetClass="entr" presetSubtype="8" fill="hold" grpId="0" nodeType="afterEffect">
                                  <p:stCondLst>
                                    <p:cond delay="0"/>
                                  </p:stCondLst>
                                  <p:childTnLst>
                                    <p:set>
                                      <p:cBhvr>
                                        <p:cTn id="119" dur="1" fill="hold">
                                          <p:stCondLst>
                                            <p:cond delay="0"/>
                                          </p:stCondLst>
                                        </p:cTn>
                                        <p:tgtEl>
                                          <p:spTgt spid="95301"/>
                                        </p:tgtEl>
                                        <p:attrNameLst>
                                          <p:attrName>style.visibility</p:attrName>
                                        </p:attrNameLst>
                                      </p:cBhvr>
                                      <p:to>
                                        <p:strVal val="visible"/>
                                      </p:to>
                                    </p:set>
                                    <p:animEffect transition="in" filter="wipe(left)">
                                      <p:cBhvr>
                                        <p:cTn id="120" dur="500"/>
                                        <p:tgtEl>
                                          <p:spTgt spid="95301"/>
                                        </p:tgtEl>
                                      </p:cBhvr>
                                    </p:animEffect>
                                  </p:childTnLst>
                                </p:cTn>
                              </p:par>
                            </p:childTnLst>
                          </p:cTn>
                        </p:par>
                        <p:par>
                          <p:cTn id="121" fill="hold">
                            <p:stCondLst>
                              <p:cond delay="1500"/>
                            </p:stCondLst>
                            <p:childTnLst>
                              <p:par>
                                <p:cTn id="122" presetID="22" presetClass="entr" presetSubtype="8" fill="hold" nodeType="afterEffect">
                                  <p:stCondLst>
                                    <p:cond delay="0"/>
                                  </p:stCondLst>
                                  <p:childTnLst>
                                    <p:set>
                                      <p:cBhvr>
                                        <p:cTn id="123" dur="1" fill="hold">
                                          <p:stCondLst>
                                            <p:cond delay="0"/>
                                          </p:stCondLst>
                                        </p:cTn>
                                        <p:tgtEl>
                                          <p:spTgt spid="95331"/>
                                        </p:tgtEl>
                                        <p:attrNameLst>
                                          <p:attrName>style.visibility</p:attrName>
                                        </p:attrNameLst>
                                      </p:cBhvr>
                                      <p:to>
                                        <p:strVal val="visible"/>
                                      </p:to>
                                    </p:set>
                                    <p:animEffect transition="in" filter="wipe(left)">
                                      <p:cBhvr>
                                        <p:cTn id="124" dur="500"/>
                                        <p:tgtEl>
                                          <p:spTgt spid="95331"/>
                                        </p:tgtEl>
                                      </p:cBhvr>
                                    </p:animEffect>
                                  </p:childTnLst>
                                </p:cTn>
                              </p:par>
                            </p:childTnLst>
                          </p:cTn>
                        </p:par>
                      </p:childTnLst>
                    </p:cTn>
                  </p:par>
                  <p:par>
                    <p:cTn id="125" fill="hold">
                      <p:stCondLst>
                        <p:cond delay="indefinite"/>
                      </p:stCondLst>
                      <p:childTnLst>
                        <p:par>
                          <p:cTn id="126" fill="hold">
                            <p:stCondLst>
                              <p:cond delay="0"/>
                            </p:stCondLst>
                            <p:childTnLst>
                              <p:par>
                                <p:cTn id="127" presetID="42" presetClass="path" presetSubtype="0" accel="50000" decel="50000" fill="hold" grpId="1" nodeType="clickEffect">
                                  <p:stCondLst>
                                    <p:cond delay="0"/>
                                  </p:stCondLst>
                                  <p:childTnLst>
                                    <p:animMotion origin="layout" path="M 1.11111E-6 2.96296E-6 L 0.00017 0.03055 " pathEditMode="relative" rAng="0" ptsTypes="AA">
                                      <p:cBhvr>
                                        <p:cTn id="128" dur="1000" fill="hold"/>
                                        <p:tgtEl>
                                          <p:spTgt spid="95301"/>
                                        </p:tgtEl>
                                        <p:attrNameLst>
                                          <p:attrName>ppt_x</p:attrName>
                                          <p:attrName>ppt_y</p:attrName>
                                        </p:attrNameLst>
                                      </p:cBhvr>
                                      <p:rCtr x="0" y="1500"/>
                                    </p:animMotion>
                                  </p:childTnLst>
                                </p:cTn>
                              </p:par>
                              <p:par>
                                <p:cTn id="129" presetID="7" presetClass="emph" presetSubtype="2" fill="hold" nodeType="withEffect">
                                  <p:stCondLst>
                                    <p:cond delay="0"/>
                                  </p:stCondLst>
                                  <p:childTnLst>
                                    <p:animClr clrSpc="rgb" dir="cw">
                                      <p:cBhvr>
                                        <p:cTn id="130" dur="1000" fill="hold"/>
                                        <p:tgtEl>
                                          <p:spTgt spid="95331"/>
                                        </p:tgtEl>
                                        <p:attrNameLst>
                                          <p:attrName>stroke.color</p:attrName>
                                        </p:attrNameLst>
                                      </p:cBhvr>
                                      <p:to>
                                        <a:schemeClr val="tx1"/>
                                      </p:to>
                                    </p:animClr>
                                    <p:set>
                                      <p:cBhvr>
                                        <p:cTn id="131" dur="1000" fill="hold"/>
                                        <p:tgtEl>
                                          <p:spTgt spid="95331"/>
                                        </p:tgtEl>
                                        <p:attrNameLst>
                                          <p:attrName>stroke.on</p:attrName>
                                        </p:attrNameLst>
                                      </p:cBhvr>
                                      <p:to>
                                        <p:strVal val="true"/>
                                      </p:to>
                                    </p:set>
                                  </p:childTnLst>
                                </p:cTn>
                              </p:par>
                            </p:childTnLst>
                          </p:cTn>
                        </p:par>
                        <p:par>
                          <p:cTn id="132" fill="hold">
                            <p:stCondLst>
                              <p:cond delay="1000"/>
                            </p:stCondLst>
                            <p:childTnLst>
                              <p:par>
                                <p:cTn id="133" presetID="22" presetClass="entr" presetSubtype="8" fill="hold" nodeType="afterEffect">
                                  <p:stCondLst>
                                    <p:cond delay="0"/>
                                  </p:stCondLst>
                                  <p:childTnLst>
                                    <p:set>
                                      <p:cBhvr>
                                        <p:cTn id="134" dur="1" fill="hold">
                                          <p:stCondLst>
                                            <p:cond delay="0"/>
                                          </p:stCondLst>
                                        </p:cTn>
                                        <p:tgtEl>
                                          <p:spTgt spid="95332"/>
                                        </p:tgtEl>
                                        <p:attrNameLst>
                                          <p:attrName>style.visibility</p:attrName>
                                        </p:attrNameLst>
                                      </p:cBhvr>
                                      <p:to>
                                        <p:strVal val="visible"/>
                                      </p:to>
                                    </p:set>
                                    <p:animEffect transition="in" filter="wipe(left)">
                                      <p:cBhvr>
                                        <p:cTn id="135" dur="500"/>
                                        <p:tgtEl>
                                          <p:spTgt spid="95332"/>
                                        </p:tgtEl>
                                      </p:cBhvr>
                                    </p:animEffect>
                                  </p:childTnLst>
                                </p:cTn>
                              </p:par>
                            </p:childTnLst>
                          </p:cTn>
                        </p:par>
                      </p:childTnLst>
                    </p:cTn>
                  </p:par>
                  <p:par>
                    <p:cTn id="136" fill="hold">
                      <p:stCondLst>
                        <p:cond delay="indefinite"/>
                      </p:stCondLst>
                      <p:childTnLst>
                        <p:par>
                          <p:cTn id="137" fill="hold">
                            <p:stCondLst>
                              <p:cond delay="0"/>
                            </p:stCondLst>
                            <p:childTnLst>
                              <p:par>
                                <p:cTn id="138" presetID="12" presetClass="exit" presetSubtype="1" fill="hold" grpId="1" nodeType="clickEffect">
                                  <p:stCondLst>
                                    <p:cond delay="0"/>
                                  </p:stCondLst>
                                  <p:childTnLst>
                                    <p:animEffect transition="out" filter="slide(fromTop)">
                                      <p:cBhvr>
                                        <p:cTn id="139" dur="500"/>
                                        <p:tgtEl>
                                          <p:spTgt spid="95302"/>
                                        </p:tgtEl>
                                      </p:cBhvr>
                                    </p:animEffect>
                                    <p:set>
                                      <p:cBhvr>
                                        <p:cTn id="140" dur="1" fill="hold">
                                          <p:stCondLst>
                                            <p:cond delay="499"/>
                                          </p:stCondLst>
                                        </p:cTn>
                                        <p:tgtEl>
                                          <p:spTgt spid="95302"/>
                                        </p:tgtEl>
                                        <p:attrNameLst>
                                          <p:attrName>style.visibility</p:attrName>
                                        </p:attrNameLst>
                                      </p:cBhvr>
                                      <p:to>
                                        <p:strVal val="hidden"/>
                                      </p:to>
                                    </p:set>
                                  </p:childTnLst>
                                </p:cTn>
                              </p:par>
                              <p:par>
                                <p:cTn id="141" presetID="1" presetClass="exit" presetSubtype="0" fill="hold" grpId="2" nodeType="withEffect">
                                  <p:stCondLst>
                                    <p:cond delay="0"/>
                                  </p:stCondLst>
                                  <p:childTnLst>
                                    <p:set>
                                      <p:cBhvr>
                                        <p:cTn id="142" dur="1" fill="hold">
                                          <p:stCondLst>
                                            <p:cond delay="0"/>
                                          </p:stCondLst>
                                        </p:cTn>
                                        <p:tgtEl>
                                          <p:spTgt spid="95301"/>
                                        </p:tgtEl>
                                        <p:attrNameLst>
                                          <p:attrName>style.visibility</p:attrName>
                                        </p:attrNameLst>
                                      </p:cBhvr>
                                      <p:to>
                                        <p:strVal val="hidden"/>
                                      </p:to>
                                    </p:set>
                                  </p:childTnLst>
                                </p:cTn>
                              </p:par>
                              <p:par>
                                <p:cTn id="143" presetID="7" presetClass="emph" presetSubtype="2" fill="hold" nodeType="withEffect">
                                  <p:stCondLst>
                                    <p:cond delay="0"/>
                                  </p:stCondLst>
                                  <p:childTnLst>
                                    <p:animClr clrSpc="rgb" dir="cw">
                                      <p:cBhvr>
                                        <p:cTn id="144" dur="1000" fill="hold"/>
                                        <p:tgtEl>
                                          <p:spTgt spid="95332"/>
                                        </p:tgtEl>
                                        <p:attrNameLst>
                                          <p:attrName>stroke.color</p:attrName>
                                        </p:attrNameLst>
                                      </p:cBhvr>
                                      <p:to>
                                        <a:schemeClr val="tx1"/>
                                      </p:to>
                                    </p:animClr>
                                    <p:set>
                                      <p:cBhvr>
                                        <p:cTn id="145" dur="1000" fill="hold"/>
                                        <p:tgtEl>
                                          <p:spTgt spid="95332"/>
                                        </p:tgtEl>
                                        <p:attrNameLst>
                                          <p:attrName>stroke.on</p:attrName>
                                        </p:attrNameLst>
                                      </p:cBhvr>
                                      <p:to>
                                        <p:strVal val="true"/>
                                      </p:to>
                                    </p:set>
                                  </p:childTnLst>
                                </p:cTn>
                              </p:par>
                            </p:childTnLst>
                          </p:cTn>
                        </p:par>
                        <p:par>
                          <p:cTn id="146" fill="hold">
                            <p:stCondLst>
                              <p:cond delay="500"/>
                            </p:stCondLst>
                            <p:childTnLst>
                              <p:par>
                                <p:cTn id="147" presetID="12" presetClass="entr" presetSubtype="4" fill="hold" grpId="0" nodeType="afterEffect">
                                  <p:stCondLst>
                                    <p:cond delay="0"/>
                                  </p:stCondLst>
                                  <p:childTnLst>
                                    <p:set>
                                      <p:cBhvr>
                                        <p:cTn id="148" dur="1" fill="hold">
                                          <p:stCondLst>
                                            <p:cond delay="0"/>
                                          </p:stCondLst>
                                        </p:cTn>
                                        <p:tgtEl>
                                          <p:spTgt spid="95304"/>
                                        </p:tgtEl>
                                        <p:attrNameLst>
                                          <p:attrName>style.visibility</p:attrName>
                                        </p:attrNameLst>
                                      </p:cBhvr>
                                      <p:to>
                                        <p:strVal val="visible"/>
                                      </p:to>
                                    </p:set>
                                    <p:animEffect transition="in" filter="slide(fromBottom)">
                                      <p:cBhvr>
                                        <p:cTn id="149" dur="500"/>
                                        <p:tgtEl>
                                          <p:spTgt spid="95304"/>
                                        </p:tgtEl>
                                      </p:cBhvr>
                                    </p:animEffect>
                                  </p:childTnLst>
                                </p:cTn>
                              </p:par>
                            </p:childTnLst>
                          </p:cTn>
                        </p:par>
                        <p:par>
                          <p:cTn id="150" fill="hold">
                            <p:stCondLst>
                              <p:cond delay="1000"/>
                            </p:stCondLst>
                            <p:childTnLst>
                              <p:par>
                                <p:cTn id="151" presetID="22" presetClass="entr" presetSubtype="8" fill="hold" grpId="0" nodeType="afterEffect">
                                  <p:stCondLst>
                                    <p:cond delay="0"/>
                                  </p:stCondLst>
                                  <p:childTnLst>
                                    <p:set>
                                      <p:cBhvr>
                                        <p:cTn id="152" dur="1" fill="hold">
                                          <p:stCondLst>
                                            <p:cond delay="0"/>
                                          </p:stCondLst>
                                        </p:cTn>
                                        <p:tgtEl>
                                          <p:spTgt spid="95303"/>
                                        </p:tgtEl>
                                        <p:attrNameLst>
                                          <p:attrName>style.visibility</p:attrName>
                                        </p:attrNameLst>
                                      </p:cBhvr>
                                      <p:to>
                                        <p:strVal val="visible"/>
                                      </p:to>
                                    </p:set>
                                    <p:animEffect transition="in" filter="wipe(left)">
                                      <p:cBhvr>
                                        <p:cTn id="153" dur="500"/>
                                        <p:tgtEl>
                                          <p:spTgt spid="95303"/>
                                        </p:tgtEl>
                                      </p:cBhvr>
                                    </p:animEffect>
                                  </p:childTnLst>
                                </p:cTn>
                              </p:par>
                            </p:childTnLst>
                          </p:cTn>
                        </p:par>
                        <p:par>
                          <p:cTn id="154" fill="hold">
                            <p:stCondLst>
                              <p:cond delay="1500"/>
                            </p:stCondLst>
                            <p:childTnLst>
                              <p:par>
                                <p:cTn id="155" presetID="22" presetClass="entr" presetSubtype="8" fill="hold" grpId="0" nodeType="afterEffect">
                                  <p:stCondLst>
                                    <p:cond delay="0"/>
                                  </p:stCondLst>
                                  <p:childTnLst>
                                    <p:set>
                                      <p:cBhvr>
                                        <p:cTn id="156" dur="1" fill="hold">
                                          <p:stCondLst>
                                            <p:cond delay="0"/>
                                          </p:stCondLst>
                                        </p:cTn>
                                        <p:tgtEl>
                                          <p:spTgt spid="95333"/>
                                        </p:tgtEl>
                                        <p:attrNameLst>
                                          <p:attrName>style.visibility</p:attrName>
                                        </p:attrNameLst>
                                      </p:cBhvr>
                                      <p:to>
                                        <p:strVal val="visible"/>
                                      </p:to>
                                    </p:set>
                                    <p:animEffect transition="in" filter="wipe(left)">
                                      <p:cBhvr>
                                        <p:cTn id="157" dur="500"/>
                                        <p:tgtEl>
                                          <p:spTgt spid="95333"/>
                                        </p:tgtEl>
                                      </p:cBhvr>
                                    </p:animEffect>
                                  </p:childTnLst>
                                </p:cTn>
                              </p:par>
                            </p:childTnLst>
                          </p:cTn>
                        </p:par>
                      </p:childTnLst>
                    </p:cTn>
                  </p:par>
                  <p:par>
                    <p:cTn id="158" fill="hold">
                      <p:stCondLst>
                        <p:cond delay="indefinite"/>
                      </p:stCondLst>
                      <p:childTnLst>
                        <p:par>
                          <p:cTn id="159" fill="hold">
                            <p:stCondLst>
                              <p:cond delay="0"/>
                            </p:stCondLst>
                            <p:childTnLst>
                              <p:par>
                                <p:cTn id="160" presetID="42" presetClass="path" presetSubtype="0" accel="50000" decel="50000" fill="hold" grpId="1" nodeType="clickEffect">
                                  <p:stCondLst>
                                    <p:cond delay="0"/>
                                  </p:stCondLst>
                                  <p:childTnLst>
                                    <p:animMotion origin="layout" path="M 1.11111E-6 -2.96296E-6 L 0.00017 0.03148 " pathEditMode="relative" rAng="0" ptsTypes="AA">
                                      <p:cBhvr>
                                        <p:cTn id="161" dur="1000" fill="hold"/>
                                        <p:tgtEl>
                                          <p:spTgt spid="95303"/>
                                        </p:tgtEl>
                                        <p:attrNameLst>
                                          <p:attrName>ppt_x</p:attrName>
                                          <p:attrName>ppt_y</p:attrName>
                                        </p:attrNameLst>
                                      </p:cBhvr>
                                      <p:rCtr x="0" y="1600"/>
                                    </p:animMotion>
                                  </p:childTnLst>
                                </p:cTn>
                              </p:par>
                            </p:childTnLst>
                          </p:cTn>
                        </p:par>
                        <p:par>
                          <p:cTn id="162" fill="hold">
                            <p:stCondLst>
                              <p:cond delay="1000"/>
                            </p:stCondLst>
                            <p:childTnLst>
                              <p:par>
                                <p:cTn id="163" presetID="22" presetClass="exit" presetSubtype="4" fill="hold" nodeType="afterEffect">
                                  <p:stCondLst>
                                    <p:cond delay="0"/>
                                  </p:stCondLst>
                                  <p:childTnLst>
                                    <p:animEffect transition="out" filter="wipe(down)">
                                      <p:cBhvr>
                                        <p:cTn id="164" dur="500"/>
                                        <p:tgtEl>
                                          <p:spTgt spid="95331"/>
                                        </p:tgtEl>
                                      </p:cBhvr>
                                    </p:animEffect>
                                    <p:set>
                                      <p:cBhvr>
                                        <p:cTn id="165" dur="1" fill="hold">
                                          <p:stCondLst>
                                            <p:cond delay="499"/>
                                          </p:stCondLst>
                                        </p:cTn>
                                        <p:tgtEl>
                                          <p:spTgt spid="95331"/>
                                        </p:tgtEl>
                                        <p:attrNameLst>
                                          <p:attrName>style.visibility</p:attrName>
                                        </p:attrNameLst>
                                      </p:cBhvr>
                                      <p:to>
                                        <p:strVal val="hidden"/>
                                      </p:to>
                                    </p:set>
                                  </p:childTnLst>
                                </p:cTn>
                              </p:par>
                            </p:childTnLst>
                          </p:cTn>
                        </p:par>
                        <p:par>
                          <p:cTn id="166" fill="hold">
                            <p:stCondLst>
                              <p:cond delay="1500"/>
                            </p:stCondLst>
                            <p:childTnLst>
                              <p:par>
                                <p:cTn id="167" presetID="22" presetClass="entr" presetSubtype="8" fill="hold" nodeType="afterEffect">
                                  <p:stCondLst>
                                    <p:cond delay="0"/>
                                  </p:stCondLst>
                                  <p:childTnLst>
                                    <p:set>
                                      <p:cBhvr>
                                        <p:cTn id="168" dur="1" fill="hold">
                                          <p:stCondLst>
                                            <p:cond delay="0"/>
                                          </p:stCondLst>
                                        </p:cTn>
                                        <p:tgtEl>
                                          <p:spTgt spid="95334"/>
                                        </p:tgtEl>
                                        <p:attrNameLst>
                                          <p:attrName>style.visibility</p:attrName>
                                        </p:attrNameLst>
                                      </p:cBhvr>
                                      <p:to>
                                        <p:strVal val="visible"/>
                                      </p:to>
                                    </p:set>
                                    <p:animEffect transition="in" filter="wipe(left)">
                                      <p:cBhvr>
                                        <p:cTn id="169" dur="500"/>
                                        <p:tgtEl>
                                          <p:spTgt spid="95334"/>
                                        </p:tgtEl>
                                      </p:cBhvr>
                                    </p:animEffect>
                                  </p:childTnLst>
                                </p:cTn>
                              </p:par>
                            </p:childTnLst>
                          </p:cTn>
                        </p:par>
                      </p:childTnLst>
                    </p:cTn>
                  </p:par>
                  <p:par>
                    <p:cTn id="170" fill="hold">
                      <p:stCondLst>
                        <p:cond delay="indefinite"/>
                      </p:stCondLst>
                      <p:childTnLst>
                        <p:par>
                          <p:cTn id="171" fill="hold">
                            <p:stCondLst>
                              <p:cond delay="0"/>
                            </p:stCondLst>
                            <p:childTnLst>
                              <p:par>
                                <p:cTn id="172" presetID="42" presetClass="path" presetSubtype="0" accel="50000" decel="50000" fill="hold" grpId="2" nodeType="clickEffect">
                                  <p:stCondLst>
                                    <p:cond delay="0"/>
                                  </p:stCondLst>
                                  <p:childTnLst>
                                    <p:animMotion origin="layout" path="M 0.00017 0.03148 L 0.00017 0.06297 " pathEditMode="relative" rAng="0" ptsTypes="AA">
                                      <p:cBhvr>
                                        <p:cTn id="173" dur="1000" fill="hold"/>
                                        <p:tgtEl>
                                          <p:spTgt spid="95303"/>
                                        </p:tgtEl>
                                        <p:attrNameLst>
                                          <p:attrName>ppt_x</p:attrName>
                                          <p:attrName>ppt_y</p:attrName>
                                        </p:attrNameLst>
                                      </p:cBhvr>
                                      <p:rCtr x="0" y="1600"/>
                                    </p:animMotion>
                                  </p:childTnLst>
                                </p:cTn>
                              </p:par>
                              <p:par>
                                <p:cTn id="174" presetID="7" presetClass="emph" presetSubtype="2" fill="hold" nodeType="withEffect">
                                  <p:stCondLst>
                                    <p:cond delay="0"/>
                                  </p:stCondLst>
                                  <p:childTnLst>
                                    <p:animClr clrSpc="rgb" dir="cw">
                                      <p:cBhvr>
                                        <p:cTn id="175" dur="1000" fill="hold"/>
                                        <p:tgtEl>
                                          <p:spTgt spid="95334"/>
                                        </p:tgtEl>
                                        <p:attrNameLst>
                                          <p:attrName>stroke.color</p:attrName>
                                        </p:attrNameLst>
                                      </p:cBhvr>
                                      <p:to>
                                        <a:schemeClr val="tx1"/>
                                      </p:to>
                                    </p:animClr>
                                    <p:set>
                                      <p:cBhvr>
                                        <p:cTn id="176" dur="1000" fill="hold"/>
                                        <p:tgtEl>
                                          <p:spTgt spid="95334"/>
                                        </p:tgtEl>
                                        <p:attrNameLst>
                                          <p:attrName>stroke.on</p:attrName>
                                        </p:attrNameLst>
                                      </p:cBhvr>
                                      <p:to>
                                        <p:strVal val="true"/>
                                      </p:to>
                                    </p:set>
                                  </p:childTnLst>
                                </p:cTn>
                              </p:par>
                            </p:childTnLst>
                          </p:cTn>
                        </p:par>
                        <p:par>
                          <p:cTn id="177" fill="hold">
                            <p:stCondLst>
                              <p:cond delay="1000"/>
                            </p:stCondLst>
                            <p:childTnLst>
                              <p:par>
                                <p:cTn id="178" presetID="22" presetClass="exit" presetSubtype="4" fill="hold" nodeType="afterEffect">
                                  <p:stCondLst>
                                    <p:cond delay="0"/>
                                  </p:stCondLst>
                                  <p:childTnLst>
                                    <p:animEffect transition="out" filter="wipe(down)">
                                      <p:cBhvr>
                                        <p:cTn id="179" dur="500"/>
                                        <p:tgtEl>
                                          <p:spTgt spid="95332"/>
                                        </p:tgtEl>
                                      </p:cBhvr>
                                    </p:animEffect>
                                    <p:set>
                                      <p:cBhvr>
                                        <p:cTn id="180" dur="1" fill="hold">
                                          <p:stCondLst>
                                            <p:cond delay="499"/>
                                          </p:stCondLst>
                                        </p:cTn>
                                        <p:tgtEl>
                                          <p:spTgt spid="95332"/>
                                        </p:tgtEl>
                                        <p:attrNameLst>
                                          <p:attrName>style.visibility</p:attrName>
                                        </p:attrNameLst>
                                      </p:cBhvr>
                                      <p:to>
                                        <p:strVal val="hidden"/>
                                      </p:to>
                                    </p:set>
                                  </p:childTnLst>
                                </p:cTn>
                              </p:par>
                            </p:childTnLst>
                          </p:cTn>
                        </p:par>
                        <p:par>
                          <p:cTn id="181" fill="hold">
                            <p:stCondLst>
                              <p:cond delay="1500"/>
                            </p:stCondLst>
                            <p:childTnLst>
                              <p:par>
                                <p:cTn id="182" presetID="22" presetClass="entr" presetSubtype="8" fill="hold" nodeType="afterEffect">
                                  <p:stCondLst>
                                    <p:cond delay="0"/>
                                  </p:stCondLst>
                                  <p:childTnLst>
                                    <p:set>
                                      <p:cBhvr>
                                        <p:cTn id="183" dur="1" fill="hold">
                                          <p:stCondLst>
                                            <p:cond delay="0"/>
                                          </p:stCondLst>
                                        </p:cTn>
                                        <p:tgtEl>
                                          <p:spTgt spid="95335"/>
                                        </p:tgtEl>
                                        <p:attrNameLst>
                                          <p:attrName>style.visibility</p:attrName>
                                        </p:attrNameLst>
                                      </p:cBhvr>
                                      <p:to>
                                        <p:strVal val="visible"/>
                                      </p:to>
                                    </p:set>
                                    <p:animEffect transition="in" filter="wipe(left)">
                                      <p:cBhvr>
                                        <p:cTn id="184" dur="500"/>
                                        <p:tgtEl>
                                          <p:spTgt spid="95335"/>
                                        </p:tgtEl>
                                      </p:cBhvr>
                                    </p:animEffect>
                                  </p:childTnLst>
                                </p:cTn>
                              </p:par>
                            </p:childTnLst>
                          </p:cTn>
                        </p:par>
                      </p:childTnLst>
                    </p:cTn>
                  </p:par>
                  <p:par>
                    <p:cTn id="185" fill="hold">
                      <p:stCondLst>
                        <p:cond delay="indefinite"/>
                      </p:stCondLst>
                      <p:childTnLst>
                        <p:par>
                          <p:cTn id="186" fill="hold">
                            <p:stCondLst>
                              <p:cond delay="0"/>
                            </p:stCondLst>
                            <p:childTnLst>
                              <p:par>
                                <p:cTn id="187" presetID="64" presetClass="path" presetSubtype="0" accel="50000" decel="50000" fill="hold" grpId="3" nodeType="clickEffect">
                                  <p:stCondLst>
                                    <p:cond delay="0"/>
                                  </p:stCondLst>
                                  <p:childTnLst>
                                    <p:animMotion origin="layout" path="M 0.00017 0.06297 L 0.00017 -2.96296E-6 " pathEditMode="relative" rAng="0" ptsTypes="AA">
                                      <p:cBhvr>
                                        <p:cTn id="188" dur="1000" fill="hold"/>
                                        <p:tgtEl>
                                          <p:spTgt spid="95303"/>
                                        </p:tgtEl>
                                        <p:attrNameLst>
                                          <p:attrName>ppt_x</p:attrName>
                                          <p:attrName>ppt_y</p:attrName>
                                        </p:attrNameLst>
                                      </p:cBhvr>
                                      <p:rCtr x="0" y="-3100"/>
                                    </p:animMotion>
                                  </p:childTnLst>
                                </p:cTn>
                              </p:par>
                              <p:par>
                                <p:cTn id="189" presetID="7" presetClass="emph" presetSubtype="2" fill="hold" nodeType="withEffect">
                                  <p:stCondLst>
                                    <p:cond delay="0"/>
                                  </p:stCondLst>
                                  <p:childTnLst>
                                    <p:animClr clrSpc="rgb" dir="cw">
                                      <p:cBhvr>
                                        <p:cTn id="190" dur="1000" fill="hold"/>
                                        <p:tgtEl>
                                          <p:spTgt spid="95335"/>
                                        </p:tgtEl>
                                        <p:attrNameLst>
                                          <p:attrName>stroke.color</p:attrName>
                                        </p:attrNameLst>
                                      </p:cBhvr>
                                      <p:to>
                                        <a:schemeClr val="tx1"/>
                                      </p:to>
                                    </p:animClr>
                                    <p:set>
                                      <p:cBhvr>
                                        <p:cTn id="191" dur="1000" fill="hold"/>
                                        <p:tgtEl>
                                          <p:spTgt spid="95335"/>
                                        </p:tgtEl>
                                        <p:attrNameLst>
                                          <p:attrName>stroke.on</p:attrName>
                                        </p:attrNameLst>
                                      </p:cBhvr>
                                      <p:to>
                                        <p:strVal val="true"/>
                                      </p:to>
                                    </p:set>
                                  </p:childTnLst>
                                </p:cTn>
                              </p:par>
                            </p:childTnLst>
                          </p:cTn>
                        </p:par>
                        <p:par>
                          <p:cTn id="192" fill="hold">
                            <p:stCondLst>
                              <p:cond delay="1000"/>
                            </p:stCondLst>
                            <p:childTnLst>
                              <p:par>
                                <p:cTn id="193" presetID="22" presetClass="entr" presetSubtype="8" fill="hold" grpId="0" nodeType="afterEffect">
                                  <p:stCondLst>
                                    <p:cond delay="0"/>
                                  </p:stCondLst>
                                  <p:childTnLst>
                                    <p:set>
                                      <p:cBhvr>
                                        <p:cTn id="194" dur="1" fill="hold">
                                          <p:stCondLst>
                                            <p:cond delay="0"/>
                                          </p:stCondLst>
                                        </p:cTn>
                                        <p:tgtEl>
                                          <p:spTgt spid="95341"/>
                                        </p:tgtEl>
                                        <p:attrNameLst>
                                          <p:attrName>style.visibility</p:attrName>
                                        </p:attrNameLst>
                                      </p:cBhvr>
                                      <p:to>
                                        <p:strVal val="visible"/>
                                      </p:to>
                                    </p:set>
                                    <p:animEffect transition="in" filter="wipe(left)">
                                      <p:cBhvr>
                                        <p:cTn id="195" dur="500"/>
                                        <p:tgtEl>
                                          <p:spTgt spid="95341"/>
                                        </p:tgtEl>
                                      </p:cBhvr>
                                    </p:animEffect>
                                  </p:childTnLst>
                                </p:cTn>
                              </p:par>
                            </p:childTnLst>
                          </p:cTn>
                        </p:par>
                      </p:childTnLst>
                    </p:cTn>
                  </p:par>
                  <p:par>
                    <p:cTn id="196" fill="hold">
                      <p:stCondLst>
                        <p:cond delay="indefinite"/>
                      </p:stCondLst>
                      <p:childTnLst>
                        <p:par>
                          <p:cTn id="197" fill="hold">
                            <p:stCondLst>
                              <p:cond delay="0"/>
                            </p:stCondLst>
                            <p:childTnLst>
                              <p:par>
                                <p:cTn id="198" presetID="42" presetClass="path" presetSubtype="0" accel="50000" decel="50000" fill="hold" grpId="4" nodeType="clickEffect">
                                  <p:stCondLst>
                                    <p:cond delay="0"/>
                                  </p:stCondLst>
                                  <p:childTnLst>
                                    <p:animMotion origin="layout" path="M 0.00017 -2.96296E-6 L 0.00017 0.03148 " pathEditMode="relative" rAng="0" ptsTypes="AA">
                                      <p:cBhvr>
                                        <p:cTn id="199" dur="1000" fill="hold"/>
                                        <p:tgtEl>
                                          <p:spTgt spid="95303"/>
                                        </p:tgtEl>
                                        <p:attrNameLst>
                                          <p:attrName>ppt_x</p:attrName>
                                          <p:attrName>ppt_y</p:attrName>
                                        </p:attrNameLst>
                                      </p:cBhvr>
                                      <p:rCtr x="0" y="1600"/>
                                    </p:animMotion>
                                  </p:childTnLst>
                                </p:cTn>
                              </p:par>
                            </p:childTnLst>
                          </p:cTn>
                        </p:par>
                        <p:par>
                          <p:cTn id="200" fill="hold">
                            <p:stCondLst>
                              <p:cond delay="1000"/>
                            </p:stCondLst>
                            <p:childTnLst>
                              <p:par>
                                <p:cTn id="201" presetID="22" presetClass="exit" presetSubtype="4" fill="hold" nodeType="afterEffect">
                                  <p:stCondLst>
                                    <p:cond delay="0"/>
                                  </p:stCondLst>
                                  <p:childTnLst>
                                    <p:animEffect transition="out" filter="wipe(down)">
                                      <p:cBhvr>
                                        <p:cTn id="202" dur="500"/>
                                        <p:tgtEl>
                                          <p:spTgt spid="95334"/>
                                        </p:tgtEl>
                                      </p:cBhvr>
                                    </p:animEffect>
                                    <p:set>
                                      <p:cBhvr>
                                        <p:cTn id="203" dur="1" fill="hold">
                                          <p:stCondLst>
                                            <p:cond delay="499"/>
                                          </p:stCondLst>
                                        </p:cTn>
                                        <p:tgtEl>
                                          <p:spTgt spid="95334"/>
                                        </p:tgtEl>
                                        <p:attrNameLst>
                                          <p:attrName>style.visibility</p:attrName>
                                        </p:attrNameLst>
                                      </p:cBhvr>
                                      <p:to>
                                        <p:strVal val="hidden"/>
                                      </p:to>
                                    </p:set>
                                  </p:childTnLst>
                                </p:cTn>
                              </p:par>
                            </p:childTnLst>
                          </p:cTn>
                        </p:par>
                        <p:par>
                          <p:cTn id="204" fill="hold">
                            <p:stCondLst>
                              <p:cond delay="1500"/>
                            </p:stCondLst>
                            <p:childTnLst>
                              <p:par>
                                <p:cTn id="205" presetID="22" presetClass="entr" presetSubtype="8" fill="hold" nodeType="afterEffect">
                                  <p:stCondLst>
                                    <p:cond delay="0"/>
                                  </p:stCondLst>
                                  <p:childTnLst>
                                    <p:set>
                                      <p:cBhvr>
                                        <p:cTn id="206" dur="1" fill="hold">
                                          <p:stCondLst>
                                            <p:cond delay="0"/>
                                          </p:stCondLst>
                                        </p:cTn>
                                        <p:tgtEl>
                                          <p:spTgt spid="95342"/>
                                        </p:tgtEl>
                                        <p:attrNameLst>
                                          <p:attrName>style.visibility</p:attrName>
                                        </p:attrNameLst>
                                      </p:cBhvr>
                                      <p:to>
                                        <p:strVal val="visible"/>
                                      </p:to>
                                    </p:set>
                                    <p:animEffect transition="in" filter="wipe(left)">
                                      <p:cBhvr>
                                        <p:cTn id="207" dur="500"/>
                                        <p:tgtEl>
                                          <p:spTgt spid="95342"/>
                                        </p:tgtEl>
                                      </p:cBhvr>
                                    </p:animEffect>
                                  </p:childTnLst>
                                </p:cTn>
                              </p:par>
                            </p:childTnLst>
                          </p:cTn>
                        </p:par>
                      </p:childTnLst>
                    </p:cTn>
                  </p:par>
                  <p:par>
                    <p:cTn id="208" fill="hold">
                      <p:stCondLst>
                        <p:cond delay="indefinite"/>
                      </p:stCondLst>
                      <p:childTnLst>
                        <p:par>
                          <p:cTn id="209" fill="hold">
                            <p:stCondLst>
                              <p:cond delay="0"/>
                            </p:stCondLst>
                            <p:childTnLst>
                              <p:par>
                                <p:cTn id="210" presetID="42" presetClass="path" presetSubtype="0" accel="50000" decel="50000" fill="hold" grpId="5" nodeType="clickEffect">
                                  <p:stCondLst>
                                    <p:cond delay="0"/>
                                  </p:stCondLst>
                                  <p:childTnLst>
                                    <p:animMotion origin="layout" path="M 1.11111E-6 0.03148 L 0.00017 0.06297 " pathEditMode="relative" rAng="0" ptsTypes="AA">
                                      <p:cBhvr>
                                        <p:cTn id="211" dur="1000" fill="hold"/>
                                        <p:tgtEl>
                                          <p:spTgt spid="95303"/>
                                        </p:tgtEl>
                                        <p:attrNameLst>
                                          <p:attrName>ppt_x</p:attrName>
                                          <p:attrName>ppt_y</p:attrName>
                                        </p:attrNameLst>
                                      </p:cBhvr>
                                      <p:rCtr x="0" y="1600"/>
                                    </p:animMotion>
                                  </p:childTnLst>
                                </p:cTn>
                              </p:par>
                              <p:par>
                                <p:cTn id="212" presetID="7" presetClass="emph" presetSubtype="2" fill="hold" nodeType="withEffect">
                                  <p:stCondLst>
                                    <p:cond delay="0"/>
                                  </p:stCondLst>
                                  <p:childTnLst>
                                    <p:animClr clrSpc="rgb" dir="cw">
                                      <p:cBhvr>
                                        <p:cTn id="213" dur="1000" fill="hold"/>
                                        <p:tgtEl>
                                          <p:spTgt spid="95342"/>
                                        </p:tgtEl>
                                        <p:attrNameLst>
                                          <p:attrName>stroke.color</p:attrName>
                                        </p:attrNameLst>
                                      </p:cBhvr>
                                      <p:to>
                                        <a:schemeClr val="tx1"/>
                                      </p:to>
                                    </p:animClr>
                                    <p:set>
                                      <p:cBhvr>
                                        <p:cTn id="214" dur="1000" fill="hold"/>
                                        <p:tgtEl>
                                          <p:spTgt spid="95342"/>
                                        </p:tgtEl>
                                        <p:attrNameLst>
                                          <p:attrName>stroke.on</p:attrName>
                                        </p:attrNameLst>
                                      </p:cBhvr>
                                      <p:to>
                                        <p:strVal val="true"/>
                                      </p:to>
                                    </p:set>
                                  </p:childTnLst>
                                </p:cTn>
                              </p:par>
                            </p:childTnLst>
                          </p:cTn>
                        </p:par>
                        <p:par>
                          <p:cTn id="215" fill="hold">
                            <p:stCondLst>
                              <p:cond delay="1000"/>
                            </p:stCondLst>
                            <p:childTnLst>
                              <p:par>
                                <p:cTn id="216" presetID="22" presetClass="exit" presetSubtype="4" fill="hold" nodeType="afterEffect">
                                  <p:stCondLst>
                                    <p:cond delay="0"/>
                                  </p:stCondLst>
                                  <p:childTnLst>
                                    <p:animEffect transition="out" filter="wipe(down)">
                                      <p:cBhvr>
                                        <p:cTn id="217" dur="500"/>
                                        <p:tgtEl>
                                          <p:spTgt spid="95335"/>
                                        </p:tgtEl>
                                      </p:cBhvr>
                                    </p:animEffect>
                                    <p:set>
                                      <p:cBhvr>
                                        <p:cTn id="218" dur="1" fill="hold">
                                          <p:stCondLst>
                                            <p:cond delay="499"/>
                                          </p:stCondLst>
                                        </p:cTn>
                                        <p:tgtEl>
                                          <p:spTgt spid="95335"/>
                                        </p:tgtEl>
                                        <p:attrNameLst>
                                          <p:attrName>style.visibility</p:attrName>
                                        </p:attrNameLst>
                                      </p:cBhvr>
                                      <p:to>
                                        <p:strVal val="hidden"/>
                                      </p:to>
                                    </p:set>
                                  </p:childTnLst>
                                </p:cTn>
                              </p:par>
                            </p:childTnLst>
                          </p:cTn>
                        </p:par>
                        <p:par>
                          <p:cTn id="219" fill="hold">
                            <p:stCondLst>
                              <p:cond delay="1500"/>
                            </p:stCondLst>
                            <p:childTnLst>
                              <p:par>
                                <p:cTn id="220" presetID="22" presetClass="entr" presetSubtype="8" fill="hold" nodeType="afterEffect">
                                  <p:stCondLst>
                                    <p:cond delay="0"/>
                                  </p:stCondLst>
                                  <p:childTnLst>
                                    <p:set>
                                      <p:cBhvr>
                                        <p:cTn id="221" dur="1" fill="hold">
                                          <p:stCondLst>
                                            <p:cond delay="0"/>
                                          </p:stCondLst>
                                        </p:cTn>
                                        <p:tgtEl>
                                          <p:spTgt spid="95336"/>
                                        </p:tgtEl>
                                        <p:attrNameLst>
                                          <p:attrName>style.visibility</p:attrName>
                                        </p:attrNameLst>
                                      </p:cBhvr>
                                      <p:to>
                                        <p:strVal val="visible"/>
                                      </p:to>
                                    </p:set>
                                    <p:animEffect transition="in" filter="wipe(left)">
                                      <p:cBhvr>
                                        <p:cTn id="222" dur="500"/>
                                        <p:tgtEl>
                                          <p:spTgt spid="95336"/>
                                        </p:tgtEl>
                                      </p:cBhvr>
                                    </p:animEffect>
                                  </p:childTnLst>
                                </p:cTn>
                              </p:par>
                            </p:childTnLst>
                          </p:cTn>
                        </p:par>
                      </p:childTnLst>
                    </p:cTn>
                  </p:par>
                  <p:par>
                    <p:cTn id="223" fill="hold">
                      <p:stCondLst>
                        <p:cond delay="indefinite"/>
                      </p:stCondLst>
                      <p:childTnLst>
                        <p:par>
                          <p:cTn id="224" fill="hold">
                            <p:stCondLst>
                              <p:cond delay="0"/>
                            </p:stCondLst>
                            <p:childTnLst>
                              <p:par>
                                <p:cTn id="225" presetID="64" presetClass="path" presetSubtype="0" accel="50000" decel="50000" fill="hold" grpId="6" nodeType="clickEffect">
                                  <p:stCondLst>
                                    <p:cond delay="0"/>
                                  </p:stCondLst>
                                  <p:childTnLst>
                                    <p:animMotion origin="layout" path="M 0.00017 0.06297 L 0.00035 -2.96296E-6 " pathEditMode="relative" rAng="0" ptsTypes="AA">
                                      <p:cBhvr>
                                        <p:cTn id="226" dur="1000" fill="hold"/>
                                        <p:tgtEl>
                                          <p:spTgt spid="95303"/>
                                        </p:tgtEl>
                                        <p:attrNameLst>
                                          <p:attrName>ppt_x</p:attrName>
                                          <p:attrName>ppt_y</p:attrName>
                                        </p:attrNameLst>
                                      </p:cBhvr>
                                      <p:rCtr x="0" y="-3100"/>
                                    </p:animMotion>
                                  </p:childTnLst>
                                </p:cTn>
                              </p:par>
                              <p:par>
                                <p:cTn id="227" presetID="7" presetClass="emph" presetSubtype="2" fill="hold" nodeType="withEffect">
                                  <p:stCondLst>
                                    <p:cond delay="0"/>
                                  </p:stCondLst>
                                  <p:childTnLst>
                                    <p:animClr clrSpc="rgb" dir="cw">
                                      <p:cBhvr>
                                        <p:cTn id="228" dur="1000" fill="hold"/>
                                        <p:tgtEl>
                                          <p:spTgt spid="95336"/>
                                        </p:tgtEl>
                                        <p:attrNameLst>
                                          <p:attrName>stroke.color</p:attrName>
                                        </p:attrNameLst>
                                      </p:cBhvr>
                                      <p:to>
                                        <a:schemeClr val="tx1"/>
                                      </p:to>
                                    </p:animClr>
                                    <p:set>
                                      <p:cBhvr>
                                        <p:cTn id="229" dur="1000" fill="hold"/>
                                        <p:tgtEl>
                                          <p:spTgt spid="95336"/>
                                        </p:tgtEl>
                                        <p:attrNameLst>
                                          <p:attrName>stroke.on</p:attrName>
                                        </p:attrNameLst>
                                      </p:cBhvr>
                                      <p:to>
                                        <p:strVal val="true"/>
                                      </p:to>
                                    </p:set>
                                  </p:childTnLst>
                                </p:cTn>
                              </p:par>
                            </p:childTnLst>
                          </p:cTn>
                        </p:par>
                        <p:par>
                          <p:cTn id="230" fill="hold">
                            <p:stCondLst>
                              <p:cond delay="1000"/>
                            </p:stCondLst>
                            <p:childTnLst>
                              <p:par>
                                <p:cTn id="231" presetID="22" presetClass="entr" presetSubtype="8" fill="hold" grpId="0" nodeType="afterEffect">
                                  <p:stCondLst>
                                    <p:cond delay="0"/>
                                  </p:stCondLst>
                                  <p:childTnLst>
                                    <p:set>
                                      <p:cBhvr>
                                        <p:cTn id="232" dur="1" fill="hold">
                                          <p:stCondLst>
                                            <p:cond delay="0"/>
                                          </p:stCondLst>
                                        </p:cTn>
                                        <p:tgtEl>
                                          <p:spTgt spid="95340"/>
                                        </p:tgtEl>
                                        <p:attrNameLst>
                                          <p:attrName>style.visibility</p:attrName>
                                        </p:attrNameLst>
                                      </p:cBhvr>
                                      <p:to>
                                        <p:strVal val="visible"/>
                                      </p:to>
                                    </p:set>
                                    <p:animEffect transition="in" filter="wipe(left)">
                                      <p:cBhvr>
                                        <p:cTn id="233" dur="500"/>
                                        <p:tgtEl>
                                          <p:spTgt spid="95340"/>
                                        </p:tgtEl>
                                      </p:cBhvr>
                                    </p:animEffect>
                                  </p:childTnLst>
                                </p:cTn>
                              </p:par>
                            </p:childTnLst>
                          </p:cTn>
                        </p:par>
                      </p:childTnLst>
                    </p:cTn>
                  </p:par>
                  <p:par>
                    <p:cTn id="234" fill="hold">
                      <p:stCondLst>
                        <p:cond delay="indefinite"/>
                      </p:stCondLst>
                      <p:childTnLst>
                        <p:par>
                          <p:cTn id="235" fill="hold">
                            <p:stCondLst>
                              <p:cond delay="0"/>
                            </p:stCondLst>
                            <p:childTnLst>
                              <p:par>
                                <p:cTn id="236" presetID="42" presetClass="path" presetSubtype="0" accel="50000" decel="50000" fill="hold" grpId="7" nodeType="clickEffect">
                                  <p:stCondLst>
                                    <p:cond delay="0"/>
                                  </p:stCondLst>
                                  <p:childTnLst>
                                    <p:animMotion origin="layout" path="M -3.88889E-6 -2.96296E-6 L 0.00018 0.03148 " pathEditMode="relative" rAng="0" ptsTypes="AA">
                                      <p:cBhvr>
                                        <p:cTn id="237" dur="1000" fill="hold"/>
                                        <p:tgtEl>
                                          <p:spTgt spid="95303"/>
                                        </p:tgtEl>
                                        <p:attrNameLst>
                                          <p:attrName>ppt_x</p:attrName>
                                          <p:attrName>ppt_y</p:attrName>
                                        </p:attrNameLst>
                                      </p:cBhvr>
                                      <p:rCtr x="0" y="1600"/>
                                    </p:animMotion>
                                  </p:childTnLst>
                                </p:cTn>
                              </p:par>
                            </p:childTnLst>
                          </p:cTn>
                        </p:par>
                        <p:par>
                          <p:cTn id="238" fill="hold">
                            <p:stCondLst>
                              <p:cond delay="1000"/>
                            </p:stCondLst>
                            <p:childTnLst>
                              <p:par>
                                <p:cTn id="239" presetID="22" presetClass="exit" presetSubtype="4" fill="hold" nodeType="afterEffect">
                                  <p:stCondLst>
                                    <p:cond delay="0"/>
                                  </p:stCondLst>
                                  <p:childTnLst>
                                    <p:animEffect transition="out" filter="wipe(down)">
                                      <p:cBhvr>
                                        <p:cTn id="240" dur="500"/>
                                        <p:tgtEl>
                                          <p:spTgt spid="95342"/>
                                        </p:tgtEl>
                                      </p:cBhvr>
                                    </p:animEffect>
                                    <p:set>
                                      <p:cBhvr>
                                        <p:cTn id="241" dur="1" fill="hold">
                                          <p:stCondLst>
                                            <p:cond delay="499"/>
                                          </p:stCondLst>
                                        </p:cTn>
                                        <p:tgtEl>
                                          <p:spTgt spid="95342"/>
                                        </p:tgtEl>
                                        <p:attrNameLst>
                                          <p:attrName>style.visibility</p:attrName>
                                        </p:attrNameLst>
                                      </p:cBhvr>
                                      <p:to>
                                        <p:strVal val="hidden"/>
                                      </p:to>
                                    </p:set>
                                  </p:childTnLst>
                                </p:cTn>
                              </p:par>
                            </p:childTnLst>
                          </p:cTn>
                        </p:par>
                        <p:par>
                          <p:cTn id="242" fill="hold">
                            <p:stCondLst>
                              <p:cond delay="1500"/>
                            </p:stCondLst>
                            <p:childTnLst>
                              <p:par>
                                <p:cTn id="243" presetID="22" presetClass="entr" presetSubtype="8" fill="hold" nodeType="afterEffect">
                                  <p:stCondLst>
                                    <p:cond delay="0"/>
                                  </p:stCondLst>
                                  <p:childTnLst>
                                    <p:set>
                                      <p:cBhvr>
                                        <p:cTn id="244" dur="1" fill="hold">
                                          <p:stCondLst>
                                            <p:cond delay="0"/>
                                          </p:stCondLst>
                                        </p:cTn>
                                        <p:tgtEl>
                                          <p:spTgt spid="95343"/>
                                        </p:tgtEl>
                                        <p:attrNameLst>
                                          <p:attrName>style.visibility</p:attrName>
                                        </p:attrNameLst>
                                      </p:cBhvr>
                                      <p:to>
                                        <p:strVal val="visible"/>
                                      </p:to>
                                    </p:set>
                                    <p:animEffect transition="in" filter="wipe(left)">
                                      <p:cBhvr>
                                        <p:cTn id="245" dur="500"/>
                                        <p:tgtEl>
                                          <p:spTgt spid="95343"/>
                                        </p:tgtEl>
                                      </p:cBhvr>
                                    </p:animEffect>
                                  </p:childTnLst>
                                </p:cTn>
                              </p:par>
                            </p:childTnLst>
                          </p:cTn>
                        </p:par>
                      </p:childTnLst>
                    </p:cTn>
                  </p:par>
                  <p:par>
                    <p:cTn id="246" fill="hold">
                      <p:stCondLst>
                        <p:cond delay="indefinite"/>
                      </p:stCondLst>
                      <p:childTnLst>
                        <p:par>
                          <p:cTn id="247" fill="hold">
                            <p:stCondLst>
                              <p:cond delay="0"/>
                            </p:stCondLst>
                            <p:childTnLst>
                              <p:par>
                                <p:cTn id="248" presetID="42" presetClass="path" presetSubtype="0" accel="50000" decel="50000" fill="hold" grpId="8" nodeType="clickEffect">
                                  <p:stCondLst>
                                    <p:cond delay="0"/>
                                  </p:stCondLst>
                                  <p:childTnLst>
                                    <p:animMotion origin="layout" path="M 1.11111E-6 0.03148 L 0.00017 0.06297 " pathEditMode="relative" rAng="0" ptsTypes="AA">
                                      <p:cBhvr>
                                        <p:cTn id="249" dur="1000" fill="hold"/>
                                        <p:tgtEl>
                                          <p:spTgt spid="95303"/>
                                        </p:tgtEl>
                                        <p:attrNameLst>
                                          <p:attrName>ppt_x</p:attrName>
                                          <p:attrName>ppt_y</p:attrName>
                                        </p:attrNameLst>
                                      </p:cBhvr>
                                      <p:rCtr x="0" y="1600"/>
                                    </p:animMotion>
                                  </p:childTnLst>
                                </p:cTn>
                              </p:par>
                              <p:par>
                                <p:cTn id="250" presetID="7" presetClass="emph" presetSubtype="2" fill="hold" nodeType="withEffect">
                                  <p:stCondLst>
                                    <p:cond delay="0"/>
                                  </p:stCondLst>
                                  <p:childTnLst>
                                    <p:animClr clrSpc="rgb" dir="cw">
                                      <p:cBhvr>
                                        <p:cTn id="251" dur="2000" fill="hold"/>
                                        <p:tgtEl>
                                          <p:spTgt spid="95343"/>
                                        </p:tgtEl>
                                        <p:attrNameLst>
                                          <p:attrName>stroke.color</p:attrName>
                                        </p:attrNameLst>
                                      </p:cBhvr>
                                      <p:to>
                                        <a:schemeClr val="tx1"/>
                                      </p:to>
                                    </p:animClr>
                                    <p:set>
                                      <p:cBhvr>
                                        <p:cTn id="252" dur="2000" fill="hold"/>
                                        <p:tgtEl>
                                          <p:spTgt spid="95343"/>
                                        </p:tgtEl>
                                        <p:attrNameLst>
                                          <p:attrName>stroke.on</p:attrName>
                                        </p:attrNameLst>
                                      </p:cBhvr>
                                      <p:to>
                                        <p:strVal val="true"/>
                                      </p:to>
                                    </p:set>
                                  </p:childTnLst>
                                </p:cTn>
                              </p:par>
                            </p:childTnLst>
                          </p:cTn>
                        </p:par>
                        <p:par>
                          <p:cTn id="253" fill="hold">
                            <p:stCondLst>
                              <p:cond delay="1000"/>
                            </p:stCondLst>
                            <p:childTnLst>
                              <p:par>
                                <p:cTn id="254" presetID="22" presetClass="exit" presetSubtype="4" fill="hold" nodeType="afterEffect">
                                  <p:stCondLst>
                                    <p:cond delay="0"/>
                                  </p:stCondLst>
                                  <p:childTnLst>
                                    <p:animEffect transition="out" filter="wipe(down)">
                                      <p:cBhvr>
                                        <p:cTn id="255" dur="500"/>
                                        <p:tgtEl>
                                          <p:spTgt spid="95336"/>
                                        </p:tgtEl>
                                      </p:cBhvr>
                                    </p:animEffect>
                                    <p:set>
                                      <p:cBhvr>
                                        <p:cTn id="256" dur="1" fill="hold">
                                          <p:stCondLst>
                                            <p:cond delay="499"/>
                                          </p:stCondLst>
                                        </p:cTn>
                                        <p:tgtEl>
                                          <p:spTgt spid="95336"/>
                                        </p:tgtEl>
                                        <p:attrNameLst>
                                          <p:attrName>style.visibility</p:attrName>
                                        </p:attrNameLst>
                                      </p:cBhvr>
                                      <p:to>
                                        <p:strVal val="hidden"/>
                                      </p:to>
                                    </p:set>
                                  </p:childTnLst>
                                </p:cTn>
                              </p:par>
                            </p:childTnLst>
                          </p:cTn>
                        </p:par>
                        <p:par>
                          <p:cTn id="257" fill="hold">
                            <p:stCondLst>
                              <p:cond delay="1500"/>
                            </p:stCondLst>
                            <p:childTnLst>
                              <p:par>
                                <p:cTn id="258" presetID="22" presetClass="entr" presetSubtype="8" fill="hold" nodeType="afterEffect">
                                  <p:stCondLst>
                                    <p:cond delay="0"/>
                                  </p:stCondLst>
                                  <p:childTnLst>
                                    <p:set>
                                      <p:cBhvr>
                                        <p:cTn id="259" dur="1" fill="hold">
                                          <p:stCondLst>
                                            <p:cond delay="0"/>
                                          </p:stCondLst>
                                        </p:cTn>
                                        <p:tgtEl>
                                          <p:spTgt spid="95337"/>
                                        </p:tgtEl>
                                        <p:attrNameLst>
                                          <p:attrName>style.visibility</p:attrName>
                                        </p:attrNameLst>
                                      </p:cBhvr>
                                      <p:to>
                                        <p:strVal val="visible"/>
                                      </p:to>
                                    </p:set>
                                    <p:animEffect transition="in" filter="wipe(left)">
                                      <p:cBhvr>
                                        <p:cTn id="260" dur="500"/>
                                        <p:tgtEl>
                                          <p:spTgt spid="95337"/>
                                        </p:tgtEl>
                                      </p:cBhvr>
                                    </p:animEffect>
                                  </p:childTnLst>
                                </p:cTn>
                              </p:par>
                            </p:childTnLst>
                          </p:cTn>
                        </p:par>
                      </p:childTnLst>
                    </p:cTn>
                  </p:par>
                  <p:par>
                    <p:cTn id="261" fill="hold">
                      <p:stCondLst>
                        <p:cond delay="indefinite"/>
                      </p:stCondLst>
                      <p:childTnLst>
                        <p:par>
                          <p:cTn id="262" fill="hold">
                            <p:stCondLst>
                              <p:cond delay="0"/>
                            </p:stCondLst>
                            <p:childTnLst>
                              <p:par>
                                <p:cTn id="263" presetID="12" presetClass="exit" presetSubtype="1" fill="hold" nodeType="clickEffect">
                                  <p:stCondLst>
                                    <p:cond delay="0"/>
                                  </p:stCondLst>
                                  <p:childTnLst>
                                    <p:animEffect transition="out" filter="slide(fromTop)">
                                      <p:cBhvr>
                                        <p:cTn id="264" dur="500"/>
                                        <p:tgtEl>
                                          <p:spTgt spid="95304"/>
                                        </p:tgtEl>
                                      </p:cBhvr>
                                    </p:animEffect>
                                    <p:set>
                                      <p:cBhvr>
                                        <p:cTn id="265" dur="1" fill="hold">
                                          <p:stCondLst>
                                            <p:cond delay="499"/>
                                          </p:stCondLst>
                                        </p:cTn>
                                        <p:tgtEl>
                                          <p:spTgt spid="95304"/>
                                        </p:tgtEl>
                                        <p:attrNameLst>
                                          <p:attrName>style.visibility</p:attrName>
                                        </p:attrNameLst>
                                      </p:cBhvr>
                                      <p:to>
                                        <p:strVal val="hidden"/>
                                      </p:to>
                                    </p:set>
                                  </p:childTnLst>
                                </p:cTn>
                              </p:par>
                              <p:par>
                                <p:cTn id="266" presetID="1" presetClass="exit" presetSubtype="0" fill="hold" grpId="9" nodeType="withEffect">
                                  <p:stCondLst>
                                    <p:cond delay="0"/>
                                  </p:stCondLst>
                                  <p:childTnLst>
                                    <p:set>
                                      <p:cBhvr>
                                        <p:cTn id="267" dur="1" fill="hold">
                                          <p:stCondLst>
                                            <p:cond delay="0"/>
                                          </p:stCondLst>
                                        </p:cTn>
                                        <p:tgtEl>
                                          <p:spTgt spid="95303"/>
                                        </p:tgtEl>
                                        <p:attrNameLst>
                                          <p:attrName>style.visibility</p:attrName>
                                        </p:attrNameLst>
                                      </p:cBhvr>
                                      <p:to>
                                        <p:strVal val="hidden"/>
                                      </p:to>
                                    </p:set>
                                  </p:childTnLst>
                                </p:cTn>
                              </p:par>
                              <p:par>
                                <p:cTn id="268" presetID="7" presetClass="emph" presetSubtype="2" fill="hold" nodeType="withEffect">
                                  <p:stCondLst>
                                    <p:cond delay="0"/>
                                  </p:stCondLst>
                                  <p:childTnLst>
                                    <p:animClr clrSpc="rgb" dir="cw">
                                      <p:cBhvr>
                                        <p:cTn id="269" dur="1000" fill="hold"/>
                                        <p:tgtEl>
                                          <p:spTgt spid="95337"/>
                                        </p:tgtEl>
                                        <p:attrNameLst>
                                          <p:attrName>stroke.color</p:attrName>
                                        </p:attrNameLst>
                                      </p:cBhvr>
                                      <p:to>
                                        <a:schemeClr val="tx1"/>
                                      </p:to>
                                    </p:animClr>
                                    <p:set>
                                      <p:cBhvr>
                                        <p:cTn id="270" dur="1000" fill="hold"/>
                                        <p:tgtEl>
                                          <p:spTgt spid="95337"/>
                                        </p:tgtEl>
                                        <p:attrNameLst>
                                          <p:attrName>stroke.on</p:attrName>
                                        </p:attrNameLst>
                                      </p:cBhvr>
                                      <p:to>
                                        <p:strVal val="true"/>
                                      </p:to>
                                    </p:set>
                                  </p:childTnLst>
                                </p:cTn>
                              </p:par>
                            </p:childTnLst>
                          </p:cTn>
                        </p:par>
                        <p:par>
                          <p:cTn id="271" fill="hold">
                            <p:stCondLst>
                              <p:cond delay="500"/>
                            </p:stCondLst>
                            <p:childTnLst>
                              <p:par>
                                <p:cTn id="272" presetID="12" presetClass="entr" presetSubtype="4" fill="hold" grpId="0" nodeType="afterEffect">
                                  <p:stCondLst>
                                    <p:cond delay="0"/>
                                  </p:stCondLst>
                                  <p:childTnLst>
                                    <p:set>
                                      <p:cBhvr>
                                        <p:cTn id="273" dur="1" fill="hold">
                                          <p:stCondLst>
                                            <p:cond delay="0"/>
                                          </p:stCondLst>
                                        </p:cTn>
                                        <p:tgtEl>
                                          <p:spTgt spid="95306"/>
                                        </p:tgtEl>
                                        <p:attrNameLst>
                                          <p:attrName>style.visibility</p:attrName>
                                        </p:attrNameLst>
                                      </p:cBhvr>
                                      <p:to>
                                        <p:strVal val="visible"/>
                                      </p:to>
                                    </p:set>
                                    <p:animEffect transition="in" filter="slide(fromBottom)">
                                      <p:cBhvr>
                                        <p:cTn id="274" dur="500"/>
                                        <p:tgtEl>
                                          <p:spTgt spid="95306"/>
                                        </p:tgtEl>
                                      </p:cBhvr>
                                    </p:animEffect>
                                  </p:childTnLst>
                                </p:cTn>
                              </p:par>
                            </p:childTnLst>
                          </p:cTn>
                        </p:par>
                        <p:par>
                          <p:cTn id="275" fill="hold">
                            <p:stCondLst>
                              <p:cond delay="1000"/>
                            </p:stCondLst>
                            <p:childTnLst>
                              <p:par>
                                <p:cTn id="276" presetID="22" presetClass="entr" presetSubtype="8" fill="hold" grpId="0" nodeType="afterEffect">
                                  <p:stCondLst>
                                    <p:cond delay="0"/>
                                  </p:stCondLst>
                                  <p:childTnLst>
                                    <p:set>
                                      <p:cBhvr>
                                        <p:cTn id="277" dur="1" fill="hold">
                                          <p:stCondLst>
                                            <p:cond delay="0"/>
                                          </p:stCondLst>
                                        </p:cTn>
                                        <p:tgtEl>
                                          <p:spTgt spid="95305"/>
                                        </p:tgtEl>
                                        <p:attrNameLst>
                                          <p:attrName>style.visibility</p:attrName>
                                        </p:attrNameLst>
                                      </p:cBhvr>
                                      <p:to>
                                        <p:strVal val="visible"/>
                                      </p:to>
                                    </p:set>
                                    <p:animEffect transition="in" filter="wipe(left)">
                                      <p:cBhvr>
                                        <p:cTn id="278" dur="500"/>
                                        <p:tgtEl>
                                          <p:spTgt spid="95305"/>
                                        </p:tgtEl>
                                      </p:cBhvr>
                                    </p:animEffect>
                                  </p:childTnLst>
                                </p:cTn>
                              </p:par>
                            </p:childTnLst>
                          </p:cTn>
                        </p:par>
                        <p:par>
                          <p:cTn id="279" fill="hold">
                            <p:stCondLst>
                              <p:cond delay="1500"/>
                            </p:stCondLst>
                            <p:childTnLst>
                              <p:par>
                                <p:cTn id="280" presetID="22" presetClass="entr" presetSubtype="8" fill="hold" nodeType="afterEffect">
                                  <p:stCondLst>
                                    <p:cond delay="0"/>
                                  </p:stCondLst>
                                  <p:childTnLst>
                                    <p:set>
                                      <p:cBhvr>
                                        <p:cTn id="281" dur="1" fill="hold">
                                          <p:stCondLst>
                                            <p:cond delay="0"/>
                                          </p:stCondLst>
                                        </p:cTn>
                                        <p:tgtEl>
                                          <p:spTgt spid="10"/>
                                        </p:tgtEl>
                                        <p:attrNameLst>
                                          <p:attrName>style.visibility</p:attrName>
                                        </p:attrNameLst>
                                      </p:cBhvr>
                                      <p:to>
                                        <p:strVal val="visible"/>
                                      </p:to>
                                    </p:set>
                                    <p:animEffect transition="in" filter="wipe(left)">
                                      <p:cBhvr>
                                        <p:cTn id="282" dur="500"/>
                                        <p:tgtEl>
                                          <p:spTgt spid="10"/>
                                        </p:tgtEl>
                                      </p:cBhvr>
                                    </p:animEffect>
                                  </p:childTnLst>
                                </p:cTn>
                              </p:par>
                            </p:childTnLst>
                          </p:cTn>
                        </p:par>
                      </p:childTnLst>
                    </p:cTn>
                  </p:par>
                  <p:par>
                    <p:cTn id="283" fill="hold">
                      <p:stCondLst>
                        <p:cond delay="indefinite"/>
                      </p:stCondLst>
                      <p:childTnLst>
                        <p:par>
                          <p:cTn id="284" fill="hold">
                            <p:stCondLst>
                              <p:cond delay="0"/>
                            </p:stCondLst>
                            <p:childTnLst>
                              <p:par>
                                <p:cTn id="285" presetID="42" presetClass="path" presetSubtype="0" accel="50000" decel="50000" fill="hold" grpId="1" nodeType="clickEffect">
                                  <p:stCondLst>
                                    <p:cond delay="0"/>
                                  </p:stCondLst>
                                  <p:childTnLst>
                                    <p:animMotion origin="layout" path="M 0.00017 -2.96296E-6 L 0.00035 0.03148 " pathEditMode="relative" rAng="0" ptsTypes="AA">
                                      <p:cBhvr>
                                        <p:cTn id="286" dur="1000" fill="hold"/>
                                        <p:tgtEl>
                                          <p:spTgt spid="95305"/>
                                        </p:tgtEl>
                                        <p:attrNameLst>
                                          <p:attrName>ppt_x</p:attrName>
                                          <p:attrName>ppt_y</p:attrName>
                                        </p:attrNameLst>
                                      </p:cBhvr>
                                      <p:rCtr x="0" y="1600"/>
                                    </p:animMotion>
                                  </p:childTnLst>
                                </p:cTn>
                              </p:par>
                            </p:childTnLst>
                          </p:cTn>
                        </p:par>
                        <p:par>
                          <p:cTn id="287" fill="hold">
                            <p:stCondLst>
                              <p:cond delay="1000"/>
                            </p:stCondLst>
                            <p:childTnLst>
                              <p:par>
                                <p:cTn id="288" presetID="22" presetClass="entr" presetSubtype="8" fill="hold" grpId="0" nodeType="afterEffect">
                                  <p:stCondLst>
                                    <p:cond delay="0"/>
                                  </p:stCondLst>
                                  <p:childTnLst>
                                    <p:set>
                                      <p:cBhvr>
                                        <p:cTn id="289" dur="1" fill="hold">
                                          <p:stCondLst>
                                            <p:cond delay="0"/>
                                          </p:stCondLst>
                                        </p:cTn>
                                        <p:tgtEl>
                                          <p:spTgt spid="95339"/>
                                        </p:tgtEl>
                                        <p:attrNameLst>
                                          <p:attrName>style.visibility</p:attrName>
                                        </p:attrNameLst>
                                      </p:cBhvr>
                                      <p:to>
                                        <p:strVal val="visible"/>
                                      </p:to>
                                    </p:set>
                                    <p:animEffect transition="in" filter="wipe(left)">
                                      <p:cBhvr>
                                        <p:cTn id="290" dur="500"/>
                                        <p:tgtEl>
                                          <p:spTgt spid="95339"/>
                                        </p:tgtEl>
                                      </p:cBhvr>
                                    </p:animEffect>
                                  </p:childTnLst>
                                </p:cTn>
                              </p:par>
                            </p:childTnLst>
                          </p:cTn>
                        </p:par>
                      </p:childTnLst>
                    </p:cTn>
                  </p:par>
                  <p:par>
                    <p:cTn id="291" fill="hold">
                      <p:stCondLst>
                        <p:cond delay="indefinite"/>
                      </p:stCondLst>
                      <p:childTnLst>
                        <p:par>
                          <p:cTn id="292" fill="hold">
                            <p:stCondLst>
                              <p:cond delay="0"/>
                            </p:stCondLst>
                            <p:childTnLst>
                              <p:par>
                                <p:cTn id="293" presetID="1" presetClass="exit" presetSubtype="0" fill="hold" nodeType="clickEffect">
                                  <p:stCondLst>
                                    <p:cond delay="0"/>
                                  </p:stCondLst>
                                  <p:childTnLst>
                                    <p:set>
                                      <p:cBhvr>
                                        <p:cTn id="294" dur="1" fill="hold">
                                          <p:stCondLst>
                                            <p:cond delay="0"/>
                                          </p:stCondLst>
                                        </p:cTn>
                                        <p:tgtEl>
                                          <p:spTgt spid="95337"/>
                                        </p:tgtEl>
                                        <p:attrNameLst>
                                          <p:attrName>style.visibility</p:attrName>
                                        </p:attrNameLst>
                                      </p:cBhvr>
                                      <p:to>
                                        <p:strVal val="hidden"/>
                                      </p:to>
                                    </p:set>
                                  </p:childTnLst>
                                </p:cTn>
                              </p:par>
                              <p:par>
                                <p:cTn id="295" presetID="1" presetClass="exit" presetSubtype="0" fill="hold" nodeType="withEffect">
                                  <p:stCondLst>
                                    <p:cond delay="0"/>
                                  </p:stCondLst>
                                  <p:childTnLst>
                                    <p:set>
                                      <p:cBhvr>
                                        <p:cTn id="296" dur="1" fill="hold">
                                          <p:stCondLst>
                                            <p:cond delay="0"/>
                                          </p:stCondLst>
                                        </p:cTn>
                                        <p:tgtEl>
                                          <p:spTgt spid="95343"/>
                                        </p:tgtEl>
                                        <p:attrNameLst>
                                          <p:attrName>style.visibility</p:attrName>
                                        </p:attrNameLst>
                                      </p:cBhvr>
                                      <p:to>
                                        <p:strVal val="hidden"/>
                                      </p:to>
                                    </p:set>
                                  </p:childTnLst>
                                </p:cTn>
                              </p:par>
                              <p:par>
                                <p:cTn id="297" presetID="1" presetClass="exit" presetSubtype="0" fill="hold" grpId="1" nodeType="withEffect">
                                  <p:stCondLst>
                                    <p:cond delay="1000"/>
                                  </p:stCondLst>
                                  <p:childTnLst>
                                    <p:set>
                                      <p:cBhvr>
                                        <p:cTn id="298" dur="1" fill="hold">
                                          <p:stCondLst>
                                            <p:cond delay="0"/>
                                          </p:stCondLst>
                                        </p:cTn>
                                        <p:tgtEl>
                                          <p:spTgt spid="95306"/>
                                        </p:tgtEl>
                                        <p:attrNameLst>
                                          <p:attrName>style.visibility</p:attrName>
                                        </p:attrNameLst>
                                      </p:cBhvr>
                                      <p:to>
                                        <p:strVal val="hidden"/>
                                      </p:to>
                                    </p:set>
                                  </p:childTnLst>
                                </p:cTn>
                              </p:par>
                              <p:par>
                                <p:cTn id="299" presetID="1" presetClass="exit" presetSubtype="0" fill="hold" grpId="2" nodeType="withEffect">
                                  <p:stCondLst>
                                    <p:cond delay="1000"/>
                                  </p:stCondLst>
                                  <p:childTnLst>
                                    <p:set>
                                      <p:cBhvr>
                                        <p:cTn id="300" dur="1" fill="hold">
                                          <p:stCondLst>
                                            <p:cond delay="0"/>
                                          </p:stCondLst>
                                        </p:cTn>
                                        <p:tgtEl>
                                          <p:spTgt spid="95305"/>
                                        </p:tgtEl>
                                        <p:attrNameLst>
                                          <p:attrName>style.visibility</p:attrName>
                                        </p:attrNameLst>
                                      </p:cBhvr>
                                      <p:to>
                                        <p:strVal val="hidden"/>
                                      </p:to>
                                    </p:set>
                                  </p:childTnLst>
                                </p:cTn>
                              </p:par>
                              <p:par>
                                <p:cTn id="301" presetID="9" presetClass="exit" presetSubtype="0" fill="hold" grpId="1" nodeType="withEffect">
                                  <p:stCondLst>
                                    <p:cond delay="0"/>
                                  </p:stCondLst>
                                  <p:childTnLst>
                                    <p:animEffect transition="out" filter="dissolve">
                                      <p:cBhvr>
                                        <p:cTn id="302" dur="500"/>
                                        <p:tgtEl>
                                          <p:spTgt spid="95338"/>
                                        </p:tgtEl>
                                      </p:cBhvr>
                                    </p:animEffect>
                                    <p:set>
                                      <p:cBhvr>
                                        <p:cTn id="303" dur="1" fill="hold">
                                          <p:stCondLst>
                                            <p:cond delay="499"/>
                                          </p:stCondLst>
                                        </p:cTn>
                                        <p:tgtEl>
                                          <p:spTgt spid="95338"/>
                                        </p:tgtEl>
                                        <p:attrNameLst>
                                          <p:attrName>style.visibility</p:attrName>
                                        </p:attrNameLst>
                                      </p:cBhvr>
                                      <p:to>
                                        <p:strVal val="hidden"/>
                                      </p:to>
                                    </p:set>
                                  </p:childTnLst>
                                </p:cTn>
                              </p:par>
                              <p:par>
                                <p:cTn id="304" presetID="9" presetClass="exit" presetSubtype="0" fill="hold" nodeType="withEffect">
                                  <p:stCondLst>
                                    <p:cond delay="0"/>
                                  </p:stCondLst>
                                  <p:childTnLst>
                                    <p:animEffect transition="out" filter="dissolve">
                                      <p:cBhvr>
                                        <p:cTn id="305" dur="500"/>
                                        <p:tgtEl>
                                          <p:spTgt spid="16"/>
                                        </p:tgtEl>
                                      </p:cBhvr>
                                    </p:animEffect>
                                    <p:set>
                                      <p:cBhvr>
                                        <p:cTn id="306" dur="1" fill="hold">
                                          <p:stCondLst>
                                            <p:cond delay="499"/>
                                          </p:stCondLst>
                                        </p:cTn>
                                        <p:tgtEl>
                                          <p:spTgt spid="16"/>
                                        </p:tgtEl>
                                        <p:attrNameLst>
                                          <p:attrName>style.visibility</p:attrName>
                                        </p:attrNameLst>
                                      </p:cBhvr>
                                      <p:to>
                                        <p:strVal val="hidden"/>
                                      </p:to>
                                    </p:set>
                                  </p:childTnLst>
                                </p:cTn>
                              </p:par>
                              <p:par>
                                <p:cTn id="307" presetID="9" presetClass="exit" presetSubtype="0" fill="hold" nodeType="withEffect">
                                  <p:stCondLst>
                                    <p:cond delay="0"/>
                                  </p:stCondLst>
                                  <p:childTnLst>
                                    <p:animEffect transition="out" filter="dissolve">
                                      <p:cBhvr>
                                        <p:cTn id="308" dur="500"/>
                                        <p:tgtEl>
                                          <p:spTgt spid="17"/>
                                        </p:tgtEl>
                                      </p:cBhvr>
                                    </p:animEffect>
                                    <p:set>
                                      <p:cBhvr>
                                        <p:cTn id="309" dur="1" fill="hold">
                                          <p:stCondLst>
                                            <p:cond delay="499"/>
                                          </p:stCondLst>
                                        </p:cTn>
                                        <p:tgtEl>
                                          <p:spTgt spid="17"/>
                                        </p:tgtEl>
                                        <p:attrNameLst>
                                          <p:attrName>style.visibility</p:attrName>
                                        </p:attrNameLst>
                                      </p:cBhvr>
                                      <p:to>
                                        <p:strVal val="hidden"/>
                                      </p:to>
                                    </p:set>
                                  </p:childTnLst>
                                </p:cTn>
                              </p:par>
                            </p:childTnLst>
                          </p:cTn>
                        </p:par>
                        <p:par>
                          <p:cTn id="310" fill="hold">
                            <p:stCondLst>
                              <p:cond delay="0"/>
                            </p:stCondLst>
                            <p:childTnLst>
                              <p:par>
                                <p:cTn id="311" presetID="9" presetClass="exit" presetSubtype="0" fill="hold" grpId="1" nodeType="afterEffect">
                                  <p:stCondLst>
                                    <p:cond delay="0"/>
                                  </p:stCondLst>
                                  <p:childTnLst>
                                    <p:animEffect transition="out" filter="dissolve">
                                      <p:cBhvr>
                                        <p:cTn id="312" dur="500"/>
                                        <p:tgtEl>
                                          <p:spTgt spid="95297"/>
                                        </p:tgtEl>
                                      </p:cBhvr>
                                    </p:animEffect>
                                    <p:set>
                                      <p:cBhvr>
                                        <p:cTn id="313" dur="1" fill="hold">
                                          <p:stCondLst>
                                            <p:cond delay="499"/>
                                          </p:stCondLst>
                                        </p:cTn>
                                        <p:tgtEl>
                                          <p:spTgt spid="9529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 grpId="0" build="p"/>
      <p:bldP spid="95297" grpId="0" animBg="1"/>
      <p:bldP spid="95297" grpId="1" animBg="1"/>
      <p:bldP spid="95298" grpId="0" animBg="1"/>
      <p:bldP spid="95298" grpId="1" animBg="1"/>
      <p:bldP spid="95298" grpId="2" animBg="1"/>
      <p:bldP spid="95299" grpId="0"/>
      <p:bldP spid="95299" grpId="1"/>
      <p:bldP spid="95300" grpId="0"/>
      <p:bldP spid="95300" grpId="1"/>
      <p:bldP spid="95301" grpId="0" animBg="1"/>
      <p:bldP spid="95301" grpId="1" animBg="1"/>
      <p:bldP spid="95301" grpId="2" animBg="1"/>
      <p:bldP spid="95302" grpId="0"/>
      <p:bldP spid="95302" grpId="1"/>
      <p:bldP spid="95303" grpId="0" animBg="1"/>
      <p:bldP spid="95303" grpId="1" animBg="1"/>
      <p:bldP spid="95303" grpId="2" animBg="1"/>
      <p:bldP spid="95303" grpId="3" animBg="1"/>
      <p:bldP spid="95303" grpId="4" animBg="1"/>
      <p:bldP spid="95303" grpId="5" animBg="1"/>
      <p:bldP spid="95303" grpId="6" animBg="1"/>
      <p:bldP spid="95303" grpId="7" animBg="1"/>
      <p:bldP spid="95303" grpId="8" animBg="1"/>
      <p:bldP spid="95303" grpId="9" animBg="1"/>
      <p:bldP spid="95304" grpId="0"/>
      <p:bldP spid="95305" grpId="0" animBg="1"/>
      <p:bldP spid="95305" grpId="1" animBg="1"/>
      <p:bldP spid="95305" grpId="2" animBg="1"/>
      <p:bldP spid="95306" grpId="0"/>
      <p:bldP spid="95306" grpId="1"/>
      <p:bldP spid="95333" grpId="0" animBg="1"/>
      <p:bldP spid="95338" grpId="0" animBg="1"/>
      <p:bldP spid="95338" grpId="1" animBg="1"/>
      <p:bldP spid="95339" grpId="0" animBg="1"/>
      <p:bldP spid="95340" grpId="0" animBg="1"/>
      <p:bldP spid="95341"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44035" name="Rectangle 3"/>
          <p:cNvSpPr>
            <a:spLocks noGrp="1" noChangeArrowheads="1"/>
          </p:cNvSpPr>
          <p:nvPr>
            <p:ph idx="1"/>
          </p:nvPr>
        </p:nvSpPr>
        <p:spPr>
          <a:noFill/>
        </p:spPr>
        <p:txBody>
          <a:bodyPr/>
          <a:lstStyle/>
          <a:p>
            <a:pPr eaLnBrk="1" hangingPunct="1">
              <a:buClr>
                <a:srgbClr val="0000FF"/>
              </a:buClr>
              <a:buSzPct val="80000"/>
              <a:buFont typeface="Wingdings" panose="05000000000000000000" pitchFamily="2" charset="2"/>
              <a:buChar char="q"/>
            </a:pPr>
            <a:r>
              <a:rPr lang="zh-CN" altLang="en-US" dirty="0">
                <a:solidFill>
                  <a:srgbClr val="C0C0C0"/>
                </a:solidFill>
              </a:rPr>
              <a:t>基本概念</a:t>
            </a:r>
          </a:p>
          <a:p>
            <a:pPr eaLnBrk="1" hangingPunct="1">
              <a:buClr>
                <a:srgbClr val="0000FF"/>
              </a:buClr>
              <a:buSzPct val="80000"/>
              <a:buFont typeface="Wingdings" panose="05000000000000000000" pitchFamily="2" charset="2"/>
              <a:buChar char="q"/>
            </a:pPr>
            <a:r>
              <a:rPr lang="zh-CN" altLang="en-US" dirty="0">
                <a:solidFill>
                  <a:srgbClr val="C0C0C0"/>
                </a:solidFill>
              </a:rPr>
              <a:t>案例分析</a:t>
            </a:r>
          </a:p>
          <a:p>
            <a:pPr eaLnBrk="1" hangingPunct="1">
              <a:buClr>
                <a:srgbClr val="0000FF"/>
              </a:buClr>
              <a:buSzPct val="80000"/>
              <a:buFont typeface="Wingdings" panose="05000000000000000000" pitchFamily="2" charset="2"/>
              <a:buChar char="q"/>
            </a:pPr>
            <a:r>
              <a:rPr lang="zh-CN" altLang="en-US" dirty="0">
                <a:solidFill>
                  <a:srgbClr val="C0C0C0"/>
                </a:solidFill>
              </a:rPr>
              <a:t>任务控制块</a:t>
            </a:r>
          </a:p>
          <a:p>
            <a:pPr eaLnBrk="1" hangingPunct="1">
              <a:buClr>
                <a:srgbClr val="0000FF"/>
              </a:buClr>
              <a:buSzPct val="80000"/>
              <a:buFont typeface="Wingdings" panose="05000000000000000000" pitchFamily="2" charset="2"/>
              <a:buChar char="q"/>
            </a:pPr>
            <a:r>
              <a:rPr lang="zh-CN" altLang="en-US" dirty="0">
                <a:solidFill>
                  <a:srgbClr val="FF0000"/>
                </a:solidFill>
              </a:rPr>
              <a:t>任务就绪算法</a:t>
            </a:r>
          </a:p>
          <a:p>
            <a:pPr eaLnBrk="1" hangingPunct="1">
              <a:buClr>
                <a:srgbClr val="0000FF"/>
              </a:buClr>
              <a:buSzPct val="80000"/>
              <a:buFont typeface="Wingdings" panose="05000000000000000000" pitchFamily="2" charset="2"/>
              <a:buChar char="q"/>
            </a:pPr>
            <a:r>
              <a:rPr lang="en-US" altLang="zh-CN" dirty="0">
                <a:solidFill>
                  <a:srgbClr val="C0C0C0"/>
                </a:solidFill>
              </a:rPr>
              <a:t>OS</a:t>
            </a:r>
            <a:r>
              <a:rPr lang="zh-CN" altLang="en-US" dirty="0">
                <a:solidFill>
                  <a:srgbClr val="C0C0C0"/>
                </a:solidFill>
              </a:rPr>
              <a:t>初始化</a:t>
            </a:r>
          </a:p>
          <a:p>
            <a:pPr eaLnBrk="1" hangingPunct="1">
              <a:buClr>
                <a:srgbClr val="0000FF"/>
              </a:buClr>
              <a:buSzPct val="80000"/>
              <a:buFont typeface="Wingdings" panose="05000000000000000000" pitchFamily="2" charset="2"/>
              <a:buChar char="q"/>
            </a:pPr>
            <a:r>
              <a:rPr lang="zh-CN" altLang="en-US" dirty="0">
                <a:solidFill>
                  <a:srgbClr val="C0C0C0"/>
                </a:solidFill>
              </a:rPr>
              <a:t>任务管理</a:t>
            </a:r>
          </a:p>
          <a:p>
            <a:pPr eaLnBrk="1" hangingPunct="1">
              <a:buClr>
                <a:srgbClr val="0000FF"/>
              </a:buClr>
              <a:buSzPct val="80000"/>
              <a:buFont typeface="Wingdings" panose="05000000000000000000" pitchFamily="2" charset="2"/>
              <a:buChar char="q"/>
            </a:pPr>
            <a:r>
              <a:rPr lang="zh-CN" altLang="en-US" dirty="0">
                <a:solidFill>
                  <a:srgbClr val="C0C0C0"/>
                </a:solidFill>
              </a:rPr>
              <a:t>任务堆栈初始化</a:t>
            </a:r>
          </a:p>
        </p:txBody>
      </p:sp>
      <p:sp>
        <p:nvSpPr>
          <p:cNvPr id="44036" name="Rectangle 4"/>
          <p:cNvSpPr>
            <a:spLocks noChangeArrowheads="1"/>
          </p:cNvSpPr>
          <p:nvPr/>
        </p:nvSpPr>
        <p:spPr bwMode="auto">
          <a:xfrm>
            <a:off x="5807076" y="1447801"/>
            <a:ext cx="41751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获取并初始化</a:t>
            </a:r>
            <a:r>
              <a:rPr lang="en-US" altLang="zh-CN" sz="3200">
                <a:solidFill>
                  <a:srgbClr val="C0C0C0"/>
                </a:solidFill>
              </a:rPr>
              <a:t>TCB</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启动</a:t>
            </a:r>
            <a:r>
              <a:rPr lang="en-US" altLang="zh-CN" sz="3200">
                <a:solidFill>
                  <a:srgbClr val="C0C0C0"/>
                </a:solidFill>
              </a:rPr>
              <a:t>OS</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TargetInit </a:t>
            </a:r>
            <a:r>
              <a:rPr lang="zh-CN" altLang="en-US" sz="3200">
                <a:solidFill>
                  <a:srgbClr val="C0C0C0"/>
                </a:solidFill>
              </a:rPr>
              <a:t>初始化</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时间管理</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任务调度</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SWI</a:t>
            </a:r>
            <a:r>
              <a:rPr lang="zh-CN" altLang="en-US" sz="3200">
                <a:solidFill>
                  <a:srgbClr val="C0C0C0"/>
                </a:solidFill>
              </a:rPr>
              <a:t>软件中断异常</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任务级的任务调度小结</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97283" name="Rectangle 3"/>
          <p:cNvSpPr>
            <a:spLocks noGrp="1" noChangeArrowheads="1"/>
          </p:cNvSpPr>
          <p:nvPr>
            <p:ph idx="1"/>
          </p:nvPr>
        </p:nvSpPr>
        <p:spPr/>
        <p:txBody>
          <a:bodyPr/>
          <a:lstStyle/>
          <a:p>
            <a:pPr eaLnBrk="1" hangingPunct="1"/>
            <a:r>
              <a:rPr lang="zh-CN" altLang="en-US" dirty="0"/>
              <a:t>任务就绪算法</a:t>
            </a:r>
          </a:p>
        </p:txBody>
      </p:sp>
      <p:sp>
        <p:nvSpPr>
          <p:cNvPr id="97286" name="Rectangle 6"/>
          <p:cNvSpPr>
            <a:spLocks noChangeArrowheads="1"/>
          </p:cNvSpPr>
          <p:nvPr/>
        </p:nvSpPr>
        <p:spPr bwMode="auto">
          <a:xfrm>
            <a:off x="1269242" y="2606400"/>
            <a:ext cx="10058400" cy="289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6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en-US" altLang="zh-CN" sz="2800" dirty="0">
                <a:ea typeface="华文新魏" panose="02010800040101010101" pitchFamily="2" charset="-122"/>
              </a:rPr>
              <a:t>       </a:t>
            </a:r>
            <a:r>
              <a:rPr lang="zh-CN" altLang="en-US" sz="2800" dirty="0">
                <a:ea typeface="华文新魏" panose="02010800040101010101" pitchFamily="2" charset="-122"/>
              </a:rPr>
              <a:t>所谓就绪状态是指任务准备运行但</a:t>
            </a:r>
            <a:r>
              <a:rPr lang="en-US" altLang="zh-CN" sz="2800" dirty="0">
                <a:solidFill>
                  <a:srgbClr val="00B050"/>
                </a:solidFill>
                <a:ea typeface="华文新魏" panose="02010800040101010101" pitchFamily="2" charset="-122"/>
              </a:rPr>
              <a:t>CPU</a:t>
            </a:r>
            <a:r>
              <a:rPr lang="zh-CN" altLang="en-US" sz="2800" dirty="0">
                <a:solidFill>
                  <a:srgbClr val="00B050"/>
                </a:solidFill>
                <a:ea typeface="华文新魏" panose="02010800040101010101" pitchFamily="2" charset="-122"/>
              </a:rPr>
              <a:t>没空</a:t>
            </a:r>
            <a:r>
              <a:rPr lang="zh-CN" altLang="en-US" sz="2800" dirty="0">
                <a:ea typeface="华文新魏" panose="02010800040101010101" pitchFamily="2" charset="-122"/>
              </a:rPr>
              <a:t>，任务等待运行的状态。</a:t>
            </a:r>
          </a:p>
          <a:p>
            <a:pPr algn="just" eaLnBrk="1" hangingPunct="1">
              <a:spcBef>
                <a:spcPct val="50000"/>
              </a:spcBef>
            </a:pPr>
            <a:r>
              <a:rPr lang="zh-CN" altLang="en-US" sz="2800" dirty="0">
                <a:ea typeface="华文新魏" panose="02010800040101010101" pitchFamily="2" charset="-122"/>
              </a:rPr>
              <a:t>       任务就绪算法涉及“</a:t>
            </a:r>
            <a:r>
              <a:rPr lang="zh-CN" altLang="en-US" sz="2800" dirty="0">
                <a:solidFill>
                  <a:srgbClr val="FF0000"/>
                </a:solidFill>
                <a:ea typeface="华文新魏" panose="02010800040101010101" pitchFamily="2" charset="-122"/>
              </a:rPr>
              <a:t>任务就绪表</a:t>
            </a:r>
            <a:r>
              <a:rPr lang="en-US" altLang="zh-CN" sz="2800" dirty="0" err="1">
                <a:ea typeface="华文新魏" panose="02010800040101010101" pitchFamily="2" charset="-122"/>
              </a:rPr>
              <a:t>OSRdyTbl</a:t>
            </a:r>
            <a:r>
              <a:rPr lang="zh-CN" altLang="en-US" sz="2800" dirty="0">
                <a:ea typeface="华文新魏" panose="02010800040101010101" pitchFamily="2" charset="-122"/>
              </a:rPr>
              <a:t>、</a:t>
            </a:r>
            <a:r>
              <a:rPr lang="zh-CN" altLang="en-US" sz="2800" dirty="0">
                <a:solidFill>
                  <a:srgbClr val="FF0000"/>
                </a:solidFill>
                <a:ea typeface="华文新魏" panose="02010800040101010101" pitchFamily="2" charset="-122"/>
              </a:rPr>
              <a:t>映射表</a:t>
            </a:r>
            <a:r>
              <a:rPr lang="en-US" altLang="zh-CN" sz="2800" dirty="0" err="1">
                <a:ea typeface="华文新魏" panose="02010800040101010101" pitchFamily="2" charset="-122"/>
              </a:rPr>
              <a:t>OSMapTbl</a:t>
            </a:r>
            <a:r>
              <a:rPr lang="zh-CN" altLang="en-US" sz="2800" dirty="0">
                <a:ea typeface="华文新魏" panose="02010800040101010101" pitchFamily="2" charset="-122"/>
              </a:rPr>
              <a:t>、</a:t>
            </a:r>
            <a:r>
              <a:rPr lang="zh-CN" altLang="en-US" sz="2800" dirty="0">
                <a:solidFill>
                  <a:srgbClr val="FF0000"/>
                </a:solidFill>
                <a:ea typeface="华文新魏" panose="02010800040101010101" pitchFamily="2" charset="-122"/>
              </a:rPr>
              <a:t>优先级判定表</a:t>
            </a:r>
            <a:r>
              <a:rPr lang="en-US" altLang="zh-CN" sz="2800" dirty="0" err="1">
                <a:ea typeface="华文新魏" panose="02010800040101010101" pitchFamily="2" charset="-122"/>
              </a:rPr>
              <a:t>OSUnMapTbl</a:t>
            </a:r>
            <a:r>
              <a:rPr lang="zh-CN" altLang="en-US" sz="2800" dirty="0">
                <a:ea typeface="华文新魏" panose="02010800040101010101" pitchFamily="2" charset="-122"/>
              </a:rPr>
              <a:t>以及</a:t>
            </a:r>
            <a:r>
              <a:rPr lang="zh-CN" altLang="en-US" sz="2800" dirty="0">
                <a:solidFill>
                  <a:srgbClr val="FF0000"/>
                </a:solidFill>
                <a:ea typeface="华文新魏" panose="02010800040101010101" pitchFamily="2" charset="-122"/>
              </a:rPr>
              <a:t>变量</a:t>
            </a:r>
            <a:r>
              <a:rPr lang="en-US" altLang="zh-CN" sz="2800" dirty="0">
                <a:ea typeface="华文新魏" panose="02010800040101010101" pitchFamily="2" charset="-122"/>
              </a:rPr>
              <a:t>OSRdyGrp</a:t>
            </a:r>
            <a:r>
              <a:rPr lang="zh-CN" altLang="en-US" sz="2800" dirty="0">
                <a:ea typeface="华文新魏" panose="02010800040101010101" pitchFamily="2" charset="-122"/>
              </a:rPr>
              <a:t>和相关的</a:t>
            </a:r>
            <a:r>
              <a:rPr lang="zh-CN" altLang="en-US" sz="2800" dirty="0">
                <a:solidFill>
                  <a:srgbClr val="FF0000"/>
                </a:solidFill>
                <a:ea typeface="华文新魏" panose="02010800040101010101" pitchFamily="2" charset="-122"/>
              </a:rPr>
              <a:t>任务优先级</a:t>
            </a:r>
            <a:r>
              <a:rPr lang="en-US" altLang="zh-CN" sz="2800" dirty="0" err="1">
                <a:ea typeface="华文新魏" panose="02010800040101010101" pitchFamily="2" charset="-122"/>
              </a:rPr>
              <a:t>prio</a:t>
            </a:r>
            <a:r>
              <a:rPr lang="en-US" altLang="zh-CN" sz="2800" dirty="0">
                <a:ea typeface="华文新魏" panose="02010800040101010101" pitchFamily="2" charset="-122"/>
              </a:rPr>
              <a:t>”</a:t>
            </a:r>
            <a:r>
              <a:rPr lang="zh-CN" altLang="en-US" sz="2800" dirty="0">
                <a:ea typeface="华文新魏" panose="02010800040101010101" pitchFamily="2" charset="-122"/>
              </a:rPr>
              <a:t>，其中映射表</a:t>
            </a:r>
            <a:r>
              <a:rPr lang="en-US" altLang="zh-CN" sz="2800" dirty="0" err="1">
                <a:ea typeface="华文新魏" panose="02010800040101010101" pitchFamily="2" charset="-122"/>
              </a:rPr>
              <a:t>OSMapTbl</a:t>
            </a:r>
            <a:r>
              <a:rPr lang="zh-CN" altLang="en-US" sz="2800" dirty="0">
                <a:ea typeface="华文新魏" panose="02010800040101010101" pitchFamily="2" charset="-122"/>
              </a:rPr>
              <a:t>和优先级判定表</a:t>
            </a:r>
            <a:r>
              <a:rPr lang="en-US" altLang="zh-CN" sz="2800" dirty="0" err="1">
                <a:ea typeface="华文新魏" panose="02010800040101010101" pitchFamily="2" charset="-122"/>
              </a:rPr>
              <a:t>OSUnMapTbl</a:t>
            </a:r>
            <a:r>
              <a:rPr lang="zh-CN" altLang="en-US" sz="2800" dirty="0">
                <a:ea typeface="华文新魏" panose="02010800040101010101" pitchFamily="2" charset="-122"/>
              </a:rPr>
              <a:t>是</a:t>
            </a:r>
            <a:r>
              <a:rPr lang="en-US" altLang="zh-CN" sz="2800" dirty="0">
                <a:ea typeface="华文新魏" panose="02010800040101010101" pitchFamily="2" charset="-122"/>
              </a:rPr>
              <a:t>2</a:t>
            </a:r>
            <a:r>
              <a:rPr lang="zh-CN" altLang="en-US" sz="2800" dirty="0">
                <a:ea typeface="华文新魏" panose="02010800040101010101" pitchFamily="2" charset="-122"/>
              </a:rPr>
              <a:t>个</a:t>
            </a:r>
            <a:r>
              <a:rPr lang="zh-CN" altLang="en-US" sz="2800" dirty="0">
                <a:solidFill>
                  <a:srgbClr val="FF0000"/>
                </a:solidFill>
                <a:ea typeface="华文新魏" panose="02010800040101010101" pitchFamily="2" charset="-122"/>
              </a:rPr>
              <a:t>常数表</a:t>
            </a:r>
            <a:r>
              <a:rPr lang="zh-CN" altLang="en-US" sz="2800" dirty="0">
                <a:ea typeface="华文新魏" panose="02010800040101010101" pitchFamily="2" charset="-122"/>
              </a:rPr>
              <a:t>，用于查表算法。</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97283">
                                            <p:txEl>
                                              <p:pRg st="0" end="0"/>
                                            </p:txEl>
                                          </p:spTgt>
                                        </p:tgtEl>
                                        <p:attrNameLst>
                                          <p:attrName>style.visibility</p:attrName>
                                        </p:attrNameLst>
                                      </p:cBhvr>
                                      <p:to>
                                        <p:strVal val="visible"/>
                                      </p:to>
                                    </p:set>
                                    <p:anim calcmode="lin" valueType="num">
                                      <p:cBhvr additive="base">
                                        <p:cTn id="7" dur="500" fill="hold"/>
                                        <p:tgtEl>
                                          <p:spTgt spid="9728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9728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97286"/>
                                        </p:tgtEl>
                                        <p:attrNameLst>
                                          <p:attrName>style.visibility</p:attrName>
                                        </p:attrNameLst>
                                      </p:cBhvr>
                                      <p:to>
                                        <p:strVal val="visible"/>
                                      </p:to>
                                    </p:set>
                                    <p:animEffect transition="in" filter="wipe(up)">
                                      <p:cBhvr>
                                        <p:cTn id="12" dur="500"/>
                                        <p:tgtEl>
                                          <p:spTgt spid="97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3" grpId="0" build="p"/>
      <p:bldP spid="97286"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96259" name="Rectangle 3"/>
          <p:cNvSpPr>
            <a:spLocks noGrp="1" noChangeArrowheads="1"/>
          </p:cNvSpPr>
          <p:nvPr>
            <p:ph idx="1"/>
          </p:nvPr>
        </p:nvSpPr>
        <p:spPr/>
        <p:txBody>
          <a:bodyPr/>
          <a:lstStyle/>
          <a:p>
            <a:pPr eaLnBrk="1" hangingPunct="1"/>
            <a:r>
              <a:rPr lang="zh-CN" altLang="en-US" dirty="0"/>
              <a:t>优先级</a:t>
            </a:r>
            <a:r>
              <a:rPr lang="en-US" altLang="zh-CN" dirty="0"/>
              <a:t>19</a:t>
            </a:r>
            <a:r>
              <a:rPr lang="zh-CN" altLang="en-US" dirty="0"/>
              <a:t>的任务放入就绪表</a:t>
            </a:r>
          </a:p>
        </p:txBody>
      </p:sp>
      <p:grpSp>
        <p:nvGrpSpPr>
          <p:cNvPr id="2" name="Group 4"/>
          <p:cNvGrpSpPr/>
          <p:nvPr/>
        </p:nvGrpSpPr>
        <p:grpSpPr bwMode="auto">
          <a:xfrm>
            <a:off x="2719388" y="1709739"/>
            <a:ext cx="1441450" cy="636587"/>
            <a:chOff x="657" y="1071"/>
            <a:chExt cx="908" cy="401"/>
          </a:xfrm>
        </p:grpSpPr>
        <p:grpSp>
          <p:nvGrpSpPr>
            <p:cNvPr id="46390" name="Group 5"/>
            <p:cNvGrpSpPr/>
            <p:nvPr/>
          </p:nvGrpSpPr>
          <p:grpSpPr bwMode="auto">
            <a:xfrm>
              <a:off x="748" y="1290"/>
              <a:ext cx="726" cy="182"/>
              <a:chOff x="612" y="1706"/>
              <a:chExt cx="726" cy="182"/>
            </a:xfrm>
          </p:grpSpPr>
          <p:sp>
            <p:nvSpPr>
              <p:cNvPr id="96262" name="Rectangle 6"/>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63" name="Rectangle 7"/>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64" name="Rectangle 8"/>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65" name="Rectangle 9"/>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96266" name="Rectangle 10"/>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67" name="Rectangle 11"/>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68" name="Rectangle 12"/>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96269" name="Rectangle 13"/>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grpSp>
        <p:sp>
          <p:nvSpPr>
            <p:cNvPr id="46391" name="Text Box 14"/>
            <p:cNvSpPr txBox="1">
              <a:spLocks noChangeArrowheads="1"/>
            </p:cNvSpPr>
            <p:nvPr/>
          </p:nvSpPr>
          <p:spPr bwMode="auto">
            <a:xfrm>
              <a:off x="657" y="1071"/>
              <a:ext cx="9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400"/>
                <a:t>任务优先级</a:t>
              </a:r>
              <a:r>
                <a:rPr lang="en-US" altLang="zh-CN" sz="1400"/>
                <a:t>Prio</a:t>
              </a:r>
            </a:p>
          </p:txBody>
        </p:sp>
      </p:grpSp>
      <p:sp>
        <p:nvSpPr>
          <p:cNvPr id="96271" name="AutoShape 15"/>
          <p:cNvSpPr/>
          <p:nvPr/>
        </p:nvSpPr>
        <p:spPr bwMode="auto">
          <a:xfrm rot="-5400000">
            <a:off x="3734594" y="2293144"/>
            <a:ext cx="131762" cy="431800"/>
          </a:xfrm>
          <a:prstGeom prst="leftBrace">
            <a:avLst>
              <a:gd name="adj1" fmla="val 27309"/>
              <a:gd name="adj2" fmla="val 50366"/>
            </a:avLst>
          </a:prstGeom>
          <a:gradFill rotWithShape="1">
            <a:gsLst>
              <a:gs pos="0">
                <a:srgbClr val="FF0000"/>
              </a:gs>
              <a:gs pos="100000">
                <a:schemeClr val="bg1"/>
              </a:gs>
            </a:gsLst>
            <a:lin ang="0" scaled="1"/>
          </a:gradFill>
          <a:ln w="19050">
            <a:solidFill>
              <a:srgbClr val="FF0000"/>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6272" name="AutoShape 16"/>
          <p:cNvSpPr/>
          <p:nvPr/>
        </p:nvSpPr>
        <p:spPr bwMode="auto">
          <a:xfrm rot="-5400000">
            <a:off x="3301207" y="2293144"/>
            <a:ext cx="131762" cy="431800"/>
          </a:xfrm>
          <a:prstGeom prst="leftBrace">
            <a:avLst>
              <a:gd name="adj1" fmla="val 27309"/>
              <a:gd name="adj2" fmla="val 50000"/>
            </a:avLst>
          </a:prstGeom>
          <a:gradFill rotWithShape="1">
            <a:gsLst>
              <a:gs pos="0">
                <a:srgbClr val="FF0000"/>
              </a:gs>
              <a:gs pos="100000">
                <a:schemeClr val="bg1"/>
              </a:gs>
            </a:gsLst>
            <a:lin ang="0" scaled="1"/>
          </a:gradFill>
          <a:ln w="19050">
            <a:solidFill>
              <a:srgbClr val="FF0000"/>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4" name="Group 17"/>
          <p:cNvGrpSpPr/>
          <p:nvPr/>
        </p:nvGrpSpPr>
        <p:grpSpPr bwMode="auto">
          <a:xfrm>
            <a:off x="2647950" y="2933700"/>
            <a:ext cx="1512888" cy="2592388"/>
            <a:chOff x="385" y="2251"/>
            <a:chExt cx="953" cy="1633"/>
          </a:xfrm>
        </p:grpSpPr>
        <p:grpSp>
          <p:nvGrpSpPr>
            <p:cNvPr id="46308" name="Group 18"/>
            <p:cNvGrpSpPr/>
            <p:nvPr/>
          </p:nvGrpSpPr>
          <p:grpSpPr bwMode="auto">
            <a:xfrm>
              <a:off x="612" y="2432"/>
              <a:ext cx="726" cy="1452"/>
              <a:chOff x="612" y="2432"/>
              <a:chExt cx="726" cy="1452"/>
            </a:xfrm>
          </p:grpSpPr>
          <p:grpSp>
            <p:nvGrpSpPr>
              <p:cNvPr id="46318" name="Group 19"/>
              <p:cNvGrpSpPr/>
              <p:nvPr/>
            </p:nvGrpSpPr>
            <p:grpSpPr bwMode="auto">
              <a:xfrm>
                <a:off x="612" y="2432"/>
                <a:ext cx="726" cy="182"/>
                <a:chOff x="612" y="1706"/>
                <a:chExt cx="726" cy="182"/>
              </a:xfrm>
            </p:grpSpPr>
            <p:sp>
              <p:nvSpPr>
                <p:cNvPr id="96276" name="Rectangle 20"/>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77" name="Rectangle 21"/>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78" name="Rectangle 22"/>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79" name="Rectangle 23"/>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80" name="Rectangle 24"/>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81" name="Rectangle 25"/>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82" name="Rectangle 26"/>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83" name="Rectangle 27"/>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grpSp>
          <p:grpSp>
            <p:nvGrpSpPr>
              <p:cNvPr id="46319" name="Group 28"/>
              <p:cNvGrpSpPr/>
              <p:nvPr/>
            </p:nvGrpSpPr>
            <p:grpSpPr bwMode="auto">
              <a:xfrm>
                <a:off x="612" y="2613"/>
                <a:ext cx="726" cy="182"/>
                <a:chOff x="612" y="1706"/>
                <a:chExt cx="726" cy="182"/>
              </a:xfrm>
            </p:grpSpPr>
            <p:sp>
              <p:nvSpPr>
                <p:cNvPr id="96285" name="Rectangle 29"/>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86" name="Rectangle 30"/>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87" name="Rectangle 31"/>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88" name="Rectangle 32"/>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89" name="Rectangle 33"/>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90" name="Rectangle 34"/>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91" name="Rectangle 35"/>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96292" name="Rectangle 36"/>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6320" name="Group 37"/>
              <p:cNvGrpSpPr/>
              <p:nvPr/>
            </p:nvGrpSpPr>
            <p:grpSpPr bwMode="auto">
              <a:xfrm>
                <a:off x="612" y="2794"/>
                <a:ext cx="726" cy="182"/>
                <a:chOff x="612" y="1706"/>
                <a:chExt cx="726" cy="182"/>
              </a:xfrm>
            </p:grpSpPr>
            <p:sp>
              <p:nvSpPr>
                <p:cNvPr id="96294" name="Rectangle 38"/>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95" name="Rectangle 39"/>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96" name="Rectangle 40"/>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97" name="Rectangle 41"/>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98" name="Rectangle 42"/>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99" name="Rectangle 43"/>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96300" name="Rectangle 44"/>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01" name="Rectangle 45"/>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6321" name="Group 46"/>
              <p:cNvGrpSpPr/>
              <p:nvPr/>
            </p:nvGrpSpPr>
            <p:grpSpPr bwMode="auto">
              <a:xfrm>
                <a:off x="612" y="2975"/>
                <a:ext cx="726" cy="182"/>
                <a:chOff x="612" y="1706"/>
                <a:chExt cx="726" cy="182"/>
              </a:xfrm>
            </p:grpSpPr>
            <p:sp>
              <p:nvSpPr>
                <p:cNvPr id="96303" name="Rectangle 47"/>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04" name="Rectangle 48"/>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05" name="Rectangle 49"/>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06" name="Rectangle 50"/>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07" name="Rectangle 51"/>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96308" name="Rectangle 52"/>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09" name="Rectangle 53"/>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10" name="Rectangle 54"/>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6322" name="Group 55"/>
              <p:cNvGrpSpPr/>
              <p:nvPr/>
            </p:nvGrpSpPr>
            <p:grpSpPr bwMode="auto">
              <a:xfrm>
                <a:off x="612" y="3157"/>
                <a:ext cx="726" cy="182"/>
                <a:chOff x="612" y="1706"/>
                <a:chExt cx="726" cy="182"/>
              </a:xfrm>
            </p:grpSpPr>
            <p:sp>
              <p:nvSpPr>
                <p:cNvPr id="96312" name="Rectangle 56"/>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13" name="Rectangle 57"/>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14" name="Rectangle 58"/>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15" name="Rectangle 59"/>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96316" name="Rectangle 60"/>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17" name="Rectangle 61"/>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18" name="Rectangle 62"/>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19" name="Rectangle 63"/>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6323" name="Group 64"/>
              <p:cNvGrpSpPr/>
              <p:nvPr/>
            </p:nvGrpSpPr>
            <p:grpSpPr bwMode="auto">
              <a:xfrm>
                <a:off x="612" y="3338"/>
                <a:ext cx="726" cy="182"/>
                <a:chOff x="612" y="1706"/>
                <a:chExt cx="726" cy="182"/>
              </a:xfrm>
            </p:grpSpPr>
            <p:sp>
              <p:nvSpPr>
                <p:cNvPr id="96321" name="Rectangle 65"/>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22" name="Rectangle 66"/>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23" name="Rectangle 67"/>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96324" name="Rectangle 68"/>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25" name="Rectangle 69"/>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26" name="Rectangle 70"/>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27" name="Rectangle 71"/>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28" name="Rectangle 72"/>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6324" name="Group 73"/>
              <p:cNvGrpSpPr/>
              <p:nvPr/>
            </p:nvGrpSpPr>
            <p:grpSpPr bwMode="auto">
              <a:xfrm>
                <a:off x="612" y="3520"/>
                <a:ext cx="726" cy="182"/>
                <a:chOff x="612" y="1706"/>
                <a:chExt cx="726" cy="182"/>
              </a:xfrm>
            </p:grpSpPr>
            <p:sp>
              <p:nvSpPr>
                <p:cNvPr id="96330" name="Rectangle 74"/>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31" name="Rectangle 75"/>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96332" name="Rectangle 76"/>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33" name="Rectangle 77"/>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34" name="Rectangle 78"/>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35" name="Rectangle 79"/>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36" name="Rectangle 80"/>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37" name="Rectangle 81"/>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6325" name="Group 82"/>
              <p:cNvGrpSpPr/>
              <p:nvPr/>
            </p:nvGrpSpPr>
            <p:grpSpPr bwMode="auto">
              <a:xfrm>
                <a:off x="612" y="3702"/>
                <a:ext cx="726" cy="182"/>
                <a:chOff x="612" y="1706"/>
                <a:chExt cx="726" cy="182"/>
              </a:xfrm>
            </p:grpSpPr>
            <p:sp>
              <p:nvSpPr>
                <p:cNvPr id="96339" name="Rectangle 83"/>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96340" name="Rectangle 84"/>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41" name="Rectangle 85"/>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42" name="Rectangle 86"/>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43" name="Rectangle 87"/>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44" name="Rectangle 88"/>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45" name="Rectangle 89"/>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46" name="Rectangle 90"/>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sp>
          <p:nvSpPr>
            <p:cNvPr id="46309" name="Text Box 91"/>
            <p:cNvSpPr txBox="1">
              <a:spLocks noChangeArrowheads="1"/>
            </p:cNvSpPr>
            <p:nvPr/>
          </p:nvSpPr>
          <p:spPr bwMode="auto">
            <a:xfrm>
              <a:off x="657" y="2251"/>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OSMapTbl[ ]</a:t>
              </a:r>
            </a:p>
          </p:txBody>
        </p:sp>
        <p:sp>
          <p:nvSpPr>
            <p:cNvPr id="46310" name="Text Box 92"/>
            <p:cNvSpPr txBox="1">
              <a:spLocks noChangeArrowheads="1"/>
            </p:cNvSpPr>
            <p:nvPr/>
          </p:nvSpPr>
          <p:spPr bwMode="auto">
            <a:xfrm>
              <a:off x="385" y="2432"/>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[0]</a:t>
              </a:r>
            </a:p>
          </p:txBody>
        </p:sp>
        <p:sp>
          <p:nvSpPr>
            <p:cNvPr id="46311" name="Text Box 93"/>
            <p:cNvSpPr txBox="1">
              <a:spLocks noChangeArrowheads="1"/>
            </p:cNvSpPr>
            <p:nvPr/>
          </p:nvSpPr>
          <p:spPr bwMode="auto">
            <a:xfrm>
              <a:off x="385" y="2614"/>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[1]</a:t>
              </a:r>
            </a:p>
          </p:txBody>
        </p:sp>
        <p:sp>
          <p:nvSpPr>
            <p:cNvPr id="46312" name="Text Box 94"/>
            <p:cNvSpPr txBox="1">
              <a:spLocks noChangeArrowheads="1"/>
            </p:cNvSpPr>
            <p:nvPr/>
          </p:nvSpPr>
          <p:spPr bwMode="auto">
            <a:xfrm>
              <a:off x="385" y="2795"/>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[2]</a:t>
              </a:r>
            </a:p>
          </p:txBody>
        </p:sp>
        <p:sp>
          <p:nvSpPr>
            <p:cNvPr id="46313" name="Text Box 95"/>
            <p:cNvSpPr txBox="1">
              <a:spLocks noChangeArrowheads="1"/>
            </p:cNvSpPr>
            <p:nvPr/>
          </p:nvSpPr>
          <p:spPr bwMode="auto">
            <a:xfrm>
              <a:off x="385" y="2976"/>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[3]</a:t>
              </a:r>
            </a:p>
          </p:txBody>
        </p:sp>
        <p:sp>
          <p:nvSpPr>
            <p:cNvPr id="46314" name="Text Box 96"/>
            <p:cNvSpPr txBox="1">
              <a:spLocks noChangeArrowheads="1"/>
            </p:cNvSpPr>
            <p:nvPr/>
          </p:nvSpPr>
          <p:spPr bwMode="auto">
            <a:xfrm>
              <a:off x="385" y="3158"/>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[4]</a:t>
              </a:r>
            </a:p>
          </p:txBody>
        </p:sp>
        <p:sp>
          <p:nvSpPr>
            <p:cNvPr id="46315" name="Text Box 97"/>
            <p:cNvSpPr txBox="1">
              <a:spLocks noChangeArrowheads="1"/>
            </p:cNvSpPr>
            <p:nvPr/>
          </p:nvSpPr>
          <p:spPr bwMode="auto">
            <a:xfrm>
              <a:off x="385" y="3339"/>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[5]</a:t>
              </a:r>
            </a:p>
          </p:txBody>
        </p:sp>
        <p:sp>
          <p:nvSpPr>
            <p:cNvPr id="46316" name="Text Box 98"/>
            <p:cNvSpPr txBox="1">
              <a:spLocks noChangeArrowheads="1"/>
            </p:cNvSpPr>
            <p:nvPr/>
          </p:nvSpPr>
          <p:spPr bwMode="auto">
            <a:xfrm>
              <a:off x="385" y="3521"/>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[6]</a:t>
              </a:r>
            </a:p>
          </p:txBody>
        </p:sp>
        <p:sp>
          <p:nvSpPr>
            <p:cNvPr id="46317" name="Text Box 99"/>
            <p:cNvSpPr txBox="1">
              <a:spLocks noChangeArrowheads="1"/>
            </p:cNvSpPr>
            <p:nvPr/>
          </p:nvSpPr>
          <p:spPr bwMode="auto">
            <a:xfrm>
              <a:off x="385" y="3702"/>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[7]</a:t>
              </a:r>
            </a:p>
          </p:txBody>
        </p:sp>
      </p:grpSp>
      <p:sp>
        <p:nvSpPr>
          <p:cNvPr id="96356" name="Rectangle 100"/>
          <p:cNvSpPr>
            <a:spLocks noChangeArrowheads="1"/>
          </p:cNvSpPr>
          <p:nvPr/>
        </p:nvSpPr>
        <p:spPr bwMode="auto">
          <a:xfrm>
            <a:off x="2647951" y="4084639"/>
            <a:ext cx="1584325" cy="28892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4" name="Group 101"/>
          <p:cNvGrpSpPr/>
          <p:nvPr/>
        </p:nvGrpSpPr>
        <p:grpSpPr bwMode="auto">
          <a:xfrm>
            <a:off x="4664076" y="1709738"/>
            <a:ext cx="2303463" cy="647700"/>
            <a:chOff x="1610" y="1117"/>
            <a:chExt cx="1451" cy="408"/>
          </a:xfrm>
        </p:grpSpPr>
        <p:grpSp>
          <p:nvGrpSpPr>
            <p:cNvPr id="46298" name="Group 102"/>
            <p:cNvGrpSpPr/>
            <p:nvPr/>
          </p:nvGrpSpPr>
          <p:grpSpPr bwMode="auto">
            <a:xfrm>
              <a:off x="1610" y="1344"/>
              <a:ext cx="1451" cy="181"/>
              <a:chOff x="1973" y="1434"/>
              <a:chExt cx="1451" cy="181"/>
            </a:xfrm>
          </p:grpSpPr>
          <p:sp>
            <p:nvSpPr>
              <p:cNvPr id="96359" name="Rectangle 103"/>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60" name="Rectangle 104"/>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61" name="Rectangle 105"/>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62" name="Rectangle 106"/>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63" name="Rectangle 107"/>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64" name="Rectangle 108"/>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65" name="Rectangle 109"/>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66" name="Rectangle 110"/>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46299" name="Text Box 111"/>
            <p:cNvSpPr txBox="1">
              <a:spLocks noChangeArrowheads="1"/>
            </p:cNvSpPr>
            <p:nvPr/>
          </p:nvSpPr>
          <p:spPr bwMode="auto">
            <a:xfrm>
              <a:off x="2018" y="1117"/>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OSRdyGrp</a:t>
              </a:r>
            </a:p>
          </p:txBody>
        </p:sp>
      </p:grpSp>
      <p:grpSp>
        <p:nvGrpSpPr>
          <p:cNvPr id="16" name="Group 112"/>
          <p:cNvGrpSpPr/>
          <p:nvPr/>
        </p:nvGrpSpPr>
        <p:grpSpPr bwMode="auto">
          <a:xfrm>
            <a:off x="6896101" y="1709738"/>
            <a:ext cx="3311525" cy="4616450"/>
            <a:chOff x="3107" y="1071"/>
            <a:chExt cx="2086" cy="2908"/>
          </a:xfrm>
        </p:grpSpPr>
        <p:sp>
          <p:nvSpPr>
            <p:cNvPr id="46132" name="Line 113"/>
            <p:cNvSpPr>
              <a:spLocks noChangeShapeType="1"/>
            </p:cNvSpPr>
            <p:nvPr/>
          </p:nvSpPr>
          <p:spPr bwMode="auto">
            <a:xfrm>
              <a:off x="3379" y="3743"/>
              <a:ext cx="1814"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133" name="Line 114"/>
            <p:cNvSpPr>
              <a:spLocks noChangeShapeType="1"/>
            </p:cNvSpPr>
            <p:nvPr/>
          </p:nvSpPr>
          <p:spPr bwMode="auto">
            <a:xfrm flipV="1">
              <a:off x="3379" y="1071"/>
              <a:ext cx="0" cy="2672"/>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134" name="Text Box 115"/>
            <p:cNvSpPr txBox="1">
              <a:spLocks noChangeArrowheads="1"/>
            </p:cNvSpPr>
            <p:nvPr/>
          </p:nvSpPr>
          <p:spPr bwMode="auto">
            <a:xfrm>
              <a:off x="4966" y="3748"/>
              <a:ext cx="18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X</a:t>
              </a:r>
            </a:p>
          </p:txBody>
        </p:sp>
        <p:sp>
          <p:nvSpPr>
            <p:cNvPr id="46135" name="Text Box 116"/>
            <p:cNvSpPr txBox="1">
              <a:spLocks noChangeArrowheads="1"/>
            </p:cNvSpPr>
            <p:nvPr/>
          </p:nvSpPr>
          <p:spPr bwMode="auto">
            <a:xfrm>
              <a:off x="3107" y="1117"/>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Y</a:t>
              </a:r>
            </a:p>
          </p:txBody>
        </p:sp>
        <p:grpSp>
          <p:nvGrpSpPr>
            <p:cNvPr id="46136" name="Group 117"/>
            <p:cNvGrpSpPr/>
            <p:nvPr/>
          </p:nvGrpSpPr>
          <p:grpSpPr bwMode="auto">
            <a:xfrm>
              <a:off x="3379" y="3472"/>
              <a:ext cx="1451" cy="181"/>
              <a:chOff x="1973" y="1434"/>
              <a:chExt cx="1451" cy="181"/>
            </a:xfrm>
          </p:grpSpPr>
          <p:sp>
            <p:nvSpPr>
              <p:cNvPr id="96374" name="Rectangle 118"/>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75" name="Rectangle 119"/>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76" name="Rectangle 120"/>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77" name="Rectangle 121"/>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78" name="Rectangle 122"/>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79" name="Rectangle 123"/>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80" name="Rectangle 124"/>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81" name="Rectangle 125"/>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6137" name="Group 126"/>
            <p:cNvGrpSpPr/>
            <p:nvPr/>
          </p:nvGrpSpPr>
          <p:grpSpPr bwMode="auto">
            <a:xfrm>
              <a:off x="3379" y="3209"/>
              <a:ext cx="1451" cy="181"/>
              <a:chOff x="1973" y="1434"/>
              <a:chExt cx="1451" cy="181"/>
            </a:xfrm>
          </p:grpSpPr>
          <p:sp>
            <p:nvSpPr>
              <p:cNvPr id="96383" name="Rectangle 127"/>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84" name="Rectangle 128"/>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85" name="Rectangle 129"/>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86" name="Rectangle 130"/>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87" name="Rectangle 131"/>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88" name="Rectangle 132"/>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89" name="Rectangle 133"/>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90" name="Rectangle 134"/>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6138" name="Group 135"/>
            <p:cNvGrpSpPr/>
            <p:nvPr/>
          </p:nvGrpSpPr>
          <p:grpSpPr bwMode="auto">
            <a:xfrm>
              <a:off x="3379" y="2937"/>
              <a:ext cx="1451" cy="181"/>
              <a:chOff x="1973" y="1434"/>
              <a:chExt cx="1451" cy="181"/>
            </a:xfrm>
          </p:grpSpPr>
          <p:sp>
            <p:nvSpPr>
              <p:cNvPr id="96392" name="Rectangle 136"/>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93" name="Rectangle 137"/>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94" name="Rectangle 138"/>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95" name="Rectangle 139"/>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96" name="Rectangle 140"/>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97" name="Rectangle 141"/>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98" name="Rectangle 142"/>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99" name="Rectangle 143"/>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6139" name="Group 144"/>
            <p:cNvGrpSpPr/>
            <p:nvPr/>
          </p:nvGrpSpPr>
          <p:grpSpPr bwMode="auto">
            <a:xfrm>
              <a:off x="3379" y="2663"/>
              <a:ext cx="1451" cy="181"/>
              <a:chOff x="1973" y="1434"/>
              <a:chExt cx="1451" cy="181"/>
            </a:xfrm>
          </p:grpSpPr>
          <p:sp>
            <p:nvSpPr>
              <p:cNvPr id="96401" name="Rectangle 145"/>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02" name="Rectangle 146"/>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03" name="Rectangle 147"/>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04" name="Rectangle 148"/>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05" name="Rectangle 149"/>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06" name="Rectangle 150"/>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07" name="Rectangle 151"/>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08" name="Rectangle 152"/>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6140" name="Group 153"/>
            <p:cNvGrpSpPr/>
            <p:nvPr/>
          </p:nvGrpSpPr>
          <p:grpSpPr bwMode="auto">
            <a:xfrm>
              <a:off x="3379" y="2391"/>
              <a:ext cx="1451" cy="181"/>
              <a:chOff x="1973" y="1434"/>
              <a:chExt cx="1451" cy="181"/>
            </a:xfrm>
          </p:grpSpPr>
          <p:sp>
            <p:nvSpPr>
              <p:cNvPr id="96410" name="Rectangle 154"/>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11" name="Rectangle 155"/>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12" name="Rectangle 156"/>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13" name="Rectangle 157"/>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14" name="Rectangle 158"/>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15" name="Rectangle 159"/>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16" name="Rectangle 160"/>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17" name="Rectangle 161"/>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6141" name="Group 162"/>
            <p:cNvGrpSpPr/>
            <p:nvPr/>
          </p:nvGrpSpPr>
          <p:grpSpPr bwMode="auto">
            <a:xfrm>
              <a:off x="3379" y="2120"/>
              <a:ext cx="1451" cy="181"/>
              <a:chOff x="1973" y="1434"/>
              <a:chExt cx="1451" cy="181"/>
            </a:xfrm>
          </p:grpSpPr>
          <p:sp>
            <p:nvSpPr>
              <p:cNvPr id="96419" name="Rectangle 163"/>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20" name="Rectangle 164"/>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21" name="Rectangle 165"/>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22" name="Rectangle 166"/>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23" name="Rectangle 167"/>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24" name="Rectangle 168"/>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25" name="Rectangle 169"/>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26" name="Rectangle 170"/>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6142" name="Group 171"/>
            <p:cNvGrpSpPr/>
            <p:nvPr/>
          </p:nvGrpSpPr>
          <p:grpSpPr bwMode="auto">
            <a:xfrm>
              <a:off x="3379" y="1847"/>
              <a:ext cx="1451" cy="181"/>
              <a:chOff x="1973" y="1434"/>
              <a:chExt cx="1451" cy="181"/>
            </a:xfrm>
          </p:grpSpPr>
          <p:sp>
            <p:nvSpPr>
              <p:cNvPr id="96428" name="Rectangle 172"/>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29" name="Rectangle 173"/>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30" name="Rectangle 174"/>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31" name="Rectangle 175"/>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32" name="Rectangle 176"/>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33" name="Rectangle 177"/>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34" name="Rectangle 178"/>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35" name="Rectangle 179"/>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6143" name="Group 180"/>
            <p:cNvGrpSpPr/>
            <p:nvPr/>
          </p:nvGrpSpPr>
          <p:grpSpPr bwMode="auto">
            <a:xfrm>
              <a:off x="3379" y="1575"/>
              <a:ext cx="1451" cy="181"/>
              <a:chOff x="1973" y="1434"/>
              <a:chExt cx="1451" cy="181"/>
            </a:xfrm>
          </p:grpSpPr>
          <p:sp>
            <p:nvSpPr>
              <p:cNvPr id="96437" name="Rectangle 181"/>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38" name="Rectangle 182"/>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39" name="Rectangle 183"/>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40" name="Rectangle 184"/>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41" name="Rectangle 185"/>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42" name="Rectangle 186"/>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43" name="Rectangle 187"/>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44" name="Rectangle 188"/>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46144" name="Text Box 189"/>
            <p:cNvSpPr txBox="1">
              <a:spLocks noChangeArrowheads="1"/>
            </p:cNvSpPr>
            <p:nvPr/>
          </p:nvSpPr>
          <p:spPr bwMode="auto">
            <a:xfrm>
              <a:off x="3742" y="1117"/>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OSRdyTbl[ ]</a:t>
              </a:r>
            </a:p>
          </p:txBody>
        </p:sp>
        <p:sp>
          <p:nvSpPr>
            <p:cNvPr id="46145" name="Text Box 190"/>
            <p:cNvSpPr txBox="1">
              <a:spLocks noChangeArrowheads="1"/>
            </p:cNvSpPr>
            <p:nvPr/>
          </p:nvSpPr>
          <p:spPr bwMode="auto">
            <a:xfrm>
              <a:off x="3109" y="1564"/>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[0]</a:t>
              </a:r>
            </a:p>
          </p:txBody>
        </p:sp>
        <p:sp>
          <p:nvSpPr>
            <p:cNvPr id="46146" name="Text Box 191"/>
            <p:cNvSpPr txBox="1">
              <a:spLocks noChangeArrowheads="1"/>
            </p:cNvSpPr>
            <p:nvPr/>
          </p:nvSpPr>
          <p:spPr bwMode="auto">
            <a:xfrm>
              <a:off x="3107" y="1847"/>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[1]</a:t>
              </a:r>
            </a:p>
          </p:txBody>
        </p:sp>
        <p:sp>
          <p:nvSpPr>
            <p:cNvPr id="46147" name="Text Box 192"/>
            <p:cNvSpPr txBox="1">
              <a:spLocks noChangeArrowheads="1"/>
            </p:cNvSpPr>
            <p:nvPr/>
          </p:nvSpPr>
          <p:spPr bwMode="auto">
            <a:xfrm>
              <a:off x="3107" y="2109"/>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[2]</a:t>
              </a:r>
            </a:p>
          </p:txBody>
        </p:sp>
        <p:sp>
          <p:nvSpPr>
            <p:cNvPr id="46148" name="Text Box 193"/>
            <p:cNvSpPr txBox="1">
              <a:spLocks noChangeArrowheads="1"/>
            </p:cNvSpPr>
            <p:nvPr/>
          </p:nvSpPr>
          <p:spPr bwMode="auto">
            <a:xfrm>
              <a:off x="3107" y="2382"/>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[3]</a:t>
              </a:r>
            </a:p>
          </p:txBody>
        </p:sp>
        <p:sp>
          <p:nvSpPr>
            <p:cNvPr id="46149" name="Text Box 194"/>
            <p:cNvSpPr txBox="1">
              <a:spLocks noChangeArrowheads="1"/>
            </p:cNvSpPr>
            <p:nvPr/>
          </p:nvSpPr>
          <p:spPr bwMode="auto">
            <a:xfrm>
              <a:off x="3107" y="2663"/>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[4]</a:t>
              </a:r>
            </a:p>
          </p:txBody>
        </p:sp>
        <p:sp>
          <p:nvSpPr>
            <p:cNvPr id="46150" name="Text Box 195"/>
            <p:cNvSpPr txBox="1">
              <a:spLocks noChangeArrowheads="1"/>
            </p:cNvSpPr>
            <p:nvPr/>
          </p:nvSpPr>
          <p:spPr bwMode="auto">
            <a:xfrm>
              <a:off x="3107" y="2937"/>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[5]</a:t>
              </a:r>
            </a:p>
          </p:txBody>
        </p:sp>
        <p:sp>
          <p:nvSpPr>
            <p:cNvPr id="46151" name="Text Box 196"/>
            <p:cNvSpPr txBox="1">
              <a:spLocks noChangeArrowheads="1"/>
            </p:cNvSpPr>
            <p:nvPr/>
          </p:nvSpPr>
          <p:spPr bwMode="auto">
            <a:xfrm>
              <a:off x="3107" y="3199"/>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[6]</a:t>
              </a:r>
            </a:p>
          </p:txBody>
        </p:sp>
        <p:sp>
          <p:nvSpPr>
            <p:cNvPr id="46152" name="Text Box 197"/>
            <p:cNvSpPr txBox="1">
              <a:spLocks noChangeArrowheads="1"/>
            </p:cNvSpPr>
            <p:nvPr/>
          </p:nvSpPr>
          <p:spPr bwMode="auto">
            <a:xfrm>
              <a:off x="3107" y="3461"/>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[7]</a:t>
              </a:r>
            </a:p>
          </p:txBody>
        </p:sp>
        <p:grpSp>
          <p:nvGrpSpPr>
            <p:cNvPr id="46153" name="Group 198"/>
            <p:cNvGrpSpPr/>
            <p:nvPr/>
          </p:nvGrpSpPr>
          <p:grpSpPr bwMode="auto">
            <a:xfrm>
              <a:off x="3379" y="1299"/>
              <a:ext cx="1451" cy="181"/>
              <a:chOff x="1973" y="1434"/>
              <a:chExt cx="1451" cy="181"/>
            </a:xfrm>
          </p:grpSpPr>
          <p:sp>
            <p:nvSpPr>
              <p:cNvPr id="46226" name="Rectangle 199"/>
              <p:cNvSpPr>
                <a:spLocks noChangeArrowheads="1"/>
              </p:cNvSpPr>
              <p:nvPr/>
            </p:nvSpPr>
            <p:spPr bwMode="auto">
              <a:xfrm>
                <a:off x="197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bit7</a:t>
                </a:r>
              </a:p>
            </p:txBody>
          </p:sp>
          <p:sp>
            <p:nvSpPr>
              <p:cNvPr id="46227" name="Rectangle 200"/>
              <p:cNvSpPr>
                <a:spLocks noChangeArrowheads="1"/>
              </p:cNvSpPr>
              <p:nvPr/>
            </p:nvSpPr>
            <p:spPr bwMode="auto">
              <a:xfrm>
                <a:off x="2155"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bit6</a:t>
                </a:r>
              </a:p>
            </p:txBody>
          </p:sp>
          <p:sp>
            <p:nvSpPr>
              <p:cNvPr id="46228" name="Rectangle 201"/>
              <p:cNvSpPr>
                <a:spLocks noChangeArrowheads="1"/>
              </p:cNvSpPr>
              <p:nvPr/>
            </p:nvSpPr>
            <p:spPr bwMode="auto">
              <a:xfrm>
                <a:off x="2336"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bit5</a:t>
                </a:r>
              </a:p>
            </p:txBody>
          </p:sp>
          <p:sp>
            <p:nvSpPr>
              <p:cNvPr id="46229" name="Rectangle 202"/>
              <p:cNvSpPr>
                <a:spLocks noChangeArrowheads="1"/>
              </p:cNvSpPr>
              <p:nvPr/>
            </p:nvSpPr>
            <p:spPr bwMode="auto">
              <a:xfrm>
                <a:off x="2517"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bit4</a:t>
                </a:r>
              </a:p>
            </p:txBody>
          </p:sp>
          <p:sp>
            <p:nvSpPr>
              <p:cNvPr id="46230" name="Rectangle 203"/>
              <p:cNvSpPr>
                <a:spLocks noChangeArrowheads="1"/>
              </p:cNvSpPr>
              <p:nvPr/>
            </p:nvSpPr>
            <p:spPr bwMode="auto">
              <a:xfrm>
                <a:off x="2699"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bit3</a:t>
                </a:r>
              </a:p>
            </p:txBody>
          </p:sp>
          <p:sp>
            <p:nvSpPr>
              <p:cNvPr id="46231" name="Rectangle 204"/>
              <p:cNvSpPr>
                <a:spLocks noChangeArrowheads="1"/>
              </p:cNvSpPr>
              <p:nvPr/>
            </p:nvSpPr>
            <p:spPr bwMode="auto">
              <a:xfrm>
                <a:off x="2880"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bit2</a:t>
                </a:r>
              </a:p>
            </p:txBody>
          </p:sp>
          <p:sp>
            <p:nvSpPr>
              <p:cNvPr id="46232" name="Rectangle 205"/>
              <p:cNvSpPr>
                <a:spLocks noChangeArrowheads="1"/>
              </p:cNvSpPr>
              <p:nvPr/>
            </p:nvSpPr>
            <p:spPr bwMode="auto">
              <a:xfrm>
                <a:off x="3061" y="1434"/>
                <a:ext cx="181" cy="181"/>
              </a:xfrm>
              <a:prstGeom prst="rect">
                <a:avLst/>
              </a:prstGeom>
              <a:solidFill>
                <a:schemeClr val="bg1"/>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bit1</a:t>
                </a:r>
              </a:p>
            </p:txBody>
          </p:sp>
          <p:sp>
            <p:nvSpPr>
              <p:cNvPr id="46233" name="Rectangle 206"/>
              <p:cNvSpPr>
                <a:spLocks noChangeArrowheads="1"/>
              </p:cNvSpPr>
              <p:nvPr/>
            </p:nvSpPr>
            <p:spPr bwMode="auto">
              <a:xfrm>
                <a:off x="324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bit0</a:t>
                </a:r>
              </a:p>
            </p:txBody>
          </p:sp>
        </p:grpSp>
        <p:grpSp>
          <p:nvGrpSpPr>
            <p:cNvPr id="46154" name="Group 207"/>
            <p:cNvGrpSpPr/>
            <p:nvPr/>
          </p:nvGrpSpPr>
          <p:grpSpPr bwMode="auto">
            <a:xfrm>
              <a:off x="3379" y="3652"/>
              <a:ext cx="1451" cy="91"/>
              <a:chOff x="1520" y="2704"/>
              <a:chExt cx="1451" cy="91"/>
            </a:xfrm>
          </p:grpSpPr>
          <p:sp>
            <p:nvSpPr>
              <p:cNvPr id="46218" name="Rectangle 208"/>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63</a:t>
                </a:r>
              </a:p>
            </p:txBody>
          </p:sp>
          <p:sp>
            <p:nvSpPr>
              <p:cNvPr id="46219" name="Rectangle 209"/>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62</a:t>
                </a:r>
              </a:p>
            </p:txBody>
          </p:sp>
          <p:sp>
            <p:nvSpPr>
              <p:cNvPr id="46220" name="Rectangle 210"/>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61</a:t>
                </a:r>
              </a:p>
            </p:txBody>
          </p:sp>
          <p:sp>
            <p:nvSpPr>
              <p:cNvPr id="46221" name="Rectangle 211"/>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60</a:t>
                </a:r>
              </a:p>
            </p:txBody>
          </p:sp>
          <p:sp>
            <p:nvSpPr>
              <p:cNvPr id="46222" name="Rectangle 212"/>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59</a:t>
                </a:r>
              </a:p>
            </p:txBody>
          </p:sp>
          <p:sp>
            <p:nvSpPr>
              <p:cNvPr id="46223" name="Rectangle 213"/>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58</a:t>
                </a:r>
              </a:p>
            </p:txBody>
          </p:sp>
          <p:sp>
            <p:nvSpPr>
              <p:cNvPr id="46224" name="Rectangle 214"/>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57</a:t>
                </a:r>
              </a:p>
            </p:txBody>
          </p:sp>
          <p:sp>
            <p:nvSpPr>
              <p:cNvPr id="46225" name="Rectangle 215"/>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56</a:t>
                </a:r>
              </a:p>
            </p:txBody>
          </p:sp>
        </p:grpSp>
        <p:grpSp>
          <p:nvGrpSpPr>
            <p:cNvPr id="46155" name="Group 216"/>
            <p:cNvGrpSpPr/>
            <p:nvPr/>
          </p:nvGrpSpPr>
          <p:grpSpPr bwMode="auto">
            <a:xfrm>
              <a:off x="3379" y="3380"/>
              <a:ext cx="1451" cy="91"/>
              <a:chOff x="1520" y="2704"/>
              <a:chExt cx="1451" cy="91"/>
            </a:xfrm>
          </p:grpSpPr>
          <p:sp>
            <p:nvSpPr>
              <p:cNvPr id="46210" name="Rectangle 217"/>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55</a:t>
                </a:r>
              </a:p>
            </p:txBody>
          </p:sp>
          <p:sp>
            <p:nvSpPr>
              <p:cNvPr id="46211" name="Rectangle 218"/>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54</a:t>
                </a:r>
              </a:p>
            </p:txBody>
          </p:sp>
          <p:sp>
            <p:nvSpPr>
              <p:cNvPr id="46212" name="Rectangle 219"/>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53</a:t>
                </a:r>
              </a:p>
            </p:txBody>
          </p:sp>
          <p:sp>
            <p:nvSpPr>
              <p:cNvPr id="46213" name="Rectangle 220"/>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52</a:t>
                </a:r>
              </a:p>
            </p:txBody>
          </p:sp>
          <p:sp>
            <p:nvSpPr>
              <p:cNvPr id="46214" name="Rectangle 221"/>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51</a:t>
                </a:r>
              </a:p>
            </p:txBody>
          </p:sp>
          <p:sp>
            <p:nvSpPr>
              <p:cNvPr id="46215" name="Rectangle 222"/>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50</a:t>
                </a:r>
              </a:p>
            </p:txBody>
          </p:sp>
          <p:sp>
            <p:nvSpPr>
              <p:cNvPr id="46216" name="Rectangle 223"/>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49</a:t>
                </a:r>
              </a:p>
            </p:txBody>
          </p:sp>
          <p:sp>
            <p:nvSpPr>
              <p:cNvPr id="46217" name="Rectangle 224"/>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48</a:t>
                </a:r>
              </a:p>
            </p:txBody>
          </p:sp>
        </p:grpSp>
        <p:grpSp>
          <p:nvGrpSpPr>
            <p:cNvPr id="46156" name="Group 225"/>
            <p:cNvGrpSpPr/>
            <p:nvPr/>
          </p:nvGrpSpPr>
          <p:grpSpPr bwMode="auto">
            <a:xfrm>
              <a:off x="3379" y="3113"/>
              <a:ext cx="1451" cy="91"/>
              <a:chOff x="1520" y="2704"/>
              <a:chExt cx="1451" cy="91"/>
            </a:xfrm>
          </p:grpSpPr>
          <p:sp>
            <p:nvSpPr>
              <p:cNvPr id="46202" name="Rectangle 226"/>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47</a:t>
                </a:r>
              </a:p>
            </p:txBody>
          </p:sp>
          <p:sp>
            <p:nvSpPr>
              <p:cNvPr id="46203" name="Rectangle 227"/>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46</a:t>
                </a:r>
              </a:p>
            </p:txBody>
          </p:sp>
          <p:sp>
            <p:nvSpPr>
              <p:cNvPr id="46204" name="Rectangle 228"/>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45</a:t>
                </a:r>
              </a:p>
            </p:txBody>
          </p:sp>
          <p:sp>
            <p:nvSpPr>
              <p:cNvPr id="46205" name="Rectangle 229"/>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44</a:t>
                </a:r>
              </a:p>
            </p:txBody>
          </p:sp>
          <p:sp>
            <p:nvSpPr>
              <p:cNvPr id="46206" name="Rectangle 230"/>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43</a:t>
                </a:r>
              </a:p>
            </p:txBody>
          </p:sp>
          <p:sp>
            <p:nvSpPr>
              <p:cNvPr id="46207" name="Rectangle 231"/>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42</a:t>
                </a:r>
              </a:p>
            </p:txBody>
          </p:sp>
          <p:sp>
            <p:nvSpPr>
              <p:cNvPr id="46208" name="Rectangle 232"/>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41</a:t>
                </a:r>
              </a:p>
            </p:txBody>
          </p:sp>
          <p:sp>
            <p:nvSpPr>
              <p:cNvPr id="46209" name="Rectangle 233"/>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40</a:t>
                </a:r>
              </a:p>
            </p:txBody>
          </p:sp>
        </p:grpSp>
        <p:grpSp>
          <p:nvGrpSpPr>
            <p:cNvPr id="46157" name="Group 234"/>
            <p:cNvGrpSpPr/>
            <p:nvPr/>
          </p:nvGrpSpPr>
          <p:grpSpPr bwMode="auto">
            <a:xfrm>
              <a:off x="3379" y="2836"/>
              <a:ext cx="1451" cy="91"/>
              <a:chOff x="1520" y="2704"/>
              <a:chExt cx="1451" cy="91"/>
            </a:xfrm>
          </p:grpSpPr>
          <p:sp>
            <p:nvSpPr>
              <p:cNvPr id="46194" name="Rectangle 235"/>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39</a:t>
                </a:r>
              </a:p>
            </p:txBody>
          </p:sp>
          <p:sp>
            <p:nvSpPr>
              <p:cNvPr id="46195" name="Rectangle 236"/>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38</a:t>
                </a:r>
              </a:p>
            </p:txBody>
          </p:sp>
          <p:sp>
            <p:nvSpPr>
              <p:cNvPr id="46196" name="Rectangle 237"/>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37</a:t>
                </a:r>
              </a:p>
            </p:txBody>
          </p:sp>
          <p:sp>
            <p:nvSpPr>
              <p:cNvPr id="46197" name="Rectangle 238"/>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36</a:t>
                </a:r>
              </a:p>
            </p:txBody>
          </p:sp>
          <p:sp>
            <p:nvSpPr>
              <p:cNvPr id="46198" name="Rectangle 239"/>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35</a:t>
                </a:r>
              </a:p>
            </p:txBody>
          </p:sp>
          <p:sp>
            <p:nvSpPr>
              <p:cNvPr id="46199" name="Rectangle 240"/>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34</a:t>
                </a:r>
              </a:p>
            </p:txBody>
          </p:sp>
          <p:sp>
            <p:nvSpPr>
              <p:cNvPr id="46200" name="Rectangle 241"/>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33</a:t>
                </a:r>
              </a:p>
            </p:txBody>
          </p:sp>
          <p:sp>
            <p:nvSpPr>
              <p:cNvPr id="46201" name="Rectangle 242"/>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32</a:t>
                </a:r>
              </a:p>
            </p:txBody>
          </p:sp>
        </p:grpSp>
        <p:grpSp>
          <p:nvGrpSpPr>
            <p:cNvPr id="46158" name="Group 243"/>
            <p:cNvGrpSpPr/>
            <p:nvPr/>
          </p:nvGrpSpPr>
          <p:grpSpPr bwMode="auto">
            <a:xfrm>
              <a:off x="3379" y="2564"/>
              <a:ext cx="1451" cy="91"/>
              <a:chOff x="1520" y="2704"/>
              <a:chExt cx="1451" cy="91"/>
            </a:xfrm>
          </p:grpSpPr>
          <p:sp>
            <p:nvSpPr>
              <p:cNvPr id="46186" name="Rectangle 244"/>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31</a:t>
                </a:r>
              </a:p>
            </p:txBody>
          </p:sp>
          <p:sp>
            <p:nvSpPr>
              <p:cNvPr id="46187" name="Rectangle 245"/>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30</a:t>
                </a:r>
              </a:p>
            </p:txBody>
          </p:sp>
          <p:sp>
            <p:nvSpPr>
              <p:cNvPr id="46188" name="Rectangle 246"/>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29</a:t>
                </a:r>
              </a:p>
            </p:txBody>
          </p:sp>
          <p:sp>
            <p:nvSpPr>
              <p:cNvPr id="46189" name="Rectangle 247"/>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28</a:t>
                </a:r>
              </a:p>
            </p:txBody>
          </p:sp>
          <p:sp>
            <p:nvSpPr>
              <p:cNvPr id="46190" name="Rectangle 248"/>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27</a:t>
                </a:r>
              </a:p>
            </p:txBody>
          </p:sp>
          <p:sp>
            <p:nvSpPr>
              <p:cNvPr id="46191" name="Rectangle 249"/>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26</a:t>
                </a:r>
              </a:p>
            </p:txBody>
          </p:sp>
          <p:sp>
            <p:nvSpPr>
              <p:cNvPr id="46192" name="Rectangle 250"/>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25</a:t>
                </a:r>
              </a:p>
            </p:txBody>
          </p:sp>
          <p:sp>
            <p:nvSpPr>
              <p:cNvPr id="46193" name="Rectangle 251"/>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24</a:t>
                </a:r>
              </a:p>
            </p:txBody>
          </p:sp>
        </p:grpSp>
        <p:grpSp>
          <p:nvGrpSpPr>
            <p:cNvPr id="46159" name="Group 252"/>
            <p:cNvGrpSpPr/>
            <p:nvPr/>
          </p:nvGrpSpPr>
          <p:grpSpPr bwMode="auto">
            <a:xfrm>
              <a:off x="3379" y="2292"/>
              <a:ext cx="1451" cy="91"/>
              <a:chOff x="1520" y="2704"/>
              <a:chExt cx="1451" cy="91"/>
            </a:xfrm>
          </p:grpSpPr>
          <p:sp>
            <p:nvSpPr>
              <p:cNvPr id="46178" name="Rectangle 253"/>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23</a:t>
                </a:r>
              </a:p>
            </p:txBody>
          </p:sp>
          <p:sp>
            <p:nvSpPr>
              <p:cNvPr id="46179" name="Rectangle 254"/>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22</a:t>
                </a:r>
              </a:p>
            </p:txBody>
          </p:sp>
          <p:sp>
            <p:nvSpPr>
              <p:cNvPr id="46180" name="Rectangle 255"/>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21</a:t>
                </a:r>
              </a:p>
            </p:txBody>
          </p:sp>
          <p:sp>
            <p:nvSpPr>
              <p:cNvPr id="46181" name="Rectangle 256"/>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20</a:t>
                </a:r>
              </a:p>
            </p:txBody>
          </p:sp>
          <p:sp>
            <p:nvSpPr>
              <p:cNvPr id="46182" name="Rectangle 257"/>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19</a:t>
                </a:r>
              </a:p>
            </p:txBody>
          </p:sp>
          <p:sp>
            <p:nvSpPr>
              <p:cNvPr id="46183" name="Rectangle 258"/>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18</a:t>
                </a:r>
              </a:p>
            </p:txBody>
          </p:sp>
          <p:sp>
            <p:nvSpPr>
              <p:cNvPr id="46184" name="Rectangle 259"/>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17</a:t>
                </a:r>
              </a:p>
            </p:txBody>
          </p:sp>
          <p:sp>
            <p:nvSpPr>
              <p:cNvPr id="46185" name="Rectangle 260"/>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16</a:t>
                </a:r>
              </a:p>
            </p:txBody>
          </p:sp>
        </p:grpSp>
        <p:grpSp>
          <p:nvGrpSpPr>
            <p:cNvPr id="46160" name="Group 261"/>
            <p:cNvGrpSpPr/>
            <p:nvPr/>
          </p:nvGrpSpPr>
          <p:grpSpPr bwMode="auto">
            <a:xfrm>
              <a:off x="3379" y="2019"/>
              <a:ext cx="1451" cy="91"/>
              <a:chOff x="1520" y="2704"/>
              <a:chExt cx="1451" cy="91"/>
            </a:xfrm>
          </p:grpSpPr>
          <p:sp>
            <p:nvSpPr>
              <p:cNvPr id="46170" name="Rectangle 262"/>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15</a:t>
                </a:r>
              </a:p>
            </p:txBody>
          </p:sp>
          <p:sp>
            <p:nvSpPr>
              <p:cNvPr id="46171" name="Rectangle 263"/>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14</a:t>
                </a:r>
              </a:p>
            </p:txBody>
          </p:sp>
          <p:sp>
            <p:nvSpPr>
              <p:cNvPr id="46172" name="Rectangle 264"/>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13</a:t>
                </a:r>
              </a:p>
            </p:txBody>
          </p:sp>
          <p:sp>
            <p:nvSpPr>
              <p:cNvPr id="46173" name="Rectangle 265"/>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12</a:t>
                </a:r>
              </a:p>
            </p:txBody>
          </p:sp>
          <p:sp>
            <p:nvSpPr>
              <p:cNvPr id="46174" name="Rectangle 266"/>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11</a:t>
                </a:r>
              </a:p>
            </p:txBody>
          </p:sp>
          <p:sp>
            <p:nvSpPr>
              <p:cNvPr id="46175" name="Rectangle 267"/>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10</a:t>
                </a:r>
              </a:p>
            </p:txBody>
          </p:sp>
          <p:sp>
            <p:nvSpPr>
              <p:cNvPr id="46176" name="Rectangle 268"/>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9</a:t>
                </a:r>
              </a:p>
            </p:txBody>
          </p:sp>
          <p:sp>
            <p:nvSpPr>
              <p:cNvPr id="46177" name="Rectangle 269"/>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8</a:t>
                </a:r>
              </a:p>
            </p:txBody>
          </p:sp>
        </p:grpSp>
        <p:grpSp>
          <p:nvGrpSpPr>
            <p:cNvPr id="46161" name="Group 270"/>
            <p:cNvGrpSpPr/>
            <p:nvPr/>
          </p:nvGrpSpPr>
          <p:grpSpPr bwMode="auto">
            <a:xfrm>
              <a:off x="3379" y="1747"/>
              <a:ext cx="1451" cy="91"/>
              <a:chOff x="1520" y="2704"/>
              <a:chExt cx="1451" cy="91"/>
            </a:xfrm>
          </p:grpSpPr>
          <p:sp>
            <p:nvSpPr>
              <p:cNvPr id="46162" name="Rectangle 271"/>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7</a:t>
                </a:r>
              </a:p>
            </p:txBody>
          </p:sp>
          <p:sp>
            <p:nvSpPr>
              <p:cNvPr id="46163" name="Rectangle 272"/>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a:t>
                </a:r>
              </a:p>
            </p:txBody>
          </p:sp>
          <p:sp>
            <p:nvSpPr>
              <p:cNvPr id="46164" name="Rectangle 273"/>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a:t>
                </a:r>
              </a:p>
            </p:txBody>
          </p:sp>
          <p:sp>
            <p:nvSpPr>
              <p:cNvPr id="46165" name="Rectangle 274"/>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a:t>
                </a:r>
              </a:p>
            </p:txBody>
          </p:sp>
          <p:sp>
            <p:nvSpPr>
              <p:cNvPr id="46166" name="Rectangle 275"/>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a:t>
                </a:r>
              </a:p>
            </p:txBody>
          </p:sp>
          <p:sp>
            <p:nvSpPr>
              <p:cNvPr id="46167" name="Rectangle 276"/>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a:t>
                </a:r>
              </a:p>
            </p:txBody>
          </p:sp>
          <p:sp>
            <p:nvSpPr>
              <p:cNvPr id="46168" name="Rectangle 277"/>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a:t>
                </a:r>
              </a:p>
            </p:txBody>
          </p:sp>
          <p:sp>
            <p:nvSpPr>
              <p:cNvPr id="46169" name="Rectangle 278"/>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0</a:t>
                </a:r>
              </a:p>
            </p:txBody>
          </p:sp>
        </p:grpSp>
      </p:grpSp>
      <p:sp>
        <p:nvSpPr>
          <p:cNvPr id="96535" name="Rectangle 279"/>
          <p:cNvSpPr>
            <a:spLocks noChangeArrowheads="1"/>
          </p:cNvSpPr>
          <p:nvPr/>
        </p:nvSpPr>
        <p:spPr bwMode="auto">
          <a:xfrm>
            <a:off x="2647951" y="3797301"/>
            <a:ext cx="1584325" cy="28892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cxnSp>
        <p:nvCxnSpPr>
          <p:cNvPr id="96536" name="AutoShape 280"/>
          <p:cNvCxnSpPr>
            <a:cxnSpLocks noChangeShapeType="1"/>
            <a:stCxn id="46152" idx="1"/>
            <a:endCxn id="96359" idx="2"/>
          </p:cNvCxnSpPr>
          <p:nvPr/>
        </p:nvCxnSpPr>
        <p:spPr bwMode="auto">
          <a:xfrm rot="10800000">
            <a:off x="4808538" y="2357439"/>
            <a:ext cx="2087562" cy="3298825"/>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96537" name="AutoShape 281"/>
          <p:cNvCxnSpPr>
            <a:cxnSpLocks noChangeShapeType="1"/>
            <a:stCxn id="46151" idx="1"/>
            <a:endCxn id="96360" idx="2"/>
          </p:cNvCxnSpPr>
          <p:nvPr/>
        </p:nvCxnSpPr>
        <p:spPr bwMode="auto">
          <a:xfrm rot="10800000">
            <a:off x="5097464" y="2357438"/>
            <a:ext cx="1798637" cy="2882900"/>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96538" name="AutoShape 282"/>
          <p:cNvCxnSpPr>
            <a:cxnSpLocks noChangeShapeType="1"/>
            <a:stCxn id="46150" idx="1"/>
            <a:endCxn id="96361" idx="2"/>
          </p:cNvCxnSpPr>
          <p:nvPr/>
        </p:nvCxnSpPr>
        <p:spPr bwMode="auto">
          <a:xfrm rot="10800000">
            <a:off x="5384800" y="2357439"/>
            <a:ext cx="1511300" cy="2466975"/>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96539" name="AutoShape 283"/>
          <p:cNvCxnSpPr>
            <a:cxnSpLocks noChangeShapeType="1"/>
            <a:stCxn id="46149" idx="1"/>
            <a:endCxn id="96362" idx="2"/>
          </p:cNvCxnSpPr>
          <p:nvPr/>
        </p:nvCxnSpPr>
        <p:spPr bwMode="auto">
          <a:xfrm rot="10800000">
            <a:off x="5672138" y="2357438"/>
            <a:ext cx="1223962" cy="2032000"/>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96540" name="AutoShape 284"/>
          <p:cNvCxnSpPr>
            <a:cxnSpLocks noChangeShapeType="1"/>
            <a:stCxn id="46148" idx="1"/>
            <a:endCxn id="96363" idx="2"/>
          </p:cNvCxnSpPr>
          <p:nvPr/>
        </p:nvCxnSpPr>
        <p:spPr bwMode="auto">
          <a:xfrm rot="10800000">
            <a:off x="5961064" y="2357438"/>
            <a:ext cx="935037" cy="1585912"/>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96541" name="AutoShape 285"/>
          <p:cNvCxnSpPr>
            <a:cxnSpLocks noChangeShapeType="1"/>
            <a:stCxn id="46147" idx="1"/>
            <a:endCxn id="96364" idx="2"/>
          </p:cNvCxnSpPr>
          <p:nvPr/>
        </p:nvCxnSpPr>
        <p:spPr bwMode="auto">
          <a:xfrm rot="10800000">
            <a:off x="6248400" y="2357439"/>
            <a:ext cx="647700" cy="1152525"/>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96542" name="AutoShape 286"/>
          <p:cNvCxnSpPr>
            <a:cxnSpLocks noChangeShapeType="1"/>
            <a:stCxn id="46146" idx="1"/>
            <a:endCxn id="96365" idx="2"/>
          </p:cNvCxnSpPr>
          <p:nvPr/>
        </p:nvCxnSpPr>
        <p:spPr bwMode="auto">
          <a:xfrm rot="10800000">
            <a:off x="6535738" y="2357438"/>
            <a:ext cx="360362" cy="736600"/>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96543" name="AutoShape 287"/>
          <p:cNvCxnSpPr>
            <a:cxnSpLocks noChangeShapeType="1"/>
            <a:stCxn id="46145" idx="1"/>
            <a:endCxn id="96366" idx="2"/>
          </p:cNvCxnSpPr>
          <p:nvPr/>
        </p:nvCxnSpPr>
        <p:spPr bwMode="auto">
          <a:xfrm rot="10800000">
            <a:off x="6824663" y="2357439"/>
            <a:ext cx="74612" cy="287337"/>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96544" name="AutoShape 288"/>
          <p:cNvSpPr>
            <a:spLocks noChangeArrowheads="1"/>
          </p:cNvSpPr>
          <p:nvPr/>
        </p:nvSpPr>
        <p:spPr bwMode="auto">
          <a:xfrm>
            <a:off x="2287589" y="5741988"/>
            <a:ext cx="4105275" cy="576262"/>
          </a:xfrm>
          <a:prstGeom prst="foldedCorner">
            <a:avLst>
              <a:gd name="adj" fmla="val 9296"/>
            </a:avLst>
          </a:prstGeom>
          <a:solidFill>
            <a:srgbClr val="DDDDDD"/>
          </a:solidFill>
          <a:ln w="19050">
            <a:noFill/>
            <a:round/>
          </a:ln>
          <a:effectLst>
            <a:outerShdw dist="35921" dir="2700000" algn="ctr" rotWithShape="0">
              <a:schemeClr val="bg2"/>
            </a:outerShdw>
          </a:effectLst>
        </p:spPr>
        <p:txBody>
          <a:bodyPr wrap="none" anchor="ctr"/>
          <a:lstStyle/>
          <a:p>
            <a:pPr>
              <a:defRPr/>
            </a:pPr>
            <a:endParaRPr lang="zh-CN" altLang="zh-CN" sz="1400">
              <a:latin typeface="Arial" panose="020B0604020202020204" pitchFamily="34" charset="0"/>
            </a:endParaRPr>
          </a:p>
        </p:txBody>
      </p:sp>
      <p:sp>
        <p:nvSpPr>
          <p:cNvPr id="96545" name="Rectangle 289"/>
          <p:cNvSpPr>
            <a:spLocks noChangeArrowheads="1"/>
          </p:cNvSpPr>
          <p:nvPr/>
        </p:nvSpPr>
        <p:spPr bwMode="auto">
          <a:xfrm>
            <a:off x="2287589" y="5743575"/>
            <a:ext cx="4105275" cy="28733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6546" name="Rectangle 290"/>
          <p:cNvSpPr>
            <a:spLocks noChangeArrowheads="1"/>
          </p:cNvSpPr>
          <p:nvPr/>
        </p:nvSpPr>
        <p:spPr bwMode="auto">
          <a:xfrm>
            <a:off x="2287589" y="6030914"/>
            <a:ext cx="4105275" cy="28733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6547" name="Rectangle 291"/>
          <p:cNvSpPr>
            <a:spLocks noChangeArrowheads="1"/>
          </p:cNvSpPr>
          <p:nvPr/>
        </p:nvSpPr>
        <p:spPr bwMode="auto">
          <a:xfrm>
            <a:off x="2287588" y="5800725"/>
            <a:ext cx="41767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dirty="0"/>
              <a:t>OSRdyGrp		|= </a:t>
            </a:r>
            <a:r>
              <a:rPr lang="en-US" altLang="zh-CN" sz="1400" dirty="0" err="1"/>
              <a:t>OSMapTbl</a:t>
            </a:r>
            <a:r>
              <a:rPr lang="en-US" altLang="zh-CN" sz="1400" dirty="0"/>
              <a:t>[</a:t>
            </a:r>
            <a:r>
              <a:rPr lang="en-US" altLang="zh-CN" sz="1400" dirty="0" err="1"/>
              <a:t>Prio</a:t>
            </a:r>
            <a:r>
              <a:rPr lang="en-US" altLang="zh-CN" sz="1400" dirty="0"/>
              <a:t> &gt;&gt; 3];</a:t>
            </a:r>
          </a:p>
          <a:p>
            <a:pPr eaLnBrk="1" hangingPunct="1"/>
            <a:r>
              <a:rPr lang="en-US" altLang="zh-CN" sz="1400" dirty="0" err="1"/>
              <a:t>OSRdyTbl</a:t>
            </a:r>
            <a:r>
              <a:rPr lang="en-US" altLang="zh-CN" sz="1400" dirty="0"/>
              <a:t>[</a:t>
            </a:r>
            <a:r>
              <a:rPr lang="en-US" altLang="zh-CN" sz="1400" dirty="0" err="1"/>
              <a:t>Prio</a:t>
            </a:r>
            <a:r>
              <a:rPr lang="en-US" altLang="zh-CN" sz="1400" dirty="0"/>
              <a:t> &gt;&gt; 3] 	|= </a:t>
            </a:r>
            <a:r>
              <a:rPr lang="en-US" altLang="zh-CN" sz="1400" dirty="0" err="1"/>
              <a:t>OSMapTbl</a:t>
            </a:r>
            <a:r>
              <a:rPr lang="en-US" altLang="zh-CN" sz="1400" dirty="0"/>
              <a:t>[</a:t>
            </a:r>
            <a:r>
              <a:rPr lang="en-US" altLang="zh-CN" sz="1400" dirty="0" err="1"/>
              <a:t>Prio</a:t>
            </a:r>
            <a:r>
              <a:rPr lang="en-US" altLang="zh-CN" sz="1400" dirty="0"/>
              <a:t> &amp; 0x07];</a:t>
            </a:r>
          </a:p>
        </p:txBody>
      </p:sp>
      <p:cxnSp>
        <p:nvCxnSpPr>
          <p:cNvPr id="96548" name="AutoShape 292"/>
          <p:cNvCxnSpPr>
            <a:cxnSpLocks noChangeShapeType="1"/>
            <a:stCxn id="96271" idx="1"/>
            <a:endCxn id="96356" idx="1"/>
          </p:cNvCxnSpPr>
          <p:nvPr/>
        </p:nvCxnSpPr>
        <p:spPr bwMode="auto">
          <a:xfrm rot="5400000">
            <a:off x="2398713" y="2825750"/>
            <a:ext cx="1643062" cy="1163638"/>
          </a:xfrm>
          <a:prstGeom prst="bentConnector4">
            <a:avLst>
              <a:gd name="adj1" fmla="val 20579"/>
              <a:gd name="adj2" fmla="val 118829"/>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96549" name="AutoShape 293"/>
          <p:cNvCxnSpPr>
            <a:cxnSpLocks noChangeShapeType="1"/>
            <a:stCxn id="96272" idx="1"/>
            <a:endCxn id="96535" idx="1"/>
          </p:cNvCxnSpPr>
          <p:nvPr/>
        </p:nvCxnSpPr>
        <p:spPr bwMode="auto">
          <a:xfrm rot="5400000">
            <a:off x="2325688" y="2898776"/>
            <a:ext cx="1355725" cy="730250"/>
          </a:xfrm>
          <a:prstGeom prst="bentConnector4">
            <a:avLst>
              <a:gd name="adj1" fmla="val 12176"/>
              <a:gd name="adj2" fmla="val 130000"/>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grpSp>
        <p:nvGrpSpPr>
          <p:cNvPr id="46370" name="Group 294"/>
          <p:cNvGrpSpPr/>
          <p:nvPr/>
        </p:nvGrpSpPr>
        <p:grpSpPr bwMode="auto">
          <a:xfrm>
            <a:off x="2360613" y="3797300"/>
            <a:ext cx="2303462" cy="287338"/>
            <a:chOff x="1973" y="1434"/>
            <a:chExt cx="1451" cy="181"/>
          </a:xfrm>
        </p:grpSpPr>
        <p:sp>
          <p:nvSpPr>
            <p:cNvPr id="96551" name="Rectangle 295"/>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552" name="Rectangle 296"/>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553" name="Rectangle 297"/>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554" name="Rectangle 298"/>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555" name="Rectangle 299"/>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556" name="Rectangle 300"/>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96557" name="Rectangle 301"/>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558" name="Rectangle 302"/>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cxnSp>
        <p:nvCxnSpPr>
          <p:cNvPr id="96559" name="AutoShape 303"/>
          <p:cNvCxnSpPr>
            <a:cxnSpLocks noChangeShapeType="1"/>
          </p:cNvCxnSpPr>
          <p:nvPr/>
        </p:nvCxnSpPr>
        <p:spPr bwMode="auto">
          <a:xfrm rot="10800000">
            <a:off x="6248400" y="2357439"/>
            <a:ext cx="647700" cy="1152525"/>
          </a:xfrm>
          <a:prstGeom prst="bentConnector2">
            <a:avLst/>
          </a:prstGeom>
          <a:noFill/>
          <a:ln w="19050">
            <a:solidFill>
              <a:srgbClr val="FF0000"/>
            </a:solidFill>
            <a:miter lim="800000"/>
            <a:tailEnd type="triangle" w="med" len="med"/>
          </a:ln>
          <a:extLst>
            <a:ext uri="{909E8E84-426E-40DD-AFC4-6F175D3DCCD1}">
              <a14:hiddenFill xmlns:a14="http://schemas.microsoft.com/office/drawing/2010/main">
                <a:noFill/>
              </a14:hiddenFill>
            </a:ext>
          </a:extLst>
        </p:spPr>
      </p:cxnSp>
      <p:grpSp>
        <p:nvGrpSpPr>
          <p:cNvPr id="46371" name="Group 304"/>
          <p:cNvGrpSpPr/>
          <p:nvPr/>
        </p:nvGrpSpPr>
        <p:grpSpPr bwMode="auto">
          <a:xfrm>
            <a:off x="2360613" y="4086225"/>
            <a:ext cx="2303462" cy="287338"/>
            <a:chOff x="1973" y="1434"/>
            <a:chExt cx="1451" cy="181"/>
          </a:xfrm>
        </p:grpSpPr>
        <p:sp>
          <p:nvSpPr>
            <p:cNvPr id="96561" name="Rectangle 305"/>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562" name="Rectangle 306"/>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563" name="Rectangle 307"/>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564" name="Rectangle 308"/>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565" name="Rectangle 309"/>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96566" name="Rectangle 310"/>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567" name="Rectangle 311"/>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568" name="Rectangle 312"/>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96569" name="Oval 313"/>
          <p:cNvSpPr>
            <a:spLocks noChangeArrowheads="1"/>
          </p:cNvSpPr>
          <p:nvPr/>
        </p:nvSpPr>
        <p:spPr bwMode="auto">
          <a:xfrm>
            <a:off x="8480426" y="3294063"/>
            <a:ext cx="288925" cy="576262"/>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6570" name="AutoShape 314"/>
          <p:cNvSpPr>
            <a:spLocks noChangeArrowheads="1"/>
          </p:cNvSpPr>
          <p:nvPr/>
        </p:nvSpPr>
        <p:spPr bwMode="auto">
          <a:xfrm>
            <a:off x="7113589" y="2573339"/>
            <a:ext cx="1366837" cy="720725"/>
          </a:xfrm>
          <a:prstGeom prst="wedgeRoundRectCallout">
            <a:avLst>
              <a:gd name="adj1" fmla="val 47213"/>
              <a:gd name="adj2" fmla="val 75329"/>
              <a:gd name="adj3" fmla="val 16667"/>
            </a:avLst>
          </a:prstGeom>
          <a:solidFill>
            <a:srgbClr val="E7FFFF"/>
          </a:solidFill>
          <a:ln w="9525">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就绪的任务在任务就绪表相应位置置</a:t>
            </a:r>
            <a:r>
              <a:rPr lang="en-US" altLang="zh-CN" sz="1400"/>
              <a:t>1</a:t>
            </a:r>
          </a:p>
        </p:txBody>
      </p:sp>
      <p:sp>
        <p:nvSpPr>
          <p:cNvPr id="96571" name="Oval 315"/>
          <p:cNvSpPr>
            <a:spLocks noChangeArrowheads="1"/>
          </p:cNvSpPr>
          <p:nvPr/>
        </p:nvSpPr>
        <p:spPr bwMode="auto">
          <a:xfrm>
            <a:off x="6103939" y="1925638"/>
            <a:ext cx="288925" cy="576262"/>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6572" name="Rectangle 316"/>
          <p:cNvSpPr>
            <a:spLocks noChangeArrowheads="1"/>
          </p:cNvSpPr>
          <p:nvPr/>
        </p:nvSpPr>
        <p:spPr bwMode="auto">
          <a:xfrm>
            <a:off x="8513763" y="3408363"/>
            <a:ext cx="215900" cy="215900"/>
          </a:xfrm>
          <a:prstGeom prst="rect">
            <a:avLst/>
          </a:prstGeom>
          <a:gradFill rotWithShape="1">
            <a:gsLst>
              <a:gs pos="0">
                <a:schemeClr val="bg1"/>
              </a:gs>
              <a:gs pos="100000">
                <a:srgbClr val="FFECD9"/>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318" name="Text Box 14"/>
          <p:cNvSpPr txBox="1">
            <a:spLocks noChangeArrowheads="1"/>
          </p:cNvSpPr>
          <p:nvPr/>
        </p:nvSpPr>
        <p:spPr bwMode="auto">
          <a:xfrm>
            <a:off x="3810000" y="2743200"/>
            <a:ext cx="838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400"/>
              <a:t>映射表</a:t>
            </a:r>
            <a:endParaRPr lang="en-US" altLang="zh-CN" sz="1400"/>
          </a:p>
        </p:txBody>
      </p:sp>
      <p:sp>
        <p:nvSpPr>
          <p:cNvPr id="319" name="Text Box 14"/>
          <p:cNvSpPr txBox="1">
            <a:spLocks noChangeArrowheads="1"/>
          </p:cNvSpPr>
          <p:nvPr/>
        </p:nvSpPr>
        <p:spPr bwMode="auto">
          <a:xfrm>
            <a:off x="5486400" y="1524000"/>
            <a:ext cx="838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400"/>
              <a:t>变量</a:t>
            </a:r>
            <a:endParaRPr lang="en-US" altLang="zh-CN" sz="1400"/>
          </a:p>
        </p:txBody>
      </p:sp>
      <p:sp>
        <p:nvSpPr>
          <p:cNvPr id="320" name="Text Box 14"/>
          <p:cNvSpPr txBox="1">
            <a:spLocks noChangeArrowheads="1"/>
          </p:cNvSpPr>
          <p:nvPr/>
        </p:nvSpPr>
        <p:spPr bwMode="auto">
          <a:xfrm>
            <a:off x="7924800" y="1600201"/>
            <a:ext cx="1143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400"/>
              <a:t>任务就绪表</a:t>
            </a:r>
            <a:endParaRPr lang="en-US" altLang="zh-CN" sz="1400"/>
          </a:p>
        </p:txBody>
      </p:sp>
      <p:sp>
        <p:nvSpPr>
          <p:cNvPr id="321" name="燕尾形 320">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96259">
                                            <p:txEl>
                                              <p:pRg st="0" end="0"/>
                                            </p:txEl>
                                          </p:spTgt>
                                        </p:tgtEl>
                                        <p:attrNameLst>
                                          <p:attrName>style.visibility</p:attrName>
                                        </p:attrNameLst>
                                      </p:cBhvr>
                                      <p:to>
                                        <p:strVal val="visible"/>
                                      </p:to>
                                    </p:set>
                                    <p:anim calcmode="lin" valueType="num">
                                      <p:cBhvr additive="base">
                                        <p:cTn id="7" dur="500" fill="hold"/>
                                        <p:tgtEl>
                                          <p:spTgt spid="9625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9625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18"/>
                                        </p:tgtEl>
                                        <p:attrNameLst>
                                          <p:attrName>style.visibility</p:attrName>
                                        </p:attrNameLst>
                                      </p:cBhvr>
                                      <p:to>
                                        <p:strVal val="visible"/>
                                      </p:to>
                                    </p:set>
                                    <p:anim calcmode="lin" valueType="num">
                                      <p:cBhvr additive="base">
                                        <p:cTn id="11" dur="500" fill="hold"/>
                                        <p:tgtEl>
                                          <p:spTgt spid="318"/>
                                        </p:tgtEl>
                                        <p:attrNameLst>
                                          <p:attrName>ppt_x</p:attrName>
                                        </p:attrNameLst>
                                      </p:cBhvr>
                                      <p:tavLst>
                                        <p:tav tm="0">
                                          <p:val>
                                            <p:strVal val="1+#ppt_w/2"/>
                                          </p:val>
                                        </p:tav>
                                        <p:tav tm="100000">
                                          <p:val>
                                            <p:strVal val="#ppt_x"/>
                                          </p:val>
                                        </p:tav>
                                      </p:tavLst>
                                    </p:anim>
                                    <p:anim calcmode="lin" valueType="num">
                                      <p:cBhvr additive="base">
                                        <p:cTn id="12" dur="500" fill="hold"/>
                                        <p:tgtEl>
                                          <p:spTgt spid="31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19"/>
                                        </p:tgtEl>
                                        <p:attrNameLst>
                                          <p:attrName>style.visibility</p:attrName>
                                        </p:attrNameLst>
                                      </p:cBhvr>
                                      <p:to>
                                        <p:strVal val="visible"/>
                                      </p:to>
                                    </p:set>
                                    <p:anim calcmode="lin" valueType="num">
                                      <p:cBhvr additive="base">
                                        <p:cTn id="15" dur="500" fill="hold"/>
                                        <p:tgtEl>
                                          <p:spTgt spid="319"/>
                                        </p:tgtEl>
                                        <p:attrNameLst>
                                          <p:attrName>ppt_x</p:attrName>
                                        </p:attrNameLst>
                                      </p:cBhvr>
                                      <p:tavLst>
                                        <p:tav tm="0">
                                          <p:val>
                                            <p:strVal val="1+#ppt_w/2"/>
                                          </p:val>
                                        </p:tav>
                                        <p:tav tm="100000">
                                          <p:val>
                                            <p:strVal val="#ppt_x"/>
                                          </p:val>
                                        </p:tav>
                                      </p:tavLst>
                                    </p:anim>
                                    <p:anim calcmode="lin" valueType="num">
                                      <p:cBhvr additive="base">
                                        <p:cTn id="16" dur="500" fill="hold"/>
                                        <p:tgtEl>
                                          <p:spTgt spid="319"/>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320"/>
                                        </p:tgtEl>
                                        <p:attrNameLst>
                                          <p:attrName>style.visibility</p:attrName>
                                        </p:attrNameLst>
                                      </p:cBhvr>
                                      <p:to>
                                        <p:strVal val="visible"/>
                                      </p:to>
                                    </p:set>
                                    <p:anim calcmode="lin" valueType="num">
                                      <p:cBhvr additive="base">
                                        <p:cTn id="19" dur="500" fill="hold"/>
                                        <p:tgtEl>
                                          <p:spTgt spid="320"/>
                                        </p:tgtEl>
                                        <p:attrNameLst>
                                          <p:attrName>ppt_x</p:attrName>
                                        </p:attrNameLst>
                                      </p:cBhvr>
                                      <p:tavLst>
                                        <p:tav tm="0">
                                          <p:val>
                                            <p:strVal val="1+#ppt_w/2"/>
                                          </p:val>
                                        </p:tav>
                                        <p:tav tm="100000">
                                          <p:val>
                                            <p:strVal val="#ppt_x"/>
                                          </p:val>
                                        </p:tav>
                                      </p:tavLst>
                                    </p:anim>
                                    <p:anim calcmode="lin" valueType="num">
                                      <p:cBhvr additive="base">
                                        <p:cTn id="20" dur="500" fill="hold"/>
                                        <p:tgtEl>
                                          <p:spTgt spid="320"/>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9" presetClass="entr" presetSubtype="0"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dissolve">
                                      <p:cBhvr>
                                        <p:cTn id="24" dur="500"/>
                                        <p:tgtEl>
                                          <p:spTgt spid="14"/>
                                        </p:tgtEl>
                                      </p:cBhvr>
                                    </p:animEffect>
                                  </p:childTnLst>
                                </p:cTn>
                              </p:par>
                              <p:par>
                                <p:cTn id="25" presetID="9"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par>
                                <p:cTn id="28" presetID="9" presetClass="entr" presetSubtype="0" fill="hold" nodeType="withEffect">
                                  <p:stCondLst>
                                    <p:cond delay="0"/>
                                  </p:stCondLst>
                                  <p:childTnLst>
                                    <p:set>
                                      <p:cBhvr>
                                        <p:cTn id="29" dur="1" fill="hold">
                                          <p:stCondLst>
                                            <p:cond delay="0"/>
                                          </p:stCondLst>
                                        </p:cTn>
                                        <p:tgtEl>
                                          <p:spTgt spid="96536"/>
                                        </p:tgtEl>
                                        <p:attrNameLst>
                                          <p:attrName>style.visibility</p:attrName>
                                        </p:attrNameLst>
                                      </p:cBhvr>
                                      <p:to>
                                        <p:strVal val="visible"/>
                                      </p:to>
                                    </p:set>
                                    <p:animEffect transition="in" filter="dissolve">
                                      <p:cBhvr>
                                        <p:cTn id="30" dur="500"/>
                                        <p:tgtEl>
                                          <p:spTgt spid="96536"/>
                                        </p:tgtEl>
                                      </p:cBhvr>
                                    </p:animEffect>
                                  </p:childTnLst>
                                </p:cTn>
                              </p:par>
                              <p:par>
                                <p:cTn id="31" presetID="9" presetClass="entr" presetSubtype="0" fill="hold" nodeType="withEffect">
                                  <p:stCondLst>
                                    <p:cond delay="0"/>
                                  </p:stCondLst>
                                  <p:childTnLst>
                                    <p:set>
                                      <p:cBhvr>
                                        <p:cTn id="32" dur="1" fill="hold">
                                          <p:stCondLst>
                                            <p:cond delay="0"/>
                                          </p:stCondLst>
                                        </p:cTn>
                                        <p:tgtEl>
                                          <p:spTgt spid="96537"/>
                                        </p:tgtEl>
                                        <p:attrNameLst>
                                          <p:attrName>style.visibility</p:attrName>
                                        </p:attrNameLst>
                                      </p:cBhvr>
                                      <p:to>
                                        <p:strVal val="visible"/>
                                      </p:to>
                                    </p:set>
                                    <p:animEffect transition="in" filter="dissolve">
                                      <p:cBhvr>
                                        <p:cTn id="33" dur="500"/>
                                        <p:tgtEl>
                                          <p:spTgt spid="96537"/>
                                        </p:tgtEl>
                                      </p:cBhvr>
                                    </p:animEffect>
                                  </p:childTnLst>
                                </p:cTn>
                              </p:par>
                              <p:par>
                                <p:cTn id="34" presetID="9" presetClass="entr" presetSubtype="0" fill="hold" nodeType="withEffect">
                                  <p:stCondLst>
                                    <p:cond delay="0"/>
                                  </p:stCondLst>
                                  <p:childTnLst>
                                    <p:set>
                                      <p:cBhvr>
                                        <p:cTn id="35" dur="1" fill="hold">
                                          <p:stCondLst>
                                            <p:cond delay="0"/>
                                          </p:stCondLst>
                                        </p:cTn>
                                        <p:tgtEl>
                                          <p:spTgt spid="96538"/>
                                        </p:tgtEl>
                                        <p:attrNameLst>
                                          <p:attrName>style.visibility</p:attrName>
                                        </p:attrNameLst>
                                      </p:cBhvr>
                                      <p:to>
                                        <p:strVal val="visible"/>
                                      </p:to>
                                    </p:set>
                                    <p:animEffect transition="in" filter="dissolve">
                                      <p:cBhvr>
                                        <p:cTn id="36" dur="500"/>
                                        <p:tgtEl>
                                          <p:spTgt spid="96538"/>
                                        </p:tgtEl>
                                      </p:cBhvr>
                                    </p:animEffect>
                                  </p:childTnLst>
                                </p:cTn>
                              </p:par>
                              <p:par>
                                <p:cTn id="37" presetID="9" presetClass="entr" presetSubtype="0" fill="hold" nodeType="withEffect">
                                  <p:stCondLst>
                                    <p:cond delay="0"/>
                                  </p:stCondLst>
                                  <p:childTnLst>
                                    <p:set>
                                      <p:cBhvr>
                                        <p:cTn id="38" dur="1" fill="hold">
                                          <p:stCondLst>
                                            <p:cond delay="0"/>
                                          </p:stCondLst>
                                        </p:cTn>
                                        <p:tgtEl>
                                          <p:spTgt spid="96539"/>
                                        </p:tgtEl>
                                        <p:attrNameLst>
                                          <p:attrName>style.visibility</p:attrName>
                                        </p:attrNameLst>
                                      </p:cBhvr>
                                      <p:to>
                                        <p:strVal val="visible"/>
                                      </p:to>
                                    </p:set>
                                    <p:animEffect transition="in" filter="dissolve">
                                      <p:cBhvr>
                                        <p:cTn id="39" dur="500"/>
                                        <p:tgtEl>
                                          <p:spTgt spid="96539"/>
                                        </p:tgtEl>
                                      </p:cBhvr>
                                    </p:animEffect>
                                  </p:childTnLst>
                                </p:cTn>
                              </p:par>
                              <p:par>
                                <p:cTn id="40" presetID="9" presetClass="entr" presetSubtype="0" fill="hold" nodeType="withEffect">
                                  <p:stCondLst>
                                    <p:cond delay="0"/>
                                  </p:stCondLst>
                                  <p:childTnLst>
                                    <p:set>
                                      <p:cBhvr>
                                        <p:cTn id="41" dur="1" fill="hold">
                                          <p:stCondLst>
                                            <p:cond delay="0"/>
                                          </p:stCondLst>
                                        </p:cTn>
                                        <p:tgtEl>
                                          <p:spTgt spid="96540"/>
                                        </p:tgtEl>
                                        <p:attrNameLst>
                                          <p:attrName>style.visibility</p:attrName>
                                        </p:attrNameLst>
                                      </p:cBhvr>
                                      <p:to>
                                        <p:strVal val="visible"/>
                                      </p:to>
                                    </p:set>
                                    <p:animEffect transition="in" filter="dissolve">
                                      <p:cBhvr>
                                        <p:cTn id="42" dur="500"/>
                                        <p:tgtEl>
                                          <p:spTgt spid="96540"/>
                                        </p:tgtEl>
                                      </p:cBhvr>
                                    </p:animEffect>
                                  </p:childTnLst>
                                </p:cTn>
                              </p:par>
                              <p:par>
                                <p:cTn id="43" presetID="9" presetClass="entr" presetSubtype="0" fill="hold" nodeType="withEffect">
                                  <p:stCondLst>
                                    <p:cond delay="0"/>
                                  </p:stCondLst>
                                  <p:childTnLst>
                                    <p:set>
                                      <p:cBhvr>
                                        <p:cTn id="44" dur="1" fill="hold">
                                          <p:stCondLst>
                                            <p:cond delay="0"/>
                                          </p:stCondLst>
                                        </p:cTn>
                                        <p:tgtEl>
                                          <p:spTgt spid="96541"/>
                                        </p:tgtEl>
                                        <p:attrNameLst>
                                          <p:attrName>style.visibility</p:attrName>
                                        </p:attrNameLst>
                                      </p:cBhvr>
                                      <p:to>
                                        <p:strVal val="visible"/>
                                      </p:to>
                                    </p:set>
                                    <p:animEffect transition="in" filter="dissolve">
                                      <p:cBhvr>
                                        <p:cTn id="45" dur="500"/>
                                        <p:tgtEl>
                                          <p:spTgt spid="96541"/>
                                        </p:tgtEl>
                                      </p:cBhvr>
                                    </p:animEffect>
                                  </p:childTnLst>
                                </p:cTn>
                              </p:par>
                              <p:par>
                                <p:cTn id="46" presetID="9" presetClass="entr" presetSubtype="0" fill="hold" nodeType="withEffect">
                                  <p:stCondLst>
                                    <p:cond delay="0"/>
                                  </p:stCondLst>
                                  <p:childTnLst>
                                    <p:set>
                                      <p:cBhvr>
                                        <p:cTn id="47" dur="1" fill="hold">
                                          <p:stCondLst>
                                            <p:cond delay="0"/>
                                          </p:stCondLst>
                                        </p:cTn>
                                        <p:tgtEl>
                                          <p:spTgt spid="96542"/>
                                        </p:tgtEl>
                                        <p:attrNameLst>
                                          <p:attrName>style.visibility</p:attrName>
                                        </p:attrNameLst>
                                      </p:cBhvr>
                                      <p:to>
                                        <p:strVal val="visible"/>
                                      </p:to>
                                    </p:set>
                                    <p:animEffect transition="in" filter="dissolve">
                                      <p:cBhvr>
                                        <p:cTn id="48" dur="500"/>
                                        <p:tgtEl>
                                          <p:spTgt spid="96542"/>
                                        </p:tgtEl>
                                      </p:cBhvr>
                                    </p:animEffect>
                                  </p:childTnLst>
                                </p:cTn>
                              </p:par>
                              <p:par>
                                <p:cTn id="49" presetID="9" presetClass="entr" presetSubtype="0" fill="hold" nodeType="withEffect">
                                  <p:stCondLst>
                                    <p:cond delay="0"/>
                                  </p:stCondLst>
                                  <p:childTnLst>
                                    <p:set>
                                      <p:cBhvr>
                                        <p:cTn id="50" dur="1" fill="hold">
                                          <p:stCondLst>
                                            <p:cond delay="0"/>
                                          </p:stCondLst>
                                        </p:cTn>
                                        <p:tgtEl>
                                          <p:spTgt spid="96543"/>
                                        </p:tgtEl>
                                        <p:attrNameLst>
                                          <p:attrName>style.visibility</p:attrName>
                                        </p:attrNameLst>
                                      </p:cBhvr>
                                      <p:to>
                                        <p:strVal val="visible"/>
                                      </p:to>
                                    </p:set>
                                    <p:animEffect transition="in" filter="dissolve">
                                      <p:cBhvr>
                                        <p:cTn id="51" dur="500"/>
                                        <p:tgtEl>
                                          <p:spTgt spid="96543"/>
                                        </p:tgtEl>
                                      </p:cBhvr>
                                    </p:animEffect>
                                  </p:childTnLst>
                                </p:cTn>
                              </p:par>
                              <p:par>
                                <p:cTn id="52" presetID="9" presetClass="entr" presetSubtype="0" fill="hold" nodeType="with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dissolve">
                                      <p:cBhvr>
                                        <p:cTn id="54" dur="500"/>
                                        <p:tgtEl>
                                          <p:spTgt spid="2"/>
                                        </p:tgtEl>
                                      </p:cBhvr>
                                    </p:animEffect>
                                  </p:childTnLst>
                                </p:cTn>
                              </p:par>
                              <p:par>
                                <p:cTn id="55" presetID="9"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dissolve">
                                      <p:cBhvr>
                                        <p:cTn id="57" dur="500"/>
                                        <p:tgtEl>
                                          <p:spTgt spid="4"/>
                                        </p:tgtEl>
                                      </p:cBhvr>
                                    </p:animEffect>
                                  </p:childTnLst>
                                </p:cTn>
                              </p:par>
                            </p:childTnLst>
                          </p:cTn>
                        </p:par>
                        <p:par>
                          <p:cTn id="58" fill="hold">
                            <p:stCondLst>
                              <p:cond delay="1000"/>
                            </p:stCondLst>
                            <p:childTnLst>
                              <p:par>
                                <p:cTn id="59" presetID="12" presetClass="entr" presetSubtype="1" fill="hold" grpId="0" nodeType="afterEffect">
                                  <p:stCondLst>
                                    <p:cond delay="0"/>
                                  </p:stCondLst>
                                  <p:childTnLst>
                                    <p:set>
                                      <p:cBhvr>
                                        <p:cTn id="60" dur="1" fill="hold">
                                          <p:stCondLst>
                                            <p:cond delay="0"/>
                                          </p:stCondLst>
                                        </p:cTn>
                                        <p:tgtEl>
                                          <p:spTgt spid="96544"/>
                                        </p:tgtEl>
                                        <p:attrNameLst>
                                          <p:attrName>style.visibility</p:attrName>
                                        </p:attrNameLst>
                                      </p:cBhvr>
                                      <p:to>
                                        <p:strVal val="visible"/>
                                      </p:to>
                                    </p:set>
                                    <p:animEffect transition="in" filter="slide(fromTop)">
                                      <p:cBhvr>
                                        <p:cTn id="61" dur="500"/>
                                        <p:tgtEl>
                                          <p:spTgt spid="96544"/>
                                        </p:tgtEl>
                                      </p:cBhvr>
                                    </p:animEffect>
                                  </p:childTnLst>
                                </p:cTn>
                              </p:par>
                              <p:par>
                                <p:cTn id="62" presetID="12" presetClass="entr" presetSubtype="1" fill="hold" grpId="0" nodeType="withEffect">
                                  <p:stCondLst>
                                    <p:cond delay="0"/>
                                  </p:stCondLst>
                                  <p:childTnLst>
                                    <p:set>
                                      <p:cBhvr>
                                        <p:cTn id="63" dur="1" fill="hold">
                                          <p:stCondLst>
                                            <p:cond delay="0"/>
                                          </p:stCondLst>
                                        </p:cTn>
                                        <p:tgtEl>
                                          <p:spTgt spid="96547"/>
                                        </p:tgtEl>
                                        <p:attrNameLst>
                                          <p:attrName>style.visibility</p:attrName>
                                        </p:attrNameLst>
                                      </p:cBhvr>
                                      <p:to>
                                        <p:strVal val="visible"/>
                                      </p:to>
                                    </p:set>
                                    <p:animEffect transition="in" filter="slide(fromTop)">
                                      <p:cBhvr>
                                        <p:cTn id="64" dur="500"/>
                                        <p:tgtEl>
                                          <p:spTgt spid="96547"/>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96545"/>
                                        </p:tgtEl>
                                        <p:attrNameLst>
                                          <p:attrName>style.visibility</p:attrName>
                                        </p:attrNameLst>
                                      </p:cBhvr>
                                      <p:to>
                                        <p:strVal val="visible"/>
                                      </p:to>
                                    </p:set>
                                    <p:animEffect transition="in" filter="wipe(left)">
                                      <p:cBhvr>
                                        <p:cTn id="69" dur="500"/>
                                        <p:tgtEl>
                                          <p:spTgt spid="96545"/>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1" fill="hold" grpId="0" nodeType="clickEffect">
                                  <p:stCondLst>
                                    <p:cond delay="0"/>
                                  </p:stCondLst>
                                  <p:childTnLst>
                                    <p:set>
                                      <p:cBhvr>
                                        <p:cTn id="73" dur="1" fill="hold">
                                          <p:stCondLst>
                                            <p:cond delay="0"/>
                                          </p:stCondLst>
                                        </p:cTn>
                                        <p:tgtEl>
                                          <p:spTgt spid="96272"/>
                                        </p:tgtEl>
                                        <p:attrNameLst>
                                          <p:attrName>style.visibility</p:attrName>
                                        </p:attrNameLst>
                                      </p:cBhvr>
                                      <p:to>
                                        <p:strVal val="visible"/>
                                      </p:to>
                                    </p:set>
                                    <p:animEffect transition="in" filter="wipe(up)">
                                      <p:cBhvr>
                                        <p:cTn id="74" dur="500"/>
                                        <p:tgtEl>
                                          <p:spTgt spid="96272"/>
                                        </p:tgtEl>
                                      </p:cBhvr>
                                    </p:animEffect>
                                  </p:childTnLst>
                                </p:cTn>
                              </p:par>
                            </p:childTnLst>
                          </p:cTn>
                        </p:par>
                        <p:par>
                          <p:cTn id="75" fill="hold">
                            <p:stCondLst>
                              <p:cond delay="500"/>
                            </p:stCondLst>
                            <p:childTnLst>
                              <p:par>
                                <p:cTn id="76" presetID="22" presetClass="entr" presetSubtype="1" fill="hold" nodeType="afterEffect">
                                  <p:stCondLst>
                                    <p:cond delay="0"/>
                                  </p:stCondLst>
                                  <p:childTnLst>
                                    <p:set>
                                      <p:cBhvr>
                                        <p:cTn id="77" dur="1" fill="hold">
                                          <p:stCondLst>
                                            <p:cond delay="0"/>
                                          </p:stCondLst>
                                        </p:cTn>
                                        <p:tgtEl>
                                          <p:spTgt spid="96549"/>
                                        </p:tgtEl>
                                        <p:attrNameLst>
                                          <p:attrName>style.visibility</p:attrName>
                                        </p:attrNameLst>
                                      </p:cBhvr>
                                      <p:to>
                                        <p:strVal val="visible"/>
                                      </p:to>
                                    </p:set>
                                    <p:animEffect transition="in" filter="wipe(up)">
                                      <p:cBhvr>
                                        <p:cTn id="78" dur="500"/>
                                        <p:tgtEl>
                                          <p:spTgt spid="96549"/>
                                        </p:tgtEl>
                                      </p:cBhvr>
                                    </p:animEffect>
                                  </p:childTnLst>
                                </p:cTn>
                              </p:par>
                            </p:childTnLst>
                          </p:cTn>
                        </p:par>
                        <p:par>
                          <p:cTn id="79" fill="hold">
                            <p:stCondLst>
                              <p:cond delay="1000"/>
                            </p:stCondLst>
                            <p:childTnLst>
                              <p:par>
                                <p:cTn id="80" presetID="1" presetClass="entr" presetSubtype="0" fill="hold" grpId="0" nodeType="afterEffect">
                                  <p:stCondLst>
                                    <p:cond delay="0"/>
                                  </p:stCondLst>
                                  <p:childTnLst>
                                    <p:set>
                                      <p:cBhvr>
                                        <p:cTn id="81" dur="1" fill="hold">
                                          <p:stCondLst>
                                            <p:cond delay="0"/>
                                          </p:stCondLst>
                                        </p:cTn>
                                        <p:tgtEl>
                                          <p:spTgt spid="96535"/>
                                        </p:tgtEl>
                                        <p:attrNameLst>
                                          <p:attrName>style.visibility</p:attrName>
                                        </p:attrNameLst>
                                      </p:cBhvr>
                                      <p:to>
                                        <p:strVal val="visible"/>
                                      </p:to>
                                    </p:set>
                                  </p:childTnLst>
                                </p:cTn>
                              </p:par>
                            </p:childTnLst>
                          </p:cTn>
                        </p:par>
                        <p:par>
                          <p:cTn id="82" fill="hold">
                            <p:stCondLst>
                              <p:cond delay="1000"/>
                            </p:stCondLst>
                            <p:childTnLst>
                              <p:par>
                                <p:cTn id="83" presetID="23" presetClass="entr" presetSubtype="16" fill="hold" nodeType="afterEffect">
                                  <p:stCondLst>
                                    <p:cond delay="500"/>
                                  </p:stCondLst>
                                  <p:childTnLst>
                                    <p:set>
                                      <p:cBhvr>
                                        <p:cTn id="84" dur="1" fill="hold">
                                          <p:stCondLst>
                                            <p:cond delay="0"/>
                                          </p:stCondLst>
                                        </p:cTn>
                                        <p:tgtEl>
                                          <p:spTgt spid="46370"/>
                                        </p:tgtEl>
                                        <p:attrNameLst>
                                          <p:attrName>style.visibility</p:attrName>
                                        </p:attrNameLst>
                                      </p:cBhvr>
                                      <p:to>
                                        <p:strVal val="visible"/>
                                      </p:to>
                                    </p:set>
                                    <p:anim calcmode="lin" valueType="num">
                                      <p:cBhvr>
                                        <p:cTn id="85" dur="1000" fill="hold"/>
                                        <p:tgtEl>
                                          <p:spTgt spid="46370"/>
                                        </p:tgtEl>
                                        <p:attrNameLst>
                                          <p:attrName>ppt_w</p:attrName>
                                        </p:attrNameLst>
                                      </p:cBhvr>
                                      <p:tavLst>
                                        <p:tav tm="0">
                                          <p:val>
                                            <p:fltVal val="0"/>
                                          </p:val>
                                        </p:tav>
                                        <p:tav tm="100000">
                                          <p:val>
                                            <p:strVal val="#ppt_w"/>
                                          </p:val>
                                        </p:tav>
                                      </p:tavLst>
                                    </p:anim>
                                    <p:anim calcmode="lin" valueType="num">
                                      <p:cBhvr>
                                        <p:cTn id="86" dur="1000" fill="hold"/>
                                        <p:tgtEl>
                                          <p:spTgt spid="46370"/>
                                        </p:tgtEl>
                                        <p:attrNameLst>
                                          <p:attrName>ppt_h</p:attrName>
                                        </p:attrNameLst>
                                      </p:cBhvr>
                                      <p:tavLst>
                                        <p:tav tm="0">
                                          <p:val>
                                            <p:fltVal val="0"/>
                                          </p:val>
                                        </p:tav>
                                        <p:tav tm="100000">
                                          <p:val>
                                            <p:strVal val="#ppt_h"/>
                                          </p:val>
                                        </p:tav>
                                      </p:tavLst>
                                    </p:anim>
                                  </p:childTnLst>
                                </p:cTn>
                              </p:par>
                            </p:childTnLst>
                          </p:cTn>
                        </p:par>
                      </p:childTnLst>
                    </p:cTn>
                  </p:par>
                  <p:par>
                    <p:cTn id="87" fill="hold">
                      <p:stCondLst>
                        <p:cond delay="indefinite"/>
                      </p:stCondLst>
                      <p:childTnLst>
                        <p:par>
                          <p:cTn id="88" fill="hold">
                            <p:stCondLst>
                              <p:cond delay="0"/>
                            </p:stCondLst>
                            <p:childTnLst>
                              <p:par>
                                <p:cTn id="89" presetID="43" presetClass="path" presetSubtype="0" accel="50000" decel="50000" fill="hold" nodeType="clickEffect">
                                  <p:stCondLst>
                                    <p:cond delay="0"/>
                                  </p:stCondLst>
                                  <p:childTnLst>
                                    <p:animMotion origin="layout" path="M -2.08333E-6 2.96296E-6 L 0.09414 2.96296E-6 C 0.13633 2.96296E-6 0.18841 -0.06968 0.18841 -0.12616 L 0.18841 -0.25209 " pathEditMode="relative" rAng="0" ptsTypes="AAAA">
                                      <p:cBhvr>
                                        <p:cTn id="90" dur="2000" fill="hold"/>
                                        <p:tgtEl>
                                          <p:spTgt spid="46370"/>
                                        </p:tgtEl>
                                        <p:attrNameLst>
                                          <p:attrName>ppt_x</p:attrName>
                                          <p:attrName>ppt_y</p:attrName>
                                        </p:attrNameLst>
                                      </p:cBhvr>
                                      <p:rCtr x="9414" y="-12616"/>
                                    </p:animMotion>
                                  </p:childTnLst>
                                </p:cTn>
                              </p:par>
                            </p:childTnLst>
                          </p:cTn>
                        </p:par>
                        <p:par>
                          <p:cTn id="91" fill="hold">
                            <p:stCondLst>
                              <p:cond delay="2000"/>
                            </p:stCondLst>
                            <p:childTnLst>
                              <p:par>
                                <p:cTn id="92" presetID="22" presetClass="entr" presetSubtype="4" fill="hold" nodeType="afterEffect">
                                  <p:stCondLst>
                                    <p:cond delay="0"/>
                                  </p:stCondLst>
                                  <p:childTnLst>
                                    <p:set>
                                      <p:cBhvr>
                                        <p:cTn id="93" dur="1" fill="hold">
                                          <p:stCondLst>
                                            <p:cond delay="0"/>
                                          </p:stCondLst>
                                        </p:cTn>
                                        <p:tgtEl>
                                          <p:spTgt spid="96559"/>
                                        </p:tgtEl>
                                        <p:attrNameLst>
                                          <p:attrName>style.visibility</p:attrName>
                                        </p:attrNameLst>
                                      </p:cBhvr>
                                      <p:to>
                                        <p:strVal val="visible"/>
                                      </p:to>
                                    </p:set>
                                    <p:animEffect transition="in" filter="wipe(down)">
                                      <p:cBhvr>
                                        <p:cTn id="94" dur="500"/>
                                        <p:tgtEl>
                                          <p:spTgt spid="96559"/>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96545"/>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96535"/>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96272"/>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96549"/>
                                        </p:tgtEl>
                                        <p:attrNameLst>
                                          <p:attrName>style.visibility</p:attrName>
                                        </p:attrNameLst>
                                      </p:cBhvr>
                                      <p:to>
                                        <p:strVal val="hidden"/>
                                      </p:to>
                                    </p:set>
                                  </p:childTnLst>
                                </p:cTn>
                              </p:par>
                              <p:par>
                                <p:cTn id="105" presetID="22" presetClass="entr" presetSubtype="8" fill="hold" grpId="0" nodeType="withEffect">
                                  <p:stCondLst>
                                    <p:cond delay="0"/>
                                  </p:stCondLst>
                                  <p:childTnLst>
                                    <p:set>
                                      <p:cBhvr>
                                        <p:cTn id="106" dur="1" fill="hold">
                                          <p:stCondLst>
                                            <p:cond delay="0"/>
                                          </p:stCondLst>
                                        </p:cTn>
                                        <p:tgtEl>
                                          <p:spTgt spid="96546"/>
                                        </p:tgtEl>
                                        <p:attrNameLst>
                                          <p:attrName>style.visibility</p:attrName>
                                        </p:attrNameLst>
                                      </p:cBhvr>
                                      <p:to>
                                        <p:strVal val="visible"/>
                                      </p:to>
                                    </p:set>
                                    <p:animEffect transition="in" filter="wipe(left)">
                                      <p:cBhvr>
                                        <p:cTn id="107" dur="500"/>
                                        <p:tgtEl>
                                          <p:spTgt spid="96546"/>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grpId="0" nodeType="clickEffect">
                                  <p:stCondLst>
                                    <p:cond delay="0"/>
                                  </p:stCondLst>
                                  <p:childTnLst>
                                    <p:set>
                                      <p:cBhvr>
                                        <p:cTn id="111" dur="1" fill="hold">
                                          <p:stCondLst>
                                            <p:cond delay="0"/>
                                          </p:stCondLst>
                                        </p:cTn>
                                        <p:tgtEl>
                                          <p:spTgt spid="96271"/>
                                        </p:tgtEl>
                                        <p:attrNameLst>
                                          <p:attrName>style.visibility</p:attrName>
                                        </p:attrNameLst>
                                      </p:cBhvr>
                                      <p:to>
                                        <p:strVal val="visible"/>
                                      </p:to>
                                    </p:set>
                                    <p:animEffect transition="in" filter="wipe(up)">
                                      <p:cBhvr>
                                        <p:cTn id="112" dur="500"/>
                                        <p:tgtEl>
                                          <p:spTgt spid="96271"/>
                                        </p:tgtEl>
                                      </p:cBhvr>
                                    </p:animEffect>
                                  </p:childTnLst>
                                </p:cTn>
                              </p:par>
                            </p:childTnLst>
                          </p:cTn>
                        </p:par>
                        <p:par>
                          <p:cTn id="113" fill="hold">
                            <p:stCondLst>
                              <p:cond delay="500"/>
                            </p:stCondLst>
                            <p:childTnLst>
                              <p:par>
                                <p:cTn id="114" presetID="22" presetClass="entr" presetSubtype="1" fill="hold" nodeType="afterEffect">
                                  <p:stCondLst>
                                    <p:cond delay="0"/>
                                  </p:stCondLst>
                                  <p:childTnLst>
                                    <p:set>
                                      <p:cBhvr>
                                        <p:cTn id="115" dur="1" fill="hold">
                                          <p:stCondLst>
                                            <p:cond delay="0"/>
                                          </p:stCondLst>
                                        </p:cTn>
                                        <p:tgtEl>
                                          <p:spTgt spid="96548"/>
                                        </p:tgtEl>
                                        <p:attrNameLst>
                                          <p:attrName>style.visibility</p:attrName>
                                        </p:attrNameLst>
                                      </p:cBhvr>
                                      <p:to>
                                        <p:strVal val="visible"/>
                                      </p:to>
                                    </p:set>
                                    <p:animEffect transition="in" filter="wipe(up)">
                                      <p:cBhvr>
                                        <p:cTn id="116" dur="500"/>
                                        <p:tgtEl>
                                          <p:spTgt spid="96548"/>
                                        </p:tgtEl>
                                      </p:cBhvr>
                                    </p:animEffect>
                                  </p:childTnLst>
                                </p:cTn>
                              </p:par>
                            </p:childTnLst>
                          </p:cTn>
                        </p:par>
                        <p:par>
                          <p:cTn id="117" fill="hold">
                            <p:stCondLst>
                              <p:cond delay="1000"/>
                            </p:stCondLst>
                            <p:childTnLst>
                              <p:par>
                                <p:cTn id="118" presetID="1" presetClass="entr" presetSubtype="0" fill="hold" grpId="0" nodeType="afterEffect">
                                  <p:stCondLst>
                                    <p:cond delay="0"/>
                                  </p:stCondLst>
                                  <p:childTnLst>
                                    <p:set>
                                      <p:cBhvr>
                                        <p:cTn id="119" dur="1" fill="hold">
                                          <p:stCondLst>
                                            <p:cond delay="0"/>
                                          </p:stCondLst>
                                        </p:cTn>
                                        <p:tgtEl>
                                          <p:spTgt spid="96356"/>
                                        </p:tgtEl>
                                        <p:attrNameLst>
                                          <p:attrName>style.visibility</p:attrName>
                                        </p:attrNameLst>
                                      </p:cBhvr>
                                      <p:to>
                                        <p:strVal val="visible"/>
                                      </p:to>
                                    </p:set>
                                  </p:childTnLst>
                                </p:cTn>
                              </p:par>
                            </p:childTnLst>
                          </p:cTn>
                        </p:par>
                        <p:par>
                          <p:cTn id="120" fill="hold">
                            <p:stCondLst>
                              <p:cond delay="1000"/>
                            </p:stCondLst>
                            <p:childTnLst>
                              <p:par>
                                <p:cTn id="121" presetID="23" presetClass="entr" presetSubtype="16" fill="hold" nodeType="afterEffect">
                                  <p:stCondLst>
                                    <p:cond delay="500"/>
                                  </p:stCondLst>
                                  <p:childTnLst>
                                    <p:set>
                                      <p:cBhvr>
                                        <p:cTn id="122" dur="1" fill="hold">
                                          <p:stCondLst>
                                            <p:cond delay="0"/>
                                          </p:stCondLst>
                                        </p:cTn>
                                        <p:tgtEl>
                                          <p:spTgt spid="46371"/>
                                        </p:tgtEl>
                                        <p:attrNameLst>
                                          <p:attrName>style.visibility</p:attrName>
                                        </p:attrNameLst>
                                      </p:cBhvr>
                                      <p:to>
                                        <p:strVal val="visible"/>
                                      </p:to>
                                    </p:set>
                                    <p:anim calcmode="lin" valueType="num">
                                      <p:cBhvr>
                                        <p:cTn id="123" dur="1000" fill="hold"/>
                                        <p:tgtEl>
                                          <p:spTgt spid="46371"/>
                                        </p:tgtEl>
                                        <p:attrNameLst>
                                          <p:attrName>ppt_w</p:attrName>
                                        </p:attrNameLst>
                                      </p:cBhvr>
                                      <p:tavLst>
                                        <p:tav tm="0">
                                          <p:val>
                                            <p:fltVal val="0"/>
                                          </p:val>
                                        </p:tav>
                                        <p:tav tm="100000">
                                          <p:val>
                                            <p:strVal val="#ppt_w"/>
                                          </p:val>
                                        </p:tav>
                                      </p:tavLst>
                                    </p:anim>
                                    <p:anim calcmode="lin" valueType="num">
                                      <p:cBhvr>
                                        <p:cTn id="124" dur="1000" fill="hold"/>
                                        <p:tgtEl>
                                          <p:spTgt spid="46371"/>
                                        </p:tgtEl>
                                        <p:attrNameLst>
                                          <p:attrName>ppt_h</p:attrName>
                                        </p:attrNameLst>
                                      </p:cBhvr>
                                      <p:tavLst>
                                        <p:tav tm="0">
                                          <p:val>
                                            <p:fltVal val="0"/>
                                          </p:val>
                                        </p:tav>
                                        <p:tav tm="100000">
                                          <p:val>
                                            <p:strVal val="#ppt_h"/>
                                          </p:val>
                                        </p:tav>
                                      </p:tavLst>
                                    </p:anim>
                                  </p:childTnLst>
                                </p:cTn>
                              </p:par>
                            </p:childTnLst>
                          </p:cTn>
                        </p:par>
                      </p:childTnLst>
                    </p:cTn>
                  </p:par>
                  <p:par>
                    <p:cTn id="125" fill="hold">
                      <p:stCondLst>
                        <p:cond delay="indefinite"/>
                      </p:stCondLst>
                      <p:childTnLst>
                        <p:par>
                          <p:cTn id="126" fill="hold">
                            <p:stCondLst>
                              <p:cond delay="0"/>
                            </p:stCondLst>
                            <p:childTnLst>
                              <p:par>
                                <p:cTn id="127" presetID="57" presetClass="path" presetSubtype="0" accel="50000" decel="50000" fill="hold" nodeType="clickEffect">
                                  <p:stCondLst>
                                    <p:cond delay="0"/>
                                  </p:stCondLst>
                                  <p:childTnLst>
                                    <p:animMotion origin="layout" path="M -8.33333E-7 3.33333E-6 L -8.33333E-7 -0.05255 C -8.33333E-7 -0.07616 0.11198 -0.10486 0.20339 -0.10486 L 0.40716 -0.10486 " pathEditMode="relative" rAng="0" ptsTypes="AAAA">
                                      <p:cBhvr>
                                        <p:cTn id="128" dur="2000" fill="hold"/>
                                        <p:tgtEl>
                                          <p:spTgt spid="46371"/>
                                        </p:tgtEl>
                                        <p:attrNameLst>
                                          <p:attrName>ppt_x</p:attrName>
                                          <p:attrName>ppt_y</p:attrName>
                                        </p:attrNameLst>
                                      </p:cBhvr>
                                      <p:rCtr x="20352" y="-5255"/>
                                    </p:animMotion>
                                  </p:childTnLst>
                                </p:cTn>
                              </p:par>
                            </p:childTnLst>
                          </p:cTn>
                        </p:par>
                        <p:par>
                          <p:cTn id="129" fill="hold">
                            <p:stCondLst>
                              <p:cond delay="2000"/>
                            </p:stCondLst>
                            <p:childTnLst>
                              <p:par>
                                <p:cTn id="130" presetID="1" presetClass="entr" presetSubtype="0" fill="hold" grpId="0" nodeType="afterEffect">
                                  <p:stCondLst>
                                    <p:cond delay="0"/>
                                  </p:stCondLst>
                                  <p:childTnLst>
                                    <p:set>
                                      <p:cBhvr>
                                        <p:cTn id="131" dur="1" fill="hold">
                                          <p:stCondLst>
                                            <p:cond delay="0"/>
                                          </p:stCondLst>
                                        </p:cTn>
                                        <p:tgtEl>
                                          <p:spTgt spid="96572"/>
                                        </p:tgtEl>
                                        <p:attrNameLst>
                                          <p:attrName>style.visibility</p:attrName>
                                        </p:attrNameLst>
                                      </p:cBhvr>
                                      <p:to>
                                        <p:strVal val="visible"/>
                                      </p:to>
                                    </p:set>
                                  </p:childTnLst>
                                </p:cTn>
                              </p:par>
                            </p:childTnLst>
                          </p:cTn>
                        </p:par>
                        <p:par>
                          <p:cTn id="132" fill="hold">
                            <p:stCondLst>
                              <p:cond delay="2000"/>
                            </p:stCondLst>
                            <p:childTnLst>
                              <p:par>
                                <p:cTn id="133" presetID="10" presetClass="exit" presetSubtype="0" fill="hold" nodeType="afterEffect">
                                  <p:stCondLst>
                                    <p:cond delay="0"/>
                                  </p:stCondLst>
                                  <p:childTnLst>
                                    <p:animEffect transition="out" filter="fade">
                                      <p:cBhvr>
                                        <p:cTn id="134" dur="2000"/>
                                        <p:tgtEl>
                                          <p:spTgt spid="46371"/>
                                        </p:tgtEl>
                                      </p:cBhvr>
                                    </p:animEffect>
                                    <p:set>
                                      <p:cBhvr>
                                        <p:cTn id="135" dur="1" fill="hold">
                                          <p:stCondLst>
                                            <p:cond delay="1999"/>
                                          </p:stCondLst>
                                        </p:cTn>
                                        <p:tgtEl>
                                          <p:spTgt spid="46371"/>
                                        </p:tgtEl>
                                        <p:attrNameLst>
                                          <p:attrName>style.visibility</p:attrName>
                                        </p:attrNameLst>
                                      </p:cBhvr>
                                      <p:to>
                                        <p:strVal val="hidden"/>
                                      </p:to>
                                    </p:set>
                                  </p:childTnLst>
                                </p:cTn>
                              </p:par>
                            </p:childTnLst>
                          </p:cTn>
                        </p:par>
                      </p:childTnLst>
                    </p:cTn>
                  </p:par>
                  <p:par>
                    <p:cTn id="136" fill="hold">
                      <p:stCondLst>
                        <p:cond delay="indefinite"/>
                      </p:stCondLst>
                      <p:childTnLst>
                        <p:par>
                          <p:cTn id="137" fill="hold">
                            <p:stCondLst>
                              <p:cond delay="0"/>
                            </p:stCondLst>
                            <p:childTnLst>
                              <p:par>
                                <p:cTn id="138" presetID="1" presetClass="exit" presetSubtype="0" fill="hold" grpId="1" nodeType="clickEffect">
                                  <p:stCondLst>
                                    <p:cond delay="0"/>
                                  </p:stCondLst>
                                  <p:childTnLst>
                                    <p:set>
                                      <p:cBhvr>
                                        <p:cTn id="139" dur="1" fill="hold">
                                          <p:stCondLst>
                                            <p:cond delay="0"/>
                                          </p:stCondLst>
                                        </p:cTn>
                                        <p:tgtEl>
                                          <p:spTgt spid="96356"/>
                                        </p:tgtEl>
                                        <p:attrNameLst>
                                          <p:attrName>style.visibility</p:attrName>
                                        </p:attrNameLst>
                                      </p:cBhvr>
                                      <p:to>
                                        <p:strVal val="hidden"/>
                                      </p:to>
                                    </p:set>
                                  </p:childTnLst>
                                </p:cTn>
                              </p:par>
                              <p:par>
                                <p:cTn id="140" presetID="1" presetClass="exit" presetSubtype="0" fill="hold" nodeType="withEffect">
                                  <p:stCondLst>
                                    <p:cond delay="0"/>
                                  </p:stCondLst>
                                  <p:childTnLst>
                                    <p:set>
                                      <p:cBhvr>
                                        <p:cTn id="141" dur="1" fill="hold">
                                          <p:stCondLst>
                                            <p:cond delay="0"/>
                                          </p:stCondLst>
                                        </p:cTn>
                                        <p:tgtEl>
                                          <p:spTgt spid="96548"/>
                                        </p:tgtEl>
                                        <p:attrNameLst>
                                          <p:attrName>style.visibility</p:attrName>
                                        </p:attrNameLst>
                                      </p:cBhvr>
                                      <p:to>
                                        <p:strVal val="hidden"/>
                                      </p:to>
                                    </p:set>
                                  </p:childTnLst>
                                </p:cTn>
                              </p:par>
                              <p:par>
                                <p:cTn id="142" presetID="1" presetClass="exit" presetSubtype="0" fill="hold" grpId="1" nodeType="withEffect">
                                  <p:stCondLst>
                                    <p:cond delay="0"/>
                                  </p:stCondLst>
                                  <p:childTnLst>
                                    <p:set>
                                      <p:cBhvr>
                                        <p:cTn id="143" dur="1" fill="hold">
                                          <p:stCondLst>
                                            <p:cond delay="0"/>
                                          </p:stCondLst>
                                        </p:cTn>
                                        <p:tgtEl>
                                          <p:spTgt spid="96271"/>
                                        </p:tgtEl>
                                        <p:attrNameLst>
                                          <p:attrName>style.visibility</p:attrName>
                                        </p:attrNameLst>
                                      </p:cBhvr>
                                      <p:to>
                                        <p:strVal val="hidden"/>
                                      </p:to>
                                    </p:set>
                                  </p:childTnLst>
                                </p:cTn>
                              </p:par>
                              <p:par>
                                <p:cTn id="144" presetID="1" presetClass="exit" presetSubtype="0" fill="hold" grpId="1" nodeType="withEffect">
                                  <p:stCondLst>
                                    <p:cond delay="0"/>
                                  </p:stCondLst>
                                  <p:childTnLst>
                                    <p:set>
                                      <p:cBhvr>
                                        <p:cTn id="145" dur="1" fill="hold">
                                          <p:stCondLst>
                                            <p:cond delay="0"/>
                                          </p:stCondLst>
                                        </p:cTn>
                                        <p:tgtEl>
                                          <p:spTgt spid="96546"/>
                                        </p:tgtEl>
                                        <p:attrNameLst>
                                          <p:attrName>style.visibility</p:attrName>
                                        </p:attrNameLst>
                                      </p:cBhvr>
                                      <p:to>
                                        <p:strVal val="hidden"/>
                                      </p:to>
                                    </p:set>
                                  </p:childTnLst>
                                </p:cTn>
                              </p:par>
                              <p:par>
                                <p:cTn id="146" presetID="23" presetClass="entr" presetSubtype="16" fill="hold" grpId="0" nodeType="withEffect">
                                  <p:stCondLst>
                                    <p:cond delay="0"/>
                                  </p:stCondLst>
                                  <p:childTnLst>
                                    <p:set>
                                      <p:cBhvr>
                                        <p:cTn id="147" dur="1" fill="hold">
                                          <p:stCondLst>
                                            <p:cond delay="0"/>
                                          </p:stCondLst>
                                        </p:cTn>
                                        <p:tgtEl>
                                          <p:spTgt spid="96569"/>
                                        </p:tgtEl>
                                        <p:attrNameLst>
                                          <p:attrName>style.visibility</p:attrName>
                                        </p:attrNameLst>
                                      </p:cBhvr>
                                      <p:to>
                                        <p:strVal val="visible"/>
                                      </p:to>
                                    </p:set>
                                    <p:anim calcmode="lin" valueType="num">
                                      <p:cBhvr>
                                        <p:cTn id="148" dur="500" fill="hold"/>
                                        <p:tgtEl>
                                          <p:spTgt spid="96569"/>
                                        </p:tgtEl>
                                        <p:attrNameLst>
                                          <p:attrName>ppt_w</p:attrName>
                                        </p:attrNameLst>
                                      </p:cBhvr>
                                      <p:tavLst>
                                        <p:tav tm="0">
                                          <p:val>
                                            <p:fltVal val="0"/>
                                          </p:val>
                                        </p:tav>
                                        <p:tav tm="100000">
                                          <p:val>
                                            <p:strVal val="#ppt_w"/>
                                          </p:val>
                                        </p:tav>
                                      </p:tavLst>
                                    </p:anim>
                                    <p:anim calcmode="lin" valueType="num">
                                      <p:cBhvr>
                                        <p:cTn id="149" dur="500" fill="hold"/>
                                        <p:tgtEl>
                                          <p:spTgt spid="96569"/>
                                        </p:tgtEl>
                                        <p:attrNameLst>
                                          <p:attrName>ppt_h</p:attrName>
                                        </p:attrNameLst>
                                      </p:cBhvr>
                                      <p:tavLst>
                                        <p:tav tm="0">
                                          <p:val>
                                            <p:fltVal val="0"/>
                                          </p:val>
                                        </p:tav>
                                        <p:tav tm="100000">
                                          <p:val>
                                            <p:strVal val="#ppt_h"/>
                                          </p:val>
                                        </p:tav>
                                      </p:tavLst>
                                    </p:anim>
                                  </p:childTnLst>
                                </p:cTn>
                              </p:par>
                              <p:par>
                                <p:cTn id="150" presetID="23" presetClass="entr" presetSubtype="16" fill="hold" grpId="0" nodeType="withEffect">
                                  <p:stCondLst>
                                    <p:cond delay="0"/>
                                  </p:stCondLst>
                                  <p:childTnLst>
                                    <p:set>
                                      <p:cBhvr>
                                        <p:cTn id="151" dur="1" fill="hold">
                                          <p:stCondLst>
                                            <p:cond delay="0"/>
                                          </p:stCondLst>
                                        </p:cTn>
                                        <p:tgtEl>
                                          <p:spTgt spid="96571"/>
                                        </p:tgtEl>
                                        <p:attrNameLst>
                                          <p:attrName>style.visibility</p:attrName>
                                        </p:attrNameLst>
                                      </p:cBhvr>
                                      <p:to>
                                        <p:strVal val="visible"/>
                                      </p:to>
                                    </p:set>
                                    <p:anim calcmode="lin" valueType="num">
                                      <p:cBhvr>
                                        <p:cTn id="152" dur="500" fill="hold"/>
                                        <p:tgtEl>
                                          <p:spTgt spid="96571"/>
                                        </p:tgtEl>
                                        <p:attrNameLst>
                                          <p:attrName>ppt_w</p:attrName>
                                        </p:attrNameLst>
                                      </p:cBhvr>
                                      <p:tavLst>
                                        <p:tav tm="0">
                                          <p:val>
                                            <p:fltVal val="0"/>
                                          </p:val>
                                        </p:tav>
                                        <p:tav tm="100000">
                                          <p:val>
                                            <p:strVal val="#ppt_w"/>
                                          </p:val>
                                        </p:tav>
                                      </p:tavLst>
                                    </p:anim>
                                    <p:anim calcmode="lin" valueType="num">
                                      <p:cBhvr>
                                        <p:cTn id="153" dur="500" fill="hold"/>
                                        <p:tgtEl>
                                          <p:spTgt spid="96571"/>
                                        </p:tgtEl>
                                        <p:attrNameLst>
                                          <p:attrName>ppt_h</p:attrName>
                                        </p:attrNameLst>
                                      </p:cBhvr>
                                      <p:tavLst>
                                        <p:tav tm="0">
                                          <p:val>
                                            <p:fltVal val="0"/>
                                          </p:val>
                                        </p:tav>
                                        <p:tav tm="100000">
                                          <p:val>
                                            <p:strVal val="#ppt_h"/>
                                          </p:val>
                                        </p:tav>
                                      </p:tavLst>
                                    </p:anim>
                                  </p:childTnLst>
                                </p:cTn>
                              </p:par>
                            </p:childTnLst>
                          </p:cTn>
                        </p:par>
                        <p:par>
                          <p:cTn id="154" fill="hold">
                            <p:stCondLst>
                              <p:cond delay="0"/>
                            </p:stCondLst>
                            <p:childTnLst>
                              <p:par>
                                <p:cTn id="155" presetID="12" presetClass="entr" presetSubtype="1" fill="hold" grpId="0" nodeType="afterEffect">
                                  <p:stCondLst>
                                    <p:cond delay="0"/>
                                  </p:stCondLst>
                                  <p:childTnLst>
                                    <p:set>
                                      <p:cBhvr>
                                        <p:cTn id="156" dur="1" fill="hold">
                                          <p:stCondLst>
                                            <p:cond delay="0"/>
                                          </p:stCondLst>
                                        </p:cTn>
                                        <p:tgtEl>
                                          <p:spTgt spid="96570"/>
                                        </p:tgtEl>
                                        <p:attrNameLst>
                                          <p:attrName>style.visibility</p:attrName>
                                        </p:attrNameLst>
                                      </p:cBhvr>
                                      <p:to>
                                        <p:strVal val="visible"/>
                                      </p:to>
                                    </p:set>
                                    <p:animEffect transition="in" filter="slide(fromTop)">
                                      <p:cBhvr>
                                        <p:cTn id="157" dur="500"/>
                                        <p:tgtEl>
                                          <p:spTgt spid="96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9" grpId="0" build="p"/>
      <p:bldP spid="96271" grpId="0" animBg="1"/>
      <p:bldP spid="96271" grpId="1" animBg="1"/>
      <p:bldP spid="96272" grpId="0" animBg="1"/>
      <p:bldP spid="96272" grpId="1" animBg="1"/>
      <p:bldP spid="96356" grpId="0" animBg="1"/>
      <p:bldP spid="96356" grpId="1" animBg="1"/>
      <p:bldP spid="96535" grpId="0" animBg="1"/>
      <p:bldP spid="96535" grpId="1" animBg="1"/>
      <p:bldP spid="96544" grpId="0" animBg="1"/>
      <p:bldP spid="96545" grpId="0" animBg="1"/>
      <p:bldP spid="96545" grpId="1" animBg="1"/>
      <p:bldP spid="96546" grpId="0" animBg="1"/>
      <p:bldP spid="96546" grpId="1" animBg="1"/>
      <p:bldP spid="96547" grpId="0"/>
      <p:bldP spid="96569" grpId="0" animBg="1"/>
      <p:bldP spid="96570" grpId="0" animBg="1"/>
      <p:bldP spid="96571" grpId="0" animBg="1"/>
      <p:bldP spid="96572" grpId="0" animBg="1"/>
      <p:bldP spid="318" grpId="0"/>
      <p:bldP spid="319" grpId="0"/>
      <p:bldP spid="320"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102402" name="Rectangle 2"/>
          <p:cNvSpPr>
            <a:spLocks noGrp="1" noChangeArrowheads="1"/>
          </p:cNvSpPr>
          <p:nvPr>
            <p:ph idx="1"/>
          </p:nvPr>
        </p:nvSpPr>
        <p:spPr>
          <a:xfrm>
            <a:off x="609600" y="965915"/>
            <a:ext cx="10972800" cy="5434885"/>
          </a:xfrm>
        </p:spPr>
        <p:txBody>
          <a:bodyPr/>
          <a:lstStyle/>
          <a:p>
            <a:pPr eaLnBrk="1" hangingPunct="1"/>
            <a:r>
              <a:rPr lang="zh-CN" altLang="en-US" dirty="0"/>
              <a:t>优先级</a:t>
            </a:r>
            <a:r>
              <a:rPr lang="en-US" altLang="zh-CN" dirty="0"/>
              <a:t>19</a:t>
            </a:r>
            <a:r>
              <a:rPr lang="zh-CN" altLang="en-US" dirty="0"/>
              <a:t>的任务脱离就绪表</a:t>
            </a:r>
          </a:p>
        </p:txBody>
      </p:sp>
      <p:grpSp>
        <p:nvGrpSpPr>
          <p:cNvPr id="47107" name="Group 316"/>
          <p:cNvGrpSpPr/>
          <p:nvPr/>
        </p:nvGrpSpPr>
        <p:grpSpPr bwMode="auto">
          <a:xfrm>
            <a:off x="2719388" y="1573214"/>
            <a:ext cx="1441450" cy="636587"/>
            <a:chOff x="657" y="1071"/>
            <a:chExt cx="908" cy="401"/>
          </a:xfrm>
        </p:grpSpPr>
        <p:grpSp>
          <p:nvGrpSpPr>
            <p:cNvPr id="47455" name="Group 317"/>
            <p:cNvGrpSpPr/>
            <p:nvPr/>
          </p:nvGrpSpPr>
          <p:grpSpPr bwMode="auto">
            <a:xfrm>
              <a:off x="748" y="1290"/>
              <a:ext cx="726" cy="182"/>
              <a:chOff x="612" y="1706"/>
              <a:chExt cx="726" cy="182"/>
            </a:xfrm>
          </p:grpSpPr>
          <p:sp>
            <p:nvSpPr>
              <p:cNvPr id="102718" name="Rectangle 318"/>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19" name="Rectangle 319"/>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20" name="Rectangle 320"/>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21" name="Rectangle 321"/>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2722" name="Rectangle 322"/>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23" name="Rectangle 323"/>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24" name="Rectangle 324"/>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2725" name="Rectangle 325"/>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grpSp>
        <p:sp>
          <p:nvSpPr>
            <p:cNvPr id="47456" name="Text Box 326"/>
            <p:cNvSpPr txBox="1">
              <a:spLocks noChangeArrowheads="1"/>
            </p:cNvSpPr>
            <p:nvPr/>
          </p:nvSpPr>
          <p:spPr bwMode="auto">
            <a:xfrm>
              <a:off x="657" y="1071"/>
              <a:ext cx="9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400"/>
                <a:t>任务优先级</a:t>
              </a:r>
              <a:r>
                <a:rPr lang="en-US" altLang="zh-CN" sz="1400"/>
                <a:t>Prio</a:t>
              </a:r>
            </a:p>
          </p:txBody>
        </p:sp>
      </p:grpSp>
      <p:sp>
        <p:nvSpPr>
          <p:cNvPr id="102727" name="AutoShape 327"/>
          <p:cNvSpPr/>
          <p:nvPr/>
        </p:nvSpPr>
        <p:spPr bwMode="auto">
          <a:xfrm rot="-5400000">
            <a:off x="3734594" y="2156619"/>
            <a:ext cx="131762" cy="431800"/>
          </a:xfrm>
          <a:prstGeom prst="leftBrace">
            <a:avLst>
              <a:gd name="adj1" fmla="val 27309"/>
              <a:gd name="adj2" fmla="val 50366"/>
            </a:avLst>
          </a:prstGeom>
          <a:gradFill rotWithShape="1">
            <a:gsLst>
              <a:gs pos="0">
                <a:srgbClr val="FF0000"/>
              </a:gs>
              <a:gs pos="100000">
                <a:schemeClr val="bg1"/>
              </a:gs>
            </a:gsLst>
            <a:lin ang="0" scaled="1"/>
          </a:gradFill>
          <a:ln w="19050">
            <a:solidFill>
              <a:srgbClr val="FF0000"/>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728" name="AutoShape 328"/>
          <p:cNvSpPr/>
          <p:nvPr/>
        </p:nvSpPr>
        <p:spPr bwMode="auto">
          <a:xfrm rot="-5400000">
            <a:off x="3301207" y="2156619"/>
            <a:ext cx="131762" cy="431800"/>
          </a:xfrm>
          <a:prstGeom prst="leftBrace">
            <a:avLst>
              <a:gd name="adj1" fmla="val 27309"/>
              <a:gd name="adj2" fmla="val 50000"/>
            </a:avLst>
          </a:prstGeom>
          <a:gradFill rotWithShape="1">
            <a:gsLst>
              <a:gs pos="0">
                <a:srgbClr val="FF0000"/>
              </a:gs>
              <a:gs pos="100000">
                <a:schemeClr val="bg1"/>
              </a:gs>
            </a:gsLst>
            <a:lin ang="0" scaled="1"/>
          </a:gradFill>
          <a:ln w="19050">
            <a:solidFill>
              <a:srgbClr val="FF0000"/>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47110" name="Group 329"/>
          <p:cNvGrpSpPr/>
          <p:nvPr/>
        </p:nvGrpSpPr>
        <p:grpSpPr bwMode="auto">
          <a:xfrm>
            <a:off x="2647950" y="2797175"/>
            <a:ext cx="1512888" cy="2592388"/>
            <a:chOff x="385" y="2251"/>
            <a:chExt cx="953" cy="1633"/>
          </a:xfrm>
        </p:grpSpPr>
        <p:grpSp>
          <p:nvGrpSpPr>
            <p:cNvPr id="47373" name="Group 330"/>
            <p:cNvGrpSpPr/>
            <p:nvPr/>
          </p:nvGrpSpPr>
          <p:grpSpPr bwMode="auto">
            <a:xfrm>
              <a:off x="612" y="2432"/>
              <a:ext cx="726" cy="1452"/>
              <a:chOff x="612" y="2432"/>
              <a:chExt cx="726" cy="1452"/>
            </a:xfrm>
          </p:grpSpPr>
          <p:grpSp>
            <p:nvGrpSpPr>
              <p:cNvPr id="47383" name="Group 331"/>
              <p:cNvGrpSpPr/>
              <p:nvPr/>
            </p:nvGrpSpPr>
            <p:grpSpPr bwMode="auto">
              <a:xfrm>
                <a:off x="612" y="2432"/>
                <a:ext cx="726" cy="182"/>
                <a:chOff x="612" y="1706"/>
                <a:chExt cx="726" cy="182"/>
              </a:xfrm>
            </p:grpSpPr>
            <p:sp>
              <p:nvSpPr>
                <p:cNvPr id="102732" name="Rectangle 332"/>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33" name="Rectangle 333"/>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34" name="Rectangle 334"/>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35" name="Rectangle 335"/>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36" name="Rectangle 336"/>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37" name="Rectangle 337"/>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38" name="Rectangle 338"/>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39" name="Rectangle 339"/>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grpSp>
          <p:grpSp>
            <p:nvGrpSpPr>
              <p:cNvPr id="47384" name="Group 340"/>
              <p:cNvGrpSpPr/>
              <p:nvPr/>
            </p:nvGrpSpPr>
            <p:grpSpPr bwMode="auto">
              <a:xfrm>
                <a:off x="612" y="2613"/>
                <a:ext cx="726" cy="182"/>
                <a:chOff x="612" y="1706"/>
                <a:chExt cx="726" cy="182"/>
              </a:xfrm>
            </p:grpSpPr>
            <p:sp>
              <p:nvSpPr>
                <p:cNvPr id="102741" name="Rectangle 341"/>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42" name="Rectangle 342"/>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43" name="Rectangle 343"/>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44" name="Rectangle 344"/>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45" name="Rectangle 345"/>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46" name="Rectangle 346"/>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47" name="Rectangle 347"/>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2748" name="Rectangle 348"/>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7385" name="Group 349"/>
              <p:cNvGrpSpPr/>
              <p:nvPr/>
            </p:nvGrpSpPr>
            <p:grpSpPr bwMode="auto">
              <a:xfrm>
                <a:off x="612" y="2794"/>
                <a:ext cx="726" cy="182"/>
                <a:chOff x="612" y="1706"/>
                <a:chExt cx="726" cy="182"/>
              </a:xfrm>
            </p:grpSpPr>
            <p:sp>
              <p:nvSpPr>
                <p:cNvPr id="102750" name="Rectangle 350"/>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51" name="Rectangle 351"/>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52" name="Rectangle 352"/>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53" name="Rectangle 353"/>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54" name="Rectangle 354"/>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55" name="Rectangle 355"/>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2756" name="Rectangle 356"/>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57" name="Rectangle 357"/>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7386" name="Group 358"/>
              <p:cNvGrpSpPr/>
              <p:nvPr/>
            </p:nvGrpSpPr>
            <p:grpSpPr bwMode="auto">
              <a:xfrm>
                <a:off x="612" y="2975"/>
                <a:ext cx="726" cy="182"/>
                <a:chOff x="612" y="1706"/>
                <a:chExt cx="726" cy="182"/>
              </a:xfrm>
            </p:grpSpPr>
            <p:sp>
              <p:nvSpPr>
                <p:cNvPr id="102759" name="Rectangle 359"/>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60" name="Rectangle 360"/>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61" name="Rectangle 361"/>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62" name="Rectangle 362"/>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63" name="Rectangle 363"/>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2764" name="Rectangle 364"/>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65" name="Rectangle 365"/>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66" name="Rectangle 366"/>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7387" name="Group 367"/>
              <p:cNvGrpSpPr/>
              <p:nvPr/>
            </p:nvGrpSpPr>
            <p:grpSpPr bwMode="auto">
              <a:xfrm>
                <a:off x="612" y="3157"/>
                <a:ext cx="726" cy="182"/>
                <a:chOff x="612" y="1706"/>
                <a:chExt cx="726" cy="182"/>
              </a:xfrm>
            </p:grpSpPr>
            <p:sp>
              <p:nvSpPr>
                <p:cNvPr id="102768" name="Rectangle 368"/>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69" name="Rectangle 369"/>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70" name="Rectangle 370"/>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71" name="Rectangle 371"/>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2772" name="Rectangle 372"/>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73" name="Rectangle 373"/>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74" name="Rectangle 374"/>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75" name="Rectangle 375"/>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7388" name="Group 376"/>
              <p:cNvGrpSpPr/>
              <p:nvPr/>
            </p:nvGrpSpPr>
            <p:grpSpPr bwMode="auto">
              <a:xfrm>
                <a:off x="612" y="3338"/>
                <a:ext cx="726" cy="182"/>
                <a:chOff x="612" y="1706"/>
                <a:chExt cx="726" cy="182"/>
              </a:xfrm>
            </p:grpSpPr>
            <p:sp>
              <p:nvSpPr>
                <p:cNvPr id="102777" name="Rectangle 377"/>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78" name="Rectangle 378"/>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79" name="Rectangle 379"/>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2780" name="Rectangle 380"/>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81" name="Rectangle 381"/>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82" name="Rectangle 382"/>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83" name="Rectangle 383"/>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84" name="Rectangle 384"/>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7389" name="Group 385"/>
              <p:cNvGrpSpPr/>
              <p:nvPr/>
            </p:nvGrpSpPr>
            <p:grpSpPr bwMode="auto">
              <a:xfrm>
                <a:off x="612" y="3520"/>
                <a:ext cx="726" cy="182"/>
                <a:chOff x="612" y="1706"/>
                <a:chExt cx="726" cy="182"/>
              </a:xfrm>
            </p:grpSpPr>
            <p:sp>
              <p:nvSpPr>
                <p:cNvPr id="102786" name="Rectangle 386"/>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87" name="Rectangle 387"/>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2788" name="Rectangle 388"/>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89" name="Rectangle 389"/>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90" name="Rectangle 390"/>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91" name="Rectangle 391"/>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92" name="Rectangle 392"/>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93" name="Rectangle 393"/>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7390" name="Group 394"/>
              <p:cNvGrpSpPr/>
              <p:nvPr/>
            </p:nvGrpSpPr>
            <p:grpSpPr bwMode="auto">
              <a:xfrm>
                <a:off x="612" y="3702"/>
                <a:ext cx="726" cy="182"/>
                <a:chOff x="612" y="1706"/>
                <a:chExt cx="726" cy="182"/>
              </a:xfrm>
            </p:grpSpPr>
            <p:sp>
              <p:nvSpPr>
                <p:cNvPr id="102795" name="Rectangle 395"/>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2796" name="Rectangle 396"/>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97" name="Rectangle 397"/>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98" name="Rectangle 398"/>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99" name="Rectangle 399"/>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00" name="Rectangle 400"/>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01" name="Rectangle 401"/>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02" name="Rectangle 402"/>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sp>
          <p:nvSpPr>
            <p:cNvPr id="47374" name="Text Box 403"/>
            <p:cNvSpPr txBox="1">
              <a:spLocks noChangeArrowheads="1"/>
            </p:cNvSpPr>
            <p:nvPr/>
          </p:nvSpPr>
          <p:spPr bwMode="auto">
            <a:xfrm>
              <a:off x="657" y="2251"/>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OSMapTbl[ ]</a:t>
              </a:r>
            </a:p>
          </p:txBody>
        </p:sp>
        <p:sp>
          <p:nvSpPr>
            <p:cNvPr id="47375" name="Text Box 404"/>
            <p:cNvSpPr txBox="1">
              <a:spLocks noChangeArrowheads="1"/>
            </p:cNvSpPr>
            <p:nvPr/>
          </p:nvSpPr>
          <p:spPr bwMode="auto">
            <a:xfrm>
              <a:off x="385" y="2432"/>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[0]</a:t>
              </a:r>
            </a:p>
          </p:txBody>
        </p:sp>
        <p:sp>
          <p:nvSpPr>
            <p:cNvPr id="47376" name="Text Box 405"/>
            <p:cNvSpPr txBox="1">
              <a:spLocks noChangeArrowheads="1"/>
            </p:cNvSpPr>
            <p:nvPr/>
          </p:nvSpPr>
          <p:spPr bwMode="auto">
            <a:xfrm>
              <a:off x="385" y="2614"/>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[1]</a:t>
              </a:r>
            </a:p>
          </p:txBody>
        </p:sp>
        <p:sp>
          <p:nvSpPr>
            <p:cNvPr id="47377" name="Text Box 406"/>
            <p:cNvSpPr txBox="1">
              <a:spLocks noChangeArrowheads="1"/>
            </p:cNvSpPr>
            <p:nvPr/>
          </p:nvSpPr>
          <p:spPr bwMode="auto">
            <a:xfrm>
              <a:off x="385" y="2795"/>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[2]</a:t>
              </a:r>
            </a:p>
          </p:txBody>
        </p:sp>
        <p:sp>
          <p:nvSpPr>
            <p:cNvPr id="47378" name="Text Box 407"/>
            <p:cNvSpPr txBox="1">
              <a:spLocks noChangeArrowheads="1"/>
            </p:cNvSpPr>
            <p:nvPr/>
          </p:nvSpPr>
          <p:spPr bwMode="auto">
            <a:xfrm>
              <a:off x="385" y="2976"/>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[3]</a:t>
              </a:r>
            </a:p>
          </p:txBody>
        </p:sp>
        <p:sp>
          <p:nvSpPr>
            <p:cNvPr id="47379" name="Text Box 408"/>
            <p:cNvSpPr txBox="1">
              <a:spLocks noChangeArrowheads="1"/>
            </p:cNvSpPr>
            <p:nvPr/>
          </p:nvSpPr>
          <p:spPr bwMode="auto">
            <a:xfrm>
              <a:off x="385" y="3158"/>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[4]</a:t>
              </a:r>
            </a:p>
          </p:txBody>
        </p:sp>
        <p:sp>
          <p:nvSpPr>
            <p:cNvPr id="47380" name="Text Box 409"/>
            <p:cNvSpPr txBox="1">
              <a:spLocks noChangeArrowheads="1"/>
            </p:cNvSpPr>
            <p:nvPr/>
          </p:nvSpPr>
          <p:spPr bwMode="auto">
            <a:xfrm>
              <a:off x="385" y="3339"/>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[5]</a:t>
              </a:r>
            </a:p>
          </p:txBody>
        </p:sp>
        <p:sp>
          <p:nvSpPr>
            <p:cNvPr id="47381" name="Text Box 410"/>
            <p:cNvSpPr txBox="1">
              <a:spLocks noChangeArrowheads="1"/>
            </p:cNvSpPr>
            <p:nvPr/>
          </p:nvSpPr>
          <p:spPr bwMode="auto">
            <a:xfrm>
              <a:off x="385" y="3521"/>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[6]</a:t>
              </a:r>
            </a:p>
          </p:txBody>
        </p:sp>
        <p:sp>
          <p:nvSpPr>
            <p:cNvPr id="47382" name="Text Box 411"/>
            <p:cNvSpPr txBox="1">
              <a:spLocks noChangeArrowheads="1"/>
            </p:cNvSpPr>
            <p:nvPr/>
          </p:nvSpPr>
          <p:spPr bwMode="auto">
            <a:xfrm>
              <a:off x="385" y="3702"/>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[7]</a:t>
              </a:r>
            </a:p>
          </p:txBody>
        </p:sp>
      </p:grpSp>
      <p:sp>
        <p:nvSpPr>
          <p:cNvPr id="102812" name="Rectangle 412"/>
          <p:cNvSpPr>
            <a:spLocks noChangeArrowheads="1"/>
          </p:cNvSpPr>
          <p:nvPr/>
        </p:nvSpPr>
        <p:spPr bwMode="auto">
          <a:xfrm>
            <a:off x="2647951" y="3948114"/>
            <a:ext cx="1584325" cy="28892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47112" name="Group 413"/>
          <p:cNvGrpSpPr/>
          <p:nvPr/>
        </p:nvGrpSpPr>
        <p:grpSpPr bwMode="auto">
          <a:xfrm>
            <a:off x="4664076" y="1573213"/>
            <a:ext cx="2303463" cy="647700"/>
            <a:chOff x="1610" y="1117"/>
            <a:chExt cx="1451" cy="408"/>
          </a:xfrm>
        </p:grpSpPr>
        <p:grpSp>
          <p:nvGrpSpPr>
            <p:cNvPr id="47363" name="Group 414"/>
            <p:cNvGrpSpPr/>
            <p:nvPr/>
          </p:nvGrpSpPr>
          <p:grpSpPr bwMode="auto">
            <a:xfrm>
              <a:off x="1610" y="1344"/>
              <a:ext cx="1451" cy="181"/>
              <a:chOff x="1973" y="1434"/>
              <a:chExt cx="1451" cy="181"/>
            </a:xfrm>
          </p:grpSpPr>
          <p:sp>
            <p:nvSpPr>
              <p:cNvPr id="102815" name="Rectangle 415"/>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16" name="Rectangle 416"/>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17" name="Rectangle 417"/>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18" name="Rectangle 418"/>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19" name="Rectangle 419"/>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20" name="Rectangle 420"/>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102821" name="Rectangle 421"/>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22" name="Rectangle 422"/>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47364" name="Text Box 423"/>
            <p:cNvSpPr txBox="1">
              <a:spLocks noChangeArrowheads="1"/>
            </p:cNvSpPr>
            <p:nvPr/>
          </p:nvSpPr>
          <p:spPr bwMode="auto">
            <a:xfrm>
              <a:off x="2018" y="1117"/>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OSRdyGrp</a:t>
              </a:r>
            </a:p>
          </p:txBody>
        </p:sp>
      </p:grpSp>
      <p:grpSp>
        <p:nvGrpSpPr>
          <p:cNvPr id="47113" name="Group 424"/>
          <p:cNvGrpSpPr/>
          <p:nvPr/>
        </p:nvGrpSpPr>
        <p:grpSpPr bwMode="auto">
          <a:xfrm>
            <a:off x="6896101" y="1573213"/>
            <a:ext cx="3311525" cy="4616450"/>
            <a:chOff x="3107" y="1071"/>
            <a:chExt cx="2086" cy="2908"/>
          </a:xfrm>
        </p:grpSpPr>
        <p:sp>
          <p:nvSpPr>
            <p:cNvPr id="47197" name="Line 425"/>
            <p:cNvSpPr>
              <a:spLocks noChangeShapeType="1"/>
            </p:cNvSpPr>
            <p:nvPr/>
          </p:nvSpPr>
          <p:spPr bwMode="auto">
            <a:xfrm>
              <a:off x="3379" y="3743"/>
              <a:ext cx="1814"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7198" name="Line 426"/>
            <p:cNvSpPr>
              <a:spLocks noChangeShapeType="1"/>
            </p:cNvSpPr>
            <p:nvPr/>
          </p:nvSpPr>
          <p:spPr bwMode="auto">
            <a:xfrm flipV="1">
              <a:off x="3379" y="1071"/>
              <a:ext cx="0" cy="2672"/>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7199" name="Text Box 427"/>
            <p:cNvSpPr txBox="1">
              <a:spLocks noChangeArrowheads="1"/>
            </p:cNvSpPr>
            <p:nvPr/>
          </p:nvSpPr>
          <p:spPr bwMode="auto">
            <a:xfrm>
              <a:off x="4966" y="3748"/>
              <a:ext cx="18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X</a:t>
              </a:r>
            </a:p>
          </p:txBody>
        </p:sp>
        <p:sp>
          <p:nvSpPr>
            <p:cNvPr id="47200" name="Text Box 428"/>
            <p:cNvSpPr txBox="1">
              <a:spLocks noChangeArrowheads="1"/>
            </p:cNvSpPr>
            <p:nvPr/>
          </p:nvSpPr>
          <p:spPr bwMode="auto">
            <a:xfrm>
              <a:off x="3107" y="1117"/>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Y</a:t>
              </a:r>
            </a:p>
          </p:txBody>
        </p:sp>
        <p:grpSp>
          <p:nvGrpSpPr>
            <p:cNvPr id="47201" name="Group 429"/>
            <p:cNvGrpSpPr/>
            <p:nvPr/>
          </p:nvGrpSpPr>
          <p:grpSpPr bwMode="auto">
            <a:xfrm>
              <a:off x="3379" y="3472"/>
              <a:ext cx="1451" cy="181"/>
              <a:chOff x="1973" y="1434"/>
              <a:chExt cx="1451" cy="181"/>
            </a:xfrm>
          </p:grpSpPr>
          <p:sp>
            <p:nvSpPr>
              <p:cNvPr id="102830" name="Rectangle 430"/>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31" name="Rectangle 431"/>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32" name="Rectangle 432"/>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33" name="Rectangle 433"/>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34" name="Rectangle 434"/>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35" name="Rectangle 435"/>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36" name="Rectangle 436"/>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37" name="Rectangle 437"/>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7202" name="Group 438"/>
            <p:cNvGrpSpPr/>
            <p:nvPr/>
          </p:nvGrpSpPr>
          <p:grpSpPr bwMode="auto">
            <a:xfrm>
              <a:off x="3379" y="3209"/>
              <a:ext cx="1451" cy="181"/>
              <a:chOff x="1973" y="1434"/>
              <a:chExt cx="1451" cy="181"/>
            </a:xfrm>
          </p:grpSpPr>
          <p:sp>
            <p:nvSpPr>
              <p:cNvPr id="102839" name="Rectangle 439"/>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40" name="Rectangle 440"/>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41" name="Rectangle 441"/>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42" name="Rectangle 442"/>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43" name="Rectangle 443"/>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44" name="Rectangle 444"/>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45" name="Rectangle 445"/>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46" name="Rectangle 446"/>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7203" name="Group 447"/>
            <p:cNvGrpSpPr/>
            <p:nvPr/>
          </p:nvGrpSpPr>
          <p:grpSpPr bwMode="auto">
            <a:xfrm>
              <a:off x="3379" y="2937"/>
              <a:ext cx="1451" cy="181"/>
              <a:chOff x="1973" y="1434"/>
              <a:chExt cx="1451" cy="181"/>
            </a:xfrm>
          </p:grpSpPr>
          <p:sp>
            <p:nvSpPr>
              <p:cNvPr id="102848" name="Rectangle 448"/>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49" name="Rectangle 449"/>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50" name="Rectangle 450"/>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51" name="Rectangle 451"/>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52" name="Rectangle 452"/>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53" name="Rectangle 453"/>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54" name="Rectangle 454"/>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55" name="Rectangle 455"/>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7204" name="Group 456"/>
            <p:cNvGrpSpPr/>
            <p:nvPr/>
          </p:nvGrpSpPr>
          <p:grpSpPr bwMode="auto">
            <a:xfrm>
              <a:off x="3379" y="2663"/>
              <a:ext cx="1451" cy="181"/>
              <a:chOff x="1973" y="1434"/>
              <a:chExt cx="1451" cy="181"/>
            </a:xfrm>
          </p:grpSpPr>
          <p:sp>
            <p:nvSpPr>
              <p:cNvPr id="102857" name="Rectangle 457"/>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58" name="Rectangle 458"/>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59" name="Rectangle 459"/>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60" name="Rectangle 460"/>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61" name="Rectangle 461"/>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62" name="Rectangle 462"/>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63" name="Rectangle 463"/>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64" name="Rectangle 464"/>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7205" name="Group 465"/>
            <p:cNvGrpSpPr/>
            <p:nvPr/>
          </p:nvGrpSpPr>
          <p:grpSpPr bwMode="auto">
            <a:xfrm>
              <a:off x="3379" y="2391"/>
              <a:ext cx="1451" cy="181"/>
              <a:chOff x="1973" y="1434"/>
              <a:chExt cx="1451" cy="181"/>
            </a:xfrm>
          </p:grpSpPr>
          <p:sp>
            <p:nvSpPr>
              <p:cNvPr id="102866" name="Rectangle 466"/>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67" name="Rectangle 467"/>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68" name="Rectangle 468"/>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69" name="Rectangle 469"/>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70" name="Rectangle 470"/>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71" name="Rectangle 471"/>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72" name="Rectangle 472"/>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73" name="Rectangle 473"/>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7206" name="Group 474"/>
            <p:cNvGrpSpPr/>
            <p:nvPr/>
          </p:nvGrpSpPr>
          <p:grpSpPr bwMode="auto">
            <a:xfrm>
              <a:off x="3379" y="2120"/>
              <a:ext cx="1451" cy="181"/>
              <a:chOff x="1973" y="1434"/>
              <a:chExt cx="1451" cy="181"/>
            </a:xfrm>
          </p:grpSpPr>
          <p:sp>
            <p:nvSpPr>
              <p:cNvPr id="102875" name="Rectangle 475"/>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76" name="Rectangle 476"/>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77" name="Rectangle 477"/>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78" name="Rectangle 478"/>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79" name="Rectangle 479"/>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102880" name="Rectangle 480"/>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81" name="Rectangle 481"/>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82" name="Rectangle 482"/>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7207" name="Group 483"/>
            <p:cNvGrpSpPr/>
            <p:nvPr/>
          </p:nvGrpSpPr>
          <p:grpSpPr bwMode="auto">
            <a:xfrm>
              <a:off x="3379" y="1847"/>
              <a:ext cx="1451" cy="181"/>
              <a:chOff x="1973" y="1434"/>
              <a:chExt cx="1451" cy="181"/>
            </a:xfrm>
          </p:grpSpPr>
          <p:sp>
            <p:nvSpPr>
              <p:cNvPr id="102884" name="Rectangle 484"/>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85" name="Rectangle 485"/>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86" name="Rectangle 486"/>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87" name="Rectangle 487"/>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88" name="Rectangle 488"/>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89" name="Rectangle 489"/>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90" name="Rectangle 490"/>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91" name="Rectangle 491"/>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7208" name="Group 492"/>
            <p:cNvGrpSpPr/>
            <p:nvPr/>
          </p:nvGrpSpPr>
          <p:grpSpPr bwMode="auto">
            <a:xfrm>
              <a:off x="3379" y="1575"/>
              <a:ext cx="1451" cy="181"/>
              <a:chOff x="1973" y="1434"/>
              <a:chExt cx="1451" cy="181"/>
            </a:xfrm>
          </p:grpSpPr>
          <p:sp>
            <p:nvSpPr>
              <p:cNvPr id="102893" name="Rectangle 493"/>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94" name="Rectangle 494"/>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95" name="Rectangle 495"/>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96" name="Rectangle 496"/>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97" name="Rectangle 497"/>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98" name="Rectangle 498"/>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99" name="Rectangle 499"/>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900" name="Rectangle 500"/>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47209" name="Text Box 501"/>
            <p:cNvSpPr txBox="1">
              <a:spLocks noChangeArrowheads="1"/>
            </p:cNvSpPr>
            <p:nvPr/>
          </p:nvSpPr>
          <p:spPr bwMode="auto">
            <a:xfrm>
              <a:off x="3742" y="1117"/>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OSRdyTbl[ ]</a:t>
              </a:r>
            </a:p>
          </p:txBody>
        </p:sp>
        <p:sp>
          <p:nvSpPr>
            <p:cNvPr id="47210" name="Text Box 502"/>
            <p:cNvSpPr txBox="1">
              <a:spLocks noChangeArrowheads="1"/>
            </p:cNvSpPr>
            <p:nvPr/>
          </p:nvSpPr>
          <p:spPr bwMode="auto">
            <a:xfrm>
              <a:off x="3109" y="1564"/>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[0]</a:t>
              </a:r>
            </a:p>
          </p:txBody>
        </p:sp>
        <p:sp>
          <p:nvSpPr>
            <p:cNvPr id="47211" name="Text Box 503"/>
            <p:cNvSpPr txBox="1">
              <a:spLocks noChangeArrowheads="1"/>
            </p:cNvSpPr>
            <p:nvPr/>
          </p:nvSpPr>
          <p:spPr bwMode="auto">
            <a:xfrm>
              <a:off x="3107" y="1847"/>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[1]</a:t>
              </a:r>
            </a:p>
          </p:txBody>
        </p:sp>
        <p:sp>
          <p:nvSpPr>
            <p:cNvPr id="47212" name="Text Box 504"/>
            <p:cNvSpPr txBox="1">
              <a:spLocks noChangeArrowheads="1"/>
            </p:cNvSpPr>
            <p:nvPr/>
          </p:nvSpPr>
          <p:spPr bwMode="auto">
            <a:xfrm>
              <a:off x="3107" y="2109"/>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[2]</a:t>
              </a:r>
            </a:p>
          </p:txBody>
        </p:sp>
        <p:sp>
          <p:nvSpPr>
            <p:cNvPr id="47213" name="Text Box 505"/>
            <p:cNvSpPr txBox="1">
              <a:spLocks noChangeArrowheads="1"/>
            </p:cNvSpPr>
            <p:nvPr/>
          </p:nvSpPr>
          <p:spPr bwMode="auto">
            <a:xfrm>
              <a:off x="3107" y="2382"/>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[3]</a:t>
              </a:r>
            </a:p>
          </p:txBody>
        </p:sp>
        <p:sp>
          <p:nvSpPr>
            <p:cNvPr id="47214" name="Text Box 506"/>
            <p:cNvSpPr txBox="1">
              <a:spLocks noChangeArrowheads="1"/>
            </p:cNvSpPr>
            <p:nvPr/>
          </p:nvSpPr>
          <p:spPr bwMode="auto">
            <a:xfrm>
              <a:off x="3107" y="2663"/>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[4]</a:t>
              </a:r>
            </a:p>
          </p:txBody>
        </p:sp>
        <p:sp>
          <p:nvSpPr>
            <p:cNvPr id="47215" name="Text Box 507"/>
            <p:cNvSpPr txBox="1">
              <a:spLocks noChangeArrowheads="1"/>
            </p:cNvSpPr>
            <p:nvPr/>
          </p:nvSpPr>
          <p:spPr bwMode="auto">
            <a:xfrm>
              <a:off x="3107" y="2937"/>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[5]</a:t>
              </a:r>
            </a:p>
          </p:txBody>
        </p:sp>
        <p:sp>
          <p:nvSpPr>
            <p:cNvPr id="47216" name="Text Box 508"/>
            <p:cNvSpPr txBox="1">
              <a:spLocks noChangeArrowheads="1"/>
            </p:cNvSpPr>
            <p:nvPr/>
          </p:nvSpPr>
          <p:spPr bwMode="auto">
            <a:xfrm>
              <a:off x="3107" y="3199"/>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[6]</a:t>
              </a:r>
            </a:p>
          </p:txBody>
        </p:sp>
        <p:sp>
          <p:nvSpPr>
            <p:cNvPr id="47217" name="Text Box 509"/>
            <p:cNvSpPr txBox="1">
              <a:spLocks noChangeArrowheads="1"/>
            </p:cNvSpPr>
            <p:nvPr/>
          </p:nvSpPr>
          <p:spPr bwMode="auto">
            <a:xfrm>
              <a:off x="3107" y="3461"/>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[7]</a:t>
              </a:r>
            </a:p>
          </p:txBody>
        </p:sp>
        <p:grpSp>
          <p:nvGrpSpPr>
            <p:cNvPr id="47218" name="Group 510"/>
            <p:cNvGrpSpPr/>
            <p:nvPr/>
          </p:nvGrpSpPr>
          <p:grpSpPr bwMode="auto">
            <a:xfrm>
              <a:off x="3379" y="1299"/>
              <a:ext cx="1451" cy="181"/>
              <a:chOff x="1973" y="1434"/>
              <a:chExt cx="1451" cy="181"/>
            </a:xfrm>
          </p:grpSpPr>
          <p:sp>
            <p:nvSpPr>
              <p:cNvPr id="47291" name="Rectangle 511"/>
              <p:cNvSpPr>
                <a:spLocks noChangeArrowheads="1"/>
              </p:cNvSpPr>
              <p:nvPr/>
            </p:nvSpPr>
            <p:spPr bwMode="auto">
              <a:xfrm>
                <a:off x="197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bit7</a:t>
                </a:r>
              </a:p>
            </p:txBody>
          </p:sp>
          <p:sp>
            <p:nvSpPr>
              <p:cNvPr id="47292" name="Rectangle 512"/>
              <p:cNvSpPr>
                <a:spLocks noChangeArrowheads="1"/>
              </p:cNvSpPr>
              <p:nvPr/>
            </p:nvSpPr>
            <p:spPr bwMode="auto">
              <a:xfrm>
                <a:off x="2155"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bit6</a:t>
                </a:r>
              </a:p>
            </p:txBody>
          </p:sp>
          <p:sp>
            <p:nvSpPr>
              <p:cNvPr id="47293" name="Rectangle 513"/>
              <p:cNvSpPr>
                <a:spLocks noChangeArrowheads="1"/>
              </p:cNvSpPr>
              <p:nvPr/>
            </p:nvSpPr>
            <p:spPr bwMode="auto">
              <a:xfrm>
                <a:off x="2336"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bit5</a:t>
                </a:r>
              </a:p>
            </p:txBody>
          </p:sp>
          <p:sp>
            <p:nvSpPr>
              <p:cNvPr id="47294" name="Rectangle 514"/>
              <p:cNvSpPr>
                <a:spLocks noChangeArrowheads="1"/>
              </p:cNvSpPr>
              <p:nvPr/>
            </p:nvSpPr>
            <p:spPr bwMode="auto">
              <a:xfrm>
                <a:off x="2517"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bit4</a:t>
                </a:r>
              </a:p>
            </p:txBody>
          </p:sp>
          <p:sp>
            <p:nvSpPr>
              <p:cNvPr id="47295" name="Rectangle 515"/>
              <p:cNvSpPr>
                <a:spLocks noChangeArrowheads="1"/>
              </p:cNvSpPr>
              <p:nvPr/>
            </p:nvSpPr>
            <p:spPr bwMode="auto">
              <a:xfrm>
                <a:off x="2699"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bit3</a:t>
                </a:r>
              </a:p>
            </p:txBody>
          </p:sp>
          <p:sp>
            <p:nvSpPr>
              <p:cNvPr id="47296" name="Rectangle 516"/>
              <p:cNvSpPr>
                <a:spLocks noChangeArrowheads="1"/>
              </p:cNvSpPr>
              <p:nvPr/>
            </p:nvSpPr>
            <p:spPr bwMode="auto">
              <a:xfrm>
                <a:off x="2880"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bit2</a:t>
                </a:r>
              </a:p>
            </p:txBody>
          </p:sp>
          <p:sp>
            <p:nvSpPr>
              <p:cNvPr id="47297" name="Rectangle 517"/>
              <p:cNvSpPr>
                <a:spLocks noChangeArrowheads="1"/>
              </p:cNvSpPr>
              <p:nvPr/>
            </p:nvSpPr>
            <p:spPr bwMode="auto">
              <a:xfrm>
                <a:off x="3061" y="1434"/>
                <a:ext cx="181" cy="181"/>
              </a:xfrm>
              <a:prstGeom prst="rect">
                <a:avLst/>
              </a:prstGeom>
              <a:solidFill>
                <a:schemeClr val="bg1"/>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bit1</a:t>
                </a:r>
              </a:p>
            </p:txBody>
          </p:sp>
          <p:sp>
            <p:nvSpPr>
              <p:cNvPr id="47298" name="Rectangle 518"/>
              <p:cNvSpPr>
                <a:spLocks noChangeArrowheads="1"/>
              </p:cNvSpPr>
              <p:nvPr/>
            </p:nvSpPr>
            <p:spPr bwMode="auto">
              <a:xfrm>
                <a:off x="324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bit0</a:t>
                </a:r>
              </a:p>
            </p:txBody>
          </p:sp>
        </p:grpSp>
        <p:grpSp>
          <p:nvGrpSpPr>
            <p:cNvPr id="47219" name="Group 519"/>
            <p:cNvGrpSpPr/>
            <p:nvPr/>
          </p:nvGrpSpPr>
          <p:grpSpPr bwMode="auto">
            <a:xfrm>
              <a:off x="3379" y="3652"/>
              <a:ext cx="1451" cy="91"/>
              <a:chOff x="1520" y="2704"/>
              <a:chExt cx="1451" cy="91"/>
            </a:xfrm>
          </p:grpSpPr>
          <p:sp>
            <p:nvSpPr>
              <p:cNvPr id="47283" name="Rectangle 520"/>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63</a:t>
                </a:r>
              </a:p>
            </p:txBody>
          </p:sp>
          <p:sp>
            <p:nvSpPr>
              <p:cNvPr id="47284" name="Rectangle 521"/>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62</a:t>
                </a:r>
              </a:p>
            </p:txBody>
          </p:sp>
          <p:sp>
            <p:nvSpPr>
              <p:cNvPr id="47285" name="Rectangle 522"/>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61</a:t>
                </a:r>
              </a:p>
            </p:txBody>
          </p:sp>
          <p:sp>
            <p:nvSpPr>
              <p:cNvPr id="47286" name="Rectangle 523"/>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60</a:t>
                </a:r>
              </a:p>
            </p:txBody>
          </p:sp>
          <p:sp>
            <p:nvSpPr>
              <p:cNvPr id="47287" name="Rectangle 524"/>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59</a:t>
                </a:r>
              </a:p>
            </p:txBody>
          </p:sp>
          <p:sp>
            <p:nvSpPr>
              <p:cNvPr id="47288" name="Rectangle 525"/>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58</a:t>
                </a:r>
              </a:p>
            </p:txBody>
          </p:sp>
          <p:sp>
            <p:nvSpPr>
              <p:cNvPr id="47289" name="Rectangle 526"/>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57</a:t>
                </a:r>
              </a:p>
            </p:txBody>
          </p:sp>
          <p:sp>
            <p:nvSpPr>
              <p:cNvPr id="47290" name="Rectangle 527"/>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56</a:t>
                </a:r>
              </a:p>
            </p:txBody>
          </p:sp>
        </p:grpSp>
        <p:grpSp>
          <p:nvGrpSpPr>
            <p:cNvPr id="47220" name="Group 528"/>
            <p:cNvGrpSpPr/>
            <p:nvPr/>
          </p:nvGrpSpPr>
          <p:grpSpPr bwMode="auto">
            <a:xfrm>
              <a:off x="3379" y="3380"/>
              <a:ext cx="1451" cy="91"/>
              <a:chOff x="1520" y="2704"/>
              <a:chExt cx="1451" cy="91"/>
            </a:xfrm>
          </p:grpSpPr>
          <p:sp>
            <p:nvSpPr>
              <p:cNvPr id="47275" name="Rectangle 529"/>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55</a:t>
                </a:r>
              </a:p>
            </p:txBody>
          </p:sp>
          <p:sp>
            <p:nvSpPr>
              <p:cNvPr id="47276" name="Rectangle 530"/>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54</a:t>
                </a:r>
              </a:p>
            </p:txBody>
          </p:sp>
          <p:sp>
            <p:nvSpPr>
              <p:cNvPr id="47277" name="Rectangle 531"/>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53</a:t>
                </a:r>
              </a:p>
            </p:txBody>
          </p:sp>
          <p:sp>
            <p:nvSpPr>
              <p:cNvPr id="47278" name="Rectangle 532"/>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52</a:t>
                </a:r>
              </a:p>
            </p:txBody>
          </p:sp>
          <p:sp>
            <p:nvSpPr>
              <p:cNvPr id="47279" name="Rectangle 533"/>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51</a:t>
                </a:r>
              </a:p>
            </p:txBody>
          </p:sp>
          <p:sp>
            <p:nvSpPr>
              <p:cNvPr id="47280" name="Rectangle 534"/>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50</a:t>
                </a:r>
              </a:p>
            </p:txBody>
          </p:sp>
          <p:sp>
            <p:nvSpPr>
              <p:cNvPr id="47281" name="Rectangle 535"/>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49</a:t>
                </a:r>
              </a:p>
            </p:txBody>
          </p:sp>
          <p:sp>
            <p:nvSpPr>
              <p:cNvPr id="47282" name="Rectangle 536"/>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48</a:t>
                </a:r>
              </a:p>
            </p:txBody>
          </p:sp>
        </p:grpSp>
        <p:grpSp>
          <p:nvGrpSpPr>
            <p:cNvPr id="47221" name="Group 537"/>
            <p:cNvGrpSpPr/>
            <p:nvPr/>
          </p:nvGrpSpPr>
          <p:grpSpPr bwMode="auto">
            <a:xfrm>
              <a:off x="3379" y="3113"/>
              <a:ext cx="1451" cy="91"/>
              <a:chOff x="1520" y="2704"/>
              <a:chExt cx="1451" cy="91"/>
            </a:xfrm>
          </p:grpSpPr>
          <p:sp>
            <p:nvSpPr>
              <p:cNvPr id="47267" name="Rectangle 538"/>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47</a:t>
                </a:r>
              </a:p>
            </p:txBody>
          </p:sp>
          <p:sp>
            <p:nvSpPr>
              <p:cNvPr id="47268" name="Rectangle 539"/>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46</a:t>
                </a:r>
              </a:p>
            </p:txBody>
          </p:sp>
          <p:sp>
            <p:nvSpPr>
              <p:cNvPr id="47269" name="Rectangle 540"/>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45</a:t>
                </a:r>
              </a:p>
            </p:txBody>
          </p:sp>
          <p:sp>
            <p:nvSpPr>
              <p:cNvPr id="47270" name="Rectangle 541"/>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44</a:t>
                </a:r>
              </a:p>
            </p:txBody>
          </p:sp>
          <p:sp>
            <p:nvSpPr>
              <p:cNvPr id="47271" name="Rectangle 542"/>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43</a:t>
                </a:r>
              </a:p>
            </p:txBody>
          </p:sp>
          <p:sp>
            <p:nvSpPr>
              <p:cNvPr id="47272" name="Rectangle 543"/>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42</a:t>
                </a:r>
              </a:p>
            </p:txBody>
          </p:sp>
          <p:sp>
            <p:nvSpPr>
              <p:cNvPr id="47273" name="Rectangle 544"/>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41</a:t>
                </a:r>
              </a:p>
            </p:txBody>
          </p:sp>
          <p:sp>
            <p:nvSpPr>
              <p:cNvPr id="47274" name="Rectangle 545"/>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40</a:t>
                </a:r>
              </a:p>
            </p:txBody>
          </p:sp>
        </p:grpSp>
        <p:grpSp>
          <p:nvGrpSpPr>
            <p:cNvPr id="47222" name="Group 546"/>
            <p:cNvGrpSpPr/>
            <p:nvPr/>
          </p:nvGrpSpPr>
          <p:grpSpPr bwMode="auto">
            <a:xfrm>
              <a:off x="3379" y="2836"/>
              <a:ext cx="1451" cy="91"/>
              <a:chOff x="1520" y="2704"/>
              <a:chExt cx="1451" cy="91"/>
            </a:xfrm>
          </p:grpSpPr>
          <p:sp>
            <p:nvSpPr>
              <p:cNvPr id="47259" name="Rectangle 547"/>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39</a:t>
                </a:r>
              </a:p>
            </p:txBody>
          </p:sp>
          <p:sp>
            <p:nvSpPr>
              <p:cNvPr id="47260" name="Rectangle 548"/>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38</a:t>
                </a:r>
              </a:p>
            </p:txBody>
          </p:sp>
          <p:sp>
            <p:nvSpPr>
              <p:cNvPr id="47261" name="Rectangle 549"/>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37</a:t>
                </a:r>
              </a:p>
            </p:txBody>
          </p:sp>
          <p:sp>
            <p:nvSpPr>
              <p:cNvPr id="47262" name="Rectangle 550"/>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36</a:t>
                </a:r>
              </a:p>
            </p:txBody>
          </p:sp>
          <p:sp>
            <p:nvSpPr>
              <p:cNvPr id="47263" name="Rectangle 551"/>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35</a:t>
                </a:r>
              </a:p>
            </p:txBody>
          </p:sp>
          <p:sp>
            <p:nvSpPr>
              <p:cNvPr id="47264" name="Rectangle 552"/>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34</a:t>
                </a:r>
              </a:p>
            </p:txBody>
          </p:sp>
          <p:sp>
            <p:nvSpPr>
              <p:cNvPr id="47265" name="Rectangle 553"/>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33</a:t>
                </a:r>
              </a:p>
            </p:txBody>
          </p:sp>
          <p:sp>
            <p:nvSpPr>
              <p:cNvPr id="47266" name="Rectangle 554"/>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32</a:t>
                </a:r>
              </a:p>
            </p:txBody>
          </p:sp>
        </p:grpSp>
        <p:grpSp>
          <p:nvGrpSpPr>
            <p:cNvPr id="47223" name="Group 555"/>
            <p:cNvGrpSpPr/>
            <p:nvPr/>
          </p:nvGrpSpPr>
          <p:grpSpPr bwMode="auto">
            <a:xfrm>
              <a:off x="3379" y="2564"/>
              <a:ext cx="1451" cy="91"/>
              <a:chOff x="1520" y="2704"/>
              <a:chExt cx="1451" cy="91"/>
            </a:xfrm>
          </p:grpSpPr>
          <p:sp>
            <p:nvSpPr>
              <p:cNvPr id="47251" name="Rectangle 556"/>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31</a:t>
                </a:r>
              </a:p>
            </p:txBody>
          </p:sp>
          <p:sp>
            <p:nvSpPr>
              <p:cNvPr id="47252" name="Rectangle 557"/>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30</a:t>
                </a:r>
              </a:p>
            </p:txBody>
          </p:sp>
          <p:sp>
            <p:nvSpPr>
              <p:cNvPr id="47253" name="Rectangle 558"/>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29</a:t>
                </a:r>
              </a:p>
            </p:txBody>
          </p:sp>
          <p:sp>
            <p:nvSpPr>
              <p:cNvPr id="47254" name="Rectangle 559"/>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28</a:t>
                </a:r>
              </a:p>
            </p:txBody>
          </p:sp>
          <p:sp>
            <p:nvSpPr>
              <p:cNvPr id="47255" name="Rectangle 560"/>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27</a:t>
                </a:r>
              </a:p>
            </p:txBody>
          </p:sp>
          <p:sp>
            <p:nvSpPr>
              <p:cNvPr id="47256" name="Rectangle 561"/>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26</a:t>
                </a:r>
              </a:p>
            </p:txBody>
          </p:sp>
          <p:sp>
            <p:nvSpPr>
              <p:cNvPr id="47257" name="Rectangle 562"/>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25</a:t>
                </a:r>
              </a:p>
            </p:txBody>
          </p:sp>
          <p:sp>
            <p:nvSpPr>
              <p:cNvPr id="47258" name="Rectangle 563"/>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24</a:t>
                </a:r>
              </a:p>
            </p:txBody>
          </p:sp>
        </p:grpSp>
        <p:grpSp>
          <p:nvGrpSpPr>
            <p:cNvPr id="47224" name="Group 564"/>
            <p:cNvGrpSpPr/>
            <p:nvPr/>
          </p:nvGrpSpPr>
          <p:grpSpPr bwMode="auto">
            <a:xfrm>
              <a:off x="3379" y="2292"/>
              <a:ext cx="1451" cy="91"/>
              <a:chOff x="1520" y="2704"/>
              <a:chExt cx="1451" cy="91"/>
            </a:xfrm>
          </p:grpSpPr>
          <p:sp>
            <p:nvSpPr>
              <p:cNvPr id="47243" name="Rectangle 565"/>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23</a:t>
                </a:r>
              </a:p>
            </p:txBody>
          </p:sp>
          <p:sp>
            <p:nvSpPr>
              <p:cNvPr id="47244" name="Rectangle 566"/>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22</a:t>
                </a:r>
              </a:p>
            </p:txBody>
          </p:sp>
          <p:sp>
            <p:nvSpPr>
              <p:cNvPr id="47245" name="Rectangle 567"/>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21</a:t>
                </a:r>
              </a:p>
            </p:txBody>
          </p:sp>
          <p:sp>
            <p:nvSpPr>
              <p:cNvPr id="47246" name="Rectangle 568"/>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20</a:t>
                </a:r>
              </a:p>
            </p:txBody>
          </p:sp>
          <p:sp>
            <p:nvSpPr>
              <p:cNvPr id="47247" name="Rectangle 569"/>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19</a:t>
                </a:r>
              </a:p>
            </p:txBody>
          </p:sp>
          <p:sp>
            <p:nvSpPr>
              <p:cNvPr id="47248" name="Rectangle 570"/>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18</a:t>
                </a:r>
              </a:p>
            </p:txBody>
          </p:sp>
          <p:sp>
            <p:nvSpPr>
              <p:cNvPr id="47249" name="Rectangle 571"/>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17</a:t>
                </a:r>
              </a:p>
            </p:txBody>
          </p:sp>
          <p:sp>
            <p:nvSpPr>
              <p:cNvPr id="47250" name="Rectangle 572"/>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16</a:t>
                </a:r>
              </a:p>
            </p:txBody>
          </p:sp>
        </p:grpSp>
        <p:grpSp>
          <p:nvGrpSpPr>
            <p:cNvPr id="47225" name="Group 573"/>
            <p:cNvGrpSpPr/>
            <p:nvPr/>
          </p:nvGrpSpPr>
          <p:grpSpPr bwMode="auto">
            <a:xfrm>
              <a:off x="3379" y="2019"/>
              <a:ext cx="1451" cy="91"/>
              <a:chOff x="1520" y="2704"/>
              <a:chExt cx="1451" cy="91"/>
            </a:xfrm>
          </p:grpSpPr>
          <p:sp>
            <p:nvSpPr>
              <p:cNvPr id="47235" name="Rectangle 574"/>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15</a:t>
                </a:r>
              </a:p>
            </p:txBody>
          </p:sp>
          <p:sp>
            <p:nvSpPr>
              <p:cNvPr id="47236" name="Rectangle 575"/>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14</a:t>
                </a:r>
              </a:p>
            </p:txBody>
          </p:sp>
          <p:sp>
            <p:nvSpPr>
              <p:cNvPr id="47237" name="Rectangle 576"/>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13</a:t>
                </a:r>
              </a:p>
            </p:txBody>
          </p:sp>
          <p:sp>
            <p:nvSpPr>
              <p:cNvPr id="47238" name="Rectangle 577"/>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12</a:t>
                </a:r>
              </a:p>
            </p:txBody>
          </p:sp>
          <p:sp>
            <p:nvSpPr>
              <p:cNvPr id="47239" name="Rectangle 578"/>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11</a:t>
                </a:r>
              </a:p>
            </p:txBody>
          </p:sp>
          <p:sp>
            <p:nvSpPr>
              <p:cNvPr id="47240" name="Rectangle 579"/>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10</a:t>
                </a:r>
              </a:p>
            </p:txBody>
          </p:sp>
          <p:sp>
            <p:nvSpPr>
              <p:cNvPr id="47241" name="Rectangle 580"/>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9</a:t>
                </a:r>
              </a:p>
            </p:txBody>
          </p:sp>
          <p:sp>
            <p:nvSpPr>
              <p:cNvPr id="47242" name="Rectangle 581"/>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8</a:t>
                </a:r>
              </a:p>
            </p:txBody>
          </p:sp>
        </p:grpSp>
        <p:grpSp>
          <p:nvGrpSpPr>
            <p:cNvPr id="47226" name="Group 582"/>
            <p:cNvGrpSpPr/>
            <p:nvPr/>
          </p:nvGrpSpPr>
          <p:grpSpPr bwMode="auto">
            <a:xfrm>
              <a:off x="3379" y="1747"/>
              <a:ext cx="1451" cy="91"/>
              <a:chOff x="1520" y="2704"/>
              <a:chExt cx="1451" cy="91"/>
            </a:xfrm>
          </p:grpSpPr>
          <p:sp>
            <p:nvSpPr>
              <p:cNvPr id="47227" name="Rectangle 583"/>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7</a:t>
                </a:r>
              </a:p>
            </p:txBody>
          </p:sp>
          <p:sp>
            <p:nvSpPr>
              <p:cNvPr id="47228" name="Rectangle 584"/>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a:t>
                </a:r>
              </a:p>
            </p:txBody>
          </p:sp>
          <p:sp>
            <p:nvSpPr>
              <p:cNvPr id="47229" name="Rectangle 585"/>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a:t>
                </a:r>
              </a:p>
            </p:txBody>
          </p:sp>
          <p:sp>
            <p:nvSpPr>
              <p:cNvPr id="47230" name="Rectangle 586"/>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a:t>
                </a:r>
              </a:p>
            </p:txBody>
          </p:sp>
          <p:sp>
            <p:nvSpPr>
              <p:cNvPr id="47231" name="Rectangle 587"/>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a:t>
                </a:r>
              </a:p>
            </p:txBody>
          </p:sp>
          <p:sp>
            <p:nvSpPr>
              <p:cNvPr id="47232" name="Rectangle 588"/>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a:t>
                </a:r>
              </a:p>
            </p:txBody>
          </p:sp>
          <p:sp>
            <p:nvSpPr>
              <p:cNvPr id="47233" name="Rectangle 589"/>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a:t>
                </a:r>
              </a:p>
            </p:txBody>
          </p:sp>
          <p:sp>
            <p:nvSpPr>
              <p:cNvPr id="47234" name="Rectangle 590"/>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0</a:t>
                </a:r>
              </a:p>
            </p:txBody>
          </p:sp>
        </p:grpSp>
      </p:grpSp>
      <p:sp>
        <p:nvSpPr>
          <p:cNvPr id="102991" name="Rectangle 591"/>
          <p:cNvSpPr>
            <a:spLocks noChangeArrowheads="1"/>
          </p:cNvSpPr>
          <p:nvPr/>
        </p:nvSpPr>
        <p:spPr bwMode="auto">
          <a:xfrm>
            <a:off x="2647951" y="3660776"/>
            <a:ext cx="1584325" cy="28892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cxnSp>
        <p:nvCxnSpPr>
          <p:cNvPr id="47115" name="AutoShape 592"/>
          <p:cNvCxnSpPr>
            <a:cxnSpLocks noChangeShapeType="1"/>
            <a:stCxn id="47217" idx="1"/>
            <a:endCxn id="102815" idx="2"/>
          </p:cNvCxnSpPr>
          <p:nvPr/>
        </p:nvCxnSpPr>
        <p:spPr bwMode="auto">
          <a:xfrm rot="10800000">
            <a:off x="4808538" y="2220914"/>
            <a:ext cx="2087562" cy="3298825"/>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47116" name="AutoShape 593"/>
          <p:cNvCxnSpPr>
            <a:cxnSpLocks noChangeShapeType="1"/>
            <a:stCxn id="47216" idx="1"/>
            <a:endCxn id="102816" idx="2"/>
          </p:cNvCxnSpPr>
          <p:nvPr/>
        </p:nvCxnSpPr>
        <p:spPr bwMode="auto">
          <a:xfrm rot="10800000">
            <a:off x="5097464" y="2220913"/>
            <a:ext cx="1798637" cy="2882900"/>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47117" name="AutoShape 594"/>
          <p:cNvCxnSpPr>
            <a:cxnSpLocks noChangeShapeType="1"/>
            <a:stCxn id="47215" idx="1"/>
            <a:endCxn id="102817" idx="2"/>
          </p:cNvCxnSpPr>
          <p:nvPr/>
        </p:nvCxnSpPr>
        <p:spPr bwMode="auto">
          <a:xfrm rot="10800000">
            <a:off x="5384800" y="2220914"/>
            <a:ext cx="1511300" cy="2466975"/>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47118" name="AutoShape 595"/>
          <p:cNvCxnSpPr>
            <a:cxnSpLocks noChangeShapeType="1"/>
            <a:stCxn id="47214" idx="1"/>
            <a:endCxn id="102818" idx="2"/>
          </p:cNvCxnSpPr>
          <p:nvPr/>
        </p:nvCxnSpPr>
        <p:spPr bwMode="auto">
          <a:xfrm rot="10800000">
            <a:off x="5672138" y="2220913"/>
            <a:ext cx="1223962" cy="2032000"/>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47119" name="AutoShape 596"/>
          <p:cNvCxnSpPr>
            <a:cxnSpLocks noChangeShapeType="1"/>
            <a:stCxn id="47213" idx="1"/>
            <a:endCxn id="102819" idx="2"/>
          </p:cNvCxnSpPr>
          <p:nvPr/>
        </p:nvCxnSpPr>
        <p:spPr bwMode="auto">
          <a:xfrm rot="10800000">
            <a:off x="5961064" y="2220913"/>
            <a:ext cx="935037" cy="1585912"/>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47120" name="AutoShape 597"/>
          <p:cNvCxnSpPr>
            <a:cxnSpLocks noChangeShapeType="1"/>
            <a:stCxn id="47212" idx="1"/>
            <a:endCxn id="102820" idx="2"/>
          </p:cNvCxnSpPr>
          <p:nvPr/>
        </p:nvCxnSpPr>
        <p:spPr bwMode="auto">
          <a:xfrm rot="10800000">
            <a:off x="6248400" y="2220914"/>
            <a:ext cx="647700" cy="1152525"/>
          </a:xfrm>
          <a:prstGeom prst="bentConnector2">
            <a:avLst/>
          </a:prstGeom>
          <a:noFill/>
          <a:ln w="19050">
            <a:solidFill>
              <a:srgbClr val="FF0000"/>
            </a:solidFill>
            <a:miter lim="800000"/>
            <a:tailEnd type="triangle" w="med" len="med"/>
          </a:ln>
          <a:extLst>
            <a:ext uri="{909E8E84-426E-40DD-AFC4-6F175D3DCCD1}">
              <a14:hiddenFill xmlns:a14="http://schemas.microsoft.com/office/drawing/2010/main">
                <a:noFill/>
              </a14:hiddenFill>
            </a:ext>
          </a:extLst>
        </p:spPr>
      </p:cxnSp>
      <p:cxnSp>
        <p:nvCxnSpPr>
          <p:cNvPr id="47121" name="AutoShape 598"/>
          <p:cNvCxnSpPr>
            <a:cxnSpLocks noChangeShapeType="1"/>
            <a:stCxn id="47211" idx="1"/>
            <a:endCxn id="102821" idx="2"/>
          </p:cNvCxnSpPr>
          <p:nvPr/>
        </p:nvCxnSpPr>
        <p:spPr bwMode="auto">
          <a:xfrm rot="10800000">
            <a:off x="6535738" y="2220913"/>
            <a:ext cx="360362" cy="736600"/>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47122" name="AutoShape 599"/>
          <p:cNvCxnSpPr>
            <a:cxnSpLocks noChangeShapeType="1"/>
            <a:stCxn id="47210" idx="1"/>
            <a:endCxn id="102822" idx="2"/>
          </p:cNvCxnSpPr>
          <p:nvPr/>
        </p:nvCxnSpPr>
        <p:spPr bwMode="auto">
          <a:xfrm rot="10800000">
            <a:off x="6824663" y="2220914"/>
            <a:ext cx="74612" cy="287337"/>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103000" name="AutoShape 600"/>
          <p:cNvSpPr>
            <a:spLocks noChangeArrowheads="1"/>
          </p:cNvSpPr>
          <p:nvPr/>
        </p:nvSpPr>
        <p:spPr bwMode="auto">
          <a:xfrm>
            <a:off x="2216150" y="5748338"/>
            <a:ext cx="4897438" cy="576262"/>
          </a:xfrm>
          <a:prstGeom prst="foldedCorner">
            <a:avLst>
              <a:gd name="adj" fmla="val 9296"/>
            </a:avLst>
          </a:prstGeom>
          <a:solidFill>
            <a:srgbClr val="DDDDDD"/>
          </a:solidFill>
          <a:ln w="19050">
            <a:noFill/>
            <a:round/>
          </a:ln>
          <a:effectLst>
            <a:outerShdw dist="35921" dir="2700000" algn="ctr" rotWithShape="0">
              <a:schemeClr val="bg2"/>
            </a:outerShdw>
          </a:effectLst>
        </p:spPr>
        <p:txBody>
          <a:bodyPr wrap="none" anchor="ctr"/>
          <a:lstStyle/>
          <a:p>
            <a:pPr>
              <a:defRPr/>
            </a:pPr>
            <a:endParaRPr lang="zh-CN" altLang="zh-CN" sz="1400">
              <a:latin typeface="Arial" panose="020B0604020202020204" pitchFamily="34" charset="0"/>
            </a:endParaRPr>
          </a:p>
        </p:txBody>
      </p:sp>
      <p:sp>
        <p:nvSpPr>
          <p:cNvPr id="103001" name="Rectangle 601"/>
          <p:cNvSpPr>
            <a:spLocks noChangeArrowheads="1"/>
          </p:cNvSpPr>
          <p:nvPr/>
        </p:nvSpPr>
        <p:spPr bwMode="auto">
          <a:xfrm>
            <a:off x="2216150" y="5748339"/>
            <a:ext cx="4897438" cy="28733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002" name="Rectangle 602"/>
          <p:cNvSpPr>
            <a:spLocks noChangeArrowheads="1"/>
          </p:cNvSpPr>
          <p:nvPr/>
        </p:nvSpPr>
        <p:spPr bwMode="auto">
          <a:xfrm>
            <a:off x="2216150" y="6035675"/>
            <a:ext cx="4897438" cy="28733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003" name="Rectangle 603"/>
          <p:cNvSpPr>
            <a:spLocks noChangeArrowheads="1"/>
          </p:cNvSpPr>
          <p:nvPr/>
        </p:nvSpPr>
        <p:spPr bwMode="auto">
          <a:xfrm>
            <a:off x="2216151" y="5783263"/>
            <a:ext cx="49688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dirty="0"/>
              <a:t>If ((</a:t>
            </a:r>
            <a:r>
              <a:rPr lang="en-US" altLang="zh-CN" sz="1400" dirty="0" err="1"/>
              <a:t>OSRdyTbl</a:t>
            </a:r>
            <a:r>
              <a:rPr lang="en-US" altLang="zh-CN" sz="1400" dirty="0"/>
              <a:t>[</a:t>
            </a:r>
            <a:r>
              <a:rPr lang="en-US" altLang="zh-CN" sz="1400" dirty="0" err="1"/>
              <a:t>Prio</a:t>
            </a:r>
            <a:r>
              <a:rPr lang="en-US" altLang="zh-CN" sz="1400" dirty="0"/>
              <a:t> &gt;&gt; 3] &amp;= ~</a:t>
            </a:r>
            <a:r>
              <a:rPr lang="en-US" altLang="zh-CN" sz="1400" dirty="0" err="1"/>
              <a:t>OSMapTbl</a:t>
            </a:r>
            <a:r>
              <a:rPr lang="en-US" altLang="zh-CN" sz="1400" dirty="0"/>
              <a:t>[</a:t>
            </a:r>
            <a:r>
              <a:rPr lang="en-US" altLang="zh-CN" sz="1400" dirty="0" err="1"/>
              <a:t>Prio</a:t>
            </a:r>
            <a:r>
              <a:rPr lang="en-US" altLang="zh-CN" sz="1400" dirty="0"/>
              <a:t> &amp; 0x07]) == 0)</a:t>
            </a:r>
          </a:p>
          <a:p>
            <a:pPr eaLnBrk="1" hangingPunct="1"/>
            <a:r>
              <a:rPr lang="en-US" altLang="zh-CN" sz="1400" dirty="0"/>
              <a:t>    OSRdyGrp &amp;= ~</a:t>
            </a:r>
            <a:r>
              <a:rPr lang="en-US" altLang="zh-CN" sz="1400" dirty="0" err="1"/>
              <a:t>OSMapTbl</a:t>
            </a:r>
            <a:r>
              <a:rPr lang="en-US" altLang="zh-CN" sz="1400" dirty="0"/>
              <a:t>[</a:t>
            </a:r>
            <a:r>
              <a:rPr lang="en-US" altLang="zh-CN" sz="1400" dirty="0" err="1"/>
              <a:t>Prio</a:t>
            </a:r>
            <a:r>
              <a:rPr lang="en-US" altLang="zh-CN" sz="1400" dirty="0"/>
              <a:t>&gt;&gt;3];</a:t>
            </a:r>
          </a:p>
        </p:txBody>
      </p:sp>
      <p:cxnSp>
        <p:nvCxnSpPr>
          <p:cNvPr id="103004" name="AutoShape 604"/>
          <p:cNvCxnSpPr>
            <a:cxnSpLocks noChangeShapeType="1"/>
            <a:stCxn id="102727" idx="1"/>
            <a:endCxn id="102812" idx="1"/>
          </p:cNvCxnSpPr>
          <p:nvPr/>
        </p:nvCxnSpPr>
        <p:spPr bwMode="auto">
          <a:xfrm rot="5400000">
            <a:off x="2398713" y="2689225"/>
            <a:ext cx="1643062" cy="1163638"/>
          </a:xfrm>
          <a:prstGeom prst="bentConnector4">
            <a:avLst>
              <a:gd name="adj1" fmla="val 20579"/>
              <a:gd name="adj2" fmla="val 118829"/>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103005" name="AutoShape 605"/>
          <p:cNvCxnSpPr>
            <a:cxnSpLocks noChangeShapeType="1"/>
            <a:stCxn id="102728" idx="1"/>
            <a:endCxn id="102991" idx="1"/>
          </p:cNvCxnSpPr>
          <p:nvPr/>
        </p:nvCxnSpPr>
        <p:spPr bwMode="auto">
          <a:xfrm rot="5400000">
            <a:off x="2325688" y="2762251"/>
            <a:ext cx="1355725" cy="730250"/>
          </a:xfrm>
          <a:prstGeom prst="bentConnector4">
            <a:avLst>
              <a:gd name="adj1" fmla="val 12176"/>
              <a:gd name="adj2" fmla="val 130000"/>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grpSp>
        <p:nvGrpSpPr>
          <p:cNvPr id="47106" name="Group 606"/>
          <p:cNvGrpSpPr/>
          <p:nvPr/>
        </p:nvGrpSpPr>
        <p:grpSpPr bwMode="auto">
          <a:xfrm>
            <a:off x="2360613" y="3662364"/>
            <a:ext cx="2303462" cy="287337"/>
            <a:chOff x="1973" y="1434"/>
            <a:chExt cx="1451" cy="181"/>
          </a:xfrm>
        </p:grpSpPr>
        <p:sp>
          <p:nvSpPr>
            <p:cNvPr id="103007" name="Rectangle 607"/>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3008" name="Rectangle 608"/>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3009" name="Rectangle 609"/>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3010" name="Rectangle 610"/>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3011" name="Rectangle 611"/>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3012" name="Rectangle 612"/>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13" name="Rectangle 613"/>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3014" name="Rectangle 614"/>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grpSp>
      <p:grpSp>
        <p:nvGrpSpPr>
          <p:cNvPr id="2" name="Group 615"/>
          <p:cNvGrpSpPr/>
          <p:nvPr/>
        </p:nvGrpSpPr>
        <p:grpSpPr bwMode="auto">
          <a:xfrm>
            <a:off x="2360613" y="3949700"/>
            <a:ext cx="2303462" cy="287338"/>
            <a:chOff x="1973" y="1434"/>
            <a:chExt cx="1451" cy="181"/>
          </a:xfrm>
        </p:grpSpPr>
        <p:sp>
          <p:nvSpPr>
            <p:cNvPr id="103016" name="Rectangle 616"/>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3017" name="Rectangle 617"/>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3018" name="Rectangle 618"/>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3019" name="Rectangle 619"/>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3020" name="Rectangle 620"/>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21" name="Rectangle 621"/>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3022" name="Rectangle 622"/>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3023" name="Rectangle 623"/>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grpSp>
      <p:sp>
        <p:nvSpPr>
          <p:cNvPr id="103024" name="Rectangle 624"/>
          <p:cNvSpPr>
            <a:spLocks noChangeArrowheads="1"/>
          </p:cNvSpPr>
          <p:nvPr/>
        </p:nvSpPr>
        <p:spPr bwMode="auto">
          <a:xfrm>
            <a:off x="6896101" y="3157538"/>
            <a:ext cx="2881313" cy="4318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cxnSp>
        <p:nvCxnSpPr>
          <p:cNvPr id="103025" name="AutoShape 625"/>
          <p:cNvCxnSpPr>
            <a:cxnSpLocks noChangeShapeType="1"/>
            <a:stCxn id="102728" idx="1"/>
            <a:endCxn id="103024" idx="1"/>
          </p:cNvCxnSpPr>
          <p:nvPr/>
        </p:nvCxnSpPr>
        <p:spPr bwMode="auto">
          <a:xfrm rot="16200000" flipH="1">
            <a:off x="4665663" y="1152526"/>
            <a:ext cx="923925" cy="3517900"/>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103026" name="Text Box 626"/>
          <p:cNvSpPr txBox="1">
            <a:spLocks noChangeArrowheads="1"/>
          </p:cNvSpPr>
          <p:nvPr/>
        </p:nvSpPr>
        <p:spPr bwMode="auto">
          <a:xfrm>
            <a:off x="1855789" y="4237038"/>
            <a:ext cx="4333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solidFill>
                  <a:srgbClr val="FF0000"/>
                </a:solidFill>
                <a:latin typeface="Arial Black" panose="020B0A04020102020204" pitchFamily="34" charset="0"/>
              </a:rPr>
              <a:t>&amp;</a:t>
            </a:r>
          </a:p>
        </p:txBody>
      </p:sp>
      <p:grpSp>
        <p:nvGrpSpPr>
          <p:cNvPr id="47108" name="Group 627"/>
          <p:cNvGrpSpPr/>
          <p:nvPr/>
        </p:nvGrpSpPr>
        <p:grpSpPr bwMode="auto">
          <a:xfrm>
            <a:off x="7327901" y="3228975"/>
            <a:ext cx="2303463" cy="287338"/>
            <a:chOff x="1973" y="1434"/>
            <a:chExt cx="1451" cy="181"/>
          </a:xfrm>
        </p:grpSpPr>
        <p:sp>
          <p:nvSpPr>
            <p:cNvPr id="103028" name="Rectangle 628"/>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29" name="Rectangle 629"/>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30" name="Rectangle 630"/>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31" name="Rectangle 631"/>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32" name="Rectangle 632"/>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103033" name="Rectangle 633"/>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34" name="Rectangle 634"/>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35" name="Rectangle 635"/>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7109" name="Group 636"/>
          <p:cNvGrpSpPr/>
          <p:nvPr/>
        </p:nvGrpSpPr>
        <p:grpSpPr bwMode="auto">
          <a:xfrm>
            <a:off x="2360613" y="4813300"/>
            <a:ext cx="2303462" cy="287338"/>
            <a:chOff x="1973" y="1434"/>
            <a:chExt cx="1451" cy="181"/>
          </a:xfrm>
        </p:grpSpPr>
        <p:sp>
          <p:nvSpPr>
            <p:cNvPr id="103037" name="Rectangle 637"/>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38" name="Rectangle 638"/>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39" name="Rectangle 639"/>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40" name="Rectangle 640"/>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41" name="Rectangle 641"/>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0</a:t>
              </a:r>
            </a:p>
          </p:txBody>
        </p:sp>
        <p:sp>
          <p:nvSpPr>
            <p:cNvPr id="103042" name="Rectangle 642"/>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43" name="Rectangle 643"/>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44" name="Rectangle 644"/>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103045" name="Line 645"/>
          <p:cNvSpPr>
            <a:spLocks noChangeShapeType="1"/>
          </p:cNvSpPr>
          <p:nvPr/>
        </p:nvSpPr>
        <p:spPr bwMode="auto">
          <a:xfrm>
            <a:off x="1855788" y="4668838"/>
            <a:ext cx="3097212" cy="0"/>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3046" name="Text Box 646"/>
          <p:cNvSpPr txBox="1">
            <a:spLocks noChangeArrowheads="1"/>
          </p:cNvSpPr>
          <p:nvPr/>
        </p:nvSpPr>
        <p:spPr bwMode="auto">
          <a:xfrm>
            <a:off x="1855789" y="4813301"/>
            <a:ext cx="4333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solidFill>
                  <a:srgbClr val="FF0000"/>
                </a:solidFill>
                <a:latin typeface="Arial Black" panose="020B0A04020102020204" pitchFamily="34" charset="0"/>
              </a:rPr>
              <a:t>=</a:t>
            </a:r>
          </a:p>
        </p:txBody>
      </p:sp>
      <p:sp>
        <p:nvSpPr>
          <p:cNvPr id="103047" name="Rectangle 647"/>
          <p:cNvSpPr>
            <a:spLocks noChangeArrowheads="1"/>
          </p:cNvSpPr>
          <p:nvPr/>
        </p:nvSpPr>
        <p:spPr bwMode="auto">
          <a:xfrm>
            <a:off x="8513763" y="3265488"/>
            <a:ext cx="215900" cy="215900"/>
          </a:xfrm>
          <a:prstGeom prst="rect">
            <a:avLst/>
          </a:prstGeom>
          <a:gradFill rotWithShape="1">
            <a:gsLst>
              <a:gs pos="0">
                <a:schemeClr val="bg1"/>
              </a:gs>
              <a:gs pos="100000">
                <a:srgbClr val="FFECD9"/>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0</a:t>
            </a:r>
          </a:p>
        </p:txBody>
      </p:sp>
      <p:grpSp>
        <p:nvGrpSpPr>
          <p:cNvPr id="3" name="Group 648"/>
          <p:cNvGrpSpPr/>
          <p:nvPr/>
        </p:nvGrpSpPr>
        <p:grpSpPr bwMode="auto">
          <a:xfrm>
            <a:off x="4665663" y="1931989"/>
            <a:ext cx="2303462" cy="287337"/>
            <a:chOff x="1973" y="1434"/>
            <a:chExt cx="1451" cy="181"/>
          </a:xfrm>
        </p:grpSpPr>
        <p:sp>
          <p:nvSpPr>
            <p:cNvPr id="103049" name="Rectangle 649"/>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50" name="Rectangle 650"/>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51" name="Rectangle 651"/>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52" name="Rectangle 652"/>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53" name="Rectangle 653"/>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54" name="Rectangle 654"/>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103055" name="Rectangle 655"/>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56" name="Rectangle 656"/>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103057" name="Text Box 657"/>
          <p:cNvSpPr txBox="1">
            <a:spLocks noChangeArrowheads="1"/>
          </p:cNvSpPr>
          <p:nvPr/>
        </p:nvSpPr>
        <p:spPr bwMode="auto">
          <a:xfrm>
            <a:off x="1855789" y="3949701"/>
            <a:ext cx="4333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solidFill>
                  <a:srgbClr val="FF0000"/>
                </a:solidFill>
                <a:latin typeface="Arial Black" panose="020B0A04020102020204" pitchFamily="34" charset="0"/>
              </a:rPr>
              <a:t>&amp;</a:t>
            </a:r>
          </a:p>
        </p:txBody>
      </p:sp>
      <p:sp>
        <p:nvSpPr>
          <p:cNvPr id="103058" name="Line 658"/>
          <p:cNvSpPr>
            <a:spLocks noChangeShapeType="1"/>
          </p:cNvSpPr>
          <p:nvPr/>
        </p:nvSpPr>
        <p:spPr bwMode="auto">
          <a:xfrm>
            <a:off x="1855788" y="4381500"/>
            <a:ext cx="3097212" cy="0"/>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3059" name="Text Box 659"/>
          <p:cNvSpPr txBox="1">
            <a:spLocks noChangeArrowheads="1"/>
          </p:cNvSpPr>
          <p:nvPr/>
        </p:nvSpPr>
        <p:spPr bwMode="auto">
          <a:xfrm>
            <a:off x="1855789" y="4525963"/>
            <a:ext cx="4333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solidFill>
                  <a:srgbClr val="FF0000"/>
                </a:solidFill>
                <a:latin typeface="Arial Black" panose="020B0A04020102020204" pitchFamily="34" charset="0"/>
              </a:rPr>
              <a:t>=</a:t>
            </a:r>
          </a:p>
        </p:txBody>
      </p:sp>
      <p:grpSp>
        <p:nvGrpSpPr>
          <p:cNvPr id="47111" name="Group 660"/>
          <p:cNvGrpSpPr/>
          <p:nvPr/>
        </p:nvGrpSpPr>
        <p:grpSpPr bwMode="auto">
          <a:xfrm>
            <a:off x="2360613" y="4524375"/>
            <a:ext cx="2303462" cy="287338"/>
            <a:chOff x="1973" y="1434"/>
            <a:chExt cx="1451" cy="181"/>
          </a:xfrm>
        </p:grpSpPr>
        <p:sp>
          <p:nvSpPr>
            <p:cNvPr id="103061" name="Rectangle 661"/>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62" name="Rectangle 662"/>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63" name="Rectangle 663"/>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64" name="Rectangle 664"/>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65" name="Rectangle 665"/>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66" name="Rectangle 666"/>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0</a:t>
              </a:r>
            </a:p>
          </p:txBody>
        </p:sp>
        <p:sp>
          <p:nvSpPr>
            <p:cNvPr id="103067" name="Rectangle 667"/>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68" name="Rectangle 668"/>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103069" name="Rectangle 669"/>
          <p:cNvSpPr>
            <a:spLocks noChangeArrowheads="1"/>
          </p:cNvSpPr>
          <p:nvPr/>
        </p:nvSpPr>
        <p:spPr bwMode="auto">
          <a:xfrm>
            <a:off x="6142038" y="1962150"/>
            <a:ext cx="215900" cy="215900"/>
          </a:xfrm>
          <a:prstGeom prst="rect">
            <a:avLst/>
          </a:prstGeom>
          <a:gradFill rotWithShape="1">
            <a:gsLst>
              <a:gs pos="0">
                <a:schemeClr val="bg1"/>
              </a:gs>
              <a:gs pos="100000">
                <a:srgbClr val="FFECD9"/>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0</a:t>
            </a:r>
          </a:p>
        </p:txBody>
      </p:sp>
      <p:sp>
        <p:nvSpPr>
          <p:cNvPr id="103070" name="Oval 670"/>
          <p:cNvSpPr>
            <a:spLocks noChangeArrowheads="1"/>
          </p:cNvSpPr>
          <p:nvPr/>
        </p:nvSpPr>
        <p:spPr bwMode="auto">
          <a:xfrm>
            <a:off x="8480426" y="3157538"/>
            <a:ext cx="288925" cy="576262"/>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071" name="AutoShape 671"/>
          <p:cNvSpPr>
            <a:spLocks noChangeArrowheads="1"/>
          </p:cNvSpPr>
          <p:nvPr/>
        </p:nvSpPr>
        <p:spPr bwMode="auto">
          <a:xfrm>
            <a:off x="7112001" y="2581275"/>
            <a:ext cx="1368425" cy="649288"/>
          </a:xfrm>
          <a:prstGeom prst="wedgeRoundRectCallout">
            <a:avLst>
              <a:gd name="adj1" fmla="val 47218"/>
              <a:gd name="adj2" fmla="val 78116"/>
              <a:gd name="adj3" fmla="val 16667"/>
            </a:avLst>
          </a:prstGeom>
          <a:solidFill>
            <a:srgbClr val="E7FFFF"/>
          </a:solidFill>
          <a:ln w="9525">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该优先级任务脱离就绪表</a:t>
            </a:r>
          </a:p>
        </p:txBody>
      </p:sp>
      <p:sp>
        <p:nvSpPr>
          <p:cNvPr id="103072" name="Oval 672"/>
          <p:cNvSpPr>
            <a:spLocks noChangeArrowheads="1"/>
          </p:cNvSpPr>
          <p:nvPr/>
        </p:nvSpPr>
        <p:spPr bwMode="auto">
          <a:xfrm>
            <a:off x="6103939" y="1789113"/>
            <a:ext cx="288925" cy="576262"/>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0" name="燕尾形 359">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2402">
                                            <p:txEl>
                                              <p:pRg st="0" end="0"/>
                                            </p:txEl>
                                          </p:spTgt>
                                        </p:tgtEl>
                                        <p:attrNameLst>
                                          <p:attrName>style.visibility</p:attrName>
                                        </p:attrNameLst>
                                      </p:cBhvr>
                                      <p:to>
                                        <p:strVal val="visible"/>
                                      </p:to>
                                    </p:set>
                                    <p:anim calcmode="lin" valueType="num">
                                      <p:cBhvr additive="base">
                                        <p:cTn id="7" dur="500" fill="hold"/>
                                        <p:tgtEl>
                                          <p:spTgt spid="10240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402">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03000"/>
                                        </p:tgtEl>
                                        <p:attrNameLst>
                                          <p:attrName>style.visibility</p:attrName>
                                        </p:attrNameLst>
                                      </p:cBhvr>
                                      <p:to>
                                        <p:strVal val="visible"/>
                                      </p:to>
                                    </p:set>
                                    <p:animEffect transition="in" filter="slide(fromTop)">
                                      <p:cBhvr>
                                        <p:cTn id="12" dur="500"/>
                                        <p:tgtEl>
                                          <p:spTgt spid="103000"/>
                                        </p:tgtEl>
                                      </p:cBhvr>
                                    </p:animEffect>
                                  </p:childTnLst>
                                </p:cTn>
                              </p:par>
                              <p:par>
                                <p:cTn id="13" presetID="12" presetClass="entr" presetSubtype="1" fill="hold" grpId="0" nodeType="withEffect">
                                  <p:stCondLst>
                                    <p:cond delay="0"/>
                                  </p:stCondLst>
                                  <p:childTnLst>
                                    <p:set>
                                      <p:cBhvr>
                                        <p:cTn id="14" dur="1" fill="hold">
                                          <p:stCondLst>
                                            <p:cond delay="0"/>
                                          </p:stCondLst>
                                        </p:cTn>
                                        <p:tgtEl>
                                          <p:spTgt spid="103003"/>
                                        </p:tgtEl>
                                        <p:attrNameLst>
                                          <p:attrName>style.visibility</p:attrName>
                                        </p:attrNameLst>
                                      </p:cBhvr>
                                      <p:to>
                                        <p:strVal val="visible"/>
                                      </p:to>
                                    </p:set>
                                    <p:animEffect transition="in" filter="slide(fromTop)">
                                      <p:cBhvr>
                                        <p:cTn id="15" dur="500"/>
                                        <p:tgtEl>
                                          <p:spTgt spid="10300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03001"/>
                                        </p:tgtEl>
                                        <p:attrNameLst>
                                          <p:attrName>style.visibility</p:attrName>
                                        </p:attrNameLst>
                                      </p:cBhvr>
                                      <p:to>
                                        <p:strVal val="visible"/>
                                      </p:to>
                                    </p:set>
                                    <p:animEffect transition="in" filter="wipe(left)">
                                      <p:cBhvr>
                                        <p:cTn id="20" dur="500"/>
                                        <p:tgtEl>
                                          <p:spTgt spid="10300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102728"/>
                                        </p:tgtEl>
                                        <p:attrNameLst>
                                          <p:attrName>style.visibility</p:attrName>
                                        </p:attrNameLst>
                                      </p:cBhvr>
                                      <p:to>
                                        <p:strVal val="visible"/>
                                      </p:to>
                                    </p:set>
                                    <p:animEffect transition="in" filter="wipe(up)">
                                      <p:cBhvr>
                                        <p:cTn id="25" dur="500"/>
                                        <p:tgtEl>
                                          <p:spTgt spid="102728"/>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03025"/>
                                        </p:tgtEl>
                                        <p:attrNameLst>
                                          <p:attrName>style.visibility</p:attrName>
                                        </p:attrNameLst>
                                      </p:cBhvr>
                                      <p:to>
                                        <p:strVal val="visible"/>
                                      </p:to>
                                    </p:set>
                                    <p:animEffect transition="in" filter="wipe(left)">
                                      <p:cBhvr>
                                        <p:cTn id="29" dur="500"/>
                                        <p:tgtEl>
                                          <p:spTgt spid="103025"/>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103024"/>
                                        </p:tgtEl>
                                        <p:attrNameLst>
                                          <p:attrName>style.visibility</p:attrName>
                                        </p:attrNameLst>
                                      </p:cBhvr>
                                      <p:to>
                                        <p:strVal val="visible"/>
                                      </p:to>
                                    </p:set>
                                    <p:animEffect transition="in" filter="wipe(left)">
                                      <p:cBhvr>
                                        <p:cTn id="33" dur="500"/>
                                        <p:tgtEl>
                                          <p:spTgt spid="10302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102727"/>
                                        </p:tgtEl>
                                        <p:attrNameLst>
                                          <p:attrName>style.visibility</p:attrName>
                                        </p:attrNameLst>
                                      </p:cBhvr>
                                      <p:to>
                                        <p:strVal val="visible"/>
                                      </p:to>
                                    </p:set>
                                    <p:animEffect transition="in" filter="wipe(up)">
                                      <p:cBhvr>
                                        <p:cTn id="38" dur="500"/>
                                        <p:tgtEl>
                                          <p:spTgt spid="102727"/>
                                        </p:tgtEl>
                                      </p:cBhvr>
                                    </p:animEffect>
                                  </p:childTnLst>
                                </p:cTn>
                              </p:par>
                            </p:childTnLst>
                          </p:cTn>
                        </p:par>
                        <p:par>
                          <p:cTn id="39" fill="hold">
                            <p:stCondLst>
                              <p:cond delay="500"/>
                            </p:stCondLst>
                            <p:childTnLst>
                              <p:par>
                                <p:cTn id="40" presetID="22" presetClass="entr" presetSubtype="1" fill="hold" nodeType="afterEffect">
                                  <p:stCondLst>
                                    <p:cond delay="0"/>
                                  </p:stCondLst>
                                  <p:childTnLst>
                                    <p:set>
                                      <p:cBhvr>
                                        <p:cTn id="41" dur="1" fill="hold">
                                          <p:stCondLst>
                                            <p:cond delay="0"/>
                                          </p:stCondLst>
                                        </p:cTn>
                                        <p:tgtEl>
                                          <p:spTgt spid="103004"/>
                                        </p:tgtEl>
                                        <p:attrNameLst>
                                          <p:attrName>style.visibility</p:attrName>
                                        </p:attrNameLst>
                                      </p:cBhvr>
                                      <p:to>
                                        <p:strVal val="visible"/>
                                      </p:to>
                                    </p:set>
                                    <p:animEffect transition="in" filter="wipe(up)">
                                      <p:cBhvr>
                                        <p:cTn id="42" dur="500"/>
                                        <p:tgtEl>
                                          <p:spTgt spid="103004"/>
                                        </p:tgtEl>
                                      </p:cBhvr>
                                    </p:animEffect>
                                  </p:childTnLst>
                                </p:cTn>
                              </p:par>
                            </p:childTnLst>
                          </p:cTn>
                        </p:par>
                        <p:par>
                          <p:cTn id="43" fill="hold">
                            <p:stCondLst>
                              <p:cond delay="1000"/>
                            </p:stCondLst>
                            <p:childTnLst>
                              <p:par>
                                <p:cTn id="44" presetID="1" presetClass="entr" presetSubtype="0" fill="hold" grpId="0" nodeType="afterEffect">
                                  <p:stCondLst>
                                    <p:cond delay="0"/>
                                  </p:stCondLst>
                                  <p:childTnLst>
                                    <p:set>
                                      <p:cBhvr>
                                        <p:cTn id="45" dur="1" fill="hold">
                                          <p:stCondLst>
                                            <p:cond delay="0"/>
                                          </p:stCondLst>
                                        </p:cTn>
                                        <p:tgtEl>
                                          <p:spTgt spid="10281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3" presetClass="entr" presetSubtype="16" fill="hold" nodeType="click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p:cTn id="50" dur="1000" fill="hold"/>
                                        <p:tgtEl>
                                          <p:spTgt spid="2"/>
                                        </p:tgtEl>
                                        <p:attrNameLst>
                                          <p:attrName>ppt_w</p:attrName>
                                        </p:attrNameLst>
                                      </p:cBhvr>
                                      <p:tavLst>
                                        <p:tav tm="0">
                                          <p:val>
                                            <p:fltVal val="0"/>
                                          </p:val>
                                        </p:tav>
                                        <p:tav tm="100000">
                                          <p:val>
                                            <p:strVal val="#ppt_w"/>
                                          </p:val>
                                        </p:tav>
                                      </p:tavLst>
                                    </p:anim>
                                    <p:anim calcmode="lin" valueType="num">
                                      <p:cBhvr>
                                        <p:cTn id="51" dur="1000" fill="hold"/>
                                        <p:tgtEl>
                                          <p:spTgt spid="2"/>
                                        </p:tgtEl>
                                        <p:attrNameLst>
                                          <p:attrName>ppt_h</p:attrName>
                                        </p:attrNameLst>
                                      </p:cBhvr>
                                      <p:tavLst>
                                        <p:tav tm="0">
                                          <p:val>
                                            <p:fltVal val="0"/>
                                          </p:val>
                                        </p:tav>
                                        <p:tav tm="100000">
                                          <p:val>
                                            <p:strVal val="#ppt_h"/>
                                          </p:val>
                                        </p:tav>
                                      </p:tavLst>
                                    </p:anim>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47108"/>
                                        </p:tgtEl>
                                        <p:attrNameLst>
                                          <p:attrName>style.visibility</p:attrName>
                                        </p:attrNameLst>
                                      </p:cBhvr>
                                      <p:to>
                                        <p:strVal val="visible"/>
                                      </p:to>
                                    </p:set>
                                  </p:childTnLst>
                                </p:cTn>
                              </p:par>
                              <p:par>
                                <p:cTn id="56" presetID="43" presetClass="path" presetSubtype="0" accel="50000" decel="50000" fill="hold" nodeType="withEffect">
                                  <p:stCondLst>
                                    <p:cond delay="0"/>
                                  </p:stCondLst>
                                  <p:childTnLst>
                                    <p:animMotion origin="layout" path="M -0.40755 0.15764 L -0.2039 0.15764 C -0.11341 0.15764 -2.70833E-6 0.11342 -2.70833E-6 0.0787 L -2.70833E-6 3.33333E-6 " pathEditMode="relative" rAng="0" ptsTypes="AAAA">
                                      <p:cBhvr>
                                        <p:cTn id="57" dur="2000" spd="-100000" fill="hold"/>
                                        <p:tgtEl>
                                          <p:spTgt spid="47108"/>
                                        </p:tgtEl>
                                        <p:attrNameLst>
                                          <p:attrName>ppt_x</p:attrName>
                                          <p:attrName>ppt_y</p:attrName>
                                        </p:attrNameLst>
                                      </p:cBhvr>
                                      <p:rCtr x="20378" y="-7894"/>
                                    </p:animMotion>
                                  </p:childTnLst>
                                </p:cTn>
                              </p:par>
                            </p:childTnLst>
                          </p:cTn>
                        </p:par>
                        <p:par>
                          <p:cTn id="58" fill="hold">
                            <p:stCondLst>
                              <p:cond delay="0"/>
                            </p:stCondLst>
                            <p:childTnLst>
                              <p:par>
                                <p:cTn id="59" presetID="17" presetClass="entr" presetSubtype="10" fill="hold" grpId="0" nodeType="afterEffect">
                                  <p:stCondLst>
                                    <p:cond delay="0"/>
                                  </p:stCondLst>
                                  <p:childTnLst>
                                    <p:set>
                                      <p:cBhvr>
                                        <p:cTn id="60" dur="1" fill="hold">
                                          <p:stCondLst>
                                            <p:cond delay="0"/>
                                          </p:stCondLst>
                                        </p:cTn>
                                        <p:tgtEl>
                                          <p:spTgt spid="103026"/>
                                        </p:tgtEl>
                                        <p:attrNameLst>
                                          <p:attrName>style.visibility</p:attrName>
                                        </p:attrNameLst>
                                      </p:cBhvr>
                                      <p:to>
                                        <p:strVal val="visible"/>
                                      </p:to>
                                    </p:set>
                                    <p:anim calcmode="lin" valueType="num">
                                      <p:cBhvr>
                                        <p:cTn id="61" dur="500" fill="hold"/>
                                        <p:tgtEl>
                                          <p:spTgt spid="103026"/>
                                        </p:tgtEl>
                                        <p:attrNameLst>
                                          <p:attrName>ppt_w</p:attrName>
                                        </p:attrNameLst>
                                      </p:cBhvr>
                                      <p:tavLst>
                                        <p:tav tm="0">
                                          <p:val>
                                            <p:fltVal val="0"/>
                                          </p:val>
                                        </p:tav>
                                        <p:tav tm="100000">
                                          <p:val>
                                            <p:strVal val="#ppt_w"/>
                                          </p:val>
                                        </p:tav>
                                      </p:tavLst>
                                    </p:anim>
                                    <p:anim calcmode="lin" valueType="num">
                                      <p:cBhvr>
                                        <p:cTn id="62" dur="500" fill="hold"/>
                                        <p:tgtEl>
                                          <p:spTgt spid="103026"/>
                                        </p:tgtEl>
                                        <p:attrNameLst>
                                          <p:attrName>ppt_h</p:attrName>
                                        </p:attrNameLst>
                                      </p:cBhvr>
                                      <p:tavLst>
                                        <p:tav tm="0">
                                          <p:val>
                                            <p:strVal val="#ppt_h"/>
                                          </p:val>
                                        </p:tav>
                                        <p:tav tm="100000">
                                          <p:val>
                                            <p:strVal val="#ppt_h"/>
                                          </p:val>
                                        </p:tav>
                                      </p:tavLst>
                                    </p:anim>
                                  </p:childTnLst>
                                </p:cTn>
                              </p:par>
                            </p:childTnLst>
                          </p:cTn>
                        </p:par>
                        <p:par>
                          <p:cTn id="63" fill="hold">
                            <p:stCondLst>
                              <p:cond delay="500"/>
                            </p:stCondLst>
                            <p:childTnLst>
                              <p:par>
                                <p:cTn id="64" presetID="23" presetClass="entr" presetSubtype="16" fill="hold" grpId="0" nodeType="afterEffect">
                                  <p:stCondLst>
                                    <p:cond delay="0"/>
                                  </p:stCondLst>
                                  <p:childTnLst>
                                    <p:set>
                                      <p:cBhvr>
                                        <p:cTn id="65" dur="1" fill="hold">
                                          <p:stCondLst>
                                            <p:cond delay="0"/>
                                          </p:stCondLst>
                                        </p:cTn>
                                        <p:tgtEl>
                                          <p:spTgt spid="103045"/>
                                        </p:tgtEl>
                                        <p:attrNameLst>
                                          <p:attrName>style.visibility</p:attrName>
                                        </p:attrNameLst>
                                      </p:cBhvr>
                                      <p:to>
                                        <p:strVal val="visible"/>
                                      </p:to>
                                    </p:set>
                                    <p:anim calcmode="lin" valueType="num">
                                      <p:cBhvr>
                                        <p:cTn id="66" dur="500" fill="hold"/>
                                        <p:tgtEl>
                                          <p:spTgt spid="103045"/>
                                        </p:tgtEl>
                                        <p:attrNameLst>
                                          <p:attrName>ppt_w</p:attrName>
                                        </p:attrNameLst>
                                      </p:cBhvr>
                                      <p:tavLst>
                                        <p:tav tm="0">
                                          <p:val>
                                            <p:fltVal val="0"/>
                                          </p:val>
                                        </p:tav>
                                        <p:tav tm="100000">
                                          <p:val>
                                            <p:strVal val="#ppt_w"/>
                                          </p:val>
                                        </p:tav>
                                      </p:tavLst>
                                    </p:anim>
                                    <p:anim calcmode="lin" valueType="num">
                                      <p:cBhvr>
                                        <p:cTn id="67" dur="500" fill="hold"/>
                                        <p:tgtEl>
                                          <p:spTgt spid="103045"/>
                                        </p:tgtEl>
                                        <p:attrNameLst>
                                          <p:attrName>ppt_h</p:attrName>
                                        </p:attrNameLst>
                                      </p:cBhvr>
                                      <p:tavLst>
                                        <p:tav tm="0">
                                          <p:val>
                                            <p:fltVal val="0"/>
                                          </p:val>
                                        </p:tav>
                                        <p:tav tm="100000">
                                          <p:val>
                                            <p:strVal val="#ppt_h"/>
                                          </p:val>
                                        </p:tav>
                                      </p:tavLst>
                                    </p:anim>
                                  </p:childTnLst>
                                </p:cTn>
                              </p:par>
                            </p:childTnLst>
                          </p:cTn>
                        </p:par>
                        <p:par>
                          <p:cTn id="68" fill="hold">
                            <p:stCondLst>
                              <p:cond delay="1000"/>
                            </p:stCondLst>
                            <p:childTnLst>
                              <p:par>
                                <p:cTn id="69" presetID="47" presetClass="entr" presetSubtype="0" fill="hold" grpId="0" nodeType="afterEffect">
                                  <p:stCondLst>
                                    <p:cond delay="0"/>
                                  </p:stCondLst>
                                  <p:childTnLst>
                                    <p:set>
                                      <p:cBhvr>
                                        <p:cTn id="70" dur="1" fill="hold">
                                          <p:stCondLst>
                                            <p:cond delay="0"/>
                                          </p:stCondLst>
                                        </p:cTn>
                                        <p:tgtEl>
                                          <p:spTgt spid="103046"/>
                                        </p:tgtEl>
                                        <p:attrNameLst>
                                          <p:attrName>style.visibility</p:attrName>
                                        </p:attrNameLst>
                                      </p:cBhvr>
                                      <p:to>
                                        <p:strVal val="visible"/>
                                      </p:to>
                                    </p:set>
                                    <p:animEffect transition="in" filter="fade">
                                      <p:cBhvr>
                                        <p:cTn id="71" dur="1000"/>
                                        <p:tgtEl>
                                          <p:spTgt spid="103046"/>
                                        </p:tgtEl>
                                      </p:cBhvr>
                                    </p:animEffect>
                                    <p:anim calcmode="lin" valueType="num">
                                      <p:cBhvr>
                                        <p:cTn id="72" dur="1000" fill="hold"/>
                                        <p:tgtEl>
                                          <p:spTgt spid="103046"/>
                                        </p:tgtEl>
                                        <p:attrNameLst>
                                          <p:attrName>ppt_x</p:attrName>
                                        </p:attrNameLst>
                                      </p:cBhvr>
                                      <p:tavLst>
                                        <p:tav tm="0">
                                          <p:val>
                                            <p:strVal val="#ppt_x"/>
                                          </p:val>
                                        </p:tav>
                                        <p:tav tm="100000">
                                          <p:val>
                                            <p:strVal val="#ppt_x"/>
                                          </p:val>
                                        </p:tav>
                                      </p:tavLst>
                                    </p:anim>
                                    <p:anim calcmode="lin" valueType="num">
                                      <p:cBhvr>
                                        <p:cTn id="73" dur="1000" fill="hold"/>
                                        <p:tgtEl>
                                          <p:spTgt spid="103046"/>
                                        </p:tgtEl>
                                        <p:attrNameLst>
                                          <p:attrName>ppt_y</p:attrName>
                                        </p:attrNameLst>
                                      </p:cBhvr>
                                      <p:tavLst>
                                        <p:tav tm="0">
                                          <p:val>
                                            <p:strVal val="#ppt_y-.1"/>
                                          </p:val>
                                        </p:tav>
                                        <p:tav tm="100000">
                                          <p:val>
                                            <p:strVal val="#ppt_y"/>
                                          </p:val>
                                        </p:tav>
                                      </p:tavLst>
                                    </p:anim>
                                  </p:childTnLst>
                                </p:cTn>
                              </p:par>
                            </p:childTnLst>
                          </p:cTn>
                        </p:par>
                        <p:par>
                          <p:cTn id="74" fill="hold">
                            <p:stCondLst>
                              <p:cond delay="2000"/>
                            </p:stCondLst>
                            <p:childTnLst>
                              <p:par>
                                <p:cTn id="75" presetID="12" presetClass="entr" presetSubtype="1" fill="hold" nodeType="afterEffect">
                                  <p:stCondLst>
                                    <p:cond delay="0"/>
                                  </p:stCondLst>
                                  <p:childTnLst>
                                    <p:set>
                                      <p:cBhvr>
                                        <p:cTn id="76" dur="1" fill="hold">
                                          <p:stCondLst>
                                            <p:cond delay="0"/>
                                          </p:stCondLst>
                                        </p:cTn>
                                        <p:tgtEl>
                                          <p:spTgt spid="47109"/>
                                        </p:tgtEl>
                                        <p:attrNameLst>
                                          <p:attrName>style.visibility</p:attrName>
                                        </p:attrNameLst>
                                      </p:cBhvr>
                                      <p:to>
                                        <p:strVal val="visible"/>
                                      </p:to>
                                    </p:set>
                                    <p:animEffect transition="in" filter="slide(fromTop)">
                                      <p:cBhvr>
                                        <p:cTn id="77" dur="500"/>
                                        <p:tgtEl>
                                          <p:spTgt spid="47109"/>
                                        </p:tgtEl>
                                      </p:cBhvr>
                                    </p:animEffect>
                                  </p:childTnLst>
                                </p:cTn>
                              </p:par>
                            </p:childTnLst>
                          </p:cTn>
                        </p:par>
                      </p:childTnLst>
                    </p:cTn>
                  </p:par>
                  <p:par>
                    <p:cTn id="78" fill="hold">
                      <p:stCondLst>
                        <p:cond delay="indefinite"/>
                      </p:stCondLst>
                      <p:childTnLst>
                        <p:par>
                          <p:cTn id="79" fill="hold">
                            <p:stCondLst>
                              <p:cond delay="0"/>
                            </p:stCondLst>
                            <p:childTnLst>
                              <p:par>
                                <p:cTn id="80" presetID="43" presetClass="path" presetSubtype="0" accel="50000" decel="50000" fill="hold" nodeType="clickEffect">
                                  <p:stCondLst>
                                    <p:cond delay="0"/>
                                  </p:stCondLst>
                                  <p:childTnLst>
                                    <p:animMotion origin="layout" path="M -8.33333E-7 4.81481E-6 L 0.20378 4.81481E-6 C 0.29531 4.81481E-6 0.40768 -0.06366 0.40768 -0.11551 L 0.40768 -0.23079 " pathEditMode="relative" rAng="0" ptsTypes="AAAA">
                                      <p:cBhvr>
                                        <p:cTn id="81" dur="2000" fill="hold"/>
                                        <p:tgtEl>
                                          <p:spTgt spid="47109"/>
                                        </p:tgtEl>
                                        <p:attrNameLst>
                                          <p:attrName>ppt_x</p:attrName>
                                          <p:attrName>ppt_y</p:attrName>
                                        </p:attrNameLst>
                                      </p:cBhvr>
                                      <p:rCtr x="20378" y="-11551"/>
                                    </p:animMotion>
                                  </p:childTnLst>
                                </p:cTn>
                              </p:par>
                            </p:childTnLst>
                          </p:cTn>
                        </p:par>
                        <p:par>
                          <p:cTn id="82" fill="hold">
                            <p:stCondLst>
                              <p:cond delay="2000"/>
                            </p:stCondLst>
                            <p:childTnLst>
                              <p:par>
                                <p:cTn id="83" presetID="1" presetClass="entr" presetSubtype="0" fill="hold" grpId="0" nodeType="afterEffect">
                                  <p:stCondLst>
                                    <p:cond delay="0"/>
                                  </p:stCondLst>
                                  <p:childTnLst>
                                    <p:set>
                                      <p:cBhvr>
                                        <p:cTn id="84" dur="1" fill="hold">
                                          <p:stCondLst>
                                            <p:cond delay="0"/>
                                          </p:stCondLst>
                                        </p:cTn>
                                        <p:tgtEl>
                                          <p:spTgt spid="103047"/>
                                        </p:tgtEl>
                                        <p:attrNameLst>
                                          <p:attrName>style.visibility</p:attrName>
                                        </p:attrNameLst>
                                      </p:cBhvr>
                                      <p:to>
                                        <p:strVal val="visible"/>
                                      </p:to>
                                    </p:set>
                                  </p:childTnLst>
                                </p:cTn>
                              </p:par>
                            </p:childTnLst>
                          </p:cTn>
                        </p:par>
                        <p:par>
                          <p:cTn id="85" fill="hold">
                            <p:stCondLst>
                              <p:cond delay="2000"/>
                            </p:stCondLst>
                            <p:childTnLst>
                              <p:par>
                                <p:cTn id="86" presetID="10" presetClass="exit" presetSubtype="0" fill="hold" nodeType="afterEffect">
                                  <p:stCondLst>
                                    <p:cond delay="0"/>
                                  </p:stCondLst>
                                  <p:childTnLst>
                                    <p:animEffect transition="out" filter="fade">
                                      <p:cBhvr>
                                        <p:cTn id="87" dur="500"/>
                                        <p:tgtEl>
                                          <p:spTgt spid="47109"/>
                                        </p:tgtEl>
                                      </p:cBhvr>
                                    </p:animEffect>
                                    <p:set>
                                      <p:cBhvr>
                                        <p:cTn id="88" dur="1" fill="hold">
                                          <p:stCondLst>
                                            <p:cond delay="499"/>
                                          </p:stCondLst>
                                        </p:cTn>
                                        <p:tgtEl>
                                          <p:spTgt spid="47109"/>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103001"/>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103004"/>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102728"/>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102812"/>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103025"/>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103024"/>
                                        </p:tgtEl>
                                        <p:attrNameLst>
                                          <p:attrName>style.visibility</p:attrName>
                                        </p:attrNameLst>
                                      </p:cBhvr>
                                      <p:to>
                                        <p:strVal val="hidden"/>
                                      </p:to>
                                    </p:set>
                                  </p:childTnLst>
                                </p:cTn>
                              </p:par>
                              <p:par>
                                <p:cTn id="103" presetID="1" presetClass="exit" presetSubtype="0" fill="hold" grpId="1" nodeType="withEffect">
                                  <p:stCondLst>
                                    <p:cond delay="0"/>
                                  </p:stCondLst>
                                  <p:childTnLst>
                                    <p:set>
                                      <p:cBhvr>
                                        <p:cTn id="104" dur="1" fill="hold">
                                          <p:stCondLst>
                                            <p:cond delay="0"/>
                                          </p:stCondLst>
                                        </p:cTn>
                                        <p:tgtEl>
                                          <p:spTgt spid="103026"/>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103045"/>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2"/>
                                        </p:tgtEl>
                                        <p:attrNameLst>
                                          <p:attrName>style.visibility</p:attrName>
                                        </p:attrNameLst>
                                      </p:cBhvr>
                                      <p:to>
                                        <p:strVal val="hidden"/>
                                      </p:to>
                                    </p:set>
                                  </p:childTnLst>
                                </p:cTn>
                              </p:par>
                              <p:par>
                                <p:cTn id="109" presetID="1" presetClass="exit" presetSubtype="0" fill="hold" nodeType="withEffect">
                                  <p:stCondLst>
                                    <p:cond delay="0"/>
                                  </p:stCondLst>
                                  <p:childTnLst>
                                    <p:set>
                                      <p:cBhvr>
                                        <p:cTn id="110" dur="1" fill="hold">
                                          <p:stCondLst>
                                            <p:cond delay="0"/>
                                          </p:stCondLst>
                                        </p:cTn>
                                        <p:tgtEl>
                                          <p:spTgt spid="47108"/>
                                        </p:tgtEl>
                                        <p:attrNameLst>
                                          <p:attrName>style.visibility</p:attrName>
                                        </p:attrNameLst>
                                      </p:cBhvr>
                                      <p:to>
                                        <p:strVal val="hidden"/>
                                      </p:to>
                                    </p:set>
                                  </p:childTnLst>
                                </p:cTn>
                              </p:par>
                              <p:par>
                                <p:cTn id="111" presetID="1" presetClass="exit" presetSubtype="0" fill="hold" nodeType="withEffect">
                                  <p:stCondLst>
                                    <p:cond delay="0"/>
                                  </p:stCondLst>
                                  <p:childTnLst>
                                    <p:set>
                                      <p:cBhvr>
                                        <p:cTn id="112" dur="1" fill="hold">
                                          <p:stCondLst>
                                            <p:cond delay="0"/>
                                          </p:stCondLst>
                                        </p:cTn>
                                        <p:tgtEl>
                                          <p:spTgt spid="103046"/>
                                        </p:tgtEl>
                                        <p:attrNameLst>
                                          <p:attrName>style.visibility</p:attrName>
                                        </p:attrNameLst>
                                      </p:cBhvr>
                                      <p:to>
                                        <p:strVal val="hidden"/>
                                      </p:to>
                                    </p:set>
                                  </p:childTnLst>
                                </p:cTn>
                              </p:par>
                              <p:par>
                                <p:cTn id="113" presetID="1" presetClass="exit" presetSubtype="0" fill="hold" grpId="1" nodeType="withEffect">
                                  <p:stCondLst>
                                    <p:cond delay="0"/>
                                  </p:stCondLst>
                                  <p:childTnLst>
                                    <p:set>
                                      <p:cBhvr>
                                        <p:cTn id="114" dur="1" fill="hold">
                                          <p:stCondLst>
                                            <p:cond delay="0"/>
                                          </p:stCondLst>
                                        </p:cTn>
                                        <p:tgtEl>
                                          <p:spTgt spid="102727"/>
                                        </p:tgtEl>
                                        <p:attrNameLst>
                                          <p:attrName>style.visibility</p:attrName>
                                        </p:attrNameLst>
                                      </p:cBhvr>
                                      <p:to>
                                        <p:strVal val="hidden"/>
                                      </p:to>
                                    </p:set>
                                  </p:childTnLst>
                                </p:cTn>
                              </p:par>
                              <p:par>
                                <p:cTn id="115" presetID="22" presetClass="entr" presetSubtype="8" fill="hold" grpId="0" nodeType="withEffect">
                                  <p:stCondLst>
                                    <p:cond delay="0"/>
                                  </p:stCondLst>
                                  <p:childTnLst>
                                    <p:set>
                                      <p:cBhvr>
                                        <p:cTn id="116" dur="1" fill="hold">
                                          <p:stCondLst>
                                            <p:cond delay="0"/>
                                          </p:stCondLst>
                                        </p:cTn>
                                        <p:tgtEl>
                                          <p:spTgt spid="103002"/>
                                        </p:tgtEl>
                                        <p:attrNameLst>
                                          <p:attrName>style.visibility</p:attrName>
                                        </p:attrNameLst>
                                      </p:cBhvr>
                                      <p:to>
                                        <p:strVal val="visible"/>
                                      </p:to>
                                    </p:set>
                                    <p:animEffect transition="in" filter="wipe(left)">
                                      <p:cBhvr>
                                        <p:cTn id="117" dur="500"/>
                                        <p:tgtEl>
                                          <p:spTgt spid="103002"/>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1" fill="hold" grpId="2" nodeType="clickEffect">
                                  <p:stCondLst>
                                    <p:cond delay="0"/>
                                  </p:stCondLst>
                                  <p:childTnLst>
                                    <p:set>
                                      <p:cBhvr>
                                        <p:cTn id="121" dur="1" fill="hold">
                                          <p:stCondLst>
                                            <p:cond delay="0"/>
                                          </p:stCondLst>
                                        </p:cTn>
                                        <p:tgtEl>
                                          <p:spTgt spid="102728"/>
                                        </p:tgtEl>
                                        <p:attrNameLst>
                                          <p:attrName>style.visibility</p:attrName>
                                        </p:attrNameLst>
                                      </p:cBhvr>
                                      <p:to>
                                        <p:strVal val="visible"/>
                                      </p:to>
                                    </p:set>
                                    <p:animEffect transition="in" filter="wipe(up)">
                                      <p:cBhvr>
                                        <p:cTn id="122" dur="500"/>
                                        <p:tgtEl>
                                          <p:spTgt spid="102728"/>
                                        </p:tgtEl>
                                      </p:cBhvr>
                                    </p:animEffect>
                                  </p:childTnLst>
                                </p:cTn>
                              </p:par>
                            </p:childTnLst>
                          </p:cTn>
                        </p:par>
                        <p:par>
                          <p:cTn id="123" fill="hold">
                            <p:stCondLst>
                              <p:cond delay="500"/>
                            </p:stCondLst>
                            <p:childTnLst>
                              <p:par>
                                <p:cTn id="124" presetID="22" presetClass="entr" presetSubtype="1" fill="hold" nodeType="afterEffect">
                                  <p:stCondLst>
                                    <p:cond delay="0"/>
                                  </p:stCondLst>
                                  <p:childTnLst>
                                    <p:set>
                                      <p:cBhvr>
                                        <p:cTn id="125" dur="1" fill="hold">
                                          <p:stCondLst>
                                            <p:cond delay="0"/>
                                          </p:stCondLst>
                                        </p:cTn>
                                        <p:tgtEl>
                                          <p:spTgt spid="103005"/>
                                        </p:tgtEl>
                                        <p:attrNameLst>
                                          <p:attrName>style.visibility</p:attrName>
                                        </p:attrNameLst>
                                      </p:cBhvr>
                                      <p:to>
                                        <p:strVal val="visible"/>
                                      </p:to>
                                    </p:set>
                                    <p:animEffect transition="in" filter="wipe(up)">
                                      <p:cBhvr>
                                        <p:cTn id="126" dur="500"/>
                                        <p:tgtEl>
                                          <p:spTgt spid="103005"/>
                                        </p:tgtEl>
                                      </p:cBhvr>
                                    </p:animEffect>
                                  </p:childTnLst>
                                </p:cTn>
                              </p:par>
                            </p:childTnLst>
                          </p:cTn>
                        </p:par>
                        <p:par>
                          <p:cTn id="127" fill="hold">
                            <p:stCondLst>
                              <p:cond delay="1000"/>
                            </p:stCondLst>
                            <p:childTnLst>
                              <p:par>
                                <p:cTn id="128" presetID="1" presetClass="entr" presetSubtype="0" fill="hold" grpId="0" nodeType="afterEffect">
                                  <p:stCondLst>
                                    <p:cond delay="0"/>
                                  </p:stCondLst>
                                  <p:childTnLst>
                                    <p:set>
                                      <p:cBhvr>
                                        <p:cTn id="129" dur="1" fill="hold">
                                          <p:stCondLst>
                                            <p:cond delay="0"/>
                                          </p:stCondLst>
                                        </p:cTn>
                                        <p:tgtEl>
                                          <p:spTgt spid="102991"/>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23" presetClass="entr" presetSubtype="16" fill="hold" nodeType="clickEffect">
                                  <p:stCondLst>
                                    <p:cond delay="0"/>
                                  </p:stCondLst>
                                  <p:childTnLst>
                                    <p:set>
                                      <p:cBhvr>
                                        <p:cTn id="133" dur="1" fill="hold">
                                          <p:stCondLst>
                                            <p:cond delay="0"/>
                                          </p:stCondLst>
                                        </p:cTn>
                                        <p:tgtEl>
                                          <p:spTgt spid="47106"/>
                                        </p:tgtEl>
                                        <p:attrNameLst>
                                          <p:attrName>style.visibility</p:attrName>
                                        </p:attrNameLst>
                                      </p:cBhvr>
                                      <p:to>
                                        <p:strVal val="visible"/>
                                      </p:to>
                                    </p:set>
                                    <p:anim calcmode="lin" valueType="num">
                                      <p:cBhvr>
                                        <p:cTn id="134" dur="1000" fill="hold"/>
                                        <p:tgtEl>
                                          <p:spTgt spid="47106"/>
                                        </p:tgtEl>
                                        <p:attrNameLst>
                                          <p:attrName>ppt_w</p:attrName>
                                        </p:attrNameLst>
                                      </p:cBhvr>
                                      <p:tavLst>
                                        <p:tav tm="0">
                                          <p:val>
                                            <p:fltVal val="0"/>
                                          </p:val>
                                        </p:tav>
                                        <p:tav tm="100000">
                                          <p:val>
                                            <p:strVal val="#ppt_w"/>
                                          </p:val>
                                        </p:tav>
                                      </p:tavLst>
                                    </p:anim>
                                    <p:anim calcmode="lin" valueType="num">
                                      <p:cBhvr>
                                        <p:cTn id="135" dur="1000" fill="hold"/>
                                        <p:tgtEl>
                                          <p:spTgt spid="47106"/>
                                        </p:tgtEl>
                                        <p:attrNameLst>
                                          <p:attrName>ppt_h</p:attrName>
                                        </p:attrNameLst>
                                      </p:cBhvr>
                                      <p:tavLst>
                                        <p:tav tm="0">
                                          <p:val>
                                            <p:fltVal val="0"/>
                                          </p:val>
                                        </p:tav>
                                        <p:tav tm="100000">
                                          <p:val>
                                            <p:strVal val="#ppt_h"/>
                                          </p:val>
                                        </p:tav>
                                      </p:tavLst>
                                    </p:anim>
                                  </p:childTnLst>
                                </p:cTn>
                              </p:par>
                            </p:childTnLst>
                          </p:cTn>
                        </p:par>
                      </p:childTnLst>
                    </p:cTn>
                  </p:par>
                  <p:par>
                    <p:cTn id="136" fill="hold">
                      <p:stCondLst>
                        <p:cond delay="indefinite"/>
                      </p:stCondLst>
                      <p:childTnLst>
                        <p:par>
                          <p:cTn id="137" fill="hold">
                            <p:stCondLst>
                              <p:cond delay="0"/>
                            </p:stCondLst>
                            <p:childTnLst>
                              <p:par>
                                <p:cTn id="138" presetID="43" presetClass="path" presetSubtype="0" accel="50000" decel="50000" fill="hold" nodeType="clickEffect">
                                  <p:stCondLst>
                                    <p:cond delay="0"/>
                                  </p:stCondLst>
                                  <p:childTnLst>
                                    <p:animMotion origin="layout" path="M -0.18815 0.30486 L -0.09414 0.30486 C -0.05208 0.30486 -3.33333E-6 0.2206 -3.33333E-6 0.15231 L -3.33333E-6 3.7037E-6 " pathEditMode="relative" rAng="0" ptsTypes="AAAA">
                                      <p:cBhvr>
                                        <p:cTn id="139" dur="2000" spd="-100000" fill="hold"/>
                                        <p:tgtEl>
                                          <p:spTgt spid="3"/>
                                        </p:tgtEl>
                                        <p:attrNameLst>
                                          <p:attrName>ppt_x</p:attrName>
                                          <p:attrName>ppt_y</p:attrName>
                                        </p:attrNameLst>
                                      </p:cBhvr>
                                      <p:rCtr x="9401" y="-15255"/>
                                    </p:animMotion>
                                  </p:childTnLst>
                                </p:cTn>
                              </p:par>
                            </p:childTnLst>
                          </p:cTn>
                        </p:par>
                        <p:par>
                          <p:cTn id="140" fill="hold">
                            <p:stCondLst>
                              <p:cond delay="2000"/>
                            </p:stCondLst>
                            <p:childTnLst>
                              <p:par>
                                <p:cTn id="141" presetID="17" presetClass="entr" presetSubtype="10" fill="hold" grpId="0" nodeType="afterEffect">
                                  <p:stCondLst>
                                    <p:cond delay="0"/>
                                  </p:stCondLst>
                                  <p:childTnLst>
                                    <p:set>
                                      <p:cBhvr>
                                        <p:cTn id="142" dur="1" fill="hold">
                                          <p:stCondLst>
                                            <p:cond delay="0"/>
                                          </p:stCondLst>
                                        </p:cTn>
                                        <p:tgtEl>
                                          <p:spTgt spid="103057"/>
                                        </p:tgtEl>
                                        <p:attrNameLst>
                                          <p:attrName>style.visibility</p:attrName>
                                        </p:attrNameLst>
                                      </p:cBhvr>
                                      <p:to>
                                        <p:strVal val="visible"/>
                                      </p:to>
                                    </p:set>
                                    <p:anim calcmode="lin" valueType="num">
                                      <p:cBhvr>
                                        <p:cTn id="143" dur="500" fill="hold"/>
                                        <p:tgtEl>
                                          <p:spTgt spid="103057"/>
                                        </p:tgtEl>
                                        <p:attrNameLst>
                                          <p:attrName>ppt_w</p:attrName>
                                        </p:attrNameLst>
                                      </p:cBhvr>
                                      <p:tavLst>
                                        <p:tav tm="0">
                                          <p:val>
                                            <p:fltVal val="0"/>
                                          </p:val>
                                        </p:tav>
                                        <p:tav tm="100000">
                                          <p:val>
                                            <p:strVal val="#ppt_w"/>
                                          </p:val>
                                        </p:tav>
                                      </p:tavLst>
                                    </p:anim>
                                    <p:anim calcmode="lin" valueType="num">
                                      <p:cBhvr>
                                        <p:cTn id="144" dur="500" fill="hold"/>
                                        <p:tgtEl>
                                          <p:spTgt spid="103057"/>
                                        </p:tgtEl>
                                        <p:attrNameLst>
                                          <p:attrName>ppt_h</p:attrName>
                                        </p:attrNameLst>
                                      </p:cBhvr>
                                      <p:tavLst>
                                        <p:tav tm="0">
                                          <p:val>
                                            <p:strVal val="#ppt_h"/>
                                          </p:val>
                                        </p:tav>
                                        <p:tav tm="100000">
                                          <p:val>
                                            <p:strVal val="#ppt_h"/>
                                          </p:val>
                                        </p:tav>
                                      </p:tavLst>
                                    </p:anim>
                                  </p:childTnLst>
                                </p:cTn>
                              </p:par>
                            </p:childTnLst>
                          </p:cTn>
                        </p:par>
                        <p:par>
                          <p:cTn id="145" fill="hold">
                            <p:stCondLst>
                              <p:cond delay="2500"/>
                            </p:stCondLst>
                            <p:childTnLst>
                              <p:par>
                                <p:cTn id="146" presetID="23" presetClass="entr" presetSubtype="16" fill="hold" grpId="0" nodeType="afterEffect">
                                  <p:stCondLst>
                                    <p:cond delay="0"/>
                                  </p:stCondLst>
                                  <p:childTnLst>
                                    <p:set>
                                      <p:cBhvr>
                                        <p:cTn id="147" dur="1" fill="hold">
                                          <p:stCondLst>
                                            <p:cond delay="0"/>
                                          </p:stCondLst>
                                        </p:cTn>
                                        <p:tgtEl>
                                          <p:spTgt spid="103058"/>
                                        </p:tgtEl>
                                        <p:attrNameLst>
                                          <p:attrName>style.visibility</p:attrName>
                                        </p:attrNameLst>
                                      </p:cBhvr>
                                      <p:to>
                                        <p:strVal val="visible"/>
                                      </p:to>
                                    </p:set>
                                    <p:anim calcmode="lin" valueType="num">
                                      <p:cBhvr>
                                        <p:cTn id="148" dur="500" fill="hold"/>
                                        <p:tgtEl>
                                          <p:spTgt spid="103058"/>
                                        </p:tgtEl>
                                        <p:attrNameLst>
                                          <p:attrName>ppt_w</p:attrName>
                                        </p:attrNameLst>
                                      </p:cBhvr>
                                      <p:tavLst>
                                        <p:tav tm="0">
                                          <p:val>
                                            <p:fltVal val="0"/>
                                          </p:val>
                                        </p:tav>
                                        <p:tav tm="100000">
                                          <p:val>
                                            <p:strVal val="#ppt_w"/>
                                          </p:val>
                                        </p:tav>
                                      </p:tavLst>
                                    </p:anim>
                                    <p:anim calcmode="lin" valueType="num">
                                      <p:cBhvr>
                                        <p:cTn id="149" dur="500" fill="hold"/>
                                        <p:tgtEl>
                                          <p:spTgt spid="103058"/>
                                        </p:tgtEl>
                                        <p:attrNameLst>
                                          <p:attrName>ppt_h</p:attrName>
                                        </p:attrNameLst>
                                      </p:cBhvr>
                                      <p:tavLst>
                                        <p:tav tm="0">
                                          <p:val>
                                            <p:fltVal val="0"/>
                                          </p:val>
                                        </p:tav>
                                        <p:tav tm="100000">
                                          <p:val>
                                            <p:strVal val="#ppt_h"/>
                                          </p:val>
                                        </p:tav>
                                      </p:tavLst>
                                    </p:anim>
                                  </p:childTnLst>
                                </p:cTn>
                              </p:par>
                            </p:childTnLst>
                          </p:cTn>
                        </p:par>
                        <p:par>
                          <p:cTn id="150" fill="hold">
                            <p:stCondLst>
                              <p:cond delay="3000"/>
                            </p:stCondLst>
                            <p:childTnLst>
                              <p:par>
                                <p:cTn id="151" presetID="47" presetClass="entr" presetSubtype="0" fill="hold" grpId="0" nodeType="afterEffect">
                                  <p:stCondLst>
                                    <p:cond delay="0"/>
                                  </p:stCondLst>
                                  <p:childTnLst>
                                    <p:set>
                                      <p:cBhvr>
                                        <p:cTn id="152" dur="1" fill="hold">
                                          <p:stCondLst>
                                            <p:cond delay="0"/>
                                          </p:stCondLst>
                                        </p:cTn>
                                        <p:tgtEl>
                                          <p:spTgt spid="103059"/>
                                        </p:tgtEl>
                                        <p:attrNameLst>
                                          <p:attrName>style.visibility</p:attrName>
                                        </p:attrNameLst>
                                      </p:cBhvr>
                                      <p:to>
                                        <p:strVal val="visible"/>
                                      </p:to>
                                    </p:set>
                                    <p:animEffect transition="in" filter="fade">
                                      <p:cBhvr>
                                        <p:cTn id="153" dur="1000"/>
                                        <p:tgtEl>
                                          <p:spTgt spid="103059"/>
                                        </p:tgtEl>
                                      </p:cBhvr>
                                    </p:animEffect>
                                    <p:anim calcmode="lin" valueType="num">
                                      <p:cBhvr>
                                        <p:cTn id="154" dur="1000" fill="hold"/>
                                        <p:tgtEl>
                                          <p:spTgt spid="103059"/>
                                        </p:tgtEl>
                                        <p:attrNameLst>
                                          <p:attrName>ppt_x</p:attrName>
                                        </p:attrNameLst>
                                      </p:cBhvr>
                                      <p:tavLst>
                                        <p:tav tm="0">
                                          <p:val>
                                            <p:strVal val="#ppt_x"/>
                                          </p:val>
                                        </p:tav>
                                        <p:tav tm="100000">
                                          <p:val>
                                            <p:strVal val="#ppt_x"/>
                                          </p:val>
                                        </p:tav>
                                      </p:tavLst>
                                    </p:anim>
                                    <p:anim calcmode="lin" valueType="num">
                                      <p:cBhvr>
                                        <p:cTn id="155" dur="1000" fill="hold"/>
                                        <p:tgtEl>
                                          <p:spTgt spid="103059"/>
                                        </p:tgtEl>
                                        <p:attrNameLst>
                                          <p:attrName>ppt_y</p:attrName>
                                        </p:attrNameLst>
                                      </p:cBhvr>
                                      <p:tavLst>
                                        <p:tav tm="0">
                                          <p:val>
                                            <p:strVal val="#ppt_y-.1"/>
                                          </p:val>
                                        </p:tav>
                                        <p:tav tm="100000">
                                          <p:val>
                                            <p:strVal val="#ppt_y"/>
                                          </p:val>
                                        </p:tav>
                                      </p:tavLst>
                                    </p:anim>
                                  </p:childTnLst>
                                </p:cTn>
                              </p:par>
                            </p:childTnLst>
                          </p:cTn>
                        </p:par>
                        <p:par>
                          <p:cTn id="156" fill="hold">
                            <p:stCondLst>
                              <p:cond delay="4000"/>
                            </p:stCondLst>
                            <p:childTnLst>
                              <p:par>
                                <p:cTn id="157" presetID="12" presetClass="entr" presetSubtype="1" fill="hold" nodeType="afterEffect">
                                  <p:stCondLst>
                                    <p:cond delay="0"/>
                                  </p:stCondLst>
                                  <p:childTnLst>
                                    <p:set>
                                      <p:cBhvr>
                                        <p:cTn id="158" dur="1" fill="hold">
                                          <p:stCondLst>
                                            <p:cond delay="0"/>
                                          </p:stCondLst>
                                        </p:cTn>
                                        <p:tgtEl>
                                          <p:spTgt spid="47111"/>
                                        </p:tgtEl>
                                        <p:attrNameLst>
                                          <p:attrName>style.visibility</p:attrName>
                                        </p:attrNameLst>
                                      </p:cBhvr>
                                      <p:to>
                                        <p:strVal val="visible"/>
                                      </p:to>
                                    </p:set>
                                    <p:animEffect transition="in" filter="slide(fromTop)">
                                      <p:cBhvr>
                                        <p:cTn id="159" dur="500"/>
                                        <p:tgtEl>
                                          <p:spTgt spid="47111"/>
                                        </p:tgtEl>
                                      </p:cBhvr>
                                    </p:animEffect>
                                  </p:childTnLst>
                                </p:cTn>
                              </p:par>
                            </p:childTnLst>
                          </p:cTn>
                        </p:par>
                      </p:childTnLst>
                    </p:cTn>
                  </p:par>
                  <p:par>
                    <p:cTn id="160" fill="hold">
                      <p:stCondLst>
                        <p:cond delay="indefinite"/>
                      </p:stCondLst>
                      <p:childTnLst>
                        <p:par>
                          <p:cTn id="161" fill="hold">
                            <p:stCondLst>
                              <p:cond delay="0"/>
                            </p:stCondLst>
                            <p:childTnLst>
                              <p:par>
                                <p:cTn id="162" presetID="43" presetClass="path" presetSubtype="0" accel="50000" decel="50000" fill="hold" nodeType="clickEffect">
                                  <p:stCondLst>
                                    <p:cond delay="0"/>
                                  </p:stCondLst>
                                  <p:childTnLst>
                                    <p:animMotion origin="layout" path="M -8.33333E-7 4.44444E-6 L 0.0944 4.44444E-6 C 0.13659 4.44444E-6 0.1888 -0.10417 0.1888 -0.18889 L 0.1888 -0.37778 " pathEditMode="relative" rAng="0" ptsTypes="AAAA">
                                      <p:cBhvr>
                                        <p:cTn id="163" dur="2000" fill="hold"/>
                                        <p:tgtEl>
                                          <p:spTgt spid="47111"/>
                                        </p:tgtEl>
                                        <p:attrNameLst>
                                          <p:attrName>ppt_x</p:attrName>
                                          <p:attrName>ppt_y</p:attrName>
                                        </p:attrNameLst>
                                      </p:cBhvr>
                                      <p:rCtr x="9440" y="-18889"/>
                                    </p:animMotion>
                                  </p:childTnLst>
                                </p:cTn>
                              </p:par>
                            </p:childTnLst>
                          </p:cTn>
                        </p:par>
                        <p:par>
                          <p:cTn id="164" fill="hold">
                            <p:stCondLst>
                              <p:cond delay="2000"/>
                            </p:stCondLst>
                            <p:childTnLst>
                              <p:par>
                                <p:cTn id="165" presetID="1" presetClass="entr" presetSubtype="0" fill="hold" grpId="0" nodeType="afterEffect">
                                  <p:stCondLst>
                                    <p:cond delay="0"/>
                                  </p:stCondLst>
                                  <p:childTnLst>
                                    <p:set>
                                      <p:cBhvr>
                                        <p:cTn id="166" dur="1" fill="hold">
                                          <p:stCondLst>
                                            <p:cond delay="0"/>
                                          </p:stCondLst>
                                        </p:cTn>
                                        <p:tgtEl>
                                          <p:spTgt spid="103069"/>
                                        </p:tgtEl>
                                        <p:attrNameLst>
                                          <p:attrName>style.visibility</p:attrName>
                                        </p:attrNameLst>
                                      </p:cBhvr>
                                      <p:to>
                                        <p:strVal val="visible"/>
                                      </p:to>
                                    </p:set>
                                  </p:childTnLst>
                                </p:cTn>
                              </p:par>
                            </p:childTnLst>
                          </p:cTn>
                        </p:par>
                        <p:par>
                          <p:cTn id="167" fill="hold">
                            <p:stCondLst>
                              <p:cond delay="2000"/>
                            </p:stCondLst>
                            <p:childTnLst>
                              <p:par>
                                <p:cTn id="168" presetID="10" presetClass="exit" presetSubtype="0" fill="hold" nodeType="afterEffect">
                                  <p:stCondLst>
                                    <p:cond delay="0"/>
                                  </p:stCondLst>
                                  <p:childTnLst>
                                    <p:animEffect transition="out" filter="fade">
                                      <p:cBhvr>
                                        <p:cTn id="169" dur="500"/>
                                        <p:tgtEl>
                                          <p:spTgt spid="47111"/>
                                        </p:tgtEl>
                                      </p:cBhvr>
                                    </p:animEffect>
                                    <p:set>
                                      <p:cBhvr>
                                        <p:cTn id="170" dur="1" fill="hold">
                                          <p:stCondLst>
                                            <p:cond delay="499"/>
                                          </p:stCondLst>
                                        </p:cTn>
                                        <p:tgtEl>
                                          <p:spTgt spid="47111"/>
                                        </p:tgtEl>
                                        <p:attrNameLst>
                                          <p:attrName>style.visibility</p:attrName>
                                        </p:attrNameLst>
                                      </p:cBhvr>
                                      <p:to>
                                        <p:strVal val="hidden"/>
                                      </p:to>
                                    </p:set>
                                  </p:childTnLst>
                                </p:cTn>
                              </p:par>
                            </p:childTnLst>
                          </p:cTn>
                        </p:par>
                      </p:childTnLst>
                    </p:cTn>
                  </p:par>
                  <p:par>
                    <p:cTn id="171" fill="hold">
                      <p:stCondLst>
                        <p:cond delay="indefinite"/>
                      </p:stCondLst>
                      <p:childTnLst>
                        <p:par>
                          <p:cTn id="172" fill="hold">
                            <p:stCondLst>
                              <p:cond delay="0"/>
                            </p:stCondLst>
                            <p:childTnLst>
                              <p:par>
                                <p:cTn id="173" presetID="1" presetClass="exit" presetSubtype="0" fill="hold" grpId="1" nodeType="clickEffect">
                                  <p:stCondLst>
                                    <p:cond delay="0"/>
                                  </p:stCondLst>
                                  <p:childTnLst>
                                    <p:set>
                                      <p:cBhvr>
                                        <p:cTn id="174" dur="1" fill="hold">
                                          <p:stCondLst>
                                            <p:cond delay="0"/>
                                          </p:stCondLst>
                                        </p:cTn>
                                        <p:tgtEl>
                                          <p:spTgt spid="103002"/>
                                        </p:tgtEl>
                                        <p:attrNameLst>
                                          <p:attrName>style.visibility</p:attrName>
                                        </p:attrNameLst>
                                      </p:cBhvr>
                                      <p:to>
                                        <p:strVal val="hidden"/>
                                      </p:to>
                                    </p:set>
                                  </p:childTnLst>
                                </p:cTn>
                              </p:par>
                              <p:par>
                                <p:cTn id="175" presetID="1" presetClass="exit" presetSubtype="0" fill="hold" nodeType="withEffect">
                                  <p:stCondLst>
                                    <p:cond delay="0"/>
                                  </p:stCondLst>
                                  <p:childTnLst>
                                    <p:set>
                                      <p:cBhvr>
                                        <p:cTn id="176" dur="1" fill="hold">
                                          <p:stCondLst>
                                            <p:cond delay="0"/>
                                          </p:stCondLst>
                                        </p:cTn>
                                        <p:tgtEl>
                                          <p:spTgt spid="47106"/>
                                        </p:tgtEl>
                                        <p:attrNameLst>
                                          <p:attrName>style.visibility</p:attrName>
                                        </p:attrNameLst>
                                      </p:cBhvr>
                                      <p:to>
                                        <p:strVal val="hidden"/>
                                      </p:to>
                                    </p:set>
                                  </p:childTnLst>
                                </p:cTn>
                              </p:par>
                              <p:par>
                                <p:cTn id="177" presetID="1" presetClass="exit" presetSubtype="0" fill="hold" grpId="1" nodeType="withEffect">
                                  <p:stCondLst>
                                    <p:cond delay="0"/>
                                  </p:stCondLst>
                                  <p:childTnLst>
                                    <p:set>
                                      <p:cBhvr>
                                        <p:cTn id="178" dur="1" fill="hold">
                                          <p:stCondLst>
                                            <p:cond delay="0"/>
                                          </p:stCondLst>
                                        </p:cTn>
                                        <p:tgtEl>
                                          <p:spTgt spid="102991"/>
                                        </p:tgtEl>
                                        <p:attrNameLst>
                                          <p:attrName>style.visibility</p:attrName>
                                        </p:attrNameLst>
                                      </p:cBhvr>
                                      <p:to>
                                        <p:strVal val="hidden"/>
                                      </p:to>
                                    </p:set>
                                  </p:childTnLst>
                                </p:cTn>
                              </p:par>
                              <p:par>
                                <p:cTn id="179" presetID="1" presetClass="exit" presetSubtype="0" fill="hold" grpId="1" nodeType="withEffect">
                                  <p:stCondLst>
                                    <p:cond delay="0"/>
                                  </p:stCondLst>
                                  <p:childTnLst>
                                    <p:set>
                                      <p:cBhvr>
                                        <p:cTn id="180" dur="1" fill="hold">
                                          <p:stCondLst>
                                            <p:cond delay="0"/>
                                          </p:stCondLst>
                                        </p:cTn>
                                        <p:tgtEl>
                                          <p:spTgt spid="103057"/>
                                        </p:tgtEl>
                                        <p:attrNameLst>
                                          <p:attrName>style.visibility</p:attrName>
                                        </p:attrNameLst>
                                      </p:cBhvr>
                                      <p:to>
                                        <p:strVal val="hidden"/>
                                      </p:to>
                                    </p:set>
                                  </p:childTnLst>
                                </p:cTn>
                              </p:par>
                              <p:par>
                                <p:cTn id="181" presetID="1" presetClass="exit" presetSubtype="0" fill="hold" grpId="1" nodeType="withEffect">
                                  <p:stCondLst>
                                    <p:cond delay="0"/>
                                  </p:stCondLst>
                                  <p:childTnLst>
                                    <p:set>
                                      <p:cBhvr>
                                        <p:cTn id="182" dur="1" fill="hold">
                                          <p:stCondLst>
                                            <p:cond delay="0"/>
                                          </p:stCondLst>
                                        </p:cTn>
                                        <p:tgtEl>
                                          <p:spTgt spid="103059"/>
                                        </p:tgtEl>
                                        <p:attrNameLst>
                                          <p:attrName>style.visibility</p:attrName>
                                        </p:attrNameLst>
                                      </p:cBhvr>
                                      <p:to>
                                        <p:strVal val="hidden"/>
                                      </p:to>
                                    </p:set>
                                  </p:childTnLst>
                                </p:cTn>
                              </p:par>
                              <p:par>
                                <p:cTn id="183" presetID="1" presetClass="exit" presetSubtype="0" fill="hold" grpId="1" nodeType="withEffect">
                                  <p:stCondLst>
                                    <p:cond delay="0"/>
                                  </p:stCondLst>
                                  <p:childTnLst>
                                    <p:set>
                                      <p:cBhvr>
                                        <p:cTn id="184" dur="1" fill="hold">
                                          <p:stCondLst>
                                            <p:cond delay="0"/>
                                          </p:stCondLst>
                                        </p:cTn>
                                        <p:tgtEl>
                                          <p:spTgt spid="103058"/>
                                        </p:tgtEl>
                                        <p:attrNameLst>
                                          <p:attrName>style.visibility</p:attrName>
                                        </p:attrNameLst>
                                      </p:cBhvr>
                                      <p:to>
                                        <p:strVal val="hidden"/>
                                      </p:to>
                                    </p:set>
                                  </p:childTnLst>
                                </p:cTn>
                              </p:par>
                              <p:par>
                                <p:cTn id="185" presetID="1" presetClass="exit" presetSubtype="0" fill="hold" nodeType="withEffect">
                                  <p:stCondLst>
                                    <p:cond delay="0"/>
                                  </p:stCondLst>
                                  <p:childTnLst>
                                    <p:set>
                                      <p:cBhvr>
                                        <p:cTn id="186" dur="1" fill="hold">
                                          <p:stCondLst>
                                            <p:cond delay="0"/>
                                          </p:stCondLst>
                                        </p:cTn>
                                        <p:tgtEl>
                                          <p:spTgt spid="3"/>
                                        </p:tgtEl>
                                        <p:attrNameLst>
                                          <p:attrName>style.visibility</p:attrName>
                                        </p:attrNameLst>
                                      </p:cBhvr>
                                      <p:to>
                                        <p:strVal val="hidden"/>
                                      </p:to>
                                    </p:set>
                                  </p:childTnLst>
                                </p:cTn>
                              </p:par>
                              <p:par>
                                <p:cTn id="187" presetID="1" presetClass="exit" presetSubtype="0" fill="hold" grpId="3" nodeType="withEffect">
                                  <p:stCondLst>
                                    <p:cond delay="0"/>
                                  </p:stCondLst>
                                  <p:childTnLst>
                                    <p:set>
                                      <p:cBhvr>
                                        <p:cTn id="188" dur="1" fill="hold">
                                          <p:stCondLst>
                                            <p:cond delay="0"/>
                                          </p:stCondLst>
                                        </p:cTn>
                                        <p:tgtEl>
                                          <p:spTgt spid="102728"/>
                                        </p:tgtEl>
                                        <p:attrNameLst>
                                          <p:attrName>style.visibility</p:attrName>
                                        </p:attrNameLst>
                                      </p:cBhvr>
                                      <p:to>
                                        <p:strVal val="hidden"/>
                                      </p:to>
                                    </p:set>
                                  </p:childTnLst>
                                </p:cTn>
                              </p:par>
                              <p:par>
                                <p:cTn id="189" presetID="1" presetClass="exit" presetSubtype="0" fill="hold" nodeType="withEffect">
                                  <p:stCondLst>
                                    <p:cond delay="0"/>
                                  </p:stCondLst>
                                  <p:childTnLst>
                                    <p:set>
                                      <p:cBhvr>
                                        <p:cTn id="190" dur="1" fill="hold">
                                          <p:stCondLst>
                                            <p:cond delay="0"/>
                                          </p:stCondLst>
                                        </p:cTn>
                                        <p:tgtEl>
                                          <p:spTgt spid="103005"/>
                                        </p:tgtEl>
                                        <p:attrNameLst>
                                          <p:attrName>style.visibility</p:attrName>
                                        </p:attrNameLst>
                                      </p:cBhvr>
                                      <p:to>
                                        <p:strVal val="hidden"/>
                                      </p:to>
                                    </p:set>
                                  </p:childTnLst>
                                </p:cTn>
                              </p:par>
                              <p:par>
                                <p:cTn id="191" presetID="23" presetClass="entr" presetSubtype="16" fill="hold" grpId="0" nodeType="withEffect">
                                  <p:stCondLst>
                                    <p:cond delay="0"/>
                                  </p:stCondLst>
                                  <p:childTnLst>
                                    <p:set>
                                      <p:cBhvr>
                                        <p:cTn id="192" dur="1" fill="hold">
                                          <p:stCondLst>
                                            <p:cond delay="0"/>
                                          </p:stCondLst>
                                        </p:cTn>
                                        <p:tgtEl>
                                          <p:spTgt spid="103070"/>
                                        </p:tgtEl>
                                        <p:attrNameLst>
                                          <p:attrName>style.visibility</p:attrName>
                                        </p:attrNameLst>
                                      </p:cBhvr>
                                      <p:to>
                                        <p:strVal val="visible"/>
                                      </p:to>
                                    </p:set>
                                    <p:anim calcmode="lin" valueType="num">
                                      <p:cBhvr>
                                        <p:cTn id="193" dur="500" fill="hold"/>
                                        <p:tgtEl>
                                          <p:spTgt spid="103070"/>
                                        </p:tgtEl>
                                        <p:attrNameLst>
                                          <p:attrName>ppt_w</p:attrName>
                                        </p:attrNameLst>
                                      </p:cBhvr>
                                      <p:tavLst>
                                        <p:tav tm="0">
                                          <p:val>
                                            <p:fltVal val="0"/>
                                          </p:val>
                                        </p:tav>
                                        <p:tav tm="100000">
                                          <p:val>
                                            <p:strVal val="#ppt_w"/>
                                          </p:val>
                                        </p:tav>
                                      </p:tavLst>
                                    </p:anim>
                                    <p:anim calcmode="lin" valueType="num">
                                      <p:cBhvr>
                                        <p:cTn id="194" dur="500" fill="hold"/>
                                        <p:tgtEl>
                                          <p:spTgt spid="103070"/>
                                        </p:tgtEl>
                                        <p:attrNameLst>
                                          <p:attrName>ppt_h</p:attrName>
                                        </p:attrNameLst>
                                      </p:cBhvr>
                                      <p:tavLst>
                                        <p:tav tm="0">
                                          <p:val>
                                            <p:fltVal val="0"/>
                                          </p:val>
                                        </p:tav>
                                        <p:tav tm="100000">
                                          <p:val>
                                            <p:strVal val="#ppt_h"/>
                                          </p:val>
                                        </p:tav>
                                      </p:tavLst>
                                    </p:anim>
                                  </p:childTnLst>
                                </p:cTn>
                              </p:par>
                              <p:par>
                                <p:cTn id="195" presetID="23" presetClass="entr" presetSubtype="16" fill="hold" grpId="0" nodeType="withEffect">
                                  <p:stCondLst>
                                    <p:cond delay="0"/>
                                  </p:stCondLst>
                                  <p:childTnLst>
                                    <p:set>
                                      <p:cBhvr>
                                        <p:cTn id="196" dur="1" fill="hold">
                                          <p:stCondLst>
                                            <p:cond delay="0"/>
                                          </p:stCondLst>
                                        </p:cTn>
                                        <p:tgtEl>
                                          <p:spTgt spid="103072"/>
                                        </p:tgtEl>
                                        <p:attrNameLst>
                                          <p:attrName>style.visibility</p:attrName>
                                        </p:attrNameLst>
                                      </p:cBhvr>
                                      <p:to>
                                        <p:strVal val="visible"/>
                                      </p:to>
                                    </p:set>
                                    <p:anim calcmode="lin" valueType="num">
                                      <p:cBhvr>
                                        <p:cTn id="197" dur="500" fill="hold"/>
                                        <p:tgtEl>
                                          <p:spTgt spid="103072"/>
                                        </p:tgtEl>
                                        <p:attrNameLst>
                                          <p:attrName>ppt_w</p:attrName>
                                        </p:attrNameLst>
                                      </p:cBhvr>
                                      <p:tavLst>
                                        <p:tav tm="0">
                                          <p:val>
                                            <p:fltVal val="0"/>
                                          </p:val>
                                        </p:tav>
                                        <p:tav tm="100000">
                                          <p:val>
                                            <p:strVal val="#ppt_w"/>
                                          </p:val>
                                        </p:tav>
                                      </p:tavLst>
                                    </p:anim>
                                    <p:anim calcmode="lin" valueType="num">
                                      <p:cBhvr>
                                        <p:cTn id="198" dur="500" fill="hold"/>
                                        <p:tgtEl>
                                          <p:spTgt spid="103072"/>
                                        </p:tgtEl>
                                        <p:attrNameLst>
                                          <p:attrName>ppt_h</p:attrName>
                                        </p:attrNameLst>
                                      </p:cBhvr>
                                      <p:tavLst>
                                        <p:tav tm="0">
                                          <p:val>
                                            <p:fltVal val="0"/>
                                          </p:val>
                                        </p:tav>
                                        <p:tav tm="100000">
                                          <p:val>
                                            <p:strVal val="#ppt_h"/>
                                          </p:val>
                                        </p:tav>
                                      </p:tavLst>
                                    </p:anim>
                                  </p:childTnLst>
                                </p:cTn>
                              </p:par>
                            </p:childTnLst>
                          </p:cTn>
                        </p:par>
                        <p:par>
                          <p:cTn id="199" fill="hold">
                            <p:stCondLst>
                              <p:cond delay="0"/>
                            </p:stCondLst>
                            <p:childTnLst>
                              <p:par>
                                <p:cTn id="200" presetID="12" presetClass="entr" presetSubtype="1" fill="hold" grpId="0" nodeType="afterEffect">
                                  <p:stCondLst>
                                    <p:cond delay="0"/>
                                  </p:stCondLst>
                                  <p:childTnLst>
                                    <p:set>
                                      <p:cBhvr>
                                        <p:cTn id="201" dur="1" fill="hold">
                                          <p:stCondLst>
                                            <p:cond delay="0"/>
                                          </p:stCondLst>
                                        </p:cTn>
                                        <p:tgtEl>
                                          <p:spTgt spid="103071"/>
                                        </p:tgtEl>
                                        <p:attrNameLst>
                                          <p:attrName>style.visibility</p:attrName>
                                        </p:attrNameLst>
                                      </p:cBhvr>
                                      <p:to>
                                        <p:strVal val="visible"/>
                                      </p:to>
                                    </p:set>
                                    <p:animEffect transition="in" filter="slide(fromTop)">
                                      <p:cBhvr>
                                        <p:cTn id="202" dur="500"/>
                                        <p:tgtEl>
                                          <p:spTgt spid="1030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2" grpId="0" build="p"/>
      <p:bldP spid="102727" grpId="0" animBg="1"/>
      <p:bldP spid="102727" grpId="1" animBg="1"/>
      <p:bldP spid="102728" grpId="0" animBg="1"/>
      <p:bldP spid="102728" grpId="1" animBg="1"/>
      <p:bldP spid="102728" grpId="2" animBg="1"/>
      <p:bldP spid="102728" grpId="3" animBg="1"/>
      <p:bldP spid="102812" grpId="0" animBg="1"/>
      <p:bldP spid="102812" grpId="1" animBg="1"/>
      <p:bldP spid="102991" grpId="0" animBg="1"/>
      <p:bldP spid="102991" grpId="1" animBg="1"/>
      <p:bldP spid="103000" grpId="0" animBg="1"/>
      <p:bldP spid="103001" grpId="0" animBg="1"/>
      <p:bldP spid="103001" grpId="1" animBg="1"/>
      <p:bldP spid="103002" grpId="0" animBg="1"/>
      <p:bldP spid="103002" grpId="1" animBg="1"/>
      <p:bldP spid="103003" grpId="0"/>
      <p:bldP spid="103024" grpId="0" animBg="1"/>
      <p:bldP spid="103024" grpId="1" animBg="1"/>
      <p:bldP spid="103026" grpId="0"/>
      <p:bldP spid="103026" grpId="1"/>
      <p:bldP spid="103045" grpId="0" animBg="1"/>
      <p:bldP spid="103045" grpId="1" animBg="1"/>
      <p:bldP spid="103046" grpId="0"/>
      <p:bldP spid="103047" grpId="0" animBg="1"/>
      <p:bldP spid="103057" grpId="0"/>
      <p:bldP spid="103057" grpId="1"/>
      <p:bldP spid="103058" grpId="0" animBg="1"/>
      <p:bldP spid="103058" grpId="1" animBg="1"/>
      <p:bldP spid="103059" grpId="0"/>
      <p:bldP spid="103059" grpId="1"/>
      <p:bldP spid="103069" grpId="0" animBg="1"/>
      <p:bldP spid="103070" grpId="0" animBg="1"/>
      <p:bldP spid="103071" grpId="0" animBg="1"/>
      <p:bldP spid="103072"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ChangeArrowheads="1"/>
          </p:cNvSpPr>
          <p:nvPr/>
        </p:nvSpPr>
        <p:spPr bwMode="auto">
          <a:xfrm>
            <a:off x="1981200" y="269875"/>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dirty="0"/>
              <a:t>优先级判定表</a:t>
            </a:r>
          </a:p>
        </p:txBody>
      </p:sp>
      <p:graphicFrame>
        <p:nvGraphicFramePr>
          <p:cNvPr id="112599" name="Group 2007"/>
          <p:cNvGraphicFramePr>
            <a:graphicFrameLocks noGrp="1"/>
          </p:cNvGraphicFramePr>
          <p:nvPr/>
        </p:nvGraphicFramePr>
        <p:xfrm>
          <a:off x="2133600" y="2362200"/>
          <a:ext cx="3886200" cy="2819404"/>
        </p:xfrm>
        <a:graphic>
          <a:graphicData uri="http://schemas.openxmlformats.org/drawingml/2006/table">
            <a:tbl>
              <a:tblPr/>
              <a:tblGrid>
                <a:gridCol w="855663">
                  <a:extLst>
                    <a:ext uri="{9D8B030D-6E8A-4147-A177-3AD203B41FA5}">
                      <a16:colId xmlns:a16="http://schemas.microsoft.com/office/drawing/2014/main" val="20000"/>
                    </a:ext>
                  </a:extLst>
                </a:gridCol>
                <a:gridCol w="222250">
                  <a:extLst>
                    <a:ext uri="{9D8B030D-6E8A-4147-A177-3AD203B41FA5}">
                      <a16:colId xmlns:a16="http://schemas.microsoft.com/office/drawing/2014/main" val="20001"/>
                    </a:ext>
                  </a:extLst>
                </a:gridCol>
                <a:gridCol w="222250">
                  <a:extLst>
                    <a:ext uri="{9D8B030D-6E8A-4147-A177-3AD203B41FA5}">
                      <a16:colId xmlns:a16="http://schemas.microsoft.com/office/drawing/2014/main" val="20002"/>
                    </a:ext>
                  </a:extLst>
                </a:gridCol>
                <a:gridCol w="222250">
                  <a:extLst>
                    <a:ext uri="{9D8B030D-6E8A-4147-A177-3AD203B41FA5}">
                      <a16:colId xmlns:a16="http://schemas.microsoft.com/office/drawing/2014/main" val="20003"/>
                    </a:ext>
                  </a:extLst>
                </a:gridCol>
                <a:gridCol w="223837">
                  <a:extLst>
                    <a:ext uri="{9D8B030D-6E8A-4147-A177-3AD203B41FA5}">
                      <a16:colId xmlns:a16="http://schemas.microsoft.com/office/drawing/2014/main" val="20004"/>
                    </a:ext>
                  </a:extLst>
                </a:gridCol>
                <a:gridCol w="222250">
                  <a:extLst>
                    <a:ext uri="{9D8B030D-6E8A-4147-A177-3AD203B41FA5}">
                      <a16:colId xmlns:a16="http://schemas.microsoft.com/office/drawing/2014/main" val="20005"/>
                    </a:ext>
                  </a:extLst>
                </a:gridCol>
                <a:gridCol w="222250">
                  <a:extLst>
                    <a:ext uri="{9D8B030D-6E8A-4147-A177-3AD203B41FA5}">
                      <a16:colId xmlns:a16="http://schemas.microsoft.com/office/drawing/2014/main" val="20006"/>
                    </a:ext>
                  </a:extLst>
                </a:gridCol>
                <a:gridCol w="222250">
                  <a:extLst>
                    <a:ext uri="{9D8B030D-6E8A-4147-A177-3AD203B41FA5}">
                      <a16:colId xmlns:a16="http://schemas.microsoft.com/office/drawing/2014/main" val="20007"/>
                    </a:ext>
                  </a:extLst>
                </a:gridCol>
                <a:gridCol w="222250">
                  <a:extLst>
                    <a:ext uri="{9D8B030D-6E8A-4147-A177-3AD203B41FA5}">
                      <a16:colId xmlns:a16="http://schemas.microsoft.com/office/drawing/2014/main" val="20008"/>
                    </a:ext>
                  </a:extLst>
                </a:gridCol>
                <a:gridCol w="311150">
                  <a:extLst>
                    <a:ext uri="{9D8B030D-6E8A-4147-A177-3AD203B41FA5}">
                      <a16:colId xmlns:a16="http://schemas.microsoft.com/office/drawing/2014/main" val="20009"/>
                    </a:ext>
                  </a:extLst>
                </a:gridCol>
                <a:gridCol w="228600">
                  <a:extLst>
                    <a:ext uri="{9D8B030D-6E8A-4147-A177-3AD203B41FA5}">
                      <a16:colId xmlns:a16="http://schemas.microsoft.com/office/drawing/2014/main" val="20010"/>
                    </a:ext>
                  </a:extLst>
                </a:gridCol>
                <a:gridCol w="330200">
                  <a:extLst>
                    <a:ext uri="{9D8B030D-6E8A-4147-A177-3AD203B41FA5}">
                      <a16:colId xmlns:a16="http://schemas.microsoft.com/office/drawing/2014/main" val="20011"/>
                    </a:ext>
                  </a:extLst>
                </a:gridCol>
                <a:gridCol w="381000">
                  <a:extLst>
                    <a:ext uri="{9D8B030D-6E8A-4147-A177-3AD203B41FA5}">
                      <a16:colId xmlns:a16="http://schemas.microsoft.com/office/drawing/2014/main" val="20012"/>
                    </a:ext>
                  </a:extLst>
                </a:gridCol>
              </a:tblGrid>
              <a:tr h="27463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0" marB="0" anchor="ctr" anchorCtr="1"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8">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3">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Y</a:t>
                      </a:r>
                    </a:p>
                  </a:txBody>
                  <a:tcPr marL="90000" marR="90000" marT="0" marB="0" anchor="ctr" anchorCtr="1"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a:tc>
                <a:tc hMerge="1">
                  <a:txBody>
                    <a:bodyPr/>
                    <a:lstStyle/>
                    <a:p>
                      <a:endParaRPr lang="zh-CN"/>
                    </a:p>
                  </a:txBody>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0" marB="0" anchor="ctr" anchorCtr="1"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463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750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2n</a:t>
                      </a:r>
                      <a:r>
                        <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463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4n</a:t>
                      </a:r>
                      <a:r>
                        <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2</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6225">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8n</a:t>
                      </a:r>
                      <a:r>
                        <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4</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2</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463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16n</a:t>
                      </a:r>
                      <a:r>
                        <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8</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3</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7463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32n</a:t>
                      </a:r>
                      <a:r>
                        <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16</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4</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7463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64n</a:t>
                      </a:r>
                      <a:r>
                        <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32</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5</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7463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128n</a:t>
                      </a:r>
                      <a:r>
                        <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64</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6</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0321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128</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7</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110742" name="Text Box 150"/>
          <p:cNvSpPr txBox="1">
            <a:spLocks noChangeArrowheads="1"/>
          </p:cNvSpPr>
          <p:nvPr/>
        </p:nvSpPr>
        <p:spPr bwMode="auto">
          <a:xfrm>
            <a:off x="2971800" y="5410200"/>
            <a:ext cx="2057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dirty="0"/>
              <a:t>8</a:t>
            </a:r>
            <a:r>
              <a:rPr lang="zh-CN" altLang="en-US" sz="1600" dirty="0"/>
              <a:t>线－</a:t>
            </a:r>
            <a:r>
              <a:rPr lang="en-US" altLang="zh-CN" sz="1600" dirty="0"/>
              <a:t>3</a:t>
            </a:r>
            <a:r>
              <a:rPr lang="zh-CN" altLang="en-US" sz="1600" dirty="0"/>
              <a:t>线优先编码表</a:t>
            </a:r>
          </a:p>
        </p:txBody>
      </p:sp>
      <p:sp>
        <p:nvSpPr>
          <p:cNvPr id="111144" name="Text Box 552"/>
          <p:cNvSpPr txBox="1">
            <a:spLocks noChangeArrowheads="1"/>
          </p:cNvSpPr>
          <p:nvPr/>
        </p:nvSpPr>
        <p:spPr bwMode="auto">
          <a:xfrm>
            <a:off x="6096000" y="1676400"/>
            <a:ext cx="3886200" cy="3570288"/>
          </a:xfrm>
          <a:prstGeom prst="rect">
            <a:avLst/>
          </a:prstGeom>
          <a:solidFill>
            <a:srgbClr val="FFFFB9"/>
          </a:solidFill>
          <a:ln w="9525">
            <a:solidFill>
              <a:schemeClr val="tx1"/>
            </a:solidFill>
            <a:miter lim="800000"/>
          </a:ln>
          <a:effectLst>
            <a:outerShdw dist="35921" dir="2700000" algn="ctr" rotWithShape="0">
              <a:schemeClr val="bg2"/>
            </a:outerShdw>
          </a:effectLst>
        </p:spPr>
        <p:txBody>
          <a:bodyPr>
            <a:spAutoFit/>
          </a:bodyPr>
          <a:lstStyle/>
          <a:p>
            <a:pPr eaLnBrk="0" hangingPunct="0">
              <a:defRPr/>
            </a:pPr>
            <a:r>
              <a:rPr lang="en-US" altLang="zh-CN" sz="1200">
                <a:solidFill>
                  <a:srgbClr val="000000"/>
                </a:solidFill>
                <a:latin typeface="Arial" panose="020B0604020202020204" pitchFamily="34" charset="0"/>
              </a:rPr>
              <a:t>INT8U  const  OSUnMapTbl[] = {</a:t>
            </a:r>
          </a:p>
          <a:p>
            <a:pPr>
              <a:defRPr/>
            </a:pPr>
            <a:r>
              <a:rPr lang="en-US" altLang="zh-CN" sz="1200">
                <a:solidFill>
                  <a:srgbClr val="000000"/>
                </a:solidFill>
                <a:latin typeface="Arial" panose="020B0604020202020204" pitchFamily="34" charset="0"/>
              </a:rPr>
              <a:t>                  /* 0, 1, 2, 3, 4, 5, 6, 7, 8, 9, a, b, c, d, e, f */</a:t>
            </a:r>
          </a:p>
          <a:p>
            <a:pPr>
              <a:defRPr/>
            </a:pPr>
            <a:r>
              <a:rPr lang="en-US" altLang="zh-CN" sz="1200">
                <a:solidFill>
                  <a:srgbClr val="000000"/>
                </a:solidFill>
                <a:latin typeface="Arial" panose="020B0604020202020204" pitchFamily="34" charset="0"/>
              </a:rPr>
              <a:t>/*0x00*/	0, 0, 1, 0, 2, 0, 1, 0, 3, 0, 1, 0, 2, 0, 1, 0, </a:t>
            </a:r>
          </a:p>
          <a:p>
            <a:pPr>
              <a:defRPr/>
            </a:pPr>
            <a:r>
              <a:rPr lang="en-US" altLang="zh-CN" sz="1200">
                <a:solidFill>
                  <a:srgbClr val="000000"/>
                </a:solidFill>
                <a:latin typeface="Arial" panose="020B0604020202020204" pitchFamily="34" charset="0"/>
              </a:rPr>
              <a:t>/*0x10*/ 	4, 0, 1, 0, 2, 0, 1, 0, 3, 0, 1, 0, 2, 0, 1, 0,</a:t>
            </a:r>
          </a:p>
          <a:p>
            <a:pPr>
              <a:defRPr/>
            </a:pPr>
            <a:r>
              <a:rPr lang="en-US" altLang="zh-CN" sz="1200">
                <a:solidFill>
                  <a:srgbClr val="000000"/>
                </a:solidFill>
                <a:latin typeface="Arial" panose="020B0604020202020204" pitchFamily="34" charset="0"/>
              </a:rPr>
              <a:t>/*0x20*/ 	5, 0, 1, 0, 2, 0, 1, 0, 3, 0, 1, 0, 2, 0, 1, 0,</a:t>
            </a:r>
          </a:p>
          <a:p>
            <a:pPr>
              <a:defRPr/>
            </a:pPr>
            <a:r>
              <a:rPr lang="en-US" altLang="zh-CN" sz="1200">
                <a:solidFill>
                  <a:srgbClr val="000000"/>
                </a:solidFill>
                <a:latin typeface="Arial" panose="020B0604020202020204" pitchFamily="34" charset="0"/>
              </a:rPr>
              <a:t>/*0x30*/ 	4, 0, 1, 0, 2, 0, 1, 0, 3, 0, 1, 0, 2, 0, 1, 0,</a:t>
            </a:r>
          </a:p>
          <a:p>
            <a:pPr>
              <a:defRPr/>
            </a:pPr>
            <a:r>
              <a:rPr lang="en-US" altLang="zh-CN" sz="1200">
                <a:solidFill>
                  <a:srgbClr val="000000"/>
                </a:solidFill>
                <a:latin typeface="Arial" panose="020B0604020202020204" pitchFamily="34" charset="0"/>
              </a:rPr>
              <a:t>/*0x40*/ 	6, 0, 1, 0, 2, 0, 1, 0, 3, 0, 1, 0, 2, 0, 1, 0, </a:t>
            </a:r>
          </a:p>
          <a:p>
            <a:pPr>
              <a:defRPr/>
            </a:pPr>
            <a:r>
              <a:rPr lang="en-US" altLang="zh-CN" sz="1200">
                <a:solidFill>
                  <a:srgbClr val="000000"/>
                </a:solidFill>
                <a:latin typeface="Arial" panose="020B0604020202020204" pitchFamily="34" charset="0"/>
              </a:rPr>
              <a:t>/*0x50*/ 	4, 0, 1, 0, 2, 0, 1, 0, 3, 0, 1, 0, 2, 0, 1, 0, </a:t>
            </a:r>
          </a:p>
          <a:p>
            <a:pPr>
              <a:defRPr/>
            </a:pPr>
            <a:r>
              <a:rPr lang="en-US" altLang="zh-CN" sz="1200">
                <a:solidFill>
                  <a:srgbClr val="000000"/>
                </a:solidFill>
                <a:latin typeface="Arial" panose="020B0604020202020204" pitchFamily="34" charset="0"/>
              </a:rPr>
              <a:t>/*0x60*/ 	5, 0, 1, 0, 2, 0, 1, 0, 3, 0, 1, 0, 2, 0, 1, 0,</a:t>
            </a:r>
          </a:p>
          <a:p>
            <a:pPr>
              <a:defRPr/>
            </a:pPr>
            <a:r>
              <a:rPr lang="en-US" altLang="zh-CN" sz="1200">
                <a:solidFill>
                  <a:srgbClr val="000000"/>
                </a:solidFill>
                <a:latin typeface="Arial" panose="020B0604020202020204" pitchFamily="34" charset="0"/>
              </a:rPr>
              <a:t>/*0x70*/ 	4, 0, 1, 0, 2, 0, 1, 0, 3, 0, 1, 0, 2, 0, 1, 0,</a:t>
            </a:r>
          </a:p>
          <a:p>
            <a:pPr>
              <a:defRPr/>
            </a:pPr>
            <a:r>
              <a:rPr lang="en-US" altLang="zh-CN" sz="1200">
                <a:solidFill>
                  <a:srgbClr val="000000"/>
                </a:solidFill>
                <a:latin typeface="Arial" panose="020B0604020202020204" pitchFamily="34" charset="0"/>
              </a:rPr>
              <a:t>/*0x80*/ 	7, 0, 1, 0, 2, 0, 1, 0, 3, 0, 1, 0, 2, 0, 1, 0, </a:t>
            </a:r>
          </a:p>
          <a:p>
            <a:pPr>
              <a:defRPr/>
            </a:pPr>
            <a:r>
              <a:rPr lang="en-US" altLang="zh-CN" sz="1200">
                <a:solidFill>
                  <a:srgbClr val="000000"/>
                </a:solidFill>
                <a:latin typeface="Arial" panose="020B0604020202020204" pitchFamily="34" charset="0"/>
              </a:rPr>
              <a:t>/*0x90*/ 	4, 0, 1, 0, 2, 0, 1, 0, 3, 0, 1, 0, 2, 0, 1, 0,</a:t>
            </a:r>
          </a:p>
          <a:p>
            <a:pPr>
              <a:defRPr/>
            </a:pPr>
            <a:r>
              <a:rPr lang="en-US" altLang="zh-CN" sz="1200">
                <a:solidFill>
                  <a:srgbClr val="000000"/>
                </a:solidFill>
                <a:latin typeface="Arial" panose="020B0604020202020204" pitchFamily="34" charset="0"/>
              </a:rPr>
              <a:t>/*0xA0*/ 	5, 0, 1, 0, 2, 0, 1, 0, 3, 0, 1, 0, 2, 0, 1, 0,</a:t>
            </a:r>
          </a:p>
          <a:p>
            <a:pPr>
              <a:defRPr/>
            </a:pPr>
            <a:r>
              <a:rPr lang="en-US" altLang="zh-CN" sz="1200">
                <a:solidFill>
                  <a:srgbClr val="000000"/>
                </a:solidFill>
                <a:latin typeface="Arial" panose="020B0604020202020204" pitchFamily="34" charset="0"/>
              </a:rPr>
              <a:t>/*0xB0*/ 	4, 0, 1, 0, 2, 0, 1, 0, 3, 0, 1, 0, 2, 0, 1, 0,</a:t>
            </a:r>
          </a:p>
          <a:p>
            <a:pPr>
              <a:defRPr/>
            </a:pPr>
            <a:r>
              <a:rPr lang="en-US" altLang="zh-CN" sz="1200">
                <a:solidFill>
                  <a:srgbClr val="000000"/>
                </a:solidFill>
                <a:latin typeface="Arial" panose="020B0604020202020204" pitchFamily="34" charset="0"/>
              </a:rPr>
              <a:t>/*0xC0*/ 	6, 0, 1, 0, 2, 0, 1, 0, 3, 0, 1, 0, 2, 0, 1, 0,</a:t>
            </a:r>
          </a:p>
          <a:p>
            <a:pPr>
              <a:defRPr/>
            </a:pPr>
            <a:r>
              <a:rPr lang="en-US" altLang="zh-CN" sz="1200">
                <a:solidFill>
                  <a:srgbClr val="000000"/>
                </a:solidFill>
                <a:latin typeface="Arial" panose="020B0604020202020204" pitchFamily="34" charset="0"/>
              </a:rPr>
              <a:t>/*0xD0*/ 	4, 0, 1, 0, 2, 0, 1, 0, 3, 0, 1, 0, 2, 0, 1, 0, </a:t>
            </a:r>
          </a:p>
          <a:p>
            <a:pPr>
              <a:defRPr/>
            </a:pPr>
            <a:r>
              <a:rPr lang="en-US" altLang="zh-CN" sz="1200">
                <a:solidFill>
                  <a:srgbClr val="000000"/>
                </a:solidFill>
                <a:latin typeface="Arial" panose="020B0604020202020204" pitchFamily="34" charset="0"/>
              </a:rPr>
              <a:t>/*0xE0*/ 	5, 0, 1, 0, 2, 0, 1, 0, 3, 0, 1, 0, 2, 0, 1, 0, </a:t>
            </a:r>
          </a:p>
          <a:p>
            <a:pPr>
              <a:defRPr/>
            </a:pPr>
            <a:r>
              <a:rPr lang="en-US" altLang="zh-CN" sz="1200">
                <a:solidFill>
                  <a:srgbClr val="000000"/>
                </a:solidFill>
                <a:latin typeface="Arial" panose="020B0604020202020204" pitchFamily="34" charset="0"/>
              </a:rPr>
              <a:t>/*0xF0*/ 	4, 0, 1, 0, 2, 0, 1, 0, 3, 0, 1, 0, 2, 0, 1, 0 </a:t>
            </a:r>
            <a:endParaRPr lang="en-US" altLang="zh-CN" sz="1200">
              <a:latin typeface="Arial" panose="020B0604020202020204" pitchFamily="34" charset="0"/>
            </a:endParaRPr>
          </a:p>
          <a:p>
            <a:pPr>
              <a:defRPr/>
            </a:pPr>
            <a:r>
              <a:rPr lang="en-US" altLang="zh-CN" sz="1200">
                <a:solidFill>
                  <a:srgbClr val="000000"/>
                </a:solidFill>
                <a:latin typeface="Arial" panose="020B0604020202020204" pitchFamily="34" charset="0"/>
              </a:rPr>
              <a:t>};</a:t>
            </a:r>
          </a:p>
        </p:txBody>
      </p:sp>
      <p:sp>
        <p:nvSpPr>
          <p:cNvPr id="111145" name="Text Box 553"/>
          <p:cNvSpPr txBox="1">
            <a:spLocks noChangeArrowheads="1"/>
          </p:cNvSpPr>
          <p:nvPr/>
        </p:nvSpPr>
        <p:spPr bwMode="auto">
          <a:xfrm>
            <a:off x="7239000" y="5378450"/>
            <a:ext cx="1447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dirty="0"/>
              <a:t>优先级判定表</a:t>
            </a:r>
          </a:p>
        </p:txBody>
      </p:sp>
      <p:sp>
        <p:nvSpPr>
          <p:cNvPr id="112600" name="Rectangle 2008"/>
          <p:cNvSpPr>
            <a:spLocks noChangeArrowheads="1"/>
          </p:cNvSpPr>
          <p:nvPr/>
        </p:nvSpPr>
        <p:spPr bwMode="auto">
          <a:xfrm>
            <a:off x="2590800" y="1600200"/>
            <a:ext cx="2895600" cy="533400"/>
          </a:xfrm>
          <a:prstGeom prst="rect">
            <a:avLst/>
          </a:prstGeom>
          <a:solidFill>
            <a:srgbClr val="DDFFFF"/>
          </a:solidFill>
          <a:ln w="9525">
            <a:solidFill>
              <a:schemeClr val="tx1"/>
            </a:solidFill>
            <a:miter lim="800000"/>
          </a:ln>
          <a:effectLst>
            <a:outerShdw dist="35921" dir="2700000" algn="ctr" rotWithShape="0">
              <a:schemeClr val="bg2"/>
            </a:outerShdw>
          </a:effectLst>
        </p:spPr>
        <p:txBody>
          <a:bodyPr wrap="none" anchor="ctr"/>
          <a:lstStyle/>
          <a:p>
            <a:pPr algn="ctr">
              <a:defRPr/>
            </a:pPr>
            <a:r>
              <a:rPr lang="zh-CN" altLang="en-US">
                <a:latin typeface="华文新魏" panose="02010800040101010101" pitchFamily="2" charset="-122"/>
                <a:ea typeface="华文新魏" panose="02010800040101010101" pitchFamily="2" charset="-122"/>
              </a:rPr>
              <a:t>计算</a:t>
            </a:r>
            <a:r>
              <a:rPr lang="en-US" altLang="zh-CN">
                <a:latin typeface="华文新魏" panose="02010800040101010101" pitchFamily="2" charset="-122"/>
                <a:ea typeface="华文新魏" panose="02010800040101010101" pitchFamily="2" charset="-122"/>
              </a:rPr>
              <a:t>48</a:t>
            </a:r>
            <a:r>
              <a:rPr lang="zh-CN" altLang="en-US">
                <a:latin typeface="华文新魏" panose="02010800040101010101" pitchFamily="2" charset="-122"/>
                <a:ea typeface="华文新魏" panose="02010800040101010101" pitchFamily="2" charset="-122"/>
              </a:rPr>
              <a:t>在表中的对应值？</a:t>
            </a:r>
          </a:p>
        </p:txBody>
      </p:sp>
      <p:sp>
        <p:nvSpPr>
          <p:cNvPr id="112601" name="Rectangle 2009"/>
          <p:cNvSpPr>
            <a:spLocks noChangeArrowheads="1"/>
          </p:cNvSpPr>
          <p:nvPr/>
        </p:nvSpPr>
        <p:spPr bwMode="auto">
          <a:xfrm>
            <a:off x="2133600" y="3990975"/>
            <a:ext cx="762000" cy="3810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602" name="Rectangle 2010"/>
          <p:cNvSpPr>
            <a:spLocks noChangeArrowheads="1"/>
          </p:cNvSpPr>
          <p:nvPr/>
        </p:nvSpPr>
        <p:spPr bwMode="auto">
          <a:xfrm>
            <a:off x="2590800" y="2286000"/>
            <a:ext cx="2895600" cy="533400"/>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lgn="ctr">
              <a:defRPr/>
            </a:pPr>
            <a:r>
              <a:rPr lang="en-US" altLang="zh-CN" sz="2000">
                <a:latin typeface="Arial" panose="020B0604020202020204" pitchFamily="34" charset="0"/>
              </a:rPr>
              <a:t>32×1 </a:t>
            </a:r>
            <a:r>
              <a:rPr lang="zh-CN" altLang="en-US" sz="2000">
                <a:latin typeface="Arial" panose="020B0604020202020204" pitchFamily="34" charset="0"/>
              </a:rPr>
              <a:t>＋ </a:t>
            </a:r>
            <a:r>
              <a:rPr lang="en-US" altLang="zh-CN" sz="2000">
                <a:latin typeface="Arial" panose="020B0604020202020204" pitchFamily="34" charset="0"/>
              </a:rPr>
              <a:t>16 </a:t>
            </a:r>
            <a:r>
              <a:rPr lang="zh-CN" altLang="en-US" sz="2000">
                <a:latin typeface="Arial" panose="020B0604020202020204" pitchFamily="34" charset="0"/>
              </a:rPr>
              <a:t>＝ </a:t>
            </a:r>
            <a:r>
              <a:rPr lang="en-US" altLang="zh-CN" sz="2000">
                <a:latin typeface="Arial" panose="020B0604020202020204" pitchFamily="34" charset="0"/>
              </a:rPr>
              <a:t>48</a:t>
            </a:r>
          </a:p>
        </p:txBody>
      </p:sp>
      <p:sp>
        <p:nvSpPr>
          <p:cNvPr id="112603" name="Rectangle 2011"/>
          <p:cNvSpPr>
            <a:spLocks noChangeArrowheads="1"/>
          </p:cNvSpPr>
          <p:nvPr/>
        </p:nvSpPr>
        <p:spPr bwMode="auto">
          <a:xfrm>
            <a:off x="6096000" y="2660650"/>
            <a:ext cx="1143000" cy="1524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604" name="Rectangle 2012"/>
          <p:cNvSpPr>
            <a:spLocks noChangeArrowheads="1"/>
          </p:cNvSpPr>
          <p:nvPr/>
        </p:nvSpPr>
        <p:spPr bwMode="auto">
          <a:xfrm>
            <a:off x="7086600" y="1905000"/>
            <a:ext cx="152400" cy="9144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605" name="Rectangle 2013"/>
          <p:cNvSpPr>
            <a:spLocks noChangeArrowheads="1"/>
          </p:cNvSpPr>
          <p:nvPr/>
        </p:nvSpPr>
        <p:spPr bwMode="auto">
          <a:xfrm>
            <a:off x="2590800" y="2286000"/>
            <a:ext cx="2895600" cy="533400"/>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lgn="ctr">
              <a:defRPr/>
            </a:pPr>
            <a:r>
              <a:rPr lang="en-US" altLang="zh-CN" sz="2000">
                <a:latin typeface="Arial" panose="020B0604020202020204" pitchFamily="34" charset="0"/>
              </a:rPr>
              <a:t>48O </a:t>
            </a:r>
            <a:r>
              <a:rPr lang="zh-CN" altLang="en-US" sz="2000">
                <a:latin typeface="Arial" panose="020B0604020202020204" pitchFamily="34" charset="0"/>
              </a:rPr>
              <a:t>＝ </a:t>
            </a:r>
            <a:r>
              <a:rPr lang="en-US" altLang="zh-CN" sz="2000">
                <a:latin typeface="Arial" panose="020B0604020202020204" pitchFamily="34" charset="0"/>
              </a:rPr>
              <a:t>30H</a:t>
            </a:r>
          </a:p>
        </p:txBody>
      </p:sp>
      <p:sp>
        <p:nvSpPr>
          <p:cNvPr id="112606" name="Rectangle 2014"/>
          <p:cNvSpPr>
            <a:spLocks noChangeArrowheads="1"/>
          </p:cNvSpPr>
          <p:nvPr/>
        </p:nvSpPr>
        <p:spPr bwMode="auto">
          <a:xfrm>
            <a:off x="5638800" y="3990975"/>
            <a:ext cx="381000" cy="3810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 name="燕尾形 13">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矩形 1"/>
          <p:cNvSpPr/>
          <p:nvPr/>
        </p:nvSpPr>
        <p:spPr>
          <a:xfrm>
            <a:off x="2133600" y="6058458"/>
            <a:ext cx="7684770" cy="369332"/>
          </a:xfrm>
          <a:prstGeom prst="rect">
            <a:avLst/>
          </a:prstGeom>
        </p:spPr>
        <p:txBody>
          <a:bodyPr wrap="square">
            <a:spAutoFit/>
          </a:bodyPr>
          <a:lstStyle/>
          <a:p>
            <a:r>
              <a:rPr lang="en-US" altLang="zh-CN" b="1" dirty="0" err="1">
                <a:latin typeface="Arial" panose="020B0604020202020204" pitchFamily="34" charset="0"/>
              </a:rPr>
              <a:t>OSUnMapTbl</a:t>
            </a:r>
            <a:r>
              <a:rPr lang="zh-CN" altLang="en-US" b="1" dirty="0">
                <a:latin typeface="Arial" panose="020B0604020202020204" pitchFamily="34" charset="0"/>
              </a:rPr>
              <a:t>就是将</a:t>
            </a:r>
            <a:r>
              <a:rPr lang="en-US" altLang="zh-CN" b="1" dirty="0">
                <a:latin typeface="Arial" panose="020B0604020202020204" pitchFamily="34" charset="0"/>
              </a:rPr>
              <a:t>0x00-0xff</a:t>
            </a:r>
            <a:r>
              <a:rPr lang="zh-CN" altLang="en-US" b="1" dirty="0">
                <a:solidFill>
                  <a:srgbClr val="FF0066"/>
                </a:solidFill>
                <a:latin typeface="Arial" panose="020B0604020202020204" pitchFamily="34" charset="0"/>
              </a:rPr>
              <a:t>每个数据中最低位为</a:t>
            </a:r>
            <a:r>
              <a:rPr lang="en-US" altLang="zh-CN" b="1" dirty="0">
                <a:solidFill>
                  <a:srgbClr val="FF0066"/>
                </a:solidFill>
                <a:latin typeface="Arial" panose="020B0604020202020204" pitchFamily="34" charset="0"/>
              </a:rPr>
              <a:t>1</a:t>
            </a:r>
            <a:r>
              <a:rPr lang="zh-CN" altLang="en-US" b="1" dirty="0">
                <a:latin typeface="Arial" panose="020B0604020202020204" pitchFamily="34" charset="0"/>
              </a:rPr>
              <a:t>的</a:t>
            </a:r>
            <a:r>
              <a:rPr lang="zh-CN" altLang="en-US" b="1" dirty="0">
                <a:solidFill>
                  <a:srgbClr val="0070C0"/>
                </a:solidFill>
                <a:latin typeface="Arial" panose="020B0604020202020204" pitchFamily="34" charset="0"/>
              </a:rPr>
              <a:t>位数</a:t>
            </a:r>
            <a:r>
              <a:rPr lang="zh-CN" altLang="en-US" b="1" dirty="0">
                <a:latin typeface="Arial" panose="020B0604020202020204" pitchFamily="34" charset="0"/>
              </a:rPr>
              <a:t>一一列举出来</a:t>
            </a:r>
            <a:endParaRPr lang="zh-CN" altLang="en-US" dirty="0"/>
          </a:p>
        </p:txBody>
      </p:sp>
      <p:sp>
        <p:nvSpPr>
          <p:cNvPr id="3" name="标题 2"/>
          <p:cNvSpPr>
            <a:spLocks noGrp="1"/>
          </p:cNvSpPr>
          <p:nvPr>
            <p:ph type="title"/>
          </p:nvPr>
        </p:nvSpPr>
        <p:spPr/>
        <p:txBody>
          <a:bodyPr/>
          <a:lstStyle/>
          <a:p>
            <a:endParaRPr lang="zh-CN" altLang="en-US"/>
          </a:p>
        </p:txBody>
      </p:sp>
      <p:sp>
        <p:nvSpPr>
          <p:cNvPr id="4" name="内容占位符 3"/>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0594"/>
                                        </p:tgtEl>
                                        <p:attrNameLst>
                                          <p:attrName>style.visibility</p:attrName>
                                        </p:attrNameLst>
                                      </p:cBhvr>
                                      <p:to>
                                        <p:strVal val="visible"/>
                                      </p:to>
                                    </p:set>
                                    <p:anim calcmode="lin" valueType="num">
                                      <p:cBhvr additive="base">
                                        <p:cTn id="7" dur="500" fill="hold"/>
                                        <p:tgtEl>
                                          <p:spTgt spid="110594"/>
                                        </p:tgtEl>
                                        <p:attrNameLst>
                                          <p:attrName>ppt_x</p:attrName>
                                        </p:attrNameLst>
                                      </p:cBhvr>
                                      <p:tavLst>
                                        <p:tav tm="0">
                                          <p:val>
                                            <p:strVal val="1+#ppt_w/2"/>
                                          </p:val>
                                        </p:tav>
                                        <p:tav tm="100000">
                                          <p:val>
                                            <p:strVal val="#ppt_x"/>
                                          </p:val>
                                        </p:tav>
                                      </p:tavLst>
                                    </p:anim>
                                    <p:anim calcmode="lin" valueType="num">
                                      <p:cBhvr additive="base">
                                        <p:cTn id="8" dur="500" fill="hold"/>
                                        <p:tgtEl>
                                          <p:spTgt spid="11059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1" fill="hold" nodeType="afterEffect">
                                  <p:stCondLst>
                                    <p:cond delay="0"/>
                                  </p:stCondLst>
                                  <p:childTnLst>
                                    <p:set>
                                      <p:cBhvr>
                                        <p:cTn id="11" dur="1" fill="hold">
                                          <p:stCondLst>
                                            <p:cond delay="0"/>
                                          </p:stCondLst>
                                        </p:cTn>
                                        <p:tgtEl>
                                          <p:spTgt spid="112599"/>
                                        </p:tgtEl>
                                        <p:attrNameLst>
                                          <p:attrName>style.visibility</p:attrName>
                                        </p:attrNameLst>
                                      </p:cBhvr>
                                      <p:to>
                                        <p:strVal val="visible"/>
                                      </p:to>
                                    </p:set>
                                    <p:animEffect transition="in" filter="slide(fromTop)">
                                      <p:cBhvr>
                                        <p:cTn id="12" dur="500"/>
                                        <p:tgtEl>
                                          <p:spTgt spid="112599"/>
                                        </p:tgtEl>
                                      </p:cBhvr>
                                    </p:animEffect>
                                  </p:childTnLst>
                                </p:cTn>
                              </p:par>
                            </p:childTnLst>
                          </p:cTn>
                        </p:par>
                        <p:par>
                          <p:cTn id="13" fill="hold">
                            <p:stCondLst>
                              <p:cond delay="1000"/>
                            </p:stCondLst>
                            <p:childTnLst>
                              <p:par>
                                <p:cTn id="14" presetID="27" presetClass="entr" presetSubtype="0" fill="hold" grpId="0" nodeType="afterEffect">
                                  <p:stCondLst>
                                    <p:cond delay="0"/>
                                  </p:stCondLst>
                                  <p:iterate type="lt">
                                    <p:tmPct val="50000"/>
                                  </p:iterate>
                                  <p:childTnLst>
                                    <p:set>
                                      <p:cBhvr>
                                        <p:cTn id="15" dur="1" fill="hold">
                                          <p:stCondLst>
                                            <p:cond delay="0"/>
                                          </p:stCondLst>
                                        </p:cTn>
                                        <p:tgtEl>
                                          <p:spTgt spid="110742"/>
                                        </p:tgtEl>
                                        <p:attrNameLst>
                                          <p:attrName>style.visibility</p:attrName>
                                        </p:attrNameLst>
                                      </p:cBhvr>
                                      <p:to>
                                        <p:strVal val="visible"/>
                                      </p:to>
                                    </p:set>
                                    <p:anim calcmode="discrete" valueType="clr">
                                      <p:cBhvr override="childStyle">
                                        <p:cTn id="16" dur="80"/>
                                        <p:tgtEl>
                                          <p:spTgt spid="110742"/>
                                        </p:tgtEl>
                                        <p:attrNameLst>
                                          <p:attrName>style.color</p:attrName>
                                        </p:attrNameLst>
                                      </p:cBhvr>
                                      <p:tavLst>
                                        <p:tav tm="0">
                                          <p:val>
                                            <p:clrVal>
                                              <a:schemeClr val="accent2"/>
                                            </p:clrVal>
                                          </p:val>
                                        </p:tav>
                                        <p:tav tm="50000">
                                          <p:val>
                                            <p:clrVal>
                                              <a:schemeClr val="hlink"/>
                                            </p:clrVal>
                                          </p:val>
                                        </p:tav>
                                      </p:tavLst>
                                    </p:anim>
                                    <p:anim calcmode="discrete" valueType="clr">
                                      <p:cBhvr>
                                        <p:cTn id="17" dur="80"/>
                                        <p:tgtEl>
                                          <p:spTgt spid="110742"/>
                                        </p:tgtEl>
                                        <p:attrNameLst>
                                          <p:attrName>fillcolor</p:attrName>
                                        </p:attrNameLst>
                                      </p:cBhvr>
                                      <p:tavLst>
                                        <p:tav tm="0">
                                          <p:val>
                                            <p:clrVal>
                                              <a:schemeClr val="accent2"/>
                                            </p:clrVal>
                                          </p:val>
                                        </p:tav>
                                        <p:tav tm="50000">
                                          <p:val>
                                            <p:clrVal>
                                              <a:schemeClr val="hlink"/>
                                            </p:clrVal>
                                          </p:val>
                                        </p:tav>
                                      </p:tavLst>
                                    </p:anim>
                                    <p:set>
                                      <p:cBhvr>
                                        <p:cTn id="18" dur="80"/>
                                        <p:tgtEl>
                                          <p:spTgt spid="110742"/>
                                        </p:tgtEl>
                                        <p:attrNameLst>
                                          <p:attrName>fill.type</p:attrName>
                                        </p:attrNameLst>
                                      </p:cBhvr>
                                      <p:to>
                                        <p:strVal val="solid"/>
                                      </p:to>
                                    </p:se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111144"/>
                                        </p:tgtEl>
                                        <p:attrNameLst>
                                          <p:attrName>style.visibility</p:attrName>
                                        </p:attrNameLst>
                                      </p:cBhvr>
                                      <p:to>
                                        <p:strVal val="visible"/>
                                      </p:to>
                                    </p:set>
                                    <p:anim calcmode="lin" valueType="num">
                                      <p:cBhvr>
                                        <p:cTn id="23" dur="500" fill="hold"/>
                                        <p:tgtEl>
                                          <p:spTgt spid="111144"/>
                                        </p:tgtEl>
                                        <p:attrNameLst>
                                          <p:attrName>ppt_w</p:attrName>
                                        </p:attrNameLst>
                                      </p:cBhvr>
                                      <p:tavLst>
                                        <p:tav tm="0">
                                          <p:val>
                                            <p:fltVal val="0"/>
                                          </p:val>
                                        </p:tav>
                                        <p:tav tm="100000">
                                          <p:val>
                                            <p:strVal val="#ppt_w"/>
                                          </p:val>
                                        </p:tav>
                                      </p:tavLst>
                                    </p:anim>
                                    <p:anim calcmode="lin" valueType="num">
                                      <p:cBhvr>
                                        <p:cTn id="24" dur="500" fill="hold"/>
                                        <p:tgtEl>
                                          <p:spTgt spid="111144"/>
                                        </p:tgtEl>
                                        <p:attrNameLst>
                                          <p:attrName>ppt_h</p:attrName>
                                        </p:attrNameLst>
                                      </p:cBhvr>
                                      <p:tavLst>
                                        <p:tav tm="0">
                                          <p:val>
                                            <p:fltVal val="0"/>
                                          </p:val>
                                        </p:tav>
                                        <p:tav tm="100000">
                                          <p:val>
                                            <p:strVal val="#ppt_h"/>
                                          </p:val>
                                        </p:tav>
                                      </p:tavLst>
                                    </p:anim>
                                    <p:animEffect transition="in" filter="fade">
                                      <p:cBhvr>
                                        <p:cTn id="25" dur="500"/>
                                        <p:tgtEl>
                                          <p:spTgt spid="111144"/>
                                        </p:tgtEl>
                                      </p:cBhvr>
                                    </p:animEffect>
                                  </p:childTnLst>
                                </p:cTn>
                              </p:par>
                            </p:childTnLst>
                          </p:cTn>
                        </p:par>
                        <p:par>
                          <p:cTn id="26" fill="hold">
                            <p:stCondLst>
                              <p:cond delay="500"/>
                            </p:stCondLst>
                            <p:childTnLst>
                              <p:par>
                                <p:cTn id="27" presetID="27" presetClass="entr" presetSubtype="0" fill="hold" grpId="0" nodeType="afterEffect">
                                  <p:stCondLst>
                                    <p:cond delay="0"/>
                                  </p:stCondLst>
                                  <p:iterate type="lt">
                                    <p:tmPct val="50000"/>
                                  </p:iterate>
                                  <p:childTnLst>
                                    <p:set>
                                      <p:cBhvr>
                                        <p:cTn id="28" dur="1" fill="hold">
                                          <p:stCondLst>
                                            <p:cond delay="0"/>
                                          </p:stCondLst>
                                        </p:cTn>
                                        <p:tgtEl>
                                          <p:spTgt spid="111145"/>
                                        </p:tgtEl>
                                        <p:attrNameLst>
                                          <p:attrName>style.visibility</p:attrName>
                                        </p:attrNameLst>
                                      </p:cBhvr>
                                      <p:to>
                                        <p:strVal val="visible"/>
                                      </p:to>
                                    </p:set>
                                    <p:anim calcmode="discrete" valueType="clr">
                                      <p:cBhvr override="childStyle">
                                        <p:cTn id="29" dur="80"/>
                                        <p:tgtEl>
                                          <p:spTgt spid="111145"/>
                                        </p:tgtEl>
                                        <p:attrNameLst>
                                          <p:attrName>style.color</p:attrName>
                                        </p:attrNameLst>
                                      </p:cBhvr>
                                      <p:tavLst>
                                        <p:tav tm="0">
                                          <p:val>
                                            <p:clrVal>
                                              <a:schemeClr val="accent2"/>
                                            </p:clrVal>
                                          </p:val>
                                        </p:tav>
                                        <p:tav tm="50000">
                                          <p:val>
                                            <p:clrVal>
                                              <a:schemeClr val="hlink"/>
                                            </p:clrVal>
                                          </p:val>
                                        </p:tav>
                                      </p:tavLst>
                                    </p:anim>
                                    <p:anim calcmode="discrete" valueType="clr">
                                      <p:cBhvr>
                                        <p:cTn id="30" dur="80"/>
                                        <p:tgtEl>
                                          <p:spTgt spid="111145"/>
                                        </p:tgtEl>
                                        <p:attrNameLst>
                                          <p:attrName>fillcolor</p:attrName>
                                        </p:attrNameLst>
                                      </p:cBhvr>
                                      <p:tavLst>
                                        <p:tav tm="0">
                                          <p:val>
                                            <p:clrVal>
                                              <a:schemeClr val="accent2"/>
                                            </p:clrVal>
                                          </p:val>
                                        </p:tav>
                                        <p:tav tm="50000">
                                          <p:val>
                                            <p:clrVal>
                                              <a:schemeClr val="hlink"/>
                                            </p:clrVal>
                                          </p:val>
                                        </p:tav>
                                      </p:tavLst>
                                    </p:anim>
                                    <p:set>
                                      <p:cBhvr>
                                        <p:cTn id="31" dur="80"/>
                                        <p:tgtEl>
                                          <p:spTgt spid="111145"/>
                                        </p:tgtEl>
                                        <p:attrNameLst>
                                          <p:attrName>fill.type</p:attrName>
                                        </p:attrNameLst>
                                      </p:cBhvr>
                                      <p:to>
                                        <p:strVal val="solid"/>
                                      </p:to>
                                    </p:set>
                                  </p:childTnLst>
                                </p:cTn>
                              </p:par>
                            </p:childTnLst>
                          </p:cTn>
                        </p:par>
                      </p:childTnLst>
                    </p:cTn>
                  </p:par>
                  <p:par>
                    <p:cTn id="32" fill="hold">
                      <p:stCondLst>
                        <p:cond delay="indefinite"/>
                      </p:stCondLst>
                      <p:childTnLst>
                        <p:par>
                          <p:cTn id="33" fill="hold">
                            <p:stCondLst>
                              <p:cond delay="0"/>
                            </p:stCondLst>
                            <p:childTnLst>
                              <p:par>
                                <p:cTn id="34" presetID="49" presetClass="entr" presetSubtype="0" decel="100000" fill="hold" grpId="0" nodeType="clickEffect">
                                  <p:stCondLst>
                                    <p:cond delay="0"/>
                                  </p:stCondLst>
                                  <p:childTnLst>
                                    <p:set>
                                      <p:cBhvr>
                                        <p:cTn id="35" dur="1" fill="hold">
                                          <p:stCondLst>
                                            <p:cond delay="0"/>
                                          </p:stCondLst>
                                        </p:cTn>
                                        <p:tgtEl>
                                          <p:spTgt spid="112600"/>
                                        </p:tgtEl>
                                        <p:attrNameLst>
                                          <p:attrName>style.visibility</p:attrName>
                                        </p:attrNameLst>
                                      </p:cBhvr>
                                      <p:to>
                                        <p:strVal val="visible"/>
                                      </p:to>
                                    </p:set>
                                    <p:anim calcmode="lin" valueType="num">
                                      <p:cBhvr>
                                        <p:cTn id="36" dur="500" fill="hold"/>
                                        <p:tgtEl>
                                          <p:spTgt spid="112600"/>
                                        </p:tgtEl>
                                        <p:attrNameLst>
                                          <p:attrName>ppt_w</p:attrName>
                                        </p:attrNameLst>
                                      </p:cBhvr>
                                      <p:tavLst>
                                        <p:tav tm="0">
                                          <p:val>
                                            <p:fltVal val="0"/>
                                          </p:val>
                                        </p:tav>
                                        <p:tav tm="100000">
                                          <p:val>
                                            <p:strVal val="#ppt_w"/>
                                          </p:val>
                                        </p:tav>
                                      </p:tavLst>
                                    </p:anim>
                                    <p:anim calcmode="lin" valueType="num">
                                      <p:cBhvr>
                                        <p:cTn id="37" dur="500" fill="hold"/>
                                        <p:tgtEl>
                                          <p:spTgt spid="112600"/>
                                        </p:tgtEl>
                                        <p:attrNameLst>
                                          <p:attrName>ppt_h</p:attrName>
                                        </p:attrNameLst>
                                      </p:cBhvr>
                                      <p:tavLst>
                                        <p:tav tm="0">
                                          <p:val>
                                            <p:fltVal val="0"/>
                                          </p:val>
                                        </p:tav>
                                        <p:tav tm="100000">
                                          <p:val>
                                            <p:strVal val="#ppt_h"/>
                                          </p:val>
                                        </p:tav>
                                      </p:tavLst>
                                    </p:anim>
                                    <p:anim calcmode="lin" valueType="num">
                                      <p:cBhvr>
                                        <p:cTn id="38" dur="500" fill="hold"/>
                                        <p:tgtEl>
                                          <p:spTgt spid="112600"/>
                                        </p:tgtEl>
                                        <p:attrNameLst>
                                          <p:attrName>style.rotation</p:attrName>
                                        </p:attrNameLst>
                                      </p:cBhvr>
                                      <p:tavLst>
                                        <p:tav tm="0">
                                          <p:val>
                                            <p:fltVal val="360"/>
                                          </p:val>
                                        </p:tav>
                                        <p:tav tm="100000">
                                          <p:val>
                                            <p:fltVal val="0"/>
                                          </p:val>
                                        </p:tav>
                                      </p:tavLst>
                                    </p:anim>
                                    <p:animEffect transition="in" filter="fade">
                                      <p:cBhvr>
                                        <p:cTn id="39" dur="500"/>
                                        <p:tgtEl>
                                          <p:spTgt spid="112600"/>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1" fill="hold" grpId="0" nodeType="clickEffect">
                                  <p:stCondLst>
                                    <p:cond delay="0"/>
                                  </p:stCondLst>
                                  <p:childTnLst>
                                    <p:set>
                                      <p:cBhvr>
                                        <p:cTn id="43" dur="1" fill="hold">
                                          <p:stCondLst>
                                            <p:cond delay="0"/>
                                          </p:stCondLst>
                                        </p:cTn>
                                        <p:tgtEl>
                                          <p:spTgt spid="112602"/>
                                        </p:tgtEl>
                                        <p:attrNameLst>
                                          <p:attrName>style.visibility</p:attrName>
                                        </p:attrNameLst>
                                      </p:cBhvr>
                                      <p:to>
                                        <p:strVal val="visible"/>
                                      </p:to>
                                    </p:set>
                                    <p:animEffect transition="in" filter="slide(fromTop)">
                                      <p:cBhvr>
                                        <p:cTn id="44" dur="500"/>
                                        <p:tgtEl>
                                          <p:spTgt spid="112602"/>
                                        </p:tgtEl>
                                      </p:cBhvr>
                                    </p:animEffect>
                                  </p:childTnLst>
                                </p:cTn>
                              </p:par>
                            </p:childTnLst>
                          </p:cTn>
                        </p:par>
                        <p:par>
                          <p:cTn id="45" fill="hold">
                            <p:stCondLst>
                              <p:cond delay="500"/>
                            </p:stCondLst>
                            <p:childTnLst>
                              <p:par>
                                <p:cTn id="46" presetID="22" presetClass="entr" presetSubtype="1" fill="hold" grpId="0" nodeType="afterEffect">
                                  <p:stCondLst>
                                    <p:cond delay="0"/>
                                  </p:stCondLst>
                                  <p:childTnLst>
                                    <p:set>
                                      <p:cBhvr>
                                        <p:cTn id="47" dur="1" fill="hold">
                                          <p:stCondLst>
                                            <p:cond delay="0"/>
                                          </p:stCondLst>
                                        </p:cTn>
                                        <p:tgtEl>
                                          <p:spTgt spid="112601"/>
                                        </p:tgtEl>
                                        <p:attrNameLst>
                                          <p:attrName>style.visibility</p:attrName>
                                        </p:attrNameLst>
                                      </p:cBhvr>
                                      <p:to>
                                        <p:strVal val="visible"/>
                                      </p:to>
                                    </p:set>
                                    <p:animEffect transition="in" filter="wipe(up)">
                                      <p:cBhvr>
                                        <p:cTn id="48" dur="500"/>
                                        <p:tgtEl>
                                          <p:spTgt spid="112601"/>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112606"/>
                                        </p:tgtEl>
                                        <p:attrNameLst>
                                          <p:attrName>style.visibility</p:attrName>
                                        </p:attrNameLst>
                                      </p:cBhvr>
                                      <p:to>
                                        <p:strVal val="visible"/>
                                      </p:to>
                                    </p:set>
                                    <p:animEffect transition="in" filter="wipe(up)">
                                      <p:cBhvr>
                                        <p:cTn id="51" dur="500"/>
                                        <p:tgtEl>
                                          <p:spTgt spid="112606"/>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xit" presetSubtype="0" fill="hold" grpId="1" nodeType="clickEffect">
                                  <p:stCondLst>
                                    <p:cond delay="0"/>
                                  </p:stCondLst>
                                  <p:childTnLst>
                                    <p:animEffect transition="out" filter="dissolve">
                                      <p:cBhvr>
                                        <p:cTn id="55" dur="500"/>
                                        <p:tgtEl>
                                          <p:spTgt spid="112602"/>
                                        </p:tgtEl>
                                      </p:cBhvr>
                                    </p:animEffect>
                                    <p:set>
                                      <p:cBhvr>
                                        <p:cTn id="56" dur="1" fill="hold">
                                          <p:stCondLst>
                                            <p:cond delay="499"/>
                                          </p:stCondLst>
                                        </p:cTn>
                                        <p:tgtEl>
                                          <p:spTgt spid="112602"/>
                                        </p:tgtEl>
                                        <p:attrNameLst>
                                          <p:attrName>style.visibility</p:attrName>
                                        </p:attrNameLst>
                                      </p:cBhvr>
                                      <p:to>
                                        <p:strVal val="hidden"/>
                                      </p:to>
                                    </p:set>
                                  </p:childTnLst>
                                </p:cTn>
                              </p:par>
                              <p:par>
                                <p:cTn id="57" presetID="12" presetClass="entr" presetSubtype="1" fill="hold" grpId="0" nodeType="withEffect">
                                  <p:stCondLst>
                                    <p:cond delay="0"/>
                                  </p:stCondLst>
                                  <p:childTnLst>
                                    <p:set>
                                      <p:cBhvr>
                                        <p:cTn id="58" dur="1" fill="hold">
                                          <p:stCondLst>
                                            <p:cond delay="0"/>
                                          </p:stCondLst>
                                        </p:cTn>
                                        <p:tgtEl>
                                          <p:spTgt spid="112605"/>
                                        </p:tgtEl>
                                        <p:attrNameLst>
                                          <p:attrName>style.visibility</p:attrName>
                                        </p:attrNameLst>
                                      </p:cBhvr>
                                      <p:to>
                                        <p:strVal val="visible"/>
                                      </p:to>
                                    </p:set>
                                    <p:animEffect transition="in" filter="slide(fromTop)">
                                      <p:cBhvr>
                                        <p:cTn id="59" dur="500"/>
                                        <p:tgtEl>
                                          <p:spTgt spid="112605"/>
                                        </p:tgtEl>
                                      </p:cBhvr>
                                    </p:animEffect>
                                  </p:childTnLst>
                                </p:cTn>
                              </p:par>
                            </p:childTnLst>
                          </p:cTn>
                        </p:par>
                        <p:par>
                          <p:cTn id="60" fill="hold">
                            <p:stCondLst>
                              <p:cond delay="500"/>
                            </p:stCondLst>
                            <p:childTnLst>
                              <p:par>
                                <p:cTn id="61" presetID="22" presetClass="entr" presetSubtype="8" fill="hold" grpId="0" nodeType="afterEffect">
                                  <p:stCondLst>
                                    <p:cond delay="0"/>
                                  </p:stCondLst>
                                  <p:childTnLst>
                                    <p:set>
                                      <p:cBhvr>
                                        <p:cTn id="62" dur="1" fill="hold">
                                          <p:stCondLst>
                                            <p:cond delay="0"/>
                                          </p:stCondLst>
                                        </p:cTn>
                                        <p:tgtEl>
                                          <p:spTgt spid="112603"/>
                                        </p:tgtEl>
                                        <p:attrNameLst>
                                          <p:attrName>style.visibility</p:attrName>
                                        </p:attrNameLst>
                                      </p:cBhvr>
                                      <p:to>
                                        <p:strVal val="visible"/>
                                      </p:to>
                                    </p:set>
                                    <p:animEffect transition="in" filter="wipe(left)">
                                      <p:cBhvr>
                                        <p:cTn id="63" dur="500"/>
                                        <p:tgtEl>
                                          <p:spTgt spid="112603"/>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112604"/>
                                        </p:tgtEl>
                                        <p:attrNameLst>
                                          <p:attrName>style.visibility</p:attrName>
                                        </p:attrNameLst>
                                      </p:cBhvr>
                                      <p:to>
                                        <p:strVal val="visible"/>
                                      </p:to>
                                    </p:set>
                                    <p:animEffect transition="in" filter="wipe(up)">
                                      <p:cBhvr>
                                        <p:cTn id="66" dur="500"/>
                                        <p:tgtEl>
                                          <p:spTgt spid="112604"/>
                                        </p:tgtEl>
                                      </p:cBhvr>
                                    </p:animEffec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2"/>
                                        </p:tgtEl>
                                        <p:attrNameLst>
                                          <p:attrName>style.visibility</p:attrName>
                                        </p:attrNameLst>
                                      </p:cBhvr>
                                      <p:to>
                                        <p:strVal val="visible"/>
                                      </p:to>
                                    </p:set>
                                    <p:anim calcmode="lin" valueType="num">
                                      <p:cBhvr additive="base">
                                        <p:cTn id="71" dur="500" fill="hold"/>
                                        <p:tgtEl>
                                          <p:spTgt spid="2"/>
                                        </p:tgtEl>
                                        <p:attrNameLst>
                                          <p:attrName>ppt_x</p:attrName>
                                        </p:attrNameLst>
                                      </p:cBhvr>
                                      <p:tavLst>
                                        <p:tav tm="0">
                                          <p:val>
                                            <p:strVal val="#ppt_x"/>
                                          </p:val>
                                        </p:tav>
                                        <p:tav tm="100000">
                                          <p:val>
                                            <p:strVal val="#ppt_x"/>
                                          </p:val>
                                        </p:tav>
                                      </p:tavLst>
                                    </p:anim>
                                    <p:anim calcmode="lin" valueType="num">
                                      <p:cBhvr additive="base">
                                        <p:cTn id="7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4" grpId="0"/>
      <p:bldP spid="110742" grpId="0"/>
      <p:bldP spid="111144" grpId="0" animBg="1"/>
      <p:bldP spid="111145" grpId="0"/>
      <p:bldP spid="112600" grpId="0" animBg="1"/>
      <p:bldP spid="112601" grpId="0" animBg="1"/>
      <p:bldP spid="112602" grpId="0" animBg="1"/>
      <p:bldP spid="112602" grpId="1" animBg="1"/>
      <p:bldP spid="112603" grpId="0" animBg="1"/>
      <p:bldP spid="112604" grpId="0" animBg="1"/>
      <p:bldP spid="112605" grpId="0" animBg="1"/>
      <p:bldP spid="112606" grpId="0" animBg="1"/>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嵌入式系统的概念</a:t>
            </a:r>
          </a:p>
        </p:txBody>
      </p:sp>
      <p:sp>
        <p:nvSpPr>
          <p:cNvPr id="9218" name="Rectangle 2"/>
          <p:cNvSpPr>
            <a:spLocks noGrp="1" noChangeArrowheads="1"/>
          </p:cNvSpPr>
          <p:nvPr>
            <p:ph idx="1"/>
          </p:nvPr>
        </p:nvSpPr>
        <p:spPr/>
        <p:txBody>
          <a:bodyPr/>
          <a:lstStyle/>
          <a:p>
            <a:r>
              <a:rPr lang="zh-CN" altLang="en-US" dirty="0"/>
              <a:t>什么叫“嵌入”？</a:t>
            </a:r>
          </a:p>
          <a:p>
            <a:pPr>
              <a:buFontTx/>
              <a:buNone/>
            </a:pPr>
            <a:endParaRPr lang="zh-CN" altLang="en-US" dirty="0"/>
          </a:p>
          <a:p>
            <a:pPr>
              <a:buFontTx/>
              <a:buNone/>
            </a:pPr>
            <a:r>
              <a:rPr lang="zh-CN" altLang="en-US" dirty="0"/>
              <a:t>原意：“紧紧地埋入 、镶入” </a:t>
            </a:r>
          </a:p>
          <a:p>
            <a:pPr>
              <a:buFontTx/>
              <a:buNone/>
            </a:pPr>
            <a:r>
              <a:rPr lang="zh-CN" altLang="en-US" dirty="0"/>
              <a:t>狭义：宿主、寄主</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154" name="AutoShape 545"/>
          <p:cNvCxnSpPr>
            <a:cxnSpLocks noChangeShapeType="1"/>
            <a:stCxn id="49207" idx="1"/>
            <a:endCxn id="98871" idx="2"/>
          </p:cNvCxnSpPr>
          <p:nvPr/>
        </p:nvCxnSpPr>
        <p:spPr bwMode="auto">
          <a:xfrm rot="10800000">
            <a:off x="4716464" y="2133601"/>
            <a:ext cx="2179637" cy="3260725"/>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49155" name="AutoShape 546"/>
          <p:cNvCxnSpPr>
            <a:cxnSpLocks noChangeShapeType="1"/>
            <a:stCxn id="49206" idx="1"/>
            <a:endCxn id="98872" idx="2"/>
          </p:cNvCxnSpPr>
          <p:nvPr/>
        </p:nvCxnSpPr>
        <p:spPr bwMode="auto">
          <a:xfrm rot="10800000">
            <a:off x="5005388" y="2133600"/>
            <a:ext cx="1890712" cy="2844800"/>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49156" name="AutoShape 547"/>
          <p:cNvCxnSpPr>
            <a:cxnSpLocks noChangeShapeType="1"/>
            <a:stCxn id="49205" idx="1"/>
            <a:endCxn id="98873" idx="2"/>
          </p:cNvCxnSpPr>
          <p:nvPr/>
        </p:nvCxnSpPr>
        <p:spPr bwMode="auto">
          <a:xfrm rot="10800000">
            <a:off x="5292726" y="2133601"/>
            <a:ext cx="1603375" cy="2428875"/>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49157" name="AutoShape 548"/>
          <p:cNvCxnSpPr>
            <a:cxnSpLocks noChangeShapeType="1"/>
            <a:stCxn id="49204" idx="1"/>
            <a:endCxn id="98874" idx="2"/>
          </p:cNvCxnSpPr>
          <p:nvPr/>
        </p:nvCxnSpPr>
        <p:spPr bwMode="auto">
          <a:xfrm rot="10800000">
            <a:off x="5580064" y="2133600"/>
            <a:ext cx="1316037" cy="1993900"/>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49158" name="AutoShape 549"/>
          <p:cNvCxnSpPr>
            <a:cxnSpLocks noChangeShapeType="1"/>
            <a:stCxn id="49203" idx="1"/>
            <a:endCxn id="98875" idx="2"/>
          </p:cNvCxnSpPr>
          <p:nvPr/>
        </p:nvCxnSpPr>
        <p:spPr bwMode="auto">
          <a:xfrm rot="10800000">
            <a:off x="5868988" y="2133601"/>
            <a:ext cx="1027112" cy="1547813"/>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49159" name="AutoShape 550"/>
          <p:cNvCxnSpPr>
            <a:cxnSpLocks noChangeShapeType="1"/>
            <a:stCxn id="49202" idx="1"/>
            <a:endCxn id="98876" idx="2"/>
          </p:cNvCxnSpPr>
          <p:nvPr/>
        </p:nvCxnSpPr>
        <p:spPr bwMode="auto">
          <a:xfrm rot="10800000">
            <a:off x="6156326" y="2133601"/>
            <a:ext cx="739775" cy="1114425"/>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49160" name="AutoShape 551"/>
          <p:cNvCxnSpPr>
            <a:cxnSpLocks noChangeShapeType="1"/>
            <a:stCxn id="49201" idx="1"/>
            <a:endCxn id="98877" idx="2"/>
          </p:cNvCxnSpPr>
          <p:nvPr/>
        </p:nvCxnSpPr>
        <p:spPr bwMode="auto">
          <a:xfrm rot="10800000">
            <a:off x="6443664" y="2133600"/>
            <a:ext cx="452437" cy="698500"/>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49161" name="AutoShape 552"/>
          <p:cNvCxnSpPr>
            <a:cxnSpLocks noChangeShapeType="1"/>
            <a:stCxn id="49200" idx="1"/>
            <a:endCxn id="98878" idx="2"/>
          </p:cNvCxnSpPr>
          <p:nvPr/>
        </p:nvCxnSpPr>
        <p:spPr bwMode="auto">
          <a:xfrm rot="10800000">
            <a:off x="6732589" y="2133600"/>
            <a:ext cx="166687" cy="249238"/>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grpSp>
        <p:nvGrpSpPr>
          <p:cNvPr id="49162" name="Group 565"/>
          <p:cNvGrpSpPr/>
          <p:nvPr/>
        </p:nvGrpSpPr>
        <p:grpSpPr bwMode="auto">
          <a:xfrm>
            <a:off x="4572001" y="1485900"/>
            <a:ext cx="2303463" cy="647700"/>
            <a:chOff x="1610" y="1117"/>
            <a:chExt cx="1451" cy="408"/>
          </a:xfrm>
        </p:grpSpPr>
        <p:grpSp>
          <p:nvGrpSpPr>
            <p:cNvPr id="49353" name="Group 566"/>
            <p:cNvGrpSpPr/>
            <p:nvPr/>
          </p:nvGrpSpPr>
          <p:grpSpPr bwMode="auto">
            <a:xfrm>
              <a:off x="1610" y="1344"/>
              <a:ext cx="1451" cy="181"/>
              <a:chOff x="1973" y="1434"/>
              <a:chExt cx="1451" cy="181"/>
            </a:xfrm>
          </p:grpSpPr>
          <p:sp>
            <p:nvSpPr>
              <p:cNvPr id="98871" name="Rectangle 567"/>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872" name="Rectangle 568"/>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98873" name="Rectangle 569"/>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98874" name="Rectangle 570"/>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875" name="Rectangle 571"/>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98876" name="Rectangle 572"/>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877" name="Rectangle 573"/>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878" name="Rectangle 574"/>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grpSp>
        <p:sp>
          <p:nvSpPr>
            <p:cNvPr id="49354" name="Text Box 575"/>
            <p:cNvSpPr txBox="1">
              <a:spLocks noChangeArrowheads="1"/>
            </p:cNvSpPr>
            <p:nvPr/>
          </p:nvSpPr>
          <p:spPr bwMode="auto">
            <a:xfrm>
              <a:off x="2018" y="1117"/>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OSRdyGrp</a:t>
              </a:r>
            </a:p>
          </p:txBody>
        </p:sp>
      </p:grpSp>
      <p:sp>
        <p:nvSpPr>
          <p:cNvPr id="98868" name="Text Box 564"/>
          <p:cNvSpPr txBox="1">
            <a:spLocks noChangeArrowheads="1"/>
          </p:cNvSpPr>
          <p:nvPr/>
        </p:nvSpPr>
        <p:spPr bwMode="auto">
          <a:xfrm>
            <a:off x="2590800" y="1839914"/>
            <a:ext cx="3886200" cy="3570287"/>
          </a:xfrm>
          <a:prstGeom prst="rect">
            <a:avLst/>
          </a:prstGeom>
          <a:solidFill>
            <a:srgbClr val="FFFFB9"/>
          </a:solidFill>
          <a:ln w="9525">
            <a:solidFill>
              <a:schemeClr val="tx1"/>
            </a:solidFill>
            <a:miter lim="800000"/>
          </a:ln>
          <a:effectLst>
            <a:outerShdw dist="35921" dir="2700000" algn="ctr" rotWithShape="0">
              <a:schemeClr val="bg2"/>
            </a:outerShdw>
          </a:effectLst>
        </p:spPr>
        <p:txBody>
          <a:bodyPr>
            <a:spAutoFit/>
          </a:bodyPr>
          <a:lstStyle/>
          <a:p>
            <a:pPr eaLnBrk="0" hangingPunct="0">
              <a:defRPr/>
            </a:pPr>
            <a:r>
              <a:rPr lang="en-US" altLang="zh-CN" sz="1200">
                <a:solidFill>
                  <a:srgbClr val="000000"/>
                </a:solidFill>
                <a:latin typeface="Arial" panose="020B0604020202020204" pitchFamily="34" charset="0"/>
              </a:rPr>
              <a:t>INT8U  const  OSUnMapTbl[] = {</a:t>
            </a:r>
          </a:p>
          <a:p>
            <a:pPr>
              <a:defRPr/>
            </a:pPr>
            <a:r>
              <a:rPr lang="en-US" altLang="zh-CN" sz="1200">
                <a:solidFill>
                  <a:srgbClr val="000000"/>
                </a:solidFill>
                <a:latin typeface="Arial" panose="020B0604020202020204" pitchFamily="34" charset="0"/>
              </a:rPr>
              <a:t>                  /* 0, 1, 2, 3, 4, 5, 6, 7, 8, 9, a, b, c, d, e, f */</a:t>
            </a:r>
          </a:p>
          <a:p>
            <a:pPr>
              <a:defRPr/>
            </a:pPr>
            <a:r>
              <a:rPr lang="en-US" altLang="zh-CN" sz="1200">
                <a:solidFill>
                  <a:srgbClr val="000000"/>
                </a:solidFill>
                <a:latin typeface="Arial" panose="020B0604020202020204" pitchFamily="34" charset="0"/>
              </a:rPr>
              <a:t>/*0x00*/	0, 0, 1, 0, 2, 0, 1, 0, 3, 0, 1, 0, 2, 0, 1, 0, </a:t>
            </a:r>
          </a:p>
          <a:p>
            <a:pPr>
              <a:defRPr/>
            </a:pPr>
            <a:r>
              <a:rPr lang="en-US" altLang="zh-CN" sz="1200">
                <a:solidFill>
                  <a:srgbClr val="000000"/>
                </a:solidFill>
                <a:latin typeface="Arial" panose="020B0604020202020204" pitchFamily="34" charset="0"/>
              </a:rPr>
              <a:t>/*0x10*/ 	4, 0, 1, 0, 2, 0, 1, 0, 3, 0, 1, 0, 2, 0, 1, 0,</a:t>
            </a:r>
          </a:p>
          <a:p>
            <a:pPr>
              <a:defRPr/>
            </a:pPr>
            <a:r>
              <a:rPr lang="en-US" altLang="zh-CN" sz="1200">
                <a:solidFill>
                  <a:srgbClr val="000000"/>
                </a:solidFill>
                <a:latin typeface="Arial" panose="020B0604020202020204" pitchFamily="34" charset="0"/>
              </a:rPr>
              <a:t>/*0x20*/ 	5, 0, 1, 0, 2, 0, 1, 0, 3, 0, 1, 0, 2, 0, 1, 0,</a:t>
            </a:r>
          </a:p>
          <a:p>
            <a:pPr>
              <a:defRPr/>
            </a:pPr>
            <a:r>
              <a:rPr lang="en-US" altLang="zh-CN" sz="1200">
                <a:solidFill>
                  <a:srgbClr val="000000"/>
                </a:solidFill>
                <a:latin typeface="Arial" panose="020B0604020202020204" pitchFamily="34" charset="0"/>
              </a:rPr>
              <a:t>/*0x30*/ 	4, 0, 1, 0, 2, 0, 1, 0, 3, 0, 1, 0, 2, 0, 1, 0,</a:t>
            </a:r>
          </a:p>
          <a:p>
            <a:pPr>
              <a:defRPr/>
            </a:pPr>
            <a:r>
              <a:rPr lang="en-US" altLang="zh-CN" sz="1200">
                <a:solidFill>
                  <a:srgbClr val="000000"/>
                </a:solidFill>
                <a:latin typeface="Arial" panose="020B0604020202020204" pitchFamily="34" charset="0"/>
              </a:rPr>
              <a:t>/*0x40*/ 	6, 0, 1, 0, 2, 0, 1, 0, 3, 0, 1, 0, 2, 0, 1, 0, </a:t>
            </a:r>
          </a:p>
          <a:p>
            <a:pPr>
              <a:defRPr/>
            </a:pPr>
            <a:r>
              <a:rPr lang="en-US" altLang="zh-CN" sz="1200">
                <a:solidFill>
                  <a:srgbClr val="000000"/>
                </a:solidFill>
                <a:latin typeface="Arial" panose="020B0604020202020204" pitchFamily="34" charset="0"/>
              </a:rPr>
              <a:t>/*0x50*/ 	4, 0, 1, 0, 2, 0, 1, 0, 3, 0, 1, 0, 2, 0, 1, 0, </a:t>
            </a:r>
          </a:p>
          <a:p>
            <a:pPr>
              <a:defRPr/>
            </a:pPr>
            <a:r>
              <a:rPr lang="en-US" altLang="zh-CN" sz="1200">
                <a:solidFill>
                  <a:srgbClr val="000000"/>
                </a:solidFill>
                <a:latin typeface="Arial" panose="020B0604020202020204" pitchFamily="34" charset="0"/>
              </a:rPr>
              <a:t>/*0x60*/ 	5, 0, 1, 0, 2, 0, 1, 0, 3, 0, 1, 0, 2, 0, 1, 0,</a:t>
            </a:r>
          </a:p>
          <a:p>
            <a:pPr>
              <a:defRPr/>
            </a:pPr>
            <a:r>
              <a:rPr lang="en-US" altLang="zh-CN" sz="1200">
                <a:solidFill>
                  <a:srgbClr val="000000"/>
                </a:solidFill>
                <a:latin typeface="Arial" panose="020B0604020202020204" pitchFamily="34" charset="0"/>
              </a:rPr>
              <a:t>/*0x70*/ 	4, 0, 1, 0, 2, 0, 1, 0, 3, 0, 1, 0, 2, 0, 1, 0,</a:t>
            </a:r>
          </a:p>
          <a:p>
            <a:pPr>
              <a:defRPr/>
            </a:pPr>
            <a:r>
              <a:rPr lang="en-US" altLang="zh-CN" sz="1200">
                <a:solidFill>
                  <a:srgbClr val="000000"/>
                </a:solidFill>
                <a:latin typeface="Arial" panose="020B0604020202020204" pitchFamily="34" charset="0"/>
              </a:rPr>
              <a:t>/*0x80*/ 	7, 0, 1, 0, 2, 0, 1, 0, 3, 0, 1, 0, 2, 0, 1, 0, </a:t>
            </a:r>
          </a:p>
          <a:p>
            <a:pPr>
              <a:defRPr/>
            </a:pPr>
            <a:r>
              <a:rPr lang="en-US" altLang="zh-CN" sz="1200">
                <a:solidFill>
                  <a:srgbClr val="000000"/>
                </a:solidFill>
                <a:latin typeface="Arial" panose="020B0604020202020204" pitchFamily="34" charset="0"/>
              </a:rPr>
              <a:t>/*0x90*/ 	4, 0, 1, 0, 2, 0, 1, 0, 3, 0, 1, 0, 2, 0, 1, 0,</a:t>
            </a:r>
          </a:p>
          <a:p>
            <a:pPr>
              <a:defRPr/>
            </a:pPr>
            <a:r>
              <a:rPr lang="en-US" altLang="zh-CN" sz="1200">
                <a:solidFill>
                  <a:srgbClr val="000000"/>
                </a:solidFill>
                <a:latin typeface="Arial" panose="020B0604020202020204" pitchFamily="34" charset="0"/>
              </a:rPr>
              <a:t>/*0xA0*/ 	5, 0, 1, 0, 2, 0, 1, 0, 3, 0, 1, 0, 2, 0, 1, 0,</a:t>
            </a:r>
          </a:p>
          <a:p>
            <a:pPr>
              <a:defRPr/>
            </a:pPr>
            <a:r>
              <a:rPr lang="en-US" altLang="zh-CN" sz="1200">
                <a:solidFill>
                  <a:srgbClr val="000000"/>
                </a:solidFill>
                <a:latin typeface="Arial" panose="020B0604020202020204" pitchFamily="34" charset="0"/>
              </a:rPr>
              <a:t>/*0xB0*/ 	4, 0, 1, 0, 2, 0, 1, 0, 3, 0, 1, 0, 2, 0, 1, 0,</a:t>
            </a:r>
          </a:p>
          <a:p>
            <a:pPr>
              <a:defRPr/>
            </a:pPr>
            <a:r>
              <a:rPr lang="en-US" altLang="zh-CN" sz="1200">
                <a:solidFill>
                  <a:srgbClr val="000000"/>
                </a:solidFill>
                <a:latin typeface="Arial" panose="020B0604020202020204" pitchFamily="34" charset="0"/>
              </a:rPr>
              <a:t>/*0xC0*/ 	6, 0, 1, 0, 2, 0, 1, 0, 3, 0, 1, 0, 2, 0, 1, 0,</a:t>
            </a:r>
          </a:p>
          <a:p>
            <a:pPr>
              <a:defRPr/>
            </a:pPr>
            <a:r>
              <a:rPr lang="en-US" altLang="zh-CN" sz="1200">
                <a:solidFill>
                  <a:srgbClr val="000000"/>
                </a:solidFill>
                <a:latin typeface="Arial" panose="020B0604020202020204" pitchFamily="34" charset="0"/>
              </a:rPr>
              <a:t>/*0xD0*/ 	4, 0, 1, 0, 2, 0, 1, 0, 3, 0, 1, 0, 2, 0, 1, 0, </a:t>
            </a:r>
          </a:p>
          <a:p>
            <a:pPr>
              <a:defRPr/>
            </a:pPr>
            <a:r>
              <a:rPr lang="en-US" altLang="zh-CN" sz="1200">
                <a:solidFill>
                  <a:srgbClr val="000000"/>
                </a:solidFill>
                <a:latin typeface="Arial" panose="020B0604020202020204" pitchFamily="34" charset="0"/>
              </a:rPr>
              <a:t>/*0xE0*/ 	5, 0, 1, 0, 2, 0, 1, 0, 3, 0, 1, 0, 2, 0, 1, 0, </a:t>
            </a:r>
          </a:p>
          <a:p>
            <a:pPr>
              <a:defRPr/>
            </a:pPr>
            <a:r>
              <a:rPr lang="en-US" altLang="zh-CN" sz="1200">
                <a:solidFill>
                  <a:srgbClr val="000000"/>
                </a:solidFill>
                <a:latin typeface="Arial" panose="020B0604020202020204" pitchFamily="34" charset="0"/>
              </a:rPr>
              <a:t>/*0xF0*/ 	4, 0, 1, 0, 2, 0, 1, 0, 3, 0, 1, 0, 2, 0, 1, 0 </a:t>
            </a:r>
            <a:endParaRPr lang="en-US" altLang="zh-CN" sz="1200">
              <a:latin typeface="Arial" panose="020B0604020202020204" pitchFamily="34" charset="0"/>
            </a:endParaRPr>
          </a:p>
          <a:p>
            <a:pPr>
              <a:defRPr/>
            </a:pPr>
            <a:r>
              <a:rPr lang="en-US" altLang="zh-CN" sz="1200">
                <a:solidFill>
                  <a:srgbClr val="000000"/>
                </a:solidFill>
                <a:latin typeface="Arial" panose="020B0604020202020204" pitchFamily="34" charset="0"/>
              </a:rPr>
              <a:t>};</a:t>
            </a:r>
          </a:p>
        </p:txBody>
      </p:sp>
      <p:sp>
        <p:nvSpPr>
          <p:cNvPr id="99072" name="Rectangle 768"/>
          <p:cNvSpPr>
            <a:spLocks noChangeArrowheads="1"/>
          </p:cNvSpPr>
          <p:nvPr/>
        </p:nvSpPr>
        <p:spPr bwMode="auto">
          <a:xfrm>
            <a:off x="1905000" y="2227769"/>
            <a:ext cx="281940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latin typeface="华文新魏" panose="02010800040101010101" pitchFamily="2" charset="-122"/>
                <a:ea typeface="华文新魏" panose="02010800040101010101" pitchFamily="2" charset="-122"/>
              </a:rPr>
              <a:t>      </a:t>
            </a:r>
            <a:r>
              <a:rPr lang="zh-CN" altLang="en-US" sz="2400">
                <a:latin typeface="华文新魏" panose="02010800040101010101" pitchFamily="2" charset="-122"/>
                <a:ea typeface="华文新魏" panose="02010800040101010101" pitchFamily="2" charset="-122"/>
              </a:rPr>
              <a:t>所在任务的</a:t>
            </a:r>
            <a:r>
              <a:rPr lang="en-US" altLang="zh-CN" sz="2400">
                <a:latin typeface="华文新魏" panose="02010800040101010101" pitchFamily="2" charset="-122"/>
                <a:ea typeface="华文新魏" panose="02010800040101010101" pitchFamily="2" charset="-122"/>
              </a:rPr>
              <a:t>Y</a:t>
            </a:r>
            <a:r>
              <a:rPr lang="zh-CN" altLang="en-US" sz="2400">
                <a:latin typeface="华文新魏" panose="02010800040101010101" pitchFamily="2" charset="-122"/>
                <a:ea typeface="华文新魏" panose="02010800040101010101" pitchFamily="2" charset="-122"/>
              </a:rPr>
              <a:t>值越小优先级越高，所在任务的</a:t>
            </a:r>
            <a:r>
              <a:rPr lang="en-US" altLang="zh-CN" sz="2400">
                <a:latin typeface="华文新魏" panose="02010800040101010101" pitchFamily="2" charset="-122"/>
                <a:ea typeface="华文新魏" panose="02010800040101010101" pitchFamily="2" charset="-122"/>
              </a:rPr>
              <a:t>X</a:t>
            </a:r>
            <a:r>
              <a:rPr lang="zh-CN" altLang="en-US" sz="2400">
                <a:latin typeface="华文新魏" panose="02010800040101010101" pitchFamily="2" charset="-122"/>
                <a:ea typeface="华文新魏" panose="02010800040101010101" pitchFamily="2" charset="-122"/>
              </a:rPr>
              <a:t>值越小优先级越高，由此可见最小的</a:t>
            </a:r>
            <a:r>
              <a:rPr lang="en-US" altLang="zh-CN" sz="2400">
                <a:latin typeface="华文新魏" panose="02010800040101010101" pitchFamily="2" charset="-122"/>
                <a:ea typeface="华文新魏" panose="02010800040101010101" pitchFamily="2" charset="-122"/>
              </a:rPr>
              <a:t>Y</a:t>
            </a:r>
            <a:r>
              <a:rPr lang="zh-CN" altLang="en-US" sz="2400">
                <a:latin typeface="华文新魏" panose="02010800040101010101" pitchFamily="2" charset="-122"/>
                <a:ea typeface="华文新魏" panose="02010800040101010101" pitchFamily="2" charset="-122"/>
              </a:rPr>
              <a:t>、</a:t>
            </a:r>
            <a:r>
              <a:rPr lang="en-US" altLang="zh-CN" sz="2400">
                <a:latin typeface="华文新魏" panose="02010800040101010101" pitchFamily="2" charset="-122"/>
                <a:ea typeface="华文新魏" panose="02010800040101010101" pitchFamily="2" charset="-122"/>
              </a:rPr>
              <a:t>X</a:t>
            </a:r>
            <a:r>
              <a:rPr lang="zh-CN" altLang="en-US" sz="2400">
                <a:latin typeface="华文新魏" panose="02010800040101010101" pitchFamily="2" charset="-122"/>
                <a:ea typeface="华文新魏" panose="02010800040101010101" pitchFamily="2" charset="-122"/>
              </a:rPr>
              <a:t>值所对应的任务就是进入就绪态优先级最高的的任务。 </a:t>
            </a:r>
          </a:p>
        </p:txBody>
      </p:sp>
      <p:sp>
        <p:nvSpPr>
          <p:cNvPr id="98308" name="Rectangle 4"/>
          <p:cNvSpPr>
            <a:spLocks noChangeArrowheads="1"/>
          </p:cNvSpPr>
          <p:nvPr/>
        </p:nvSpPr>
        <p:spPr bwMode="auto">
          <a:xfrm>
            <a:off x="0" y="207962"/>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dirty="0"/>
              <a:t>查找就绪态优先级最高的任务</a:t>
            </a:r>
          </a:p>
        </p:txBody>
      </p:sp>
      <p:sp>
        <p:nvSpPr>
          <p:cNvPr id="98667" name="AutoShape 363"/>
          <p:cNvSpPr>
            <a:spLocks noChangeArrowheads="1"/>
          </p:cNvSpPr>
          <p:nvPr/>
        </p:nvSpPr>
        <p:spPr bwMode="auto">
          <a:xfrm>
            <a:off x="2036764" y="5562600"/>
            <a:ext cx="3830637" cy="762000"/>
          </a:xfrm>
          <a:prstGeom prst="foldedCorner">
            <a:avLst>
              <a:gd name="adj" fmla="val 9296"/>
            </a:avLst>
          </a:prstGeom>
          <a:solidFill>
            <a:srgbClr val="DDDDDD"/>
          </a:solidFill>
          <a:ln w="19050">
            <a:noFill/>
            <a:round/>
          </a:ln>
          <a:effectLst>
            <a:outerShdw dist="35921" dir="2700000" algn="ctr" rotWithShape="0">
              <a:schemeClr val="bg2"/>
            </a:outerShdw>
          </a:effectLst>
        </p:spPr>
        <p:txBody>
          <a:bodyPr wrap="none" anchor="ctr"/>
          <a:lstStyle/>
          <a:p>
            <a:pPr>
              <a:defRPr/>
            </a:pPr>
            <a:endParaRPr lang="zh-CN" altLang="zh-CN" sz="1400">
              <a:latin typeface="Arial" panose="020B0604020202020204" pitchFamily="34" charset="0"/>
            </a:endParaRPr>
          </a:p>
        </p:txBody>
      </p:sp>
      <p:sp>
        <p:nvSpPr>
          <p:cNvPr id="98668" name="Rectangle 364"/>
          <p:cNvSpPr>
            <a:spLocks noChangeArrowheads="1"/>
          </p:cNvSpPr>
          <p:nvPr/>
        </p:nvSpPr>
        <p:spPr bwMode="auto">
          <a:xfrm>
            <a:off x="2036764" y="5562600"/>
            <a:ext cx="3830637" cy="28733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8670" name="Rectangle 366"/>
          <p:cNvSpPr>
            <a:spLocks noChangeArrowheads="1"/>
          </p:cNvSpPr>
          <p:nvPr/>
        </p:nvSpPr>
        <p:spPr bwMode="auto">
          <a:xfrm>
            <a:off x="2057400" y="5562600"/>
            <a:ext cx="38100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dirty="0"/>
              <a:t>y	= </a:t>
            </a:r>
            <a:r>
              <a:rPr lang="en-US" altLang="zh-CN" sz="1400" dirty="0" err="1"/>
              <a:t>OSUnMapTbl</a:t>
            </a:r>
            <a:r>
              <a:rPr lang="en-US" altLang="zh-CN" sz="1400" dirty="0"/>
              <a:t>[OSRdyGrp];</a:t>
            </a:r>
          </a:p>
          <a:p>
            <a:pPr eaLnBrk="1" hangingPunct="1"/>
            <a:r>
              <a:rPr lang="en-US" altLang="zh-CN" sz="1400" dirty="0"/>
              <a:t>x	= </a:t>
            </a:r>
            <a:r>
              <a:rPr lang="en-US" altLang="zh-CN" sz="1400" dirty="0" err="1"/>
              <a:t>OSUnMapTbl</a:t>
            </a:r>
            <a:r>
              <a:rPr lang="en-US" altLang="zh-CN" sz="1400" dirty="0"/>
              <a:t>[</a:t>
            </a:r>
            <a:r>
              <a:rPr lang="en-US" altLang="zh-CN" sz="1400" dirty="0" err="1"/>
              <a:t>OSRdyTbl</a:t>
            </a:r>
            <a:r>
              <a:rPr lang="en-US" altLang="zh-CN" sz="1400" dirty="0"/>
              <a:t>[y]];</a:t>
            </a:r>
          </a:p>
          <a:p>
            <a:pPr eaLnBrk="1" hangingPunct="1"/>
            <a:r>
              <a:rPr lang="en-US" altLang="zh-CN" sz="1400" dirty="0" err="1"/>
              <a:t>Prio</a:t>
            </a:r>
            <a:r>
              <a:rPr lang="en-US" altLang="zh-CN" sz="1400" dirty="0"/>
              <a:t>	= (y &lt;&lt; 3) + x;</a:t>
            </a:r>
          </a:p>
        </p:txBody>
      </p:sp>
      <p:grpSp>
        <p:nvGrpSpPr>
          <p:cNvPr id="49169" name="Group 367"/>
          <p:cNvGrpSpPr/>
          <p:nvPr/>
        </p:nvGrpSpPr>
        <p:grpSpPr bwMode="auto">
          <a:xfrm>
            <a:off x="6896101" y="1447800"/>
            <a:ext cx="3311525" cy="4616450"/>
            <a:chOff x="3107" y="1071"/>
            <a:chExt cx="2086" cy="2908"/>
          </a:xfrm>
        </p:grpSpPr>
        <p:sp>
          <p:nvSpPr>
            <p:cNvPr id="49187" name="Line 368"/>
            <p:cNvSpPr>
              <a:spLocks noChangeShapeType="1"/>
            </p:cNvSpPr>
            <p:nvPr/>
          </p:nvSpPr>
          <p:spPr bwMode="auto">
            <a:xfrm>
              <a:off x="3379" y="3743"/>
              <a:ext cx="1814"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9188" name="Line 369"/>
            <p:cNvSpPr>
              <a:spLocks noChangeShapeType="1"/>
            </p:cNvSpPr>
            <p:nvPr/>
          </p:nvSpPr>
          <p:spPr bwMode="auto">
            <a:xfrm flipV="1">
              <a:off x="3379" y="1071"/>
              <a:ext cx="0" cy="2672"/>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9189" name="Text Box 370"/>
            <p:cNvSpPr txBox="1">
              <a:spLocks noChangeArrowheads="1"/>
            </p:cNvSpPr>
            <p:nvPr/>
          </p:nvSpPr>
          <p:spPr bwMode="auto">
            <a:xfrm>
              <a:off x="4966" y="3748"/>
              <a:ext cx="18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X</a:t>
              </a:r>
            </a:p>
          </p:txBody>
        </p:sp>
        <p:sp>
          <p:nvSpPr>
            <p:cNvPr id="49190" name="Text Box 371"/>
            <p:cNvSpPr txBox="1">
              <a:spLocks noChangeArrowheads="1"/>
            </p:cNvSpPr>
            <p:nvPr/>
          </p:nvSpPr>
          <p:spPr bwMode="auto">
            <a:xfrm>
              <a:off x="3107" y="1117"/>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Y</a:t>
              </a:r>
            </a:p>
          </p:txBody>
        </p:sp>
        <p:grpSp>
          <p:nvGrpSpPr>
            <p:cNvPr id="49191" name="Group 372"/>
            <p:cNvGrpSpPr/>
            <p:nvPr/>
          </p:nvGrpSpPr>
          <p:grpSpPr bwMode="auto">
            <a:xfrm>
              <a:off x="3379" y="3472"/>
              <a:ext cx="1451" cy="181"/>
              <a:chOff x="1973" y="1434"/>
              <a:chExt cx="1451" cy="181"/>
            </a:xfrm>
          </p:grpSpPr>
          <p:sp>
            <p:nvSpPr>
              <p:cNvPr id="98677" name="Rectangle 373"/>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78" name="Rectangle 374"/>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79" name="Rectangle 375"/>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80" name="Rectangle 376"/>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81" name="Rectangle 377"/>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82" name="Rectangle 378"/>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83" name="Rectangle 379"/>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84" name="Rectangle 380"/>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9192" name="Group 381"/>
            <p:cNvGrpSpPr/>
            <p:nvPr/>
          </p:nvGrpSpPr>
          <p:grpSpPr bwMode="auto">
            <a:xfrm>
              <a:off x="3379" y="3209"/>
              <a:ext cx="1451" cy="181"/>
              <a:chOff x="1973" y="1434"/>
              <a:chExt cx="1451" cy="181"/>
            </a:xfrm>
          </p:grpSpPr>
          <p:sp>
            <p:nvSpPr>
              <p:cNvPr id="98686" name="Rectangle 382"/>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87" name="Rectangle 383"/>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88" name="Rectangle 384"/>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89" name="Rectangle 385"/>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90" name="Rectangle 386"/>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98691" name="Rectangle 387"/>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92" name="Rectangle 388"/>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93" name="Rectangle 389"/>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9193" name="Group 390"/>
            <p:cNvGrpSpPr/>
            <p:nvPr/>
          </p:nvGrpSpPr>
          <p:grpSpPr bwMode="auto">
            <a:xfrm>
              <a:off x="3379" y="2937"/>
              <a:ext cx="1451" cy="181"/>
              <a:chOff x="1973" y="1434"/>
              <a:chExt cx="1451" cy="181"/>
            </a:xfrm>
          </p:grpSpPr>
          <p:sp>
            <p:nvSpPr>
              <p:cNvPr id="98695" name="Rectangle 391"/>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96" name="Rectangle 392"/>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97" name="Rectangle 393"/>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98" name="Rectangle 394"/>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99" name="Rectangle 395"/>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98700" name="Rectangle 396"/>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01" name="Rectangle 397"/>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98702" name="Rectangle 398"/>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9194" name="Group 399"/>
            <p:cNvGrpSpPr/>
            <p:nvPr/>
          </p:nvGrpSpPr>
          <p:grpSpPr bwMode="auto">
            <a:xfrm>
              <a:off x="3379" y="2663"/>
              <a:ext cx="1451" cy="181"/>
              <a:chOff x="1973" y="1434"/>
              <a:chExt cx="1451" cy="181"/>
            </a:xfrm>
          </p:grpSpPr>
          <p:sp>
            <p:nvSpPr>
              <p:cNvPr id="98704" name="Rectangle 400"/>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05" name="Rectangle 401"/>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06" name="Rectangle 402"/>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07" name="Rectangle 403"/>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08" name="Rectangle 404"/>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09" name="Rectangle 405"/>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10" name="Rectangle 406"/>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11" name="Rectangle 407"/>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9195" name="Group 408"/>
            <p:cNvGrpSpPr/>
            <p:nvPr/>
          </p:nvGrpSpPr>
          <p:grpSpPr bwMode="auto">
            <a:xfrm>
              <a:off x="3379" y="2391"/>
              <a:ext cx="1451" cy="181"/>
              <a:chOff x="1973" y="1434"/>
              <a:chExt cx="1451" cy="181"/>
            </a:xfrm>
          </p:grpSpPr>
          <p:sp>
            <p:nvSpPr>
              <p:cNvPr id="98713" name="Rectangle 409"/>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98714" name="Rectangle 410"/>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98715" name="Rectangle 411"/>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98716" name="Rectangle 412"/>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17" name="Rectangle 413"/>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18" name="Rectangle 414"/>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98719" name="Rectangle 415"/>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20" name="Rectangle 416"/>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9196" name="Group 417"/>
            <p:cNvGrpSpPr/>
            <p:nvPr/>
          </p:nvGrpSpPr>
          <p:grpSpPr bwMode="auto">
            <a:xfrm>
              <a:off x="3379" y="2120"/>
              <a:ext cx="1451" cy="181"/>
              <a:chOff x="1973" y="1434"/>
              <a:chExt cx="1451" cy="181"/>
            </a:xfrm>
          </p:grpSpPr>
          <p:sp>
            <p:nvSpPr>
              <p:cNvPr id="98722" name="Rectangle 418"/>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23" name="Rectangle 419"/>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24" name="Rectangle 420"/>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25" name="Rectangle 421"/>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26" name="Rectangle 422"/>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27" name="Rectangle 423"/>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28" name="Rectangle 424"/>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29" name="Rectangle 425"/>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9197" name="Group 426"/>
            <p:cNvGrpSpPr/>
            <p:nvPr/>
          </p:nvGrpSpPr>
          <p:grpSpPr bwMode="auto">
            <a:xfrm>
              <a:off x="3379" y="1847"/>
              <a:ext cx="1451" cy="181"/>
              <a:chOff x="1973" y="1434"/>
              <a:chExt cx="1451" cy="181"/>
            </a:xfrm>
          </p:grpSpPr>
          <p:sp>
            <p:nvSpPr>
              <p:cNvPr id="98731" name="Rectangle 427"/>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32" name="Rectangle 428"/>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33" name="Rectangle 429"/>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34" name="Rectangle 430"/>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35" name="Rectangle 431"/>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36" name="Rectangle 432"/>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37" name="Rectangle 433"/>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38" name="Rectangle 434"/>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9198" name="Group 435"/>
            <p:cNvGrpSpPr/>
            <p:nvPr/>
          </p:nvGrpSpPr>
          <p:grpSpPr bwMode="auto">
            <a:xfrm>
              <a:off x="3379" y="1575"/>
              <a:ext cx="1451" cy="181"/>
              <a:chOff x="1973" y="1434"/>
              <a:chExt cx="1451" cy="181"/>
            </a:xfrm>
          </p:grpSpPr>
          <p:sp>
            <p:nvSpPr>
              <p:cNvPr id="98740" name="Rectangle 436"/>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41" name="Rectangle 437"/>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42" name="Rectangle 438"/>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98743" name="Rectangle 439"/>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98744" name="Rectangle 440"/>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45" name="Rectangle 441"/>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46" name="Rectangle 442"/>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47" name="Rectangle 443"/>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49199" name="Text Box 444"/>
            <p:cNvSpPr txBox="1">
              <a:spLocks noChangeArrowheads="1"/>
            </p:cNvSpPr>
            <p:nvPr/>
          </p:nvSpPr>
          <p:spPr bwMode="auto">
            <a:xfrm>
              <a:off x="3742" y="1117"/>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OSRdyTbl[ ]</a:t>
              </a:r>
            </a:p>
          </p:txBody>
        </p:sp>
        <p:sp>
          <p:nvSpPr>
            <p:cNvPr id="49200" name="Text Box 445"/>
            <p:cNvSpPr txBox="1">
              <a:spLocks noChangeArrowheads="1"/>
            </p:cNvSpPr>
            <p:nvPr/>
          </p:nvSpPr>
          <p:spPr bwMode="auto">
            <a:xfrm>
              <a:off x="3109" y="1564"/>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[0]</a:t>
              </a:r>
            </a:p>
          </p:txBody>
        </p:sp>
        <p:sp>
          <p:nvSpPr>
            <p:cNvPr id="49201" name="Text Box 446"/>
            <p:cNvSpPr txBox="1">
              <a:spLocks noChangeArrowheads="1"/>
            </p:cNvSpPr>
            <p:nvPr/>
          </p:nvSpPr>
          <p:spPr bwMode="auto">
            <a:xfrm>
              <a:off x="3107" y="1847"/>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[1]</a:t>
              </a:r>
            </a:p>
          </p:txBody>
        </p:sp>
        <p:sp>
          <p:nvSpPr>
            <p:cNvPr id="49202" name="Text Box 447"/>
            <p:cNvSpPr txBox="1">
              <a:spLocks noChangeArrowheads="1"/>
            </p:cNvSpPr>
            <p:nvPr/>
          </p:nvSpPr>
          <p:spPr bwMode="auto">
            <a:xfrm>
              <a:off x="3107" y="2109"/>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[2]</a:t>
              </a:r>
            </a:p>
          </p:txBody>
        </p:sp>
        <p:sp>
          <p:nvSpPr>
            <p:cNvPr id="49203" name="Text Box 448"/>
            <p:cNvSpPr txBox="1">
              <a:spLocks noChangeArrowheads="1"/>
            </p:cNvSpPr>
            <p:nvPr/>
          </p:nvSpPr>
          <p:spPr bwMode="auto">
            <a:xfrm>
              <a:off x="3107" y="2382"/>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[3]</a:t>
              </a:r>
            </a:p>
          </p:txBody>
        </p:sp>
        <p:sp>
          <p:nvSpPr>
            <p:cNvPr id="49204" name="Text Box 449"/>
            <p:cNvSpPr txBox="1">
              <a:spLocks noChangeArrowheads="1"/>
            </p:cNvSpPr>
            <p:nvPr/>
          </p:nvSpPr>
          <p:spPr bwMode="auto">
            <a:xfrm>
              <a:off x="3107" y="2663"/>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[4]</a:t>
              </a:r>
            </a:p>
          </p:txBody>
        </p:sp>
        <p:sp>
          <p:nvSpPr>
            <p:cNvPr id="49205" name="Text Box 450"/>
            <p:cNvSpPr txBox="1">
              <a:spLocks noChangeArrowheads="1"/>
            </p:cNvSpPr>
            <p:nvPr/>
          </p:nvSpPr>
          <p:spPr bwMode="auto">
            <a:xfrm>
              <a:off x="3107" y="2937"/>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[5]</a:t>
              </a:r>
            </a:p>
          </p:txBody>
        </p:sp>
        <p:sp>
          <p:nvSpPr>
            <p:cNvPr id="49206" name="Text Box 451"/>
            <p:cNvSpPr txBox="1">
              <a:spLocks noChangeArrowheads="1"/>
            </p:cNvSpPr>
            <p:nvPr/>
          </p:nvSpPr>
          <p:spPr bwMode="auto">
            <a:xfrm>
              <a:off x="3107" y="3199"/>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[6]</a:t>
              </a:r>
            </a:p>
          </p:txBody>
        </p:sp>
        <p:sp>
          <p:nvSpPr>
            <p:cNvPr id="49207" name="Text Box 452"/>
            <p:cNvSpPr txBox="1">
              <a:spLocks noChangeArrowheads="1"/>
            </p:cNvSpPr>
            <p:nvPr/>
          </p:nvSpPr>
          <p:spPr bwMode="auto">
            <a:xfrm>
              <a:off x="3107" y="3461"/>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[7]</a:t>
              </a:r>
            </a:p>
          </p:txBody>
        </p:sp>
        <p:grpSp>
          <p:nvGrpSpPr>
            <p:cNvPr id="49208" name="Group 453"/>
            <p:cNvGrpSpPr/>
            <p:nvPr/>
          </p:nvGrpSpPr>
          <p:grpSpPr bwMode="auto">
            <a:xfrm>
              <a:off x="3379" y="1299"/>
              <a:ext cx="1451" cy="181"/>
              <a:chOff x="1973" y="1434"/>
              <a:chExt cx="1451" cy="181"/>
            </a:xfrm>
          </p:grpSpPr>
          <p:sp>
            <p:nvSpPr>
              <p:cNvPr id="49281" name="Rectangle 454"/>
              <p:cNvSpPr>
                <a:spLocks noChangeArrowheads="1"/>
              </p:cNvSpPr>
              <p:nvPr/>
            </p:nvSpPr>
            <p:spPr bwMode="auto">
              <a:xfrm>
                <a:off x="197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bit7</a:t>
                </a:r>
              </a:p>
            </p:txBody>
          </p:sp>
          <p:sp>
            <p:nvSpPr>
              <p:cNvPr id="49282" name="Rectangle 455"/>
              <p:cNvSpPr>
                <a:spLocks noChangeArrowheads="1"/>
              </p:cNvSpPr>
              <p:nvPr/>
            </p:nvSpPr>
            <p:spPr bwMode="auto">
              <a:xfrm>
                <a:off x="2155"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bit6</a:t>
                </a:r>
              </a:p>
            </p:txBody>
          </p:sp>
          <p:sp>
            <p:nvSpPr>
              <p:cNvPr id="49283" name="Rectangle 456"/>
              <p:cNvSpPr>
                <a:spLocks noChangeArrowheads="1"/>
              </p:cNvSpPr>
              <p:nvPr/>
            </p:nvSpPr>
            <p:spPr bwMode="auto">
              <a:xfrm>
                <a:off x="2336"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bit5</a:t>
                </a:r>
              </a:p>
            </p:txBody>
          </p:sp>
          <p:sp>
            <p:nvSpPr>
              <p:cNvPr id="49284" name="Rectangle 457"/>
              <p:cNvSpPr>
                <a:spLocks noChangeArrowheads="1"/>
              </p:cNvSpPr>
              <p:nvPr/>
            </p:nvSpPr>
            <p:spPr bwMode="auto">
              <a:xfrm>
                <a:off x="2517"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bit4</a:t>
                </a:r>
              </a:p>
            </p:txBody>
          </p:sp>
          <p:sp>
            <p:nvSpPr>
              <p:cNvPr id="49285" name="Rectangle 458"/>
              <p:cNvSpPr>
                <a:spLocks noChangeArrowheads="1"/>
              </p:cNvSpPr>
              <p:nvPr/>
            </p:nvSpPr>
            <p:spPr bwMode="auto">
              <a:xfrm>
                <a:off x="2699"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bit3</a:t>
                </a:r>
              </a:p>
            </p:txBody>
          </p:sp>
          <p:sp>
            <p:nvSpPr>
              <p:cNvPr id="49286" name="Rectangle 459"/>
              <p:cNvSpPr>
                <a:spLocks noChangeArrowheads="1"/>
              </p:cNvSpPr>
              <p:nvPr/>
            </p:nvSpPr>
            <p:spPr bwMode="auto">
              <a:xfrm>
                <a:off x="2880"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bit2</a:t>
                </a:r>
              </a:p>
            </p:txBody>
          </p:sp>
          <p:sp>
            <p:nvSpPr>
              <p:cNvPr id="49287" name="Rectangle 460"/>
              <p:cNvSpPr>
                <a:spLocks noChangeArrowheads="1"/>
              </p:cNvSpPr>
              <p:nvPr/>
            </p:nvSpPr>
            <p:spPr bwMode="auto">
              <a:xfrm>
                <a:off x="3061" y="1434"/>
                <a:ext cx="181" cy="181"/>
              </a:xfrm>
              <a:prstGeom prst="rect">
                <a:avLst/>
              </a:prstGeom>
              <a:solidFill>
                <a:schemeClr val="bg1"/>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bit1</a:t>
                </a:r>
              </a:p>
            </p:txBody>
          </p:sp>
          <p:sp>
            <p:nvSpPr>
              <p:cNvPr id="49288" name="Rectangle 461"/>
              <p:cNvSpPr>
                <a:spLocks noChangeArrowheads="1"/>
              </p:cNvSpPr>
              <p:nvPr/>
            </p:nvSpPr>
            <p:spPr bwMode="auto">
              <a:xfrm>
                <a:off x="324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bit0</a:t>
                </a:r>
              </a:p>
            </p:txBody>
          </p:sp>
        </p:grpSp>
        <p:grpSp>
          <p:nvGrpSpPr>
            <p:cNvPr id="49209" name="Group 462"/>
            <p:cNvGrpSpPr/>
            <p:nvPr/>
          </p:nvGrpSpPr>
          <p:grpSpPr bwMode="auto">
            <a:xfrm>
              <a:off x="3379" y="3652"/>
              <a:ext cx="1451" cy="91"/>
              <a:chOff x="1520" y="2704"/>
              <a:chExt cx="1451" cy="91"/>
            </a:xfrm>
          </p:grpSpPr>
          <p:sp>
            <p:nvSpPr>
              <p:cNvPr id="49273" name="Rectangle 463"/>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63</a:t>
                </a:r>
              </a:p>
            </p:txBody>
          </p:sp>
          <p:sp>
            <p:nvSpPr>
              <p:cNvPr id="49274" name="Rectangle 464"/>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62</a:t>
                </a:r>
              </a:p>
            </p:txBody>
          </p:sp>
          <p:sp>
            <p:nvSpPr>
              <p:cNvPr id="49275" name="Rectangle 465"/>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61</a:t>
                </a:r>
              </a:p>
            </p:txBody>
          </p:sp>
          <p:sp>
            <p:nvSpPr>
              <p:cNvPr id="49276" name="Rectangle 466"/>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60</a:t>
                </a:r>
              </a:p>
            </p:txBody>
          </p:sp>
          <p:sp>
            <p:nvSpPr>
              <p:cNvPr id="49277" name="Rectangle 467"/>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59</a:t>
                </a:r>
              </a:p>
            </p:txBody>
          </p:sp>
          <p:sp>
            <p:nvSpPr>
              <p:cNvPr id="49278" name="Rectangle 468"/>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58</a:t>
                </a:r>
              </a:p>
            </p:txBody>
          </p:sp>
          <p:sp>
            <p:nvSpPr>
              <p:cNvPr id="49279" name="Rectangle 469"/>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57</a:t>
                </a:r>
              </a:p>
            </p:txBody>
          </p:sp>
          <p:sp>
            <p:nvSpPr>
              <p:cNvPr id="49280" name="Rectangle 470"/>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56</a:t>
                </a:r>
              </a:p>
            </p:txBody>
          </p:sp>
        </p:grpSp>
        <p:grpSp>
          <p:nvGrpSpPr>
            <p:cNvPr id="49210" name="Group 471"/>
            <p:cNvGrpSpPr/>
            <p:nvPr/>
          </p:nvGrpSpPr>
          <p:grpSpPr bwMode="auto">
            <a:xfrm>
              <a:off x="3379" y="3380"/>
              <a:ext cx="1451" cy="91"/>
              <a:chOff x="1520" y="2704"/>
              <a:chExt cx="1451" cy="91"/>
            </a:xfrm>
          </p:grpSpPr>
          <p:sp>
            <p:nvSpPr>
              <p:cNvPr id="49265" name="Rectangle 472"/>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55</a:t>
                </a:r>
              </a:p>
            </p:txBody>
          </p:sp>
          <p:sp>
            <p:nvSpPr>
              <p:cNvPr id="49266" name="Rectangle 473"/>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54</a:t>
                </a:r>
              </a:p>
            </p:txBody>
          </p:sp>
          <p:sp>
            <p:nvSpPr>
              <p:cNvPr id="49267" name="Rectangle 474"/>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53</a:t>
                </a:r>
              </a:p>
            </p:txBody>
          </p:sp>
          <p:sp>
            <p:nvSpPr>
              <p:cNvPr id="49268" name="Rectangle 475"/>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52</a:t>
                </a:r>
              </a:p>
            </p:txBody>
          </p:sp>
          <p:sp>
            <p:nvSpPr>
              <p:cNvPr id="49269" name="Rectangle 476"/>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51</a:t>
                </a:r>
              </a:p>
            </p:txBody>
          </p:sp>
          <p:sp>
            <p:nvSpPr>
              <p:cNvPr id="49270" name="Rectangle 477"/>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50</a:t>
                </a:r>
              </a:p>
            </p:txBody>
          </p:sp>
          <p:sp>
            <p:nvSpPr>
              <p:cNvPr id="49271" name="Rectangle 478"/>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49</a:t>
                </a:r>
              </a:p>
            </p:txBody>
          </p:sp>
          <p:sp>
            <p:nvSpPr>
              <p:cNvPr id="49272" name="Rectangle 479"/>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48</a:t>
                </a:r>
              </a:p>
            </p:txBody>
          </p:sp>
        </p:grpSp>
        <p:grpSp>
          <p:nvGrpSpPr>
            <p:cNvPr id="49211" name="Group 480"/>
            <p:cNvGrpSpPr/>
            <p:nvPr/>
          </p:nvGrpSpPr>
          <p:grpSpPr bwMode="auto">
            <a:xfrm>
              <a:off x="3379" y="3113"/>
              <a:ext cx="1451" cy="91"/>
              <a:chOff x="1520" y="2704"/>
              <a:chExt cx="1451" cy="91"/>
            </a:xfrm>
          </p:grpSpPr>
          <p:sp>
            <p:nvSpPr>
              <p:cNvPr id="49257" name="Rectangle 481"/>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47</a:t>
                </a:r>
              </a:p>
            </p:txBody>
          </p:sp>
          <p:sp>
            <p:nvSpPr>
              <p:cNvPr id="49258" name="Rectangle 482"/>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46</a:t>
                </a:r>
              </a:p>
            </p:txBody>
          </p:sp>
          <p:sp>
            <p:nvSpPr>
              <p:cNvPr id="49259" name="Rectangle 483"/>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45</a:t>
                </a:r>
              </a:p>
            </p:txBody>
          </p:sp>
          <p:sp>
            <p:nvSpPr>
              <p:cNvPr id="49260" name="Rectangle 484"/>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44</a:t>
                </a:r>
              </a:p>
            </p:txBody>
          </p:sp>
          <p:sp>
            <p:nvSpPr>
              <p:cNvPr id="49261" name="Rectangle 485"/>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43</a:t>
                </a:r>
              </a:p>
            </p:txBody>
          </p:sp>
          <p:sp>
            <p:nvSpPr>
              <p:cNvPr id="49262" name="Rectangle 486"/>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42</a:t>
                </a:r>
              </a:p>
            </p:txBody>
          </p:sp>
          <p:sp>
            <p:nvSpPr>
              <p:cNvPr id="49263" name="Rectangle 487"/>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41</a:t>
                </a:r>
              </a:p>
            </p:txBody>
          </p:sp>
          <p:sp>
            <p:nvSpPr>
              <p:cNvPr id="49264" name="Rectangle 488"/>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40</a:t>
                </a:r>
              </a:p>
            </p:txBody>
          </p:sp>
        </p:grpSp>
        <p:grpSp>
          <p:nvGrpSpPr>
            <p:cNvPr id="49212" name="Group 489"/>
            <p:cNvGrpSpPr/>
            <p:nvPr/>
          </p:nvGrpSpPr>
          <p:grpSpPr bwMode="auto">
            <a:xfrm>
              <a:off x="3379" y="2836"/>
              <a:ext cx="1451" cy="91"/>
              <a:chOff x="1520" y="2704"/>
              <a:chExt cx="1451" cy="91"/>
            </a:xfrm>
          </p:grpSpPr>
          <p:sp>
            <p:nvSpPr>
              <p:cNvPr id="49249" name="Rectangle 490"/>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39</a:t>
                </a:r>
              </a:p>
            </p:txBody>
          </p:sp>
          <p:sp>
            <p:nvSpPr>
              <p:cNvPr id="49250" name="Rectangle 491"/>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38</a:t>
                </a:r>
              </a:p>
            </p:txBody>
          </p:sp>
          <p:sp>
            <p:nvSpPr>
              <p:cNvPr id="49251" name="Rectangle 492"/>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37</a:t>
                </a:r>
              </a:p>
            </p:txBody>
          </p:sp>
          <p:sp>
            <p:nvSpPr>
              <p:cNvPr id="49252" name="Rectangle 493"/>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36</a:t>
                </a:r>
              </a:p>
            </p:txBody>
          </p:sp>
          <p:sp>
            <p:nvSpPr>
              <p:cNvPr id="49253" name="Rectangle 494"/>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35</a:t>
                </a:r>
              </a:p>
            </p:txBody>
          </p:sp>
          <p:sp>
            <p:nvSpPr>
              <p:cNvPr id="49254" name="Rectangle 495"/>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34</a:t>
                </a:r>
              </a:p>
            </p:txBody>
          </p:sp>
          <p:sp>
            <p:nvSpPr>
              <p:cNvPr id="49255" name="Rectangle 496"/>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33</a:t>
                </a:r>
              </a:p>
            </p:txBody>
          </p:sp>
          <p:sp>
            <p:nvSpPr>
              <p:cNvPr id="49256" name="Rectangle 497"/>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32</a:t>
                </a:r>
              </a:p>
            </p:txBody>
          </p:sp>
        </p:grpSp>
        <p:grpSp>
          <p:nvGrpSpPr>
            <p:cNvPr id="49213" name="Group 498"/>
            <p:cNvGrpSpPr/>
            <p:nvPr/>
          </p:nvGrpSpPr>
          <p:grpSpPr bwMode="auto">
            <a:xfrm>
              <a:off x="3379" y="2564"/>
              <a:ext cx="1451" cy="91"/>
              <a:chOff x="1520" y="2704"/>
              <a:chExt cx="1451" cy="91"/>
            </a:xfrm>
          </p:grpSpPr>
          <p:sp>
            <p:nvSpPr>
              <p:cNvPr id="49241" name="Rectangle 499"/>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31</a:t>
                </a:r>
              </a:p>
            </p:txBody>
          </p:sp>
          <p:sp>
            <p:nvSpPr>
              <p:cNvPr id="49242" name="Rectangle 500"/>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30</a:t>
                </a:r>
              </a:p>
            </p:txBody>
          </p:sp>
          <p:sp>
            <p:nvSpPr>
              <p:cNvPr id="49243" name="Rectangle 501"/>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29</a:t>
                </a:r>
              </a:p>
            </p:txBody>
          </p:sp>
          <p:sp>
            <p:nvSpPr>
              <p:cNvPr id="49244" name="Rectangle 502"/>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28</a:t>
                </a:r>
              </a:p>
            </p:txBody>
          </p:sp>
          <p:sp>
            <p:nvSpPr>
              <p:cNvPr id="49245" name="Rectangle 503"/>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27</a:t>
                </a:r>
              </a:p>
            </p:txBody>
          </p:sp>
          <p:sp>
            <p:nvSpPr>
              <p:cNvPr id="49246" name="Rectangle 504"/>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26</a:t>
                </a:r>
              </a:p>
            </p:txBody>
          </p:sp>
          <p:sp>
            <p:nvSpPr>
              <p:cNvPr id="49247" name="Rectangle 505"/>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25</a:t>
                </a:r>
              </a:p>
            </p:txBody>
          </p:sp>
          <p:sp>
            <p:nvSpPr>
              <p:cNvPr id="49248" name="Rectangle 506"/>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24</a:t>
                </a:r>
              </a:p>
            </p:txBody>
          </p:sp>
        </p:grpSp>
        <p:grpSp>
          <p:nvGrpSpPr>
            <p:cNvPr id="49214" name="Group 507"/>
            <p:cNvGrpSpPr/>
            <p:nvPr/>
          </p:nvGrpSpPr>
          <p:grpSpPr bwMode="auto">
            <a:xfrm>
              <a:off x="3379" y="2292"/>
              <a:ext cx="1451" cy="91"/>
              <a:chOff x="1520" y="2704"/>
              <a:chExt cx="1451" cy="91"/>
            </a:xfrm>
          </p:grpSpPr>
          <p:sp>
            <p:nvSpPr>
              <p:cNvPr id="49233" name="Rectangle 508"/>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23</a:t>
                </a:r>
              </a:p>
            </p:txBody>
          </p:sp>
          <p:sp>
            <p:nvSpPr>
              <p:cNvPr id="49234" name="Rectangle 509"/>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22</a:t>
                </a:r>
              </a:p>
            </p:txBody>
          </p:sp>
          <p:sp>
            <p:nvSpPr>
              <p:cNvPr id="49235" name="Rectangle 510"/>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21</a:t>
                </a:r>
              </a:p>
            </p:txBody>
          </p:sp>
          <p:sp>
            <p:nvSpPr>
              <p:cNvPr id="49236" name="Rectangle 511"/>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20</a:t>
                </a:r>
              </a:p>
            </p:txBody>
          </p:sp>
          <p:sp>
            <p:nvSpPr>
              <p:cNvPr id="49237" name="Rectangle 512"/>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19</a:t>
                </a:r>
              </a:p>
            </p:txBody>
          </p:sp>
          <p:sp>
            <p:nvSpPr>
              <p:cNvPr id="49238" name="Rectangle 513"/>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18</a:t>
                </a:r>
              </a:p>
            </p:txBody>
          </p:sp>
          <p:sp>
            <p:nvSpPr>
              <p:cNvPr id="49239" name="Rectangle 514"/>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17</a:t>
                </a:r>
              </a:p>
            </p:txBody>
          </p:sp>
          <p:sp>
            <p:nvSpPr>
              <p:cNvPr id="49240" name="Rectangle 515"/>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16</a:t>
                </a:r>
              </a:p>
            </p:txBody>
          </p:sp>
        </p:grpSp>
        <p:grpSp>
          <p:nvGrpSpPr>
            <p:cNvPr id="49215" name="Group 516"/>
            <p:cNvGrpSpPr/>
            <p:nvPr/>
          </p:nvGrpSpPr>
          <p:grpSpPr bwMode="auto">
            <a:xfrm>
              <a:off x="3379" y="2019"/>
              <a:ext cx="1451" cy="91"/>
              <a:chOff x="1520" y="2704"/>
              <a:chExt cx="1451" cy="91"/>
            </a:xfrm>
          </p:grpSpPr>
          <p:sp>
            <p:nvSpPr>
              <p:cNvPr id="49225" name="Rectangle 517"/>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15</a:t>
                </a:r>
              </a:p>
            </p:txBody>
          </p:sp>
          <p:sp>
            <p:nvSpPr>
              <p:cNvPr id="49226" name="Rectangle 518"/>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14</a:t>
                </a:r>
              </a:p>
            </p:txBody>
          </p:sp>
          <p:sp>
            <p:nvSpPr>
              <p:cNvPr id="49227" name="Rectangle 519"/>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13</a:t>
                </a:r>
              </a:p>
            </p:txBody>
          </p:sp>
          <p:sp>
            <p:nvSpPr>
              <p:cNvPr id="49228" name="Rectangle 520"/>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12</a:t>
                </a:r>
              </a:p>
            </p:txBody>
          </p:sp>
          <p:sp>
            <p:nvSpPr>
              <p:cNvPr id="49229" name="Rectangle 521"/>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11</a:t>
                </a:r>
              </a:p>
            </p:txBody>
          </p:sp>
          <p:sp>
            <p:nvSpPr>
              <p:cNvPr id="49230" name="Rectangle 522"/>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10</a:t>
                </a:r>
              </a:p>
            </p:txBody>
          </p:sp>
          <p:sp>
            <p:nvSpPr>
              <p:cNvPr id="49231" name="Rectangle 523"/>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9</a:t>
                </a:r>
              </a:p>
            </p:txBody>
          </p:sp>
          <p:sp>
            <p:nvSpPr>
              <p:cNvPr id="49232" name="Rectangle 524"/>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8</a:t>
                </a:r>
              </a:p>
            </p:txBody>
          </p:sp>
        </p:grpSp>
        <p:grpSp>
          <p:nvGrpSpPr>
            <p:cNvPr id="49216" name="Group 525"/>
            <p:cNvGrpSpPr/>
            <p:nvPr/>
          </p:nvGrpSpPr>
          <p:grpSpPr bwMode="auto">
            <a:xfrm>
              <a:off x="3379" y="1747"/>
              <a:ext cx="1451" cy="91"/>
              <a:chOff x="1520" y="2704"/>
              <a:chExt cx="1451" cy="91"/>
            </a:xfrm>
          </p:grpSpPr>
          <p:sp>
            <p:nvSpPr>
              <p:cNvPr id="49217" name="Rectangle 526"/>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7</a:t>
                </a:r>
              </a:p>
            </p:txBody>
          </p:sp>
          <p:sp>
            <p:nvSpPr>
              <p:cNvPr id="49218" name="Rectangle 527"/>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a:t>
                </a:r>
              </a:p>
            </p:txBody>
          </p:sp>
          <p:sp>
            <p:nvSpPr>
              <p:cNvPr id="49219" name="Rectangle 528"/>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a:t>
                </a:r>
              </a:p>
            </p:txBody>
          </p:sp>
          <p:sp>
            <p:nvSpPr>
              <p:cNvPr id="49220" name="Rectangle 529"/>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a:t>
                </a:r>
              </a:p>
            </p:txBody>
          </p:sp>
          <p:sp>
            <p:nvSpPr>
              <p:cNvPr id="49221" name="Rectangle 530"/>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a:t>
                </a:r>
              </a:p>
            </p:txBody>
          </p:sp>
          <p:sp>
            <p:nvSpPr>
              <p:cNvPr id="49222" name="Rectangle 531"/>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a:t>
                </a:r>
              </a:p>
            </p:txBody>
          </p:sp>
          <p:sp>
            <p:nvSpPr>
              <p:cNvPr id="49223" name="Rectangle 532"/>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a:t>
                </a:r>
              </a:p>
            </p:txBody>
          </p:sp>
          <p:sp>
            <p:nvSpPr>
              <p:cNvPr id="49224" name="Rectangle 533"/>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0</a:t>
                </a:r>
              </a:p>
            </p:txBody>
          </p:sp>
        </p:grpSp>
      </p:grpSp>
      <p:sp>
        <p:nvSpPr>
          <p:cNvPr id="98880" name="Rectangle 576"/>
          <p:cNvSpPr>
            <a:spLocks noChangeArrowheads="1"/>
          </p:cNvSpPr>
          <p:nvPr/>
        </p:nvSpPr>
        <p:spPr bwMode="auto">
          <a:xfrm>
            <a:off x="6934200" y="1600200"/>
            <a:ext cx="2895600" cy="533400"/>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lgn="ctr">
              <a:defRPr/>
            </a:pPr>
            <a:r>
              <a:rPr lang="en-US" altLang="zh-CN" sz="2000">
                <a:latin typeface="Arial" panose="020B0604020202020204" pitchFamily="34" charset="0"/>
              </a:rPr>
              <a:t>01101001B </a:t>
            </a:r>
            <a:r>
              <a:rPr lang="zh-CN" altLang="en-US" sz="2000">
                <a:latin typeface="Arial" panose="020B0604020202020204" pitchFamily="34" charset="0"/>
              </a:rPr>
              <a:t>＝ </a:t>
            </a:r>
            <a:r>
              <a:rPr lang="en-US" altLang="zh-CN" sz="2000">
                <a:latin typeface="Arial" panose="020B0604020202020204" pitchFamily="34" charset="0"/>
              </a:rPr>
              <a:t>69H</a:t>
            </a:r>
          </a:p>
        </p:txBody>
      </p:sp>
      <p:sp>
        <p:nvSpPr>
          <p:cNvPr id="98881" name="Rectangle 577"/>
          <p:cNvSpPr>
            <a:spLocks noChangeArrowheads="1"/>
          </p:cNvSpPr>
          <p:nvPr/>
        </p:nvSpPr>
        <p:spPr bwMode="auto">
          <a:xfrm>
            <a:off x="6934200" y="1600200"/>
            <a:ext cx="2895600" cy="533400"/>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lgn="ctr">
              <a:defRPr/>
            </a:pPr>
            <a:r>
              <a:rPr lang="en-US" altLang="zh-CN" sz="2000">
                <a:latin typeface="Arial" panose="020B0604020202020204" pitchFamily="34" charset="0"/>
              </a:rPr>
              <a:t>00110000B </a:t>
            </a:r>
            <a:r>
              <a:rPr lang="zh-CN" altLang="en-US" sz="2000">
                <a:latin typeface="Arial" panose="020B0604020202020204" pitchFamily="34" charset="0"/>
              </a:rPr>
              <a:t>＝ </a:t>
            </a:r>
            <a:r>
              <a:rPr lang="en-US" altLang="zh-CN" sz="2000">
                <a:latin typeface="Arial" panose="020B0604020202020204" pitchFamily="34" charset="0"/>
              </a:rPr>
              <a:t>30H</a:t>
            </a:r>
          </a:p>
        </p:txBody>
      </p:sp>
      <p:sp>
        <p:nvSpPr>
          <p:cNvPr id="98888" name="Oval 584"/>
          <p:cNvSpPr>
            <a:spLocks noChangeArrowheads="1"/>
          </p:cNvSpPr>
          <p:nvPr/>
        </p:nvSpPr>
        <p:spPr bwMode="auto">
          <a:xfrm>
            <a:off x="8185150" y="2133600"/>
            <a:ext cx="304800" cy="609600"/>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9057" name="Rectangle 753"/>
          <p:cNvSpPr>
            <a:spLocks noChangeArrowheads="1"/>
          </p:cNvSpPr>
          <p:nvPr/>
        </p:nvSpPr>
        <p:spPr bwMode="auto">
          <a:xfrm>
            <a:off x="6019800" y="5943600"/>
            <a:ext cx="990600" cy="381000"/>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lgn="ctr">
              <a:defRPr/>
            </a:pPr>
            <a:r>
              <a:rPr lang="en-US" altLang="zh-CN" sz="2000">
                <a:latin typeface="Arial" panose="020B0604020202020204" pitchFamily="34" charset="0"/>
              </a:rPr>
              <a:t>Y = 0</a:t>
            </a:r>
          </a:p>
        </p:txBody>
      </p:sp>
      <p:sp>
        <p:nvSpPr>
          <p:cNvPr id="99058" name="Rectangle 754"/>
          <p:cNvSpPr>
            <a:spLocks noChangeArrowheads="1"/>
          </p:cNvSpPr>
          <p:nvPr/>
        </p:nvSpPr>
        <p:spPr bwMode="auto">
          <a:xfrm>
            <a:off x="7391400" y="5943600"/>
            <a:ext cx="990600" cy="381000"/>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lgn="ctr">
              <a:defRPr/>
            </a:pPr>
            <a:r>
              <a:rPr lang="en-US" altLang="zh-CN" sz="2000">
                <a:latin typeface="Arial" panose="020B0604020202020204" pitchFamily="34" charset="0"/>
              </a:rPr>
              <a:t>X = 4</a:t>
            </a:r>
          </a:p>
        </p:txBody>
      </p:sp>
      <p:sp>
        <p:nvSpPr>
          <p:cNvPr id="99059" name="Rectangle 755"/>
          <p:cNvSpPr>
            <a:spLocks noChangeArrowheads="1"/>
          </p:cNvSpPr>
          <p:nvPr/>
        </p:nvSpPr>
        <p:spPr bwMode="auto">
          <a:xfrm>
            <a:off x="8839200" y="5943600"/>
            <a:ext cx="990600" cy="381000"/>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lgn="ctr">
              <a:defRPr/>
            </a:pPr>
            <a:r>
              <a:rPr lang="en-US" altLang="zh-CN" sz="2000">
                <a:latin typeface="Arial" panose="020B0604020202020204" pitchFamily="34" charset="0"/>
              </a:rPr>
              <a:t>Prio = 4</a:t>
            </a:r>
          </a:p>
        </p:txBody>
      </p:sp>
      <p:sp>
        <p:nvSpPr>
          <p:cNvPr id="99060" name="Text Box 756"/>
          <p:cNvSpPr txBox="1">
            <a:spLocks noChangeArrowheads="1"/>
          </p:cNvSpPr>
          <p:nvPr/>
        </p:nvSpPr>
        <p:spPr bwMode="auto">
          <a:xfrm>
            <a:off x="7010400" y="5943601"/>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a:solidFill>
                  <a:srgbClr val="FF0000"/>
                </a:solidFill>
                <a:latin typeface="Arial Black" panose="020B0A04020102020204" pitchFamily="34" charset="0"/>
              </a:rPr>
              <a:t>＋</a:t>
            </a:r>
          </a:p>
        </p:txBody>
      </p:sp>
      <p:sp>
        <p:nvSpPr>
          <p:cNvPr id="99061" name="Text Box 757"/>
          <p:cNvSpPr txBox="1">
            <a:spLocks noChangeArrowheads="1"/>
          </p:cNvSpPr>
          <p:nvPr/>
        </p:nvSpPr>
        <p:spPr bwMode="auto">
          <a:xfrm>
            <a:off x="8382000" y="5927726"/>
            <a:ext cx="4333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solidFill>
                  <a:srgbClr val="FF0000"/>
                </a:solidFill>
              </a:rPr>
              <a:t>→</a:t>
            </a:r>
          </a:p>
        </p:txBody>
      </p:sp>
      <p:sp>
        <p:nvSpPr>
          <p:cNvPr id="99062" name="Rectangle 758"/>
          <p:cNvSpPr>
            <a:spLocks noChangeArrowheads="1"/>
          </p:cNvSpPr>
          <p:nvPr/>
        </p:nvSpPr>
        <p:spPr bwMode="auto">
          <a:xfrm>
            <a:off x="2667000" y="3352800"/>
            <a:ext cx="2590800" cy="18415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9063" name="Rectangle 759"/>
          <p:cNvSpPr>
            <a:spLocks noChangeArrowheads="1"/>
          </p:cNvSpPr>
          <p:nvPr/>
        </p:nvSpPr>
        <p:spPr bwMode="auto">
          <a:xfrm>
            <a:off x="5105400" y="2089150"/>
            <a:ext cx="152400" cy="14478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9064" name="Rectangle 760"/>
          <p:cNvSpPr>
            <a:spLocks noChangeArrowheads="1"/>
          </p:cNvSpPr>
          <p:nvPr/>
        </p:nvSpPr>
        <p:spPr bwMode="auto">
          <a:xfrm>
            <a:off x="4976813" y="3263900"/>
            <a:ext cx="381000" cy="381000"/>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solidFill>
                  <a:srgbClr val="FF0000"/>
                </a:solidFill>
              </a:rPr>
              <a:t>0</a:t>
            </a:r>
          </a:p>
        </p:txBody>
      </p:sp>
      <p:sp>
        <p:nvSpPr>
          <p:cNvPr id="99067" name="Rectangle 763"/>
          <p:cNvSpPr>
            <a:spLocks noChangeArrowheads="1"/>
          </p:cNvSpPr>
          <p:nvPr/>
        </p:nvSpPr>
        <p:spPr bwMode="auto">
          <a:xfrm>
            <a:off x="6942138" y="2133600"/>
            <a:ext cx="2895600" cy="533400"/>
          </a:xfrm>
          <a:prstGeom prst="rect">
            <a:avLst/>
          </a:prstGeom>
          <a:noFill/>
          <a:ln w="19050" algn="ctr">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9068" name="Rectangle 764"/>
          <p:cNvSpPr>
            <a:spLocks noChangeArrowheads="1"/>
          </p:cNvSpPr>
          <p:nvPr/>
        </p:nvSpPr>
        <p:spPr bwMode="auto">
          <a:xfrm>
            <a:off x="2667000" y="2811463"/>
            <a:ext cx="1066800" cy="18415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9069" name="Rectangle 765"/>
          <p:cNvSpPr>
            <a:spLocks noChangeArrowheads="1"/>
          </p:cNvSpPr>
          <p:nvPr/>
        </p:nvSpPr>
        <p:spPr bwMode="auto">
          <a:xfrm>
            <a:off x="3581400" y="2081213"/>
            <a:ext cx="152400" cy="9144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9070" name="Rectangle 766"/>
          <p:cNvSpPr>
            <a:spLocks noChangeArrowheads="1"/>
          </p:cNvSpPr>
          <p:nvPr/>
        </p:nvSpPr>
        <p:spPr bwMode="auto">
          <a:xfrm>
            <a:off x="3452813" y="2727325"/>
            <a:ext cx="381000" cy="381000"/>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solidFill>
                  <a:srgbClr val="FF0000"/>
                </a:solidFill>
              </a:rPr>
              <a:t>4</a:t>
            </a:r>
          </a:p>
        </p:txBody>
      </p:sp>
      <p:sp>
        <p:nvSpPr>
          <p:cNvPr id="99071" name="Rectangle 767"/>
          <p:cNvSpPr>
            <a:spLocks noChangeArrowheads="1"/>
          </p:cNvSpPr>
          <p:nvPr/>
        </p:nvSpPr>
        <p:spPr bwMode="auto">
          <a:xfrm>
            <a:off x="6019800" y="5943600"/>
            <a:ext cx="990600" cy="381000"/>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lgn="ctr">
              <a:defRPr/>
            </a:pPr>
            <a:r>
              <a:rPr lang="en-US" altLang="zh-CN" sz="2000">
                <a:latin typeface="Arial" panose="020B0604020202020204" pitchFamily="34" charset="0"/>
              </a:rPr>
              <a:t>Y&lt;&lt;3</a:t>
            </a:r>
          </a:p>
        </p:txBody>
      </p:sp>
      <p:sp>
        <p:nvSpPr>
          <p:cNvPr id="210" name="燕尾形 209">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98308"/>
                                        </p:tgtEl>
                                        <p:attrNameLst>
                                          <p:attrName>style.visibility</p:attrName>
                                        </p:attrNameLst>
                                      </p:cBhvr>
                                      <p:to>
                                        <p:strVal val="visible"/>
                                      </p:to>
                                    </p:set>
                                    <p:anim calcmode="lin" valueType="num">
                                      <p:cBhvr additive="base">
                                        <p:cTn id="7" dur="500" fill="hold"/>
                                        <p:tgtEl>
                                          <p:spTgt spid="98308"/>
                                        </p:tgtEl>
                                        <p:attrNameLst>
                                          <p:attrName>ppt_x</p:attrName>
                                        </p:attrNameLst>
                                      </p:cBhvr>
                                      <p:tavLst>
                                        <p:tav tm="0">
                                          <p:val>
                                            <p:strVal val="1+#ppt_w/2"/>
                                          </p:val>
                                        </p:tav>
                                        <p:tav tm="100000">
                                          <p:val>
                                            <p:strVal val="#ppt_x"/>
                                          </p:val>
                                        </p:tav>
                                      </p:tavLst>
                                    </p:anim>
                                    <p:anim calcmode="lin" valueType="num">
                                      <p:cBhvr additive="base">
                                        <p:cTn id="8" dur="500" fill="hold"/>
                                        <p:tgtEl>
                                          <p:spTgt spid="9830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98667"/>
                                        </p:tgtEl>
                                        <p:attrNameLst>
                                          <p:attrName>style.visibility</p:attrName>
                                        </p:attrNameLst>
                                      </p:cBhvr>
                                      <p:to>
                                        <p:strVal val="visible"/>
                                      </p:to>
                                    </p:set>
                                    <p:animEffect transition="in" filter="slide(fromTop)">
                                      <p:cBhvr>
                                        <p:cTn id="12" dur="500"/>
                                        <p:tgtEl>
                                          <p:spTgt spid="98667"/>
                                        </p:tgtEl>
                                      </p:cBhvr>
                                    </p:animEffect>
                                  </p:childTnLst>
                                </p:cTn>
                              </p:par>
                              <p:par>
                                <p:cTn id="13" presetID="12" presetClass="entr" presetSubtype="1" fill="hold" grpId="0" nodeType="withEffect">
                                  <p:stCondLst>
                                    <p:cond delay="0"/>
                                  </p:stCondLst>
                                  <p:childTnLst>
                                    <p:set>
                                      <p:cBhvr>
                                        <p:cTn id="14" dur="1" fill="hold">
                                          <p:stCondLst>
                                            <p:cond delay="0"/>
                                          </p:stCondLst>
                                        </p:cTn>
                                        <p:tgtEl>
                                          <p:spTgt spid="98670"/>
                                        </p:tgtEl>
                                        <p:attrNameLst>
                                          <p:attrName>style.visibility</p:attrName>
                                        </p:attrNameLst>
                                      </p:cBhvr>
                                      <p:to>
                                        <p:strVal val="visible"/>
                                      </p:to>
                                    </p:set>
                                    <p:animEffect transition="in" filter="slide(fromTop)">
                                      <p:cBhvr>
                                        <p:cTn id="15" dur="500"/>
                                        <p:tgtEl>
                                          <p:spTgt spid="9867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98668"/>
                                        </p:tgtEl>
                                        <p:attrNameLst>
                                          <p:attrName>style.visibility</p:attrName>
                                        </p:attrNameLst>
                                      </p:cBhvr>
                                      <p:to>
                                        <p:strVal val="visible"/>
                                      </p:to>
                                    </p:set>
                                    <p:animEffect transition="in" filter="wipe(left)">
                                      <p:cBhvr>
                                        <p:cTn id="20" dur="500"/>
                                        <p:tgtEl>
                                          <p:spTgt spid="98668"/>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98880"/>
                                        </p:tgtEl>
                                        <p:attrNameLst>
                                          <p:attrName>style.visibility</p:attrName>
                                        </p:attrNameLst>
                                      </p:cBhvr>
                                      <p:to>
                                        <p:strVal val="visible"/>
                                      </p:to>
                                    </p:set>
                                    <p:animEffect transition="in" filter="wipe(left)">
                                      <p:cBhvr>
                                        <p:cTn id="24" dur="500"/>
                                        <p:tgtEl>
                                          <p:spTgt spid="98880"/>
                                        </p:tgtEl>
                                      </p:cBhvr>
                                    </p:animEffect>
                                  </p:childTnLst>
                                </p:cTn>
                              </p:par>
                            </p:childTnLst>
                          </p:cTn>
                        </p:par>
                        <p:par>
                          <p:cTn id="25" fill="hold">
                            <p:stCondLst>
                              <p:cond delay="1000"/>
                            </p:stCondLst>
                            <p:childTnLst>
                              <p:par>
                                <p:cTn id="26" presetID="53" presetClass="entr" presetSubtype="16" fill="hold" grpId="0" nodeType="afterEffect">
                                  <p:stCondLst>
                                    <p:cond delay="0"/>
                                  </p:stCondLst>
                                  <p:childTnLst>
                                    <p:set>
                                      <p:cBhvr>
                                        <p:cTn id="27" dur="1" fill="hold">
                                          <p:stCondLst>
                                            <p:cond delay="0"/>
                                          </p:stCondLst>
                                        </p:cTn>
                                        <p:tgtEl>
                                          <p:spTgt spid="98868"/>
                                        </p:tgtEl>
                                        <p:attrNameLst>
                                          <p:attrName>style.visibility</p:attrName>
                                        </p:attrNameLst>
                                      </p:cBhvr>
                                      <p:to>
                                        <p:strVal val="visible"/>
                                      </p:to>
                                    </p:set>
                                    <p:anim calcmode="lin" valueType="num">
                                      <p:cBhvr>
                                        <p:cTn id="28" dur="500" fill="hold"/>
                                        <p:tgtEl>
                                          <p:spTgt spid="98868"/>
                                        </p:tgtEl>
                                        <p:attrNameLst>
                                          <p:attrName>ppt_w</p:attrName>
                                        </p:attrNameLst>
                                      </p:cBhvr>
                                      <p:tavLst>
                                        <p:tav tm="0">
                                          <p:val>
                                            <p:fltVal val="0"/>
                                          </p:val>
                                        </p:tav>
                                        <p:tav tm="100000">
                                          <p:val>
                                            <p:strVal val="#ppt_w"/>
                                          </p:val>
                                        </p:tav>
                                      </p:tavLst>
                                    </p:anim>
                                    <p:anim calcmode="lin" valueType="num">
                                      <p:cBhvr>
                                        <p:cTn id="29" dur="500" fill="hold"/>
                                        <p:tgtEl>
                                          <p:spTgt spid="98868"/>
                                        </p:tgtEl>
                                        <p:attrNameLst>
                                          <p:attrName>ppt_h</p:attrName>
                                        </p:attrNameLst>
                                      </p:cBhvr>
                                      <p:tavLst>
                                        <p:tav tm="0">
                                          <p:val>
                                            <p:fltVal val="0"/>
                                          </p:val>
                                        </p:tav>
                                        <p:tav tm="100000">
                                          <p:val>
                                            <p:strVal val="#ppt_h"/>
                                          </p:val>
                                        </p:tav>
                                      </p:tavLst>
                                    </p:anim>
                                    <p:animEffect transition="in" filter="fade">
                                      <p:cBhvr>
                                        <p:cTn id="30" dur="500"/>
                                        <p:tgtEl>
                                          <p:spTgt spid="98868"/>
                                        </p:tgtEl>
                                      </p:cBhvr>
                                    </p:animEffect>
                                  </p:childTnLst>
                                </p:cTn>
                              </p:par>
                            </p:childTnLst>
                          </p:cTn>
                        </p:par>
                        <p:par>
                          <p:cTn id="31" fill="hold">
                            <p:stCondLst>
                              <p:cond delay="1500"/>
                            </p:stCondLst>
                            <p:childTnLst>
                              <p:par>
                                <p:cTn id="32" presetID="22" presetClass="entr" presetSubtype="8" fill="hold" grpId="0" nodeType="afterEffect">
                                  <p:stCondLst>
                                    <p:cond delay="0"/>
                                  </p:stCondLst>
                                  <p:childTnLst>
                                    <p:set>
                                      <p:cBhvr>
                                        <p:cTn id="33" dur="1" fill="hold">
                                          <p:stCondLst>
                                            <p:cond delay="0"/>
                                          </p:stCondLst>
                                        </p:cTn>
                                        <p:tgtEl>
                                          <p:spTgt spid="99062"/>
                                        </p:tgtEl>
                                        <p:attrNameLst>
                                          <p:attrName>style.visibility</p:attrName>
                                        </p:attrNameLst>
                                      </p:cBhvr>
                                      <p:to>
                                        <p:strVal val="visible"/>
                                      </p:to>
                                    </p:set>
                                    <p:animEffect transition="in" filter="wipe(left)">
                                      <p:cBhvr>
                                        <p:cTn id="34" dur="1000"/>
                                        <p:tgtEl>
                                          <p:spTgt spid="99062"/>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99063"/>
                                        </p:tgtEl>
                                        <p:attrNameLst>
                                          <p:attrName>style.visibility</p:attrName>
                                        </p:attrNameLst>
                                      </p:cBhvr>
                                      <p:to>
                                        <p:strVal val="visible"/>
                                      </p:to>
                                    </p:set>
                                    <p:animEffect transition="in" filter="wipe(up)">
                                      <p:cBhvr>
                                        <p:cTn id="37" dur="1000"/>
                                        <p:tgtEl>
                                          <p:spTgt spid="99063"/>
                                        </p:tgtEl>
                                      </p:cBhvr>
                                    </p:animEffect>
                                  </p:childTnLst>
                                </p:cTn>
                              </p:par>
                            </p:childTnLst>
                          </p:cTn>
                        </p:par>
                        <p:par>
                          <p:cTn id="38" fill="hold">
                            <p:stCondLst>
                              <p:cond delay="2500"/>
                            </p:stCondLst>
                            <p:childTnLst>
                              <p:par>
                                <p:cTn id="39" presetID="53" presetClass="entr" presetSubtype="16" fill="hold" grpId="0" nodeType="afterEffect">
                                  <p:stCondLst>
                                    <p:cond delay="0"/>
                                  </p:stCondLst>
                                  <p:childTnLst>
                                    <p:set>
                                      <p:cBhvr>
                                        <p:cTn id="40" dur="1" fill="hold">
                                          <p:stCondLst>
                                            <p:cond delay="0"/>
                                          </p:stCondLst>
                                        </p:cTn>
                                        <p:tgtEl>
                                          <p:spTgt spid="99064"/>
                                        </p:tgtEl>
                                        <p:attrNameLst>
                                          <p:attrName>style.visibility</p:attrName>
                                        </p:attrNameLst>
                                      </p:cBhvr>
                                      <p:to>
                                        <p:strVal val="visible"/>
                                      </p:to>
                                    </p:set>
                                    <p:anim calcmode="lin" valueType="num">
                                      <p:cBhvr>
                                        <p:cTn id="41" dur="500" fill="hold"/>
                                        <p:tgtEl>
                                          <p:spTgt spid="99064"/>
                                        </p:tgtEl>
                                        <p:attrNameLst>
                                          <p:attrName>ppt_w</p:attrName>
                                        </p:attrNameLst>
                                      </p:cBhvr>
                                      <p:tavLst>
                                        <p:tav tm="0">
                                          <p:val>
                                            <p:fltVal val="0"/>
                                          </p:val>
                                        </p:tav>
                                        <p:tav tm="100000">
                                          <p:val>
                                            <p:strVal val="#ppt_w"/>
                                          </p:val>
                                        </p:tav>
                                      </p:tavLst>
                                    </p:anim>
                                    <p:anim calcmode="lin" valueType="num">
                                      <p:cBhvr>
                                        <p:cTn id="42" dur="500" fill="hold"/>
                                        <p:tgtEl>
                                          <p:spTgt spid="99064"/>
                                        </p:tgtEl>
                                        <p:attrNameLst>
                                          <p:attrName>ppt_h</p:attrName>
                                        </p:attrNameLst>
                                      </p:cBhvr>
                                      <p:tavLst>
                                        <p:tav tm="0">
                                          <p:val>
                                            <p:fltVal val="0"/>
                                          </p:val>
                                        </p:tav>
                                        <p:tav tm="100000">
                                          <p:val>
                                            <p:strVal val="#ppt_h"/>
                                          </p:val>
                                        </p:tav>
                                      </p:tavLst>
                                    </p:anim>
                                    <p:animEffect transition="in" filter="fade">
                                      <p:cBhvr>
                                        <p:cTn id="43" dur="500"/>
                                        <p:tgtEl>
                                          <p:spTgt spid="99064"/>
                                        </p:tgtEl>
                                      </p:cBhvr>
                                    </p:animEffect>
                                  </p:childTnLst>
                                </p:cTn>
                              </p:par>
                            </p:childTnLst>
                          </p:cTn>
                        </p:par>
                        <p:par>
                          <p:cTn id="44" fill="hold">
                            <p:stCondLst>
                              <p:cond delay="3000"/>
                            </p:stCondLst>
                            <p:childTnLst>
                              <p:par>
                                <p:cTn id="45" presetID="12" presetClass="entr" presetSubtype="8" fill="hold" grpId="0" nodeType="afterEffect">
                                  <p:stCondLst>
                                    <p:cond delay="0"/>
                                  </p:stCondLst>
                                  <p:childTnLst>
                                    <p:set>
                                      <p:cBhvr>
                                        <p:cTn id="46" dur="1" fill="hold">
                                          <p:stCondLst>
                                            <p:cond delay="0"/>
                                          </p:stCondLst>
                                        </p:cTn>
                                        <p:tgtEl>
                                          <p:spTgt spid="99057"/>
                                        </p:tgtEl>
                                        <p:attrNameLst>
                                          <p:attrName>style.visibility</p:attrName>
                                        </p:attrNameLst>
                                      </p:cBhvr>
                                      <p:to>
                                        <p:strVal val="visible"/>
                                      </p:to>
                                    </p:set>
                                    <p:animEffect transition="in" filter="slide(fromLeft)">
                                      <p:cBhvr>
                                        <p:cTn id="47" dur="500"/>
                                        <p:tgtEl>
                                          <p:spTgt spid="99057"/>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99062"/>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99064"/>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99063"/>
                                        </p:tgtEl>
                                        <p:attrNameLst>
                                          <p:attrName>style.visibility</p:attrName>
                                        </p:attrNameLst>
                                      </p:cBhvr>
                                      <p:to>
                                        <p:strVal val="hidden"/>
                                      </p:to>
                                    </p:set>
                                  </p:childTnLst>
                                </p:cTn>
                              </p:par>
                              <p:par>
                                <p:cTn id="56" presetID="9" presetClass="exit" presetSubtype="0" fill="hold" grpId="1" nodeType="withEffect">
                                  <p:stCondLst>
                                    <p:cond delay="0"/>
                                  </p:stCondLst>
                                  <p:childTnLst>
                                    <p:animEffect transition="out" filter="dissolve">
                                      <p:cBhvr>
                                        <p:cTn id="57" dur="500"/>
                                        <p:tgtEl>
                                          <p:spTgt spid="98880"/>
                                        </p:tgtEl>
                                      </p:cBhvr>
                                    </p:animEffect>
                                    <p:set>
                                      <p:cBhvr>
                                        <p:cTn id="58" dur="1" fill="hold">
                                          <p:stCondLst>
                                            <p:cond delay="499"/>
                                          </p:stCondLst>
                                        </p:cTn>
                                        <p:tgtEl>
                                          <p:spTgt spid="98880"/>
                                        </p:tgtEl>
                                        <p:attrNameLst>
                                          <p:attrName>style.visibility</p:attrName>
                                        </p:attrNameLst>
                                      </p:cBhvr>
                                      <p:to>
                                        <p:strVal val="hidden"/>
                                      </p:to>
                                    </p:set>
                                  </p:childTnLst>
                                </p:cTn>
                              </p:par>
                              <p:par>
                                <p:cTn id="59" presetID="42" presetClass="path" presetSubtype="0" accel="50000" decel="50000" fill="hold" grpId="1" nodeType="withEffect">
                                  <p:stCondLst>
                                    <p:cond delay="0"/>
                                  </p:stCondLst>
                                  <p:childTnLst>
                                    <p:animMotion origin="layout" path="M -4.72222E-6 0.00116 L -4.72222E-6 0.03473 " pathEditMode="relative" rAng="0" ptsTypes="AA">
                                      <p:cBhvr>
                                        <p:cTn id="60" dur="1000" fill="hold"/>
                                        <p:tgtEl>
                                          <p:spTgt spid="98668"/>
                                        </p:tgtEl>
                                        <p:attrNameLst>
                                          <p:attrName>ppt_x</p:attrName>
                                          <p:attrName>ppt_y</p:attrName>
                                        </p:attrNameLst>
                                      </p:cBhvr>
                                      <p:rCtr x="0" y="1667"/>
                                    </p:animMotion>
                                  </p:childTnLst>
                                </p:cTn>
                              </p:par>
                            </p:childTnLst>
                          </p:cTn>
                        </p:par>
                        <p:par>
                          <p:cTn id="61" fill="hold">
                            <p:stCondLst>
                              <p:cond delay="0"/>
                            </p:stCondLst>
                            <p:childTnLst>
                              <p:par>
                                <p:cTn id="62" presetID="22" presetClass="entr" presetSubtype="8" fill="hold" grpId="0" nodeType="afterEffect">
                                  <p:stCondLst>
                                    <p:cond delay="0"/>
                                  </p:stCondLst>
                                  <p:childTnLst>
                                    <p:set>
                                      <p:cBhvr>
                                        <p:cTn id="63" dur="1" fill="hold">
                                          <p:stCondLst>
                                            <p:cond delay="0"/>
                                          </p:stCondLst>
                                        </p:cTn>
                                        <p:tgtEl>
                                          <p:spTgt spid="99067"/>
                                        </p:tgtEl>
                                        <p:attrNameLst>
                                          <p:attrName>style.visibility</p:attrName>
                                        </p:attrNameLst>
                                      </p:cBhvr>
                                      <p:to>
                                        <p:strVal val="visible"/>
                                      </p:to>
                                    </p:set>
                                    <p:animEffect transition="in" filter="wipe(left)">
                                      <p:cBhvr>
                                        <p:cTn id="64" dur="500"/>
                                        <p:tgtEl>
                                          <p:spTgt spid="99067"/>
                                        </p:tgtEl>
                                      </p:cBhvr>
                                    </p:animEffect>
                                  </p:childTnLst>
                                </p:cTn>
                              </p:par>
                            </p:childTnLst>
                          </p:cTn>
                        </p:par>
                        <p:par>
                          <p:cTn id="65" fill="hold">
                            <p:stCondLst>
                              <p:cond delay="500"/>
                            </p:stCondLst>
                            <p:childTnLst>
                              <p:par>
                                <p:cTn id="66" presetID="12" presetClass="entr" presetSubtype="4" fill="hold" grpId="0" nodeType="afterEffect">
                                  <p:stCondLst>
                                    <p:cond delay="0"/>
                                  </p:stCondLst>
                                  <p:childTnLst>
                                    <p:set>
                                      <p:cBhvr>
                                        <p:cTn id="67" dur="1" fill="hold">
                                          <p:stCondLst>
                                            <p:cond delay="0"/>
                                          </p:stCondLst>
                                        </p:cTn>
                                        <p:tgtEl>
                                          <p:spTgt spid="98881"/>
                                        </p:tgtEl>
                                        <p:attrNameLst>
                                          <p:attrName>style.visibility</p:attrName>
                                        </p:attrNameLst>
                                      </p:cBhvr>
                                      <p:to>
                                        <p:strVal val="visible"/>
                                      </p:to>
                                    </p:set>
                                    <p:animEffect transition="in" filter="slide(fromBottom)">
                                      <p:cBhvr>
                                        <p:cTn id="68" dur="500"/>
                                        <p:tgtEl>
                                          <p:spTgt spid="98881"/>
                                        </p:tgtEl>
                                      </p:cBhvr>
                                    </p:animEffect>
                                  </p:childTnLst>
                                </p:cTn>
                              </p:par>
                            </p:childTnLst>
                          </p:cTn>
                        </p:par>
                        <p:par>
                          <p:cTn id="69" fill="hold">
                            <p:stCondLst>
                              <p:cond delay="1000"/>
                            </p:stCondLst>
                            <p:childTnLst>
                              <p:par>
                                <p:cTn id="70" presetID="22" presetClass="entr" presetSubtype="8" fill="hold" grpId="0" nodeType="afterEffect">
                                  <p:stCondLst>
                                    <p:cond delay="0"/>
                                  </p:stCondLst>
                                  <p:childTnLst>
                                    <p:set>
                                      <p:cBhvr>
                                        <p:cTn id="71" dur="1" fill="hold">
                                          <p:stCondLst>
                                            <p:cond delay="0"/>
                                          </p:stCondLst>
                                        </p:cTn>
                                        <p:tgtEl>
                                          <p:spTgt spid="99068"/>
                                        </p:tgtEl>
                                        <p:attrNameLst>
                                          <p:attrName>style.visibility</p:attrName>
                                        </p:attrNameLst>
                                      </p:cBhvr>
                                      <p:to>
                                        <p:strVal val="visible"/>
                                      </p:to>
                                    </p:set>
                                    <p:animEffect transition="in" filter="wipe(left)">
                                      <p:cBhvr>
                                        <p:cTn id="72" dur="1000"/>
                                        <p:tgtEl>
                                          <p:spTgt spid="99068"/>
                                        </p:tgtEl>
                                      </p:cBhvr>
                                    </p:animEffect>
                                  </p:childTnLst>
                                </p:cTn>
                              </p:par>
                              <p:par>
                                <p:cTn id="73" presetID="22" presetClass="entr" presetSubtype="1" fill="hold" grpId="0" nodeType="withEffect">
                                  <p:stCondLst>
                                    <p:cond delay="0"/>
                                  </p:stCondLst>
                                  <p:childTnLst>
                                    <p:set>
                                      <p:cBhvr>
                                        <p:cTn id="74" dur="1" fill="hold">
                                          <p:stCondLst>
                                            <p:cond delay="0"/>
                                          </p:stCondLst>
                                        </p:cTn>
                                        <p:tgtEl>
                                          <p:spTgt spid="99069"/>
                                        </p:tgtEl>
                                        <p:attrNameLst>
                                          <p:attrName>style.visibility</p:attrName>
                                        </p:attrNameLst>
                                      </p:cBhvr>
                                      <p:to>
                                        <p:strVal val="visible"/>
                                      </p:to>
                                    </p:set>
                                    <p:animEffect transition="in" filter="wipe(up)">
                                      <p:cBhvr>
                                        <p:cTn id="75" dur="1000"/>
                                        <p:tgtEl>
                                          <p:spTgt spid="99069"/>
                                        </p:tgtEl>
                                      </p:cBhvr>
                                    </p:animEffect>
                                  </p:childTnLst>
                                </p:cTn>
                              </p:par>
                            </p:childTnLst>
                          </p:cTn>
                        </p:par>
                        <p:par>
                          <p:cTn id="76" fill="hold">
                            <p:stCondLst>
                              <p:cond delay="2000"/>
                            </p:stCondLst>
                            <p:childTnLst>
                              <p:par>
                                <p:cTn id="77" presetID="53" presetClass="entr" presetSubtype="16" fill="hold" grpId="0" nodeType="afterEffect">
                                  <p:stCondLst>
                                    <p:cond delay="0"/>
                                  </p:stCondLst>
                                  <p:childTnLst>
                                    <p:set>
                                      <p:cBhvr>
                                        <p:cTn id="78" dur="1" fill="hold">
                                          <p:stCondLst>
                                            <p:cond delay="0"/>
                                          </p:stCondLst>
                                        </p:cTn>
                                        <p:tgtEl>
                                          <p:spTgt spid="99070"/>
                                        </p:tgtEl>
                                        <p:attrNameLst>
                                          <p:attrName>style.visibility</p:attrName>
                                        </p:attrNameLst>
                                      </p:cBhvr>
                                      <p:to>
                                        <p:strVal val="visible"/>
                                      </p:to>
                                    </p:set>
                                    <p:anim calcmode="lin" valueType="num">
                                      <p:cBhvr>
                                        <p:cTn id="79" dur="500" fill="hold"/>
                                        <p:tgtEl>
                                          <p:spTgt spid="99070"/>
                                        </p:tgtEl>
                                        <p:attrNameLst>
                                          <p:attrName>ppt_w</p:attrName>
                                        </p:attrNameLst>
                                      </p:cBhvr>
                                      <p:tavLst>
                                        <p:tav tm="0">
                                          <p:val>
                                            <p:fltVal val="0"/>
                                          </p:val>
                                        </p:tav>
                                        <p:tav tm="100000">
                                          <p:val>
                                            <p:strVal val="#ppt_w"/>
                                          </p:val>
                                        </p:tav>
                                      </p:tavLst>
                                    </p:anim>
                                    <p:anim calcmode="lin" valueType="num">
                                      <p:cBhvr>
                                        <p:cTn id="80" dur="500" fill="hold"/>
                                        <p:tgtEl>
                                          <p:spTgt spid="99070"/>
                                        </p:tgtEl>
                                        <p:attrNameLst>
                                          <p:attrName>ppt_h</p:attrName>
                                        </p:attrNameLst>
                                      </p:cBhvr>
                                      <p:tavLst>
                                        <p:tav tm="0">
                                          <p:val>
                                            <p:fltVal val="0"/>
                                          </p:val>
                                        </p:tav>
                                        <p:tav tm="100000">
                                          <p:val>
                                            <p:strVal val="#ppt_h"/>
                                          </p:val>
                                        </p:tav>
                                      </p:tavLst>
                                    </p:anim>
                                    <p:animEffect transition="in" filter="fade">
                                      <p:cBhvr>
                                        <p:cTn id="81" dur="500"/>
                                        <p:tgtEl>
                                          <p:spTgt spid="99070"/>
                                        </p:tgtEl>
                                      </p:cBhvr>
                                    </p:animEffect>
                                  </p:childTnLst>
                                </p:cTn>
                              </p:par>
                            </p:childTnLst>
                          </p:cTn>
                        </p:par>
                        <p:par>
                          <p:cTn id="82" fill="hold">
                            <p:stCondLst>
                              <p:cond delay="2500"/>
                            </p:stCondLst>
                            <p:childTnLst>
                              <p:par>
                                <p:cTn id="83" presetID="12" presetClass="entr" presetSubtype="8" fill="hold" grpId="0" nodeType="afterEffect">
                                  <p:stCondLst>
                                    <p:cond delay="0"/>
                                  </p:stCondLst>
                                  <p:childTnLst>
                                    <p:set>
                                      <p:cBhvr>
                                        <p:cTn id="84" dur="1" fill="hold">
                                          <p:stCondLst>
                                            <p:cond delay="0"/>
                                          </p:stCondLst>
                                        </p:cTn>
                                        <p:tgtEl>
                                          <p:spTgt spid="99058"/>
                                        </p:tgtEl>
                                        <p:attrNameLst>
                                          <p:attrName>style.visibility</p:attrName>
                                        </p:attrNameLst>
                                      </p:cBhvr>
                                      <p:to>
                                        <p:strVal val="visible"/>
                                      </p:to>
                                    </p:set>
                                    <p:animEffect transition="in" filter="slide(fromLeft)">
                                      <p:cBhvr>
                                        <p:cTn id="85" dur="500"/>
                                        <p:tgtEl>
                                          <p:spTgt spid="99058"/>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99068"/>
                                        </p:tgtEl>
                                        <p:attrNameLst>
                                          <p:attrName>style.visibility</p:attrName>
                                        </p:attrNameLst>
                                      </p:cBhvr>
                                      <p:to>
                                        <p:strVal val="hidden"/>
                                      </p:to>
                                    </p:set>
                                  </p:childTnLst>
                                </p:cTn>
                              </p:par>
                              <p:par>
                                <p:cTn id="90" presetID="1" presetClass="exit" presetSubtype="0" fill="hold" grpId="1" nodeType="withEffect">
                                  <p:stCondLst>
                                    <p:cond delay="0"/>
                                  </p:stCondLst>
                                  <p:childTnLst>
                                    <p:set>
                                      <p:cBhvr>
                                        <p:cTn id="91" dur="1" fill="hold">
                                          <p:stCondLst>
                                            <p:cond delay="0"/>
                                          </p:stCondLst>
                                        </p:cTn>
                                        <p:tgtEl>
                                          <p:spTgt spid="99069"/>
                                        </p:tgtEl>
                                        <p:attrNameLst>
                                          <p:attrName>style.visibility</p:attrName>
                                        </p:attrNameLst>
                                      </p:cBhvr>
                                      <p:to>
                                        <p:strVal val="hidden"/>
                                      </p:to>
                                    </p:set>
                                  </p:childTnLst>
                                </p:cTn>
                              </p:par>
                              <p:par>
                                <p:cTn id="92" presetID="1" presetClass="exit" presetSubtype="0" fill="hold" grpId="1" nodeType="withEffect">
                                  <p:stCondLst>
                                    <p:cond delay="0"/>
                                  </p:stCondLst>
                                  <p:childTnLst>
                                    <p:set>
                                      <p:cBhvr>
                                        <p:cTn id="93" dur="1" fill="hold">
                                          <p:stCondLst>
                                            <p:cond delay="0"/>
                                          </p:stCondLst>
                                        </p:cTn>
                                        <p:tgtEl>
                                          <p:spTgt spid="99070"/>
                                        </p:tgtEl>
                                        <p:attrNameLst>
                                          <p:attrName>style.visibility</p:attrName>
                                        </p:attrNameLst>
                                      </p:cBhvr>
                                      <p:to>
                                        <p:strVal val="hidden"/>
                                      </p:to>
                                    </p:set>
                                  </p:childTnLst>
                                </p:cTn>
                              </p:par>
                              <p:par>
                                <p:cTn id="94" presetID="53" presetClass="exit" presetSubtype="16" fill="hold" grpId="1" nodeType="withEffect">
                                  <p:stCondLst>
                                    <p:cond delay="0"/>
                                  </p:stCondLst>
                                  <p:childTnLst>
                                    <p:anim calcmode="lin" valueType="num">
                                      <p:cBhvr>
                                        <p:cTn id="95" dur="500"/>
                                        <p:tgtEl>
                                          <p:spTgt spid="98868"/>
                                        </p:tgtEl>
                                        <p:attrNameLst>
                                          <p:attrName>ppt_w</p:attrName>
                                        </p:attrNameLst>
                                      </p:cBhvr>
                                      <p:tavLst>
                                        <p:tav tm="0">
                                          <p:val>
                                            <p:strVal val="ppt_w"/>
                                          </p:val>
                                        </p:tav>
                                        <p:tav tm="100000">
                                          <p:val>
                                            <p:fltVal val="0"/>
                                          </p:val>
                                        </p:tav>
                                      </p:tavLst>
                                    </p:anim>
                                    <p:anim calcmode="lin" valueType="num">
                                      <p:cBhvr>
                                        <p:cTn id="96" dur="500"/>
                                        <p:tgtEl>
                                          <p:spTgt spid="98868"/>
                                        </p:tgtEl>
                                        <p:attrNameLst>
                                          <p:attrName>ppt_h</p:attrName>
                                        </p:attrNameLst>
                                      </p:cBhvr>
                                      <p:tavLst>
                                        <p:tav tm="0">
                                          <p:val>
                                            <p:strVal val="ppt_h"/>
                                          </p:val>
                                        </p:tav>
                                        <p:tav tm="100000">
                                          <p:val>
                                            <p:fltVal val="0"/>
                                          </p:val>
                                        </p:tav>
                                      </p:tavLst>
                                    </p:anim>
                                    <p:animEffect transition="out" filter="fade">
                                      <p:cBhvr>
                                        <p:cTn id="97" dur="500"/>
                                        <p:tgtEl>
                                          <p:spTgt spid="98868"/>
                                        </p:tgtEl>
                                      </p:cBhvr>
                                    </p:animEffect>
                                    <p:set>
                                      <p:cBhvr>
                                        <p:cTn id="98" dur="1" fill="hold">
                                          <p:stCondLst>
                                            <p:cond delay="499"/>
                                          </p:stCondLst>
                                        </p:cTn>
                                        <p:tgtEl>
                                          <p:spTgt spid="98868"/>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99067"/>
                                        </p:tgtEl>
                                        <p:attrNameLst>
                                          <p:attrName>style.visibility</p:attrName>
                                        </p:attrNameLst>
                                      </p:cBhvr>
                                      <p:to>
                                        <p:strVal val="hidden"/>
                                      </p:to>
                                    </p:set>
                                  </p:childTnLst>
                                </p:cTn>
                              </p:par>
                              <p:par>
                                <p:cTn id="101" presetID="9" presetClass="exit" presetSubtype="0" fill="hold" grpId="1" nodeType="withEffect">
                                  <p:stCondLst>
                                    <p:cond delay="0"/>
                                  </p:stCondLst>
                                  <p:childTnLst>
                                    <p:animEffect transition="out" filter="dissolve">
                                      <p:cBhvr>
                                        <p:cTn id="102" dur="500"/>
                                        <p:tgtEl>
                                          <p:spTgt spid="98881"/>
                                        </p:tgtEl>
                                      </p:cBhvr>
                                    </p:animEffect>
                                    <p:set>
                                      <p:cBhvr>
                                        <p:cTn id="103" dur="1" fill="hold">
                                          <p:stCondLst>
                                            <p:cond delay="499"/>
                                          </p:stCondLst>
                                        </p:cTn>
                                        <p:tgtEl>
                                          <p:spTgt spid="98881"/>
                                        </p:tgtEl>
                                        <p:attrNameLst>
                                          <p:attrName>style.visibility</p:attrName>
                                        </p:attrNameLst>
                                      </p:cBhvr>
                                      <p:to>
                                        <p:strVal val="hidden"/>
                                      </p:to>
                                    </p:set>
                                  </p:childTnLst>
                                </p:cTn>
                              </p:par>
                              <p:par>
                                <p:cTn id="104" presetID="42" presetClass="path" presetSubtype="0" accel="50000" decel="50000" fill="hold" grpId="2" nodeType="withEffect">
                                  <p:stCondLst>
                                    <p:cond delay="0"/>
                                  </p:stCondLst>
                                  <p:childTnLst>
                                    <p:animMotion origin="layout" path="M -4.72222E-6 0.03472 L -4.72222E-6 0.06945 " pathEditMode="relative" rAng="0" ptsTypes="AA">
                                      <p:cBhvr>
                                        <p:cTn id="105" dur="1000" fill="hold"/>
                                        <p:tgtEl>
                                          <p:spTgt spid="98668"/>
                                        </p:tgtEl>
                                        <p:attrNameLst>
                                          <p:attrName>ppt_x</p:attrName>
                                          <p:attrName>ppt_y</p:attrName>
                                        </p:attrNameLst>
                                      </p:cBhvr>
                                      <p:rCtr x="0" y="1736"/>
                                    </p:animMotion>
                                  </p:childTnLst>
                                </p:cTn>
                              </p:par>
                            </p:childTnLst>
                          </p:cTn>
                        </p:par>
                        <p:par>
                          <p:cTn id="106" fill="hold">
                            <p:stCondLst>
                              <p:cond delay="0"/>
                            </p:stCondLst>
                            <p:childTnLst>
                              <p:par>
                                <p:cTn id="107" presetID="22" presetClass="entr" presetSubtype="8" fill="hold" grpId="0" nodeType="afterEffect">
                                  <p:stCondLst>
                                    <p:cond delay="0"/>
                                  </p:stCondLst>
                                  <p:childTnLst>
                                    <p:set>
                                      <p:cBhvr>
                                        <p:cTn id="108" dur="1" fill="hold">
                                          <p:stCondLst>
                                            <p:cond delay="0"/>
                                          </p:stCondLst>
                                        </p:cTn>
                                        <p:tgtEl>
                                          <p:spTgt spid="99071"/>
                                        </p:tgtEl>
                                        <p:attrNameLst>
                                          <p:attrName>style.visibility</p:attrName>
                                        </p:attrNameLst>
                                      </p:cBhvr>
                                      <p:to>
                                        <p:strVal val="visible"/>
                                      </p:to>
                                    </p:set>
                                    <p:animEffect transition="in" filter="wipe(left)">
                                      <p:cBhvr>
                                        <p:cTn id="109" dur="500"/>
                                        <p:tgtEl>
                                          <p:spTgt spid="99071"/>
                                        </p:tgtEl>
                                      </p:cBhvr>
                                    </p:animEffect>
                                  </p:childTnLst>
                                </p:cTn>
                              </p:par>
                            </p:childTnLst>
                          </p:cTn>
                        </p:par>
                        <p:par>
                          <p:cTn id="110" fill="hold">
                            <p:stCondLst>
                              <p:cond delay="500"/>
                            </p:stCondLst>
                            <p:childTnLst>
                              <p:par>
                                <p:cTn id="111" presetID="9" presetClass="exit" presetSubtype="0" fill="hold" grpId="1" nodeType="afterEffect">
                                  <p:stCondLst>
                                    <p:cond delay="0"/>
                                  </p:stCondLst>
                                  <p:childTnLst>
                                    <p:animEffect transition="out" filter="dissolve">
                                      <p:cBhvr>
                                        <p:cTn id="112" dur="500"/>
                                        <p:tgtEl>
                                          <p:spTgt spid="99071"/>
                                        </p:tgtEl>
                                      </p:cBhvr>
                                    </p:animEffect>
                                    <p:set>
                                      <p:cBhvr>
                                        <p:cTn id="113" dur="1" fill="hold">
                                          <p:stCondLst>
                                            <p:cond delay="499"/>
                                          </p:stCondLst>
                                        </p:cTn>
                                        <p:tgtEl>
                                          <p:spTgt spid="99071"/>
                                        </p:tgtEl>
                                        <p:attrNameLst>
                                          <p:attrName>style.visibility</p:attrName>
                                        </p:attrNameLst>
                                      </p:cBhvr>
                                      <p:to>
                                        <p:strVal val="hidden"/>
                                      </p:to>
                                    </p:set>
                                  </p:childTnLst>
                                </p:cTn>
                              </p:par>
                            </p:childTnLst>
                          </p:cTn>
                        </p:par>
                        <p:par>
                          <p:cTn id="114" fill="hold">
                            <p:stCondLst>
                              <p:cond delay="1000"/>
                            </p:stCondLst>
                            <p:childTnLst>
                              <p:par>
                                <p:cTn id="115" presetID="12" presetClass="entr" presetSubtype="1" fill="hold" grpId="0" nodeType="afterEffect">
                                  <p:stCondLst>
                                    <p:cond delay="0"/>
                                  </p:stCondLst>
                                  <p:childTnLst>
                                    <p:set>
                                      <p:cBhvr>
                                        <p:cTn id="116" dur="1" fill="hold">
                                          <p:stCondLst>
                                            <p:cond delay="0"/>
                                          </p:stCondLst>
                                        </p:cTn>
                                        <p:tgtEl>
                                          <p:spTgt spid="99060"/>
                                        </p:tgtEl>
                                        <p:attrNameLst>
                                          <p:attrName>style.visibility</p:attrName>
                                        </p:attrNameLst>
                                      </p:cBhvr>
                                      <p:to>
                                        <p:strVal val="visible"/>
                                      </p:to>
                                    </p:set>
                                    <p:animEffect transition="in" filter="slide(fromTop)">
                                      <p:cBhvr>
                                        <p:cTn id="117" dur="500"/>
                                        <p:tgtEl>
                                          <p:spTgt spid="99060"/>
                                        </p:tgtEl>
                                      </p:cBhvr>
                                    </p:animEffect>
                                  </p:childTnLst>
                                </p:cTn>
                              </p:par>
                            </p:childTnLst>
                          </p:cTn>
                        </p:par>
                        <p:par>
                          <p:cTn id="118" fill="hold">
                            <p:stCondLst>
                              <p:cond delay="1500"/>
                            </p:stCondLst>
                            <p:childTnLst>
                              <p:par>
                                <p:cTn id="119" presetID="22" presetClass="entr" presetSubtype="8" fill="hold" grpId="0" nodeType="afterEffect">
                                  <p:stCondLst>
                                    <p:cond delay="0"/>
                                  </p:stCondLst>
                                  <p:childTnLst>
                                    <p:set>
                                      <p:cBhvr>
                                        <p:cTn id="120" dur="1" fill="hold">
                                          <p:stCondLst>
                                            <p:cond delay="0"/>
                                          </p:stCondLst>
                                        </p:cTn>
                                        <p:tgtEl>
                                          <p:spTgt spid="99061"/>
                                        </p:tgtEl>
                                        <p:attrNameLst>
                                          <p:attrName>style.visibility</p:attrName>
                                        </p:attrNameLst>
                                      </p:cBhvr>
                                      <p:to>
                                        <p:strVal val="visible"/>
                                      </p:to>
                                    </p:set>
                                    <p:animEffect transition="in" filter="wipe(left)">
                                      <p:cBhvr>
                                        <p:cTn id="121" dur="500"/>
                                        <p:tgtEl>
                                          <p:spTgt spid="99061"/>
                                        </p:tgtEl>
                                      </p:cBhvr>
                                    </p:animEffect>
                                  </p:childTnLst>
                                </p:cTn>
                              </p:par>
                            </p:childTnLst>
                          </p:cTn>
                        </p:par>
                        <p:par>
                          <p:cTn id="122" fill="hold">
                            <p:stCondLst>
                              <p:cond delay="2000"/>
                            </p:stCondLst>
                            <p:childTnLst>
                              <p:par>
                                <p:cTn id="123" presetID="12" presetClass="entr" presetSubtype="8" fill="hold" grpId="0" nodeType="afterEffect">
                                  <p:stCondLst>
                                    <p:cond delay="0"/>
                                  </p:stCondLst>
                                  <p:childTnLst>
                                    <p:set>
                                      <p:cBhvr>
                                        <p:cTn id="124" dur="1" fill="hold">
                                          <p:stCondLst>
                                            <p:cond delay="0"/>
                                          </p:stCondLst>
                                        </p:cTn>
                                        <p:tgtEl>
                                          <p:spTgt spid="99059"/>
                                        </p:tgtEl>
                                        <p:attrNameLst>
                                          <p:attrName>style.visibility</p:attrName>
                                        </p:attrNameLst>
                                      </p:cBhvr>
                                      <p:to>
                                        <p:strVal val="visible"/>
                                      </p:to>
                                    </p:set>
                                    <p:animEffect transition="in" filter="slide(fromLeft)">
                                      <p:cBhvr>
                                        <p:cTn id="125" dur="500"/>
                                        <p:tgtEl>
                                          <p:spTgt spid="99059"/>
                                        </p:tgtEl>
                                      </p:cBhvr>
                                    </p:animEffect>
                                  </p:childTnLst>
                                </p:cTn>
                              </p:par>
                            </p:childTnLst>
                          </p:cTn>
                        </p:par>
                        <p:par>
                          <p:cTn id="126" fill="hold">
                            <p:stCondLst>
                              <p:cond delay="2500"/>
                            </p:stCondLst>
                            <p:childTnLst>
                              <p:par>
                                <p:cTn id="127" presetID="22" presetClass="entr" presetSubtype="1" fill="hold" grpId="0" nodeType="afterEffect">
                                  <p:stCondLst>
                                    <p:cond delay="0"/>
                                  </p:stCondLst>
                                  <p:childTnLst>
                                    <p:set>
                                      <p:cBhvr>
                                        <p:cTn id="128" dur="1" fill="hold">
                                          <p:stCondLst>
                                            <p:cond delay="0"/>
                                          </p:stCondLst>
                                        </p:cTn>
                                        <p:tgtEl>
                                          <p:spTgt spid="98888"/>
                                        </p:tgtEl>
                                        <p:attrNameLst>
                                          <p:attrName>style.visibility</p:attrName>
                                        </p:attrNameLst>
                                      </p:cBhvr>
                                      <p:to>
                                        <p:strVal val="visible"/>
                                      </p:to>
                                    </p:set>
                                    <p:animEffect transition="in" filter="wipe(up)">
                                      <p:cBhvr>
                                        <p:cTn id="129" dur="500"/>
                                        <p:tgtEl>
                                          <p:spTgt spid="98888"/>
                                        </p:tgtEl>
                                      </p:cBhvr>
                                    </p:animEffect>
                                  </p:childTnLst>
                                </p:cTn>
                              </p:par>
                            </p:childTnLst>
                          </p:cTn>
                        </p:par>
                        <p:par>
                          <p:cTn id="130" fill="hold">
                            <p:stCondLst>
                              <p:cond delay="3000"/>
                            </p:stCondLst>
                            <p:childTnLst>
                              <p:par>
                                <p:cTn id="131" presetID="22" presetClass="entr" presetSubtype="1" fill="hold" nodeType="afterEffect">
                                  <p:stCondLst>
                                    <p:cond delay="0"/>
                                  </p:stCondLst>
                                  <p:childTnLst>
                                    <p:set>
                                      <p:cBhvr>
                                        <p:cTn id="132" dur="1" fill="hold">
                                          <p:stCondLst>
                                            <p:cond delay="0"/>
                                          </p:stCondLst>
                                        </p:cTn>
                                        <p:tgtEl>
                                          <p:spTgt spid="99072">
                                            <p:txEl>
                                              <p:pRg st="0" end="0"/>
                                            </p:txEl>
                                          </p:spTgt>
                                        </p:tgtEl>
                                        <p:attrNameLst>
                                          <p:attrName>style.visibility</p:attrName>
                                        </p:attrNameLst>
                                      </p:cBhvr>
                                      <p:to>
                                        <p:strVal val="visible"/>
                                      </p:to>
                                    </p:set>
                                    <p:animEffect transition="in" filter="wipe(up)">
                                      <p:cBhvr>
                                        <p:cTn id="133" dur="500"/>
                                        <p:tgtEl>
                                          <p:spTgt spid="9907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868" grpId="0" animBg="1"/>
      <p:bldP spid="98868" grpId="1" animBg="1"/>
      <p:bldP spid="98308" grpId="0"/>
      <p:bldP spid="98667" grpId="0" animBg="1"/>
      <p:bldP spid="98668" grpId="0" animBg="1"/>
      <p:bldP spid="98668" grpId="1" animBg="1"/>
      <p:bldP spid="98668" grpId="2" animBg="1"/>
      <p:bldP spid="98670" grpId="0"/>
      <p:bldP spid="98880" grpId="0" animBg="1"/>
      <p:bldP spid="98880" grpId="1" animBg="1"/>
      <p:bldP spid="98881" grpId="0" animBg="1"/>
      <p:bldP spid="98881" grpId="1" animBg="1"/>
      <p:bldP spid="98888" grpId="0" animBg="1"/>
      <p:bldP spid="99057" grpId="0" animBg="1"/>
      <p:bldP spid="99058" grpId="0" animBg="1"/>
      <p:bldP spid="99059" grpId="0" animBg="1"/>
      <p:bldP spid="99060" grpId="0"/>
      <p:bldP spid="99061" grpId="0"/>
      <p:bldP spid="99062" grpId="0" animBg="1"/>
      <p:bldP spid="99062" grpId="1" animBg="1"/>
      <p:bldP spid="99063" grpId="0" animBg="1"/>
      <p:bldP spid="99063" grpId="1" animBg="1"/>
      <p:bldP spid="99064" grpId="0" animBg="1"/>
      <p:bldP spid="99064" grpId="1" animBg="1"/>
      <p:bldP spid="99067" grpId="0" animBg="1"/>
      <p:bldP spid="99067" grpId="1" animBg="1"/>
      <p:bldP spid="99068" grpId="0" animBg="1"/>
      <p:bldP spid="99068" grpId="1" animBg="1"/>
      <p:bldP spid="99069" grpId="0" animBg="1"/>
      <p:bldP spid="99069" grpId="1" animBg="1"/>
      <p:bldP spid="99070" grpId="0" animBg="1"/>
      <p:bldP spid="99070" grpId="1" animBg="1"/>
      <p:bldP spid="99071" grpId="0" animBg="1"/>
      <p:bldP spid="99071" grpId="1"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Rectangle 4"/>
          <p:cNvSpPr>
            <a:spLocks noChangeArrowheads="1"/>
          </p:cNvSpPr>
          <p:nvPr/>
        </p:nvSpPr>
        <p:spPr bwMode="auto">
          <a:xfrm>
            <a:off x="2052640" y="243682"/>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dirty="0"/>
              <a:t>就绪表初始化</a:t>
            </a:r>
          </a:p>
        </p:txBody>
      </p:sp>
      <p:grpSp>
        <p:nvGrpSpPr>
          <p:cNvPr id="2" name="Group 5"/>
          <p:cNvGrpSpPr/>
          <p:nvPr/>
        </p:nvGrpSpPr>
        <p:grpSpPr bwMode="auto">
          <a:xfrm>
            <a:off x="2786064" y="3873500"/>
            <a:ext cx="2301875" cy="635000"/>
            <a:chOff x="1520" y="2032"/>
            <a:chExt cx="1450" cy="400"/>
          </a:xfrm>
        </p:grpSpPr>
        <p:grpSp>
          <p:nvGrpSpPr>
            <p:cNvPr id="50511" name="Group 6"/>
            <p:cNvGrpSpPr/>
            <p:nvPr/>
          </p:nvGrpSpPr>
          <p:grpSpPr bwMode="auto">
            <a:xfrm>
              <a:off x="1520" y="2251"/>
              <a:ext cx="1450" cy="181"/>
              <a:chOff x="1520" y="2251"/>
              <a:chExt cx="1450" cy="181"/>
            </a:xfrm>
          </p:grpSpPr>
          <p:sp>
            <p:nvSpPr>
              <p:cNvPr id="101383" name="Rectangle 7"/>
              <p:cNvSpPr>
                <a:spLocks noChangeArrowheads="1"/>
              </p:cNvSpPr>
              <p:nvPr/>
            </p:nvSpPr>
            <p:spPr bwMode="auto">
              <a:xfrm>
                <a:off x="1520"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384" name="Rectangle 8"/>
              <p:cNvSpPr>
                <a:spLocks noChangeArrowheads="1"/>
              </p:cNvSpPr>
              <p:nvPr/>
            </p:nvSpPr>
            <p:spPr bwMode="auto">
              <a:xfrm>
                <a:off x="1701"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385" name="Rectangle 9"/>
              <p:cNvSpPr>
                <a:spLocks noChangeArrowheads="1"/>
              </p:cNvSpPr>
              <p:nvPr/>
            </p:nvSpPr>
            <p:spPr bwMode="auto">
              <a:xfrm>
                <a:off x="1882"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386" name="Rectangle 10"/>
              <p:cNvSpPr>
                <a:spLocks noChangeArrowheads="1"/>
              </p:cNvSpPr>
              <p:nvPr/>
            </p:nvSpPr>
            <p:spPr bwMode="auto">
              <a:xfrm>
                <a:off x="2064"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387" name="Rectangle 11"/>
              <p:cNvSpPr>
                <a:spLocks noChangeArrowheads="1"/>
              </p:cNvSpPr>
              <p:nvPr/>
            </p:nvSpPr>
            <p:spPr bwMode="auto">
              <a:xfrm>
                <a:off x="2245"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388" name="Rectangle 12"/>
              <p:cNvSpPr>
                <a:spLocks noChangeArrowheads="1"/>
              </p:cNvSpPr>
              <p:nvPr/>
            </p:nvSpPr>
            <p:spPr bwMode="auto">
              <a:xfrm>
                <a:off x="2426"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389" name="Rectangle 13"/>
              <p:cNvSpPr>
                <a:spLocks noChangeArrowheads="1"/>
              </p:cNvSpPr>
              <p:nvPr/>
            </p:nvSpPr>
            <p:spPr bwMode="auto">
              <a:xfrm>
                <a:off x="2608"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390" name="Rectangle 14"/>
              <p:cNvSpPr>
                <a:spLocks noChangeArrowheads="1"/>
              </p:cNvSpPr>
              <p:nvPr/>
            </p:nvSpPr>
            <p:spPr bwMode="auto">
              <a:xfrm>
                <a:off x="2789"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sp>
          <p:nvSpPr>
            <p:cNvPr id="50512" name="Text Box 15"/>
            <p:cNvSpPr txBox="1">
              <a:spLocks noChangeArrowheads="1"/>
            </p:cNvSpPr>
            <p:nvPr/>
          </p:nvSpPr>
          <p:spPr bwMode="auto">
            <a:xfrm>
              <a:off x="1927" y="2032"/>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OSRdyGrp</a:t>
              </a:r>
            </a:p>
          </p:txBody>
        </p:sp>
      </p:grpSp>
      <p:grpSp>
        <p:nvGrpSpPr>
          <p:cNvPr id="4" name="Group 16"/>
          <p:cNvGrpSpPr/>
          <p:nvPr/>
        </p:nvGrpSpPr>
        <p:grpSpPr bwMode="auto">
          <a:xfrm>
            <a:off x="6816726" y="1692275"/>
            <a:ext cx="3311525" cy="4616450"/>
            <a:chOff x="3243" y="1066"/>
            <a:chExt cx="2086" cy="2908"/>
          </a:xfrm>
        </p:grpSpPr>
        <p:sp>
          <p:nvSpPr>
            <p:cNvPr id="50345" name="Line 17"/>
            <p:cNvSpPr>
              <a:spLocks noChangeShapeType="1"/>
            </p:cNvSpPr>
            <p:nvPr/>
          </p:nvSpPr>
          <p:spPr bwMode="auto">
            <a:xfrm>
              <a:off x="3515" y="3738"/>
              <a:ext cx="1814"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346" name="Line 18"/>
            <p:cNvSpPr>
              <a:spLocks noChangeShapeType="1"/>
            </p:cNvSpPr>
            <p:nvPr/>
          </p:nvSpPr>
          <p:spPr bwMode="auto">
            <a:xfrm flipV="1">
              <a:off x="3515" y="1066"/>
              <a:ext cx="0" cy="2672"/>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347" name="Text Box 19"/>
            <p:cNvSpPr txBox="1">
              <a:spLocks noChangeArrowheads="1"/>
            </p:cNvSpPr>
            <p:nvPr/>
          </p:nvSpPr>
          <p:spPr bwMode="auto">
            <a:xfrm>
              <a:off x="5102" y="3743"/>
              <a:ext cx="18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X</a:t>
              </a:r>
            </a:p>
          </p:txBody>
        </p:sp>
        <p:sp>
          <p:nvSpPr>
            <p:cNvPr id="50348" name="Text Box 20"/>
            <p:cNvSpPr txBox="1">
              <a:spLocks noChangeArrowheads="1"/>
            </p:cNvSpPr>
            <p:nvPr/>
          </p:nvSpPr>
          <p:spPr bwMode="auto">
            <a:xfrm>
              <a:off x="3243" y="1112"/>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Y</a:t>
              </a:r>
            </a:p>
          </p:txBody>
        </p:sp>
        <p:grpSp>
          <p:nvGrpSpPr>
            <p:cNvPr id="50349" name="Group 21"/>
            <p:cNvGrpSpPr/>
            <p:nvPr/>
          </p:nvGrpSpPr>
          <p:grpSpPr bwMode="auto">
            <a:xfrm>
              <a:off x="3515" y="3467"/>
              <a:ext cx="1451" cy="181"/>
              <a:chOff x="1973" y="1434"/>
              <a:chExt cx="1451" cy="181"/>
            </a:xfrm>
          </p:grpSpPr>
          <p:sp>
            <p:nvSpPr>
              <p:cNvPr id="101398" name="Rectangle 22"/>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399" name="Rectangle 23"/>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00" name="Rectangle 24"/>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01" name="Rectangle 25"/>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02" name="Rectangle 26"/>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03" name="Rectangle 27"/>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04" name="Rectangle 28"/>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05" name="Rectangle 29"/>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grpSp>
          <p:nvGrpSpPr>
            <p:cNvPr id="50350" name="Group 30"/>
            <p:cNvGrpSpPr/>
            <p:nvPr/>
          </p:nvGrpSpPr>
          <p:grpSpPr bwMode="auto">
            <a:xfrm>
              <a:off x="3515" y="3204"/>
              <a:ext cx="1451" cy="181"/>
              <a:chOff x="1973" y="1434"/>
              <a:chExt cx="1451" cy="181"/>
            </a:xfrm>
          </p:grpSpPr>
          <p:sp>
            <p:nvSpPr>
              <p:cNvPr id="101407" name="Rectangle 31"/>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08" name="Rectangle 32"/>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09" name="Rectangle 33"/>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10" name="Rectangle 34"/>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11" name="Rectangle 35"/>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12" name="Rectangle 36"/>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13" name="Rectangle 37"/>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14" name="Rectangle 38"/>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grpSp>
          <p:nvGrpSpPr>
            <p:cNvPr id="50351" name="Group 39"/>
            <p:cNvGrpSpPr/>
            <p:nvPr/>
          </p:nvGrpSpPr>
          <p:grpSpPr bwMode="auto">
            <a:xfrm>
              <a:off x="3515" y="2932"/>
              <a:ext cx="1451" cy="181"/>
              <a:chOff x="1973" y="1434"/>
              <a:chExt cx="1451" cy="181"/>
            </a:xfrm>
          </p:grpSpPr>
          <p:sp>
            <p:nvSpPr>
              <p:cNvPr id="101416" name="Rectangle 40"/>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17" name="Rectangle 41"/>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18" name="Rectangle 42"/>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19" name="Rectangle 43"/>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20" name="Rectangle 44"/>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21" name="Rectangle 45"/>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22" name="Rectangle 46"/>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23" name="Rectangle 47"/>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grpSp>
          <p:nvGrpSpPr>
            <p:cNvPr id="50352" name="Group 48"/>
            <p:cNvGrpSpPr/>
            <p:nvPr/>
          </p:nvGrpSpPr>
          <p:grpSpPr bwMode="auto">
            <a:xfrm>
              <a:off x="3515" y="2658"/>
              <a:ext cx="1451" cy="181"/>
              <a:chOff x="1973" y="1434"/>
              <a:chExt cx="1451" cy="181"/>
            </a:xfrm>
          </p:grpSpPr>
          <p:sp>
            <p:nvSpPr>
              <p:cNvPr id="101425" name="Rectangle 49"/>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26" name="Rectangle 50"/>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27" name="Rectangle 51"/>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28" name="Rectangle 52"/>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29" name="Rectangle 53"/>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30" name="Rectangle 54"/>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31" name="Rectangle 55"/>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32" name="Rectangle 56"/>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grpSp>
          <p:nvGrpSpPr>
            <p:cNvPr id="50353" name="Group 57"/>
            <p:cNvGrpSpPr/>
            <p:nvPr/>
          </p:nvGrpSpPr>
          <p:grpSpPr bwMode="auto">
            <a:xfrm>
              <a:off x="3515" y="2386"/>
              <a:ext cx="1451" cy="181"/>
              <a:chOff x="1973" y="1434"/>
              <a:chExt cx="1451" cy="181"/>
            </a:xfrm>
          </p:grpSpPr>
          <p:sp>
            <p:nvSpPr>
              <p:cNvPr id="101434" name="Rectangle 58"/>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35" name="Rectangle 59"/>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36" name="Rectangle 60"/>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37" name="Rectangle 61"/>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38" name="Rectangle 62"/>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39" name="Rectangle 63"/>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40" name="Rectangle 64"/>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41" name="Rectangle 65"/>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grpSp>
          <p:nvGrpSpPr>
            <p:cNvPr id="50354" name="Group 66"/>
            <p:cNvGrpSpPr/>
            <p:nvPr/>
          </p:nvGrpSpPr>
          <p:grpSpPr bwMode="auto">
            <a:xfrm>
              <a:off x="3515" y="2115"/>
              <a:ext cx="1451" cy="181"/>
              <a:chOff x="1973" y="1434"/>
              <a:chExt cx="1451" cy="181"/>
            </a:xfrm>
          </p:grpSpPr>
          <p:sp>
            <p:nvSpPr>
              <p:cNvPr id="101443" name="Rectangle 67"/>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44" name="Rectangle 68"/>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45" name="Rectangle 69"/>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46" name="Rectangle 70"/>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47" name="Rectangle 71"/>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48" name="Rectangle 72"/>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49" name="Rectangle 73"/>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50" name="Rectangle 74"/>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grpSp>
          <p:nvGrpSpPr>
            <p:cNvPr id="50355" name="Group 75"/>
            <p:cNvGrpSpPr/>
            <p:nvPr/>
          </p:nvGrpSpPr>
          <p:grpSpPr bwMode="auto">
            <a:xfrm>
              <a:off x="3515" y="1842"/>
              <a:ext cx="1451" cy="181"/>
              <a:chOff x="1973" y="1434"/>
              <a:chExt cx="1451" cy="181"/>
            </a:xfrm>
          </p:grpSpPr>
          <p:sp>
            <p:nvSpPr>
              <p:cNvPr id="101452" name="Rectangle 76"/>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53" name="Rectangle 77"/>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54" name="Rectangle 78"/>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55" name="Rectangle 79"/>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56" name="Rectangle 80"/>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57" name="Rectangle 81"/>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58" name="Rectangle 82"/>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59" name="Rectangle 83"/>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grpSp>
          <p:nvGrpSpPr>
            <p:cNvPr id="50356" name="Group 84"/>
            <p:cNvGrpSpPr/>
            <p:nvPr/>
          </p:nvGrpSpPr>
          <p:grpSpPr bwMode="auto">
            <a:xfrm>
              <a:off x="3515" y="1570"/>
              <a:ext cx="1451" cy="181"/>
              <a:chOff x="1973" y="1434"/>
              <a:chExt cx="1451" cy="181"/>
            </a:xfrm>
          </p:grpSpPr>
          <p:sp>
            <p:nvSpPr>
              <p:cNvPr id="101461" name="Rectangle 85"/>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62" name="Rectangle 86"/>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63" name="Rectangle 87"/>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64" name="Rectangle 88"/>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65" name="Rectangle 89"/>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66" name="Rectangle 90"/>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67" name="Rectangle 91"/>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68" name="Rectangle 92"/>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sp>
          <p:nvSpPr>
            <p:cNvPr id="50357" name="Text Box 93"/>
            <p:cNvSpPr txBox="1">
              <a:spLocks noChangeArrowheads="1"/>
            </p:cNvSpPr>
            <p:nvPr/>
          </p:nvSpPr>
          <p:spPr bwMode="auto">
            <a:xfrm>
              <a:off x="3878" y="1112"/>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OSRdyTbl[ ]</a:t>
              </a:r>
            </a:p>
          </p:txBody>
        </p:sp>
        <p:sp>
          <p:nvSpPr>
            <p:cNvPr id="50358" name="Text Box 94"/>
            <p:cNvSpPr txBox="1">
              <a:spLocks noChangeArrowheads="1"/>
            </p:cNvSpPr>
            <p:nvPr/>
          </p:nvSpPr>
          <p:spPr bwMode="auto">
            <a:xfrm>
              <a:off x="3245" y="1559"/>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[0]</a:t>
              </a:r>
            </a:p>
          </p:txBody>
        </p:sp>
        <p:sp>
          <p:nvSpPr>
            <p:cNvPr id="50359" name="Text Box 95"/>
            <p:cNvSpPr txBox="1">
              <a:spLocks noChangeArrowheads="1"/>
            </p:cNvSpPr>
            <p:nvPr/>
          </p:nvSpPr>
          <p:spPr bwMode="auto">
            <a:xfrm>
              <a:off x="3243" y="1842"/>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[1]</a:t>
              </a:r>
            </a:p>
          </p:txBody>
        </p:sp>
        <p:sp>
          <p:nvSpPr>
            <p:cNvPr id="50360" name="Text Box 96"/>
            <p:cNvSpPr txBox="1">
              <a:spLocks noChangeArrowheads="1"/>
            </p:cNvSpPr>
            <p:nvPr/>
          </p:nvSpPr>
          <p:spPr bwMode="auto">
            <a:xfrm>
              <a:off x="3243" y="2104"/>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[2]</a:t>
              </a:r>
            </a:p>
          </p:txBody>
        </p:sp>
        <p:sp>
          <p:nvSpPr>
            <p:cNvPr id="50361" name="Text Box 97"/>
            <p:cNvSpPr txBox="1">
              <a:spLocks noChangeArrowheads="1"/>
            </p:cNvSpPr>
            <p:nvPr/>
          </p:nvSpPr>
          <p:spPr bwMode="auto">
            <a:xfrm>
              <a:off x="3243" y="2377"/>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[3]</a:t>
              </a:r>
            </a:p>
          </p:txBody>
        </p:sp>
        <p:sp>
          <p:nvSpPr>
            <p:cNvPr id="50362" name="Text Box 98"/>
            <p:cNvSpPr txBox="1">
              <a:spLocks noChangeArrowheads="1"/>
            </p:cNvSpPr>
            <p:nvPr/>
          </p:nvSpPr>
          <p:spPr bwMode="auto">
            <a:xfrm>
              <a:off x="3243" y="2658"/>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[4]</a:t>
              </a:r>
            </a:p>
          </p:txBody>
        </p:sp>
        <p:sp>
          <p:nvSpPr>
            <p:cNvPr id="50363" name="Text Box 99"/>
            <p:cNvSpPr txBox="1">
              <a:spLocks noChangeArrowheads="1"/>
            </p:cNvSpPr>
            <p:nvPr/>
          </p:nvSpPr>
          <p:spPr bwMode="auto">
            <a:xfrm>
              <a:off x="3243" y="2932"/>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[5]</a:t>
              </a:r>
            </a:p>
          </p:txBody>
        </p:sp>
        <p:sp>
          <p:nvSpPr>
            <p:cNvPr id="50364" name="Text Box 100"/>
            <p:cNvSpPr txBox="1">
              <a:spLocks noChangeArrowheads="1"/>
            </p:cNvSpPr>
            <p:nvPr/>
          </p:nvSpPr>
          <p:spPr bwMode="auto">
            <a:xfrm>
              <a:off x="3243" y="3194"/>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[6]</a:t>
              </a:r>
            </a:p>
          </p:txBody>
        </p:sp>
        <p:sp>
          <p:nvSpPr>
            <p:cNvPr id="50365" name="Text Box 101"/>
            <p:cNvSpPr txBox="1">
              <a:spLocks noChangeArrowheads="1"/>
            </p:cNvSpPr>
            <p:nvPr/>
          </p:nvSpPr>
          <p:spPr bwMode="auto">
            <a:xfrm>
              <a:off x="3243" y="3456"/>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[7]</a:t>
              </a:r>
            </a:p>
          </p:txBody>
        </p:sp>
        <p:grpSp>
          <p:nvGrpSpPr>
            <p:cNvPr id="50366" name="Group 102"/>
            <p:cNvGrpSpPr/>
            <p:nvPr/>
          </p:nvGrpSpPr>
          <p:grpSpPr bwMode="auto">
            <a:xfrm>
              <a:off x="3515" y="1294"/>
              <a:ext cx="1451" cy="181"/>
              <a:chOff x="1973" y="1434"/>
              <a:chExt cx="1451" cy="181"/>
            </a:xfrm>
          </p:grpSpPr>
          <p:sp>
            <p:nvSpPr>
              <p:cNvPr id="50439" name="Rectangle 103"/>
              <p:cNvSpPr>
                <a:spLocks noChangeArrowheads="1"/>
              </p:cNvSpPr>
              <p:nvPr/>
            </p:nvSpPr>
            <p:spPr bwMode="auto">
              <a:xfrm>
                <a:off x="197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bit7</a:t>
                </a:r>
              </a:p>
            </p:txBody>
          </p:sp>
          <p:sp>
            <p:nvSpPr>
              <p:cNvPr id="50440" name="Rectangle 104"/>
              <p:cNvSpPr>
                <a:spLocks noChangeArrowheads="1"/>
              </p:cNvSpPr>
              <p:nvPr/>
            </p:nvSpPr>
            <p:spPr bwMode="auto">
              <a:xfrm>
                <a:off x="2155"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bit6</a:t>
                </a:r>
              </a:p>
            </p:txBody>
          </p:sp>
          <p:sp>
            <p:nvSpPr>
              <p:cNvPr id="50441" name="Rectangle 105"/>
              <p:cNvSpPr>
                <a:spLocks noChangeArrowheads="1"/>
              </p:cNvSpPr>
              <p:nvPr/>
            </p:nvSpPr>
            <p:spPr bwMode="auto">
              <a:xfrm>
                <a:off x="2336"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bit5</a:t>
                </a:r>
              </a:p>
            </p:txBody>
          </p:sp>
          <p:sp>
            <p:nvSpPr>
              <p:cNvPr id="50442" name="Rectangle 106"/>
              <p:cNvSpPr>
                <a:spLocks noChangeArrowheads="1"/>
              </p:cNvSpPr>
              <p:nvPr/>
            </p:nvSpPr>
            <p:spPr bwMode="auto">
              <a:xfrm>
                <a:off x="2517"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bit4</a:t>
                </a:r>
              </a:p>
            </p:txBody>
          </p:sp>
          <p:sp>
            <p:nvSpPr>
              <p:cNvPr id="50443" name="Rectangle 107"/>
              <p:cNvSpPr>
                <a:spLocks noChangeArrowheads="1"/>
              </p:cNvSpPr>
              <p:nvPr/>
            </p:nvSpPr>
            <p:spPr bwMode="auto">
              <a:xfrm>
                <a:off x="2699"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bit3</a:t>
                </a:r>
              </a:p>
            </p:txBody>
          </p:sp>
          <p:sp>
            <p:nvSpPr>
              <p:cNvPr id="50444" name="Rectangle 108"/>
              <p:cNvSpPr>
                <a:spLocks noChangeArrowheads="1"/>
              </p:cNvSpPr>
              <p:nvPr/>
            </p:nvSpPr>
            <p:spPr bwMode="auto">
              <a:xfrm>
                <a:off x="2880"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bit2</a:t>
                </a:r>
              </a:p>
            </p:txBody>
          </p:sp>
          <p:sp>
            <p:nvSpPr>
              <p:cNvPr id="50445" name="Rectangle 109"/>
              <p:cNvSpPr>
                <a:spLocks noChangeArrowheads="1"/>
              </p:cNvSpPr>
              <p:nvPr/>
            </p:nvSpPr>
            <p:spPr bwMode="auto">
              <a:xfrm>
                <a:off x="3061" y="1434"/>
                <a:ext cx="181" cy="181"/>
              </a:xfrm>
              <a:prstGeom prst="rect">
                <a:avLst/>
              </a:prstGeom>
              <a:solidFill>
                <a:schemeClr val="bg1"/>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bit1</a:t>
                </a:r>
              </a:p>
            </p:txBody>
          </p:sp>
          <p:sp>
            <p:nvSpPr>
              <p:cNvPr id="50446" name="Rectangle 110"/>
              <p:cNvSpPr>
                <a:spLocks noChangeArrowheads="1"/>
              </p:cNvSpPr>
              <p:nvPr/>
            </p:nvSpPr>
            <p:spPr bwMode="auto">
              <a:xfrm>
                <a:off x="324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bit0</a:t>
                </a:r>
              </a:p>
            </p:txBody>
          </p:sp>
        </p:grpSp>
        <p:grpSp>
          <p:nvGrpSpPr>
            <p:cNvPr id="50367" name="Group 111"/>
            <p:cNvGrpSpPr/>
            <p:nvPr/>
          </p:nvGrpSpPr>
          <p:grpSpPr bwMode="auto">
            <a:xfrm>
              <a:off x="3515" y="3647"/>
              <a:ext cx="1451" cy="91"/>
              <a:chOff x="1520" y="2704"/>
              <a:chExt cx="1451" cy="91"/>
            </a:xfrm>
          </p:grpSpPr>
          <p:sp>
            <p:nvSpPr>
              <p:cNvPr id="50431" name="Rectangle 112"/>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63</a:t>
                </a:r>
              </a:p>
            </p:txBody>
          </p:sp>
          <p:sp>
            <p:nvSpPr>
              <p:cNvPr id="50432" name="Rectangle 113"/>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62</a:t>
                </a:r>
              </a:p>
            </p:txBody>
          </p:sp>
          <p:sp>
            <p:nvSpPr>
              <p:cNvPr id="50433" name="Rectangle 114"/>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61</a:t>
                </a:r>
              </a:p>
            </p:txBody>
          </p:sp>
          <p:sp>
            <p:nvSpPr>
              <p:cNvPr id="50434" name="Rectangle 115"/>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60</a:t>
                </a:r>
              </a:p>
            </p:txBody>
          </p:sp>
          <p:sp>
            <p:nvSpPr>
              <p:cNvPr id="50435" name="Rectangle 116"/>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59</a:t>
                </a:r>
              </a:p>
            </p:txBody>
          </p:sp>
          <p:sp>
            <p:nvSpPr>
              <p:cNvPr id="50436" name="Rectangle 117"/>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58</a:t>
                </a:r>
              </a:p>
            </p:txBody>
          </p:sp>
          <p:sp>
            <p:nvSpPr>
              <p:cNvPr id="50437" name="Rectangle 118"/>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57</a:t>
                </a:r>
              </a:p>
            </p:txBody>
          </p:sp>
          <p:sp>
            <p:nvSpPr>
              <p:cNvPr id="50438" name="Rectangle 119"/>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56</a:t>
                </a:r>
              </a:p>
            </p:txBody>
          </p:sp>
        </p:grpSp>
        <p:grpSp>
          <p:nvGrpSpPr>
            <p:cNvPr id="50368" name="Group 120"/>
            <p:cNvGrpSpPr/>
            <p:nvPr/>
          </p:nvGrpSpPr>
          <p:grpSpPr bwMode="auto">
            <a:xfrm>
              <a:off x="3515" y="3375"/>
              <a:ext cx="1451" cy="91"/>
              <a:chOff x="1520" y="2704"/>
              <a:chExt cx="1451" cy="91"/>
            </a:xfrm>
          </p:grpSpPr>
          <p:sp>
            <p:nvSpPr>
              <p:cNvPr id="50423" name="Rectangle 121"/>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55</a:t>
                </a:r>
              </a:p>
            </p:txBody>
          </p:sp>
          <p:sp>
            <p:nvSpPr>
              <p:cNvPr id="50424" name="Rectangle 122"/>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54</a:t>
                </a:r>
              </a:p>
            </p:txBody>
          </p:sp>
          <p:sp>
            <p:nvSpPr>
              <p:cNvPr id="50425" name="Rectangle 123"/>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53</a:t>
                </a:r>
              </a:p>
            </p:txBody>
          </p:sp>
          <p:sp>
            <p:nvSpPr>
              <p:cNvPr id="50426" name="Rectangle 124"/>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52</a:t>
                </a:r>
              </a:p>
            </p:txBody>
          </p:sp>
          <p:sp>
            <p:nvSpPr>
              <p:cNvPr id="50427" name="Rectangle 125"/>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51</a:t>
                </a:r>
              </a:p>
            </p:txBody>
          </p:sp>
          <p:sp>
            <p:nvSpPr>
              <p:cNvPr id="50428" name="Rectangle 126"/>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50</a:t>
                </a:r>
              </a:p>
            </p:txBody>
          </p:sp>
          <p:sp>
            <p:nvSpPr>
              <p:cNvPr id="50429" name="Rectangle 127"/>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49</a:t>
                </a:r>
              </a:p>
            </p:txBody>
          </p:sp>
          <p:sp>
            <p:nvSpPr>
              <p:cNvPr id="50430" name="Rectangle 128"/>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48</a:t>
                </a:r>
              </a:p>
            </p:txBody>
          </p:sp>
        </p:grpSp>
        <p:grpSp>
          <p:nvGrpSpPr>
            <p:cNvPr id="50369" name="Group 129"/>
            <p:cNvGrpSpPr/>
            <p:nvPr/>
          </p:nvGrpSpPr>
          <p:grpSpPr bwMode="auto">
            <a:xfrm>
              <a:off x="3515" y="3108"/>
              <a:ext cx="1451" cy="91"/>
              <a:chOff x="1520" y="2704"/>
              <a:chExt cx="1451" cy="91"/>
            </a:xfrm>
          </p:grpSpPr>
          <p:sp>
            <p:nvSpPr>
              <p:cNvPr id="50415" name="Rectangle 130"/>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47</a:t>
                </a:r>
              </a:p>
            </p:txBody>
          </p:sp>
          <p:sp>
            <p:nvSpPr>
              <p:cNvPr id="50416" name="Rectangle 131"/>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46</a:t>
                </a:r>
              </a:p>
            </p:txBody>
          </p:sp>
          <p:sp>
            <p:nvSpPr>
              <p:cNvPr id="50417" name="Rectangle 132"/>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45</a:t>
                </a:r>
              </a:p>
            </p:txBody>
          </p:sp>
          <p:sp>
            <p:nvSpPr>
              <p:cNvPr id="50418" name="Rectangle 133"/>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44</a:t>
                </a:r>
              </a:p>
            </p:txBody>
          </p:sp>
          <p:sp>
            <p:nvSpPr>
              <p:cNvPr id="50419" name="Rectangle 134"/>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43</a:t>
                </a:r>
              </a:p>
            </p:txBody>
          </p:sp>
          <p:sp>
            <p:nvSpPr>
              <p:cNvPr id="50420" name="Rectangle 135"/>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42</a:t>
                </a:r>
              </a:p>
            </p:txBody>
          </p:sp>
          <p:sp>
            <p:nvSpPr>
              <p:cNvPr id="50421" name="Rectangle 136"/>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41</a:t>
                </a:r>
              </a:p>
            </p:txBody>
          </p:sp>
          <p:sp>
            <p:nvSpPr>
              <p:cNvPr id="50422" name="Rectangle 137"/>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40</a:t>
                </a:r>
              </a:p>
            </p:txBody>
          </p:sp>
        </p:grpSp>
        <p:grpSp>
          <p:nvGrpSpPr>
            <p:cNvPr id="50370" name="Group 138"/>
            <p:cNvGrpSpPr/>
            <p:nvPr/>
          </p:nvGrpSpPr>
          <p:grpSpPr bwMode="auto">
            <a:xfrm>
              <a:off x="3515" y="2831"/>
              <a:ext cx="1451" cy="91"/>
              <a:chOff x="1520" y="2704"/>
              <a:chExt cx="1451" cy="91"/>
            </a:xfrm>
          </p:grpSpPr>
          <p:sp>
            <p:nvSpPr>
              <p:cNvPr id="50407" name="Rectangle 139"/>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39</a:t>
                </a:r>
              </a:p>
            </p:txBody>
          </p:sp>
          <p:sp>
            <p:nvSpPr>
              <p:cNvPr id="50408" name="Rectangle 140"/>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38</a:t>
                </a:r>
              </a:p>
            </p:txBody>
          </p:sp>
          <p:sp>
            <p:nvSpPr>
              <p:cNvPr id="50409" name="Rectangle 141"/>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37</a:t>
                </a:r>
              </a:p>
            </p:txBody>
          </p:sp>
          <p:sp>
            <p:nvSpPr>
              <p:cNvPr id="50410" name="Rectangle 142"/>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36</a:t>
                </a:r>
              </a:p>
            </p:txBody>
          </p:sp>
          <p:sp>
            <p:nvSpPr>
              <p:cNvPr id="50411" name="Rectangle 143"/>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35</a:t>
                </a:r>
              </a:p>
            </p:txBody>
          </p:sp>
          <p:sp>
            <p:nvSpPr>
              <p:cNvPr id="50412" name="Rectangle 144"/>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34</a:t>
                </a:r>
              </a:p>
            </p:txBody>
          </p:sp>
          <p:sp>
            <p:nvSpPr>
              <p:cNvPr id="50413" name="Rectangle 145"/>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33</a:t>
                </a:r>
              </a:p>
            </p:txBody>
          </p:sp>
          <p:sp>
            <p:nvSpPr>
              <p:cNvPr id="50414" name="Rectangle 146"/>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32</a:t>
                </a:r>
              </a:p>
            </p:txBody>
          </p:sp>
        </p:grpSp>
        <p:grpSp>
          <p:nvGrpSpPr>
            <p:cNvPr id="50371" name="Group 147"/>
            <p:cNvGrpSpPr/>
            <p:nvPr/>
          </p:nvGrpSpPr>
          <p:grpSpPr bwMode="auto">
            <a:xfrm>
              <a:off x="3515" y="2559"/>
              <a:ext cx="1451" cy="91"/>
              <a:chOff x="1520" y="2704"/>
              <a:chExt cx="1451" cy="91"/>
            </a:xfrm>
          </p:grpSpPr>
          <p:sp>
            <p:nvSpPr>
              <p:cNvPr id="50399" name="Rectangle 148"/>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31</a:t>
                </a:r>
              </a:p>
            </p:txBody>
          </p:sp>
          <p:sp>
            <p:nvSpPr>
              <p:cNvPr id="50400" name="Rectangle 149"/>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30</a:t>
                </a:r>
              </a:p>
            </p:txBody>
          </p:sp>
          <p:sp>
            <p:nvSpPr>
              <p:cNvPr id="50401" name="Rectangle 150"/>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29</a:t>
                </a:r>
              </a:p>
            </p:txBody>
          </p:sp>
          <p:sp>
            <p:nvSpPr>
              <p:cNvPr id="50402" name="Rectangle 151"/>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28</a:t>
                </a:r>
              </a:p>
            </p:txBody>
          </p:sp>
          <p:sp>
            <p:nvSpPr>
              <p:cNvPr id="50403" name="Rectangle 152"/>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27</a:t>
                </a:r>
              </a:p>
            </p:txBody>
          </p:sp>
          <p:sp>
            <p:nvSpPr>
              <p:cNvPr id="50404" name="Rectangle 153"/>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26</a:t>
                </a:r>
              </a:p>
            </p:txBody>
          </p:sp>
          <p:sp>
            <p:nvSpPr>
              <p:cNvPr id="50405" name="Rectangle 154"/>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25</a:t>
                </a:r>
              </a:p>
            </p:txBody>
          </p:sp>
          <p:sp>
            <p:nvSpPr>
              <p:cNvPr id="50406" name="Rectangle 155"/>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24</a:t>
                </a:r>
              </a:p>
            </p:txBody>
          </p:sp>
        </p:grpSp>
        <p:grpSp>
          <p:nvGrpSpPr>
            <p:cNvPr id="50372" name="Group 156"/>
            <p:cNvGrpSpPr/>
            <p:nvPr/>
          </p:nvGrpSpPr>
          <p:grpSpPr bwMode="auto">
            <a:xfrm>
              <a:off x="3515" y="2287"/>
              <a:ext cx="1451" cy="91"/>
              <a:chOff x="1520" y="2704"/>
              <a:chExt cx="1451" cy="91"/>
            </a:xfrm>
          </p:grpSpPr>
          <p:sp>
            <p:nvSpPr>
              <p:cNvPr id="50391" name="Rectangle 157"/>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23</a:t>
                </a:r>
              </a:p>
            </p:txBody>
          </p:sp>
          <p:sp>
            <p:nvSpPr>
              <p:cNvPr id="50392" name="Rectangle 158"/>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22</a:t>
                </a:r>
              </a:p>
            </p:txBody>
          </p:sp>
          <p:sp>
            <p:nvSpPr>
              <p:cNvPr id="50393" name="Rectangle 159"/>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21</a:t>
                </a:r>
              </a:p>
            </p:txBody>
          </p:sp>
          <p:sp>
            <p:nvSpPr>
              <p:cNvPr id="50394" name="Rectangle 160"/>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20</a:t>
                </a:r>
              </a:p>
            </p:txBody>
          </p:sp>
          <p:sp>
            <p:nvSpPr>
              <p:cNvPr id="50395" name="Rectangle 161"/>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19</a:t>
                </a:r>
              </a:p>
            </p:txBody>
          </p:sp>
          <p:sp>
            <p:nvSpPr>
              <p:cNvPr id="50396" name="Rectangle 162"/>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18</a:t>
                </a:r>
              </a:p>
            </p:txBody>
          </p:sp>
          <p:sp>
            <p:nvSpPr>
              <p:cNvPr id="50397" name="Rectangle 163"/>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17</a:t>
                </a:r>
              </a:p>
            </p:txBody>
          </p:sp>
          <p:sp>
            <p:nvSpPr>
              <p:cNvPr id="50398" name="Rectangle 164"/>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16</a:t>
                </a:r>
              </a:p>
            </p:txBody>
          </p:sp>
        </p:grpSp>
        <p:grpSp>
          <p:nvGrpSpPr>
            <p:cNvPr id="50373" name="Group 165"/>
            <p:cNvGrpSpPr/>
            <p:nvPr/>
          </p:nvGrpSpPr>
          <p:grpSpPr bwMode="auto">
            <a:xfrm>
              <a:off x="3515" y="2014"/>
              <a:ext cx="1451" cy="91"/>
              <a:chOff x="1520" y="2704"/>
              <a:chExt cx="1451" cy="91"/>
            </a:xfrm>
          </p:grpSpPr>
          <p:sp>
            <p:nvSpPr>
              <p:cNvPr id="50383" name="Rectangle 166"/>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15</a:t>
                </a:r>
              </a:p>
            </p:txBody>
          </p:sp>
          <p:sp>
            <p:nvSpPr>
              <p:cNvPr id="50384" name="Rectangle 167"/>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14</a:t>
                </a:r>
              </a:p>
            </p:txBody>
          </p:sp>
          <p:sp>
            <p:nvSpPr>
              <p:cNvPr id="50385" name="Rectangle 168"/>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13</a:t>
                </a:r>
              </a:p>
            </p:txBody>
          </p:sp>
          <p:sp>
            <p:nvSpPr>
              <p:cNvPr id="50386" name="Rectangle 169"/>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12</a:t>
                </a:r>
              </a:p>
            </p:txBody>
          </p:sp>
          <p:sp>
            <p:nvSpPr>
              <p:cNvPr id="50387" name="Rectangle 170"/>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11</a:t>
                </a:r>
              </a:p>
            </p:txBody>
          </p:sp>
          <p:sp>
            <p:nvSpPr>
              <p:cNvPr id="50388" name="Rectangle 171"/>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10</a:t>
                </a:r>
              </a:p>
            </p:txBody>
          </p:sp>
          <p:sp>
            <p:nvSpPr>
              <p:cNvPr id="50389" name="Rectangle 172"/>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9</a:t>
                </a:r>
              </a:p>
            </p:txBody>
          </p:sp>
          <p:sp>
            <p:nvSpPr>
              <p:cNvPr id="50390" name="Rectangle 173"/>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8</a:t>
                </a:r>
              </a:p>
            </p:txBody>
          </p:sp>
        </p:grpSp>
        <p:grpSp>
          <p:nvGrpSpPr>
            <p:cNvPr id="50374" name="Group 174"/>
            <p:cNvGrpSpPr/>
            <p:nvPr/>
          </p:nvGrpSpPr>
          <p:grpSpPr bwMode="auto">
            <a:xfrm>
              <a:off x="3515" y="1742"/>
              <a:ext cx="1451" cy="91"/>
              <a:chOff x="1520" y="2704"/>
              <a:chExt cx="1451" cy="91"/>
            </a:xfrm>
          </p:grpSpPr>
          <p:sp>
            <p:nvSpPr>
              <p:cNvPr id="50375" name="Rectangle 175"/>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7</a:t>
                </a:r>
              </a:p>
            </p:txBody>
          </p:sp>
          <p:sp>
            <p:nvSpPr>
              <p:cNvPr id="50376" name="Rectangle 176"/>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a:t>
                </a:r>
              </a:p>
            </p:txBody>
          </p:sp>
          <p:sp>
            <p:nvSpPr>
              <p:cNvPr id="50377" name="Rectangle 177"/>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a:t>
                </a:r>
              </a:p>
            </p:txBody>
          </p:sp>
          <p:sp>
            <p:nvSpPr>
              <p:cNvPr id="50378" name="Rectangle 178"/>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a:t>
                </a:r>
              </a:p>
            </p:txBody>
          </p:sp>
          <p:sp>
            <p:nvSpPr>
              <p:cNvPr id="50379" name="Rectangle 179"/>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a:t>
                </a:r>
              </a:p>
            </p:txBody>
          </p:sp>
          <p:sp>
            <p:nvSpPr>
              <p:cNvPr id="50380" name="Rectangle 180"/>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a:t>
                </a:r>
              </a:p>
            </p:txBody>
          </p:sp>
          <p:sp>
            <p:nvSpPr>
              <p:cNvPr id="50381" name="Rectangle 181"/>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a:t>
                </a:r>
              </a:p>
            </p:txBody>
          </p:sp>
          <p:sp>
            <p:nvSpPr>
              <p:cNvPr id="50382" name="Rectangle 182"/>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0</a:t>
                </a:r>
              </a:p>
            </p:txBody>
          </p:sp>
        </p:grpSp>
      </p:grpSp>
      <p:sp>
        <p:nvSpPr>
          <p:cNvPr id="101559" name="Rectangle 183"/>
          <p:cNvSpPr>
            <a:spLocks noChangeArrowheads="1"/>
          </p:cNvSpPr>
          <p:nvPr/>
        </p:nvSpPr>
        <p:spPr bwMode="auto">
          <a:xfrm>
            <a:off x="2495550" y="1765300"/>
            <a:ext cx="3168650" cy="935038"/>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01560" name="Rectangle 184"/>
          <p:cNvSpPr>
            <a:spLocks noChangeArrowheads="1"/>
          </p:cNvSpPr>
          <p:nvPr/>
        </p:nvSpPr>
        <p:spPr bwMode="auto">
          <a:xfrm>
            <a:off x="2495550" y="2125663"/>
            <a:ext cx="3168650" cy="21590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1561" name="Rectangle 185"/>
          <p:cNvSpPr>
            <a:spLocks noChangeArrowheads="1"/>
          </p:cNvSpPr>
          <p:nvPr/>
        </p:nvSpPr>
        <p:spPr bwMode="auto">
          <a:xfrm>
            <a:off x="2495550" y="2071688"/>
            <a:ext cx="3168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1400"/>
              <a:t> OSRdyGrp      = 0x00; </a:t>
            </a:r>
            <a:endParaRPr lang="en-US" altLang="zh-CN" sz="1400"/>
          </a:p>
        </p:txBody>
      </p:sp>
      <p:sp>
        <p:nvSpPr>
          <p:cNvPr id="101562" name="Rectangle 186"/>
          <p:cNvSpPr>
            <a:spLocks noChangeArrowheads="1"/>
          </p:cNvSpPr>
          <p:nvPr/>
        </p:nvSpPr>
        <p:spPr bwMode="auto">
          <a:xfrm>
            <a:off x="2495550" y="1801813"/>
            <a:ext cx="3168650" cy="21590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1563" name="Rectangle 187"/>
          <p:cNvSpPr>
            <a:spLocks noChangeArrowheads="1"/>
          </p:cNvSpPr>
          <p:nvPr/>
        </p:nvSpPr>
        <p:spPr bwMode="auto">
          <a:xfrm>
            <a:off x="2495550" y="1809750"/>
            <a:ext cx="3168650" cy="21590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2" name="Group 188"/>
          <p:cNvGrpSpPr/>
          <p:nvPr/>
        </p:nvGrpSpPr>
        <p:grpSpPr bwMode="auto">
          <a:xfrm>
            <a:off x="2782889" y="4870450"/>
            <a:ext cx="2301875" cy="287338"/>
            <a:chOff x="1520" y="2251"/>
            <a:chExt cx="1450" cy="181"/>
          </a:xfrm>
        </p:grpSpPr>
        <p:sp>
          <p:nvSpPr>
            <p:cNvPr id="50337" name="Rectangle 189"/>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338" name="Rectangle 190"/>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339" name="Rectangle 191"/>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340" name="Rectangle 192"/>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341" name="Rectangle 193"/>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342" name="Rectangle 194"/>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343" name="Rectangle 195"/>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344" name="Rectangle 196"/>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101573" name="Rectangle 197"/>
          <p:cNvSpPr>
            <a:spLocks noChangeArrowheads="1"/>
          </p:cNvSpPr>
          <p:nvPr/>
        </p:nvSpPr>
        <p:spPr bwMode="auto">
          <a:xfrm>
            <a:off x="2495550" y="1765301"/>
            <a:ext cx="316865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1400"/>
              <a:t>prdytbl</a:t>
            </a:r>
            <a:r>
              <a:rPr lang="en-US" altLang="zh-CN" sz="1400"/>
              <a:t> </a:t>
            </a:r>
            <a:r>
              <a:rPr lang="zh-CN" altLang="zh-CN" sz="1400"/>
              <a:t>= &amp;OSRdyTbl[0];</a:t>
            </a:r>
          </a:p>
          <a:p>
            <a:pPr eaLnBrk="1" hangingPunct="1"/>
            <a:r>
              <a:rPr lang="zh-CN" altLang="zh-CN" sz="1400"/>
              <a:t>for (i=0; i&lt;OS_RDY_TBL_SIZE; i++) {</a:t>
            </a:r>
          </a:p>
          <a:p>
            <a:pPr eaLnBrk="1" hangingPunct="1"/>
            <a:r>
              <a:rPr lang="en-US" altLang="zh-CN" sz="1400"/>
              <a:t>    </a:t>
            </a:r>
            <a:r>
              <a:rPr lang="zh-CN" altLang="zh-CN" sz="1400"/>
              <a:t>*prdytbl++ = 0x00;</a:t>
            </a:r>
          </a:p>
          <a:p>
            <a:pPr eaLnBrk="1" hangingPunct="1"/>
            <a:r>
              <a:rPr lang="zh-CN" altLang="zh-CN" sz="1400"/>
              <a:t>}</a:t>
            </a:r>
            <a:endParaRPr lang="en-US" altLang="zh-CN" sz="1400"/>
          </a:p>
        </p:txBody>
      </p:sp>
      <p:cxnSp>
        <p:nvCxnSpPr>
          <p:cNvPr id="101574" name="AutoShape 198"/>
          <p:cNvCxnSpPr>
            <a:cxnSpLocks noChangeShapeType="1"/>
            <a:stCxn id="101633" idx="3"/>
            <a:endCxn id="50358" idx="1"/>
          </p:cNvCxnSpPr>
          <p:nvPr/>
        </p:nvCxnSpPr>
        <p:spPr bwMode="auto">
          <a:xfrm flipV="1">
            <a:off x="6383338" y="2627313"/>
            <a:ext cx="436562" cy="1682750"/>
          </a:xfrm>
          <a:prstGeom prst="bentConnector3">
            <a:avLst>
              <a:gd name="adj1" fmla="val 49819"/>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101575" name="Rectangle 199"/>
          <p:cNvSpPr>
            <a:spLocks noChangeArrowheads="1"/>
          </p:cNvSpPr>
          <p:nvPr/>
        </p:nvSpPr>
        <p:spPr bwMode="auto">
          <a:xfrm>
            <a:off x="3359150" y="1981200"/>
            <a:ext cx="1728788" cy="287338"/>
          </a:xfrm>
          <a:prstGeom prst="rect">
            <a:avLst/>
          </a:prstGeom>
          <a:noFill/>
          <a:ln w="25400">
            <a:pattFill prst="dkVert">
              <a:fgClr>
                <a:srgbClr val="FFFF99"/>
              </a:fgClr>
              <a:bgClr>
                <a:srgbClr val="FFFFFF"/>
              </a:bgClr>
            </a:patt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1576" name="Rectangle 200"/>
          <p:cNvSpPr>
            <a:spLocks noChangeArrowheads="1"/>
          </p:cNvSpPr>
          <p:nvPr/>
        </p:nvSpPr>
        <p:spPr bwMode="auto">
          <a:xfrm>
            <a:off x="2971801" y="2819400"/>
            <a:ext cx="2447925" cy="431800"/>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en-US" sz="1600">
                <a:latin typeface="Arial" panose="020B0604020202020204" pitchFamily="34" charset="0"/>
              </a:rPr>
              <a:t>OS_RDY_TBL_SIZE</a:t>
            </a:r>
            <a:r>
              <a:rPr lang="en-US" altLang="zh-CN" sz="1600">
                <a:latin typeface="Arial" panose="020B0604020202020204" pitchFamily="34" charset="0"/>
              </a:rPr>
              <a:t> = 2</a:t>
            </a:r>
          </a:p>
        </p:txBody>
      </p:sp>
      <p:grpSp>
        <p:nvGrpSpPr>
          <p:cNvPr id="23" name="Group 201"/>
          <p:cNvGrpSpPr/>
          <p:nvPr/>
        </p:nvGrpSpPr>
        <p:grpSpPr bwMode="auto">
          <a:xfrm>
            <a:off x="7248526" y="3357564"/>
            <a:ext cx="2303463" cy="2433637"/>
            <a:chOff x="3651" y="2251"/>
            <a:chExt cx="1451" cy="1533"/>
          </a:xfrm>
        </p:grpSpPr>
        <p:grpSp>
          <p:nvGrpSpPr>
            <p:cNvPr id="50283" name="Group 202"/>
            <p:cNvGrpSpPr/>
            <p:nvPr/>
          </p:nvGrpSpPr>
          <p:grpSpPr bwMode="auto">
            <a:xfrm>
              <a:off x="3651" y="3603"/>
              <a:ext cx="1451" cy="181"/>
              <a:chOff x="1973" y="1434"/>
              <a:chExt cx="1451" cy="181"/>
            </a:xfrm>
          </p:grpSpPr>
          <p:sp>
            <p:nvSpPr>
              <p:cNvPr id="50329" name="Rectangle 203"/>
              <p:cNvSpPr>
                <a:spLocks noChangeArrowheads="1"/>
              </p:cNvSpPr>
              <p:nvPr/>
            </p:nvSpPr>
            <p:spPr bwMode="auto">
              <a:xfrm>
                <a:off x="1973"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30" name="Rectangle 204"/>
              <p:cNvSpPr>
                <a:spLocks noChangeArrowheads="1"/>
              </p:cNvSpPr>
              <p:nvPr/>
            </p:nvSpPr>
            <p:spPr bwMode="auto">
              <a:xfrm>
                <a:off x="2155"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31" name="Rectangle 205"/>
              <p:cNvSpPr>
                <a:spLocks noChangeArrowheads="1"/>
              </p:cNvSpPr>
              <p:nvPr/>
            </p:nvSpPr>
            <p:spPr bwMode="auto">
              <a:xfrm>
                <a:off x="2336"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32" name="Rectangle 206"/>
              <p:cNvSpPr>
                <a:spLocks noChangeArrowheads="1"/>
              </p:cNvSpPr>
              <p:nvPr/>
            </p:nvSpPr>
            <p:spPr bwMode="auto">
              <a:xfrm>
                <a:off x="2517"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33" name="Rectangle 207"/>
              <p:cNvSpPr>
                <a:spLocks noChangeArrowheads="1"/>
              </p:cNvSpPr>
              <p:nvPr/>
            </p:nvSpPr>
            <p:spPr bwMode="auto">
              <a:xfrm>
                <a:off x="2699"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34" name="Rectangle 208"/>
              <p:cNvSpPr>
                <a:spLocks noChangeArrowheads="1"/>
              </p:cNvSpPr>
              <p:nvPr/>
            </p:nvSpPr>
            <p:spPr bwMode="auto">
              <a:xfrm>
                <a:off x="2880"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35" name="Rectangle 209"/>
              <p:cNvSpPr>
                <a:spLocks noChangeArrowheads="1"/>
              </p:cNvSpPr>
              <p:nvPr/>
            </p:nvSpPr>
            <p:spPr bwMode="auto">
              <a:xfrm>
                <a:off x="3061"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36" name="Rectangle 210"/>
              <p:cNvSpPr>
                <a:spLocks noChangeArrowheads="1"/>
              </p:cNvSpPr>
              <p:nvPr/>
            </p:nvSpPr>
            <p:spPr bwMode="auto">
              <a:xfrm>
                <a:off x="3243"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grpSp>
        <p:grpSp>
          <p:nvGrpSpPr>
            <p:cNvPr id="50284" name="Group 211"/>
            <p:cNvGrpSpPr/>
            <p:nvPr/>
          </p:nvGrpSpPr>
          <p:grpSpPr bwMode="auto">
            <a:xfrm>
              <a:off x="3651" y="3340"/>
              <a:ext cx="1451" cy="181"/>
              <a:chOff x="1973" y="1434"/>
              <a:chExt cx="1451" cy="181"/>
            </a:xfrm>
          </p:grpSpPr>
          <p:sp>
            <p:nvSpPr>
              <p:cNvPr id="50321" name="Rectangle 212"/>
              <p:cNvSpPr>
                <a:spLocks noChangeArrowheads="1"/>
              </p:cNvSpPr>
              <p:nvPr/>
            </p:nvSpPr>
            <p:spPr bwMode="auto">
              <a:xfrm>
                <a:off x="1973"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22" name="Rectangle 213"/>
              <p:cNvSpPr>
                <a:spLocks noChangeArrowheads="1"/>
              </p:cNvSpPr>
              <p:nvPr/>
            </p:nvSpPr>
            <p:spPr bwMode="auto">
              <a:xfrm>
                <a:off x="2155"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23" name="Rectangle 214"/>
              <p:cNvSpPr>
                <a:spLocks noChangeArrowheads="1"/>
              </p:cNvSpPr>
              <p:nvPr/>
            </p:nvSpPr>
            <p:spPr bwMode="auto">
              <a:xfrm>
                <a:off x="2336"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24" name="Rectangle 215"/>
              <p:cNvSpPr>
                <a:spLocks noChangeArrowheads="1"/>
              </p:cNvSpPr>
              <p:nvPr/>
            </p:nvSpPr>
            <p:spPr bwMode="auto">
              <a:xfrm>
                <a:off x="2517"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25" name="Rectangle 216"/>
              <p:cNvSpPr>
                <a:spLocks noChangeArrowheads="1"/>
              </p:cNvSpPr>
              <p:nvPr/>
            </p:nvSpPr>
            <p:spPr bwMode="auto">
              <a:xfrm>
                <a:off x="2699"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26" name="Rectangle 217"/>
              <p:cNvSpPr>
                <a:spLocks noChangeArrowheads="1"/>
              </p:cNvSpPr>
              <p:nvPr/>
            </p:nvSpPr>
            <p:spPr bwMode="auto">
              <a:xfrm>
                <a:off x="2880"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27" name="Rectangle 218"/>
              <p:cNvSpPr>
                <a:spLocks noChangeArrowheads="1"/>
              </p:cNvSpPr>
              <p:nvPr/>
            </p:nvSpPr>
            <p:spPr bwMode="auto">
              <a:xfrm>
                <a:off x="3061"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28" name="Rectangle 219"/>
              <p:cNvSpPr>
                <a:spLocks noChangeArrowheads="1"/>
              </p:cNvSpPr>
              <p:nvPr/>
            </p:nvSpPr>
            <p:spPr bwMode="auto">
              <a:xfrm>
                <a:off x="3243"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grpSp>
        <p:grpSp>
          <p:nvGrpSpPr>
            <p:cNvPr id="50285" name="Group 220"/>
            <p:cNvGrpSpPr/>
            <p:nvPr/>
          </p:nvGrpSpPr>
          <p:grpSpPr bwMode="auto">
            <a:xfrm>
              <a:off x="3651" y="3068"/>
              <a:ext cx="1451" cy="181"/>
              <a:chOff x="1973" y="1434"/>
              <a:chExt cx="1451" cy="181"/>
            </a:xfrm>
          </p:grpSpPr>
          <p:sp>
            <p:nvSpPr>
              <p:cNvPr id="50313" name="Rectangle 221"/>
              <p:cNvSpPr>
                <a:spLocks noChangeArrowheads="1"/>
              </p:cNvSpPr>
              <p:nvPr/>
            </p:nvSpPr>
            <p:spPr bwMode="auto">
              <a:xfrm>
                <a:off x="1973"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14" name="Rectangle 222"/>
              <p:cNvSpPr>
                <a:spLocks noChangeArrowheads="1"/>
              </p:cNvSpPr>
              <p:nvPr/>
            </p:nvSpPr>
            <p:spPr bwMode="auto">
              <a:xfrm>
                <a:off x="2155"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15" name="Rectangle 223"/>
              <p:cNvSpPr>
                <a:spLocks noChangeArrowheads="1"/>
              </p:cNvSpPr>
              <p:nvPr/>
            </p:nvSpPr>
            <p:spPr bwMode="auto">
              <a:xfrm>
                <a:off x="2336"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16" name="Rectangle 224"/>
              <p:cNvSpPr>
                <a:spLocks noChangeArrowheads="1"/>
              </p:cNvSpPr>
              <p:nvPr/>
            </p:nvSpPr>
            <p:spPr bwMode="auto">
              <a:xfrm>
                <a:off x="2517"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17" name="Rectangle 225"/>
              <p:cNvSpPr>
                <a:spLocks noChangeArrowheads="1"/>
              </p:cNvSpPr>
              <p:nvPr/>
            </p:nvSpPr>
            <p:spPr bwMode="auto">
              <a:xfrm>
                <a:off x="2699"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18" name="Rectangle 226"/>
              <p:cNvSpPr>
                <a:spLocks noChangeArrowheads="1"/>
              </p:cNvSpPr>
              <p:nvPr/>
            </p:nvSpPr>
            <p:spPr bwMode="auto">
              <a:xfrm>
                <a:off x="2880"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19" name="Rectangle 227"/>
              <p:cNvSpPr>
                <a:spLocks noChangeArrowheads="1"/>
              </p:cNvSpPr>
              <p:nvPr/>
            </p:nvSpPr>
            <p:spPr bwMode="auto">
              <a:xfrm>
                <a:off x="3061"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20" name="Rectangle 228"/>
              <p:cNvSpPr>
                <a:spLocks noChangeArrowheads="1"/>
              </p:cNvSpPr>
              <p:nvPr/>
            </p:nvSpPr>
            <p:spPr bwMode="auto">
              <a:xfrm>
                <a:off x="3243"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grpSp>
        <p:grpSp>
          <p:nvGrpSpPr>
            <p:cNvPr id="50286" name="Group 229"/>
            <p:cNvGrpSpPr/>
            <p:nvPr/>
          </p:nvGrpSpPr>
          <p:grpSpPr bwMode="auto">
            <a:xfrm>
              <a:off x="3651" y="2794"/>
              <a:ext cx="1451" cy="181"/>
              <a:chOff x="1973" y="1434"/>
              <a:chExt cx="1451" cy="181"/>
            </a:xfrm>
          </p:grpSpPr>
          <p:sp>
            <p:nvSpPr>
              <p:cNvPr id="50305" name="Rectangle 230"/>
              <p:cNvSpPr>
                <a:spLocks noChangeArrowheads="1"/>
              </p:cNvSpPr>
              <p:nvPr/>
            </p:nvSpPr>
            <p:spPr bwMode="auto">
              <a:xfrm>
                <a:off x="1973"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06" name="Rectangle 231"/>
              <p:cNvSpPr>
                <a:spLocks noChangeArrowheads="1"/>
              </p:cNvSpPr>
              <p:nvPr/>
            </p:nvSpPr>
            <p:spPr bwMode="auto">
              <a:xfrm>
                <a:off x="2155"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07" name="Rectangle 232"/>
              <p:cNvSpPr>
                <a:spLocks noChangeArrowheads="1"/>
              </p:cNvSpPr>
              <p:nvPr/>
            </p:nvSpPr>
            <p:spPr bwMode="auto">
              <a:xfrm>
                <a:off x="2336"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08" name="Rectangle 233"/>
              <p:cNvSpPr>
                <a:spLocks noChangeArrowheads="1"/>
              </p:cNvSpPr>
              <p:nvPr/>
            </p:nvSpPr>
            <p:spPr bwMode="auto">
              <a:xfrm>
                <a:off x="2517"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09" name="Rectangle 234"/>
              <p:cNvSpPr>
                <a:spLocks noChangeArrowheads="1"/>
              </p:cNvSpPr>
              <p:nvPr/>
            </p:nvSpPr>
            <p:spPr bwMode="auto">
              <a:xfrm>
                <a:off x="2699"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10" name="Rectangle 235"/>
              <p:cNvSpPr>
                <a:spLocks noChangeArrowheads="1"/>
              </p:cNvSpPr>
              <p:nvPr/>
            </p:nvSpPr>
            <p:spPr bwMode="auto">
              <a:xfrm>
                <a:off x="2880"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11" name="Rectangle 236"/>
              <p:cNvSpPr>
                <a:spLocks noChangeArrowheads="1"/>
              </p:cNvSpPr>
              <p:nvPr/>
            </p:nvSpPr>
            <p:spPr bwMode="auto">
              <a:xfrm>
                <a:off x="3061"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12" name="Rectangle 237"/>
              <p:cNvSpPr>
                <a:spLocks noChangeArrowheads="1"/>
              </p:cNvSpPr>
              <p:nvPr/>
            </p:nvSpPr>
            <p:spPr bwMode="auto">
              <a:xfrm>
                <a:off x="3243"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grpSp>
        <p:grpSp>
          <p:nvGrpSpPr>
            <p:cNvPr id="50287" name="Group 238"/>
            <p:cNvGrpSpPr/>
            <p:nvPr/>
          </p:nvGrpSpPr>
          <p:grpSpPr bwMode="auto">
            <a:xfrm>
              <a:off x="3651" y="2522"/>
              <a:ext cx="1451" cy="181"/>
              <a:chOff x="1973" y="1434"/>
              <a:chExt cx="1451" cy="181"/>
            </a:xfrm>
          </p:grpSpPr>
          <p:sp>
            <p:nvSpPr>
              <p:cNvPr id="50297" name="Rectangle 239"/>
              <p:cNvSpPr>
                <a:spLocks noChangeArrowheads="1"/>
              </p:cNvSpPr>
              <p:nvPr/>
            </p:nvSpPr>
            <p:spPr bwMode="auto">
              <a:xfrm>
                <a:off x="1973"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298" name="Rectangle 240"/>
              <p:cNvSpPr>
                <a:spLocks noChangeArrowheads="1"/>
              </p:cNvSpPr>
              <p:nvPr/>
            </p:nvSpPr>
            <p:spPr bwMode="auto">
              <a:xfrm>
                <a:off x="2155"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299" name="Rectangle 241"/>
              <p:cNvSpPr>
                <a:spLocks noChangeArrowheads="1"/>
              </p:cNvSpPr>
              <p:nvPr/>
            </p:nvSpPr>
            <p:spPr bwMode="auto">
              <a:xfrm>
                <a:off x="2336"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00" name="Rectangle 242"/>
              <p:cNvSpPr>
                <a:spLocks noChangeArrowheads="1"/>
              </p:cNvSpPr>
              <p:nvPr/>
            </p:nvSpPr>
            <p:spPr bwMode="auto">
              <a:xfrm>
                <a:off x="2517"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01" name="Rectangle 243"/>
              <p:cNvSpPr>
                <a:spLocks noChangeArrowheads="1"/>
              </p:cNvSpPr>
              <p:nvPr/>
            </p:nvSpPr>
            <p:spPr bwMode="auto">
              <a:xfrm>
                <a:off x="2699"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02" name="Rectangle 244"/>
              <p:cNvSpPr>
                <a:spLocks noChangeArrowheads="1"/>
              </p:cNvSpPr>
              <p:nvPr/>
            </p:nvSpPr>
            <p:spPr bwMode="auto">
              <a:xfrm>
                <a:off x="2880"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03" name="Rectangle 245"/>
              <p:cNvSpPr>
                <a:spLocks noChangeArrowheads="1"/>
              </p:cNvSpPr>
              <p:nvPr/>
            </p:nvSpPr>
            <p:spPr bwMode="auto">
              <a:xfrm>
                <a:off x="3061"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04" name="Rectangle 246"/>
              <p:cNvSpPr>
                <a:spLocks noChangeArrowheads="1"/>
              </p:cNvSpPr>
              <p:nvPr/>
            </p:nvSpPr>
            <p:spPr bwMode="auto">
              <a:xfrm>
                <a:off x="3243"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grpSp>
        <p:grpSp>
          <p:nvGrpSpPr>
            <p:cNvPr id="50288" name="Group 247"/>
            <p:cNvGrpSpPr/>
            <p:nvPr/>
          </p:nvGrpSpPr>
          <p:grpSpPr bwMode="auto">
            <a:xfrm>
              <a:off x="3651" y="2251"/>
              <a:ext cx="1451" cy="181"/>
              <a:chOff x="1973" y="1434"/>
              <a:chExt cx="1451" cy="181"/>
            </a:xfrm>
          </p:grpSpPr>
          <p:sp>
            <p:nvSpPr>
              <p:cNvPr id="50289" name="Rectangle 248"/>
              <p:cNvSpPr>
                <a:spLocks noChangeArrowheads="1"/>
              </p:cNvSpPr>
              <p:nvPr/>
            </p:nvSpPr>
            <p:spPr bwMode="auto">
              <a:xfrm>
                <a:off x="1973"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290" name="Rectangle 249"/>
              <p:cNvSpPr>
                <a:spLocks noChangeArrowheads="1"/>
              </p:cNvSpPr>
              <p:nvPr/>
            </p:nvSpPr>
            <p:spPr bwMode="auto">
              <a:xfrm>
                <a:off x="2155"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291" name="Rectangle 250"/>
              <p:cNvSpPr>
                <a:spLocks noChangeArrowheads="1"/>
              </p:cNvSpPr>
              <p:nvPr/>
            </p:nvSpPr>
            <p:spPr bwMode="auto">
              <a:xfrm>
                <a:off x="2336"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292" name="Rectangle 251"/>
              <p:cNvSpPr>
                <a:spLocks noChangeArrowheads="1"/>
              </p:cNvSpPr>
              <p:nvPr/>
            </p:nvSpPr>
            <p:spPr bwMode="auto">
              <a:xfrm>
                <a:off x="2517"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293" name="Rectangle 252"/>
              <p:cNvSpPr>
                <a:spLocks noChangeArrowheads="1"/>
              </p:cNvSpPr>
              <p:nvPr/>
            </p:nvSpPr>
            <p:spPr bwMode="auto">
              <a:xfrm>
                <a:off x="2699"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294" name="Rectangle 253"/>
              <p:cNvSpPr>
                <a:spLocks noChangeArrowheads="1"/>
              </p:cNvSpPr>
              <p:nvPr/>
            </p:nvSpPr>
            <p:spPr bwMode="auto">
              <a:xfrm>
                <a:off x="2880"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295" name="Rectangle 254"/>
              <p:cNvSpPr>
                <a:spLocks noChangeArrowheads="1"/>
              </p:cNvSpPr>
              <p:nvPr/>
            </p:nvSpPr>
            <p:spPr bwMode="auto">
              <a:xfrm>
                <a:off x="3061"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296" name="Rectangle 255"/>
              <p:cNvSpPr>
                <a:spLocks noChangeArrowheads="1"/>
              </p:cNvSpPr>
              <p:nvPr/>
            </p:nvSpPr>
            <p:spPr bwMode="auto">
              <a:xfrm>
                <a:off x="3243"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grpSp>
      </p:grpSp>
      <p:grpSp>
        <p:nvGrpSpPr>
          <p:cNvPr id="30" name="Group 256"/>
          <p:cNvGrpSpPr/>
          <p:nvPr/>
        </p:nvGrpSpPr>
        <p:grpSpPr bwMode="auto">
          <a:xfrm>
            <a:off x="5230814" y="3860800"/>
            <a:ext cx="1152525" cy="592138"/>
            <a:chOff x="2063" y="2648"/>
            <a:chExt cx="726" cy="373"/>
          </a:xfrm>
        </p:grpSpPr>
        <p:sp>
          <p:nvSpPr>
            <p:cNvPr id="101633" name="Rectangle 257"/>
            <p:cNvSpPr>
              <a:spLocks noChangeArrowheads="1"/>
            </p:cNvSpPr>
            <p:nvPr/>
          </p:nvSpPr>
          <p:spPr bwMode="auto">
            <a:xfrm>
              <a:off x="2063" y="2840"/>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50282" name="Text Box 258"/>
            <p:cNvSpPr txBox="1">
              <a:spLocks noChangeArrowheads="1"/>
            </p:cNvSpPr>
            <p:nvPr/>
          </p:nvSpPr>
          <p:spPr bwMode="auto">
            <a:xfrm>
              <a:off x="2200" y="2648"/>
              <a:ext cx="4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prdytbl</a:t>
              </a:r>
            </a:p>
          </p:txBody>
        </p:sp>
      </p:grpSp>
      <p:grpSp>
        <p:nvGrpSpPr>
          <p:cNvPr id="31" name="Group 259"/>
          <p:cNvGrpSpPr/>
          <p:nvPr/>
        </p:nvGrpSpPr>
        <p:grpSpPr bwMode="auto">
          <a:xfrm>
            <a:off x="7250114" y="2492375"/>
            <a:ext cx="2301875" cy="287338"/>
            <a:chOff x="1520" y="2251"/>
            <a:chExt cx="1450" cy="181"/>
          </a:xfrm>
        </p:grpSpPr>
        <p:sp>
          <p:nvSpPr>
            <p:cNvPr id="50273" name="Rectangle 260"/>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74" name="Rectangle 261"/>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75" name="Rectangle 262"/>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76" name="Rectangle 263"/>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77" name="Rectangle 264"/>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78" name="Rectangle 265"/>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79" name="Rectangle 266"/>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80" name="Rectangle 267"/>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cxnSp>
        <p:nvCxnSpPr>
          <p:cNvPr id="101644" name="AutoShape 268"/>
          <p:cNvCxnSpPr>
            <a:cxnSpLocks noChangeShapeType="1"/>
            <a:stCxn id="101633" idx="3"/>
            <a:endCxn id="50359" idx="1"/>
          </p:cNvCxnSpPr>
          <p:nvPr/>
        </p:nvCxnSpPr>
        <p:spPr bwMode="auto">
          <a:xfrm flipV="1">
            <a:off x="6383339" y="3076575"/>
            <a:ext cx="433387" cy="1233488"/>
          </a:xfrm>
          <a:prstGeom prst="bentConnector3">
            <a:avLst>
              <a:gd name="adj1" fmla="val 49815"/>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grpSp>
        <p:nvGrpSpPr>
          <p:cNvPr id="101568" name="Group 269"/>
          <p:cNvGrpSpPr/>
          <p:nvPr/>
        </p:nvGrpSpPr>
        <p:grpSpPr bwMode="auto">
          <a:xfrm>
            <a:off x="7250114" y="2924175"/>
            <a:ext cx="2301875" cy="287338"/>
            <a:chOff x="1520" y="2251"/>
            <a:chExt cx="1450" cy="181"/>
          </a:xfrm>
        </p:grpSpPr>
        <p:sp>
          <p:nvSpPr>
            <p:cNvPr id="50265" name="Rectangle 270"/>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66" name="Rectangle 271"/>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67" name="Rectangle 272"/>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68" name="Rectangle 273"/>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69" name="Rectangle 274"/>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70" name="Rectangle 275"/>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71" name="Rectangle 276"/>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72" name="Rectangle 277"/>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101569" name="Group 278"/>
          <p:cNvGrpSpPr/>
          <p:nvPr/>
        </p:nvGrpSpPr>
        <p:grpSpPr bwMode="auto">
          <a:xfrm>
            <a:off x="2782889" y="4581525"/>
            <a:ext cx="2301875" cy="635000"/>
            <a:chOff x="931" y="3339"/>
            <a:chExt cx="1450" cy="400"/>
          </a:xfrm>
        </p:grpSpPr>
        <p:grpSp>
          <p:nvGrpSpPr>
            <p:cNvPr id="50255" name="Group 279"/>
            <p:cNvGrpSpPr/>
            <p:nvPr/>
          </p:nvGrpSpPr>
          <p:grpSpPr bwMode="auto">
            <a:xfrm>
              <a:off x="931" y="3558"/>
              <a:ext cx="1450" cy="181"/>
              <a:chOff x="1520" y="2251"/>
              <a:chExt cx="1450" cy="181"/>
            </a:xfrm>
          </p:grpSpPr>
          <p:sp>
            <p:nvSpPr>
              <p:cNvPr id="101656" name="Rectangle 280"/>
              <p:cNvSpPr>
                <a:spLocks noChangeArrowheads="1"/>
              </p:cNvSpPr>
              <p:nvPr/>
            </p:nvSpPr>
            <p:spPr bwMode="auto">
              <a:xfrm>
                <a:off x="1520"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657" name="Rectangle 281"/>
              <p:cNvSpPr>
                <a:spLocks noChangeArrowheads="1"/>
              </p:cNvSpPr>
              <p:nvPr/>
            </p:nvSpPr>
            <p:spPr bwMode="auto">
              <a:xfrm>
                <a:off x="1701"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658" name="Rectangle 282"/>
              <p:cNvSpPr>
                <a:spLocks noChangeArrowheads="1"/>
              </p:cNvSpPr>
              <p:nvPr/>
            </p:nvSpPr>
            <p:spPr bwMode="auto">
              <a:xfrm>
                <a:off x="1882"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659" name="Rectangle 283"/>
              <p:cNvSpPr>
                <a:spLocks noChangeArrowheads="1"/>
              </p:cNvSpPr>
              <p:nvPr/>
            </p:nvSpPr>
            <p:spPr bwMode="auto">
              <a:xfrm>
                <a:off x="2064"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660" name="Rectangle 284"/>
              <p:cNvSpPr>
                <a:spLocks noChangeArrowheads="1"/>
              </p:cNvSpPr>
              <p:nvPr/>
            </p:nvSpPr>
            <p:spPr bwMode="auto">
              <a:xfrm>
                <a:off x="2245"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661" name="Rectangle 285"/>
              <p:cNvSpPr>
                <a:spLocks noChangeArrowheads="1"/>
              </p:cNvSpPr>
              <p:nvPr/>
            </p:nvSpPr>
            <p:spPr bwMode="auto">
              <a:xfrm>
                <a:off x="2426"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662" name="Rectangle 286"/>
              <p:cNvSpPr>
                <a:spLocks noChangeArrowheads="1"/>
              </p:cNvSpPr>
              <p:nvPr/>
            </p:nvSpPr>
            <p:spPr bwMode="auto">
              <a:xfrm>
                <a:off x="2608"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663" name="Rectangle 287"/>
              <p:cNvSpPr>
                <a:spLocks noChangeArrowheads="1"/>
              </p:cNvSpPr>
              <p:nvPr/>
            </p:nvSpPr>
            <p:spPr bwMode="auto">
              <a:xfrm>
                <a:off x="2789"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sp>
          <p:nvSpPr>
            <p:cNvPr id="50256" name="Text Box 288"/>
            <p:cNvSpPr txBox="1">
              <a:spLocks noChangeArrowheads="1"/>
            </p:cNvSpPr>
            <p:nvPr/>
          </p:nvSpPr>
          <p:spPr bwMode="auto">
            <a:xfrm>
              <a:off x="1382" y="3339"/>
              <a:ext cx="59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OSPrioCur</a:t>
              </a:r>
            </a:p>
          </p:txBody>
        </p:sp>
      </p:grpSp>
      <p:grpSp>
        <p:nvGrpSpPr>
          <p:cNvPr id="101571" name="Group 289"/>
          <p:cNvGrpSpPr/>
          <p:nvPr/>
        </p:nvGrpSpPr>
        <p:grpSpPr bwMode="auto">
          <a:xfrm>
            <a:off x="2279651" y="2994025"/>
            <a:ext cx="1152525" cy="579438"/>
            <a:chOff x="431" y="1760"/>
            <a:chExt cx="726" cy="365"/>
          </a:xfrm>
        </p:grpSpPr>
        <p:sp>
          <p:nvSpPr>
            <p:cNvPr id="101666" name="Rectangle 290"/>
            <p:cNvSpPr>
              <a:spLocks noChangeArrowheads="1"/>
            </p:cNvSpPr>
            <p:nvPr/>
          </p:nvSpPr>
          <p:spPr bwMode="auto">
            <a:xfrm>
              <a:off x="431" y="1944"/>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50254" name="Text Box 291"/>
            <p:cNvSpPr txBox="1">
              <a:spLocks noChangeArrowheads="1"/>
            </p:cNvSpPr>
            <p:nvPr/>
          </p:nvSpPr>
          <p:spPr bwMode="auto">
            <a:xfrm>
              <a:off x="476" y="1760"/>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OSTCBCur</a:t>
              </a:r>
            </a:p>
          </p:txBody>
        </p:sp>
      </p:grpSp>
      <p:grpSp>
        <p:nvGrpSpPr>
          <p:cNvPr id="101572" name="Group 292"/>
          <p:cNvGrpSpPr/>
          <p:nvPr/>
        </p:nvGrpSpPr>
        <p:grpSpPr bwMode="auto">
          <a:xfrm>
            <a:off x="4368800" y="2997200"/>
            <a:ext cx="1295400" cy="579438"/>
            <a:chOff x="1746" y="1760"/>
            <a:chExt cx="816" cy="365"/>
          </a:xfrm>
        </p:grpSpPr>
        <p:sp>
          <p:nvSpPr>
            <p:cNvPr id="50251" name="Text Box 293"/>
            <p:cNvSpPr txBox="1">
              <a:spLocks noChangeArrowheads="1"/>
            </p:cNvSpPr>
            <p:nvPr/>
          </p:nvSpPr>
          <p:spPr bwMode="auto">
            <a:xfrm>
              <a:off x="1746" y="1760"/>
              <a:ext cx="81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OSTCBHighRdy</a:t>
              </a:r>
            </a:p>
          </p:txBody>
        </p:sp>
        <p:sp>
          <p:nvSpPr>
            <p:cNvPr id="101670" name="Rectangle 294"/>
            <p:cNvSpPr>
              <a:spLocks noChangeArrowheads="1"/>
            </p:cNvSpPr>
            <p:nvPr/>
          </p:nvSpPr>
          <p:spPr bwMode="auto">
            <a:xfrm>
              <a:off x="1792" y="1944"/>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grpSp>
      <p:grpSp>
        <p:nvGrpSpPr>
          <p:cNvPr id="101577" name="Group 295"/>
          <p:cNvGrpSpPr/>
          <p:nvPr/>
        </p:nvGrpSpPr>
        <p:grpSpPr bwMode="auto">
          <a:xfrm>
            <a:off x="2786064" y="4929189"/>
            <a:ext cx="2301875" cy="287337"/>
            <a:chOff x="1520" y="2251"/>
            <a:chExt cx="1450" cy="181"/>
          </a:xfrm>
        </p:grpSpPr>
        <p:sp>
          <p:nvSpPr>
            <p:cNvPr id="50243" name="Rectangle 296"/>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44" name="Rectangle 297"/>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45" name="Rectangle 298"/>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46" name="Rectangle 299"/>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47" name="Rectangle 300"/>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48" name="Rectangle 301"/>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49" name="Rectangle 302"/>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50" name="Rectangle 303"/>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101578" name="Group 304"/>
          <p:cNvGrpSpPr/>
          <p:nvPr/>
        </p:nvGrpSpPr>
        <p:grpSpPr bwMode="auto">
          <a:xfrm>
            <a:off x="3432176" y="3268663"/>
            <a:ext cx="1008063" cy="304800"/>
            <a:chOff x="4785" y="2149"/>
            <a:chExt cx="635" cy="192"/>
          </a:xfrm>
        </p:grpSpPr>
        <p:sp>
          <p:nvSpPr>
            <p:cNvPr id="50241" name="Line 305"/>
            <p:cNvSpPr>
              <a:spLocks noChangeShapeType="1"/>
            </p:cNvSpPr>
            <p:nvPr/>
          </p:nvSpPr>
          <p:spPr bwMode="auto">
            <a:xfrm>
              <a:off x="4785" y="2250"/>
              <a:ext cx="227"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242" name="Text Box 306"/>
            <p:cNvSpPr txBox="1">
              <a:spLocks noChangeArrowheads="1"/>
            </p:cNvSpPr>
            <p:nvPr/>
          </p:nvSpPr>
          <p:spPr bwMode="auto">
            <a:xfrm>
              <a:off x="5012" y="2149"/>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NULL</a:t>
              </a:r>
            </a:p>
          </p:txBody>
        </p:sp>
      </p:grpSp>
      <p:grpSp>
        <p:nvGrpSpPr>
          <p:cNvPr id="101579" name="Group 307"/>
          <p:cNvGrpSpPr/>
          <p:nvPr/>
        </p:nvGrpSpPr>
        <p:grpSpPr bwMode="auto">
          <a:xfrm>
            <a:off x="2782889" y="5302251"/>
            <a:ext cx="2301875" cy="633413"/>
            <a:chOff x="975" y="3575"/>
            <a:chExt cx="1450" cy="399"/>
          </a:xfrm>
        </p:grpSpPr>
        <p:sp>
          <p:nvSpPr>
            <p:cNvPr id="50231" name="Text Box 308"/>
            <p:cNvSpPr txBox="1">
              <a:spLocks noChangeArrowheads="1"/>
            </p:cNvSpPr>
            <p:nvPr/>
          </p:nvSpPr>
          <p:spPr bwMode="auto">
            <a:xfrm>
              <a:off x="1291" y="3575"/>
              <a:ext cx="81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OSPrioHighRdy</a:t>
              </a:r>
            </a:p>
          </p:txBody>
        </p:sp>
        <p:grpSp>
          <p:nvGrpSpPr>
            <p:cNvPr id="50232" name="Group 309"/>
            <p:cNvGrpSpPr/>
            <p:nvPr/>
          </p:nvGrpSpPr>
          <p:grpSpPr bwMode="auto">
            <a:xfrm>
              <a:off x="975" y="3793"/>
              <a:ext cx="1450" cy="181"/>
              <a:chOff x="1520" y="2251"/>
              <a:chExt cx="1450" cy="181"/>
            </a:xfrm>
          </p:grpSpPr>
          <p:sp>
            <p:nvSpPr>
              <p:cNvPr id="101686" name="Rectangle 310"/>
              <p:cNvSpPr>
                <a:spLocks noChangeArrowheads="1"/>
              </p:cNvSpPr>
              <p:nvPr/>
            </p:nvSpPr>
            <p:spPr bwMode="auto">
              <a:xfrm>
                <a:off x="1520"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687" name="Rectangle 311"/>
              <p:cNvSpPr>
                <a:spLocks noChangeArrowheads="1"/>
              </p:cNvSpPr>
              <p:nvPr/>
            </p:nvSpPr>
            <p:spPr bwMode="auto">
              <a:xfrm>
                <a:off x="1701"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688" name="Rectangle 312"/>
              <p:cNvSpPr>
                <a:spLocks noChangeArrowheads="1"/>
              </p:cNvSpPr>
              <p:nvPr/>
            </p:nvSpPr>
            <p:spPr bwMode="auto">
              <a:xfrm>
                <a:off x="1882"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689" name="Rectangle 313"/>
              <p:cNvSpPr>
                <a:spLocks noChangeArrowheads="1"/>
              </p:cNvSpPr>
              <p:nvPr/>
            </p:nvSpPr>
            <p:spPr bwMode="auto">
              <a:xfrm>
                <a:off x="2064"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690" name="Rectangle 314"/>
              <p:cNvSpPr>
                <a:spLocks noChangeArrowheads="1"/>
              </p:cNvSpPr>
              <p:nvPr/>
            </p:nvSpPr>
            <p:spPr bwMode="auto">
              <a:xfrm>
                <a:off x="2245"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691" name="Rectangle 315"/>
              <p:cNvSpPr>
                <a:spLocks noChangeArrowheads="1"/>
              </p:cNvSpPr>
              <p:nvPr/>
            </p:nvSpPr>
            <p:spPr bwMode="auto">
              <a:xfrm>
                <a:off x="2426"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692" name="Rectangle 316"/>
              <p:cNvSpPr>
                <a:spLocks noChangeArrowheads="1"/>
              </p:cNvSpPr>
              <p:nvPr/>
            </p:nvSpPr>
            <p:spPr bwMode="auto">
              <a:xfrm>
                <a:off x="2608"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693" name="Rectangle 317"/>
              <p:cNvSpPr>
                <a:spLocks noChangeArrowheads="1"/>
              </p:cNvSpPr>
              <p:nvPr/>
            </p:nvSpPr>
            <p:spPr bwMode="auto">
              <a:xfrm>
                <a:off x="2789"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grpSp>
      <p:grpSp>
        <p:nvGrpSpPr>
          <p:cNvPr id="101581" name="Group 318"/>
          <p:cNvGrpSpPr/>
          <p:nvPr/>
        </p:nvGrpSpPr>
        <p:grpSpPr bwMode="auto">
          <a:xfrm>
            <a:off x="2782889" y="5648325"/>
            <a:ext cx="2301875" cy="287338"/>
            <a:chOff x="1520" y="2251"/>
            <a:chExt cx="1450" cy="181"/>
          </a:xfrm>
        </p:grpSpPr>
        <p:sp>
          <p:nvSpPr>
            <p:cNvPr id="50223" name="Rectangle 319"/>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24" name="Rectangle 320"/>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25" name="Rectangle 321"/>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26" name="Rectangle 322"/>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27" name="Rectangle 323"/>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28" name="Rectangle 324"/>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29" name="Rectangle 325"/>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30" name="Rectangle 326"/>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101582" name="Group 327"/>
          <p:cNvGrpSpPr/>
          <p:nvPr/>
        </p:nvGrpSpPr>
        <p:grpSpPr bwMode="auto">
          <a:xfrm>
            <a:off x="5592763" y="3268663"/>
            <a:ext cx="1008062" cy="304800"/>
            <a:chOff x="4785" y="2149"/>
            <a:chExt cx="635" cy="192"/>
          </a:xfrm>
        </p:grpSpPr>
        <p:sp>
          <p:nvSpPr>
            <p:cNvPr id="50221" name="Line 328"/>
            <p:cNvSpPr>
              <a:spLocks noChangeShapeType="1"/>
            </p:cNvSpPr>
            <p:nvPr/>
          </p:nvSpPr>
          <p:spPr bwMode="auto">
            <a:xfrm>
              <a:off x="4785" y="2250"/>
              <a:ext cx="227"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222" name="Text Box 329"/>
            <p:cNvSpPr txBox="1">
              <a:spLocks noChangeArrowheads="1"/>
            </p:cNvSpPr>
            <p:nvPr/>
          </p:nvSpPr>
          <p:spPr bwMode="auto">
            <a:xfrm>
              <a:off x="5012" y="2149"/>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NULL</a:t>
              </a:r>
            </a:p>
          </p:txBody>
        </p:sp>
      </p:grpSp>
      <p:grpSp>
        <p:nvGrpSpPr>
          <p:cNvPr id="101583" name="Group 330"/>
          <p:cNvGrpSpPr/>
          <p:nvPr/>
        </p:nvGrpSpPr>
        <p:grpSpPr bwMode="auto">
          <a:xfrm>
            <a:off x="2782889" y="4221164"/>
            <a:ext cx="2301875" cy="287337"/>
            <a:chOff x="1520" y="2251"/>
            <a:chExt cx="1450" cy="181"/>
          </a:xfrm>
        </p:grpSpPr>
        <p:sp>
          <p:nvSpPr>
            <p:cNvPr id="50213" name="Rectangle 331"/>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14" name="Rectangle 332"/>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15" name="Rectangle 333"/>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16" name="Rectangle 334"/>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17" name="Rectangle 335"/>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18" name="Rectangle 336"/>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19" name="Rectangle 337"/>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20" name="Rectangle 338"/>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101715" name="Rectangle 339"/>
          <p:cNvSpPr>
            <a:spLocks noChangeArrowheads="1"/>
          </p:cNvSpPr>
          <p:nvPr/>
        </p:nvSpPr>
        <p:spPr bwMode="auto">
          <a:xfrm>
            <a:off x="2514600" y="1752601"/>
            <a:ext cx="316865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t>    </a:t>
            </a:r>
            <a:r>
              <a:rPr lang="zh-CN" altLang="zh-CN" sz="1400"/>
              <a:t>OSPrioCur    </a:t>
            </a:r>
            <a:r>
              <a:rPr lang="en-US" altLang="zh-CN" sz="1400"/>
              <a:t>      </a:t>
            </a:r>
            <a:r>
              <a:rPr lang="zh-CN" altLang="zh-CN" sz="1400"/>
              <a:t> = 0;</a:t>
            </a:r>
          </a:p>
          <a:p>
            <a:pPr eaLnBrk="1" hangingPunct="1"/>
            <a:r>
              <a:rPr lang="zh-CN" altLang="zh-CN" sz="1400"/>
              <a:t>    OSPrioHighRdy </a:t>
            </a:r>
            <a:r>
              <a:rPr lang="en-US" altLang="zh-CN" sz="1400"/>
              <a:t>  </a:t>
            </a:r>
            <a:r>
              <a:rPr lang="zh-CN" altLang="zh-CN" sz="1400"/>
              <a:t>= 0;</a:t>
            </a:r>
          </a:p>
          <a:p>
            <a:pPr eaLnBrk="1" hangingPunct="1"/>
            <a:r>
              <a:rPr lang="zh-CN" altLang="zh-CN" sz="1400"/>
              <a:t>    OSTCBHighRdy  = (OS_TCB *)0;</a:t>
            </a:r>
            <a:endParaRPr lang="en-US" altLang="zh-CN" sz="1400"/>
          </a:p>
          <a:p>
            <a:pPr eaLnBrk="1" hangingPunct="1"/>
            <a:r>
              <a:rPr lang="en-US" altLang="zh-CN" sz="1400"/>
              <a:t>    </a:t>
            </a:r>
            <a:r>
              <a:rPr lang="zh-CN" altLang="zh-CN" sz="1400"/>
              <a:t>OSTCBCur      </a:t>
            </a:r>
            <a:r>
              <a:rPr lang="en-US" altLang="zh-CN" sz="1400"/>
              <a:t>    </a:t>
            </a:r>
            <a:r>
              <a:rPr lang="zh-CN" altLang="zh-CN" sz="1400"/>
              <a:t>= (OS_TCB *)0;</a:t>
            </a:r>
            <a:endParaRPr lang="en-US" altLang="zh-CN" sz="1400"/>
          </a:p>
        </p:txBody>
      </p:sp>
      <p:grpSp>
        <p:nvGrpSpPr>
          <p:cNvPr id="101584" name="Group 340"/>
          <p:cNvGrpSpPr/>
          <p:nvPr/>
        </p:nvGrpSpPr>
        <p:grpSpPr bwMode="auto">
          <a:xfrm>
            <a:off x="1828800" y="3124201"/>
            <a:ext cx="4859338" cy="1439863"/>
            <a:chOff x="182" y="2115"/>
            <a:chExt cx="3061" cy="907"/>
          </a:xfrm>
        </p:grpSpPr>
        <p:sp>
          <p:nvSpPr>
            <p:cNvPr id="101717" name="Rectangle 341"/>
            <p:cNvSpPr>
              <a:spLocks noChangeArrowheads="1"/>
            </p:cNvSpPr>
            <p:nvPr/>
          </p:nvSpPr>
          <p:spPr bwMode="auto">
            <a:xfrm>
              <a:off x="182" y="2341"/>
              <a:ext cx="3061" cy="681"/>
            </a:xfrm>
            <a:prstGeom prst="rect">
              <a:avLst/>
            </a:prstGeom>
            <a:gradFill rotWithShape="1">
              <a:gsLst>
                <a:gs pos="0">
                  <a:schemeClr val="bg1"/>
                </a:gs>
                <a:gs pos="100000">
                  <a:srgbClr val="FFFF99"/>
                </a:gs>
              </a:gsLst>
              <a:lin ang="5400000" scaled="1"/>
            </a:gradFill>
            <a:ln w="9525">
              <a:solidFill>
                <a:schemeClr val="tx1"/>
              </a:solidFill>
              <a:miter lim="800000"/>
            </a:ln>
            <a:effectLst>
              <a:outerShdw dist="35921" dir="2700000" algn="ctr" rotWithShape="0">
                <a:schemeClr val="bg2"/>
              </a:outerShdw>
            </a:effectLst>
          </p:spPr>
          <p:txBody>
            <a:bodyPr wrap="none" anchorCtr="1"/>
            <a:lstStyle/>
            <a:p>
              <a:pPr algn="ctr">
                <a:defRPr/>
              </a:pPr>
              <a:endParaRPr lang="en-US" altLang="zh-CN" sz="1400">
                <a:latin typeface="Arial" panose="020B0604020202020204" pitchFamily="34" charset="0"/>
              </a:endParaRPr>
            </a:p>
            <a:p>
              <a:pPr algn="ctr">
                <a:defRPr/>
              </a:pPr>
              <a:r>
                <a:rPr lang="en-US" altLang="zh-CN" sz="1400">
                  <a:latin typeface="Arial" panose="020B0604020202020204" pitchFamily="34" charset="0"/>
                </a:rPr>
                <a:t>#define  </a:t>
              </a:r>
              <a:r>
                <a:rPr lang="zh-CN" altLang="zh-CN" sz="1400">
                  <a:latin typeface="Arial" panose="020B0604020202020204" pitchFamily="34" charset="0"/>
                </a:rPr>
                <a:t>OS_RDY_TBL_SIZE</a:t>
              </a:r>
              <a:r>
                <a:rPr lang="en-US" altLang="zh-CN" sz="1400">
                  <a:latin typeface="Arial" panose="020B0604020202020204" pitchFamily="34" charset="0"/>
                </a:rPr>
                <a:t>  ((OS_LOWEST_PRIO)/8+1)</a:t>
              </a:r>
            </a:p>
          </p:txBody>
        </p:sp>
        <p:sp>
          <p:nvSpPr>
            <p:cNvPr id="50212" name="Text Box 342"/>
            <p:cNvSpPr txBox="1">
              <a:spLocks noChangeArrowheads="1"/>
            </p:cNvSpPr>
            <p:nvPr/>
          </p:nvSpPr>
          <p:spPr bwMode="auto">
            <a:xfrm>
              <a:off x="205" y="2115"/>
              <a:ext cx="7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solidFill>
                    <a:srgbClr val="0000FF"/>
                  </a:solidFill>
                </a:rPr>
                <a:t>uCOS_II.h</a:t>
              </a:r>
            </a:p>
          </p:txBody>
        </p:sp>
      </p:grpSp>
      <p:grpSp>
        <p:nvGrpSpPr>
          <p:cNvPr id="101585" name="Group 343"/>
          <p:cNvGrpSpPr/>
          <p:nvPr/>
        </p:nvGrpSpPr>
        <p:grpSpPr bwMode="auto">
          <a:xfrm>
            <a:off x="1828800" y="4267200"/>
            <a:ext cx="4859338" cy="1441450"/>
            <a:chOff x="182" y="2976"/>
            <a:chExt cx="3061" cy="908"/>
          </a:xfrm>
        </p:grpSpPr>
        <p:sp>
          <p:nvSpPr>
            <p:cNvPr id="50209" name="Text Box 344"/>
            <p:cNvSpPr txBox="1">
              <a:spLocks noChangeArrowheads="1"/>
            </p:cNvSpPr>
            <p:nvPr/>
          </p:nvSpPr>
          <p:spPr bwMode="auto">
            <a:xfrm>
              <a:off x="204" y="2976"/>
              <a:ext cx="63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solidFill>
                    <a:srgbClr val="0000FF"/>
                  </a:solidFill>
                </a:rPr>
                <a:t>os_cfg.h</a:t>
              </a:r>
            </a:p>
          </p:txBody>
        </p:sp>
        <p:sp>
          <p:nvSpPr>
            <p:cNvPr id="101721" name="Rectangle 345"/>
            <p:cNvSpPr>
              <a:spLocks noChangeArrowheads="1"/>
            </p:cNvSpPr>
            <p:nvPr/>
          </p:nvSpPr>
          <p:spPr bwMode="auto">
            <a:xfrm>
              <a:off x="182" y="3203"/>
              <a:ext cx="3061" cy="681"/>
            </a:xfrm>
            <a:prstGeom prst="rect">
              <a:avLst/>
            </a:prstGeom>
            <a:gradFill rotWithShape="1">
              <a:gsLst>
                <a:gs pos="0">
                  <a:schemeClr val="bg1"/>
                </a:gs>
                <a:gs pos="100000">
                  <a:srgbClr val="FFFF99"/>
                </a:gs>
              </a:gsLst>
              <a:lin ang="5400000" scaled="1"/>
            </a:gradFill>
            <a:ln w="9525">
              <a:solidFill>
                <a:schemeClr val="tx1"/>
              </a:solidFill>
              <a:miter lim="800000"/>
            </a:ln>
            <a:effectLst>
              <a:outerShdw dist="35921" dir="2700000" algn="ctr" rotWithShape="0">
                <a:schemeClr val="bg2"/>
              </a:outerShdw>
            </a:effectLst>
          </p:spPr>
          <p:txBody>
            <a:bodyPr wrap="none"/>
            <a:lstStyle/>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#define  OS_LOWEST_PRIO    9 </a:t>
              </a:r>
            </a:p>
          </p:txBody>
        </p:sp>
      </p:grpSp>
      <p:sp>
        <p:nvSpPr>
          <p:cNvPr id="344" name="燕尾形 343">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3" name="标题 2"/>
          <p:cNvSpPr>
            <a:spLocks noGrp="1"/>
          </p:cNvSpPr>
          <p:nvPr>
            <p:ph type="title"/>
          </p:nvPr>
        </p:nvSpPr>
        <p:spPr/>
        <p:txBody>
          <a:bodyPr/>
          <a:lstStyle/>
          <a:p>
            <a:endParaRPr lang="zh-CN" altLang="en-US"/>
          </a:p>
        </p:txBody>
      </p:sp>
      <p:sp>
        <p:nvSpPr>
          <p:cNvPr id="5" name="内容占位符 4"/>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1380"/>
                                        </p:tgtEl>
                                        <p:attrNameLst>
                                          <p:attrName>style.visibility</p:attrName>
                                        </p:attrNameLst>
                                      </p:cBhvr>
                                      <p:to>
                                        <p:strVal val="visible"/>
                                      </p:to>
                                    </p:set>
                                    <p:anim calcmode="lin" valueType="num">
                                      <p:cBhvr additive="base">
                                        <p:cTn id="7" dur="500" fill="hold"/>
                                        <p:tgtEl>
                                          <p:spTgt spid="101380"/>
                                        </p:tgtEl>
                                        <p:attrNameLst>
                                          <p:attrName>ppt_x</p:attrName>
                                        </p:attrNameLst>
                                      </p:cBhvr>
                                      <p:tavLst>
                                        <p:tav tm="0">
                                          <p:val>
                                            <p:strVal val="1+#ppt_w/2"/>
                                          </p:val>
                                        </p:tav>
                                        <p:tav tm="100000">
                                          <p:val>
                                            <p:strVal val="#ppt_x"/>
                                          </p:val>
                                        </p:tav>
                                      </p:tavLst>
                                    </p:anim>
                                    <p:anim calcmode="lin" valueType="num">
                                      <p:cBhvr additive="base">
                                        <p:cTn id="8" dur="500" fill="hold"/>
                                        <p:tgtEl>
                                          <p:spTgt spid="10138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nodeType="withEffect">
                                  <p:stCondLst>
                                    <p:cond delay="0"/>
                                  </p:stCondLst>
                                  <p:childTnLst>
                                    <p:set>
                                      <p:cBhvr>
                                        <p:cTn id="14" dur="1" fill="hold">
                                          <p:stCondLst>
                                            <p:cond delay="0"/>
                                          </p:stCondLst>
                                        </p:cTn>
                                        <p:tgtEl>
                                          <p:spTgt spid="101579"/>
                                        </p:tgtEl>
                                        <p:attrNameLst>
                                          <p:attrName>style.visibility</p:attrName>
                                        </p:attrNameLst>
                                      </p:cBhvr>
                                      <p:to>
                                        <p:strVal val="visible"/>
                                      </p:to>
                                    </p:set>
                                    <p:animEffect transition="in" filter="dissolve">
                                      <p:cBhvr>
                                        <p:cTn id="15" dur="500"/>
                                        <p:tgtEl>
                                          <p:spTgt spid="101579"/>
                                        </p:tgtEl>
                                      </p:cBhvr>
                                    </p:animEffect>
                                  </p:childTnLst>
                                </p:cTn>
                              </p:par>
                              <p:par>
                                <p:cTn id="16" presetID="9" presetClass="entr" presetSubtype="0" fill="hold" nodeType="withEffect">
                                  <p:stCondLst>
                                    <p:cond delay="0"/>
                                  </p:stCondLst>
                                  <p:childTnLst>
                                    <p:set>
                                      <p:cBhvr>
                                        <p:cTn id="17" dur="1" fill="hold">
                                          <p:stCondLst>
                                            <p:cond delay="0"/>
                                          </p:stCondLst>
                                        </p:cTn>
                                        <p:tgtEl>
                                          <p:spTgt spid="101569"/>
                                        </p:tgtEl>
                                        <p:attrNameLst>
                                          <p:attrName>style.visibility</p:attrName>
                                        </p:attrNameLst>
                                      </p:cBhvr>
                                      <p:to>
                                        <p:strVal val="visible"/>
                                      </p:to>
                                    </p:set>
                                    <p:animEffect transition="in" filter="dissolve">
                                      <p:cBhvr>
                                        <p:cTn id="18" dur="500"/>
                                        <p:tgtEl>
                                          <p:spTgt spid="101569"/>
                                        </p:tgtEl>
                                      </p:cBhvr>
                                    </p:animEffect>
                                  </p:childTnLst>
                                </p:cTn>
                              </p:par>
                              <p:par>
                                <p:cTn id="19" presetID="9"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dissolve">
                                      <p:cBhvr>
                                        <p:cTn id="21" dur="500"/>
                                        <p:tgtEl>
                                          <p:spTgt spid="2"/>
                                        </p:tgtEl>
                                      </p:cBhvr>
                                    </p:animEffect>
                                  </p:childTnLst>
                                </p:cTn>
                              </p:par>
                              <p:par>
                                <p:cTn id="22" presetID="9" presetClass="entr" presetSubtype="0" fill="hold" nodeType="withEffect">
                                  <p:stCondLst>
                                    <p:cond delay="0"/>
                                  </p:stCondLst>
                                  <p:childTnLst>
                                    <p:set>
                                      <p:cBhvr>
                                        <p:cTn id="23" dur="1" fill="hold">
                                          <p:stCondLst>
                                            <p:cond delay="0"/>
                                          </p:stCondLst>
                                        </p:cTn>
                                        <p:tgtEl>
                                          <p:spTgt spid="101571"/>
                                        </p:tgtEl>
                                        <p:attrNameLst>
                                          <p:attrName>style.visibility</p:attrName>
                                        </p:attrNameLst>
                                      </p:cBhvr>
                                      <p:to>
                                        <p:strVal val="visible"/>
                                      </p:to>
                                    </p:set>
                                    <p:animEffect transition="in" filter="dissolve">
                                      <p:cBhvr>
                                        <p:cTn id="24" dur="500"/>
                                        <p:tgtEl>
                                          <p:spTgt spid="101571"/>
                                        </p:tgtEl>
                                      </p:cBhvr>
                                    </p:animEffect>
                                  </p:childTnLst>
                                </p:cTn>
                              </p:par>
                              <p:par>
                                <p:cTn id="25" presetID="9" presetClass="entr" presetSubtype="0" fill="hold" nodeType="withEffect">
                                  <p:stCondLst>
                                    <p:cond delay="0"/>
                                  </p:stCondLst>
                                  <p:childTnLst>
                                    <p:set>
                                      <p:cBhvr>
                                        <p:cTn id="26" dur="1" fill="hold">
                                          <p:stCondLst>
                                            <p:cond delay="0"/>
                                          </p:stCondLst>
                                        </p:cTn>
                                        <p:tgtEl>
                                          <p:spTgt spid="101572"/>
                                        </p:tgtEl>
                                        <p:attrNameLst>
                                          <p:attrName>style.visibility</p:attrName>
                                        </p:attrNameLst>
                                      </p:cBhvr>
                                      <p:to>
                                        <p:strVal val="visible"/>
                                      </p:to>
                                    </p:set>
                                    <p:animEffect transition="in" filter="dissolve">
                                      <p:cBhvr>
                                        <p:cTn id="27" dur="500"/>
                                        <p:tgtEl>
                                          <p:spTgt spid="101572"/>
                                        </p:tgtEl>
                                      </p:cBhvr>
                                    </p:animEffect>
                                  </p:childTnLst>
                                </p:cTn>
                              </p:par>
                            </p:childTnLst>
                          </p:cTn>
                        </p:par>
                        <p:par>
                          <p:cTn id="28" fill="hold">
                            <p:stCondLst>
                              <p:cond delay="1000"/>
                            </p:stCondLst>
                            <p:childTnLst>
                              <p:par>
                                <p:cTn id="29" presetID="12" presetClass="entr" presetSubtype="1" fill="hold" grpId="0" nodeType="afterEffect">
                                  <p:stCondLst>
                                    <p:cond delay="0"/>
                                  </p:stCondLst>
                                  <p:childTnLst>
                                    <p:set>
                                      <p:cBhvr>
                                        <p:cTn id="30" dur="1" fill="hold">
                                          <p:stCondLst>
                                            <p:cond delay="0"/>
                                          </p:stCondLst>
                                        </p:cTn>
                                        <p:tgtEl>
                                          <p:spTgt spid="101559"/>
                                        </p:tgtEl>
                                        <p:attrNameLst>
                                          <p:attrName>style.visibility</p:attrName>
                                        </p:attrNameLst>
                                      </p:cBhvr>
                                      <p:to>
                                        <p:strVal val="visible"/>
                                      </p:to>
                                    </p:set>
                                    <p:animEffect transition="in" filter="slide(fromTop)">
                                      <p:cBhvr>
                                        <p:cTn id="31" dur="500"/>
                                        <p:tgtEl>
                                          <p:spTgt spid="101559"/>
                                        </p:tgtEl>
                                      </p:cBhvr>
                                    </p:animEffect>
                                  </p:childTnLst>
                                </p:cTn>
                              </p:par>
                            </p:childTnLst>
                          </p:cTn>
                        </p:par>
                        <p:par>
                          <p:cTn id="32" fill="hold">
                            <p:stCondLst>
                              <p:cond delay="1500"/>
                            </p:stCondLst>
                            <p:childTnLst>
                              <p:par>
                                <p:cTn id="33" presetID="12" presetClass="entr" presetSubtype="4" fill="hold" grpId="0" nodeType="afterEffect">
                                  <p:stCondLst>
                                    <p:cond delay="0"/>
                                  </p:stCondLst>
                                  <p:childTnLst>
                                    <p:set>
                                      <p:cBhvr>
                                        <p:cTn id="34" dur="1" fill="hold">
                                          <p:stCondLst>
                                            <p:cond delay="0"/>
                                          </p:stCondLst>
                                        </p:cTn>
                                        <p:tgtEl>
                                          <p:spTgt spid="101561"/>
                                        </p:tgtEl>
                                        <p:attrNameLst>
                                          <p:attrName>style.visibility</p:attrName>
                                        </p:attrNameLst>
                                      </p:cBhvr>
                                      <p:to>
                                        <p:strVal val="visible"/>
                                      </p:to>
                                    </p:set>
                                    <p:animEffect transition="in" filter="slide(fromBottom)">
                                      <p:cBhvr>
                                        <p:cTn id="35" dur="500"/>
                                        <p:tgtEl>
                                          <p:spTgt spid="10156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01560"/>
                                        </p:tgtEl>
                                        <p:attrNameLst>
                                          <p:attrName>style.visibility</p:attrName>
                                        </p:attrNameLst>
                                      </p:cBhvr>
                                      <p:to>
                                        <p:strVal val="visible"/>
                                      </p:to>
                                    </p:set>
                                    <p:animEffect transition="in" filter="wipe(left)">
                                      <p:cBhvr>
                                        <p:cTn id="40" dur="500"/>
                                        <p:tgtEl>
                                          <p:spTgt spid="101560"/>
                                        </p:tgtEl>
                                      </p:cBhvr>
                                    </p:animEffect>
                                  </p:childTnLst>
                                </p:cTn>
                              </p:par>
                            </p:childTnLst>
                          </p:cTn>
                        </p:par>
                        <p:par>
                          <p:cTn id="41" fill="hold">
                            <p:stCondLst>
                              <p:cond delay="500"/>
                            </p:stCondLst>
                            <p:childTnLst>
                              <p:par>
                                <p:cTn id="42" presetID="12" presetClass="entr" presetSubtype="1" fill="hold" nodeType="after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slide(fromTop)">
                                      <p:cBhvr>
                                        <p:cTn id="44" dur="500"/>
                                        <p:tgtEl>
                                          <p:spTgt spid="22"/>
                                        </p:tgtEl>
                                      </p:cBhvr>
                                    </p:animEffect>
                                  </p:childTnLst>
                                </p:cTn>
                              </p:par>
                            </p:childTnLst>
                          </p:cTn>
                        </p:par>
                        <p:par>
                          <p:cTn id="45" fill="hold">
                            <p:stCondLst>
                              <p:cond delay="1000"/>
                            </p:stCondLst>
                            <p:childTnLst>
                              <p:par>
                                <p:cTn id="46" presetID="12" presetClass="entr" presetSubtype="1" fill="hold" nodeType="afterEffect">
                                  <p:stCondLst>
                                    <p:cond delay="0"/>
                                  </p:stCondLst>
                                  <p:childTnLst>
                                    <p:set>
                                      <p:cBhvr>
                                        <p:cTn id="47" dur="1" fill="hold">
                                          <p:stCondLst>
                                            <p:cond delay="0"/>
                                          </p:stCondLst>
                                        </p:cTn>
                                        <p:tgtEl>
                                          <p:spTgt spid="101583"/>
                                        </p:tgtEl>
                                        <p:attrNameLst>
                                          <p:attrName>style.visibility</p:attrName>
                                        </p:attrNameLst>
                                      </p:cBhvr>
                                      <p:to>
                                        <p:strVal val="visible"/>
                                      </p:to>
                                    </p:set>
                                    <p:animEffect transition="in" filter="slide(fromTop)">
                                      <p:cBhvr>
                                        <p:cTn id="48" dur="500"/>
                                        <p:tgtEl>
                                          <p:spTgt spid="101583"/>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xit" presetSubtype="1" fill="hold" grpId="1" nodeType="clickEffect">
                                  <p:stCondLst>
                                    <p:cond delay="0"/>
                                  </p:stCondLst>
                                  <p:childTnLst>
                                    <p:animEffect transition="out" filter="slide(fromTop)">
                                      <p:cBhvr>
                                        <p:cTn id="52" dur="500"/>
                                        <p:tgtEl>
                                          <p:spTgt spid="101561"/>
                                        </p:tgtEl>
                                      </p:cBhvr>
                                    </p:animEffect>
                                    <p:set>
                                      <p:cBhvr>
                                        <p:cTn id="53" dur="1" fill="hold">
                                          <p:stCondLst>
                                            <p:cond delay="499"/>
                                          </p:stCondLst>
                                        </p:cTn>
                                        <p:tgtEl>
                                          <p:spTgt spid="101561"/>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101560"/>
                                        </p:tgtEl>
                                        <p:attrNameLst>
                                          <p:attrName>style.visibility</p:attrName>
                                        </p:attrNameLst>
                                      </p:cBhvr>
                                      <p:to>
                                        <p:strVal val="hidden"/>
                                      </p:to>
                                    </p:set>
                                  </p:childTnLst>
                                </p:cTn>
                              </p:par>
                            </p:childTnLst>
                          </p:cTn>
                        </p:par>
                        <p:par>
                          <p:cTn id="56" fill="hold">
                            <p:stCondLst>
                              <p:cond delay="500"/>
                            </p:stCondLst>
                            <p:childTnLst>
                              <p:par>
                                <p:cTn id="57" presetID="12" presetClass="entr" presetSubtype="4" fill="hold" grpId="0" nodeType="afterEffect">
                                  <p:stCondLst>
                                    <p:cond delay="0"/>
                                  </p:stCondLst>
                                  <p:childTnLst>
                                    <p:set>
                                      <p:cBhvr>
                                        <p:cTn id="58" dur="1" fill="hold">
                                          <p:stCondLst>
                                            <p:cond delay="0"/>
                                          </p:stCondLst>
                                        </p:cTn>
                                        <p:tgtEl>
                                          <p:spTgt spid="101573"/>
                                        </p:tgtEl>
                                        <p:attrNameLst>
                                          <p:attrName>style.visibility</p:attrName>
                                        </p:attrNameLst>
                                      </p:cBhvr>
                                      <p:to>
                                        <p:strVal val="visible"/>
                                      </p:to>
                                    </p:set>
                                    <p:animEffect transition="in" filter="slide(fromBottom)">
                                      <p:cBhvr>
                                        <p:cTn id="59" dur="500"/>
                                        <p:tgtEl>
                                          <p:spTgt spid="101573"/>
                                        </p:tgtEl>
                                      </p:cBhvr>
                                    </p:animEffect>
                                  </p:childTnLst>
                                </p:cTn>
                              </p:par>
                            </p:childTnLst>
                          </p:cTn>
                        </p:par>
                        <p:par>
                          <p:cTn id="60" fill="hold">
                            <p:stCondLst>
                              <p:cond delay="1000"/>
                            </p:stCondLst>
                            <p:childTnLst>
                              <p:par>
                                <p:cTn id="61" presetID="9" presetClass="entr" presetSubtype="0" fill="hold"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dissolve">
                                      <p:cBhvr>
                                        <p:cTn id="63" dur="500"/>
                                        <p:tgtEl>
                                          <p:spTgt spid="30"/>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01562"/>
                                        </p:tgtEl>
                                        <p:attrNameLst>
                                          <p:attrName>style.visibility</p:attrName>
                                        </p:attrNameLst>
                                      </p:cBhvr>
                                      <p:to>
                                        <p:strVal val="visible"/>
                                      </p:to>
                                    </p:set>
                                    <p:animEffect transition="in" filter="wipe(left)">
                                      <p:cBhvr>
                                        <p:cTn id="68" dur="500"/>
                                        <p:tgtEl>
                                          <p:spTgt spid="101562"/>
                                        </p:tgtEl>
                                      </p:cBhvr>
                                    </p:animEffect>
                                  </p:childTnLst>
                                </p:cTn>
                              </p:par>
                            </p:childTnLst>
                          </p:cTn>
                        </p:par>
                        <p:par>
                          <p:cTn id="69" fill="hold">
                            <p:stCondLst>
                              <p:cond delay="500"/>
                            </p:stCondLst>
                            <p:childTnLst>
                              <p:par>
                                <p:cTn id="70" presetID="22" presetClass="entr" presetSubtype="8" fill="hold" nodeType="afterEffect">
                                  <p:stCondLst>
                                    <p:cond delay="500"/>
                                  </p:stCondLst>
                                  <p:childTnLst>
                                    <p:set>
                                      <p:cBhvr>
                                        <p:cTn id="71" dur="1" fill="hold">
                                          <p:stCondLst>
                                            <p:cond delay="0"/>
                                          </p:stCondLst>
                                        </p:cTn>
                                        <p:tgtEl>
                                          <p:spTgt spid="101574"/>
                                        </p:tgtEl>
                                        <p:attrNameLst>
                                          <p:attrName>style.visibility</p:attrName>
                                        </p:attrNameLst>
                                      </p:cBhvr>
                                      <p:to>
                                        <p:strVal val="visible"/>
                                      </p:to>
                                    </p:set>
                                    <p:animEffect transition="in" filter="wipe(left)">
                                      <p:cBhvr>
                                        <p:cTn id="72" dur="500"/>
                                        <p:tgtEl>
                                          <p:spTgt spid="101574"/>
                                        </p:tgtEl>
                                      </p:cBhvr>
                                    </p:animEffect>
                                  </p:childTnLst>
                                </p:cTn>
                              </p:par>
                            </p:childTnLst>
                          </p:cTn>
                        </p:par>
                      </p:childTnLst>
                    </p:cTn>
                  </p:par>
                  <p:par>
                    <p:cTn id="73" fill="hold">
                      <p:stCondLst>
                        <p:cond delay="indefinite"/>
                      </p:stCondLst>
                      <p:childTnLst>
                        <p:par>
                          <p:cTn id="74" fill="hold">
                            <p:stCondLst>
                              <p:cond delay="0"/>
                            </p:stCondLst>
                            <p:childTnLst>
                              <p:par>
                                <p:cTn id="75" presetID="23" presetClass="entr" presetSubtype="16" fill="hold" grpId="0" nodeType="clickEffect">
                                  <p:stCondLst>
                                    <p:cond delay="0"/>
                                  </p:stCondLst>
                                  <p:childTnLst>
                                    <p:set>
                                      <p:cBhvr>
                                        <p:cTn id="76" dur="1" fill="hold">
                                          <p:stCondLst>
                                            <p:cond delay="0"/>
                                          </p:stCondLst>
                                        </p:cTn>
                                        <p:tgtEl>
                                          <p:spTgt spid="101575"/>
                                        </p:tgtEl>
                                        <p:attrNameLst>
                                          <p:attrName>style.visibility</p:attrName>
                                        </p:attrNameLst>
                                      </p:cBhvr>
                                      <p:to>
                                        <p:strVal val="visible"/>
                                      </p:to>
                                    </p:set>
                                    <p:anim calcmode="lin" valueType="num">
                                      <p:cBhvr>
                                        <p:cTn id="77" dur="500" fill="hold"/>
                                        <p:tgtEl>
                                          <p:spTgt spid="101575"/>
                                        </p:tgtEl>
                                        <p:attrNameLst>
                                          <p:attrName>ppt_w</p:attrName>
                                        </p:attrNameLst>
                                      </p:cBhvr>
                                      <p:tavLst>
                                        <p:tav tm="0">
                                          <p:val>
                                            <p:fltVal val="0"/>
                                          </p:val>
                                        </p:tav>
                                        <p:tav tm="100000">
                                          <p:val>
                                            <p:strVal val="#ppt_w"/>
                                          </p:val>
                                        </p:tav>
                                      </p:tavLst>
                                    </p:anim>
                                    <p:anim calcmode="lin" valueType="num">
                                      <p:cBhvr>
                                        <p:cTn id="78" dur="500" fill="hold"/>
                                        <p:tgtEl>
                                          <p:spTgt spid="101575"/>
                                        </p:tgtEl>
                                        <p:attrNameLst>
                                          <p:attrName>ppt_h</p:attrName>
                                        </p:attrNameLst>
                                      </p:cBhvr>
                                      <p:tavLst>
                                        <p:tav tm="0">
                                          <p:val>
                                            <p:fltVal val="0"/>
                                          </p:val>
                                        </p:tav>
                                        <p:tav tm="100000">
                                          <p:val>
                                            <p:strVal val="#ppt_h"/>
                                          </p:val>
                                        </p:tav>
                                      </p:tavLst>
                                    </p:anim>
                                  </p:childTnLst>
                                </p:cTn>
                              </p:par>
                            </p:childTnLst>
                          </p:cTn>
                        </p:par>
                        <p:par>
                          <p:cTn id="79" fill="hold">
                            <p:stCondLst>
                              <p:cond delay="500"/>
                            </p:stCondLst>
                            <p:childTnLst>
                              <p:par>
                                <p:cTn id="80" presetID="47" presetClass="entr" presetSubtype="0" fill="hold" nodeType="afterEffect">
                                  <p:stCondLst>
                                    <p:cond delay="0"/>
                                  </p:stCondLst>
                                  <p:childTnLst>
                                    <p:set>
                                      <p:cBhvr>
                                        <p:cTn id="81" dur="1" fill="hold">
                                          <p:stCondLst>
                                            <p:cond delay="0"/>
                                          </p:stCondLst>
                                        </p:cTn>
                                        <p:tgtEl>
                                          <p:spTgt spid="101584"/>
                                        </p:tgtEl>
                                        <p:attrNameLst>
                                          <p:attrName>style.visibility</p:attrName>
                                        </p:attrNameLst>
                                      </p:cBhvr>
                                      <p:to>
                                        <p:strVal val="visible"/>
                                      </p:to>
                                    </p:set>
                                    <p:animEffect transition="in" filter="fade">
                                      <p:cBhvr>
                                        <p:cTn id="82" dur="500"/>
                                        <p:tgtEl>
                                          <p:spTgt spid="101584"/>
                                        </p:tgtEl>
                                      </p:cBhvr>
                                    </p:animEffect>
                                    <p:anim calcmode="lin" valueType="num">
                                      <p:cBhvr>
                                        <p:cTn id="83" dur="500" fill="hold"/>
                                        <p:tgtEl>
                                          <p:spTgt spid="101584"/>
                                        </p:tgtEl>
                                        <p:attrNameLst>
                                          <p:attrName>ppt_x</p:attrName>
                                        </p:attrNameLst>
                                      </p:cBhvr>
                                      <p:tavLst>
                                        <p:tav tm="0">
                                          <p:val>
                                            <p:strVal val="#ppt_x"/>
                                          </p:val>
                                        </p:tav>
                                        <p:tav tm="100000">
                                          <p:val>
                                            <p:strVal val="#ppt_x"/>
                                          </p:val>
                                        </p:tav>
                                      </p:tavLst>
                                    </p:anim>
                                    <p:anim calcmode="lin" valueType="num">
                                      <p:cBhvr>
                                        <p:cTn id="84" dur="500" fill="hold"/>
                                        <p:tgtEl>
                                          <p:spTgt spid="101584"/>
                                        </p:tgtEl>
                                        <p:attrNameLst>
                                          <p:attrName>ppt_y</p:attrName>
                                        </p:attrNameLst>
                                      </p:cBhvr>
                                      <p:tavLst>
                                        <p:tav tm="0">
                                          <p:val>
                                            <p:strVal val="#ppt_y-.1"/>
                                          </p:val>
                                        </p:tav>
                                        <p:tav tm="100000">
                                          <p:val>
                                            <p:strVal val="#ppt_y"/>
                                          </p:val>
                                        </p:tav>
                                      </p:tavLst>
                                    </p:anim>
                                  </p:childTnLst>
                                </p:cTn>
                              </p:par>
                            </p:childTnLst>
                          </p:cTn>
                        </p:par>
                        <p:par>
                          <p:cTn id="85" fill="hold">
                            <p:stCondLst>
                              <p:cond delay="1000"/>
                            </p:stCondLst>
                            <p:childTnLst>
                              <p:par>
                                <p:cTn id="86" presetID="47" presetClass="entr" presetSubtype="0" fill="hold" nodeType="afterEffect">
                                  <p:stCondLst>
                                    <p:cond delay="0"/>
                                  </p:stCondLst>
                                  <p:childTnLst>
                                    <p:set>
                                      <p:cBhvr>
                                        <p:cTn id="87" dur="1" fill="hold">
                                          <p:stCondLst>
                                            <p:cond delay="0"/>
                                          </p:stCondLst>
                                        </p:cTn>
                                        <p:tgtEl>
                                          <p:spTgt spid="101585"/>
                                        </p:tgtEl>
                                        <p:attrNameLst>
                                          <p:attrName>style.visibility</p:attrName>
                                        </p:attrNameLst>
                                      </p:cBhvr>
                                      <p:to>
                                        <p:strVal val="visible"/>
                                      </p:to>
                                    </p:set>
                                    <p:animEffect transition="in" filter="fade">
                                      <p:cBhvr>
                                        <p:cTn id="88" dur="500"/>
                                        <p:tgtEl>
                                          <p:spTgt spid="101585"/>
                                        </p:tgtEl>
                                      </p:cBhvr>
                                    </p:animEffect>
                                    <p:anim calcmode="lin" valueType="num">
                                      <p:cBhvr>
                                        <p:cTn id="89" dur="500" fill="hold"/>
                                        <p:tgtEl>
                                          <p:spTgt spid="101585"/>
                                        </p:tgtEl>
                                        <p:attrNameLst>
                                          <p:attrName>ppt_x</p:attrName>
                                        </p:attrNameLst>
                                      </p:cBhvr>
                                      <p:tavLst>
                                        <p:tav tm="0">
                                          <p:val>
                                            <p:strVal val="#ppt_x"/>
                                          </p:val>
                                        </p:tav>
                                        <p:tav tm="100000">
                                          <p:val>
                                            <p:strVal val="#ppt_x"/>
                                          </p:val>
                                        </p:tav>
                                      </p:tavLst>
                                    </p:anim>
                                    <p:anim calcmode="lin" valueType="num">
                                      <p:cBhvr>
                                        <p:cTn id="90" dur="500" fill="hold"/>
                                        <p:tgtEl>
                                          <p:spTgt spid="101585"/>
                                        </p:tgtEl>
                                        <p:attrNameLst>
                                          <p:attrName>ppt_y</p:attrName>
                                        </p:attrNameLst>
                                      </p:cBhvr>
                                      <p:tavLst>
                                        <p:tav tm="0">
                                          <p:val>
                                            <p:strVal val="#ppt_y-.1"/>
                                          </p:val>
                                        </p:tav>
                                        <p:tav tm="100000">
                                          <p:val>
                                            <p:strVal val="#ppt_y"/>
                                          </p:val>
                                        </p:tav>
                                      </p:tavLst>
                                    </p:anim>
                                  </p:childTnLst>
                                </p:cTn>
                              </p:par>
                            </p:childTnLst>
                          </p:cTn>
                        </p:par>
                        <p:par>
                          <p:cTn id="91" fill="hold">
                            <p:stCondLst>
                              <p:cond delay="1500"/>
                            </p:stCondLst>
                            <p:childTnLst>
                              <p:par>
                                <p:cTn id="92" presetID="53" presetClass="entr" presetSubtype="16" fill="hold" grpId="0" nodeType="afterEffect">
                                  <p:stCondLst>
                                    <p:cond delay="0"/>
                                  </p:stCondLst>
                                  <p:childTnLst>
                                    <p:set>
                                      <p:cBhvr>
                                        <p:cTn id="93" dur="1" fill="hold">
                                          <p:stCondLst>
                                            <p:cond delay="0"/>
                                          </p:stCondLst>
                                        </p:cTn>
                                        <p:tgtEl>
                                          <p:spTgt spid="101576"/>
                                        </p:tgtEl>
                                        <p:attrNameLst>
                                          <p:attrName>style.visibility</p:attrName>
                                        </p:attrNameLst>
                                      </p:cBhvr>
                                      <p:to>
                                        <p:strVal val="visible"/>
                                      </p:to>
                                    </p:set>
                                    <p:anim calcmode="lin" valueType="num">
                                      <p:cBhvr>
                                        <p:cTn id="94" dur="1000" fill="hold"/>
                                        <p:tgtEl>
                                          <p:spTgt spid="101576"/>
                                        </p:tgtEl>
                                        <p:attrNameLst>
                                          <p:attrName>ppt_w</p:attrName>
                                        </p:attrNameLst>
                                      </p:cBhvr>
                                      <p:tavLst>
                                        <p:tav tm="0">
                                          <p:val>
                                            <p:fltVal val="0"/>
                                          </p:val>
                                        </p:tav>
                                        <p:tav tm="100000">
                                          <p:val>
                                            <p:strVal val="#ppt_w"/>
                                          </p:val>
                                        </p:tav>
                                      </p:tavLst>
                                    </p:anim>
                                    <p:anim calcmode="lin" valueType="num">
                                      <p:cBhvr>
                                        <p:cTn id="95" dur="1000" fill="hold"/>
                                        <p:tgtEl>
                                          <p:spTgt spid="101576"/>
                                        </p:tgtEl>
                                        <p:attrNameLst>
                                          <p:attrName>ppt_h</p:attrName>
                                        </p:attrNameLst>
                                      </p:cBhvr>
                                      <p:tavLst>
                                        <p:tav tm="0">
                                          <p:val>
                                            <p:fltVal val="0"/>
                                          </p:val>
                                        </p:tav>
                                        <p:tav tm="100000">
                                          <p:val>
                                            <p:strVal val="#ppt_h"/>
                                          </p:val>
                                        </p:tav>
                                      </p:tavLst>
                                    </p:anim>
                                    <p:animEffect transition="in" filter="fade">
                                      <p:cBhvr>
                                        <p:cTn id="96" dur="1000"/>
                                        <p:tgtEl>
                                          <p:spTgt spid="101576"/>
                                        </p:tgtEl>
                                      </p:cBhvr>
                                    </p:animEffect>
                                  </p:childTnLst>
                                </p:cTn>
                              </p:par>
                            </p:childTnLst>
                          </p:cTn>
                        </p:par>
                        <p:par>
                          <p:cTn id="97" fill="hold">
                            <p:stCondLst>
                              <p:cond delay="2500"/>
                            </p:stCondLst>
                            <p:childTnLst>
                              <p:par>
                                <p:cTn id="98" presetID="16" presetClass="entr" presetSubtype="26" fill="hold" nodeType="afterEffect">
                                  <p:stCondLst>
                                    <p:cond delay="0"/>
                                  </p:stCondLst>
                                  <p:childTnLst>
                                    <p:set>
                                      <p:cBhvr>
                                        <p:cTn id="99" dur="1" fill="hold">
                                          <p:stCondLst>
                                            <p:cond delay="0"/>
                                          </p:stCondLst>
                                        </p:cTn>
                                        <p:tgtEl>
                                          <p:spTgt spid="23"/>
                                        </p:tgtEl>
                                        <p:attrNameLst>
                                          <p:attrName>style.visibility</p:attrName>
                                        </p:attrNameLst>
                                      </p:cBhvr>
                                      <p:to>
                                        <p:strVal val="visible"/>
                                      </p:to>
                                    </p:set>
                                    <p:animEffect transition="in" filter="barn(inHorizontal)">
                                      <p:cBhvr>
                                        <p:cTn id="100" dur="500"/>
                                        <p:tgtEl>
                                          <p:spTgt spid="23"/>
                                        </p:tgtEl>
                                      </p:cBhvr>
                                    </p:animEffect>
                                  </p:childTnLst>
                                </p:cTn>
                              </p:par>
                            </p:childTnLst>
                          </p:cTn>
                        </p:par>
                      </p:childTnLst>
                    </p:cTn>
                  </p:par>
                  <p:par>
                    <p:cTn id="101" fill="hold">
                      <p:stCondLst>
                        <p:cond delay="indefinite"/>
                      </p:stCondLst>
                      <p:childTnLst>
                        <p:par>
                          <p:cTn id="102" fill="hold">
                            <p:stCondLst>
                              <p:cond delay="0"/>
                            </p:stCondLst>
                            <p:childTnLst>
                              <p:par>
                                <p:cTn id="103" presetID="53" presetClass="exit" presetSubtype="16" fill="hold" grpId="1" nodeType="clickEffect">
                                  <p:stCondLst>
                                    <p:cond delay="0"/>
                                  </p:stCondLst>
                                  <p:childTnLst>
                                    <p:anim calcmode="lin" valueType="num">
                                      <p:cBhvr>
                                        <p:cTn id="104" dur="1000"/>
                                        <p:tgtEl>
                                          <p:spTgt spid="101576"/>
                                        </p:tgtEl>
                                        <p:attrNameLst>
                                          <p:attrName>ppt_w</p:attrName>
                                        </p:attrNameLst>
                                      </p:cBhvr>
                                      <p:tavLst>
                                        <p:tav tm="0">
                                          <p:val>
                                            <p:strVal val="ppt_w"/>
                                          </p:val>
                                        </p:tav>
                                        <p:tav tm="100000">
                                          <p:val>
                                            <p:fltVal val="0"/>
                                          </p:val>
                                        </p:tav>
                                      </p:tavLst>
                                    </p:anim>
                                    <p:anim calcmode="lin" valueType="num">
                                      <p:cBhvr>
                                        <p:cTn id="105" dur="1000"/>
                                        <p:tgtEl>
                                          <p:spTgt spid="101576"/>
                                        </p:tgtEl>
                                        <p:attrNameLst>
                                          <p:attrName>ppt_h</p:attrName>
                                        </p:attrNameLst>
                                      </p:cBhvr>
                                      <p:tavLst>
                                        <p:tav tm="0">
                                          <p:val>
                                            <p:strVal val="ppt_h"/>
                                          </p:val>
                                        </p:tav>
                                        <p:tav tm="100000">
                                          <p:val>
                                            <p:fltVal val="0"/>
                                          </p:val>
                                        </p:tav>
                                      </p:tavLst>
                                    </p:anim>
                                    <p:animEffect transition="out" filter="fade">
                                      <p:cBhvr>
                                        <p:cTn id="106" dur="1000"/>
                                        <p:tgtEl>
                                          <p:spTgt spid="101576"/>
                                        </p:tgtEl>
                                      </p:cBhvr>
                                    </p:animEffect>
                                    <p:set>
                                      <p:cBhvr>
                                        <p:cTn id="107" dur="1" fill="hold">
                                          <p:stCondLst>
                                            <p:cond delay="999"/>
                                          </p:stCondLst>
                                        </p:cTn>
                                        <p:tgtEl>
                                          <p:spTgt spid="101576"/>
                                        </p:tgtEl>
                                        <p:attrNameLst>
                                          <p:attrName>style.visibility</p:attrName>
                                        </p:attrNameLst>
                                      </p:cBhvr>
                                      <p:to>
                                        <p:strVal val="hidden"/>
                                      </p:to>
                                    </p:set>
                                  </p:childTnLst>
                                </p:cTn>
                              </p:par>
                              <p:par>
                                <p:cTn id="108" presetID="1" presetClass="exit" presetSubtype="0" fill="hold" grpId="1" nodeType="withEffect">
                                  <p:stCondLst>
                                    <p:cond delay="0"/>
                                  </p:stCondLst>
                                  <p:childTnLst>
                                    <p:set>
                                      <p:cBhvr>
                                        <p:cTn id="109" dur="1" fill="hold">
                                          <p:stCondLst>
                                            <p:cond delay="0"/>
                                          </p:stCondLst>
                                        </p:cTn>
                                        <p:tgtEl>
                                          <p:spTgt spid="101575"/>
                                        </p:tgtEl>
                                        <p:attrNameLst>
                                          <p:attrName>style.visibility</p:attrName>
                                        </p:attrNameLst>
                                      </p:cBhvr>
                                      <p:to>
                                        <p:strVal val="hidden"/>
                                      </p:to>
                                    </p:set>
                                  </p:childTnLst>
                                </p:cTn>
                              </p:par>
                            </p:childTnLst>
                          </p:cTn>
                        </p:par>
                        <p:par>
                          <p:cTn id="110" fill="hold">
                            <p:stCondLst>
                              <p:cond delay="1000"/>
                            </p:stCondLst>
                            <p:childTnLst>
                              <p:par>
                                <p:cTn id="111" presetID="9" presetClass="exit" presetSubtype="0" fill="hold" nodeType="afterEffect">
                                  <p:stCondLst>
                                    <p:cond delay="0"/>
                                  </p:stCondLst>
                                  <p:childTnLst>
                                    <p:animEffect transition="out" filter="dissolve">
                                      <p:cBhvr>
                                        <p:cTn id="112" dur="500"/>
                                        <p:tgtEl>
                                          <p:spTgt spid="101584"/>
                                        </p:tgtEl>
                                      </p:cBhvr>
                                    </p:animEffect>
                                    <p:set>
                                      <p:cBhvr>
                                        <p:cTn id="113" dur="1" fill="hold">
                                          <p:stCondLst>
                                            <p:cond delay="499"/>
                                          </p:stCondLst>
                                        </p:cTn>
                                        <p:tgtEl>
                                          <p:spTgt spid="101584"/>
                                        </p:tgtEl>
                                        <p:attrNameLst>
                                          <p:attrName>style.visibility</p:attrName>
                                        </p:attrNameLst>
                                      </p:cBhvr>
                                      <p:to>
                                        <p:strVal val="hidden"/>
                                      </p:to>
                                    </p:set>
                                  </p:childTnLst>
                                </p:cTn>
                              </p:par>
                              <p:par>
                                <p:cTn id="114" presetID="9" presetClass="exit" presetSubtype="0" fill="hold" nodeType="withEffect">
                                  <p:stCondLst>
                                    <p:cond delay="0"/>
                                  </p:stCondLst>
                                  <p:childTnLst>
                                    <p:animEffect transition="out" filter="dissolve">
                                      <p:cBhvr>
                                        <p:cTn id="115" dur="500"/>
                                        <p:tgtEl>
                                          <p:spTgt spid="101585"/>
                                        </p:tgtEl>
                                      </p:cBhvr>
                                    </p:animEffect>
                                    <p:set>
                                      <p:cBhvr>
                                        <p:cTn id="116" dur="1" fill="hold">
                                          <p:stCondLst>
                                            <p:cond delay="499"/>
                                          </p:stCondLst>
                                        </p:cTn>
                                        <p:tgtEl>
                                          <p:spTgt spid="101585"/>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42" presetClass="path" presetSubtype="0" accel="50000" decel="50000" fill="hold" grpId="1" nodeType="clickEffect">
                                  <p:stCondLst>
                                    <p:cond delay="0"/>
                                  </p:stCondLst>
                                  <p:childTnLst>
                                    <p:animMotion origin="layout" path="M 5.55556E-7 -1.11111E-6 L 5.55556E-7 0.06296 " pathEditMode="relative" rAng="0" ptsTypes="AA">
                                      <p:cBhvr>
                                        <p:cTn id="120" dur="1000" fill="hold"/>
                                        <p:tgtEl>
                                          <p:spTgt spid="101562"/>
                                        </p:tgtEl>
                                        <p:attrNameLst>
                                          <p:attrName>ppt_x</p:attrName>
                                          <p:attrName>ppt_y</p:attrName>
                                        </p:attrNameLst>
                                      </p:cBhvr>
                                      <p:rCtr x="0" y="3148"/>
                                    </p:animMotion>
                                  </p:childTnLst>
                                </p:cTn>
                              </p:par>
                            </p:childTnLst>
                          </p:cTn>
                        </p:par>
                        <p:par>
                          <p:cTn id="121" fill="hold">
                            <p:stCondLst>
                              <p:cond delay="1000"/>
                            </p:stCondLst>
                            <p:childTnLst>
                              <p:par>
                                <p:cTn id="122" presetID="12" presetClass="entr" presetSubtype="1" fill="hold" nodeType="afterEffect">
                                  <p:stCondLst>
                                    <p:cond delay="0"/>
                                  </p:stCondLst>
                                  <p:childTnLst>
                                    <p:set>
                                      <p:cBhvr>
                                        <p:cTn id="123" dur="1" fill="hold">
                                          <p:stCondLst>
                                            <p:cond delay="0"/>
                                          </p:stCondLst>
                                        </p:cTn>
                                        <p:tgtEl>
                                          <p:spTgt spid="31"/>
                                        </p:tgtEl>
                                        <p:attrNameLst>
                                          <p:attrName>style.visibility</p:attrName>
                                        </p:attrNameLst>
                                      </p:cBhvr>
                                      <p:to>
                                        <p:strVal val="visible"/>
                                      </p:to>
                                    </p:set>
                                    <p:animEffect transition="in" filter="slide(fromTop)">
                                      <p:cBhvr>
                                        <p:cTn id="124" dur="500"/>
                                        <p:tgtEl>
                                          <p:spTgt spid="31"/>
                                        </p:tgtEl>
                                      </p:cBhvr>
                                    </p:animEffect>
                                  </p:childTnLst>
                                </p:cTn>
                              </p:par>
                            </p:childTnLst>
                          </p:cTn>
                        </p:par>
                        <p:par>
                          <p:cTn id="125" fill="hold">
                            <p:stCondLst>
                              <p:cond delay="1500"/>
                            </p:stCondLst>
                            <p:childTnLst>
                              <p:par>
                                <p:cTn id="126" presetID="22" presetClass="exit" presetSubtype="2" fill="hold" nodeType="afterEffect">
                                  <p:stCondLst>
                                    <p:cond delay="500"/>
                                  </p:stCondLst>
                                  <p:childTnLst>
                                    <p:animEffect transition="out" filter="wipe(right)">
                                      <p:cBhvr>
                                        <p:cTn id="127" dur="500"/>
                                        <p:tgtEl>
                                          <p:spTgt spid="101574"/>
                                        </p:tgtEl>
                                      </p:cBhvr>
                                    </p:animEffect>
                                    <p:set>
                                      <p:cBhvr>
                                        <p:cTn id="128" dur="1" fill="hold">
                                          <p:stCondLst>
                                            <p:cond delay="499"/>
                                          </p:stCondLst>
                                        </p:cTn>
                                        <p:tgtEl>
                                          <p:spTgt spid="101574"/>
                                        </p:tgtEl>
                                        <p:attrNameLst>
                                          <p:attrName>style.visibility</p:attrName>
                                        </p:attrNameLst>
                                      </p:cBhvr>
                                      <p:to>
                                        <p:strVal val="hidden"/>
                                      </p:to>
                                    </p:set>
                                  </p:childTnLst>
                                </p:cTn>
                              </p:par>
                            </p:childTnLst>
                          </p:cTn>
                        </p:par>
                        <p:par>
                          <p:cTn id="129" fill="hold">
                            <p:stCondLst>
                              <p:cond delay="2500"/>
                            </p:stCondLst>
                            <p:childTnLst>
                              <p:par>
                                <p:cTn id="130" presetID="22" presetClass="entr" presetSubtype="8" fill="hold" nodeType="afterEffect">
                                  <p:stCondLst>
                                    <p:cond delay="0"/>
                                  </p:stCondLst>
                                  <p:childTnLst>
                                    <p:set>
                                      <p:cBhvr>
                                        <p:cTn id="131" dur="1" fill="hold">
                                          <p:stCondLst>
                                            <p:cond delay="0"/>
                                          </p:stCondLst>
                                        </p:cTn>
                                        <p:tgtEl>
                                          <p:spTgt spid="101644"/>
                                        </p:tgtEl>
                                        <p:attrNameLst>
                                          <p:attrName>style.visibility</p:attrName>
                                        </p:attrNameLst>
                                      </p:cBhvr>
                                      <p:to>
                                        <p:strVal val="visible"/>
                                      </p:to>
                                    </p:set>
                                    <p:animEffect transition="in" filter="wipe(left)">
                                      <p:cBhvr>
                                        <p:cTn id="132" dur="500"/>
                                        <p:tgtEl>
                                          <p:spTgt spid="101644"/>
                                        </p:tgtEl>
                                      </p:cBhvr>
                                    </p:animEffect>
                                  </p:childTnLst>
                                </p:cTn>
                              </p:par>
                            </p:childTnLst>
                          </p:cTn>
                        </p:par>
                        <p:par>
                          <p:cTn id="133" fill="hold">
                            <p:stCondLst>
                              <p:cond delay="3000"/>
                            </p:stCondLst>
                            <p:childTnLst>
                              <p:par>
                                <p:cTn id="134" presetID="12" presetClass="entr" presetSubtype="1" fill="hold" nodeType="afterEffect">
                                  <p:stCondLst>
                                    <p:cond delay="0"/>
                                  </p:stCondLst>
                                  <p:childTnLst>
                                    <p:set>
                                      <p:cBhvr>
                                        <p:cTn id="135" dur="1" fill="hold">
                                          <p:stCondLst>
                                            <p:cond delay="0"/>
                                          </p:stCondLst>
                                        </p:cTn>
                                        <p:tgtEl>
                                          <p:spTgt spid="101568"/>
                                        </p:tgtEl>
                                        <p:attrNameLst>
                                          <p:attrName>style.visibility</p:attrName>
                                        </p:attrNameLst>
                                      </p:cBhvr>
                                      <p:to>
                                        <p:strVal val="visible"/>
                                      </p:to>
                                    </p:set>
                                    <p:animEffect transition="in" filter="slide(fromTop)">
                                      <p:cBhvr>
                                        <p:cTn id="136" dur="500"/>
                                        <p:tgtEl>
                                          <p:spTgt spid="101568"/>
                                        </p:tgtEl>
                                      </p:cBhvr>
                                    </p:animEffect>
                                  </p:childTnLst>
                                </p:cTn>
                              </p:par>
                            </p:childTnLst>
                          </p:cTn>
                        </p:par>
                      </p:childTnLst>
                    </p:cTn>
                  </p:par>
                  <p:par>
                    <p:cTn id="137" fill="hold">
                      <p:stCondLst>
                        <p:cond delay="indefinite"/>
                      </p:stCondLst>
                      <p:childTnLst>
                        <p:par>
                          <p:cTn id="138" fill="hold">
                            <p:stCondLst>
                              <p:cond delay="0"/>
                            </p:stCondLst>
                            <p:childTnLst>
                              <p:par>
                                <p:cTn id="139" presetID="9" presetClass="exit" presetSubtype="0" fill="hold" nodeType="clickEffect">
                                  <p:stCondLst>
                                    <p:cond delay="0"/>
                                  </p:stCondLst>
                                  <p:childTnLst>
                                    <p:animEffect transition="out" filter="dissolve">
                                      <p:cBhvr>
                                        <p:cTn id="140" dur="500"/>
                                        <p:tgtEl>
                                          <p:spTgt spid="30"/>
                                        </p:tgtEl>
                                      </p:cBhvr>
                                    </p:animEffect>
                                    <p:set>
                                      <p:cBhvr>
                                        <p:cTn id="141" dur="1" fill="hold">
                                          <p:stCondLst>
                                            <p:cond delay="499"/>
                                          </p:stCondLst>
                                        </p:cTn>
                                        <p:tgtEl>
                                          <p:spTgt spid="30"/>
                                        </p:tgtEl>
                                        <p:attrNameLst>
                                          <p:attrName>style.visibility</p:attrName>
                                        </p:attrNameLst>
                                      </p:cBhvr>
                                      <p:to>
                                        <p:strVal val="hidden"/>
                                      </p:to>
                                    </p:set>
                                  </p:childTnLst>
                                </p:cTn>
                              </p:par>
                              <p:par>
                                <p:cTn id="142" presetID="9" presetClass="exit" presetSubtype="0" fill="hold" nodeType="withEffect">
                                  <p:stCondLst>
                                    <p:cond delay="0"/>
                                  </p:stCondLst>
                                  <p:childTnLst>
                                    <p:animEffect transition="out" filter="dissolve">
                                      <p:cBhvr>
                                        <p:cTn id="143" dur="500"/>
                                        <p:tgtEl>
                                          <p:spTgt spid="101644"/>
                                        </p:tgtEl>
                                      </p:cBhvr>
                                    </p:animEffect>
                                    <p:set>
                                      <p:cBhvr>
                                        <p:cTn id="144" dur="1" fill="hold">
                                          <p:stCondLst>
                                            <p:cond delay="499"/>
                                          </p:stCondLst>
                                        </p:cTn>
                                        <p:tgtEl>
                                          <p:spTgt spid="101644"/>
                                        </p:tgtEl>
                                        <p:attrNameLst>
                                          <p:attrName>style.visibility</p:attrName>
                                        </p:attrNameLst>
                                      </p:cBhvr>
                                      <p:to>
                                        <p:strVal val="hidden"/>
                                      </p:to>
                                    </p:set>
                                  </p:childTnLst>
                                </p:cTn>
                              </p:par>
                              <p:par>
                                <p:cTn id="145" presetID="12" presetClass="exit" presetSubtype="1" fill="hold" grpId="1" nodeType="withEffect">
                                  <p:stCondLst>
                                    <p:cond delay="0"/>
                                  </p:stCondLst>
                                  <p:childTnLst>
                                    <p:animEffect transition="out" filter="slide(fromTop)">
                                      <p:cBhvr>
                                        <p:cTn id="146" dur="500"/>
                                        <p:tgtEl>
                                          <p:spTgt spid="101573"/>
                                        </p:tgtEl>
                                      </p:cBhvr>
                                    </p:animEffect>
                                    <p:set>
                                      <p:cBhvr>
                                        <p:cTn id="147" dur="1" fill="hold">
                                          <p:stCondLst>
                                            <p:cond delay="499"/>
                                          </p:stCondLst>
                                        </p:cTn>
                                        <p:tgtEl>
                                          <p:spTgt spid="101573"/>
                                        </p:tgtEl>
                                        <p:attrNameLst>
                                          <p:attrName>style.visibility</p:attrName>
                                        </p:attrNameLst>
                                      </p:cBhvr>
                                      <p:to>
                                        <p:strVal val="hidden"/>
                                      </p:to>
                                    </p:set>
                                  </p:childTnLst>
                                </p:cTn>
                              </p:par>
                              <p:par>
                                <p:cTn id="148" presetID="1" presetClass="exit" presetSubtype="0" fill="hold" grpId="2" nodeType="withEffect">
                                  <p:stCondLst>
                                    <p:cond delay="0"/>
                                  </p:stCondLst>
                                  <p:childTnLst>
                                    <p:set>
                                      <p:cBhvr>
                                        <p:cTn id="149" dur="1" fill="hold">
                                          <p:stCondLst>
                                            <p:cond delay="0"/>
                                          </p:stCondLst>
                                        </p:cTn>
                                        <p:tgtEl>
                                          <p:spTgt spid="101562"/>
                                        </p:tgtEl>
                                        <p:attrNameLst>
                                          <p:attrName>style.visibility</p:attrName>
                                        </p:attrNameLst>
                                      </p:cBhvr>
                                      <p:to>
                                        <p:strVal val="hidden"/>
                                      </p:to>
                                    </p:set>
                                  </p:childTnLst>
                                </p:cTn>
                              </p:par>
                            </p:childTnLst>
                          </p:cTn>
                        </p:par>
                        <p:par>
                          <p:cTn id="150" fill="hold">
                            <p:stCondLst>
                              <p:cond delay="500"/>
                            </p:stCondLst>
                            <p:childTnLst>
                              <p:par>
                                <p:cTn id="151" presetID="12" presetClass="entr" presetSubtype="4" fill="hold" grpId="0" nodeType="afterEffect">
                                  <p:stCondLst>
                                    <p:cond delay="0"/>
                                  </p:stCondLst>
                                  <p:childTnLst>
                                    <p:set>
                                      <p:cBhvr>
                                        <p:cTn id="152" dur="1" fill="hold">
                                          <p:stCondLst>
                                            <p:cond delay="0"/>
                                          </p:stCondLst>
                                        </p:cTn>
                                        <p:tgtEl>
                                          <p:spTgt spid="101715"/>
                                        </p:tgtEl>
                                        <p:attrNameLst>
                                          <p:attrName>style.visibility</p:attrName>
                                        </p:attrNameLst>
                                      </p:cBhvr>
                                      <p:to>
                                        <p:strVal val="visible"/>
                                      </p:to>
                                    </p:set>
                                    <p:animEffect transition="in" filter="slide(fromBottom)">
                                      <p:cBhvr>
                                        <p:cTn id="153" dur="500"/>
                                        <p:tgtEl>
                                          <p:spTgt spid="101715"/>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8" fill="hold" grpId="0" nodeType="clickEffect">
                                  <p:stCondLst>
                                    <p:cond delay="0"/>
                                  </p:stCondLst>
                                  <p:childTnLst>
                                    <p:set>
                                      <p:cBhvr>
                                        <p:cTn id="157" dur="1" fill="hold">
                                          <p:stCondLst>
                                            <p:cond delay="0"/>
                                          </p:stCondLst>
                                        </p:cTn>
                                        <p:tgtEl>
                                          <p:spTgt spid="101563"/>
                                        </p:tgtEl>
                                        <p:attrNameLst>
                                          <p:attrName>style.visibility</p:attrName>
                                        </p:attrNameLst>
                                      </p:cBhvr>
                                      <p:to>
                                        <p:strVal val="visible"/>
                                      </p:to>
                                    </p:set>
                                    <p:animEffect transition="in" filter="wipe(left)">
                                      <p:cBhvr>
                                        <p:cTn id="158" dur="500"/>
                                        <p:tgtEl>
                                          <p:spTgt spid="101563"/>
                                        </p:tgtEl>
                                      </p:cBhvr>
                                    </p:animEffect>
                                  </p:childTnLst>
                                </p:cTn>
                              </p:par>
                            </p:childTnLst>
                          </p:cTn>
                        </p:par>
                        <p:par>
                          <p:cTn id="159" fill="hold">
                            <p:stCondLst>
                              <p:cond delay="500"/>
                            </p:stCondLst>
                            <p:childTnLst>
                              <p:par>
                                <p:cTn id="160" presetID="12" presetClass="entr" presetSubtype="1" fill="hold" nodeType="afterEffect">
                                  <p:stCondLst>
                                    <p:cond delay="0"/>
                                  </p:stCondLst>
                                  <p:childTnLst>
                                    <p:set>
                                      <p:cBhvr>
                                        <p:cTn id="161" dur="1" fill="hold">
                                          <p:stCondLst>
                                            <p:cond delay="0"/>
                                          </p:stCondLst>
                                        </p:cTn>
                                        <p:tgtEl>
                                          <p:spTgt spid="101577"/>
                                        </p:tgtEl>
                                        <p:attrNameLst>
                                          <p:attrName>style.visibility</p:attrName>
                                        </p:attrNameLst>
                                      </p:cBhvr>
                                      <p:to>
                                        <p:strVal val="visible"/>
                                      </p:to>
                                    </p:set>
                                    <p:animEffect transition="in" filter="slide(fromTop)">
                                      <p:cBhvr>
                                        <p:cTn id="162" dur="500"/>
                                        <p:tgtEl>
                                          <p:spTgt spid="101577"/>
                                        </p:tgtEl>
                                      </p:cBhvr>
                                    </p:animEffect>
                                  </p:childTnLst>
                                </p:cTn>
                              </p:par>
                            </p:childTnLst>
                          </p:cTn>
                        </p:par>
                      </p:childTnLst>
                    </p:cTn>
                  </p:par>
                  <p:par>
                    <p:cTn id="163" fill="hold">
                      <p:stCondLst>
                        <p:cond delay="indefinite"/>
                      </p:stCondLst>
                      <p:childTnLst>
                        <p:par>
                          <p:cTn id="164" fill="hold">
                            <p:stCondLst>
                              <p:cond delay="0"/>
                            </p:stCondLst>
                            <p:childTnLst>
                              <p:par>
                                <p:cTn id="165" presetID="42" presetClass="path" presetSubtype="0" accel="50000" decel="50000" fill="hold" grpId="1" nodeType="clickEffect">
                                  <p:stCondLst>
                                    <p:cond delay="0"/>
                                  </p:stCondLst>
                                  <p:childTnLst>
                                    <p:animMotion origin="layout" path="M 5.55556E-7 3.7037E-7 L 5.55556E-7 0.03148 " pathEditMode="relative" rAng="0" ptsTypes="AA">
                                      <p:cBhvr>
                                        <p:cTn id="166" dur="1000" fill="hold"/>
                                        <p:tgtEl>
                                          <p:spTgt spid="101563"/>
                                        </p:tgtEl>
                                        <p:attrNameLst>
                                          <p:attrName>ppt_x</p:attrName>
                                          <p:attrName>ppt_y</p:attrName>
                                        </p:attrNameLst>
                                      </p:cBhvr>
                                      <p:rCtr x="0" y="1574"/>
                                    </p:animMotion>
                                  </p:childTnLst>
                                </p:cTn>
                              </p:par>
                            </p:childTnLst>
                          </p:cTn>
                        </p:par>
                        <p:par>
                          <p:cTn id="167" fill="hold">
                            <p:stCondLst>
                              <p:cond delay="1000"/>
                            </p:stCondLst>
                            <p:childTnLst>
                              <p:par>
                                <p:cTn id="168" presetID="12" presetClass="entr" presetSubtype="1" fill="hold" nodeType="afterEffect">
                                  <p:stCondLst>
                                    <p:cond delay="0"/>
                                  </p:stCondLst>
                                  <p:childTnLst>
                                    <p:set>
                                      <p:cBhvr>
                                        <p:cTn id="169" dur="1" fill="hold">
                                          <p:stCondLst>
                                            <p:cond delay="0"/>
                                          </p:stCondLst>
                                        </p:cTn>
                                        <p:tgtEl>
                                          <p:spTgt spid="101581"/>
                                        </p:tgtEl>
                                        <p:attrNameLst>
                                          <p:attrName>style.visibility</p:attrName>
                                        </p:attrNameLst>
                                      </p:cBhvr>
                                      <p:to>
                                        <p:strVal val="visible"/>
                                      </p:to>
                                    </p:set>
                                    <p:animEffect transition="in" filter="slide(fromTop)">
                                      <p:cBhvr>
                                        <p:cTn id="170" dur="500"/>
                                        <p:tgtEl>
                                          <p:spTgt spid="101581"/>
                                        </p:tgtEl>
                                      </p:cBhvr>
                                    </p:animEffect>
                                  </p:childTnLst>
                                </p:cTn>
                              </p:par>
                            </p:childTnLst>
                          </p:cTn>
                        </p:par>
                      </p:childTnLst>
                    </p:cTn>
                  </p:par>
                  <p:par>
                    <p:cTn id="171" fill="hold">
                      <p:stCondLst>
                        <p:cond delay="indefinite"/>
                      </p:stCondLst>
                      <p:childTnLst>
                        <p:par>
                          <p:cTn id="172" fill="hold">
                            <p:stCondLst>
                              <p:cond delay="0"/>
                            </p:stCondLst>
                            <p:childTnLst>
                              <p:par>
                                <p:cTn id="173" presetID="42" presetClass="path" presetSubtype="0" accel="50000" decel="50000" fill="hold" grpId="2" nodeType="clickEffect">
                                  <p:stCondLst>
                                    <p:cond delay="0"/>
                                  </p:stCondLst>
                                  <p:childTnLst>
                                    <p:animMotion origin="layout" path="M 5.55556E-7 0.03148 L 5.55556E-7 0.06296 " pathEditMode="relative" rAng="0" ptsTypes="AA">
                                      <p:cBhvr>
                                        <p:cTn id="174" dur="1000" fill="hold"/>
                                        <p:tgtEl>
                                          <p:spTgt spid="101563"/>
                                        </p:tgtEl>
                                        <p:attrNameLst>
                                          <p:attrName>ppt_x</p:attrName>
                                          <p:attrName>ppt_y</p:attrName>
                                        </p:attrNameLst>
                                      </p:cBhvr>
                                      <p:rCtr x="0" y="1574"/>
                                    </p:animMotion>
                                  </p:childTnLst>
                                </p:cTn>
                              </p:par>
                            </p:childTnLst>
                          </p:cTn>
                        </p:par>
                        <p:par>
                          <p:cTn id="175" fill="hold">
                            <p:stCondLst>
                              <p:cond delay="1000"/>
                            </p:stCondLst>
                            <p:childTnLst>
                              <p:par>
                                <p:cTn id="176" presetID="22" presetClass="entr" presetSubtype="8" fill="hold" nodeType="afterEffect">
                                  <p:stCondLst>
                                    <p:cond delay="0"/>
                                  </p:stCondLst>
                                  <p:childTnLst>
                                    <p:set>
                                      <p:cBhvr>
                                        <p:cTn id="177" dur="1" fill="hold">
                                          <p:stCondLst>
                                            <p:cond delay="0"/>
                                          </p:stCondLst>
                                        </p:cTn>
                                        <p:tgtEl>
                                          <p:spTgt spid="101582"/>
                                        </p:tgtEl>
                                        <p:attrNameLst>
                                          <p:attrName>style.visibility</p:attrName>
                                        </p:attrNameLst>
                                      </p:cBhvr>
                                      <p:to>
                                        <p:strVal val="visible"/>
                                      </p:to>
                                    </p:set>
                                    <p:animEffect transition="in" filter="wipe(left)">
                                      <p:cBhvr>
                                        <p:cTn id="178" dur="500"/>
                                        <p:tgtEl>
                                          <p:spTgt spid="101582"/>
                                        </p:tgtEl>
                                      </p:cBhvr>
                                    </p:animEffect>
                                  </p:childTnLst>
                                </p:cTn>
                              </p:par>
                            </p:childTnLst>
                          </p:cTn>
                        </p:par>
                      </p:childTnLst>
                    </p:cTn>
                  </p:par>
                  <p:par>
                    <p:cTn id="179" fill="hold">
                      <p:stCondLst>
                        <p:cond delay="indefinite"/>
                      </p:stCondLst>
                      <p:childTnLst>
                        <p:par>
                          <p:cTn id="180" fill="hold">
                            <p:stCondLst>
                              <p:cond delay="0"/>
                            </p:stCondLst>
                            <p:childTnLst>
                              <p:par>
                                <p:cTn id="181" presetID="42" presetClass="path" presetSubtype="0" accel="50000" decel="50000" fill="hold" grpId="3" nodeType="clickEffect">
                                  <p:stCondLst>
                                    <p:cond delay="0"/>
                                  </p:stCondLst>
                                  <p:childTnLst>
                                    <p:animMotion origin="layout" path="M 5.55556E-7 0.06296 L 5.55556E-7 0.09444 " pathEditMode="relative" rAng="0" ptsTypes="AA">
                                      <p:cBhvr>
                                        <p:cTn id="182" dur="1000" fill="hold"/>
                                        <p:tgtEl>
                                          <p:spTgt spid="101563"/>
                                        </p:tgtEl>
                                        <p:attrNameLst>
                                          <p:attrName>ppt_x</p:attrName>
                                          <p:attrName>ppt_y</p:attrName>
                                        </p:attrNameLst>
                                      </p:cBhvr>
                                      <p:rCtr x="0" y="1574"/>
                                    </p:animMotion>
                                  </p:childTnLst>
                                </p:cTn>
                              </p:par>
                            </p:childTnLst>
                          </p:cTn>
                        </p:par>
                        <p:par>
                          <p:cTn id="183" fill="hold">
                            <p:stCondLst>
                              <p:cond delay="1000"/>
                            </p:stCondLst>
                            <p:childTnLst>
                              <p:par>
                                <p:cTn id="184" presetID="22" presetClass="entr" presetSubtype="8" fill="hold" nodeType="afterEffect">
                                  <p:stCondLst>
                                    <p:cond delay="0"/>
                                  </p:stCondLst>
                                  <p:childTnLst>
                                    <p:set>
                                      <p:cBhvr>
                                        <p:cTn id="185" dur="1" fill="hold">
                                          <p:stCondLst>
                                            <p:cond delay="0"/>
                                          </p:stCondLst>
                                        </p:cTn>
                                        <p:tgtEl>
                                          <p:spTgt spid="101578"/>
                                        </p:tgtEl>
                                        <p:attrNameLst>
                                          <p:attrName>style.visibility</p:attrName>
                                        </p:attrNameLst>
                                      </p:cBhvr>
                                      <p:to>
                                        <p:strVal val="visible"/>
                                      </p:to>
                                    </p:set>
                                    <p:animEffect transition="in" filter="wipe(left)">
                                      <p:cBhvr>
                                        <p:cTn id="186" dur="500"/>
                                        <p:tgtEl>
                                          <p:spTgt spid="101578"/>
                                        </p:tgtEl>
                                      </p:cBhvr>
                                    </p:animEffect>
                                  </p:childTnLst>
                                </p:cTn>
                              </p:par>
                            </p:childTnLst>
                          </p:cTn>
                        </p:par>
                      </p:childTnLst>
                    </p:cTn>
                  </p:par>
                  <p:par>
                    <p:cTn id="187" fill="hold">
                      <p:stCondLst>
                        <p:cond delay="indefinite"/>
                      </p:stCondLst>
                      <p:childTnLst>
                        <p:par>
                          <p:cTn id="188" fill="hold">
                            <p:stCondLst>
                              <p:cond delay="0"/>
                            </p:stCondLst>
                            <p:childTnLst>
                              <p:par>
                                <p:cTn id="189" presetID="12" presetClass="exit" presetSubtype="1" fill="hold" grpId="1" nodeType="clickEffect">
                                  <p:stCondLst>
                                    <p:cond delay="0"/>
                                  </p:stCondLst>
                                  <p:childTnLst>
                                    <p:animEffect transition="out" filter="slide(fromTop)">
                                      <p:cBhvr>
                                        <p:cTn id="190" dur="500"/>
                                        <p:tgtEl>
                                          <p:spTgt spid="101715"/>
                                        </p:tgtEl>
                                      </p:cBhvr>
                                    </p:animEffect>
                                    <p:set>
                                      <p:cBhvr>
                                        <p:cTn id="191" dur="1" fill="hold">
                                          <p:stCondLst>
                                            <p:cond delay="499"/>
                                          </p:stCondLst>
                                        </p:cTn>
                                        <p:tgtEl>
                                          <p:spTgt spid="101715"/>
                                        </p:tgtEl>
                                        <p:attrNameLst>
                                          <p:attrName>style.visibility</p:attrName>
                                        </p:attrNameLst>
                                      </p:cBhvr>
                                      <p:to>
                                        <p:strVal val="hidden"/>
                                      </p:to>
                                    </p:set>
                                  </p:childTnLst>
                                </p:cTn>
                              </p:par>
                              <p:par>
                                <p:cTn id="192" presetID="1" presetClass="exit" presetSubtype="0" fill="hold" grpId="4" nodeType="withEffect">
                                  <p:stCondLst>
                                    <p:cond delay="0"/>
                                  </p:stCondLst>
                                  <p:childTnLst>
                                    <p:set>
                                      <p:cBhvr>
                                        <p:cTn id="193" dur="1" fill="hold">
                                          <p:stCondLst>
                                            <p:cond delay="0"/>
                                          </p:stCondLst>
                                        </p:cTn>
                                        <p:tgtEl>
                                          <p:spTgt spid="101563"/>
                                        </p:tgtEl>
                                        <p:attrNameLst>
                                          <p:attrName>style.visibility</p:attrName>
                                        </p:attrNameLst>
                                      </p:cBhvr>
                                      <p:to>
                                        <p:strVal val="hidden"/>
                                      </p:to>
                                    </p:set>
                                  </p:childTnLst>
                                </p:cTn>
                              </p:par>
                            </p:childTnLst>
                          </p:cTn>
                        </p:par>
                        <p:par>
                          <p:cTn id="194" fill="hold">
                            <p:stCondLst>
                              <p:cond delay="500"/>
                            </p:stCondLst>
                            <p:childTnLst>
                              <p:par>
                                <p:cTn id="195" presetID="9" presetClass="exit" presetSubtype="0" fill="hold" grpId="1" nodeType="afterEffect">
                                  <p:stCondLst>
                                    <p:cond delay="0"/>
                                  </p:stCondLst>
                                  <p:childTnLst>
                                    <p:animEffect transition="out" filter="dissolve">
                                      <p:cBhvr>
                                        <p:cTn id="196" dur="500"/>
                                        <p:tgtEl>
                                          <p:spTgt spid="101559"/>
                                        </p:tgtEl>
                                      </p:cBhvr>
                                    </p:animEffect>
                                    <p:set>
                                      <p:cBhvr>
                                        <p:cTn id="197" dur="1" fill="hold">
                                          <p:stCondLst>
                                            <p:cond delay="499"/>
                                          </p:stCondLst>
                                        </p:cTn>
                                        <p:tgtEl>
                                          <p:spTgt spid="10155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80" grpId="0"/>
      <p:bldP spid="101559" grpId="0" animBg="1"/>
      <p:bldP spid="101559" grpId="1" animBg="1"/>
      <p:bldP spid="101560" grpId="0" animBg="1"/>
      <p:bldP spid="101560" grpId="1" animBg="1"/>
      <p:bldP spid="101561" grpId="0"/>
      <p:bldP spid="101561" grpId="1"/>
      <p:bldP spid="101562" grpId="0" animBg="1"/>
      <p:bldP spid="101562" grpId="1" animBg="1"/>
      <p:bldP spid="101562" grpId="2" animBg="1"/>
      <p:bldP spid="101563" grpId="0" animBg="1"/>
      <p:bldP spid="101563" grpId="1" animBg="1"/>
      <p:bldP spid="101563" grpId="2" animBg="1"/>
      <p:bldP spid="101563" grpId="3" animBg="1"/>
      <p:bldP spid="101563" grpId="4" animBg="1"/>
      <p:bldP spid="101573" grpId="0"/>
      <p:bldP spid="101573" grpId="1"/>
      <p:bldP spid="101575" grpId="0" animBg="1"/>
      <p:bldP spid="101575" grpId="1" animBg="1"/>
      <p:bldP spid="101576" grpId="0" animBg="1"/>
      <p:bldP spid="101576" grpId="1" animBg="1"/>
      <p:bldP spid="101715" grpId="0"/>
      <p:bldP spid="101715" grpId="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51203" name="Rectangle 3"/>
          <p:cNvSpPr>
            <a:spLocks noGrp="1" noChangeArrowheads="1"/>
          </p:cNvSpPr>
          <p:nvPr>
            <p:ph idx="1"/>
          </p:nvPr>
        </p:nvSpPr>
        <p:spPr>
          <a:noFill/>
        </p:spPr>
        <p:txBody>
          <a:bodyPr/>
          <a:lstStyle/>
          <a:p>
            <a:pPr eaLnBrk="1" hangingPunct="1">
              <a:buClr>
                <a:srgbClr val="0000FF"/>
              </a:buClr>
              <a:buSzPct val="80000"/>
              <a:buFont typeface="Wingdings" panose="05000000000000000000" pitchFamily="2" charset="2"/>
              <a:buChar char="q"/>
            </a:pPr>
            <a:r>
              <a:rPr lang="zh-CN" altLang="en-US">
                <a:solidFill>
                  <a:srgbClr val="C0C0C0"/>
                </a:solidFill>
              </a:rPr>
              <a:t>基本概念</a:t>
            </a:r>
          </a:p>
          <a:p>
            <a:pPr eaLnBrk="1" hangingPunct="1">
              <a:buClr>
                <a:srgbClr val="0000FF"/>
              </a:buClr>
              <a:buSzPct val="80000"/>
              <a:buFont typeface="Wingdings" panose="05000000000000000000" pitchFamily="2" charset="2"/>
              <a:buChar char="q"/>
            </a:pPr>
            <a:r>
              <a:rPr lang="zh-CN" altLang="en-US">
                <a:solidFill>
                  <a:srgbClr val="C0C0C0"/>
                </a:solidFill>
              </a:rPr>
              <a:t>案例分析</a:t>
            </a:r>
          </a:p>
          <a:p>
            <a:pPr eaLnBrk="1" hangingPunct="1">
              <a:buClr>
                <a:srgbClr val="0000FF"/>
              </a:buClr>
              <a:buSzPct val="80000"/>
              <a:buFont typeface="Wingdings" panose="05000000000000000000" pitchFamily="2" charset="2"/>
              <a:buChar char="q"/>
            </a:pPr>
            <a:r>
              <a:rPr lang="zh-CN" altLang="en-US">
                <a:solidFill>
                  <a:srgbClr val="C0C0C0"/>
                </a:solidFill>
              </a:rPr>
              <a:t>任务控制块</a:t>
            </a:r>
          </a:p>
          <a:p>
            <a:pPr eaLnBrk="1" hangingPunct="1">
              <a:buClr>
                <a:srgbClr val="0000FF"/>
              </a:buClr>
              <a:buSzPct val="80000"/>
              <a:buFont typeface="Wingdings" panose="05000000000000000000" pitchFamily="2" charset="2"/>
              <a:buChar char="q"/>
            </a:pPr>
            <a:r>
              <a:rPr lang="zh-CN" altLang="en-US">
                <a:solidFill>
                  <a:srgbClr val="C0C0C0"/>
                </a:solidFill>
              </a:rPr>
              <a:t>任务就绪算法</a:t>
            </a:r>
          </a:p>
          <a:p>
            <a:pPr eaLnBrk="1" hangingPunct="1">
              <a:buClr>
                <a:srgbClr val="0000FF"/>
              </a:buClr>
              <a:buSzPct val="80000"/>
              <a:buFont typeface="Wingdings" panose="05000000000000000000" pitchFamily="2" charset="2"/>
              <a:buChar char="q"/>
            </a:pPr>
            <a:r>
              <a:rPr lang="en-US" altLang="zh-CN">
                <a:solidFill>
                  <a:srgbClr val="FF0000"/>
                </a:solidFill>
              </a:rPr>
              <a:t>OS</a:t>
            </a:r>
            <a:r>
              <a:rPr lang="zh-CN" altLang="en-US">
                <a:solidFill>
                  <a:srgbClr val="FF0000"/>
                </a:solidFill>
              </a:rPr>
              <a:t>初始化</a:t>
            </a:r>
          </a:p>
          <a:p>
            <a:pPr eaLnBrk="1" hangingPunct="1">
              <a:buClr>
                <a:srgbClr val="0000FF"/>
              </a:buClr>
              <a:buSzPct val="80000"/>
              <a:buFont typeface="Wingdings" panose="05000000000000000000" pitchFamily="2" charset="2"/>
              <a:buChar char="q"/>
            </a:pPr>
            <a:r>
              <a:rPr lang="zh-CN" altLang="en-US">
                <a:solidFill>
                  <a:srgbClr val="C0C0C0"/>
                </a:solidFill>
              </a:rPr>
              <a:t>任务管理</a:t>
            </a:r>
          </a:p>
          <a:p>
            <a:pPr eaLnBrk="1" hangingPunct="1">
              <a:buClr>
                <a:srgbClr val="0000FF"/>
              </a:buClr>
              <a:buSzPct val="80000"/>
              <a:buFont typeface="Wingdings" panose="05000000000000000000" pitchFamily="2" charset="2"/>
              <a:buChar char="q"/>
            </a:pPr>
            <a:r>
              <a:rPr lang="zh-CN" altLang="en-US">
                <a:solidFill>
                  <a:srgbClr val="C0C0C0"/>
                </a:solidFill>
              </a:rPr>
              <a:t>任务堆栈初始化</a:t>
            </a:r>
          </a:p>
        </p:txBody>
      </p:sp>
      <p:sp>
        <p:nvSpPr>
          <p:cNvPr id="51204" name="Rectangle 4"/>
          <p:cNvSpPr>
            <a:spLocks noChangeArrowheads="1"/>
          </p:cNvSpPr>
          <p:nvPr/>
        </p:nvSpPr>
        <p:spPr bwMode="auto">
          <a:xfrm>
            <a:off x="5807076" y="1447801"/>
            <a:ext cx="41751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获取并初始化</a:t>
            </a:r>
            <a:r>
              <a:rPr lang="en-US" altLang="zh-CN" sz="3200">
                <a:solidFill>
                  <a:srgbClr val="C0C0C0"/>
                </a:solidFill>
              </a:rPr>
              <a:t>TCB</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启动</a:t>
            </a:r>
            <a:r>
              <a:rPr lang="en-US" altLang="zh-CN" sz="3200">
                <a:solidFill>
                  <a:srgbClr val="C0C0C0"/>
                </a:solidFill>
              </a:rPr>
              <a:t>OS</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TargetInit </a:t>
            </a:r>
            <a:r>
              <a:rPr lang="zh-CN" altLang="en-US" sz="3200">
                <a:solidFill>
                  <a:srgbClr val="C0C0C0"/>
                </a:solidFill>
              </a:rPr>
              <a:t>初始化</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时间管理</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任务调度</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SWI</a:t>
            </a:r>
            <a:r>
              <a:rPr lang="zh-CN" altLang="en-US" sz="3200">
                <a:solidFill>
                  <a:srgbClr val="C0C0C0"/>
                </a:solidFill>
              </a:rPr>
              <a:t>软件中断异常</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任务级的任务调度小结</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3.2  </a:t>
            </a:r>
            <a:r>
              <a:rPr lang="zh-CN" altLang="en-US" dirty="0"/>
              <a:t>最小内核</a:t>
            </a:r>
          </a:p>
        </p:txBody>
      </p:sp>
      <p:sp>
        <p:nvSpPr>
          <p:cNvPr id="103427" name="Rectangle 3"/>
          <p:cNvSpPr>
            <a:spLocks noGrp="1" noChangeArrowheads="1"/>
          </p:cNvSpPr>
          <p:nvPr>
            <p:ph idx="1"/>
          </p:nvPr>
        </p:nvSpPr>
        <p:spPr/>
        <p:txBody>
          <a:bodyPr/>
          <a:lstStyle/>
          <a:p>
            <a:pPr eaLnBrk="1" hangingPunct="1"/>
            <a:r>
              <a:rPr lang="en-US" altLang="zh-CN" dirty="0"/>
              <a:t>OS</a:t>
            </a:r>
            <a:r>
              <a:rPr lang="zh-CN" altLang="en-US" dirty="0"/>
              <a:t>初始化</a:t>
            </a:r>
          </a:p>
        </p:txBody>
      </p:sp>
      <p:sp>
        <p:nvSpPr>
          <p:cNvPr id="103428" name="Rectangle 4"/>
          <p:cNvSpPr>
            <a:spLocks noChangeArrowheads="1"/>
          </p:cNvSpPr>
          <p:nvPr/>
        </p:nvSpPr>
        <p:spPr bwMode="auto">
          <a:xfrm>
            <a:off x="2667000" y="2279562"/>
            <a:ext cx="71628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latin typeface="华文新魏" panose="02010800040101010101" pitchFamily="2" charset="-122"/>
                <a:ea typeface="华文新魏" panose="02010800040101010101" pitchFamily="2" charset="-122"/>
              </a:rPr>
              <a:t>       </a:t>
            </a:r>
            <a:r>
              <a:rPr lang="en-US" altLang="zh-CN" sz="2400" dirty="0" err="1">
                <a:latin typeface="华文新魏" panose="02010800040101010101" pitchFamily="2" charset="-122"/>
                <a:ea typeface="华文新魏" panose="02010800040101010101" pitchFamily="2" charset="-122"/>
              </a:rPr>
              <a:t>μC</a:t>
            </a:r>
            <a:r>
              <a:rPr lang="en-US" altLang="zh-CN" sz="2400" dirty="0">
                <a:latin typeface="华文新魏" panose="02010800040101010101" pitchFamily="2" charset="-122"/>
                <a:ea typeface="华文新魏" panose="02010800040101010101" pitchFamily="2" charset="-122"/>
              </a:rPr>
              <a:t>/OS-II</a:t>
            </a:r>
            <a:r>
              <a:rPr lang="zh-CN" altLang="en-US" sz="2400" dirty="0">
                <a:latin typeface="华文新魏" panose="02010800040101010101" pitchFamily="2" charset="-122"/>
                <a:ea typeface="华文新魏" panose="02010800040101010101" pitchFamily="2" charset="-122"/>
              </a:rPr>
              <a:t>必须通过函数</a:t>
            </a:r>
            <a:r>
              <a:rPr lang="en-US" altLang="zh-CN" sz="2400" dirty="0" err="1">
                <a:solidFill>
                  <a:srgbClr val="FF0000"/>
                </a:solidFill>
                <a:latin typeface="华文新魏" panose="02010800040101010101" pitchFamily="2" charset="-122"/>
                <a:ea typeface="华文新魏" panose="02010800040101010101" pitchFamily="2" charset="-122"/>
              </a:rPr>
              <a:t>OSInit</a:t>
            </a:r>
            <a:r>
              <a:rPr lang="en-US" altLang="zh-CN" sz="2400" dirty="0">
                <a:solidFill>
                  <a:srgbClr val="FF0000"/>
                </a:solidFill>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初始化后才可以使用，该仅调用</a:t>
            </a:r>
            <a:r>
              <a:rPr lang="en-US" altLang="zh-CN" sz="2400" dirty="0" err="1">
                <a:solidFill>
                  <a:srgbClr val="FF0000"/>
                </a:solidFill>
                <a:latin typeface="华文新魏" panose="02010800040101010101" pitchFamily="2" charset="-122"/>
                <a:ea typeface="华文新魏" panose="02010800040101010101" pitchFamily="2" charset="-122"/>
              </a:rPr>
              <a:t>OS_InitMisc</a:t>
            </a:r>
            <a:r>
              <a:rPr lang="en-US" altLang="zh-CN" sz="2400" dirty="0">
                <a:solidFill>
                  <a:srgbClr val="FF0000"/>
                </a:solidFill>
                <a:latin typeface="华文新魏" panose="02010800040101010101" pitchFamily="2" charset="-122"/>
                <a:ea typeface="华文新魏" panose="02010800040101010101" pitchFamily="2" charset="-122"/>
              </a:rPr>
              <a:t>()</a:t>
            </a:r>
            <a:r>
              <a:rPr lang="zh-CN" altLang="en-US" sz="2400" dirty="0">
                <a:solidFill>
                  <a:srgbClr val="FF0000"/>
                </a:solidFill>
                <a:latin typeface="华文新魏" panose="02010800040101010101" pitchFamily="2" charset="-122"/>
                <a:ea typeface="华文新魏" panose="02010800040101010101" pitchFamily="2" charset="-122"/>
              </a:rPr>
              <a:t>、</a:t>
            </a:r>
            <a:r>
              <a:rPr lang="en-US" altLang="zh-CN" sz="2400" dirty="0" err="1">
                <a:solidFill>
                  <a:srgbClr val="FF0000"/>
                </a:solidFill>
                <a:latin typeface="华文新魏" panose="02010800040101010101" pitchFamily="2" charset="-122"/>
                <a:ea typeface="华文新魏" panose="02010800040101010101" pitchFamily="2" charset="-122"/>
              </a:rPr>
              <a:t>OS_InitRdyList</a:t>
            </a:r>
            <a:r>
              <a:rPr lang="en-US" altLang="zh-CN" sz="2400" dirty="0">
                <a:solidFill>
                  <a:srgbClr val="FF0000"/>
                </a:solidFill>
                <a:latin typeface="华文新魏" panose="02010800040101010101" pitchFamily="2" charset="-122"/>
                <a:ea typeface="华文新魏" panose="02010800040101010101" pitchFamily="2" charset="-122"/>
              </a:rPr>
              <a:t>()</a:t>
            </a:r>
            <a:r>
              <a:rPr lang="zh-CN" altLang="en-US" sz="2400" dirty="0">
                <a:solidFill>
                  <a:srgbClr val="FF0000"/>
                </a:solidFill>
                <a:latin typeface="华文新魏" panose="02010800040101010101" pitchFamily="2" charset="-122"/>
                <a:ea typeface="华文新魏" panose="02010800040101010101" pitchFamily="2" charset="-122"/>
              </a:rPr>
              <a:t>、</a:t>
            </a:r>
            <a:r>
              <a:rPr lang="en-US" altLang="zh-CN" sz="2400" dirty="0" err="1">
                <a:solidFill>
                  <a:srgbClr val="FF0000"/>
                </a:solidFill>
                <a:latin typeface="华文新魏" panose="02010800040101010101" pitchFamily="2" charset="-122"/>
                <a:ea typeface="华文新魏" panose="02010800040101010101" pitchFamily="2" charset="-122"/>
              </a:rPr>
              <a:t>OS_InitTCBList</a:t>
            </a:r>
            <a:r>
              <a:rPr lang="en-US" altLang="zh-CN" sz="2400" dirty="0">
                <a:solidFill>
                  <a:srgbClr val="FF0000"/>
                </a:solidFill>
                <a:latin typeface="华文新魏" panose="02010800040101010101" pitchFamily="2" charset="-122"/>
                <a:ea typeface="华文新魏" panose="02010800040101010101" pitchFamily="2" charset="-122"/>
              </a:rPr>
              <a:t>()</a:t>
            </a:r>
            <a:r>
              <a:rPr lang="zh-CN" altLang="en-US" sz="2400" dirty="0">
                <a:solidFill>
                  <a:srgbClr val="FF0000"/>
                </a:solidFill>
                <a:latin typeface="华文新魏" panose="02010800040101010101" pitchFamily="2" charset="-122"/>
                <a:ea typeface="华文新魏" panose="02010800040101010101" pitchFamily="2" charset="-122"/>
              </a:rPr>
              <a:t>和</a:t>
            </a:r>
            <a:r>
              <a:rPr lang="en-US" altLang="zh-CN" sz="2400" dirty="0" err="1">
                <a:solidFill>
                  <a:srgbClr val="FF0000"/>
                </a:solidFill>
                <a:latin typeface="华文新魏" panose="02010800040101010101" pitchFamily="2" charset="-122"/>
                <a:ea typeface="华文新魏" panose="02010800040101010101" pitchFamily="2" charset="-122"/>
              </a:rPr>
              <a:t>OS_InitTaskIdle</a:t>
            </a:r>
            <a:r>
              <a:rPr lang="en-US" altLang="zh-CN" sz="2400" dirty="0">
                <a:solidFill>
                  <a:srgbClr val="FF0000"/>
                </a:solidFill>
                <a:latin typeface="华文新魏" panose="02010800040101010101" pitchFamily="2" charset="-122"/>
                <a:ea typeface="华文新魏" panose="02010800040101010101" pitchFamily="2" charset="-122"/>
              </a:rPr>
              <a:t>()</a:t>
            </a:r>
            <a:r>
              <a:rPr lang="en-US" altLang="zh-CN" sz="2400" dirty="0">
                <a:latin typeface="华文新魏" panose="02010800040101010101" pitchFamily="2" charset="-122"/>
                <a:ea typeface="华文新魏" panose="02010800040101010101" pitchFamily="2" charset="-122"/>
              </a:rPr>
              <a:t> 4</a:t>
            </a:r>
            <a:r>
              <a:rPr lang="zh-CN" altLang="en-US" sz="2400" dirty="0">
                <a:latin typeface="华文新魏" panose="02010800040101010101" pitchFamily="2" charset="-122"/>
                <a:ea typeface="华文新魏" panose="02010800040101010101" pitchFamily="2" charset="-122"/>
              </a:rPr>
              <a:t>个函数。</a:t>
            </a:r>
            <a:r>
              <a:rPr lang="zh-CN" altLang="en-US" dirty="0"/>
              <a:t> </a:t>
            </a:r>
          </a:p>
        </p:txBody>
      </p:sp>
      <p:grpSp>
        <p:nvGrpSpPr>
          <p:cNvPr id="2" name="Group 53"/>
          <p:cNvGrpSpPr/>
          <p:nvPr/>
        </p:nvGrpSpPr>
        <p:grpSpPr bwMode="auto">
          <a:xfrm>
            <a:off x="2514600" y="3519488"/>
            <a:ext cx="7086600" cy="2805112"/>
            <a:chOff x="624" y="2217"/>
            <a:chExt cx="4464" cy="1767"/>
          </a:xfrm>
        </p:grpSpPr>
        <p:sp>
          <p:nvSpPr>
            <p:cNvPr id="52231" name="AutoShape 32"/>
            <p:cNvSpPr>
              <a:spLocks noChangeArrowheads="1"/>
            </p:cNvSpPr>
            <p:nvPr/>
          </p:nvSpPr>
          <p:spPr bwMode="auto">
            <a:xfrm>
              <a:off x="1984" y="2461"/>
              <a:ext cx="1088" cy="22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dirty="0" err="1"/>
                <a:t>OS_InMisc</a:t>
              </a:r>
              <a:r>
                <a:rPr lang="zh-CN" altLang="en-US" sz="1400" dirty="0"/>
                <a:t>（）</a:t>
              </a:r>
            </a:p>
          </p:txBody>
        </p:sp>
        <p:sp>
          <p:nvSpPr>
            <p:cNvPr id="52232" name="AutoShape 28"/>
            <p:cNvSpPr>
              <a:spLocks noChangeArrowheads="1"/>
            </p:cNvSpPr>
            <p:nvPr/>
          </p:nvSpPr>
          <p:spPr bwMode="auto">
            <a:xfrm>
              <a:off x="624" y="2461"/>
              <a:ext cx="997" cy="227"/>
            </a:xfrm>
            <a:prstGeom prst="roundRect">
              <a:avLst>
                <a:gd name="adj" fmla="val 16667"/>
              </a:avLst>
            </a:prstGeom>
            <a:solidFill>
              <a:srgbClr val="CCFFCC"/>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OSInit</a:t>
              </a:r>
              <a:r>
                <a:rPr lang="zh-CN" altLang="en-US" sz="1400"/>
                <a:t>（）</a:t>
              </a:r>
            </a:p>
          </p:txBody>
        </p:sp>
        <p:sp>
          <p:nvSpPr>
            <p:cNvPr id="52233" name="AutoShape 29"/>
            <p:cNvSpPr>
              <a:spLocks noChangeArrowheads="1"/>
            </p:cNvSpPr>
            <p:nvPr/>
          </p:nvSpPr>
          <p:spPr bwMode="auto">
            <a:xfrm>
              <a:off x="624" y="2893"/>
              <a:ext cx="997" cy="227"/>
            </a:xfrm>
            <a:prstGeom prst="roundRect">
              <a:avLst>
                <a:gd name="adj" fmla="val 16667"/>
              </a:avLst>
            </a:prstGeom>
            <a:solidFill>
              <a:srgbClr val="FFFF99"/>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OSTaskCreate</a:t>
              </a:r>
              <a:r>
                <a:rPr lang="zh-CN" altLang="en-US" sz="1400"/>
                <a:t>（）</a:t>
              </a:r>
            </a:p>
          </p:txBody>
        </p:sp>
        <p:sp>
          <p:nvSpPr>
            <p:cNvPr id="52234" name="AutoShape 30"/>
            <p:cNvSpPr>
              <a:spLocks noChangeArrowheads="1"/>
            </p:cNvSpPr>
            <p:nvPr/>
          </p:nvSpPr>
          <p:spPr bwMode="auto">
            <a:xfrm>
              <a:off x="624" y="3325"/>
              <a:ext cx="997" cy="22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OSStart</a:t>
              </a:r>
              <a:r>
                <a:rPr lang="zh-CN" altLang="en-US" sz="1400"/>
                <a:t>（）</a:t>
              </a:r>
            </a:p>
          </p:txBody>
        </p:sp>
        <p:sp>
          <p:nvSpPr>
            <p:cNvPr id="52235" name="AutoShape 31"/>
            <p:cNvSpPr>
              <a:spLocks noChangeArrowheads="1"/>
            </p:cNvSpPr>
            <p:nvPr/>
          </p:nvSpPr>
          <p:spPr bwMode="auto">
            <a:xfrm>
              <a:off x="624" y="3757"/>
              <a:ext cx="997" cy="22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return 0</a:t>
              </a:r>
            </a:p>
          </p:txBody>
        </p:sp>
        <p:sp>
          <p:nvSpPr>
            <p:cNvPr id="52236" name="AutoShape 33"/>
            <p:cNvSpPr>
              <a:spLocks noChangeArrowheads="1"/>
            </p:cNvSpPr>
            <p:nvPr/>
          </p:nvSpPr>
          <p:spPr bwMode="auto">
            <a:xfrm>
              <a:off x="1984" y="2893"/>
              <a:ext cx="1088" cy="22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OS_InitRdyList</a:t>
              </a:r>
              <a:r>
                <a:rPr lang="zh-CN" altLang="en-US" sz="1400"/>
                <a:t>（）</a:t>
              </a:r>
            </a:p>
          </p:txBody>
        </p:sp>
        <p:sp>
          <p:nvSpPr>
            <p:cNvPr id="52237" name="AutoShape 34"/>
            <p:cNvSpPr>
              <a:spLocks noChangeArrowheads="1"/>
            </p:cNvSpPr>
            <p:nvPr/>
          </p:nvSpPr>
          <p:spPr bwMode="auto">
            <a:xfrm>
              <a:off x="1984" y="3325"/>
              <a:ext cx="1088" cy="22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OS_InitTCBLIST</a:t>
              </a:r>
              <a:r>
                <a:rPr lang="zh-CN" altLang="en-US" sz="1400"/>
                <a:t>（）</a:t>
              </a:r>
            </a:p>
          </p:txBody>
        </p:sp>
        <p:sp>
          <p:nvSpPr>
            <p:cNvPr id="52238" name="AutoShape 35"/>
            <p:cNvSpPr>
              <a:spLocks noChangeArrowheads="1"/>
            </p:cNvSpPr>
            <p:nvPr/>
          </p:nvSpPr>
          <p:spPr bwMode="auto">
            <a:xfrm>
              <a:off x="1984" y="3757"/>
              <a:ext cx="1088" cy="22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OS_InitTaskIdle</a:t>
              </a:r>
              <a:r>
                <a:rPr lang="zh-CN" altLang="en-US" sz="1400"/>
                <a:t>（）</a:t>
              </a:r>
            </a:p>
          </p:txBody>
        </p:sp>
        <p:sp>
          <p:nvSpPr>
            <p:cNvPr id="52239" name="Rectangle 36"/>
            <p:cNvSpPr>
              <a:spLocks noChangeArrowheads="1"/>
            </p:cNvSpPr>
            <p:nvPr/>
          </p:nvSpPr>
          <p:spPr bwMode="auto">
            <a:xfrm>
              <a:off x="3501" y="2298"/>
              <a:ext cx="1587" cy="317"/>
            </a:xfrm>
            <a:prstGeom prst="rect">
              <a:avLst/>
            </a:prstGeom>
            <a:solidFill>
              <a:srgbClr val="CCFFCC"/>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dirty="0"/>
                <a:t>OSIntNesting=0</a:t>
              </a:r>
            </a:p>
            <a:p>
              <a:pPr eaLnBrk="1" hangingPunct="1"/>
              <a:r>
                <a:rPr lang="en-US" altLang="zh-CN" sz="1400" dirty="0" err="1"/>
                <a:t>OSRunning</a:t>
              </a:r>
              <a:r>
                <a:rPr lang="en-US" altLang="zh-CN" sz="1400" dirty="0"/>
                <a:t>=0</a:t>
              </a:r>
            </a:p>
          </p:txBody>
        </p:sp>
        <p:sp>
          <p:nvSpPr>
            <p:cNvPr id="52240" name="Rectangle 37"/>
            <p:cNvSpPr>
              <a:spLocks noChangeArrowheads="1"/>
            </p:cNvSpPr>
            <p:nvPr/>
          </p:nvSpPr>
          <p:spPr bwMode="auto">
            <a:xfrm>
              <a:off x="3501" y="2664"/>
              <a:ext cx="1587" cy="680"/>
            </a:xfrm>
            <a:prstGeom prst="rect">
              <a:avLst/>
            </a:prstGeom>
            <a:solidFill>
              <a:srgbClr val="CCFFCC"/>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dirty="0"/>
                <a:t>就绪表初始化</a:t>
              </a:r>
            </a:p>
            <a:p>
              <a:pPr eaLnBrk="1" hangingPunct="1"/>
              <a:r>
                <a:rPr lang="en-US" altLang="zh-CN" sz="1400" dirty="0" err="1"/>
                <a:t>OSPrioCur</a:t>
              </a:r>
              <a:r>
                <a:rPr lang="zh-CN" altLang="en-US" sz="1400" dirty="0"/>
                <a:t>＝</a:t>
              </a:r>
              <a:r>
                <a:rPr lang="en-US" altLang="zh-CN" sz="1400" dirty="0"/>
                <a:t>0</a:t>
              </a:r>
            </a:p>
            <a:p>
              <a:pPr eaLnBrk="1" hangingPunct="1"/>
              <a:r>
                <a:rPr lang="en-US" altLang="zh-CN" sz="1400" dirty="0" err="1"/>
                <a:t>OSPrioHightRdy</a:t>
              </a:r>
              <a:r>
                <a:rPr lang="zh-CN" altLang="en-US" sz="1400" dirty="0"/>
                <a:t>＝</a:t>
              </a:r>
              <a:r>
                <a:rPr lang="en-US" altLang="zh-CN" sz="1400" dirty="0"/>
                <a:t>0</a:t>
              </a:r>
            </a:p>
            <a:p>
              <a:pPr eaLnBrk="1" hangingPunct="1"/>
              <a:r>
                <a:rPr lang="en-US" altLang="zh-CN" sz="1400" dirty="0"/>
                <a:t>OSTCBCur </a:t>
              </a:r>
              <a:r>
                <a:rPr lang="en-US" altLang="zh-CN" sz="1400" dirty="0">
                  <a:sym typeface="Wingdings" panose="05000000000000000000" pitchFamily="2" charset="2"/>
                </a:rPr>
                <a:t></a:t>
              </a:r>
              <a:r>
                <a:rPr lang="en-US" altLang="zh-CN" sz="1400" dirty="0"/>
                <a:t> NULL</a:t>
              </a:r>
            </a:p>
            <a:p>
              <a:pPr eaLnBrk="1" hangingPunct="1"/>
              <a:r>
                <a:rPr lang="en-US" altLang="zh-CN" sz="1400" dirty="0" err="1"/>
                <a:t>OSTCBHightRdy</a:t>
              </a:r>
              <a:r>
                <a:rPr lang="en-US" altLang="zh-CN" sz="1400" dirty="0"/>
                <a:t> </a:t>
              </a:r>
              <a:r>
                <a:rPr lang="en-US" altLang="zh-CN" sz="1400" dirty="0">
                  <a:sym typeface="Wingdings" panose="05000000000000000000" pitchFamily="2" charset="2"/>
                </a:rPr>
                <a:t></a:t>
              </a:r>
              <a:r>
                <a:rPr lang="en-US" altLang="zh-CN" sz="1400" dirty="0"/>
                <a:t> NULL</a:t>
              </a:r>
            </a:p>
          </p:txBody>
        </p:sp>
        <p:sp>
          <p:nvSpPr>
            <p:cNvPr id="52241" name="Rectangle 38"/>
            <p:cNvSpPr>
              <a:spLocks noChangeArrowheads="1"/>
            </p:cNvSpPr>
            <p:nvPr/>
          </p:nvSpPr>
          <p:spPr bwMode="auto">
            <a:xfrm>
              <a:off x="3501" y="3779"/>
              <a:ext cx="1587" cy="181"/>
            </a:xfrm>
            <a:prstGeom prst="rect">
              <a:avLst/>
            </a:prstGeom>
            <a:solidFill>
              <a:srgbClr val="CCFFCC"/>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创建空闲任务</a:t>
              </a:r>
            </a:p>
          </p:txBody>
        </p:sp>
        <p:sp>
          <p:nvSpPr>
            <p:cNvPr id="52242" name="Rectangle 39"/>
            <p:cNvSpPr>
              <a:spLocks noChangeArrowheads="1"/>
            </p:cNvSpPr>
            <p:nvPr/>
          </p:nvSpPr>
          <p:spPr bwMode="auto">
            <a:xfrm>
              <a:off x="3501" y="3397"/>
              <a:ext cx="1587" cy="317"/>
            </a:xfrm>
            <a:prstGeom prst="rect">
              <a:avLst/>
            </a:prstGeom>
            <a:solidFill>
              <a:srgbClr val="CCFFCC"/>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dirty="0"/>
                <a:t>OSTCBPrioTbl[</a:t>
              </a:r>
              <a:r>
                <a:rPr lang="en-US" altLang="zh-CN" sz="1400" dirty="0" err="1"/>
                <a:t>Prio</a:t>
              </a:r>
              <a:r>
                <a:rPr lang="en-US" altLang="zh-CN" sz="1400" dirty="0"/>
                <a:t>] </a:t>
              </a:r>
              <a:r>
                <a:rPr lang="en-US" altLang="zh-CN" sz="1400" dirty="0">
                  <a:sym typeface="Wingdings" panose="05000000000000000000" pitchFamily="2" charset="2"/>
                </a:rPr>
                <a:t></a:t>
              </a:r>
              <a:r>
                <a:rPr lang="en-US" altLang="zh-CN" sz="1400" dirty="0"/>
                <a:t> NULL</a:t>
              </a:r>
            </a:p>
            <a:p>
              <a:pPr eaLnBrk="1" hangingPunct="1"/>
              <a:r>
                <a:rPr lang="zh-CN" altLang="en-US" sz="1400" dirty="0"/>
                <a:t>初始化空</a:t>
              </a:r>
              <a:r>
                <a:rPr lang="en-US" altLang="zh-CN" sz="1400" dirty="0"/>
                <a:t>OS_TCB</a:t>
              </a:r>
              <a:r>
                <a:rPr lang="zh-CN" altLang="en-US" sz="1400" dirty="0"/>
                <a:t>链表</a:t>
              </a:r>
            </a:p>
          </p:txBody>
        </p:sp>
        <p:sp>
          <p:nvSpPr>
            <p:cNvPr id="52243" name="Text Box 40"/>
            <p:cNvSpPr txBox="1">
              <a:spLocks noChangeArrowheads="1"/>
            </p:cNvSpPr>
            <p:nvPr/>
          </p:nvSpPr>
          <p:spPr bwMode="auto">
            <a:xfrm>
              <a:off x="816" y="2217"/>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main ()</a:t>
              </a:r>
            </a:p>
          </p:txBody>
        </p:sp>
        <p:sp>
          <p:nvSpPr>
            <p:cNvPr id="52244" name="Text Box 41"/>
            <p:cNvSpPr txBox="1">
              <a:spLocks noChangeArrowheads="1"/>
            </p:cNvSpPr>
            <p:nvPr/>
          </p:nvSpPr>
          <p:spPr bwMode="auto">
            <a:xfrm>
              <a:off x="2208" y="2217"/>
              <a:ext cx="6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OSInit ()</a:t>
              </a:r>
            </a:p>
          </p:txBody>
        </p:sp>
        <p:cxnSp>
          <p:nvCxnSpPr>
            <p:cNvPr id="52245" name="AutoShape 42"/>
            <p:cNvCxnSpPr>
              <a:cxnSpLocks noChangeShapeType="1"/>
              <a:stCxn id="52231" idx="2"/>
              <a:endCxn id="52236" idx="0"/>
            </p:cNvCxnSpPr>
            <p:nvPr/>
          </p:nvCxnSpPr>
          <p:spPr bwMode="auto">
            <a:xfrm>
              <a:off x="2528" y="2688"/>
              <a:ext cx="0" cy="205"/>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52246" name="AutoShape 43"/>
            <p:cNvCxnSpPr>
              <a:cxnSpLocks noChangeShapeType="1"/>
              <a:stCxn id="52236" idx="2"/>
              <a:endCxn id="52237" idx="0"/>
            </p:cNvCxnSpPr>
            <p:nvPr/>
          </p:nvCxnSpPr>
          <p:spPr bwMode="auto">
            <a:xfrm>
              <a:off x="2528" y="3120"/>
              <a:ext cx="0" cy="205"/>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52247" name="AutoShape 44"/>
            <p:cNvCxnSpPr>
              <a:cxnSpLocks noChangeShapeType="1"/>
              <a:stCxn id="52237" idx="2"/>
              <a:endCxn id="52238" idx="0"/>
            </p:cNvCxnSpPr>
            <p:nvPr/>
          </p:nvCxnSpPr>
          <p:spPr bwMode="auto">
            <a:xfrm>
              <a:off x="2528" y="3552"/>
              <a:ext cx="0" cy="205"/>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52248" name="AutoShape 45"/>
            <p:cNvCxnSpPr>
              <a:cxnSpLocks noChangeShapeType="1"/>
              <a:stCxn id="52232" idx="3"/>
              <a:endCxn id="52231" idx="1"/>
            </p:cNvCxnSpPr>
            <p:nvPr/>
          </p:nvCxnSpPr>
          <p:spPr bwMode="auto">
            <a:xfrm>
              <a:off x="1621" y="2575"/>
              <a:ext cx="363" cy="0"/>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52249" name="AutoShape 46"/>
            <p:cNvCxnSpPr>
              <a:cxnSpLocks noChangeShapeType="1"/>
              <a:stCxn id="52238" idx="1"/>
              <a:endCxn id="52232" idx="3"/>
            </p:cNvCxnSpPr>
            <p:nvPr/>
          </p:nvCxnSpPr>
          <p:spPr bwMode="auto">
            <a:xfrm flipH="1" flipV="1">
              <a:off x="1621" y="2575"/>
              <a:ext cx="363" cy="1296"/>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52250" name="AutoShape 47"/>
            <p:cNvCxnSpPr>
              <a:cxnSpLocks noChangeShapeType="1"/>
              <a:stCxn id="52231" idx="3"/>
              <a:endCxn id="52239" idx="1"/>
            </p:cNvCxnSpPr>
            <p:nvPr/>
          </p:nvCxnSpPr>
          <p:spPr bwMode="auto">
            <a:xfrm flipV="1">
              <a:off x="3072" y="2457"/>
              <a:ext cx="429" cy="118"/>
            </a:xfrm>
            <a:prstGeom prst="bentConnector3">
              <a:avLst>
                <a:gd name="adj1" fmla="val 49884"/>
              </a:avLst>
            </a:prstGeom>
            <a:noFill/>
            <a:ln w="19050">
              <a:solidFill>
                <a:schemeClr val="tx1"/>
              </a:solidFill>
              <a:miter lim="800000"/>
            </a:ln>
            <a:extLst>
              <a:ext uri="{909E8E84-426E-40DD-AFC4-6F175D3DCCD1}">
                <a14:hiddenFill xmlns:a14="http://schemas.microsoft.com/office/drawing/2010/main">
                  <a:noFill/>
                </a14:hiddenFill>
              </a:ext>
            </a:extLst>
          </p:spPr>
        </p:cxnSp>
        <p:cxnSp>
          <p:nvCxnSpPr>
            <p:cNvPr id="52251" name="AutoShape 48"/>
            <p:cNvCxnSpPr>
              <a:cxnSpLocks noChangeShapeType="1"/>
              <a:stCxn id="52236" idx="3"/>
              <a:endCxn id="52240" idx="1"/>
            </p:cNvCxnSpPr>
            <p:nvPr/>
          </p:nvCxnSpPr>
          <p:spPr bwMode="auto">
            <a:xfrm flipV="1">
              <a:off x="3072" y="3004"/>
              <a:ext cx="429" cy="3"/>
            </a:xfrm>
            <a:prstGeom prst="bentConnector3">
              <a:avLst>
                <a:gd name="adj1" fmla="val 49884"/>
              </a:avLst>
            </a:prstGeom>
            <a:noFill/>
            <a:ln w="19050">
              <a:solidFill>
                <a:schemeClr val="tx1"/>
              </a:solidFill>
              <a:miter lim="800000"/>
            </a:ln>
            <a:extLst>
              <a:ext uri="{909E8E84-426E-40DD-AFC4-6F175D3DCCD1}">
                <a14:hiddenFill xmlns:a14="http://schemas.microsoft.com/office/drawing/2010/main">
                  <a:noFill/>
                </a14:hiddenFill>
              </a:ext>
            </a:extLst>
          </p:spPr>
        </p:cxnSp>
        <p:cxnSp>
          <p:nvCxnSpPr>
            <p:cNvPr id="52252" name="AutoShape 49"/>
            <p:cNvCxnSpPr>
              <a:cxnSpLocks noChangeShapeType="1"/>
              <a:stCxn id="52237" idx="3"/>
              <a:endCxn id="52242" idx="1"/>
            </p:cNvCxnSpPr>
            <p:nvPr/>
          </p:nvCxnSpPr>
          <p:spPr bwMode="auto">
            <a:xfrm>
              <a:off x="3072" y="3439"/>
              <a:ext cx="429" cy="117"/>
            </a:xfrm>
            <a:prstGeom prst="bentConnector3">
              <a:avLst>
                <a:gd name="adj1" fmla="val 49884"/>
              </a:avLst>
            </a:prstGeom>
            <a:noFill/>
            <a:ln w="19050">
              <a:solidFill>
                <a:schemeClr val="tx1"/>
              </a:solidFill>
              <a:miter lim="800000"/>
            </a:ln>
            <a:extLst>
              <a:ext uri="{909E8E84-426E-40DD-AFC4-6F175D3DCCD1}">
                <a14:hiddenFill xmlns:a14="http://schemas.microsoft.com/office/drawing/2010/main">
                  <a:noFill/>
                </a14:hiddenFill>
              </a:ext>
            </a:extLst>
          </p:spPr>
        </p:cxnSp>
        <p:cxnSp>
          <p:nvCxnSpPr>
            <p:cNvPr id="52253" name="AutoShape 50"/>
            <p:cNvCxnSpPr>
              <a:cxnSpLocks noChangeShapeType="1"/>
              <a:stCxn id="52238" idx="3"/>
              <a:endCxn id="52241" idx="1"/>
            </p:cNvCxnSpPr>
            <p:nvPr/>
          </p:nvCxnSpPr>
          <p:spPr bwMode="auto">
            <a:xfrm flipV="1">
              <a:off x="3072" y="3870"/>
              <a:ext cx="429" cy="1"/>
            </a:xfrm>
            <a:prstGeom prst="bentConnector3">
              <a:avLst>
                <a:gd name="adj1" fmla="val 49884"/>
              </a:avLst>
            </a:prstGeom>
            <a:noFill/>
            <a:ln w="19050">
              <a:solidFill>
                <a:schemeClr val="tx1"/>
              </a:solidFill>
              <a:miter lim="800000"/>
            </a:ln>
            <a:extLst>
              <a:ext uri="{909E8E84-426E-40DD-AFC4-6F175D3DCCD1}">
                <a14:hiddenFill xmlns:a14="http://schemas.microsoft.com/office/drawing/2010/main">
                  <a:noFill/>
                </a14:hiddenFill>
              </a:ext>
            </a:extLst>
          </p:spPr>
        </p:cxnSp>
      </p:grpSp>
      <p:sp>
        <p:nvSpPr>
          <p:cNvPr id="29" name="燕尾形 28">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3427">
                                            <p:txEl>
                                              <p:pRg st="0" end="0"/>
                                            </p:txEl>
                                          </p:spTgt>
                                        </p:tgtEl>
                                        <p:attrNameLst>
                                          <p:attrName>style.visibility</p:attrName>
                                        </p:attrNameLst>
                                      </p:cBhvr>
                                      <p:to>
                                        <p:strVal val="visible"/>
                                      </p:to>
                                    </p:set>
                                    <p:anim calcmode="lin" valueType="num">
                                      <p:cBhvr additive="base">
                                        <p:cTn id="7" dur="500" fill="hold"/>
                                        <p:tgtEl>
                                          <p:spTgt spid="1034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3427">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03428"/>
                                        </p:tgtEl>
                                        <p:attrNameLst>
                                          <p:attrName>style.visibility</p:attrName>
                                        </p:attrNameLst>
                                      </p:cBhvr>
                                      <p:to>
                                        <p:strVal val="visible"/>
                                      </p:to>
                                    </p:set>
                                    <p:animEffect transition="in" filter="wipe(up)">
                                      <p:cBhvr>
                                        <p:cTn id="12" dur="500"/>
                                        <p:tgtEl>
                                          <p:spTgt spid="103428"/>
                                        </p:tgtEl>
                                      </p:cBhvr>
                                    </p:animEffect>
                                  </p:childTnLst>
                                </p:cTn>
                              </p:par>
                            </p:childTnLst>
                          </p:cTn>
                        </p:par>
                        <p:par>
                          <p:cTn id="13" fill="hold">
                            <p:stCondLst>
                              <p:cond delay="1000"/>
                            </p:stCondLst>
                            <p:childTnLst>
                              <p:par>
                                <p:cTn id="14" presetID="9"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7" grpId="0" build="p"/>
      <p:bldP spid="103428"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78" name="AutoShape 30"/>
          <p:cNvSpPr>
            <a:spLocks noChangeArrowheads="1"/>
          </p:cNvSpPr>
          <p:nvPr/>
        </p:nvSpPr>
        <p:spPr bwMode="auto">
          <a:xfrm>
            <a:off x="4673600" y="3906838"/>
            <a:ext cx="1727200" cy="360362"/>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OS_InMisc</a:t>
            </a:r>
            <a:r>
              <a:rPr lang="zh-CN" altLang="en-US" sz="1400"/>
              <a:t>（）</a:t>
            </a:r>
          </a:p>
        </p:txBody>
      </p:sp>
      <p:sp>
        <p:nvSpPr>
          <p:cNvPr id="53252" name="Rectangle 32"/>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en-US" altLang="zh-CN" sz="3200"/>
              <a:t>OS</a:t>
            </a:r>
            <a:r>
              <a:rPr lang="zh-CN" altLang="en-US" sz="3200"/>
              <a:t>初始化</a:t>
            </a:r>
          </a:p>
        </p:txBody>
      </p:sp>
      <p:sp>
        <p:nvSpPr>
          <p:cNvPr id="104481" name="Rectangle 33"/>
          <p:cNvSpPr>
            <a:spLocks noChangeArrowheads="1"/>
          </p:cNvSpPr>
          <p:nvPr/>
        </p:nvSpPr>
        <p:spPr bwMode="auto">
          <a:xfrm>
            <a:off x="2495550" y="2459039"/>
            <a:ext cx="3168650" cy="1158875"/>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04482" name="Rectangle 34"/>
          <p:cNvSpPr>
            <a:spLocks noChangeArrowheads="1"/>
          </p:cNvSpPr>
          <p:nvPr/>
        </p:nvSpPr>
        <p:spPr bwMode="auto">
          <a:xfrm>
            <a:off x="2495550" y="2935288"/>
            <a:ext cx="3168650" cy="21590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483" name="Rectangle 35"/>
          <p:cNvSpPr>
            <a:spLocks noChangeArrowheads="1"/>
          </p:cNvSpPr>
          <p:nvPr/>
        </p:nvSpPr>
        <p:spPr bwMode="auto">
          <a:xfrm>
            <a:off x="2514600" y="2466976"/>
            <a:ext cx="316865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1400" dirty="0"/>
              <a:t>static  void  OS_InitMisc (void)</a:t>
            </a:r>
          </a:p>
          <a:p>
            <a:pPr eaLnBrk="1" hangingPunct="1"/>
            <a:r>
              <a:rPr lang="zh-CN" altLang="zh-CN" sz="1400" dirty="0"/>
              <a:t>{</a:t>
            </a:r>
          </a:p>
          <a:p>
            <a:pPr eaLnBrk="1" hangingPunct="1"/>
            <a:r>
              <a:rPr lang="zh-CN" altLang="zh-CN" sz="1400" dirty="0"/>
              <a:t>    OSIntNesting  = 0;</a:t>
            </a:r>
            <a:endParaRPr lang="en-US" altLang="zh-CN" sz="1400" dirty="0"/>
          </a:p>
          <a:p>
            <a:pPr eaLnBrk="1" hangingPunct="1"/>
            <a:r>
              <a:rPr lang="en-US" altLang="zh-CN" sz="1400" dirty="0"/>
              <a:t>    </a:t>
            </a:r>
            <a:r>
              <a:rPr lang="zh-CN" altLang="zh-CN" sz="1400" dirty="0"/>
              <a:t>OSRunning     = FALSE;</a:t>
            </a:r>
            <a:endParaRPr lang="en-US" altLang="zh-CN" sz="1400" dirty="0"/>
          </a:p>
          <a:p>
            <a:pPr eaLnBrk="1" hangingPunct="1"/>
            <a:r>
              <a:rPr lang="zh-CN" altLang="zh-CN" sz="1400" dirty="0"/>
              <a:t>}</a:t>
            </a:r>
            <a:endParaRPr lang="en-US" altLang="zh-CN" sz="1400" dirty="0"/>
          </a:p>
        </p:txBody>
      </p:sp>
      <p:grpSp>
        <p:nvGrpSpPr>
          <p:cNvPr id="2" name="Group 36"/>
          <p:cNvGrpSpPr/>
          <p:nvPr/>
        </p:nvGrpSpPr>
        <p:grpSpPr bwMode="auto">
          <a:xfrm>
            <a:off x="3863975" y="4160838"/>
            <a:ext cx="1296988" cy="609600"/>
            <a:chOff x="1292" y="2104"/>
            <a:chExt cx="817" cy="384"/>
          </a:xfrm>
        </p:grpSpPr>
        <p:sp>
          <p:nvSpPr>
            <p:cNvPr id="104485" name="Rectangle 37"/>
            <p:cNvSpPr>
              <a:spLocks noChangeArrowheads="1"/>
            </p:cNvSpPr>
            <p:nvPr/>
          </p:nvSpPr>
          <p:spPr bwMode="auto">
            <a:xfrm>
              <a:off x="1338" y="2307"/>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53266" name="Text Box 38"/>
            <p:cNvSpPr txBox="1">
              <a:spLocks noChangeArrowheads="1"/>
            </p:cNvSpPr>
            <p:nvPr/>
          </p:nvSpPr>
          <p:spPr bwMode="auto">
            <a:xfrm>
              <a:off x="1292" y="2104"/>
              <a:ext cx="81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1400"/>
                <a:t>OSIntNesting</a:t>
              </a:r>
              <a:endParaRPr lang="en-US" altLang="zh-CN" sz="1400"/>
            </a:p>
          </p:txBody>
        </p:sp>
      </p:grpSp>
      <p:grpSp>
        <p:nvGrpSpPr>
          <p:cNvPr id="3" name="Group 39"/>
          <p:cNvGrpSpPr/>
          <p:nvPr/>
        </p:nvGrpSpPr>
        <p:grpSpPr bwMode="auto">
          <a:xfrm>
            <a:off x="3933826" y="5241925"/>
            <a:ext cx="1154113" cy="609600"/>
            <a:chOff x="1383" y="2774"/>
            <a:chExt cx="727" cy="384"/>
          </a:xfrm>
        </p:grpSpPr>
        <p:sp>
          <p:nvSpPr>
            <p:cNvPr id="104488" name="Rectangle 40"/>
            <p:cNvSpPr>
              <a:spLocks noChangeArrowheads="1"/>
            </p:cNvSpPr>
            <p:nvPr/>
          </p:nvSpPr>
          <p:spPr bwMode="auto">
            <a:xfrm>
              <a:off x="1384" y="2977"/>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53264" name="Text Box 41"/>
            <p:cNvSpPr txBox="1">
              <a:spLocks noChangeArrowheads="1"/>
            </p:cNvSpPr>
            <p:nvPr/>
          </p:nvSpPr>
          <p:spPr bwMode="auto">
            <a:xfrm>
              <a:off x="1383" y="2774"/>
              <a:ext cx="72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1400"/>
                <a:t>OSRunning</a:t>
              </a:r>
              <a:endParaRPr lang="en-US" altLang="zh-CN" sz="1400"/>
            </a:p>
          </p:txBody>
        </p:sp>
      </p:grpSp>
      <p:sp>
        <p:nvSpPr>
          <p:cNvPr id="104490" name="Text Box 42"/>
          <p:cNvSpPr txBox="1">
            <a:spLocks noChangeArrowheads="1"/>
          </p:cNvSpPr>
          <p:nvPr/>
        </p:nvSpPr>
        <p:spPr bwMode="auto">
          <a:xfrm>
            <a:off x="4367214" y="4483100"/>
            <a:ext cx="2889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0</a:t>
            </a:r>
          </a:p>
        </p:txBody>
      </p:sp>
      <p:sp>
        <p:nvSpPr>
          <p:cNvPr id="104491" name="Text Box 43"/>
          <p:cNvSpPr txBox="1">
            <a:spLocks noChangeArrowheads="1"/>
          </p:cNvSpPr>
          <p:nvPr/>
        </p:nvSpPr>
        <p:spPr bwMode="auto">
          <a:xfrm>
            <a:off x="4149725" y="5562600"/>
            <a:ext cx="793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1400"/>
              <a:t>FALSE</a:t>
            </a:r>
            <a:endParaRPr lang="en-US" altLang="zh-CN" sz="1400"/>
          </a:p>
        </p:txBody>
      </p:sp>
      <p:sp>
        <p:nvSpPr>
          <p:cNvPr id="104493" name="AutoShape 45"/>
          <p:cNvSpPr>
            <a:spLocks noChangeArrowheads="1"/>
          </p:cNvSpPr>
          <p:nvPr/>
        </p:nvSpPr>
        <p:spPr bwMode="auto">
          <a:xfrm>
            <a:off x="5486400" y="4876800"/>
            <a:ext cx="1905000" cy="1219200"/>
          </a:xfrm>
          <a:prstGeom prst="wedgeRoundRectCallout">
            <a:avLst>
              <a:gd name="adj1" fmla="val -66000"/>
              <a:gd name="adj2" fmla="val 18097"/>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初始化为</a:t>
            </a:r>
            <a:r>
              <a:rPr lang="en-US" altLang="zh-CN" sz="1400"/>
              <a:t>FLASE</a:t>
            </a:r>
            <a:r>
              <a:rPr lang="zh-CN" altLang="en-US" sz="1400"/>
              <a:t>，表明</a:t>
            </a:r>
            <a:r>
              <a:rPr lang="en-US" altLang="zh-CN" sz="1400"/>
              <a:t>OS</a:t>
            </a:r>
            <a:r>
              <a:rPr lang="zh-CN" altLang="en-US" sz="1400"/>
              <a:t>没启动。调用</a:t>
            </a:r>
            <a:r>
              <a:rPr lang="en-US" altLang="zh-CN" sz="1400"/>
              <a:t>OSStart()</a:t>
            </a:r>
            <a:r>
              <a:rPr lang="zh-CN" altLang="en-US" sz="1400"/>
              <a:t>之后， </a:t>
            </a:r>
            <a:r>
              <a:rPr lang="en-US" altLang="zh-CN" sz="1400"/>
              <a:t>OSRunning</a:t>
            </a:r>
            <a:r>
              <a:rPr lang="zh-CN" altLang="en-US" sz="1400"/>
              <a:t>始终为</a:t>
            </a:r>
            <a:r>
              <a:rPr lang="en-US" altLang="zh-CN" sz="1400"/>
              <a:t>TRUE</a:t>
            </a:r>
            <a:r>
              <a:rPr lang="zh-CN" altLang="en-US" sz="1400"/>
              <a:t>。</a:t>
            </a:r>
          </a:p>
        </p:txBody>
      </p:sp>
      <p:sp>
        <p:nvSpPr>
          <p:cNvPr id="104494" name="AutoShape 46"/>
          <p:cNvSpPr>
            <a:spLocks noChangeArrowheads="1"/>
          </p:cNvSpPr>
          <p:nvPr/>
        </p:nvSpPr>
        <p:spPr bwMode="auto">
          <a:xfrm>
            <a:off x="5486400" y="3581400"/>
            <a:ext cx="1981200" cy="1219200"/>
          </a:xfrm>
          <a:prstGeom prst="wedgeRoundRectCallout">
            <a:avLst>
              <a:gd name="adj1" fmla="val -66829"/>
              <a:gd name="adj2" fmla="val 33722"/>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t>0</a:t>
            </a:r>
            <a:r>
              <a:rPr lang="zh-CN" altLang="en-US" sz="1400"/>
              <a:t>表示</a:t>
            </a:r>
            <a:r>
              <a:rPr lang="en-US" altLang="zh-CN" sz="1400"/>
              <a:t>OS</a:t>
            </a:r>
            <a:r>
              <a:rPr lang="zh-CN" altLang="en-US" sz="1400"/>
              <a:t>已经推出中断或所有中断嵌套已完成；</a:t>
            </a:r>
            <a:r>
              <a:rPr lang="en-US" altLang="zh-CN" sz="1400"/>
              <a:t>1</a:t>
            </a:r>
            <a:r>
              <a:rPr lang="zh-CN" altLang="en-US" sz="1400"/>
              <a:t>代表当前中断发生在执行任务；</a:t>
            </a:r>
            <a:r>
              <a:rPr lang="en-US" altLang="zh-CN" sz="1400"/>
              <a:t>&gt;1</a:t>
            </a:r>
            <a:r>
              <a:rPr lang="zh-CN" altLang="en-US" sz="1400"/>
              <a:t>表示发生嵌套。</a:t>
            </a:r>
          </a:p>
        </p:txBody>
      </p:sp>
      <p:sp>
        <p:nvSpPr>
          <p:cNvPr id="18" name="燕尾形 17">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4" name="标题 3"/>
          <p:cNvSpPr>
            <a:spLocks noGrp="1"/>
          </p:cNvSpPr>
          <p:nvPr>
            <p:ph type="title"/>
          </p:nvPr>
        </p:nvSpPr>
        <p:spPr/>
        <p:txBody>
          <a:bodyPr/>
          <a:lstStyle/>
          <a:p>
            <a:r>
              <a:rPr lang="en-US" altLang="zh-CN" dirty="0"/>
              <a:t>3.2  </a:t>
            </a:r>
            <a:r>
              <a:rPr lang="zh-CN" altLang="en-US" dirty="0"/>
              <a:t>最小内核</a:t>
            </a:r>
          </a:p>
        </p:txBody>
      </p:sp>
      <p:sp>
        <p:nvSpPr>
          <p:cNvPr id="6" name="内容占位符 5"/>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path" presetSubtype="0" accel="50000" decel="50000" fill="hold" grpId="0" nodeType="withEffect">
                                  <p:stCondLst>
                                    <p:cond delay="0"/>
                                  </p:stCondLst>
                                  <p:childTnLst>
                                    <p:animMotion origin="layout" path="M -0.00382 0.03264 L -0.15938 -0.15208 " pathEditMode="relative" rAng="0" ptsTypes="AA">
                                      <p:cBhvr>
                                        <p:cTn id="6" dur="1000" fill="hold"/>
                                        <p:tgtEl>
                                          <p:spTgt spid="104478"/>
                                        </p:tgtEl>
                                        <p:attrNameLst>
                                          <p:attrName>ppt_x</p:attrName>
                                          <p:attrName>ppt_y</p:attrName>
                                        </p:attrNameLst>
                                      </p:cBhvr>
                                      <p:rCtr x="-7778" y="-9236"/>
                                    </p:animMotion>
                                  </p:childTnLst>
                                </p:cTn>
                              </p:par>
                            </p:childTnLst>
                          </p:cTn>
                        </p:par>
                        <p:par>
                          <p:cTn id="7" fill="hold">
                            <p:stCondLst>
                              <p:cond delay="1000"/>
                            </p:stCondLst>
                            <p:childTnLst>
                              <p:par>
                                <p:cTn id="8" presetID="9" presetClass="exit" presetSubtype="0" fill="hold" grpId="1" nodeType="afterEffect">
                                  <p:stCondLst>
                                    <p:cond delay="0"/>
                                  </p:stCondLst>
                                  <p:childTnLst>
                                    <p:animEffect transition="out" filter="dissolve">
                                      <p:cBhvr>
                                        <p:cTn id="9" dur="500"/>
                                        <p:tgtEl>
                                          <p:spTgt spid="104478"/>
                                        </p:tgtEl>
                                      </p:cBhvr>
                                    </p:animEffect>
                                    <p:set>
                                      <p:cBhvr>
                                        <p:cTn id="10" dur="1" fill="hold">
                                          <p:stCondLst>
                                            <p:cond delay="499"/>
                                          </p:stCondLst>
                                        </p:cTn>
                                        <p:tgtEl>
                                          <p:spTgt spid="104478"/>
                                        </p:tgtEl>
                                        <p:attrNameLst>
                                          <p:attrName>style.visibility</p:attrName>
                                        </p:attrNameLst>
                                      </p:cBhvr>
                                      <p:to>
                                        <p:strVal val="hidden"/>
                                      </p:to>
                                    </p:set>
                                  </p:childTnLst>
                                </p:cTn>
                              </p:par>
                              <p:par>
                                <p:cTn id="11" presetID="9"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dissolve">
                                      <p:cBhvr>
                                        <p:cTn id="13" dur="500"/>
                                        <p:tgtEl>
                                          <p:spTgt spid="2"/>
                                        </p:tgtEl>
                                      </p:cBhvr>
                                    </p:animEffect>
                                  </p:childTnLst>
                                </p:cTn>
                              </p:par>
                              <p:par>
                                <p:cTn id="14" presetID="9"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dissolve">
                                      <p:cBhvr>
                                        <p:cTn id="16" dur="500"/>
                                        <p:tgtEl>
                                          <p:spTgt spid="3"/>
                                        </p:tgtEl>
                                      </p:cBhvr>
                                    </p:animEffect>
                                  </p:childTnLst>
                                </p:cTn>
                              </p:par>
                            </p:childTnLst>
                          </p:cTn>
                        </p:par>
                        <p:par>
                          <p:cTn id="17" fill="hold">
                            <p:stCondLst>
                              <p:cond delay="1500"/>
                            </p:stCondLst>
                            <p:childTnLst>
                              <p:par>
                                <p:cTn id="18" presetID="12" presetClass="entr" presetSubtype="1" fill="hold" grpId="0" nodeType="afterEffect">
                                  <p:stCondLst>
                                    <p:cond delay="0"/>
                                  </p:stCondLst>
                                  <p:childTnLst>
                                    <p:set>
                                      <p:cBhvr>
                                        <p:cTn id="19" dur="1" fill="hold">
                                          <p:stCondLst>
                                            <p:cond delay="0"/>
                                          </p:stCondLst>
                                        </p:cTn>
                                        <p:tgtEl>
                                          <p:spTgt spid="104481"/>
                                        </p:tgtEl>
                                        <p:attrNameLst>
                                          <p:attrName>style.visibility</p:attrName>
                                        </p:attrNameLst>
                                      </p:cBhvr>
                                      <p:to>
                                        <p:strVal val="visible"/>
                                      </p:to>
                                    </p:set>
                                    <p:animEffect transition="in" filter="slide(fromTop)">
                                      <p:cBhvr>
                                        <p:cTn id="20" dur="500"/>
                                        <p:tgtEl>
                                          <p:spTgt spid="104481"/>
                                        </p:tgtEl>
                                      </p:cBhvr>
                                    </p:animEffect>
                                  </p:childTnLst>
                                </p:cTn>
                              </p:par>
                            </p:childTnLst>
                          </p:cTn>
                        </p:par>
                        <p:par>
                          <p:cTn id="21" fill="hold">
                            <p:stCondLst>
                              <p:cond delay="2000"/>
                            </p:stCondLst>
                            <p:childTnLst>
                              <p:par>
                                <p:cTn id="22" presetID="12" presetClass="entr" presetSubtype="4" fill="hold" grpId="0" nodeType="afterEffect">
                                  <p:stCondLst>
                                    <p:cond delay="0"/>
                                  </p:stCondLst>
                                  <p:childTnLst>
                                    <p:set>
                                      <p:cBhvr>
                                        <p:cTn id="23" dur="1" fill="hold">
                                          <p:stCondLst>
                                            <p:cond delay="0"/>
                                          </p:stCondLst>
                                        </p:cTn>
                                        <p:tgtEl>
                                          <p:spTgt spid="104483"/>
                                        </p:tgtEl>
                                        <p:attrNameLst>
                                          <p:attrName>style.visibility</p:attrName>
                                        </p:attrNameLst>
                                      </p:cBhvr>
                                      <p:to>
                                        <p:strVal val="visible"/>
                                      </p:to>
                                    </p:set>
                                    <p:animEffect transition="in" filter="slide(fromBottom)">
                                      <p:cBhvr>
                                        <p:cTn id="24" dur="500"/>
                                        <p:tgtEl>
                                          <p:spTgt spid="10448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04482"/>
                                        </p:tgtEl>
                                        <p:attrNameLst>
                                          <p:attrName>style.visibility</p:attrName>
                                        </p:attrNameLst>
                                      </p:cBhvr>
                                      <p:to>
                                        <p:strVal val="visible"/>
                                      </p:to>
                                    </p:set>
                                    <p:animEffect transition="in" filter="wipe(left)">
                                      <p:cBhvr>
                                        <p:cTn id="29" dur="500"/>
                                        <p:tgtEl>
                                          <p:spTgt spid="104482"/>
                                        </p:tgtEl>
                                      </p:cBhvr>
                                    </p:animEffect>
                                  </p:childTnLst>
                                </p:cTn>
                              </p:par>
                            </p:childTnLst>
                          </p:cTn>
                        </p:par>
                        <p:par>
                          <p:cTn id="30" fill="hold">
                            <p:stCondLst>
                              <p:cond delay="500"/>
                            </p:stCondLst>
                            <p:childTnLst>
                              <p:par>
                                <p:cTn id="31" presetID="12" presetClass="entr" presetSubtype="1" fill="hold" grpId="0" nodeType="afterEffect">
                                  <p:stCondLst>
                                    <p:cond delay="0"/>
                                  </p:stCondLst>
                                  <p:childTnLst>
                                    <p:set>
                                      <p:cBhvr>
                                        <p:cTn id="32" dur="1" fill="hold">
                                          <p:stCondLst>
                                            <p:cond delay="0"/>
                                          </p:stCondLst>
                                        </p:cTn>
                                        <p:tgtEl>
                                          <p:spTgt spid="104490"/>
                                        </p:tgtEl>
                                        <p:attrNameLst>
                                          <p:attrName>style.visibility</p:attrName>
                                        </p:attrNameLst>
                                      </p:cBhvr>
                                      <p:to>
                                        <p:strVal val="visible"/>
                                      </p:to>
                                    </p:set>
                                    <p:animEffect transition="in" filter="slide(fromTop)">
                                      <p:cBhvr>
                                        <p:cTn id="33" dur="500"/>
                                        <p:tgtEl>
                                          <p:spTgt spid="104490"/>
                                        </p:tgtEl>
                                      </p:cBhvr>
                                    </p:animEffect>
                                  </p:childTnLst>
                                </p:cTn>
                              </p:par>
                            </p:childTnLst>
                          </p:cTn>
                        </p:par>
                        <p:par>
                          <p:cTn id="34" fill="hold">
                            <p:stCondLst>
                              <p:cond delay="1000"/>
                            </p:stCondLst>
                            <p:childTnLst>
                              <p:par>
                                <p:cTn id="35" presetID="12" presetClass="entr" presetSubtype="2" fill="hold" grpId="0" nodeType="afterEffect">
                                  <p:stCondLst>
                                    <p:cond delay="0"/>
                                  </p:stCondLst>
                                  <p:childTnLst>
                                    <p:set>
                                      <p:cBhvr>
                                        <p:cTn id="36" dur="1" fill="hold">
                                          <p:stCondLst>
                                            <p:cond delay="0"/>
                                          </p:stCondLst>
                                        </p:cTn>
                                        <p:tgtEl>
                                          <p:spTgt spid="104494"/>
                                        </p:tgtEl>
                                        <p:attrNameLst>
                                          <p:attrName>style.visibility</p:attrName>
                                        </p:attrNameLst>
                                      </p:cBhvr>
                                      <p:to>
                                        <p:strVal val="visible"/>
                                      </p:to>
                                    </p:set>
                                    <p:animEffect transition="in" filter="slide(fromRight)">
                                      <p:cBhvr>
                                        <p:cTn id="37" dur="500"/>
                                        <p:tgtEl>
                                          <p:spTgt spid="104494"/>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path" presetSubtype="0" accel="50000" decel="50000" fill="hold" grpId="1" nodeType="clickEffect">
                                  <p:stCondLst>
                                    <p:cond delay="0"/>
                                  </p:stCondLst>
                                  <p:childTnLst>
                                    <p:animMotion origin="layout" path="M -3.88889E-6 -2.59259E-6 L -3.88889E-6 0.03148 " pathEditMode="relative" rAng="0" ptsTypes="AA">
                                      <p:cBhvr>
                                        <p:cTn id="41" dur="1000" fill="hold"/>
                                        <p:tgtEl>
                                          <p:spTgt spid="104482"/>
                                        </p:tgtEl>
                                        <p:attrNameLst>
                                          <p:attrName>ppt_x</p:attrName>
                                          <p:attrName>ppt_y</p:attrName>
                                        </p:attrNameLst>
                                      </p:cBhvr>
                                      <p:rCtr x="0" y="1574"/>
                                    </p:animMotion>
                                  </p:childTnLst>
                                </p:cTn>
                              </p:par>
                              <p:par>
                                <p:cTn id="42" presetID="1" presetClass="exit" presetSubtype="0" fill="hold" grpId="1" nodeType="withEffect">
                                  <p:stCondLst>
                                    <p:cond delay="0"/>
                                  </p:stCondLst>
                                  <p:childTnLst>
                                    <p:set>
                                      <p:cBhvr>
                                        <p:cTn id="43" dur="1" fill="hold">
                                          <p:stCondLst>
                                            <p:cond delay="0"/>
                                          </p:stCondLst>
                                        </p:cTn>
                                        <p:tgtEl>
                                          <p:spTgt spid="104494"/>
                                        </p:tgtEl>
                                        <p:attrNameLst>
                                          <p:attrName>style.visibility</p:attrName>
                                        </p:attrNameLst>
                                      </p:cBhvr>
                                      <p:to>
                                        <p:strVal val="hidden"/>
                                      </p:to>
                                    </p:set>
                                  </p:childTnLst>
                                </p:cTn>
                              </p:par>
                            </p:childTnLst>
                          </p:cTn>
                        </p:par>
                        <p:par>
                          <p:cTn id="44" fill="hold">
                            <p:stCondLst>
                              <p:cond delay="1000"/>
                            </p:stCondLst>
                            <p:childTnLst>
                              <p:par>
                                <p:cTn id="45" presetID="12" presetClass="entr" presetSubtype="1" fill="hold" grpId="0" nodeType="afterEffect">
                                  <p:stCondLst>
                                    <p:cond delay="0"/>
                                  </p:stCondLst>
                                  <p:childTnLst>
                                    <p:set>
                                      <p:cBhvr>
                                        <p:cTn id="46" dur="1" fill="hold">
                                          <p:stCondLst>
                                            <p:cond delay="0"/>
                                          </p:stCondLst>
                                        </p:cTn>
                                        <p:tgtEl>
                                          <p:spTgt spid="104491"/>
                                        </p:tgtEl>
                                        <p:attrNameLst>
                                          <p:attrName>style.visibility</p:attrName>
                                        </p:attrNameLst>
                                      </p:cBhvr>
                                      <p:to>
                                        <p:strVal val="visible"/>
                                      </p:to>
                                    </p:set>
                                    <p:animEffect transition="in" filter="slide(fromTop)">
                                      <p:cBhvr>
                                        <p:cTn id="47" dur="500"/>
                                        <p:tgtEl>
                                          <p:spTgt spid="104491"/>
                                        </p:tgtEl>
                                      </p:cBhvr>
                                    </p:animEffect>
                                  </p:childTnLst>
                                </p:cTn>
                              </p:par>
                            </p:childTnLst>
                          </p:cTn>
                        </p:par>
                        <p:par>
                          <p:cTn id="48" fill="hold">
                            <p:stCondLst>
                              <p:cond delay="1500"/>
                            </p:stCondLst>
                            <p:childTnLst>
                              <p:par>
                                <p:cTn id="49" presetID="12" presetClass="entr" presetSubtype="2" fill="hold" grpId="0" nodeType="afterEffect">
                                  <p:stCondLst>
                                    <p:cond delay="0"/>
                                  </p:stCondLst>
                                  <p:childTnLst>
                                    <p:set>
                                      <p:cBhvr>
                                        <p:cTn id="50" dur="1" fill="hold">
                                          <p:stCondLst>
                                            <p:cond delay="0"/>
                                          </p:stCondLst>
                                        </p:cTn>
                                        <p:tgtEl>
                                          <p:spTgt spid="104493"/>
                                        </p:tgtEl>
                                        <p:attrNameLst>
                                          <p:attrName>style.visibility</p:attrName>
                                        </p:attrNameLst>
                                      </p:cBhvr>
                                      <p:to>
                                        <p:strVal val="visible"/>
                                      </p:to>
                                    </p:set>
                                    <p:animEffect transition="in" filter="slide(fromRight)">
                                      <p:cBhvr>
                                        <p:cTn id="51" dur="500"/>
                                        <p:tgtEl>
                                          <p:spTgt spid="1044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78" grpId="0" animBg="1"/>
      <p:bldP spid="104478" grpId="1" animBg="1"/>
      <p:bldP spid="104481" grpId="0" animBg="1"/>
      <p:bldP spid="104482" grpId="0" animBg="1"/>
      <p:bldP spid="104482" grpId="1" animBg="1"/>
      <p:bldP spid="104483" grpId="0"/>
      <p:bldP spid="104490" grpId="0"/>
      <p:bldP spid="104491" grpId="0"/>
      <p:bldP spid="104493" grpId="0" animBg="1"/>
      <p:bldP spid="104494" grpId="0" animBg="1"/>
      <p:bldP spid="104494" grpId="1"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5"/>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en-US" altLang="zh-CN" sz="3200"/>
              <a:t>OS</a:t>
            </a:r>
            <a:r>
              <a:rPr lang="zh-CN" altLang="en-US" sz="3200"/>
              <a:t>初始化</a:t>
            </a:r>
          </a:p>
        </p:txBody>
      </p:sp>
      <p:sp>
        <p:nvSpPr>
          <p:cNvPr id="108550" name="Rectangle 6"/>
          <p:cNvSpPr>
            <a:spLocks noChangeArrowheads="1"/>
          </p:cNvSpPr>
          <p:nvPr/>
        </p:nvSpPr>
        <p:spPr bwMode="auto">
          <a:xfrm>
            <a:off x="2667000" y="2279562"/>
            <a:ext cx="6858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latin typeface="华文新魏" panose="02010800040101010101" pitchFamily="2" charset="-122"/>
                <a:ea typeface="华文新魏" panose="02010800040101010101" pitchFamily="2" charset="-122"/>
              </a:rPr>
              <a:t>       OS_InitTaskIdle()</a:t>
            </a:r>
            <a:r>
              <a:rPr lang="zh-CN" altLang="en-US" sz="2400">
                <a:latin typeface="华文新魏" panose="02010800040101010101" pitchFamily="2" charset="-122"/>
                <a:ea typeface="华文新魏" panose="02010800040101010101" pitchFamily="2" charset="-122"/>
              </a:rPr>
              <a:t>创建空闲任务函数比较重要，当所有用户任务都可能未处于就绪状态的时候，此时</a:t>
            </a:r>
            <a:r>
              <a:rPr lang="en-US" altLang="zh-CN" sz="2400">
                <a:latin typeface="华文新魏" panose="02010800040101010101" pitchFamily="2" charset="-122"/>
                <a:ea typeface="华文新魏" panose="02010800040101010101" pitchFamily="2" charset="-122"/>
              </a:rPr>
              <a:t>CPU</a:t>
            </a:r>
            <a:r>
              <a:rPr lang="zh-CN" altLang="en-US" sz="2400">
                <a:latin typeface="华文新魏" panose="02010800040101010101" pitchFamily="2" charset="-122"/>
                <a:ea typeface="华文新魏" panose="02010800040101010101" pitchFamily="2" charset="-122"/>
              </a:rPr>
              <a:t>将运行空闲任务，以防程序跑飞。 </a:t>
            </a:r>
          </a:p>
        </p:txBody>
      </p:sp>
      <p:sp>
        <p:nvSpPr>
          <p:cNvPr id="108552" name="Rectangle 8"/>
          <p:cNvSpPr>
            <a:spLocks noChangeArrowheads="1"/>
          </p:cNvSpPr>
          <p:nvPr/>
        </p:nvSpPr>
        <p:spPr bwMode="auto">
          <a:xfrm>
            <a:off x="2895600" y="4170364"/>
            <a:ext cx="6400800" cy="935037"/>
          </a:xfrm>
          <a:prstGeom prst="rect">
            <a:avLst/>
          </a:prstGeom>
          <a:gradFill rotWithShape="1">
            <a:gsLst>
              <a:gs pos="0">
                <a:srgbClr val="CCFFFF"/>
              </a:gs>
              <a:gs pos="50000">
                <a:schemeClr val="bg1"/>
              </a:gs>
              <a:gs pos="100000">
                <a:srgbClr val="CCFFFF"/>
              </a:gs>
            </a:gsLst>
            <a:lin ang="5400000" scaled="1"/>
          </a:gradFill>
          <a:ln w="19050">
            <a:solidFill>
              <a:srgbClr val="FF0000"/>
            </a:solidFill>
            <a:miter lim="800000"/>
          </a:ln>
          <a:effectLst/>
        </p:spPr>
        <p:txBody>
          <a:bodyPr anchor="ctr">
            <a:spAutoFit/>
          </a:bodyPr>
          <a:lstStyle/>
          <a:p>
            <a:pPr>
              <a:defRPr/>
            </a:pPr>
            <a:r>
              <a:rPr lang="en-US" altLang="zh-CN">
                <a:latin typeface="Arial" panose="020B0604020202020204" pitchFamily="34" charset="0"/>
              </a:rPr>
              <a:t>#define  	OS_IDLE_PRIO    	     (OS_LOWEST_PRIO)</a:t>
            </a:r>
          </a:p>
          <a:p>
            <a:pPr>
              <a:defRPr/>
            </a:pPr>
            <a:r>
              <a:rPr lang="en-US" altLang="zh-CN">
                <a:latin typeface="Arial" panose="020B0604020202020204" pitchFamily="34" charset="0"/>
              </a:rPr>
              <a:t>#define	OS_STK_GROWTH	    1</a:t>
            </a:r>
          </a:p>
          <a:p>
            <a:pPr>
              <a:defRPr/>
            </a:pPr>
            <a:r>
              <a:rPr lang="en-US" altLang="zh-CN">
                <a:latin typeface="Arial" panose="020B0604020202020204" pitchFamily="34" charset="0"/>
              </a:rPr>
              <a:t>#define	OS_TASK_IDLE_STK_SIZE  512 </a:t>
            </a:r>
            <a:endParaRPr lang="zh-CN" altLang="pt-BR">
              <a:latin typeface="Arial" panose="020B0604020202020204" pitchFamily="34" charset="0"/>
            </a:endParaRPr>
          </a:p>
        </p:txBody>
      </p:sp>
      <p:sp>
        <p:nvSpPr>
          <p:cNvPr id="108554" name="AutoShape 10"/>
          <p:cNvSpPr>
            <a:spLocks noChangeArrowheads="1"/>
          </p:cNvSpPr>
          <p:nvPr/>
        </p:nvSpPr>
        <p:spPr bwMode="auto">
          <a:xfrm>
            <a:off x="7543800" y="3733800"/>
            <a:ext cx="1600200" cy="381000"/>
          </a:xfrm>
          <a:prstGeom prst="wedgeRoundRectCallout">
            <a:avLst>
              <a:gd name="adj1" fmla="val -38690"/>
              <a:gd name="adj2" fmla="val 80417"/>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空闲任务优先级</a:t>
            </a:r>
          </a:p>
        </p:txBody>
      </p:sp>
      <p:sp>
        <p:nvSpPr>
          <p:cNvPr id="108555" name="AutoShape 11"/>
          <p:cNvSpPr>
            <a:spLocks noChangeArrowheads="1"/>
          </p:cNvSpPr>
          <p:nvPr/>
        </p:nvSpPr>
        <p:spPr bwMode="auto">
          <a:xfrm>
            <a:off x="7543800" y="4572000"/>
            <a:ext cx="1600200" cy="609600"/>
          </a:xfrm>
          <a:prstGeom prst="wedgeRoundRectCallout">
            <a:avLst>
              <a:gd name="adj1" fmla="val -69046"/>
              <a:gd name="adj2" fmla="val -32551"/>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堆栈由高地址往低地址生长</a:t>
            </a:r>
          </a:p>
        </p:txBody>
      </p:sp>
      <p:sp>
        <p:nvSpPr>
          <p:cNvPr id="108556" name="AutoShape 12"/>
          <p:cNvSpPr>
            <a:spLocks noChangeArrowheads="1"/>
          </p:cNvSpPr>
          <p:nvPr/>
        </p:nvSpPr>
        <p:spPr bwMode="auto">
          <a:xfrm>
            <a:off x="6781800" y="5257800"/>
            <a:ext cx="1752600" cy="381000"/>
          </a:xfrm>
          <a:prstGeom prst="wedgeRoundRectCallout">
            <a:avLst>
              <a:gd name="adj1" fmla="val -35870"/>
              <a:gd name="adj2" fmla="val -87083"/>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空闲任务堆栈大小</a:t>
            </a:r>
          </a:p>
        </p:txBody>
      </p:sp>
      <p:sp>
        <p:nvSpPr>
          <p:cNvPr id="9" name="燕尾形 8">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11" name="标题 3"/>
          <p:cNvSpPr>
            <a:spLocks noGrp="1"/>
          </p:cNvSpPr>
          <p:nvPr>
            <p:ph type="title"/>
          </p:nvPr>
        </p:nvSpPr>
        <p:spPr/>
        <p:txBody>
          <a:bodyPr/>
          <a:lstStyle/>
          <a:p>
            <a:r>
              <a:rPr lang="en-US" altLang="zh-CN" dirty="0"/>
              <a:t>3.2  </a:t>
            </a:r>
            <a:r>
              <a:rPr lang="zh-CN" altLang="en-US" dirty="0"/>
              <a:t>最小内核</a:t>
            </a:r>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8550"/>
                                        </p:tgtEl>
                                        <p:attrNameLst>
                                          <p:attrName>style.visibility</p:attrName>
                                        </p:attrNameLst>
                                      </p:cBhvr>
                                      <p:to>
                                        <p:strVal val="visible"/>
                                      </p:to>
                                    </p:set>
                                    <p:animEffect transition="in" filter="wipe(up)">
                                      <p:cBhvr>
                                        <p:cTn id="7" dur="500"/>
                                        <p:tgtEl>
                                          <p:spTgt spid="108550"/>
                                        </p:tgtEl>
                                      </p:cBhvr>
                                    </p:animEffect>
                                  </p:childTnLst>
                                </p:cTn>
                              </p:par>
                            </p:childTnLst>
                          </p:cTn>
                        </p:par>
                        <p:par>
                          <p:cTn id="8" fill="hold">
                            <p:stCondLst>
                              <p:cond delay="500"/>
                            </p:stCondLst>
                            <p:childTnLst>
                              <p:par>
                                <p:cTn id="9" presetID="12" presetClass="entr" presetSubtype="1" fill="hold" grpId="0" nodeType="afterEffect">
                                  <p:stCondLst>
                                    <p:cond delay="0"/>
                                  </p:stCondLst>
                                  <p:childTnLst>
                                    <p:set>
                                      <p:cBhvr>
                                        <p:cTn id="10" dur="1" fill="hold">
                                          <p:stCondLst>
                                            <p:cond delay="0"/>
                                          </p:stCondLst>
                                        </p:cTn>
                                        <p:tgtEl>
                                          <p:spTgt spid="108552"/>
                                        </p:tgtEl>
                                        <p:attrNameLst>
                                          <p:attrName>style.visibility</p:attrName>
                                        </p:attrNameLst>
                                      </p:cBhvr>
                                      <p:to>
                                        <p:strVal val="visible"/>
                                      </p:to>
                                    </p:set>
                                    <p:animEffect transition="in" filter="slide(fromTop)">
                                      <p:cBhvr>
                                        <p:cTn id="11" dur="500"/>
                                        <p:tgtEl>
                                          <p:spTgt spid="108552"/>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2" fill="hold" grpId="0" nodeType="clickEffect">
                                  <p:stCondLst>
                                    <p:cond delay="0"/>
                                  </p:stCondLst>
                                  <p:childTnLst>
                                    <p:set>
                                      <p:cBhvr>
                                        <p:cTn id="15" dur="1" fill="hold">
                                          <p:stCondLst>
                                            <p:cond delay="0"/>
                                          </p:stCondLst>
                                        </p:cTn>
                                        <p:tgtEl>
                                          <p:spTgt spid="108554"/>
                                        </p:tgtEl>
                                        <p:attrNameLst>
                                          <p:attrName>style.visibility</p:attrName>
                                        </p:attrNameLst>
                                      </p:cBhvr>
                                      <p:to>
                                        <p:strVal val="visible"/>
                                      </p:to>
                                    </p:set>
                                    <p:animEffect transition="in" filter="slide(fromRight)">
                                      <p:cBhvr>
                                        <p:cTn id="16" dur="500"/>
                                        <p:tgtEl>
                                          <p:spTgt spid="108554"/>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2" fill="hold" grpId="0" nodeType="clickEffect">
                                  <p:stCondLst>
                                    <p:cond delay="0"/>
                                  </p:stCondLst>
                                  <p:childTnLst>
                                    <p:set>
                                      <p:cBhvr>
                                        <p:cTn id="20" dur="1" fill="hold">
                                          <p:stCondLst>
                                            <p:cond delay="0"/>
                                          </p:stCondLst>
                                        </p:cTn>
                                        <p:tgtEl>
                                          <p:spTgt spid="108555"/>
                                        </p:tgtEl>
                                        <p:attrNameLst>
                                          <p:attrName>style.visibility</p:attrName>
                                        </p:attrNameLst>
                                      </p:cBhvr>
                                      <p:to>
                                        <p:strVal val="visible"/>
                                      </p:to>
                                    </p:set>
                                    <p:animEffect transition="in" filter="slide(fromRight)">
                                      <p:cBhvr>
                                        <p:cTn id="21" dur="500"/>
                                        <p:tgtEl>
                                          <p:spTgt spid="108555"/>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2" fill="hold" grpId="0" nodeType="clickEffect">
                                  <p:stCondLst>
                                    <p:cond delay="0"/>
                                  </p:stCondLst>
                                  <p:childTnLst>
                                    <p:set>
                                      <p:cBhvr>
                                        <p:cTn id="25" dur="1" fill="hold">
                                          <p:stCondLst>
                                            <p:cond delay="0"/>
                                          </p:stCondLst>
                                        </p:cTn>
                                        <p:tgtEl>
                                          <p:spTgt spid="108556"/>
                                        </p:tgtEl>
                                        <p:attrNameLst>
                                          <p:attrName>style.visibility</p:attrName>
                                        </p:attrNameLst>
                                      </p:cBhvr>
                                      <p:to>
                                        <p:strVal val="visible"/>
                                      </p:to>
                                    </p:set>
                                    <p:animEffect transition="in" filter="slide(fromRight)">
                                      <p:cBhvr>
                                        <p:cTn id="26" dur="500"/>
                                        <p:tgtEl>
                                          <p:spTgt spid="1085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50" grpId="0"/>
      <p:bldP spid="108552" grpId="0" animBg="1"/>
      <p:bldP spid="108554" grpId="0" animBg="1"/>
      <p:bldP spid="108555" grpId="0" animBg="1"/>
      <p:bldP spid="108556"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en-US" altLang="zh-CN" sz="3200"/>
              <a:t>OS</a:t>
            </a:r>
            <a:r>
              <a:rPr lang="zh-CN" altLang="en-US" sz="3200"/>
              <a:t>初始化</a:t>
            </a:r>
          </a:p>
        </p:txBody>
      </p:sp>
      <p:sp>
        <p:nvSpPr>
          <p:cNvPr id="113669" name="Rectangle 5"/>
          <p:cNvSpPr>
            <a:spLocks noChangeArrowheads="1"/>
          </p:cNvSpPr>
          <p:nvPr/>
        </p:nvSpPr>
        <p:spPr bwMode="auto">
          <a:xfrm>
            <a:off x="3733800" y="4953001"/>
            <a:ext cx="5257800" cy="1368425"/>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void  OS_TaskIdle (void *pdata)</a:t>
            </a:r>
          </a:p>
          <a:p>
            <a:pPr>
              <a:defRPr/>
            </a:pPr>
            <a:r>
              <a:rPr lang="en-US" altLang="zh-CN" sz="1400">
                <a:latin typeface="Arial" panose="020B0604020202020204" pitchFamily="34" charset="0"/>
              </a:rPr>
              <a:t>{</a:t>
            </a:r>
          </a:p>
          <a:p>
            <a:pPr>
              <a:defRPr/>
            </a:pPr>
            <a:r>
              <a:rPr lang="en-US" altLang="zh-CN" sz="1400">
                <a:latin typeface="Arial" panose="020B0604020202020204" pitchFamily="34" charset="0"/>
              </a:rPr>
              <a:t>    pdata = pdata; </a:t>
            </a:r>
          </a:p>
          <a:p>
            <a:pPr>
              <a:defRPr/>
            </a:pPr>
            <a:r>
              <a:rPr lang="en-US" altLang="zh-CN" sz="1400">
                <a:latin typeface="Arial" panose="020B0604020202020204" pitchFamily="34" charset="0"/>
              </a:rPr>
              <a:t>    for (;;) {</a:t>
            </a:r>
          </a:p>
          <a:p>
            <a:pPr>
              <a:defRPr/>
            </a:pPr>
            <a:r>
              <a:rPr lang="en-US" altLang="zh-CN" sz="1400">
                <a:latin typeface="Arial" panose="020B0604020202020204" pitchFamily="34" charset="0"/>
              </a:rPr>
              <a:t>    }</a:t>
            </a:r>
          </a:p>
          <a:p>
            <a:pPr>
              <a:defRPr/>
            </a:pPr>
            <a:r>
              <a:rPr lang="en-US" altLang="zh-CN" sz="1400">
                <a:latin typeface="Arial" panose="020B0604020202020204" pitchFamily="34" charset="0"/>
              </a:rPr>
              <a:t>}</a:t>
            </a:r>
          </a:p>
        </p:txBody>
      </p:sp>
      <p:sp>
        <p:nvSpPr>
          <p:cNvPr id="113670" name="Rectangle 6"/>
          <p:cNvSpPr>
            <a:spLocks noChangeArrowheads="1"/>
          </p:cNvSpPr>
          <p:nvPr/>
        </p:nvSpPr>
        <p:spPr bwMode="auto">
          <a:xfrm>
            <a:off x="3733801" y="2286001"/>
            <a:ext cx="5275263" cy="2460625"/>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pt-BR" altLang="zh-CN" sz="1400">
                <a:latin typeface="Arial" panose="020B0604020202020204" pitchFamily="34" charset="0"/>
              </a:rPr>
              <a:t>static  void  OS_InitTaskIdle (void)</a:t>
            </a:r>
          </a:p>
          <a:p>
            <a:pPr>
              <a:defRPr/>
            </a:pPr>
            <a:r>
              <a:rPr lang="pt-BR" altLang="zh-CN" sz="1400">
                <a:latin typeface="Arial" panose="020B0604020202020204" pitchFamily="34" charset="0"/>
              </a:rPr>
              <a:t>{</a:t>
            </a:r>
          </a:p>
          <a:p>
            <a:pPr>
              <a:defRPr/>
            </a:pPr>
            <a:r>
              <a:rPr lang="pt-BR" altLang="zh-CN" sz="1400">
                <a:latin typeface="Arial" panose="020B0604020202020204" pitchFamily="34" charset="0"/>
              </a:rPr>
              <a:t>    #if OS_STK_GROWTH == 1</a:t>
            </a:r>
          </a:p>
          <a:p>
            <a:pPr>
              <a:defRPr/>
            </a:pPr>
            <a:r>
              <a:rPr lang="pt-BR" altLang="zh-CN" sz="1400">
                <a:latin typeface="Arial" panose="020B0604020202020204" pitchFamily="34" charset="0"/>
              </a:rPr>
              <a:t>    (void)OSTaskCreate(OS_TaskIdle,  (void *)0,</a:t>
            </a:r>
          </a:p>
          <a:p>
            <a:pPr>
              <a:defRPr/>
            </a:pPr>
            <a:r>
              <a:rPr lang="pt-BR" altLang="zh-CN" sz="1400">
                <a:latin typeface="Arial" panose="020B0604020202020204" pitchFamily="34" charset="0"/>
              </a:rPr>
              <a:t>                       &amp;OSTaskIdleStk[OS_TASK_IDLE_STK_SIZE - 1],</a:t>
            </a:r>
          </a:p>
          <a:p>
            <a:pPr>
              <a:defRPr/>
            </a:pPr>
            <a:r>
              <a:rPr lang="pt-BR" altLang="zh-CN" sz="1400">
                <a:latin typeface="Arial" panose="020B0604020202020204" pitchFamily="34" charset="0"/>
              </a:rPr>
              <a:t>                       </a:t>
            </a:r>
            <a:r>
              <a:rPr lang="en-US" altLang="zh-CN" sz="1400">
                <a:latin typeface="Arial" panose="020B0604020202020204" pitchFamily="34" charset="0"/>
              </a:rPr>
              <a:t>OS_IDLE_PRIO);</a:t>
            </a:r>
          </a:p>
          <a:p>
            <a:pPr>
              <a:defRPr/>
            </a:pPr>
            <a:r>
              <a:rPr lang="en-US" altLang="zh-CN" sz="1400">
                <a:latin typeface="Arial" panose="020B0604020202020204" pitchFamily="34" charset="0"/>
              </a:rPr>
              <a:t>    #else</a:t>
            </a:r>
          </a:p>
          <a:p>
            <a:pPr>
              <a:defRPr/>
            </a:pPr>
            <a:r>
              <a:rPr lang="en-US" altLang="zh-CN" sz="1400">
                <a:latin typeface="Arial" panose="020B0604020202020204" pitchFamily="34" charset="0"/>
              </a:rPr>
              <a:t>    (void)OSTaskCreate(OS_TaskIdle,  (void *)0,</a:t>
            </a:r>
          </a:p>
          <a:p>
            <a:pPr>
              <a:defRPr/>
            </a:pPr>
            <a:r>
              <a:rPr lang="en-US" altLang="zh-CN" sz="1400">
                <a:latin typeface="Arial" panose="020B0604020202020204" pitchFamily="34" charset="0"/>
              </a:rPr>
              <a:t>                       </a:t>
            </a:r>
            <a:r>
              <a:rPr lang="pt-BR" altLang="zh-CN" sz="1400">
                <a:latin typeface="Arial" panose="020B0604020202020204" pitchFamily="34" charset="0"/>
              </a:rPr>
              <a:t>&amp;OSTaskIdleStk[0],  OS_IDLE_PRIO);</a:t>
            </a:r>
          </a:p>
          <a:p>
            <a:pPr>
              <a:defRPr/>
            </a:pPr>
            <a:r>
              <a:rPr lang="pt-BR" altLang="zh-CN" sz="1400">
                <a:latin typeface="Arial" panose="020B0604020202020204" pitchFamily="34" charset="0"/>
              </a:rPr>
              <a:t>    #endif</a:t>
            </a:r>
          </a:p>
          <a:p>
            <a:pPr>
              <a:defRPr/>
            </a:pPr>
            <a:r>
              <a:rPr lang="pt-BR" altLang="zh-CN" sz="1400">
                <a:latin typeface="Arial" panose="020B0604020202020204" pitchFamily="34" charset="0"/>
              </a:rPr>
              <a:t>}</a:t>
            </a:r>
          </a:p>
        </p:txBody>
      </p:sp>
      <p:sp>
        <p:nvSpPr>
          <p:cNvPr id="113671" name="AutoShape 7"/>
          <p:cNvSpPr>
            <a:spLocks noChangeArrowheads="1"/>
          </p:cNvSpPr>
          <p:nvPr/>
        </p:nvSpPr>
        <p:spPr bwMode="auto">
          <a:xfrm>
            <a:off x="7772400" y="1828800"/>
            <a:ext cx="1371600" cy="381000"/>
          </a:xfrm>
          <a:prstGeom prst="wedgeRoundRectCallout">
            <a:avLst>
              <a:gd name="adj1" fmla="val -48611"/>
              <a:gd name="adj2" fmla="val 97917"/>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创建空闲任务</a:t>
            </a:r>
          </a:p>
        </p:txBody>
      </p:sp>
      <p:sp>
        <p:nvSpPr>
          <p:cNvPr id="113672" name="AutoShape 8"/>
          <p:cNvSpPr>
            <a:spLocks noChangeArrowheads="1"/>
          </p:cNvSpPr>
          <p:nvPr/>
        </p:nvSpPr>
        <p:spPr bwMode="auto">
          <a:xfrm>
            <a:off x="7772400" y="4724400"/>
            <a:ext cx="990600" cy="381000"/>
          </a:xfrm>
          <a:prstGeom prst="wedgeRoundRectCallout">
            <a:avLst>
              <a:gd name="adj1" fmla="val -48079"/>
              <a:gd name="adj2" fmla="val 97917"/>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空闲任务</a:t>
            </a:r>
          </a:p>
        </p:txBody>
      </p:sp>
      <p:sp>
        <p:nvSpPr>
          <p:cNvPr id="8" name="燕尾形 7">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r>
              <a:rPr lang="en-US" altLang="zh-CN" dirty="0"/>
              <a:t>3.2  </a:t>
            </a:r>
            <a:r>
              <a:rPr lang="zh-CN" altLang="en-US" dirty="0"/>
              <a:t>最小内核</a:t>
            </a:r>
          </a:p>
        </p:txBody>
      </p:sp>
      <p:sp>
        <p:nvSpPr>
          <p:cNvPr id="4" name="内容占位符 3"/>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13670"/>
                                        </p:tgtEl>
                                        <p:attrNameLst>
                                          <p:attrName>style.visibility</p:attrName>
                                        </p:attrNameLst>
                                      </p:cBhvr>
                                      <p:to>
                                        <p:strVal val="visible"/>
                                      </p:to>
                                    </p:set>
                                    <p:animEffect transition="in" filter="slide(fromTop)">
                                      <p:cBhvr>
                                        <p:cTn id="7" dur="500"/>
                                        <p:tgtEl>
                                          <p:spTgt spid="113670"/>
                                        </p:tgtEl>
                                      </p:cBhvr>
                                    </p:animEffect>
                                  </p:childTnLst>
                                </p:cTn>
                              </p:par>
                            </p:childTnLst>
                          </p:cTn>
                        </p:par>
                        <p:par>
                          <p:cTn id="8" fill="hold">
                            <p:stCondLst>
                              <p:cond delay="500"/>
                            </p:stCondLst>
                            <p:childTnLst>
                              <p:par>
                                <p:cTn id="9" presetID="12" presetClass="entr" presetSubtype="1" fill="hold" grpId="0" nodeType="afterEffect">
                                  <p:stCondLst>
                                    <p:cond delay="0"/>
                                  </p:stCondLst>
                                  <p:childTnLst>
                                    <p:set>
                                      <p:cBhvr>
                                        <p:cTn id="10" dur="1" fill="hold">
                                          <p:stCondLst>
                                            <p:cond delay="0"/>
                                          </p:stCondLst>
                                        </p:cTn>
                                        <p:tgtEl>
                                          <p:spTgt spid="113669"/>
                                        </p:tgtEl>
                                        <p:attrNameLst>
                                          <p:attrName>style.visibility</p:attrName>
                                        </p:attrNameLst>
                                      </p:cBhvr>
                                      <p:to>
                                        <p:strVal val="visible"/>
                                      </p:to>
                                    </p:set>
                                    <p:animEffect transition="in" filter="slide(fromTop)">
                                      <p:cBhvr>
                                        <p:cTn id="11" dur="500"/>
                                        <p:tgtEl>
                                          <p:spTgt spid="113669"/>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2" fill="hold" grpId="0" nodeType="clickEffect">
                                  <p:stCondLst>
                                    <p:cond delay="0"/>
                                  </p:stCondLst>
                                  <p:childTnLst>
                                    <p:set>
                                      <p:cBhvr>
                                        <p:cTn id="15" dur="1" fill="hold">
                                          <p:stCondLst>
                                            <p:cond delay="0"/>
                                          </p:stCondLst>
                                        </p:cTn>
                                        <p:tgtEl>
                                          <p:spTgt spid="113671"/>
                                        </p:tgtEl>
                                        <p:attrNameLst>
                                          <p:attrName>style.visibility</p:attrName>
                                        </p:attrNameLst>
                                      </p:cBhvr>
                                      <p:to>
                                        <p:strVal val="visible"/>
                                      </p:to>
                                    </p:set>
                                    <p:animEffect transition="in" filter="slide(fromRight)">
                                      <p:cBhvr>
                                        <p:cTn id="16" dur="500"/>
                                        <p:tgtEl>
                                          <p:spTgt spid="113671"/>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2" fill="hold" grpId="0" nodeType="clickEffect">
                                  <p:stCondLst>
                                    <p:cond delay="0"/>
                                  </p:stCondLst>
                                  <p:childTnLst>
                                    <p:set>
                                      <p:cBhvr>
                                        <p:cTn id="20" dur="1" fill="hold">
                                          <p:stCondLst>
                                            <p:cond delay="0"/>
                                          </p:stCondLst>
                                        </p:cTn>
                                        <p:tgtEl>
                                          <p:spTgt spid="113672"/>
                                        </p:tgtEl>
                                        <p:attrNameLst>
                                          <p:attrName>style.visibility</p:attrName>
                                        </p:attrNameLst>
                                      </p:cBhvr>
                                      <p:to>
                                        <p:strVal val="visible"/>
                                      </p:to>
                                    </p:set>
                                    <p:animEffect transition="in" filter="slide(fromRight)">
                                      <p:cBhvr>
                                        <p:cTn id="21" dur="500"/>
                                        <p:tgtEl>
                                          <p:spTgt spid="1136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9" grpId="0" animBg="1"/>
      <p:bldP spid="113670" grpId="0" animBg="1"/>
      <p:bldP spid="113671" grpId="0" animBg="1"/>
      <p:bldP spid="113672"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0" name="Rectangle 4"/>
          <p:cNvSpPr>
            <a:spLocks noChangeArrowheads="1"/>
          </p:cNvSpPr>
          <p:nvPr/>
        </p:nvSpPr>
        <p:spPr bwMode="auto">
          <a:xfrm>
            <a:off x="1981200" y="194479"/>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en-US" altLang="zh-CN" sz="3200" dirty="0"/>
              <a:t>OS</a:t>
            </a:r>
            <a:r>
              <a:rPr lang="zh-CN" altLang="en-US" sz="3200" dirty="0"/>
              <a:t>初始化后状态</a:t>
            </a:r>
          </a:p>
        </p:txBody>
      </p:sp>
      <p:grpSp>
        <p:nvGrpSpPr>
          <p:cNvPr id="56323" name="Group 188"/>
          <p:cNvGrpSpPr/>
          <p:nvPr/>
        </p:nvGrpSpPr>
        <p:grpSpPr bwMode="auto">
          <a:xfrm>
            <a:off x="1752601" y="1482726"/>
            <a:ext cx="8785225" cy="4841875"/>
            <a:chOff x="68" y="879"/>
            <a:chExt cx="5534" cy="3050"/>
          </a:xfrm>
        </p:grpSpPr>
        <p:grpSp>
          <p:nvGrpSpPr>
            <p:cNvPr id="56325" name="Group 5"/>
            <p:cNvGrpSpPr/>
            <p:nvPr/>
          </p:nvGrpSpPr>
          <p:grpSpPr bwMode="auto">
            <a:xfrm>
              <a:off x="68" y="3238"/>
              <a:ext cx="817" cy="373"/>
              <a:chOff x="68" y="3203"/>
              <a:chExt cx="817" cy="373"/>
            </a:xfrm>
          </p:grpSpPr>
          <p:sp>
            <p:nvSpPr>
              <p:cNvPr id="106502" name="Rectangle 6"/>
              <p:cNvSpPr>
                <a:spLocks noChangeArrowheads="1"/>
              </p:cNvSpPr>
              <p:nvPr/>
            </p:nvSpPr>
            <p:spPr bwMode="auto">
              <a:xfrm>
                <a:off x="158" y="3395"/>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56507" name="Text Box 7"/>
              <p:cNvSpPr txBox="1">
                <a:spLocks noChangeArrowheads="1"/>
              </p:cNvSpPr>
              <p:nvPr/>
            </p:nvSpPr>
            <p:spPr bwMode="auto">
              <a:xfrm>
                <a:off x="68" y="3203"/>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OSTCBFreeList</a:t>
                </a:r>
              </a:p>
            </p:txBody>
          </p:sp>
        </p:grpSp>
        <p:grpSp>
          <p:nvGrpSpPr>
            <p:cNvPr id="56326" name="Group 8"/>
            <p:cNvGrpSpPr/>
            <p:nvPr/>
          </p:nvGrpSpPr>
          <p:grpSpPr bwMode="auto">
            <a:xfrm>
              <a:off x="3924" y="879"/>
              <a:ext cx="1269" cy="1235"/>
              <a:chOff x="3425" y="754"/>
              <a:chExt cx="1269" cy="1235"/>
            </a:xfrm>
          </p:grpSpPr>
          <p:sp>
            <p:nvSpPr>
              <p:cNvPr id="56454" name="Line 9"/>
              <p:cNvSpPr>
                <a:spLocks noChangeShapeType="1"/>
              </p:cNvSpPr>
              <p:nvPr/>
            </p:nvSpPr>
            <p:spPr bwMode="auto">
              <a:xfrm flipV="1">
                <a:off x="3651" y="754"/>
                <a:ext cx="0" cy="1049"/>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56455" name="Group 10"/>
              <p:cNvGrpSpPr/>
              <p:nvPr/>
            </p:nvGrpSpPr>
            <p:grpSpPr bwMode="auto">
              <a:xfrm>
                <a:off x="3651" y="1525"/>
                <a:ext cx="726" cy="181"/>
                <a:chOff x="3651" y="1253"/>
                <a:chExt cx="726" cy="181"/>
              </a:xfrm>
            </p:grpSpPr>
            <p:sp>
              <p:nvSpPr>
                <p:cNvPr id="106507" name="Rectangle 11"/>
                <p:cNvSpPr>
                  <a:spLocks noChangeArrowheads="1"/>
                </p:cNvSpPr>
                <p:nvPr/>
              </p:nvSpPr>
              <p:spPr bwMode="auto">
                <a:xfrm>
                  <a:off x="3651"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08" name="Rectangle 12"/>
                <p:cNvSpPr>
                  <a:spLocks noChangeArrowheads="1"/>
                </p:cNvSpPr>
                <p:nvPr/>
              </p:nvSpPr>
              <p:spPr bwMode="auto">
                <a:xfrm>
                  <a:off x="3742"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09" name="Rectangle 13"/>
                <p:cNvSpPr>
                  <a:spLocks noChangeArrowheads="1"/>
                </p:cNvSpPr>
                <p:nvPr/>
              </p:nvSpPr>
              <p:spPr bwMode="auto">
                <a:xfrm>
                  <a:off x="383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10" name="Rectangle 14"/>
                <p:cNvSpPr>
                  <a:spLocks noChangeArrowheads="1"/>
                </p:cNvSpPr>
                <p:nvPr/>
              </p:nvSpPr>
              <p:spPr bwMode="auto">
                <a:xfrm>
                  <a:off x="392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11" name="Rectangle 15"/>
                <p:cNvSpPr>
                  <a:spLocks noChangeArrowheads="1"/>
                </p:cNvSpPr>
                <p:nvPr/>
              </p:nvSpPr>
              <p:spPr bwMode="auto">
                <a:xfrm>
                  <a:off x="4014"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12" name="Rectangle 16"/>
                <p:cNvSpPr>
                  <a:spLocks noChangeArrowheads="1"/>
                </p:cNvSpPr>
                <p:nvPr/>
              </p:nvSpPr>
              <p:spPr bwMode="auto">
                <a:xfrm>
                  <a:off x="410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13" name="Rectangle 17"/>
                <p:cNvSpPr>
                  <a:spLocks noChangeArrowheads="1"/>
                </p:cNvSpPr>
                <p:nvPr/>
              </p:nvSpPr>
              <p:spPr bwMode="auto">
                <a:xfrm>
                  <a:off x="419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14" name="Rectangle 18"/>
                <p:cNvSpPr>
                  <a:spLocks noChangeArrowheads="1"/>
                </p:cNvSpPr>
                <p:nvPr/>
              </p:nvSpPr>
              <p:spPr bwMode="auto">
                <a:xfrm>
                  <a:off x="4286"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sp>
            <p:nvSpPr>
              <p:cNvPr id="56456" name="Line 19"/>
              <p:cNvSpPr>
                <a:spLocks noChangeShapeType="1"/>
              </p:cNvSpPr>
              <p:nvPr/>
            </p:nvSpPr>
            <p:spPr bwMode="auto">
              <a:xfrm flipV="1">
                <a:off x="3651" y="1797"/>
                <a:ext cx="1043" cy="6"/>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457" name="Text Box 20"/>
              <p:cNvSpPr txBox="1">
                <a:spLocks noChangeArrowheads="1"/>
              </p:cNvSpPr>
              <p:nvPr/>
            </p:nvSpPr>
            <p:spPr bwMode="auto">
              <a:xfrm>
                <a:off x="4467" y="1797"/>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X</a:t>
                </a:r>
              </a:p>
            </p:txBody>
          </p:sp>
          <p:sp>
            <p:nvSpPr>
              <p:cNvPr id="56458" name="Text Box 21"/>
              <p:cNvSpPr txBox="1">
                <a:spLocks noChangeArrowheads="1"/>
              </p:cNvSpPr>
              <p:nvPr/>
            </p:nvSpPr>
            <p:spPr bwMode="auto">
              <a:xfrm>
                <a:off x="3425" y="800"/>
                <a:ext cx="18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nvGrpSpPr>
              <p:cNvPr id="56459" name="Group 22"/>
              <p:cNvGrpSpPr/>
              <p:nvPr/>
            </p:nvGrpSpPr>
            <p:grpSpPr bwMode="auto">
              <a:xfrm>
                <a:off x="3651" y="1253"/>
                <a:ext cx="726" cy="181"/>
                <a:chOff x="3651" y="1253"/>
                <a:chExt cx="726" cy="181"/>
              </a:xfrm>
            </p:grpSpPr>
            <p:sp>
              <p:nvSpPr>
                <p:cNvPr id="106519" name="Rectangle 23"/>
                <p:cNvSpPr>
                  <a:spLocks noChangeArrowheads="1"/>
                </p:cNvSpPr>
                <p:nvPr/>
              </p:nvSpPr>
              <p:spPr bwMode="auto">
                <a:xfrm>
                  <a:off x="3651"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20" name="Rectangle 24"/>
                <p:cNvSpPr>
                  <a:spLocks noChangeArrowheads="1"/>
                </p:cNvSpPr>
                <p:nvPr/>
              </p:nvSpPr>
              <p:spPr bwMode="auto">
                <a:xfrm>
                  <a:off x="3742"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21" name="Rectangle 25"/>
                <p:cNvSpPr>
                  <a:spLocks noChangeArrowheads="1"/>
                </p:cNvSpPr>
                <p:nvPr/>
              </p:nvSpPr>
              <p:spPr bwMode="auto">
                <a:xfrm>
                  <a:off x="383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22" name="Rectangle 26"/>
                <p:cNvSpPr>
                  <a:spLocks noChangeArrowheads="1"/>
                </p:cNvSpPr>
                <p:nvPr/>
              </p:nvSpPr>
              <p:spPr bwMode="auto">
                <a:xfrm>
                  <a:off x="392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23" name="Rectangle 27"/>
                <p:cNvSpPr>
                  <a:spLocks noChangeArrowheads="1"/>
                </p:cNvSpPr>
                <p:nvPr/>
              </p:nvSpPr>
              <p:spPr bwMode="auto">
                <a:xfrm>
                  <a:off x="4014"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24" name="Rectangle 28"/>
                <p:cNvSpPr>
                  <a:spLocks noChangeArrowheads="1"/>
                </p:cNvSpPr>
                <p:nvPr/>
              </p:nvSpPr>
              <p:spPr bwMode="auto">
                <a:xfrm>
                  <a:off x="410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25" name="Rectangle 29"/>
                <p:cNvSpPr>
                  <a:spLocks noChangeArrowheads="1"/>
                </p:cNvSpPr>
                <p:nvPr/>
              </p:nvSpPr>
              <p:spPr bwMode="auto">
                <a:xfrm>
                  <a:off x="419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26" name="Rectangle 30"/>
                <p:cNvSpPr>
                  <a:spLocks noChangeArrowheads="1"/>
                </p:cNvSpPr>
                <p:nvPr/>
              </p:nvSpPr>
              <p:spPr bwMode="auto">
                <a:xfrm>
                  <a:off x="4286"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sp>
            <p:nvSpPr>
              <p:cNvPr id="56460" name="Text Box 31"/>
              <p:cNvSpPr txBox="1">
                <a:spLocks noChangeArrowheads="1"/>
              </p:cNvSpPr>
              <p:nvPr/>
            </p:nvSpPr>
            <p:spPr bwMode="auto">
              <a:xfrm>
                <a:off x="3696" y="890"/>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OSRdyTbl[ ]</a:t>
                </a:r>
              </a:p>
            </p:txBody>
          </p:sp>
          <p:sp>
            <p:nvSpPr>
              <p:cNvPr id="56461" name="Text Box 32"/>
              <p:cNvSpPr txBox="1">
                <a:spLocks noChangeArrowheads="1"/>
              </p:cNvSpPr>
              <p:nvPr/>
            </p:nvSpPr>
            <p:spPr bwMode="auto">
              <a:xfrm>
                <a:off x="3426" y="1247"/>
                <a:ext cx="2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[0]</a:t>
                </a:r>
              </a:p>
            </p:txBody>
          </p:sp>
          <p:sp>
            <p:nvSpPr>
              <p:cNvPr id="56462" name="Text Box 33"/>
              <p:cNvSpPr txBox="1">
                <a:spLocks noChangeArrowheads="1"/>
              </p:cNvSpPr>
              <p:nvPr/>
            </p:nvSpPr>
            <p:spPr bwMode="auto">
              <a:xfrm>
                <a:off x="3426" y="1520"/>
                <a:ext cx="2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[1]</a:t>
                </a:r>
              </a:p>
            </p:txBody>
          </p:sp>
          <p:grpSp>
            <p:nvGrpSpPr>
              <p:cNvPr id="56463" name="Group 34"/>
              <p:cNvGrpSpPr/>
              <p:nvPr/>
            </p:nvGrpSpPr>
            <p:grpSpPr bwMode="auto">
              <a:xfrm>
                <a:off x="3652" y="1072"/>
                <a:ext cx="725" cy="181"/>
                <a:chOff x="1973" y="1434"/>
                <a:chExt cx="1451" cy="181"/>
              </a:xfrm>
            </p:grpSpPr>
            <p:sp>
              <p:nvSpPr>
                <p:cNvPr id="56482" name="Rectangle 35"/>
                <p:cNvSpPr>
                  <a:spLocks noChangeArrowheads="1"/>
                </p:cNvSpPr>
                <p:nvPr/>
              </p:nvSpPr>
              <p:spPr bwMode="auto">
                <a:xfrm>
                  <a:off x="197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7</a:t>
                  </a:r>
                </a:p>
              </p:txBody>
            </p:sp>
            <p:sp>
              <p:nvSpPr>
                <p:cNvPr id="56483" name="Rectangle 36"/>
                <p:cNvSpPr>
                  <a:spLocks noChangeArrowheads="1"/>
                </p:cNvSpPr>
                <p:nvPr/>
              </p:nvSpPr>
              <p:spPr bwMode="auto">
                <a:xfrm>
                  <a:off x="2155"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6</a:t>
                  </a:r>
                </a:p>
              </p:txBody>
            </p:sp>
            <p:sp>
              <p:nvSpPr>
                <p:cNvPr id="56484" name="Rectangle 37"/>
                <p:cNvSpPr>
                  <a:spLocks noChangeArrowheads="1"/>
                </p:cNvSpPr>
                <p:nvPr/>
              </p:nvSpPr>
              <p:spPr bwMode="auto">
                <a:xfrm>
                  <a:off x="2336"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5</a:t>
                  </a:r>
                </a:p>
              </p:txBody>
            </p:sp>
            <p:sp>
              <p:nvSpPr>
                <p:cNvPr id="56485" name="Rectangle 38"/>
                <p:cNvSpPr>
                  <a:spLocks noChangeArrowheads="1"/>
                </p:cNvSpPr>
                <p:nvPr/>
              </p:nvSpPr>
              <p:spPr bwMode="auto">
                <a:xfrm>
                  <a:off x="2517"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4</a:t>
                  </a:r>
                </a:p>
              </p:txBody>
            </p:sp>
            <p:sp>
              <p:nvSpPr>
                <p:cNvPr id="56486" name="Rectangle 39"/>
                <p:cNvSpPr>
                  <a:spLocks noChangeArrowheads="1"/>
                </p:cNvSpPr>
                <p:nvPr/>
              </p:nvSpPr>
              <p:spPr bwMode="auto">
                <a:xfrm>
                  <a:off x="2699"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3</a:t>
                  </a:r>
                </a:p>
              </p:txBody>
            </p:sp>
            <p:sp>
              <p:nvSpPr>
                <p:cNvPr id="56487" name="Rectangle 40"/>
                <p:cNvSpPr>
                  <a:spLocks noChangeArrowheads="1"/>
                </p:cNvSpPr>
                <p:nvPr/>
              </p:nvSpPr>
              <p:spPr bwMode="auto">
                <a:xfrm>
                  <a:off x="2880"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2</a:t>
                  </a:r>
                </a:p>
              </p:txBody>
            </p:sp>
            <p:sp>
              <p:nvSpPr>
                <p:cNvPr id="56488" name="Rectangle 41"/>
                <p:cNvSpPr>
                  <a:spLocks noChangeArrowheads="1"/>
                </p:cNvSpPr>
                <p:nvPr/>
              </p:nvSpPr>
              <p:spPr bwMode="auto">
                <a:xfrm>
                  <a:off x="3061" y="1434"/>
                  <a:ext cx="181" cy="181"/>
                </a:xfrm>
                <a:prstGeom prst="rect">
                  <a:avLst/>
                </a:prstGeom>
                <a:solidFill>
                  <a:schemeClr val="bg1"/>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1</a:t>
                  </a:r>
                </a:p>
              </p:txBody>
            </p:sp>
            <p:sp>
              <p:nvSpPr>
                <p:cNvPr id="56489" name="Rectangle 42"/>
                <p:cNvSpPr>
                  <a:spLocks noChangeArrowheads="1"/>
                </p:cNvSpPr>
                <p:nvPr/>
              </p:nvSpPr>
              <p:spPr bwMode="auto">
                <a:xfrm>
                  <a:off x="324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0</a:t>
                  </a:r>
                </a:p>
              </p:txBody>
            </p:sp>
          </p:grpSp>
          <p:grpSp>
            <p:nvGrpSpPr>
              <p:cNvPr id="56464" name="Group 43"/>
              <p:cNvGrpSpPr/>
              <p:nvPr/>
            </p:nvGrpSpPr>
            <p:grpSpPr bwMode="auto">
              <a:xfrm>
                <a:off x="3651" y="1702"/>
                <a:ext cx="725" cy="91"/>
                <a:chOff x="1520" y="2704"/>
                <a:chExt cx="1451" cy="91"/>
              </a:xfrm>
            </p:grpSpPr>
            <p:sp>
              <p:nvSpPr>
                <p:cNvPr id="56474" name="Rectangle 44"/>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15</a:t>
                  </a:r>
                </a:p>
              </p:txBody>
            </p:sp>
            <p:sp>
              <p:nvSpPr>
                <p:cNvPr id="56475" name="Rectangle 45"/>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14</a:t>
                  </a:r>
                </a:p>
              </p:txBody>
            </p:sp>
            <p:sp>
              <p:nvSpPr>
                <p:cNvPr id="56476" name="Rectangle 46"/>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13</a:t>
                  </a:r>
                </a:p>
              </p:txBody>
            </p:sp>
            <p:sp>
              <p:nvSpPr>
                <p:cNvPr id="56477" name="Rectangle 47"/>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12</a:t>
                  </a:r>
                </a:p>
              </p:txBody>
            </p:sp>
            <p:sp>
              <p:nvSpPr>
                <p:cNvPr id="56478" name="Rectangle 48"/>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11</a:t>
                  </a:r>
                </a:p>
              </p:txBody>
            </p:sp>
            <p:sp>
              <p:nvSpPr>
                <p:cNvPr id="56479" name="Rectangle 49"/>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10</a:t>
                  </a:r>
                </a:p>
              </p:txBody>
            </p:sp>
            <p:sp>
              <p:nvSpPr>
                <p:cNvPr id="56480" name="Rectangle 50"/>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9</a:t>
                  </a:r>
                </a:p>
              </p:txBody>
            </p:sp>
            <p:sp>
              <p:nvSpPr>
                <p:cNvPr id="56481" name="Rectangle 51"/>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8</a:t>
                  </a:r>
                </a:p>
              </p:txBody>
            </p:sp>
          </p:grpSp>
          <p:grpSp>
            <p:nvGrpSpPr>
              <p:cNvPr id="56465" name="Group 52"/>
              <p:cNvGrpSpPr/>
              <p:nvPr/>
            </p:nvGrpSpPr>
            <p:grpSpPr bwMode="auto">
              <a:xfrm>
                <a:off x="3651" y="1430"/>
                <a:ext cx="725" cy="91"/>
                <a:chOff x="1520" y="2704"/>
                <a:chExt cx="1451" cy="91"/>
              </a:xfrm>
            </p:grpSpPr>
            <p:sp>
              <p:nvSpPr>
                <p:cNvPr id="56466" name="Rectangle 53"/>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7</a:t>
                  </a:r>
                </a:p>
              </p:txBody>
            </p:sp>
            <p:sp>
              <p:nvSpPr>
                <p:cNvPr id="56467" name="Rectangle 54"/>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a:t>
                  </a:r>
                </a:p>
              </p:txBody>
            </p:sp>
            <p:sp>
              <p:nvSpPr>
                <p:cNvPr id="56468" name="Rectangle 55"/>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a:t>
                  </a:r>
                </a:p>
              </p:txBody>
            </p:sp>
            <p:sp>
              <p:nvSpPr>
                <p:cNvPr id="56469" name="Rectangle 56"/>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a:t>
                  </a:r>
                </a:p>
              </p:txBody>
            </p:sp>
            <p:sp>
              <p:nvSpPr>
                <p:cNvPr id="56470" name="Rectangle 57"/>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a:t>
                  </a:r>
                </a:p>
              </p:txBody>
            </p:sp>
            <p:sp>
              <p:nvSpPr>
                <p:cNvPr id="56471" name="Rectangle 58"/>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a:t>
                  </a:r>
                </a:p>
              </p:txBody>
            </p:sp>
            <p:sp>
              <p:nvSpPr>
                <p:cNvPr id="56472" name="Rectangle 59"/>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a:t>
                  </a:r>
                </a:p>
              </p:txBody>
            </p:sp>
            <p:sp>
              <p:nvSpPr>
                <p:cNvPr id="56473" name="Rectangle 60"/>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0</a:t>
                  </a:r>
                </a:p>
              </p:txBody>
            </p:sp>
          </p:grpSp>
        </p:grpSp>
        <p:grpSp>
          <p:nvGrpSpPr>
            <p:cNvPr id="56327" name="Group 61"/>
            <p:cNvGrpSpPr/>
            <p:nvPr/>
          </p:nvGrpSpPr>
          <p:grpSpPr bwMode="auto">
            <a:xfrm>
              <a:off x="3198" y="970"/>
              <a:ext cx="725" cy="400"/>
              <a:chOff x="2290" y="890"/>
              <a:chExt cx="725" cy="400"/>
            </a:xfrm>
          </p:grpSpPr>
          <p:grpSp>
            <p:nvGrpSpPr>
              <p:cNvPr id="56444" name="Group 62"/>
              <p:cNvGrpSpPr/>
              <p:nvPr/>
            </p:nvGrpSpPr>
            <p:grpSpPr bwMode="auto">
              <a:xfrm>
                <a:off x="2290" y="1109"/>
                <a:ext cx="725" cy="181"/>
                <a:chOff x="1520" y="2251"/>
                <a:chExt cx="1450" cy="181"/>
              </a:xfrm>
            </p:grpSpPr>
            <p:sp>
              <p:nvSpPr>
                <p:cNvPr id="106559" name="Rectangle 63"/>
                <p:cNvSpPr>
                  <a:spLocks noChangeArrowheads="1"/>
                </p:cNvSpPr>
                <p:nvPr/>
              </p:nvSpPr>
              <p:spPr bwMode="auto">
                <a:xfrm>
                  <a:off x="1520"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60" name="Rectangle 64"/>
                <p:cNvSpPr>
                  <a:spLocks noChangeArrowheads="1"/>
                </p:cNvSpPr>
                <p:nvPr/>
              </p:nvSpPr>
              <p:spPr bwMode="auto">
                <a:xfrm>
                  <a:off x="1702"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61" name="Rectangle 65"/>
                <p:cNvSpPr>
                  <a:spLocks noChangeArrowheads="1"/>
                </p:cNvSpPr>
                <p:nvPr/>
              </p:nvSpPr>
              <p:spPr bwMode="auto">
                <a:xfrm>
                  <a:off x="1882"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62" name="Rectangle 66"/>
                <p:cNvSpPr>
                  <a:spLocks noChangeArrowheads="1"/>
                </p:cNvSpPr>
                <p:nvPr/>
              </p:nvSpPr>
              <p:spPr bwMode="auto">
                <a:xfrm>
                  <a:off x="2064"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63" name="Rectangle 67"/>
                <p:cNvSpPr>
                  <a:spLocks noChangeArrowheads="1"/>
                </p:cNvSpPr>
                <p:nvPr/>
              </p:nvSpPr>
              <p:spPr bwMode="auto">
                <a:xfrm>
                  <a:off x="2246"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64" name="Rectangle 68"/>
                <p:cNvSpPr>
                  <a:spLocks noChangeArrowheads="1"/>
                </p:cNvSpPr>
                <p:nvPr/>
              </p:nvSpPr>
              <p:spPr bwMode="auto">
                <a:xfrm>
                  <a:off x="2426"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65" name="Rectangle 69"/>
                <p:cNvSpPr>
                  <a:spLocks noChangeArrowheads="1"/>
                </p:cNvSpPr>
                <p:nvPr/>
              </p:nvSpPr>
              <p:spPr bwMode="auto">
                <a:xfrm>
                  <a:off x="2608"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66" name="Rectangle 70"/>
                <p:cNvSpPr>
                  <a:spLocks noChangeArrowheads="1"/>
                </p:cNvSpPr>
                <p:nvPr/>
              </p:nvSpPr>
              <p:spPr bwMode="auto">
                <a:xfrm>
                  <a:off x="2790"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sp>
            <p:nvSpPr>
              <p:cNvPr id="56445" name="Text Box 71"/>
              <p:cNvSpPr txBox="1">
                <a:spLocks noChangeArrowheads="1"/>
              </p:cNvSpPr>
              <p:nvPr/>
            </p:nvSpPr>
            <p:spPr bwMode="auto">
              <a:xfrm>
                <a:off x="2382" y="890"/>
                <a:ext cx="58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OSRdyGrp</a:t>
                </a:r>
              </a:p>
            </p:txBody>
          </p:sp>
        </p:grpSp>
        <p:grpSp>
          <p:nvGrpSpPr>
            <p:cNvPr id="56328" name="Group 72"/>
            <p:cNvGrpSpPr/>
            <p:nvPr/>
          </p:nvGrpSpPr>
          <p:grpSpPr bwMode="auto">
            <a:xfrm>
              <a:off x="930" y="2296"/>
              <a:ext cx="680" cy="718"/>
              <a:chOff x="1066" y="3166"/>
              <a:chExt cx="680" cy="718"/>
            </a:xfrm>
          </p:grpSpPr>
          <p:sp>
            <p:nvSpPr>
              <p:cNvPr id="106569" name="Rectangle 73"/>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56441" name="Text Box 74"/>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OSTCBTbl[0]</a:t>
                </a:r>
              </a:p>
            </p:txBody>
          </p:sp>
          <p:sp>
            <p:nvSpPr>
              <p:cNvPr id="106571" name="Rectangle 75"/>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06572" name="Rectangle 76"/>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56329" name="Group 77"/>
            <p:cNvGrpSpPr/>
            <p:nvPr/>
          </p:nvGrpSpPr>
          <p:grpSpPr bwMode="auto">
            <a:xfrm>
              <a:off x="3152" y="1993"/>
              <a:ext cx="1769" cy="1028"/>
              <a:chOff x="3606" y="2078"/>
              <a:chExt cx="1769" cy="1028"/>
            </a:xfrm>
          </p:grpSpPr>
          <p:sp>
            <p:nvSpPr>
              <p:cNvPr id="106574" name="Rectangle 78"/>
              <p:cNvSpPr>
                <a:spLocks noChangeArrowheads="1"/>
              </p:cNvSpPr>
              <p:nvPr/>
            </p:nvSpPr>
            <p:spPr bwMode="auto">
              <a:xfrm>
                <a:off x="4604" y="2252"/>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06575" name="Rectangle 79"/>
              <p:cNvSpPr>
                <a:spLocks noChangeArrowheads="1"/>
              </p:cNvSpPr>
              <p:nvPr/>
            </p:nvSpPr>
            <p:spPr bwMode="auto">
              <a:xfrm>
                <a:off x="4604" y="2341"/>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06576" name="Rectangle 80"/>
              <p:cNvSpPr>
                <a:spLocks noChangeArrowheads="1"/>
              </p:cNvSpPr>
              <p:nvPr/>
            </p:nvSpPr>
            <p:spPr bwMode="auto">
              <a:xfrm>
                <a:off x="4604" y="2432"/>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06577" name="Rectangle 81"/>
              <p:cNvSpPr>
                <a:spLocks noChangeArrowheads="1"/>
              </p:cNvSpPr>
              <p:nvPr/>
            </p:nvSpPr>
            <p:spPr bwMode="auto">
              <a:xfrm>
                <a:off x="4604" y="2523"/>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06578" name="Rectangle 82"/>
              <p:cNvSpPr>
                <a:spLocks noChangeArrowheads="1"/>
              </p:cNvSpPr>
              <p:nvPr/>
            </p:nvSpPr>
            <p:spPr bwMode="auto">
              <a:xfrm>
                <a:off x="4604" y="2614"/>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06579" name="Rectangle 83"/>
              <p:cNvSpPr>
                <a:spLocks noChangeArrowheads="1"/>
              </p:cNvSpPr>
              <p:nvPr/>
            </p:nvSpPr>
            <p:spPr bwMode="auto">
              <a:xfrm>
                <a:off x="4604" y="2704"/>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06580" name="Rectangle 84"/>
              <p:cNvSpPr>
                <a:spLocks noChangeArrowheads="1"/>
              </p:cNvSpPr>
              <p:nvPr/>
            </p:nvSpPr>
            <p:spPr bwMode="auto">
              <a:xfrm>
                <a:off x="4604" y="2795"/>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tIns="0" anchor="ctr"/>
              <a:lstStyle/>
              <a:p>
                <a:pPr algn="ctr">
                  <a:defRPr/>
                </a:pPr>
                <a:r>
                  <a:rPr lang="en-US" altLang="zh-CN" sz="1200">
                    <a:latin typeface="Arial" panose="020B0604020202020204" pitchFamily="34" charset="0"/>
                  </a:rPr>
                  <a:t>……</a:t>
                </a:r>
              </a:p>
            </p:txBody>
          </p:sp>
          <p:sp>
            <p:nvSpPr>
              <p:cNvPr id="106581" name="Rectangle 85"/>
              <p:cNvSpPr>
                <a:spLocks noChangeArrowheads="1"/>
              </p:cNvSpPr>
              <p:nvPr/>
            </p:nvSpPr>
            <p:spPr bwMode="auto">
              <a:xfrm>
                <a:off x="4604" y="2886"/>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56437" name="Text Box 86"/>
              <p:cNvSpPr txBox="1">
                <a:spLocks noChangeArrowheads="1"/>
              </p:cNvSpPr>
              <p:nvPr/>
            </p:nvSpPr>
            <p:spPr bwMode="auto">
              <a:xfrm>
                <a:off x="4558" y="2078"/>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OSTCBPrioTbl[ ]</a:t>
                </a:r>
              </a:p>
            </p:txBody>
          </p:sp>
          <p:sp>
            <p:nvSpPr>
              <p:cNvPr id="56438" name="Text Box 87"/>
              <p:cNvSpPr txBox="1">
                <a:spLocks noChangeArrowheads="1"/>
              </p:cNvSpPr>
              <p:nvPr/>
            </p:nvSpPr>
            <p:spPr bwMode="auto">
              <a:xfrm>
                <a:off x="3606" y="2251"/>
                <a:ext cx="1043" cy="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lnSpc>
                    <a:spcPct val="50000"/>
                  </a:lnSpc>
                  <a:spcBef>
                    <a:spcPct val="50000"/>
                  </a:spcBef>
                </a:pPr>
                <a:r>
                  <a:rPr lang="en-US" altLang="zh-CN" sz="1000"/>
                  <a:t>[0]</a:t>
                </a:r>
              </a:p>
              <a:p>
                <a:pPr algn="r" eaLnBrk="1" hangingPunct="1">
                  <a:lnSpc>
                    <a:spcPct val="30000"/>
                  </a:lnSpc>
                  <a:spcBef>
                    <a:spcPct val="50000"/>
                  </a:spcBef>
                </a:pPr>
                <a:r>
                  <a:rPr lang="en-US" altLang="zh-CN" sz="1000"/>
                  <a:t>[1]</a:t>
                </a:r>
              </a:p>
              <a:p>
                <a:pPr algn="r" eaLnBrk="1" hangingPunct="1">
                  <a:lnSpc>
                    <a:spcPct val="50000"/>
                  </a:lnSpc>
                  <a:spcBef>
                    <a:spcPct val="50000"/>
                  </a:spcBef>
                </a:pPr>
                <a:r>
                  <a:rPr lang="en-US" altLang="zh-CN" sz="1000"/>
                  <a:t>[2]</a:t>
                </a:r>
              </a:p>
              <a:p>
                <a:pPr algn="r" eaLnBrk="1" hangingPunct="1">
                  <a:lnSpc>
                    <a:spcPct val="50000"/>
                  </a:lnSpc>
                  <a:spcBef>
                    <a:spcPct val="50000"/>
                  </a:spcBef>
                </a:pPr>
                <a:r>
                  <a:rPr lang="en-US" altLang="zh-CN" sz="1000"/>
                  <a:t>[3]</a:t>
                </a:r>
              </a:p>
              <a:p>
                <a:pPr algn="r" eaLnBrk="1" hangingPunct="1">
                  <a:lnSpc>
                    <a:spcPct val="50000"/>
                  </a:lnSpc>
                  <a:spcBef>
                    <a:spcPct val="50000"/>
                  </a:spcBef>
                </a:pPr>
                <a:r>
                  <a:rPr lang="en-US" altLang="zh-CN" sz="1000"/>
                  <a:t>[4]</a:t>
                </a:r>
              </a:p>
              <a:p>
                <a:pPr algn="r" eaLnBrk="1" hangingPunct="1">
                  <a:lnSpc>
                    <a:spcPct val="50000"/>
                  </a:lnSpc>
                  <a:spcBef>
                    <a:spcPct val="50000"/>
                  </a:spcBef>
                </a:pPr>
                <a:r>
                  <a:rPr lang="en-US" altLang="zh-CN" sz="1000"/>
                  <a:t>[5]</a:t>
                </a:r>
              </a:p>
              <a:p>
                <a:pPr algn="r" eaLnBrk="1" hangingPunct="1">
                  <a:lnSpc>
                    <a:spcPct val="50000"/>
                  </a:lnSpc>
                  <a:spcBef>
                    <a:spcPct val="50000"/>
                  </a:spcBef>
                </a:pPr>
                <a:endParaRPr lang="en-US" altLang="zh-CN" sz="1000"/>
              </a:p>
              <a:p>
                <a:pPr algn="r" eaLnBrk="1" hangingPunct="1">
                  <a:lnSpc>
                    <a:spcPct val="50000"/>
                  </a:lnSpc>
                  <a:spcBef>
                    <a:spcPct val="50000"/>
                  </a:spcBef>
                </a:pPr>
                <a:r>
                  <a:rPr lang="en-US" altLang="zh-CN" sz="1000"/>
                  <a:t>[OS_LOWEST_PRIO-1]</a:t>
                </a:r>
              </a:p>
              <a:p>
                <a:pPr algn="r" eaLnBrk="1" hangingPunct="1">
                  <a:lnSpc>
                    <a:spcPct val="50000"/>
                  </a:lnSpc>
                  <a:spcBef>
                    <a:spcPct val="50000"/>
                  </a:spcBef>
                </a:pPr>
                <a:r>
                  <a:rPr lang="en-US" altLang="zh-CN" sz="1000"/>
                  <a:t>[OS_LOWEST_PRIO]</a:t>
                </a:r>
              </a:p>
            </p:txBody>
          </p:sp>
          <p:sp>
            <p:nvSpPr>
              <p:cNvPr id="106584" name="Rectangle 88"/>
              <p:cNvSpPr>
                <a:spLocks noChangeArrowheads="1"/>
              </p:cNvSpPr>
              <p:nvPr/>
            </p:nvSpPr>
            <p:spPr bwMode="auto">
              <a:xfrm>
                <a:off x="4604" y="2976"/>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grpSp>
        <p:grpSp>
          <p:nvGrpSpPr>
            <p:cNvPr id="56330" name="Group 89"/>
            <p:cNvGrpSpPr/>
            <p:nvPr/>
          </p:nvGrpSpPr>
          <p:grpSpPr bwMode="auto">
            <a:xfrm>
              <a:off x="1746" y="3211"/>
              <a:ext cx="680" cy="718"/>
              <a:chOff x="1066" y="3166"/>
              <a:chExt cx="680" cy="718"/>
            </a:xfrm>
          </p:grpSpPr>
          <p:sp>
            <p:nvSpPr>
              <p:cNvPr id="106586" name="Rectangle 90"/>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56426" name="Text Box 91"/>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OSTCBTbl[1]</a:t>
                </a:r>
              </a:p>
            </p:txBody>
          </p:sp>
          <p:sp>
            <p:nvSpPr>
              <p:cNvPr id="106588" name="Rectangle 92"/>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06589" name="Rectangle 93"/>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56331" name="Group 94"/>
            <p:cNvGrpSpPr/>
            <p:nvPr/>
          </p:nvGrpSpPr>
          <p:grpSpPr bwMode="auto">
            <a:xfrm>
              <a:off x="2562" y="3211"/>
              <a:ext cx="680" cy="718"/>
              <a:chOff x="1066" y="3166"/>
              <a:chExt cx="680" cy="718"/>
            </a:xfrm>
          </p:grpSpPr>
          <p:sp>
            <p:nvSpPr>
              <p:cNvPr id="106591" name="Rectangle 95"/>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56422" name="Text Box 96"/>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OSTCBTbl[2]</a:t>
                </a:r>
              </a:p>
            </p:txBody>
          </p:sp>
          <p:sp>
            <p:nvSpPr>
              <p:cNvPr id="106593" name="Rectangle 97"/>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06594" name="Rectangle 98"/>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56332" name="Group 99"/>
            <p:cNvGrpSpPr/>
            <p:nvPr/>
          </p:nvGrpSpPr>
          <p:grpSpPr bwMode="auto">
            <a:xfrm>
              <a:off x="3379" y="3211"/>
              <a:ext cx="680" cy="718"/>
              <a:chOff x="1066" y="3166"/>
              <a:chExt cx="680" cy="718"/>
            </a:xfrm>
          </p:grpSpPr>
          <p:sp>
            <p:nvSpPr>
              <p:cNvPr id="106596" name="Rectangle 100"/>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56418" name="Text Box 101"/>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OSTCBTbl[3]</a:t>
                </a:r>
              </a:p>
            </p:txBody>
          </p:sp>
          <p:sp>
            <p:nvSpPr>
              <p:cNvPr id="106598" name="Rectangle 102"/>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06599" name="Rectangle 103"/>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56333" name="Group 104"/>
            <p:cNvGrpSpPr/>
            <p:nvPr/>
          </p:nvGrpSpPr>
          <p:grpSpPr bwMode="auto">
            <a:xfrm>
              <a:off x="3969" y="3160"/>
              <a:ext cx="1633" cy="769"/>
              <a:chOff x="4014" y="3107"/>
              <a:chExt cx="1633" cy="769"/>
            </a:xfrm>
          </p:grpSpPr>
          <p:sp>
            <p:nvSpPr>
              <p:cNvPr id="106601" name="Rectangle 105"/>
              <p:cNvSpPr>
                <a:spLocks noChangeArrowheads="1"/>
              </p:cNvSpPr>
              <p:nvPr/>
            </p:nvSpPr>
            <p:spPr bwMode="auto">
              <a:xfrm>
                <a:off x="4558" y="3331"/>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56414" name="Text Box 106"/>
              <p:cNvSpPr txBox="1">
                <a:spLocks noChangeArrowheads="1"/>
              </p:cNvSpPr>
              <p:nvPr/>
            </p:nvSpPr>
            <p:spPr bwMode="auto">
              <a:xfrm>
                <a:off x="4014" y="3107"/>
                <a:ext cx="1633"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50000"/>
                  </a:lnSpc>
                  <a:spcBef>
                    <a:spcPct val="50000"/>
                  </a:spcBef>
                </a:pPr>
                <a:r>
                  <a:rPr lang="en-US" altLang="zh-CN" sz="1200"/>
                  <a:t>OSTCBTbl</a:t>
                </a:r>
              </a:p>
              <a:p>
                <a:pPr algn="ctr" eaLnBrk="1" hangingPunct="1">
                  <a:lnSpc>
                    <a:spcPct val="50000"/>
                  </a:lnSpc>
                  <a:spcBef>
                    <a:spcPct val="50000"/>
                  </a:spcBef>
                </a:pPr>
                <a:r>
                  <a:rPr lang="en-US" altLang="zh-CN" sz="1200"/>
                  <a:t>[</a:t>
                </a:r>
                <a:r>
                  <a:rPr lang="en-US" altLang="zh-CN" sz="1000"/>
                  <a:t>OS_MAX_TASKS+OS_N_SYS_TASKS-1</a:t>
                </a:r>
                <a:r>
                  <a:rPr lang="en-US" altLang="zh-CN" sz="1200"/>
                  <a:t>]</a:t>
                </a:r>
              </a:p>
            </p:txBody>
          </p:sp>
          <p:sp>
            <p:nvSpPr>
              <p:cNvPr id="106603" name="Rectangle 107"/>
              <p:cNvSpPr>
                <a:spLocks noChangeArrowheads="1"/>
              </p:cNvSpPr>
              <p:nvPr/>
            </p:nvSpPr>
            <p:spPr bwMode="auto">
              <a:xfrm>
                <a:off x="4558" y="3422"/>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06604" name="Rectangle 108"/>
              <p:cNvSpPr>
                <a:spLocks noChangeArrowheads="1"/>
              </p:cNvSpPr>
              <p:nvPr/>
            </p:nvSpPr>
            <p:spPr bwMode="auto">
              <a:xfrm>
                <a:off x="4558" y="3513"/>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sp>
          <p:nvSpPr>
            <p:cNvPr id="56334" name="Line 109"/>
            <p:cNvSpPr>
              <a:spLocks noChangeShapeType="1"/>
            </p:cNvSpPr>
            <p:nvPr/>
          </p:nvSpPr>
          <p:spPr bwMode="auto">
            <a:xfrm>
              <a:off x="2426" y="3520"/>
              <a:ext cx="182"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335" name="Line 110"/>
            <p:cNvSpPr>
              <a:spLocks noChangeShapeType="1"/>
            </p:cNvSpPr>
            <p:nvPr/>
          </p:nvSpPr>
          <p:spPr bwMode="auto">
            <a:xfrm>
              <a:off x="3242" y="3520"/>
              <a:ext cx="182"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336" name="Line 111"/>
            <p:cNvSpPr>
              <a:spLocks noChangeShapeType="1"/>
            </p:cNvSpPr>
            <p:nvPr/>
          </p:nvSpPr>
          <p:spPr bwMode="auto">
            <a:xfrm>
              <a:off x="4059" y="3520"/>
              <a:ext cx="453" cy="0"/>
            </a:xfrm>
            <a:prstGeom prst="line">
              <a:avLst/>
            </a:prstGeom>
            <a:noFill/>
            <a:ln w="19050">
              <a:solidFill>
                <a:schemeClr val="tx1"/>
              </a:solidFill>
              <a:prstDash val="sysDot"/>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56337" name="Group 112"/>
            <p:cNvGrpSpPr/>
            <p:nvPr/>
          </p:nvGrpSpPr>
          <p:grpSpPr bwMode="auto">
            <a:xfrm>
              <a:off x="158" y="2331"/>
              <a:ext cx="636" cy="373"/>
              <a:chOff x="294" y="2659"/>
              <a:chExt cx="636" cy="373"/>
            </a:xfrm>
          </p:grpSpPr>
          <p:sp>
            <p:nvSpPr>
              <p:cNvPr id="106609" name="Rectangle 113"/>
              <p:cNvSpPr>
                <a:spLocks noChangeArrowheads="1"/>
              </p:cNvSpPr>
              <p:nvPr/>
            </p:nvSpPr>
            <p:spPr bwMode="auto">
              <a:xfrm>
                <a:off x="294" y="2851"/>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56412" name="Text Box 114"/>
              <p:cNvSpPr txBox="1">
                <a:spLocks noChangeArrowheads="1"/>
              </p:cNvSpPr>
              <p:nvPr/>
            </p:nvSpPr>
            <p:spPr bwMode="auto">
              <a:xfrm>
                <a:off x="295" y="2659"/>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OSTCBList</a:t>
                </a:r>
              </a:p>
            </p:txBody>
          </p:sp>
        </p:grpSp>
        <p:grpSp>
          <p:nvGrpSpPr>
            <p:cNvPr id="56338" name="Group 115"/>
            <p:cNvGrpSpPr/>
            <p:nvPr/>
          </p:nvGrpSpPr>
          <p:grpSpPr bwMode="auto">
            <a:xfrm>
              <a:off x="1610" y="2531"/>
              <a:ext cx="544" cy="173"/>
              <a:chOff x="2925" y="2341"/>
              <a:chExt cx="544" cy="173"/>
            </a:xfrm>
          </p:grpSpPr>
          <p:sp>
            <p:nvSpPr>
              <p:cNvPr id="56409" name="Line 116"/>
              <p:cNvSpPr>
                <a:spLocks noChangeShapeType="1"/>
              </p:cNvSpPr>
              <p:nvPr/>
            </p:nvSpPr>
            <p:spPr bwMode="auto">
              <a:xfrm>
                <a:off x="2925" y="242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410" name="Text Box 117"/>
              <p:cNvSpPr txBox="1">
                <a:spLocks noChangeArrowheads="1"/>
              </p:cNvSpPr>
              <p:nvPr/>
            </p:nvSpPr>
            <p:spPr bwMode="auto">
              <a:xfrm>
                <a:off x="3061" y="234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sp>
          <p:nvSpPr>
            <p:cNvPr id="56339" name="Line 118"/>
            <p:cNvSpPr>
              <a:spLocks noChangeShapeType="1"/>
            </p:cNvSpPr>
            <p:nvPr/>
          </p:nvSpPr>
          <p:spPr bwMode="auto">
            <a:xfrm>
              <a:off x="793" y="3521"/>
              <a:ext cx="998"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cxnSp>
          <p:nvCxnSpPr>
            <p:cNvPr id="56340" name="AutoShape 119"/>
            <p:cNvCxnSpPr>
              <a:cxnSpLocks noChangeShapeType="1"/>
            </p:cNvCxnSpPr>
            <p:nvPr/>
          </p:nvCxnSpPr>
          <p:spPr bwMode="auto">
            <a:xfrm rot="16200000" flipV="1">
              <a:off x="2533" y="965"/>
              <a:ext cx="422" cy="3538"/>
            </a:xfrm>
            <a:prstGeom prst="bentConnector4">
              <a:avLst>
                <a:gd name="adj1" fmla="val -33884"/>
                <a:gd name="adj2" fmla="val 102935"/>
              </a:avLst>
            </a:prstGeom>
            <a:noFill/>
            <a:ln w="19050">
              <a:solidFill>
                <a:schemeClr val="tx1"/>
              </a:solidFill>
              <a:miter lim="800000"/>
              <a:headEnd type="oval" w="med" len="med"/>
              <a:tailEnd type="triangle" w="med" len="med"/>
            </a:ln>
            <a:extLst>
              <a:ext uri="{909E8E84-426E-40DD-AFC4-6F175D3DCCD1}">
                <a14:hiddenFill xmlns:a14="http://schemas.microsoft.com/office/drawing/2010/main">
                  <a:noFill/>
                </a14:hiddenFill>
              </a:ext>
            </a:extLst>
          </p:spPr>
        </p:cxnSp>
        <p:cxnSp>
          <p:nvCxnSpPr>
            <p:cNvPr id="56341" name="AutoShape 120"/>
            <p:cNvCxnSpPr>
              <a:cxnSpLocks noChangeShapeType="1"/>
              <a:stCxn id="106569" idx="3"/>
            </p:cNvCxnSpPr>
            <p:nvPr/>
          </p:nvCxnSpPr>
          <p:spPr bwMode="auto">
            <a:xfrm flipH="1" flipV="1">
              <a:off x="975" y="2025"/>
              <a:ext cx="635" cy="490"/>
            </a:xfrm>
            <a:prstGeom prst="bentConnector5">
              <a:avLst>
                <a:gd name="adj1" fmla="val -22519"/>
                <a:gd name="adj2" fmla="val 47139"/>
                <a:gd name="adj3" fmla="val 122676"/>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56342" name="Line 121"/>
            <p:cNvSpPr>
              <a:spLocks noChangeShapeType="1"/>
            </p:cNvSpPr>
            <p:nvPr/>
          </p:nvSpPr>
          <p:spPr bwMode="auto">
            <a:xfrm>
              <a:off x="793" y="2613"/>
              <a:ext cx="182"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56343" name="Group 122"/>
            <p:cNvGrpSpPr/>
            <p:nvPr/>
          </p:nvGrpSpPr>
          <p:grpSpPr bwMode="auto">
            <a:xfrm>
              <a:off x="3198" y="1196"/>
              <a:ext cx="725" cy="181"/>
              <a:chOff x="1520" y="2251"/>
              <a:chExt cx="1450" cy="181"/>
            </a:xfrm>
          </p:grpSpPr>
          <p:sp>
            <p:nvSpPr>
              <p:cNvPr id="56401" name="Rectangle 123"/>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6402" name="Rectangle 124"/>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6403" name="Rectangle 125"/>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6404" name="Rectangle 126"/>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6405" name="Rectangle 127"/>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6406" name="Rectangle 128"/>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6407" name="Rectangle 129"/>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56408" name="Rectangle 130"/>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56344" name="Group 131"/>
            <p:cNvGrpSpPr/>
            <p:nvPr/>
          </p:nvGrpSpPr>
          <p:grpSpPr bwMode="auto">
            <a:xfrm>
              <a:off x="4151" y="1650"/>
              <a:ext cx="725" cy="181"/>
              <a:chOff x="1520" y="2251"/>
              <a:chExt cx="1450" cy="181"/>
            </a:xfrm>
          </p:grpSpPr>
          <p:sp>
            <p:nvSpPr>
              <p:cNvPr id="56393" name="Rectangle 132"/>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6394" name="Rectangle 133"/>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6395" name="Rectangle 134"/>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6396" name="Rectangle 135"/>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6397" name="Rectangle 136"/>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6398" name="Rectangle 137"/>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6399" name="Rectangle 138"/>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56400" name="Rectangle 139"/>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cxnSp>
          <p:nvCxnSpPr>
            <p:cNvPr id="56345" name="AutoShape 140"/>
            <p:cNvCxnSpPr>
              <a:cxnSpLocks noChangeShapeType="1"/>
              <a:stCxn id="56461" idx="1"/>
              <a:endCxn id="56408" idx="2"/>
            </p:cNvCxnSpPr>
            <p:nvPr/>
          </p:nvCxnSpPr>
          <p:spPr bwMode="auto">
            <a:xfrm rot="10800000">
              <a:off x="3878" y="1377"/>
              <a:ext cx="47" cy="82"/>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56346" name="AutoShape 141"/>
            <p:cNvCxnSpPr>
              <a:cxnSpLocks noChangeShapeType="1"/>
              <a:stCxn id="56462" idx="1"/>
              <a:endCxn id="56407" idx="2"/>
            </p:cNvCxnSpPr>
            <p:nvPr/>
          </p:nvCxnSpPr>
          <p:spPr bwMode="auto">
            <a:xfrm rot="10800000">
              <a:off x="3788" y="1377"/>
              <a:ext cx="137" cy="355"/>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grpSp>
          <p:nvGrpSpPr>
            <p:cNvPr id="56347" name="Group 142"/>
            <p:cNvGrpSpPr/>
            <p:nvPr/>
          </p:nvGrpSpPr>
          <p:grpSpPr bwMode="auto">
            <a:xfrm>
              <a:off x="1383" y="1352"/>
              <a:ext cx="725" cy="400"/>
              <a:chOff x="2064" y="1706"/>
              <a:chExt cx="725" cy="400"/>
            </a:xfrm>
          </p:grpSpPr>
          <p:grpSp>
            <p:nvGrpSpPr>
              <p:cNvPr id="56383" name="Group 143"/>
              <p:cNvGrpSpPr/>
              <p:nvPr/>
            </p:nvGrpSpPr>
            <p:grpSpPr bwMode="auto">
              <a:xfrm>
                <a:off x="2064" y="1925"/>
                <a:ext cx="725" cy="181"/>
                <a:chOff x="1520" y="2251"/>
                <a:chExt cx="1450" cy="181"/>
              </a:xfrm>
            </p:grpSpPr>
            <p:sp>
              <p:nvSpPr>
                <p:cNvPr id="106640" name="Rectangle 144"/>
                <p:cNvSpPr>
                  <a:spLocks noChangeArrowheads="1"/>
                </p:cNvSpPr>
                <p:nvPr/>
              </p:nvSpPr>
              <p:spPr bwMode="auto">
                <a:xfrm>
                  <a:off x="1520"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6641" name="Rectangle 145"/>
                <p:cNvSpPr>
                  <a:spLocks noChangeArrowheads="1"/>
                </p:cNvSpPr>
                <p:nvPr/>
              </p:nvSpPr>
              <p:spPr bwMode="auto">
                <a:xfrm>
                  <a:off x="1702"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6642" name="Rectangle 146"/>
                <p:cNvSpPr>
                  <a:spLocks noChangeArrowheads="1"/>
                </p:cNvSpPr>
                <p:nvPr/>
              </p:nvSpPr>
              <p:spPr bwMode="auto">
                <a:xfrm>
                  <a:off x="1882"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6643" name="Rectangle 147"/>
                <p:cNvSpPr>
                  <a:spLocks noChangeArrowheads="1"/>
                </p:cNvSpPr>
                <p:nvPr/>
              </p:nvSpPr>
              <p:spPr bwMode="auto">
                <a:xfrm>
                  <a:off x="2064"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6644" name="Rectangle 148"/>
                <p:cNvSpPr>
                  <a:spLocks noChangeArrowheads="1"/>
                </p:cNvSpPr>
                <p:nvPr/>
              </p:nvSpPr>
              <p:spPr bwMode="auto">
                <a:xfrm>
                  <a:off x="2246"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6645" name="Rectangle 149"/>
                <p:cNvSpPr>
                  <a:spLocks noChangeArrowheads="1"/>
                </p:cNvSpPr>
                <p:nvPr/>
              </p:nvSpPr>
              <p:spPr bwMode="auto">
                <a:xfrm>
                  <a:off x="2426"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6646" name="Rectangle 150"/>
                <p:cNvSpPr>
                  <a:spLocks noChangeArrowheads="1"/>
                </p:cNvSpPr>
                <p:nvPr/>
              </p:nvSpPr>
              <p:spPr bwMode="auto">
                <a:xfrm>
                  <a:off x="2608"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6647" name="Rectangle 151"/>
                <p:cNvSpPr>
                  <a:spLocks noChangeArrowheads="1"/>
                </p:cNvSpPr>
                <p:nvPr/>
              </p:nvSpPr>
              <p:spPr bwMode="auto">
                <a:xfrm>
                  <a:off x="2790"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56384" name="Text Box 152"/>
              <p:cNvSpPr txBox="1">
                <a:spLocks noChangeArrowheads="1"/>
              </p:cNvSpPr>
              <p:nvPr/>
            </p:nvSpPr>
            <p:spPr bwMode="auto">
              <a:xfrm>
                <a:off x="2153" y="1706"/>
                <a:ext cx="59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OSPrioCur</a:t>
                </a:r>
              </a:p>
            </p:txBody>
          </p:sp>
        </p:grpSp>
        <p:grpSp>
          <p:nvGrpSpPr>
            <p:cNvPr id="56348" name="Group 153"/>
            <p:cNvGrpSpPr/>
            <p:nvPr/>
          </p:nvGrpSpPr>
          <p:grpSpPr bwMode="auto">
            <a:xfrm>
              <a:off x="158" y="1389"/>
              <a:ext cx="1225" cy="363"/>
              <a:chOff x="158" y="1298"/>
              <a:chExt cx="1225" cy="363"/>
            </a:xfrm>
          </p:grpSpPr>
          <p:grpSp>
            <p:nvGrpSpPr>
              <p:cNvPr id="56377" name="Group 154"/>
              <p:cNvGrpSpPr/>
              <p:nvPr/>
            </p:nvGrpSpPr>
            <p:grpSpPr bwMode="auto">
              <a:xfrm>
                <a:off x="158" y="1298"/>
                <a:ext cx="635" cy="363"/>
                <a:chOff x="113" y="1434"/>
                <a:chExt cx="635" cy="363"/>
              </a:xfrm>
            </p:grpSpPr>
            <p:sp>
              <p:nvSpPr>
                <p:cNvPr id="106651" name="Rectangle 155"/>
                <p:cNvSpPr>
                  <a:spLocks noChangeArrowheads="1"/>
                </p:cNvSpPr>
                <p:nvPr/>
              </p:nvSpPr>
              <p:spPr bwMode="auto">
                <a:xfrm>
                  <a:off x="113" y="1616"/>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56382" name="Text Box 156"/>
                <p:cNvSpPr txBox="1">
                  <a:spLocks noChangeArrowheads="1"/>
                </p:cNvSpPr>
                <p:nvPr/>
              </p:nvSpPr>
              <p:spPr bwMode="auto">
                <a:xfrm>
                  <a:off x="113" y="1434"/>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OSTCBCur</a:t>
                  </a:r>
                </a:p>
              </p:txBody>
            </p:sp>
          </p:grpSp>
          <p:grpSp>
            <p:nvGrpSpPr>
              <p:cNvPr id="56378" name="Group 157"/>
              <p:cNvGrpSpPr/>
              <p:nvPr/>
            </p:nvGrpSpPr>
            <p:grpSpPr bwMode="auto">
              <a:xfrm>
                <a:off x="793" y="1480"/>
                <a:ext cx="590" cy="173"/>
                <a:chOff x="748" y="1480"/>
                <a:chExt cx="590" cy="173"/>
              </a:xfrm>
            </p:grpSpPr>
            <p:sp>
              <p:nvSpPr>
                <p:cNvPr id="56379" name="Line 158"/>
                <p:cNvSpPr>
                  <a:spLocks noChangeShapeType="1"/>
                </p:cNvSpPr>
                <p:nvPr/>
              </p:nvSpPr>
              <p:spPr bwMode="auto">
                <a:xfrm>
                  <a:off x="748" y="1570"/>
                  <a:ext cx="227"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380" name="Text Box 159"/>
                <p:cNvSpPr txBox="1">
                  <a:spLocks noChangeArrowheads="1"/>
                </p:cNvSpPr>
                <p:nvPr/>
              </p:nvSpPr>
              <p:spPr bwMode="auto">
                <a:xfrm>
                  <a:off x="930" y="1480"/>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grpSp>
        <p:grpSp>
          <p:nvGrpSpPr>
            <p:cNvPr id="56349" name="Group 160"/>
            <p:cNvGrpSpPr/>
            <p:nvPr/>
          </p:nvGrpSpPr>
          <p:grpSpPr bwMode="auto">
            <a:xfrm>
              <a:off x="1338" y="935"/>
              <a:ext cx="818" cy="391"/>
              <a:chOff x="1882" y="2041"/>
              <a:chExt cx="818" cy="391"/>
            </a:xfrm>
          </p:grpSpPr>
          <p:sp>
            <p:nvSpPr>
              <p:cNvPr id="56367" name="Text Box 161"/>
              <p:cNvSpPr txBox="1">
                <a:spLocks noChangeArrowheads="1"/>
              </p:cNvSpPr>
              <p:nvPr/>
            </p:nvSpPr>
            <p:spPr bwMode="auto">
              <a:xfrm>
                <a:off x="1882" y="2041"/>
                <a:ext cx="81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OSPrioHighRdy</a:t>
                </a:r>
              </a:p>
            </p:txBody>
          </p:sp>
          <p:grpSp>
            <p:nvGrpSpPr>
              <p:cNvPr id="56368" name="Group 162"/>
              <p:cNvGrpSpPr/>
              <p:nvPr/>
            </p:nvGrpSpPr>
            <p:grpSpPr bwMode="auto">
              <a:xfrm>
                <a:off x="1923" y="2251"/>
                <a:ext cx="725" cy="181"/>
                <a:chOff x="1520" y="2251"/>
                <a:chExt cx="1450" cy="181"/>
              </a:xfrm>
            </p:grpSpPr>
            <p:sp>
              <p:nvSpPr>
                <p:cNvPr id="106659" name="Rectangle 163"/>
                <p:cNvSpPr>
                  <a:spLocks noChangeArrowheads="1"/>
                </p:cNvSpPr>
                <p:nvPr/>
              </p:nvSpPr>
              <p:spPr bwMode="auto">
                <a:xfrm>
                  <a:off x="1520"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6660" name="Rectangle 164"/>
                <p:cNvSpPr>
                  <a:spLocks noChangeArrowheads="1"/>
                </p:cNvSpPr>
                <p:nvPr/>
              </p:nvSpPr>
              <p:spPr bwMode="auto">
                <a:xfrm>
                  <a:off x="1702"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6661" name="Rectangle 165"/>
                <p:cNvSpPr>
                  <a:spLocks noChangeArrowheads="1"/>
                </p:cNvSpPr>
                <p:nvPr/>
              </p:nvSpPr>
              <p:spPr bwMode="auto">
                <a:xfrm>
                  <a:off x="1882"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6662" name="Rectangle 166"/>
                <p:cNvSpPr>
                  <a:spLocks noChangeArrowheads="1"/>
                </p:cNvSpPr>
                <p:nvPr/>
              </p:nvSpPr>
              <p:spPr bwMode="auto">
                <a:xfrm>
                  <a:off x="2064"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6663" name="Rectangle 167"/>
                <p:cNvSpPr>
                  <a:spLocks noChangeArrowheads="1"/>
                </p:cNvSpPr>
                <p:nvPr/>
              </p:nvSpPr>
              <p:spPr bwMode="auto">
                <a:xfrm>
                  <a:off x="2246"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6664" name="Rectangle 168"/>
                <p:cNvSpPr>
                  <a:spLocks noChangeArrowheads="1"/>
                </p:cNvSpPr>
                <p:nvPr/>
              </p:nvSpPr>
              <p:spPr bwMode="auto">
                <a:xfrm>
                  <a:off x="2426"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6665" name="Rectangle 169"/>
                <p:cNvSpPr>
                  <a:spLocks noChangeArrowheads="1"/>
                </p:cNvSpPr>
                <p:nvPr/>
              </p:nvSpPr>
              <p:spPr bwMode="auto">
                <a:xfrm>
                  <a:off x="2608"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6666" name="Rectangle 170"/>
                <p:cNvSpPr>
                  <a:spLocks noChangeArrowheads="1"/>
                </p:cNvSpPr>
                <p:nvPr/>
              </p:nvSpPr>
              <p:spPr bwMode="auto">
                <a:xfrm>
                  <a:off x="2790"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grpSp>
          <p:nvGrpSpPr>
            <p:cNvPr id="56350" name="Group 171"/>
            <p:cNvGrpSpPr/>
            <p:nvPr/>
          </p:nvGrpSpPr>
          <p:grpSpPr bwMode="auto">
            <a:xfrm>
              <a:off x="2292" y="1389"/>
              <a:ext cx="724" cy="355"/>
              <a:chOff x="113" y="898"/>
              <a:chExt cx="724" cy="355"/>
            </a:xfrm>
          </p:grpSpPr>
          <p:sp>
            <p:nvSpPr>
              <p:cNvPr id="106668" name="Rectangle 172"/>
              <p:cNvSpPr>
                <a:spLocks noChangeArrowheads="1"/>
              </p:cNvSpPr>
              <p:nvPr/>
            </p:nvSpPr>
            <p:spPr bwMode="auto">
              <a:xfrm>
                <a:off x="158" y="1072"/>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6366" name="Text Box 173"/>
              <p:cNvSpPr txBox="1">
                <a:spLocks noChangeArrowheads="1"/>
              </p:cNvSpPr>
              <p:nvPr/>
            </p:nvSpPr>
            <p:spPr bwMode="auto">
              <a:xfrm>
                <a:off x="113" y="898"/>
                <a:ext cx="72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1200"/>
                  <a:t>OSIntNesting</a:t>
                </a:r>
                <a:endParaRPr lang="en-US" altLang="zh-CN" sz="1200"/>
              </a:p>
            </p:txBody>
          </p:sp>
        </p:grpSp>
        <p:grpSp>
          <p:nvGrpSpPr>
            <p:cNvPr id="56351" name="Group 174"/>
            <p:cNvGrpSpPr/>
            <p:nvPr/>
          </p:nvGrpSpPr>
          <p:grpSpPr bwMode="auto">
            <a:xfrm>
              <a:off x="2336" y="932"/>
              <a:ext cx="635" cy="366"/>
              <a:chOff x="113" y="944"/>
              <a:chExt cx="635" cy="366"/>
            </a:xfrm>
          </p:grpSpPr>
          <p:sp>
            <p:nvSpPr>
              <p:cNvPr id="106671" name="Rectangle 175"/>
              <p:cNvSpPr>
                <a:spLocks noChangeArrowheads="1"/>
              </p:cNvSpPr>
              <p:nvPr/>
            </p:nvSpPr>
            <p:spPr bwMode="auto">
              <a:xfrm>
                <a:off x="113" y="1129"/>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FALSE</a:t>
                </a:r>
              </a:p>
            </p:txBody>
          </p:sp>
          <p:sp>
            <p:nvSpPr>
              <p:cNvPr id="56364" name="Text Box 176"/>
              <p:cNvSpPr txBox="1">
                <a:spLocks noChangeArrowheads="1"/>
              </p:cNvSpPr>
              <p:nvPr/>
            </p:nvSpPr>
            <p:spPr bwMode="auto">
              <a:xfrm>
                <a:off x="113" y="944"/>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1200"/>
                  <a:t>OSRunning</a:t>
                </a:r>
                <a:endParaRPr lang="en-US" altLang="zh-CN" sz="1200"/>
              </a:p>
            </p:txBody>
          </p:sp>
        </p:grpSp>
        <p:grpSp>
          <p:nvGrpSpPr>
            <p:cNvPr id="56352" name="Group 177"/>
            <p:cNvGrpSpPr/>
            <p:nvPr/>
          </p:nvGrpSpPr>
          <p:grpSpPr bwMode="auto">
            <a:xfrm>
              <a:off x="68" y="933"/>
              <a:ext cx="1315" cy="365"/>
              <a:chOff x="1565" y="1026"/>
              <a:chExt cx="1315" cy="365"/>
            </a:xfrm>
          </p:grpSpPr>
          <p:grpSp>
            <p:nvGrpSpPr>
              <p:cNvPr id="56357" name="Group 178"/>
              <p:cNvGrpSpPr/>
              <p:nvPr/>
            </p:nvGrpSpPr>
            <p:grpSpPr bwMode="auto">
              <a:xfrm>
                <a:off x="1565" y="1026"/>
                <a:ext cx="816" cy="365"/>
                <a:chOff x="1565" y="1035"/>
                <a:chExt cx="816" cy="365"/>
              </a:xfrm>
            </p:grpSpPr>
            <p:sp>
              <p:nvSpPr>
                <p:cNvPr id="56361" name="Text Box 179"/>
                <p:cNvSpPr txBox="1">
                  <a:spLocks noChangeArrowheads="1"/>
                </p:cNvSpPr>
                <p:nvPr/>
              </p:nvSpPr>
              <p:spPr bwMode="auto">
                <a:xfrm>
                  <a:off x="1565" y="1035"/>
                  <a:ext cx="81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OSTCBHighRdy</a:t>
                  </a:r>
                </a:p>
              </p:txBody>
            </p:sp>
            <p:sp>
              <p:nvSpPr>
                <p:cNvPr id="106676" name="Rectangle 180"/>
                <p:cNvSpPr>
                  <a:spLocks noChangeArrowheads="1"/>
                </p:cNvSpPr>
                <p:nvPr/>
              </p:nvSpPr>
              <p:spPr bwMode="auto">
                <a:xfrm>
                  <a:off x="1657" y="1219"/>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grpSp>
          <p:grpSp>
            <p:nvGrpSpPr>
              <p:cNvPr id="56358" name="Group 181"/>
              <p:cNvGrpSpPr/>
              <p:nvPr/>
            </p:nvGrpSpPr>
            <p:grpSpPr bwMode="auto">
              <a:xfrm>
                <a:off x="2290" y="1216"/>
                <a:ext cx="590" cy="173"/>
                <a:chOff x="748" y="1480"/>
                <a:chExt cx="590" cy="173"/>
              </a:xfrm>
            </p:grpSpPr>
            <p:sp>
              <p:nvSpPr>
                <p:cNvPr id="56359" name="Line 182"/>
                <p:cNvSpPr>
                  <a:spLocks noChangeShapeType="1"/>
                </p:cNvSpPr>
                <p:nvPr/>
              </p:nvSpPr>
              <p:spPr bwMode="auto">
                <a:xfrm>
                  <a:off x="748" y="1570"/>
                  <a:ext cx="227"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360" name="Text Box 183"/>
                <p:cNvSpPr txBox="1">
                  <a:spLocks noChangeArrowheads="1"/>
                </p:cNvSpPr>
                <p:nvPr/>
              </p:nvSpPr>
              <p:spPr bwMode="auto">
                <a:xfrm>
                  <a:off x="930" y="1480"/>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grpSp>
        <p:grpSp>
          <p:nvGrpSpPr>
            <p:cNvPr id="56353" name="Group 184"/>
            <p:cNvGrpSpPr/>
            <p:nvPr/>
          </p:nvGrpSpPr>
          <p:grpSpPr bwMode="auto">
            <a:xfrm>
              <a:off x="975" y="1752"/>
              <a:ext cx="635" cy="453"/>
              <a:chOff x="975" y="1661"/>
              <a:chExt cx="635" cy="453"/>
            </a:xfrm>
          </p:grpSpPr>
          <p:sp>
            <p:nvSpPr>
              <p:cNvPr id="106681" name="Rectangle 185"/>
              <p:cNvSpPr>
                <a:spLocks noChangeArrowheads="1"/>
              </p:cNvSpPr>
              <p:nvPr/>
            </p:nvSpPr>
            <p:spPr bwMode="auto">
              <a:xfrm>
                <a:off x="975" y="1842"/>
                <a:ext cx="635" cy="91"/>
              </a:xfrm>
              <a:prstGeom prst="rect">
                <a:avLst/>
              </a:prstGeom>
              <a:gradFill rotWithShape="1">
                <a:gsLst>
                  <a:gs pos="0">
                    <a:schemeClr val="bg1"/>
                  </a:gs>
                  <a:gs pos="100000">
                    <a:srgbClr val="FFFF9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06682" name="Rectangle 186"/>
              <p:cNvSpPr>
                <a:spLocks noChangeArrowheads="1"/>
              </p:cNvSpPr>
              <p:nvPr/>
            </p:nvSpPr>
            <p:spPr bwMode="auto">
              <a:xfrm>
                <a:off x="975" y="1933"/>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56356" name="Text Box 187"/>
              <p:cNvSpPr txBox="1">
                <a:spLocks noChangeArrowheads="1"/>
              </p:cNvSpPr>
              <p:nvPr/>
            </p:nvSpPr>
            <p:spPr bwMode="auto">
              <a:xfrm>
                <a:off x="1065" y="1661"/>
                <a:ext cx="54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任务堆栈</a:t>
                </a:r>
              </a:p>
            </p:txBody>
          </p:sp>
        </p:grpSp>
      </p:grpSp>
      <p:sp>
        <p:nvSpPr>
          <p:cNvPr id="187" name="燕尾形 18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4" name="标题 3"/>
          <p:cNvSpPr>
            <a:spLocks noGrp="1"/>
          </p:cNvSpPr>
          <p:nvPr>
            <p:ph type="title"/>
          </p:nvPr>
        </p:nvSpPr>
        <p:spPr/>
        <p:txBody>
          <a:bodyPr/>
          <a:lstStyle/>
          <a:p>
            <a:endParaRPr lang="zh-CN" altLang="en-US"/>
          </a:p>
        </p:txBody>
      </p:sp>
      <p:sp>
        <p:nvSpPr>
          <p:cNvPr id="5" name="内容占位符 4"/>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6500"/>
                                        </p:tgtEl>
                                        <p:attrNameLst>
                                          <p:attrName>style.visibility</p:attrName>
                                        </p:attrNameLst>
                                      </p:cBhvr>
                                      <p:to>
                                        <p:strVal val="visible"/>
                                      </p:to>
                                    </p:set>
                                    <p:anim calcmode="lin" valueType="num">
                                      <p:cBhvr additive="base">
                                        <p:cTn id="7" dur="500" fill="hold"/>
                                        <p:tgtEl>
                                          <p:spTgt spid="106500"/>
                                        </p:tgtEl>
                                        <p:attrNameLst>
                                          <p:attrName>ppt_x</p:attrName>
                                        </p:attrNameLst>
                                      </p:cBhvr>
                                      <p:tavLst>
                                        <p:tav tm="0">
                                          <p:val>
                                            <p:strVal val="1+#ppt_w/2"/>
                                          </p:val>
                                        </p:tav>
                                        <p:tav tm="100000">
                                          <p:val>
                                            <p:strVal val="#ppt_x"/>
                                          </p:val>
                                        </p:tav>
                                      </p:tavLst>
                                    </p:anim>
                                    <p:anim calcmode="lin" valueType="num">
                                      <p:cBhvr additive="base">
                                        <p:cTn id="8" dur="500" fill="hold"/>
                                        <p:tgtEl>
                                          <p:spTgt spid="1065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0"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57347" name="Rectangle 3"/>
          <p:cNvSpPr>
            <a:spLocks noGrp="1" noChangeArrowheads="1"/>
          </p:cNvSpPr>
          <p:nvPr>
            <p:ph idx="1"/>
          </p:nvPr>
        </p:nvSpPr>
        <p:spPr>
          <a:noFill/>
        </p:spPr>
        <p:txBody>
          <a:bodyPr/>
          <a:lstStyle/>
          <a:p>
            <a:pPr eaLnBrk="1" hangingPunct="1">
              <a:buClr>
                <a:srgbClr val="0000FF"/>
              </a:buClr>
              <a:buSzPct val="80000"/>
              <a:buFont typeface="Wingdings" panose="05000000000000000000" pitchFamily="2" charset="2"/>
              <a:buChar char="q"/>
            </a:pPr>
            <a:r>
              <a:rPr lang="zh-CN" altLang="en-US">
                <a:solidFill>
                  <a:srgbClr val="C0C0C0"/>
                </a:solidFill>
              </a:rPr>
              <a:t>基本概念</a:t>
            </a:r>
          </a:p>
          <a:p>
            <a:pPr eaLnBrk="1" hangingPunct="1">
              <a:buClr>
                <a:srgbClr val="0000FF"/>
              </a:buClr>
              <a:buSzPct val="80000"/>
              <a:buFont typeface="Wingdings" panose="05000000000000000000" pitchFamily="2" charset="2"/>
              <a:buChar char="q"/>
            </a:pPr>
            <a:r>
              <a:rPr lang="zh-CN" altLang="en-US">
                <a:solidFill>
                  <a:srgbClr val="C0C0C0"/>
                </a:solidFill>
              </a:rPr>
              <a:t>案例分析</a:t>
            </a:r>
          </a:p>
          <a:p>
            <a:pPr eaLnBrk="1" hangingPunct="1">
              <a:buClr>
                <a:srgbClr val="0000FF"/>
              </a:buClr>
              <a:buSzPct val="80000"/>
              <a:buFont typeface="Wingdings" panose="05000000000000000000" pitchFamily="2" charset="2"/>
              <a:buChar char="q"/>
            </a:pPr>
            <a:r>
              <a:rPr lang="zh-CN" altLang="en-US">
                <a:solidFill>
                  <a:srgbClr val="C0C0C0"/>
                </a:solidFill>
              </a:rPr>
              <a:t>任务控制块</a:t>
            </a:r>
          </a:p>
          <a:p>
            <a:pPr eaLnBrk="1" hangingPunct="1">
              <a:buClr>
                <a:srgbClr val="0000FF"/>
              </a:buClr>
              <a:buSzPct val="80000"/>
              <a:buFont typeface="Wingdings" panose="05000000000000000000" pitchFamily="2" charset="2"/>
              <a:buChar char="q"/>
            </a:pPr>
            <a:r>
              <a:rPr lang="zh-CN" altLang="en-US">
                <a:solidFill>
                  <a:srgbClr val="C0C0C0"/>
                </a:solidFill>
              </a:rPr>
              <a:t>任务就绪算法</a:t>
            </a:r>
          </a:p>
          <a:p>
            <a:pPr eaLnBrk="1" hangingPunct="1">
              <a:buClr>
                <a:srgbClr val="0000FF"/>
              </a:buClr>
              <a:buSzPct val="80000"/>
              <a:buFont typeface="Wingdings" panose="05000000000000000000" pitchFamily="2" charset="2"/>
              <a:buChar char="q"/>
            </a:pPr>
            <a:r>
              <a:rPr lang="en-US" altLang="zh-CN">
                <a:solidFill>
                  <a:srgbClr val="C0C0C0"/>
                </a:solidFill>
              </a:rPr>
              <a:t>OS</a:t>
            </a:r>
            <a:r>
              <a:rPr lang="zh-CN" altLang="en-US">
                <a:solidFill>
                  <a:srgbClr val="C0C0C0"/>
                </a:solidFill>
              </a:rPr>
              <a:t>初始化</a:t>
            </a:r>
          </a:p>
          <a:p>
            <a:pPr eaLnBrk="1" hangingPunct="1">
              <a:buClr>
                <a:srgbClr val="0000FF"/>
              </a:buClr>
              <a:buSzPct val="80000"/>
              <a:buFont typeface="Wingdings" panose="05000000000000000000" pitchFamily="2" charset="2"/>
              <a:buChar char="q"/>
            </a:pPr>
            <a:r>
              <a:rPr lang="zh-CN" altLang="en-US">
                <a:solidFill>
                  <a:srgbClr val="FF0000"/>
                </a:solidFill>
              </a:rPr>
              <a:t>任务管理</a:t>
            </a:r>
          </a:p>
          <a:p>
            <a:pPr eaLnBrk="1" hangingPunct="1">
              <a:buClr>
                <a:srgbClr val="0000FF"/>
              </a:buClr>
              <a:buSzPct val="80000"/>
              <a:buFont typeface="Wingdings" panose="05000000000000000000" pitchFamily="2" charset="2"/>
              <a:buChar char="q"/>
            </a:pPr>
            <a:r>
              <a:rPr lang="zh-CN" altLang="en-US">
                <a:solidFill>
                  <a:srgbClr val="C0C0C0"/>
                </a:solidFill>
              </a:rPr>
              <a:t>任务堆栈初始化</a:t>
            </a:r>
          </a:p>
        </p:txBody>
      </p:sp>
      <p:sp>
        <p:nvSpPr>
          <p:cNvPr id="57348" name="Rectangle 4"/>
          <p:cNvSpPr>
            <a:spLocks noChangeArrowheads="1"/>
          </p:cNvSpPr>
          <p:nvPr/>
        </p:nvSpPr>
        <p:spPr bwMode="auto">
          <a:xfrm>
            <a:off x="5807076" y="1447801"/>
            <a:ext cx="41751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获取并初始化</a:t>
            </a:r>
            <a:r>
              <a:rPr lang="en-US" altLang="zh-CN" sz="3200">
                <a:solidFill>
                  <a:srgbClr val="C0C0C0"/>
                </a:solidFill>
              </a:rPr>
              <a:t>TCB</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启动</a:t>
            </a:r>
            <a:r>
              <a:rPr lang="en-US" altLang="zh-CN" sz="3200">
                <a:solidFill>
                  <a:srgbClr val="C0C0C0"/>
                </a:solidFill>
              </a:rPr>
              <a:t>OS</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TargetInit </a:t>
            </a:r>
            <a:r>
              <a:rPr lang="zh-CN" altLang="en-US" sz="3200">
                <a:solidFill>
                  <a:srgbClr val="C0C0C0"/>
                </a:solidFill>
              </a:rPr>
              <a:t>初始化</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时间管理</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任务调度</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SWI</a:t>
            </a:r>
            <a:r>
              <a:rPr lang="zh-CN" altLang="en-US" sz="3200">
                <a:solidFill>
                  <a:srgbClr val="C0C0C0"/>
                </a:solidFill>
              </a:rPr>
              <a:t>软件中断异常</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任务级的任务调度小结</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4" name="Rectangle 6"/>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dirty="0"/>
              <a:t>任务管理</a:t>
            </a:r>
          </a:p>
        </p:txBody>
      </p:sp>
      <p:sp>
        <p:nvSpPr>
          <p:cNvPr id="114695" name="Rectangle 7"/>
          <p:cNvSpPr>
            <a:spLocks noChangeArrowheads="1"/>
          </p:cNvSpPr>
          <p:nvPr/>
        </p:nvSpPr>
        <p:spPr bwMode="auto">
          <a:xfrm>
            <a:off x="1542197" y="2530584"/>
            <a:ext cx="9071520"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7622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latin typeface="华文新魏" panose="02010800040101010101" pitchFamily="2" charset="-122"/>
                <a:ea typeface="华文新魏" panose="02010800040101010101" pitchFamily="2" charset="-122"/>
              </a:rPr>
              <a:t>      </a:t>
            </a:r>
            <a:r>
              <a:rPr lang="en-US" altLang="zh-CN" sz="2800" dirty="0" err="1">
                <a:latin typeface="华文新魏" panose="02010800040101010101" pitchFamily="2" charset="-122"/>
                <a:ea typeface="华文新魏" panose="02010800040101010101" pitchFamily="2" charset="-122"/>
              </a:rPr>
              <a:t>μC</a:t>
            </a:r>
            <a:r>
              <a:rPr lang="en-US" altLang="zh-CN" sz="2800" dirty="0">
                <a:latin typeface="华文新魏" panose="02010800040101010101" pitchFamily="2" charset="-122"/>
                <a:ea typeface="华文新魏" panose="02010800040101010101" pitchFamily="2" charset="-122"/>
              </a:rPr>
              <a:t>/OS-Ⅱ</a:t>
            </a:r>
            <a:r>
              <a:rPr lang="zh-CN" altLang="en-US" sz="2800" dirty="0">
                <a:latin typeface="华文新魏" panose="02010800040101010101" pitchFamily="2" charset="-122"/>
                <a:ea typeface="华文新魏" panose="02010800040101010101" pitchFamily="2" charset="-122"/>
              </a:rPr>
              <a:t>通过</a:t>
            </a:r>
            <a:r>
              <a:rPr lang="zh-CN" altLang="en-US" sz="2800" dirty="0">
                <a:solidFill>
                  <a:srgbClr val="0070C0"/>
                </a:solidFill>
                <a:latin typeface="华文新魏" panose="02010800040101010101" pitchFamily="2" charset="-122"/>
                <a:ea typeface="华文新魏" panose="02010800040101010101" pitchFamily="2" charset="-122"/>
              </a:rPr>
              <a:t>任务控制块</a:t>
            </a:r>
            <a:r>
              <a:rPr lang="zh-CN" altLang="en-US" sz="2800" dirty="0">
                <a:latin typeface="华文新魏" panose="02010800040101010101" pitchFamily="2" charset="-122"/>
                <a:ea typeface="华文新魏" panose="02010800040101010101" pitchFamily="2" charset="-122"/>
              </a:rPr>
              <a:t>对</a:t>
            </a:r>
            <a:r>
              <a:rPr lang="zh-CN" altLang="en-US" sz="2800" dirty="0">
                <a:solidFill>
                  <a:srgbClr val="00B050"/>
                </a:solidFill>
                <a:latin typeface="华文新魏" panose="02010800040101010101" pitchFamily="2" charset="-122"/>
                <a:ea typeface="华文新魏" panose="02010800040101010101" pitchFamily="2" charset="-122"/>
              </a:rPr>
              <a:t>任务</a:t>
            </a:r>
            <a:r>
              <a:rPr lang="zh-CN" altLang="en-US" sz="2800" dirty="0">
                <a:latin typeface="华文新魏" panose="02010800040101010101" pitchFamily="2" charset="-122"/>
                <a:ea typeface="华文新魏" panose="02010800040101010101" pitchFamily="2" charset="-122"/>
              </a:rPr>
              <a:t>进行管理，创建任务实际上就是给</a:t>
            </a:r>
            <a:r>
              <a:rPr lang="zh-CN" altLang="en-US" sz="2800" dirty="0">
                <a:solidFill>
                  <a:srgbClr val="FF0000"/>
                </a:solidFill>
                <a:latin typeface="华文新魏" panose="02010800040101010101" pitchFamily="2" charset="-122"/>
                <a:ea typeface="华文新魏" panose="02010800040101010101" pitchFamily="2" charset="-122"/>
              </a:rPr>
              <a:t>任务代码</a:t>
            </a:r>
            <a:r>
              <a:rPr lang="zh-CN" altLang="en-US" sz="2800" dirty="0">
                <a:latin typeface="华文新魏" panose="02010800040101010101" pitchFamily="2" charset="-122"/>
                <a:ea typeface="华文新魏" panose="02010800040101010101" pitchFamily="2" charset="-122"/>
              </a:rPr>
              <a:t>分配一个</a:t>
            </a:r>
            <a:r>
              <a:rPr lang="zh-CN" altLang="en-US" sz="2800" dirty="0">
                <a:solidFill>
                  <a:srgbClr val="0070C0"/>
                </a:solidFill>
                <a:latin typeface="华文新魏" panose="02010800040101010101" pitchFamily="2" charset="-122"/>
                <a:ea typeface="华文新魏" panose="02010800040101010101" pitchFamily="2" charset="-122"/>
              </a:rPr>
              <a:t>任务控制块</a:t>
            </a:r>
            <a:r>
              <a:rPr lang="zh-CN" altLang="en-US" sz="2800" dirty="0">
                <a:latin typeface="华文新魏" panose="02010800040101010101" pitchFamily="2" charset="-122"/>
                <a:ea typeface="华文新魏" panose="02010800040101010101" pitchFamily="2" charset="-122"/>
              </a:rPr>
              <a:t>，通过调用函数</a:t>
            </a:r>
            <a:r>
              <a:rPr lang="en-US" altLang="zh-CN" sz="2800" dirty="0" err="1">
                <a:latin typeface="华文新魏" panose="02010800040101010101" pitchFamily="2" charset="-122"/>
                <a:ea typeface="华文新魏" panose="02010800040101010101" pitchFamily="2" charset="-122"/>
              </a:rPr>
              <a:t>OSTaskCreate</a:t>
            </a:r>
            <a:r>
              <a:rPr lang="en-US" altLang="zh-CN" sz="2800" dirty="0">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实现。</a:t>
            </a:r>
          </a:p>
          <a:p>
            <a:pPr eaLnBrk="1" hangingPunct="1">
              <a:spcBef>
                <a:spcPct val="50000"/>
              </a:spcBef>
            </a:pPr>
            <a:r>
              <a:rPr lang="zh-CN" altLang="en-US" sz="2800" dirty="0">
                <a:latin typeface="华文新魏" panose="02010800040101010101" pitchFamily="2" charset="-122"/>
                <a:ea typeface="华文新魏" panose="02010800040101010101" pitchFamily="2" charset="-122"/>
              </a:rPr>
              <a:t>       任务可以在多任务调度开始前建立，也可以在其它任务的执行过程中建立。在开始多任务调度之前，用户必须</a:t>
            </a:r>
            <a:r>
              <a:rPr lang="zh-CN" altLang="en-US" sz="2800" dirty="0">
                <a:solidFill>
                  <a:srgbClr val="FF0000"/>
                </a:solidFill>
                <a:latin typeface="华文新魏" panose="02010800040101010101" pitchFamily="2" charset="-122"/>
                <a:ea typeface="华文新魏" panose="02010800040101010101" pitchFamily="2" charset="-122"/>
              </a:rPr>
              <a:t>至少创建一个任务</a:t>
            </a:r>
            <a:r>
              <a:rPr lang="zh-CN" altLang="en-US" sz="2800" dirty="0">
                <a:latin typeface="华文新魏" panose="02010800040101010101" pitchFamily="2" charset="-122"/>
                <a:ea typeface="华文新魏" panose="02010800040101010101" pitchFamily="2" charset="-122"/>
              </a:rPr>
              <a:t>，但任务</a:t>
            </a:r>
            <a:r>
              <a:rPr lang="zh-CN" altLang="en-US" sz="2800" dirty="0">
                <a:solidFill>
                  <a:srgbClr val="FF0000"/>
                </a:solidFill>
                <a:latin typeface="华文新魏" panose="02010800040101010101" pitchFamily="2" charset="-122"/>
                <a:ea typeface="华文新魏" panose="02010800040101010101" pitchFamily="2" charset="-122"/>
              </a:rPr>
              <a:t>不能</a:t>
            </a:r>
            <a:r>
              <a:rPr lang="zh-CN" altLang="en-US" sz="2800" dirty="0">
                <a:latin typeface="华文新魏" panose="02010800040101010101" pitchFamily="2" charset="-122"/>
                <a:ea typeface="华文新魏" panose="02010800040101010101" pitchFamily="2" charset="-122"/>
              </a:rPr>
              <a:t>在</a:t>
            </a:r>
            <a:r>
              <a:rPr lang="zh-CN" altLang="en-US" sz="2800" dirty="0">
                <a:solidFill>
                  <a:srgbClr val="0070C0"/>
                </a:solidFill>
                <a:latin typeface="华文新魏" panose="02010800040101010101" pitchFamily="2" charset="-122"/>
                <a:ea typeface="华文新魏" panose="02010800040101010101" pitchFamily="2" charset="-122"/>
              </a:rPr>
              <a:t>中断</a:t>
            </a:r>
            <a:r>
              <a:rPr lang="zh-CN" altLang="en-US" sz="2800" dirty="0">
                <a:latin typeface="华文新魏" panose="02010800040101010101" pitchFamily="2" charset="-122"/>
                <a:ea typeface="华文新魏" panose="02010800040101010101" pitchFamily="2" charset="-122"/>
              </a:rPr>
              <a:t>服务程序（</a:t>
            </a:r>
            <a:r>
              <a:rPr lang="en-US" altLang="zh-CN" sz="2800" dirty="0">
                <a:latin typeface="华文新魏" panose="02010800040101010101" pitchFamily="2" charset="-122"/>
                <a:ea typeface="华文新魏" panose="02010800040101010101" pitchFamily="2" charset="-122"/>
              </a:rPr>
              <a:t>ISR</a:t>
            </a:r>
            <a:r>
              <a:rPr lang="zh-CN" altLang="en-US" sz="2800" dirty="0">
                <a:latin typeface="华文新魏" panose="02010800040101010101" pitchFamily="2" charset="-122"/>
                <a:ea typeface="华文新魏" panose="02010800040101010101" pitchFamily="2" charset="-122"/>
              </a:rPr>
              <a:t>）中建立。</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r>
              <a:rPr lang="en-US" altLang="zh-CN" dirty="0"/>
              <a:t>3.2  </a:t>
            </a:r>
            <a:r>
              <a:rPr lang="zh-CN" altLang="en-US" dirty="0"/>
              <a:t>最小内核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4694"/>
                                        </p:tgtEl>
                                        <p:attrNameLst>
                                          <p:attrName>style.visibility</p:attrName>
                                        </p:attrNameLst>
                                      </p:cBhvr>
                                      <p:to>
                                        <p:strVal val="visible"/>
                                      </p:to>
                                    </p:set>
                                    <p:anim calcmode="lin" valueType="num">
                                      <p:cBhvr additive="base">
                                        <p:cTn id="7" dur="500" fill="hold"/>
                                        <p:tgtEl>
                                          <p:spTgt spid="114694"/>
                                        </p:tgtEl>
                                        <p:attrNameLst>
                                          <p:attrName>ppt_x</p:attrName>
                                        </p:attrNameLst>
                                      </p:cBhvr>
                                      <p:tavLst>
                                        <p:tav tm="0">
                                          <p:val>
                                            <p:strVal val="1+#ppt_w/2"/>
                                          </p:val>
                                        </p:tav>
                                        <p:tav tm="100000">
                                          <p:val>
                                            <p:strVal val="#ppt_x"/>
                                          </p:val>
                                        </p:tav>
                                      </p:tavLst>
                                    </p:anim>
                                    <p:anim calcmode="lin" valueType="num">
                                      <p:cBhvr additive="base">
                                        <p:cTn id="8" dur="500" fill="hold"/>
                                        <p:tgtEl>
                                          <p:spTgt spid="11469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14695"/>
                                        </p:tgtEl>
                                        <p:attrNameLst>
                                          <p:attrName>style.visibility</p:attrName>
                                        </p:attrNameLst>
                                      </p:cBhvr>
                                      <p:to>
                                        <p:strVal val="visible"/>
                                      </p:to>
                                    </p:set>
                                    <p:animEffect transition="in" filter="wipe(up)">
                                      <p:cBhvr>
                                        <p:cTn id="12" dur="500"/>
                                        <p:tgtEl>
                                          <p:spTgt spid="1146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4" grpId="0"/>
      <p:bldP spid="114695" grpId="0"/>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嵌入式系统的概念</a:t>
            </a:r>
          </a:p>
        </p:txBody>
      </p:sp>
      <p:sp>
        <p:nvSpPr>
          <p:cNvPr id="5" name="内容占位符 4"/>
          <p:cNvSpPr>
            <a:spLocks noGrp="1"/>
          </p:cNvSpPr>
          <p:nvPr>
            <p:ph idx="1"/>
          </p:nvPr>
        </p:nvSpPr>
        <p:spPr>
          <a:xfrm>
            <a:off x="610196" y="1600647"/>
            <a:ext cx="10971609" cy="5011168"/>
          </a:xfrm>
        </p:spPr>
        <p:txBody>
          <a:bodyPr/>
          <a:lstStyle/>
          <a:p>
            <a:r>
              <a:rPr kumimoji="1" lang="en-US" altLang="zh-CN" sz="2800" dirty="0">
                <a:latin typeface="Times New Roman" panose="02020603050405020304" pitchFamily="18" charset="0"/>
                <a:ea typeface="华文新魏" panose="02010800040101010101" pitchFamily="2" charset="-122"/>
              </a:rPr>
              <a:t> </a:t>
            </a:r>
            <a:r>
              <a:rPr kumimoji="1" lang="zh-CN" altLang="en-US" sz="2800" dirty="0">
                <a:latin typeface="Times New Roman" panose="02020603050405020304" pitchFamily="18" charset="0"/>
                <a:ea typeface="华文新魏" panose="02010800040101010101" pitchFamily="2" charset="-122"/>
              </a:rPr>
              <a:t>目前，对嵌入式系统的定义多种多样，但没有一种定义是全面的。下面给出两种比较合理定义： </a:t>
            </a:r>
          </a:p>
          <a:p>
            <a:endParaRPr kumimoji="1" lang="zh-CN" altLang="en-US" sz="1050" dirty="0">
              <a:latin typeface="Times New Roman" panose="02020603050405020304" pitchFamily="18" charset="0"/>
              <a:ea typeface="华文新魏" panose="02010800040101010101" pitchFamily="2" charset="-122"/>
            </a:endParaRPr>
          </a:p>
          <a:p>
            <a:pPr lvl="1">
              <a:buClr>
                <a:srgbClr val="0000FF"/>
              </a:buClr>
              <a:buFont typeface="Times New Roman" panose="02020603050405020304" pitchFamily="18" charset="0"/>
              <a:buChar char="●"/>
            </a:pPr>
            <a:r>
              <a:rPr kumimoji="1" lang="zh-CN" altLang="en-US" sz="2800" dirty="0">
                <a:latin typeface="Times New Roman" panose="02020603050405020304" pitchFamily="18" charset="0"/>
                <a:ea typeface="华文新魏" panose="02010800040101010101" pitchFamily="2" charset="-122"/>
              </a:rPr>
              <a:t>从</a:t>
            </a:r>
            <a:r>
              <a:rPr kumimoji="1" lang="zh-CN" altLang="en-US" sz="2800" dirty="0">
                <a:solidFill>
                  <a:srgbClr val="00B050"/>
                </a:solidFill>
                <a:latin typeface="Times New Roman" panose="02020603050405020304" pitchFamily="18" charset="0"/>
                <a:ea typeface="华文新魏" panose="02010800040101010101" pitchFamily="2" charset="-122"/>
              </a:rPr>
              <a:t>技术</a:t>
            </a:r>
            <a:r>
              <a:rPr kumimoji="1" lang="zh-CN" altLang="en-US" sz="2800" dirty="0">
                <a:latin typeface="Times New Roman" panose="02020603050405020304" pitchFamily="18" charset="0"/>
                <a:ea typeface="华文新魏" panose="02010800040101010101" pitchFamily="2" charset="-122"/>
              </a:rPr>
              <a:t>的角度定义：以</a:t>
            </a:r>
            <a:r>
              <a:rPr kumimoji="1" lang="zh-CN" altLang="en-US" sz="2800" dirty="0">
                <a:solidFill>
                  <a:srgbClr val="FF0000"/>
                </a:solidFill>
                <a:latin typeface="Times New Roman" panose="02020603050405020304" pitchFamily="18" charset="0"/>
                <a:ea typeface="华文新魏" panose="02010800040101010101" pitchFamily="2" charset="-122"/>
              </a:rPr>
              <a:t>应用为中心</a:t>
            </a:r>
            <a:r>
              <a:rPr kumimoji="1" lang="zh-CN" altLang="en-US" sz="2800" dirty="0">
                <a:latin typeface="Times New Roman" panose="02020603050405020304" pitchFamily="18" charset="0"/>
                <a:ea typeface="华文新魏" panose="02010800040101010101" pitchFamily="2" charset="-122"/>
              </a:rPr>
              <a:t>、以</a:t>
            </a:r>
            <a:r>
              <a:rPr kumimoji="1" lang="zh-CN" altLang="en-US" sz="2800" dirty="0">
                <a:solidFill>
                  <a:srgbClr val="00B050"/>
                </a:solidFill>
                <a:latin typeface="Times New Roman" panose="02020603050405020304" pitchFamily="18" charset="0"/>
                <a:ea typeface="华文新魏" panose="02010800040101010101" pitchFamily="2" charset="-122"/>
              </a:rPr>
              <a:t>计算机技术</a:t>
            </a:r>
            <a:r>
              <a:rPr kumimoji="1" lang="zh-CN" altLang="en-US" sz="2800" dirty="0">
                <a:latin typeface="Times New Roman" panose="02020603050405020304" pitchFamily="18" charset="0"/>
                <a:ea typeface="华文新魏" panose="02010800040101010101" pitchFamily="2" charset="-122"/>
              </a:rPr>
              <a:t>为</a:t>
            </a:r>
            <a:r>
              <a:rPr kumimoji="1" lang="zh-CN" altLang="en-US" sz="2800" dirty="0">
                <a:solidFill>
                  <a:srgbClr val="0070C0"/>
                </a:solidFill>
                <a:latin typeface="Times New Roman" panose="02020603050405020304" pitchFamily="18" charset="0"/>
                <a:ea typeface="华文新魏" panose="02010800040101010101" pitchFamily="2" charset="-122"/>
              </a:rPr>
              <a:t>基础</a:t>
            </a:r>
            <a:r>
              <a:rPr kumimoji="1" lang="zh-CN" altLang="en-US" sz="2800" dirty="0">
                <a:latin typeface="Times New Roman" panose="02020603050405020304" pitchFamily="18" charset="0"/>
                <a:ea typeface="华文新魏" panose="02010800040101010101" pitchFamily="2" charset="-122"/>
              </a:rPr>
              <a:t>、</a:t>
            </a:r>
            <a:r>
              <a:rPr kumimoji="1" lang="zh-CN" altLang="en-US" sz="2800" dirty="0">
                <a:solidFill>
                  <a:srgbClr val="FF0000"/>
                </a:solidFill>
                <a:latin typeface="Times New Roman" panose="02020603050405020304" pitchFamily="18" charset="0"/>
                <a:ea typeface="华文新魏" panose="02010800040101010101" pitchFamily="2" charset="-122"/>
              </a:rPr>
              <a:t>软件硬件可裁剪</a:t>
            </a:r>
            <a:r>
              <a:rPr kumimoji="1" lang="zh-CN" altLang="en-US" sz="2800" dirty="0">
                <a:latin typeface="Times New Roman" panose="02020603050405020304" pitchFamily="18" charset="0"/>
                <a:ea typeface="华文新魏" panose="02010800040101010101" pitchFamily="2" charset="-122"/>
              </a:rPr>
              <a:t>、适应应用系统对功能、可靠性、成本、体积、功耗严格要求的</a:t>
            </a:r>
            <a:r>
              <a:rPr kumimoji="1" lang="zh-CN" altLang="en-US" sz="2800" dirty="0">
                <a:solidFill>
                  <a:srgbClr val="00B050"/>
                </a:solidFill>
                <a:latin typeface="Times New Roman" panose="02020603050405020304" pitchFamily="18" charset="0"/>
                <a:ea typeface="华文新魏" panose="02010800040101010101" pitchFamily="2" charset="-122"/>
              </a:rPr>
              <a:t>专用计算机系统</a:t>
            </a:r>
            <a:r>
              <a:rPr kumimoji="1" lang="zh-CN" altLang="en-US" sz="2800" dirty="0">
                <a:latin typeface="Times New Roman" panose="02020603050405020304" pitchFamily="18" charset="0"/>
                <a:ea typeface="华文新魏" panose="02010800040101010101" pitchFamily="2" charset="-122"/>
              </a:rPr>
              <a:t>。</a:t>
            </a:r>
          </a:p>
          <a:p>
            <a:pPr lvl="1">
              <a:buClr>
                <a:srgbClr val="0000FF"/>
              </a:buClr>
              <a:buFont typeface="Times New Roman" panose="02020603050405020304" pitchFamily="18" charset="0"/>
              <a:buChar char="●"/>
            </a:pPr>
            <a:endParaRPr kumimoji="1" lang="zh-CN" altLang="en-US" sz="1050" dirty="0">
              <a:latin typeface="Times New Roman" panose="02020603050405020304" pitchFamily="18" charset="0"/>
              <a:ea typeface="华文新魏" panose="02010800040101010101" pitchFamily="2" charset="-122"/>
            </a:endParaRPr>
          </a:p>
          <a:p>
            <a:pPr lvl="1">
              <a:buClr>
                <a:srgbClr val="0000FF"/>
              </a:buClr>
              <a:buFont typeface="Times New Roman" panose="02020603050405020304" pitchFamily="18" charset="0"/>
              <a:buChar char="●"/>
            </a:pPr>
            <a:r>
              <a:rPr kumimoji="1" lang="zh-CN" altLang="en-US" sz="2800" dirty="0">
                <a:latin typeface="Times New Roman" panose="02020603050405020304" pitchFamily="18" charset="0"/>
                <a:ea typeface="华文新魏" panose="02010800040101010101" pitchFamily="2" charset="-122"/>
              </a:rPr>
              <a:t>从</a:t>
            </a:r>
            <a:r>
              <a:rPr kumimoji="1" lang="zh-CN" altLang="en-US" sz="2800" dirty="0">
                <a:solidFill>
                  <a:srgbClr val="00B050"/>
                </a:solidFill>
                <a:latin typeface="Times New Roman" panose="02020603050405020304" pitchFamily="18" charset="0"/>
                <a:ea typeface="华文新魏" panose="02010800040101010101" pitchFamily="2" charset="-122"/>
              </a:rPr>
              <a:t>系统</a:t>
            </a:r>
            <a:r>
              <a:rPr kumimoji="1" lang="zh-CN" altLang="en-US" sz="2800" dirty="0">
                <a:latin typeface="Times New Roman" panose="02020603050405020304" pitchFamily="18" charset="0"/>
                <a:ea typeface="华文新魏" panose="02010800040101010101" pitchFamily="2" charset="-122"/>
              </a:rPr>
              <a:t>的角度定义：嵌入式系统是设计完成复杂功能的硬件和软件，并使其紧密耦合在一起的计算机系统。术语嵌入式反映了这些系统通常是</a:t>
            </a:r>
            <a:r>
              <a:rPr kumimoji="1" lang="zh-CN" altLang="en-US" sz="2800" dirty="0">
                <a:solidFill>
                  <a:srgbClr val="00B050"/>
                </a:solidFill>
                <a:latin typeface="Times New Roman" panose="02020603050405020304" pitchFamily="18" charset="0"/>
                <a:ea typeface="华文新魏" panose="02010800040101010101" pitchFamily="2" charset="-122"/>
              </a:rPr>
              <a:t>更大系统</a:t>
            </a:r>
            <a:r>
              <a:rPr kumimoji="1" lang="zh-CN" altLang="en-US" sz="2800" dirty="0">
                <a:latin typeface="Times New Roman" panose="02020603050405020304" pitchFamily="18" charset="0"/>
                <a:ea typeface="华文新魏" panose="02010800040101010101" pitchFamily="2" charset="-122"/>
              </a:rPr>
              <a:t>中的</a:t>
            </a:r>
            <a:r>
              <a:rPr kumimoji="1" lang="zh-CN" altLang="en-US" sz="2800" dirty="0">
                <a:solidFill>
                  <a:srgbClr val="0070C0"/>
                </a:solidFill>
                <a:latin typeface="Times New Roman" panose="02020603050405020304" pitchFamily="18" charset="0"/>
                <a:ea typeface="华文新魏" panose="02010800040101010101" pitchFamily="2" charset="-122"/>
              </a:rPr>
              <a:t>一个完整的部分</a:t>
            </a:r>
            <a:r>
              <a:rPr kumimoji="1" lang="zh-CN" altLang="en-US" sz="2800" dirty="0">
                <a:latin typeface="Times New Roman" panose="02020603050405020304" pitchFamily="18" charset="0"/>
                <a:ea typeface="华文新魏" panose="02010800040101010101" pitchFamily="2" charset="-122"/>
              </a:rPr>
              <a:t>，称为</a:t>
            </a:r>
            <a:r>
              <a:rPr kumimoji="1" lang="zh-CN" altLang="en-US" sz="2800" dirty="0">
                <a:solidFill>
                  <a:srgbClr val="FF0000"/>
                </a:solidFill>
                <a:latin typeface="Times New Roman" panose="02020603050405020304" pitchFamily="18" charset="0"/>
                <a:ea typeface="华文新魏" panose="02010800040101010101" pitchFamily="2" charset="-122"/>
              </a:rPr>
              <a:t>嵌入的系统</a:t>
            </a:r>
            <a:r>
              <a:rPr kumimoji="1" lang="zh-CN" altLang="en-US" sz="2800" dirty="0">
                <a:latin typeface="Times New Roman" panose="02020603050405020304" pitchFamily="18" charset="0"/>
                <a:ea typeface="华文新魏" panose="02010800040101010101" pitchFamily="2" charset="-122"/>
              </a:rPr>
              <a:t>。嵌入的系统中可以共存多个嵌入式系统。</a:t>
            </a:r>
            <a:endParaRPr lang="zh-CN" altLang="en-US" sz="2800" dirty="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40" name="Rectangle 4"/>
          <p:cNvSpPr>
            <a:spLocks noChangeArrowheads="1"/>
          </p:cNvSpPr>
          <p:nvPr/>
        </p:nvSpPr>
        <p:spPr bwMode="auto">
          <a:xfrm>
            <a:off x="1555845" y="2646285"/>
            <a:ext cx="8816454"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tabLst>
                <a:tab pos="542925"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542925"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542925"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542925"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542925"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542925"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542925"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542925"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542925" algn="l"/>
              </a:tabLs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dirty="0">
                <a:latin typeface="华文新魏" panose="02010800040101010101" pitchFamily="2" charset="-122"/>
                <a:ea typeface="华文新魏" panose="02010800040101010101" pitchFamily="2" charset="-122"/>
              </a:rPr>
              <a:t>任务创建函数</a:t>
            </a:r>
            <a:r>
              <a:rPr lang="en-US" altLang="zh-CN" sz="2800" dirty="0" err="1">
                <a:latin typeface="华文新魏" panose="02010800040101010101" pitchFamily="2" charset="-122"/>
                <a:ea typeface="华文新魏" panose="02010800040101010101" pitchFamily="2" charset="-122"/>
              </a:rPr>
              <a:t>OSTaskCreate</a:t>
            </a:r>
            <a:r>
              <a:rPr lang="en-US" altLang="zh-CN" sz="2800" dirty="0">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需要</a:t>
            </a:r>
            <a:r>
              <a:rPr lang="en-US" altLang="zh-CN" sz="2800" dirty="0">
                <a:latin typeface="华文新魏" panose="02010800040101010101" pitchFamily="2" charset="-122"/>
                <a:ea typeface="华文新魏" panose="02010800040101010101" pitchFamily="2" charset="-122"/>
              </a:rPr>
              <a:t>4</a:t>
            </a:r>
            <a:r>
              <a:rPr lang="zh-CN" altLang="en-US" sz="2800" dirty="0">
                <a:latin typeface="华文新魏" panose="02010800040101010101" pitchFamily="2" charset="-122"/>
                <a:ea typeface="华文新魏" panose="02010800040101010101" pitchFamily="2" charset="-122"/>
              </a:rPr>
              <a:t>个参数：</a:t>
            </a:r>
          </a:p>
          <a:p>
            <a:pPr eaLnBrk="1" hangingPunct="1">
              <a:spcBef>
                <a:spcPct val="50000"/>
              </a:spcBef>
              <a:buSzPct val="60000"/>
              <a:buFont typeface="Wingdings" panose="05000000000000000000" pitchFamily="2" charset="2"/>
              <a:buChar char="l"/>
            </a:pPr>
            <a:r>
              <a:rPr lang="zh-CN" altLang="en-US" sz="2800" b="1" dirty="0">
                <a:latin typeface="华文新魏" panose="02010800040101010101" pitchFamily="2" charset="-122"/>
                <a:ea typeface="华文新魏" panose="02010800040101010101" pitchFamily="2" charset="-122"/>
              </a:rPr>
              <a:t> </a:t>
            </a:r>
            <a:r>
              <a:rPr lang="en-US" altLang="zh-CN" sz="2800" b="1" dirty="0">
                <a:latin typeface="华文新魏" panose="02010800040101010101" pitchFamily="2" charset="-122"/>
                <a:ea typeface="华文新魏" panose="02010800040101010101" pitchFamily="2" charset="-122"/>
              </a:rPr>
              <a:t>task</a:t>
            </a:r>
            <a:r>
              <a:rPr lang="zh-CN" altLang="en-US" sz="2800" dirty="0">
                <a:latin typeface="华文新魏" panose="02010800040101010101" pitchFamily="2" charset="-122"/>
                <a:ea typeface="华文新魏" panose="02010800040101010101" pitchFamily="2" charset="-122"/>
              </a:rPr>
              <a:t>：指向任务代码的指针，即任务函数名，指向任务的</a:t>
            </a:r>
            <a:r>
              <a:rPr lang="zh-CN" altLang="en-US" sz="2800" dirty="0">
                <a:solidFill>
                  <a:srgbClr val="0070C0"/>
                </a:solidFill>
                <a:latin typeface="华文新魏" panose="02010800040101010101" pitchFamily="2" charset="-122"/>
                <a:ea typeface="华文新魏" panose="02010800040101010101" pitchFamily="2" charset="-122"/>
              </a:rPr>
              <a:t>代码地址</a:t>
            </a:r>
            <a:r>
              <a:rPr lang="zh-CN" altLang="en-US" sz="2800" dirty="0">
                <a:latin typeface="华文新魏" panose="02010800040101010101" pitchFamily="2" charset="-122"/>
                <a:ea typeface="华文新魏" panose="02010800040101010101" pitchFamily="2" charset="-122"/>
              </a:rPr>
              <a:t>；</a:t>
            </a:r>
          </a:p>
          <a:p>
            <a:pPr eaLnBrk="1" hangingPunct="1">
              <a:spcBef>
                <a:spcPct val="50000"/>
              </a:spcBef>
              <a:buSzPct val="60000"/>
              <a:buFont typeface="Wingdings" panose="05000000000000000000" pitchFamily="2" charset="2"/>
              <a:buChar char="l"/>
            </a:pPr>
            <a:r>
              <a:rPr lang="zh-CN" altLang="en-US" sz="2800" b="1" dirty="0">
                <a:latin typeface="华文新魏" panose="02010800040101010101" pitchFamily="2" charset="-122"/>
                <a:ea typeface="华文新魏" panose="02010800040101010101" pitchFamily="2" charset="-122"/>
              </a:rPr>
              <a:t> </a:t>
            </a:r>
            <a:r>
              <a:rPr lang="en-US" altLang="zh-CN" sz="2800" b="1" dirty="0" err="1">
                <a:latin typeface="华文新魏" panose="02010800040101010101" pitchFamily="2" charset="-122"/>
                <a:ea typeface="华文新魏" panose="02010800040101010101" pitchFamily="2" charset="-122"/>
              </a:rPr>
              <a:t>pdata</a:t>
            </a:r>
            <a:r>
              <a:rPr lang="zh-CN" altLang="en-US" sz="2800" dirty="0">
                <a:latin typeface="华文新魏" panose="02010800040101010101" pitchFamily="2" charset="-122"/>
                <a:ea typeface="华文新魏" panose="02010800040101010101" pitchFamily="2" charset="-122"/>
              </a:rPr>
              <a:t>：当任务开始执行时</a:t>
            </a:r>
            <a:r>
              <a:rPr lang="zh-CN" altLang="en-US" sz="2800" dirty="0">
                <a:solidFill>
                  <a:srgbClr val="FF0000"/>
                </a:solidFill>
                <a:latin typeface="华文新魏" panose="02010800040101010101" pitchFamily="2" charset="-122"/>
                <a:ea typeface="华文新魏" panose="02010800040101010101" pitchFamily="2" charset="-122"/>
              </a:rPr>
              <a:t>传递</a:t>
            </a:r>
            <a:r>
              <a:rPr lang="zh-CN" altLang="en-US" sz="2800" dirty="0">
                <a:latin typeface="华文新魏" panose="02010800040101010101" pitchFamily="2" charset="-122"/>
                <a:ea typeface="华文新魏" panose="02010800040101010101" pitchFamily="2" charset="-122"/>
              </a:rPr>
              <a:t>给任务的参数的指针；</a:t>
            </a:r>
          </a:p>
          <a:p>
            <a:pPr eaLnBrk="1" hangingPunct="1">
              <a:spcBef>
                <a:spcPct val="50000"/>
              </a:spcBef>
              <a:buSzPct val="60000"/>
              <a:buFont typeface="Wingdings" panose="05000000000000000000" pitchFamily="2" charset="2"/>
              <a:buChar char="l"/>
            </a:pPr>
            <a:r>
              <a:rPr lang="zh-CN" altLang="en-US" sz="2800" b="1" dirty="0">
                <a:latin typeface="华文新魏" panose="02010800040101010101" pitchFamily="2" charset="-122"/>
                <a:ea typeface="华文新魏" panose="02010800040101010101" pitchFamily="2" charset="-122"/>
              </a:rPr>
              <a:t> </a:t>
            </a:r>
            <a:r>
              <a:rPr lang="en-US" altLang="zh-CN" sz="2800" b="1" dirty="0" err="1">
                <a:latin typeface="华文新魏" panose="02010800040101010101" pitchFamily="2" charset="-122"/>
                <a:ea typeface="华文新魏" panose="02010800040101010101" pitchFamily="2" charset="-122"/>
              </a:rPr>
              <a:t>ptos</a:t>
            </a:r>
            <a:r>
              <a:rPr lang="zh-CN" altLang="en-US" sz="2800" dirty="0">
                <a:latin typeface="华文新魏" panose="02010800040101010101" pitchFamily="2" charset="-122"/>
                <a:ea typeface="华文新魏" panose="02010800040101010101" pitchFamily="2" charset="-122"/>
              </a:rPr>
              <a:t>：</a:t>
            </a:r>
            <a:r>
              <a:rPr lang="zh-CN" altLang="en-US" sz="2800" dirty="0">
                <a:solidFill>
                  <a:srgbClr val="00B050"/>
                </a:solidFill>
                <a:latin typeface="华文新魏" panose="02010800040101010101" pitchFamily="2" charset="-122"/>
                <a:ea typeface="华文新魏" panose="02010800040101010101" pitchFamily="2" charset="-122"/>
              </a:rPr>
              <a:t>分配给</a:t>
            </a:r>
            <a:r>
              <a:rPr lang="zh-CN" altLang="en-US" sz="2800" dirty="0">
                <a:latin typeface="华文新魏" panose="02010800040101010101" pitchFamily="2" charset="-122"/>
                <a:ea typeface="华文新魏" panose="02010800040101010101" pitchFamily="2" charset="-122"/>
              </a:rPr>
              <a:t>任务的堆栈的栈顶指针；</a:t>
            </a:r>
            <a:endParaRPr lang="zh-CN" altLang="en-US" sz="2800" b="1" dirty="0">
              <a:latin typeface="华文新魏" panose="02010800040101010101" pitchFamily="2" charset="-122"/>
              <a:ea typeface="华文新魏" panose="02010800040101010101" pitchFamily="2" charset="-122"/>
            </a:endParaRPr>
          </a:p>
          <a:p>
            <a:pPr eaLnBrk="1" hangingPunct="1">
              <a:spcBef>
                <a:spcPct val="50000"/>
              </a:spcBef>
              <a:buSzPct val="60000"/>
              <a:buFont typeface="Wingdings" panose="05000000000000000000" pitchFamily="2" charset="2"/>
              <a:buChar char="l"/>
            </a:pPr>
            <a:r>
              <a:rPr lang="zh-CN" altLang="en-US" sz="2800" b="1" dirty="0">
                <a:latin typeface="华文新魏" panose="02010800040101010101" pitchFamily="2" charset="-122"/>
                <a:ea typeface="华文新魏" panose="02010800040101010101" pitchFamily="2" charset="-122"/>
              </a:rPr>
              <a:t> </a:t>
            </a:r>
            <a:r>
              <a:rPr lang="en-US" altLang="zh-CN" sz="2800" b="1" dirty="0" err="1">
                <a:latin typeface="华文新魏" panose="02010800040101010101" pitchFamily="2" charset="-122"/>
                <a:ea typeface="华文新魏" panose="02010800040101010101" pitchFamily="2" charset="-122"/>
              </a:rPr>
              <a:t>prio</a:t>
            </a:r>
            <a:r>
              <a:rPr lang="zh-CN" altLang="en-US" sz="2800" dirty="0">
                <a:latin typeface="华文新魏" panose="02010800040101010101" pitchFamily="2" charset="-122"/>
                <a:ea typeface="华文新魏" panose="02010800040101010101" pitchFamily="2" charset="-122"/>
              </a:rPr>
              <a:t>：分配给任务的优先级。 </a:t>
            </a:r>
          </a:p>
        </p:txBody>
      </p:sp>
      <p:sp>
        <p:nvSpPr>
          <p:cNvPr id="59396" name="Rectangle 6"/>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任务管理</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r>
              <a:rPr lang="en-US" altLang="zh-CN" dirty="0"/>
              <a:t>3.2  </a:t>
            </a:r>
            <a:r>
              <a:rPr lang="zh-CN" altLang="en-US" dirty="0"/>
              <a:t>最小内核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6740"/>
                                        </p:tgtEl>
                                        <p:attrNameLst>
                                          <p:attrName>style.visibility</p:attrName>
                                        </p:attrNameLst>
                                      </p:cBhvr>
                                      <p:to>
                                        <p:strVal val="visible"/>
                                      </p:to>
                                    </p:set>
                                    <p:animEffect transition="in" filter="wipe(up)">
                                      <p:cBhvr>
                                        <p:cTn id="7" dur="500"/>
                                        <p:tgtEl>
                                          <p:spTgt spid="1167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0"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5"/>
          <p:cNvSpPr>
            <a:spLocks noChangeArrowheads="1"/>
          </p:cNvSpPr>
          <p:nvPr/>
        </p:nvSpPr>
        <p:spPr bwMode="auto">
          <a:xfrm>
            <a:off x="81567" y="334019"/>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419" name="Rectangle 9"/>
          <p:cNvSpPr>
            <a:spLocks noChangeArrowheads="1"/>
          </p:cNvSpPr>
          <p:nvPr/>
        </p:nvSpPr>
        <p:spPr bwMode="auto">
          <a:xfrm>
            <a:off x="538766" y="161497"/>
            <a:ext cx="2209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dirty="0"/>
              <a:t>任务管理</a:t>
            </a:r>
          </a:p>
        </p:txBody>
      </p:sp>
      <p:grpSp>
        <p:nvGrpSpPr>
          <p:cNvPr id="2" name="Group 48"/>
          <p:cNvGrpSpPr/>
          <p:nvPr/>
        </p:nvGrpSpPr>
        <p:grpSpPr bwMode="auto">
          <a:xfrm>
            <a:off x="4191000" y="1219200"/>
            <a:ext cx="3563938" cy="4876800"/>
            <a:chOff x="240" y="864"/>
            <a:chExt cx="2245" cy="3072"/>
          </a:xfrm>
        </p:grpSpPr>
        <p:sp>
          <p:nvSpPr>
            <p:cNvPr id="60423" name="AutoShape 11"/>
            <p:cNvSpPr>
              <a:spLocks noChangeArrowheads="1"/>
            </p:cNvSpPr>
            <p:nvPr/>
          </p:nvSpPr>
          <p:spPr bwMode="auto">
            <a:xfrm>
              <a:off x="421" y="864"/>
              <a:ext cx="635" cy="136"/>
            </a:xfrm>
            <a:prstGeom prst="flowChartAlternateProcess">
              <a:avLst/>
            </a:prstGeom>
            <a:solidFill>
              <a:srgbClr val="E7FFFF"/>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开始</a:t>
              </a:r>
            </a:p>
          </p:txBody>
        </p:sp>
        <p:sp>
          <p:nvSpPr>
            <p:cNvPr id="60424" name="AutoShape 12"/>
            <p:cNvSpPr>
              <a:spLocks noChangeArrowheads="1"/>
            </p:cNvSpPr>
            <p:nvPr/>
          </p:nvSpPr>
          <p:spPr bwMode="auto">
            <a:xfrm>
              <a:off x="240" y="1152"/>
              <a:ext cx="997" cy="363"/>
            </a:xfrm>
            <a:prstGeom prst="flowChartDecision">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dirty="0"/>
                <a:t>同优先级</a:t>
              </a:r>
            </a:p>
            <a:p>
              <a:pPr algn="ctr" eaLnBrk="1" hangingPunct="1"/>
              <a:r>
                <a:rPr lang="zh-CN" altLang="en-US" sz="1200" dirty="0"/>
                <a:t>任务存在</a:t>
              </a:r>
            </a:p>
          </p:txBody>
        </p:sp>
        <p:sp>
          <p:nvSpPr>
            <p:cNvPr id="60425" name="AutoShape 13"/>
            <p:cNvSpPr>
              <a:spLocks noChangeArrowheads="1"/>
            </p:cNvSpPr>
            <p:nvPr/>
          </p:nvSpPr>
          <p:spPr bwMode="auto">
            <a:xfrm>
              <a:off x="285" y="1680"/>
              <a:ext cx="907" cy="272"/>
            </a:xfrm>
            <a:prstGeom prst="flowChartProcess">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标明</a:t>
              </a:r>
            </a:p>
            <a:p>
              <a:pPr algn="ctr" eaLnBrk="1" hangingPunct="1"/>
              <a:r>
                <a:rPr lang="zh-CN" altLang="en-US" sz="1200"/>
                <a:t>“任务正在创建”</a:t>
              </a:r>
            </a:p>
          </p:txBody>
        </p:sp>
        <p:sp>
          <p:nvSpPr>
            <p:cNvPr id="60426" name="AutoShape 14"/>
            <p:cNvSpPr>
              <a:spLocks noChangeArrowheads="1"/>
            </p:cNvSpPr>
            <p:nvPr/>
          </p:nvSpPr>
          <p:spPr bwMode="auto">
            <a:xfrm>
              <a:off x="286" y="2112"/>
              <a:ext cx="907" cy="272"/>
            </a:xfrm>
            <a:prstGeom prst="flowChartProcess">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初始化</a:t>
              </a:r>
            </a:p>
            <a:p>
              <a:pPr algn="ctr" eaLnBrk="1" hangingPunct="1"/>
              <a:r>
                <a:rPr lang="zh-CN" altLang="en-US" sz="1200"/>
                <a:t>任务堆栈</a:t>
              </a:r>
            </a:p>
          </p:txBody>
        </p:sp>
        <p:sp>
          <p:nvSpPr>
            <p:cNvPr id="60427" name="AutoShape 15"/>
            <p:cNvSpPr>
              <a:spLocks noChangeArrowheads="1"/>
            </p:cNvSpPr>
            <p:nvPr/>
          </p:nvSpPr>
          <p:spPr bwMode="auto">
            <a:xfrm>
              <a:off x="286" y="2544"/>
              <a:ext cx="907" cy="136"/>
            </a:xfrm>
            <a:prstGeom prst="flowChartProcess">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设置任务控制块</a:t>
              </a:r>
            </a:p>
          </p:txBody>
        </p:sp>
        <p:sp>
          <p:nvSpPr>
            <p:cNvPr id="60428" name="AutoShape 16"/>
            <p:cNvSpPr>
              <a:spLocks noChangeArrowheads="1"/>
            </p:cNvSpPr>
            <p:nvPr/>
          </p:nvSpPr>
          <p:spPr bwMode="auto">
            <a:xfrm>
              <a:off x="240" y="2832"/>
              <a:ext cx="997" cy="363"/>
            </a:xfrm>
            <a:prstGeom prst="flowChartDecision">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设置成功</a:t>
              </a:r>
            </a:p>
          </p:txBody>
        </p:sp>
        <p:sp>
          <p:nvSpPr>
            <p:cNvPr id="60429" name="AutoShape 17"/>
            <p:cNvSpPr>
              <a:spLocks noChangeArrowheads="1"/>
            </p:cNvSpPr>
            <p:nvPr/>
          </p:nvSpPr>
          <p:spPr bwMode="auto">
            <a:xfrm>
              <a:off x="285" y="3360"/>
              <a:ext cx="907" cy="272"/>
            </a:xfrm>
            <a:prstGeom prst="flowChartProcess">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标明这个优先级的</a:t>
              </a:r>
            </a:p>
            <a:p>
              <a:pPr algn="ctr" eaLnBrk="1" hangingPunct="1"/>
              <a:r>
                <a:rPr lang="zh-CN" altLang="en-US" sz="1200"/>
                <a:t>任务不存在</a:t>
              </a:r>
            </a:p>
          </p:txBody>
        </p:sp>
        <p:sp>
          <p:nvSpPr>
            <p:cNvPr id="60430" name="AutoShape 18"/>
            <p:cNvSpPr>
              <a:spLocks noChangeArrowheads="1"/>
            </p:cNvSpPr>
            <p:nvPr/>
          </p:nvSpPr>
          <p:spPr bwMode="auto">
            <a:xfrm>
              <a:off x="421" y="3800"/>
              <a:ext cx="635" cy="136"/>
            </a:xfrm>
            <a:prstGeom prst="flowChartAlternateProcess">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返回错误代码</a:t>
              </a:r>
            </a:p>
          </p:txBody>
        </p:sp>
        <p:sp>
          <p:nvSpPr>
            <p:cNvPr id="60431" name="AutoShape 19"/>
            <p:cNvSpPr>
              <a:spLocks noChangeArrowheads="1"/>
            </p:cNvSpPr>
            <p:nvPr/>
          </p:nvSpPr>
          <p:spPr bwMode="auto">
            <a:xfrm>
              <a:off x="1392" y="1680"/>
              <a:ext cx="997" cy="272"/>
            </a:xfrm>
            <a:prstGeom prst="flowChartAlternateProcess">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返回</a:t>
              </a:r>
            </a:p>
            <a:p>
              <a:pPr algn="ctr" eaLnBrk="1" hangingPunct="1"/>
              <a:r>
                <a:rPr lang="zh-CN" altLang="en-US" sz="1200"/>
                <a:t>“同优先级任务存在”</a:t>
              </a:r>
            </a:p>
          </p:txBody>
        </p:sp>
        <p:sp>
          <p:nvSpPr>
            <p:cNvPr id="60432" name="AutoShape 20"/>
            <p:cNvSpPr>
              <a:spLocks noChangeArrowheads="1"/>
            </p:cNvSpPr>
            <p:nvPr/>
          </p:nvSpPr>
          <p:spPr bwMode="auto">
            <a:xfrm>
              <a:off x="1392" y="2428"/>
              <a:ext cx="997" cy="363"/>
            </a:xfrm>
            <a:prstGeom prst="flowChartDecision">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已启动多</a:t>
              </a:r>
            </a:p>
            <a:p>
              <a:pPr algn="ctr" eaLnBrk="1" hangingPunct="1"/>
              <a:r>
                <a:rPr lang="zh-CN" altLang="en-US" sz="1200"/>
                <a:t>任务环境</a:t>
              </a:r>
            </a:p>
          </p:txBody>
        </p:sp>
        <p:sp>
          <p:nvSpPr>
            <p:cNvPr id="60433" name="AutoShape 21"/>
            <p:cNvSpPr>
              <a:spLocks noChangeArrowheads="1"/>
            </p:cNvSpPr>
            <p:nvPr/>
          </p:nvSpPr>
          <p:spPr bwMode="auto">
            <a:xfrm>
              <a:off x="1485" y="2952"/>
              <a:ext cx="816" cy="136"/>
            </a:xfrm>
            <a:prstGeom prst="flowChartProcess">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调度任务</a:t>
              </a:r>
            </a:p>
          </p:txBody>
        </p:sp>
        <p:sp>
          <p:nvSpPr>
            <p:cNvPr id="60434" name="AutoShape 22"/>
            <p:cNvSpPr>
              <a:spLocks noChangeArrowheads="1"/>
            </p:cNvSpPr>
            <p:nvPr/>
          </p:nvSpPr>
          <p:spPr bwMode="auto">
            <a:xfrm>
              <a:off x="1573" y="3800"/>
              <a:ext cx="635" cy="136"/>
            </a:xfrm>
            <a:prstGeom prst="flowChartAlternateProcess">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返回“成功”</a:t>
              </a:r>
            </a:p>
          </p:txBody>
        </p:sp>
        <p:cxnSp>
          <p:nvCxnSpPr>
            <p:cNvPr id="60435" name="AutoShape 23"/>
            <p:cNvCxnSpPr>
              <a:cxnSpLocks noChangeShapeType="1"/>
              <a:stCxn id="60423" idx="2"/>
              <a:endCxn id="60424" idx="0"/>
            </p:cNvCxnSpPr>
            <p:nvPr/>
          </p:nvCxnSpPr>
          <p:spPr bwMode="auto">
            <a:xfrm>
              <a:off x="739" y="1000"/>
              <a:ext cx="0" cy="152"/>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cxnSp>
          <p:nvCxnSpPr>
            <p:cNvPr id="60436" name="AutoShape 24"/>
            <p:cNvCxnSpPr>
              <a:cxnSpLocks noChangeShapeType="1"/>
              <a:stCxn id="60424" idx="2"/>
              <a:endCxn id="60425" idx="0"/>
            </p:cNvCxnSpPr>
            <p:nvPr/>
          </p:nvCxnSpPr>
          <p:spPr bwMode="auto">
            <a:xfrm>
              <a:off x="739" y="1515"/>
              <a:ext cx="0" cy="165"/>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cxnSp>
          <p:nvCxnSpPr>
            <p:cNvPr id="60437" name="AutoShape 25"/>
            <p:cNvCxnSpPr>
              <a:cxnSpLocks noChangeShapeType="1"/>
              <a:stCxn id="60425" idx="2"/>
              <a:endCxn id="60426" idx="0"/>
            </p:cNvCxnSpPr>
            <p:nvPr/>
          </p:nvCxnSpPr>
          <p:spPr bwMode="auto">
            <a:xfrm>
              <a:off x="739" y="1952"/>
              <a:ext cx="1" cy="160"/>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cxnSp>
          <p:nvCxnSpPr>
            <p:cNvPr id="60438" name="AutoShape 26"/>
            <p:cNvCxnSpPr>
              <a:cxnSpLocks noChangeShapeType="1"/>
              <a:stCxn id="60426" idx="2"/>
              <a:endCxn id="60427" idx="0"/>
            </p:cNvCxnSpPr>
            <p:nvPr/>
          </p:nvCxnSpPr>
          <p:spPr bwMode="auto">
            <a:xfrm>
              <a:off x="740" y="2384"/>
              <a:ext cx="0" cy="160"/>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cxnSp>
          <p:nvCxnSpPr>
            <p:cNvPr id="60439" name="AutoShape 28"/>
            <p:cNvCxnSpPr>
              <a:cxnSpLocks noChangeShapeType="1"/>
              <a:stCxn id="60428" idx="2"/>
              <a:endCxn id="60429" idx="0"/>
            </p:cNvCxnSpPr>
            <p:nvPr/>
          </p:nvCxnSpPr>
          <p:spPr bwMode="auto">
            <a:xfrm>
              <a:off x="739" y="3195"/>
              <a:ext cx="0" cy="165"/>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cxnSp>
          <p:nvCxnSpPr>
            <p:cNvPr id="60440" name="AutoShape 29"/>
            <p:cNvCxnSpPr>
              <a:cxnSpLocks noChangeShapeType="1"/>
              <a:stCxn id="60429" idx="2"/>
              <a:endCxn id="60430" idx="0"/>
            </p:cNvCxnSpPr>
            <p:nvPr/>
          </p:nvCxnSpPr>
          <p:spPr bwMode="auto">
            <a:xfrm>
              <a:off x="739" y="3632"/>
              <a:ext cx="0" cy="168"/>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cxnSp>
          <p:nvCxnSpPr>
            <p:cNvPr id="60441" name="AutoShape 31"/>
            <p:cNvCxnSpPr>
              <a:cxnSpLocks noChangeShapeType="1"/>
              <a:stCxn id="60433" idx="2"/>
              <a:endCxn id="60434" idx="0"/>
            </p:cNvCxnSpPr>
            <p:nvPr/>
          </p:nvCxnSpPr>
          <p:spPr bwMode="auto">
            <a:xfrm flipH="1">
              <a:off x="1891" y="3088"/>
              <a:ext cx="2" cy="712"/>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grpSp>
          <p:nvGrpSpPr>
            <p:cNvPr id="60442" name="Group 43"/>
            <p:cNvGrpSpPr/>
            <p:nvPr/>
          </p:nvGrpSpPr>
          <p:grpSpPr bwMode="auto">
            <a:xfrm>
              <a:off x="1237" y="1171"/>
              <a:ext cx="654" cy="509"/>
              <a:chOff x="1237" y="1171"/>
              <a:chExt cx="654" cy="509"/>
            </a:xfrm>
          </p:grpSpPr>
          <p:cxnSp>
            <p:nvCxnSpPr>
              <p:cNvPr id="60456" name="AutoShape 32"/>
              <p:cNvCxnSpPr>
                <a:cxnSpLocks noChangeShapeType="1"/>
                <a:stCxn id="60424" idx="3"/>
                <a:endCxn id="60431" idx="0"/>
              </p:cNvCxnSpPr>
              <p:nvPr/>
            </p:nvCxnSpPr>
            <p:spPr bwMode="auto">
              <a:xfrm>
                <a:off x="1237" y="1334"/>
                <a:ext cx="654" cy="346"/>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60457" name="Text Box 35"/>
              <p:cNvSpPr txBox="1">
                <a:spLocks noChangeArrowheads="1"/>
              </p:cNvSpPr>
              <p:nvPr/>
            </p:nvSpPr>
            <p:spPr bwMode="auto">
              <a:xfrm>
                <a:off x="1477" y="1171"/>
                <a:ext cx="19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Y</a:t>
                </a:r>
              </a:p>
            </p:txBody>
          </p:sp>
        </p:grpSp>
        <p:sp>
          <p:nvSpPr>
            <p:cNvPr id="60443" name="Text Box 36"/>
            <p:cNvSpPr txBox="1">
              <a:spLocks noChangeArrowheads="1"/>
            </p:cNvSpPr>
            <p:nvPr/>
          </p:nvSpPr>
          <p:spPr bwMode="auto">
            <a:xfrm>
              <a:off x="757" y="1488"/>
              <a:ext cx="19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a:t>
              </a:r>
            </a:p>
          </p:txBody>
        </p:sp>
        <p:grpSp>
          <p:nvGrpSpPr>
            <p:cNvPr id="60444" name="Group 44"/>
            <p:cNvGrpSpPr/>
            <p:nvPr/>
          </p:nvGrpSpPr>
          <p:grpSpPr bwMode="auto">
            <a:xfrm>
              <a:off x="1193" y="2448"/>
              <a:ext cx="199" cy="173"/>
              <a:chOff x="1193" y="2448"/>
              <a:chExt cx="199" cy="173"/>
            </a:xfrm>
          </p:grpSpPr>
          <p:cxnSp>
            <p:nvCxnSpPr>
              <p:cNvPr id="60454" name="AutoShape 33"/>
              <p:cNvCxnSpPr>
                <a:cxnSpLocks noChangeShapeType="1"/>
                <a:stCxn id="60427" idx="3"/>
                <a:endCxn id="60432" idx="1"/>
              </p:cNvCxnSpPr>
              <p:nvPr/>
            </p:nvCxnSpPr>
            <p:spPr bwMode="auto">
              <a:xfrm flipV="1">
                <a:off x="1193" y="2610"/>
                <a:ext cx="199" cy="2"/>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sp>
            <p:nvSpPr>
              <p:cNvPr id="60455" name="Text Box 37"/>
              <p:cNvSpPr txBox="1">
                <a:spLocks noChangeArrowheads="1"/>
              </p:cNvSpPr>
              <p:nvPr/>
            </p:nvSpPr>
            <p:spPr bwMode="auto">
              <a:xfrm>
                <a:off x="1200" y="2448"/>
                <a:ext cx="19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Y</a:t>
                </a:r>
              </a:p>
            </p:txBody>
          </p:sp>
        </p:grpSp>
        <p:grpSp>
          <p:nvGrpSpPr>
            <p:cNvPr id="60445" name="Group 47"/>
            <p:cNvGrpSpPr/>
            <p:nvPr/>
          </p:nvGrpSpPr>
          <p:grpSpPr bwMode="auto">
            <a:xfrm>
              <a:off x="739" y="2680"/>
              <a:ext cx="210" cy="181"/>
              <a:chOff x="739" y="2680"/>
              <a:chExt cx="210" cy="181"/>
            </a:xfrm>
          </p:grpSpPr>
          <p:cxnSp>
            <p:nvCxnSpPr>
              <p:cNvPr id="60452" name="AutoShape 27"/>
              <p:cNvCxnSpPr>
                <a:cxnSpLocks noChangeShapeType="1"/>
                <a:stCxn id="60427" idx="2"/>
                <a:endCxn id="60428" idx="0"/>
              </p:cNvCxnSpPr>
              <p:nvPr/>
            </p:nvCxnSpPr>
            <p:spPr bwMode="auto">
              <a:xfrm flipH="1">
                <a:off x="739" y="2680"/>
                <a:ext cx="1" cy="152"/>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sp>
            <p:nvSpPr>
              <p:cNvPr id="60453" name="Text Box 38"/>
              <p:cNvSpPr txBox="1">
                <a:spLocks noChangeArrowheads="1"/>
              </p:cNvSpPr>
              <p:nvPr/>
            </p:nvSpPr>
            <p:spPr bwMode="auto">
              <a:xfrm>
                <a:off x="757" y="2688"/>
                <a:ext cx="19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a:t>
                </a:r>
              </a:p>
            </p:txBody>
          </p:sp>
        </p:grpSp>
        <p:grpSp>
          <p:nvGrpSpPr>
            <p:cNvPr id="60446" name="Group 46"/>
            <p:cNvGrpSpPr/>
            <p:nvPr/>
          </p:nvGrpSpPr>
          <p:grpSpPr bwMode="auto">
            <a:xfrm>
              <a:off x="1891" y="2784"/>
              <a:ext cx="210" cy="173"/>
              <a:chOff x="1891" y="2784"/>
              <a:chExt cx="210" cy="173"/>
            </a:xfrm>
          </p:grpSpPr>
          <p:cxnSp>
            <p:nvCxnSpPr>
              <p:cNvPr id="60450" name="AutoShape 30"/>
              <p:cNvCxnSpPr>
                <a:cxnSpLocks noChangeShapeType="1"/>
                <a:stCxn id="60432" idx="2"/>
                <a:endCxn id="60433" idx="0"/>
              </p:cNvCxnSpPr>
              <p:nvPr/>
            </p:nvCxnSpPr>
            <p:spPr bwMode="auto">
              <a:xfrm>
                <a:off x="1891" y="2791"/>
                <a:ext cx="2" cy="161"/>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sp>
            <p:nvSpPr>
              <p:cNvPr id="60451" name="Text Box 39"/>
              <p:cNvSpPr txBox="1">
                <a:spLocks noChangeArrowheads="1"/>
              </p:cNvSpPr>
              <p:nvPr/>
            </p:nvSpPr>
            <p:spPr bwMode="auto">
              <a:xfrm>
                <a:off x="1909" y="2784"/>
                <a:ext cx="19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Y</a:t>
                </a:r>
              </a:p>
            </p:txBody>
          </p:sp>
        </p:grpSp>
        <p:grpSp>
          <p:nvGrpSpPr>
            <p:cNvPr id="60447" name="Group 45"/>
            <p:cNvGrpSpPr/>
            <p:nvPr/>
          </p:nvGrpSpPr>
          <p:grpSpPr bwMode="auto">
            <a:xfrm>
              <a:off x="1891" y="2610"/>
              <a:ext cx="594" cy="846"/>
              <a:chOff x="1891" y="2610"/>
              <a:chExt cx="594" cy="846"/>
            </a:xfrm>
          </p:grpSpPr>
          <p:cxnSp>
            <p:nvCxnSpPr>
              <p:cNvPr id="60448" name="AutoShape 34"/>
              <p:cNvCxnSpPr>
                <a:cxnSpLocks noChangeShapeType="1"/>
                <a:stCxn id="60432" idx="3"/>
              </p:cNvCxnSpPr>
              <p:nvPr/>
            </p:nvCxnSpPr>
            <p:spPr bwMode="auto">
              <a:xfrm flipH="1">
                <a:off x="1891" y="2610"/>
                <a:ext cx="498" cy="846"/>
              </a:xfrm>
              <a:prstGeom prst="bentConnector3">
                <a:avLst>
                  <a:gd name="adj1" fmla="val -1285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60449" name="Text Box 40"/>
              <p:cNvSpPr txBox="1">
                <a:spLocks noChangeArrowheads="1"/>
              </p:cNvSpPr>
              <p:nvPr/>
            </p:nvSpPr>
            <p:spPr bwMode="auto">
              <a:xfrm>
                <a:off x="2293" y="3120"/>
                <a:ext cx="19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a:t>
                </a:r>
              </a:p>
            </p:txBody>
          </p:sp>
        </p:grpSp>
      </p:grpSp>
      <p:sp>
        <p:nvSpPr>
          <p:cNvPr id="117809" name="Text Box 49"/>
          <p:cNvSpPr txBox="1">
            <a:spLocks noChangeArrowheads="1"/>
          </p:cNvSpPr>
          <p:nvPr/>
        </p:nvSpPr>
        <p:spPr bwMode="auto">
          <a:xfrm>
            <a:off x="2519966" y="237697"/>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solidFill>
                  <a:srgbClr val="FF0066"/>
                </a:solidFill>
                <a:ea typeface="华文新魏" panose="02010800040101010101" pitchFamily="2" charset="-122"/>
              </a:rPr>
              <a:t>－创建任务流程图</a:t>
            </a:r>
          </a:p>
        </p:txBody>
      </p:sp>
      <p:sp>
        <p:nvSpPr>
          <p:cNvPr id="41" name="燕尾形 40">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6" name="内容占位符 5"/>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17809"/>
                                        </p:tgtEl>
                                        <p:attrNameLst>
                                          <p:attrName>style.visibility</p:attrName>
                                        </p:attrNameLst>
                                      </p:cBhvr>
                                      <p:to>
                                        <p:strVal val="visible"/>
                                      </p:to>
                                    </p:set>
                                    <p:anim calcmode="discrete" valueType="clr">
                                      <p:cBhvr override="childStyle">
                                        <p:cTn id="7" dur="80"/>
                                        <p:tgtEl>
                                          <p:spTgt spid="117809"/>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17809"/>
                                        </p:tgtEl>
                                        <p:attrNameLst>
                                          <p:attrName>fillcolor</p:attrName>
                                        </p:attrNameLst>
                                      </p:cBhvr>
                                      <p:tavLst>
                                        <p:tav tm="0">
                                          <p:val>
                                            <p:clrVal>
                                              <a:schemeClr val="accent2"/>
                                            </p:clrVal>
                                          </p:val>
                                        </p:tav>
                                        <p:tav tm="50000">
                                          <p:val>
                                            <p:clrVal>
                                              <a:schemeClr val="hlink"/>
                                            </p:clrVal>
                                          </p:val>
                                        </p:tav>
                                      </p:tavLst>
                                    </p:anim>
                                    <p:set>
                                      <p:cBhvr>
                                        <p:cTn id="9" dur="80"/>
                                        <p:tgtEl>
                                          <p:spTgt spid="117809"/>
                                        </p:tgtEl>
                                        <p:attrNameLst>
                                          <p:attrName>fill.type</p:attrName>
                                        </p:attrNameLst>
                                      </p:cBhvr>
                                      <p:to>
                                        <p:strVal val="solid"/>
                                      </p:to>
                                    </p:set>
                                  </p:childTnLst>
                                </p:cTn>
                              </p:par>
                            </p:childTnLst>
                          </p:cTn>
                        </p:par>
                        <p:par>
                          <p:cTn id="10" fill="hold">
                            <p:stCondLst>
                              <p:cond delay="0"/>
                            </p:stCondLst>
                            <p:childTnLst>
                              <p:par>
                                <p:cTn id="11" presetID="9"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dissolv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809"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3"/>
          <p:cNvSpPr>
            <a:spLocks noChangeArrowheads="1"/>
          </p:cNvSpPr>
          <p:nvPr/>
        </p:nvSpPr>
        <p:spPr bwMode="auto">
          <a:xfrm>
            <a:off x="429298" y="388610"/>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8824" name="Rectangle 40"/>
          <p:cNvSpPr>
            <a:spLocks noChangeArrowheads="1"/>
          </p:cNvSpPr>
          <p:nvPr/>
        </p:nvSpPr>
        <p:spPr bwMode="auto">
          <a:xfrm>
            <a:off x="2286000" y="1485900"/>
            <a:ext cx="4572000" cy="48387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200" b="1" dirty="0">
                <a:latin typeface="Arial" panose="020B0604020202020204" pitchFamily="34" charset="0"/>
              </a:rPr>
              <a:t>INT8U  </a:t>
            </a:r>
            <a:r>
              <a:rPr lang="en-US" altLang="zh-CN" sz="1200" b="1" dirty="0" err="1">
                <a:latin typeface="Arial" panose="020B0604020202020204" pitchFamily="34" charset="0"/>
              </a:rPr>
              <a:t>OSTaskCreate</a:t>
            </a:r>
            <a:r>
              <a:rPr lang="en-US" altLang="zh-CN" sz="1200" b="1" dirty="0">
                <a:latin typeface="Arial" panose="020B0604020202020204" pitchFamily="34" charset="0"/>
              </a:rPr>
              <a:t> (void (*task)(void *</a:t>
            </a:r>
            <a:r>
              <a:rPr lang="en-US" altLang="zh-CN" sz="1200" b="1" dirty="0" err="1">
                <a:latin typeface="Arial" panose="020B0604020202020204" pitchFamily="34" charset="0"/>
              </a:rPr>
              <a:t>pd</a:t>
            </a:r>
            <a:r>
              <a:rPr lang="en-US" altLang="zh-CN" sz="1200" b="1" dirty="0">
                <a:latin typeface="Arial" panose="020B0604020202020204" pitchFamily="34" charset="0"/>
              </a:rPr>
              <a:t>), void *</a:t>
            </a:r>
            <a:r>
              <a:rPr lang="en-US" altLang="zh-CN" sz="1200" b="1" dirty="0" err="1">
                <a:latin typeface="Arial" panose="020B0604020202020204" pitchFamily="34" charset="0"/>
              </a:rPr>
              <a:t>pdata</a:t>
            </a:r>
            <a:r>
              <a:rPr lang="en-US" altLang="zh-CN" sz="1200" b="1" dirty="0">
                <a:latin typeface="Arial" panose="020B0604020202020204" pitchFamily="34" charset="0"/>
              </a:rPr>
              <a:t>,</a:t>
            </a:r>
          </a:p>
          <a:p>
            <a:pPr>
              <a:defRPr/>
            </a:pPr>
            <a:r>
              <a:rPr lang="en-US" altLang="zh-CN" sz="1200" b="1" dirty="0">
                <a:latin typeface="Arial" panose="020B0604020202020204" pitchFamily="34" charset="0"/>
              </a:rPr>
              <a:t>                                      OS_STK *</a:t>
            </a:r>
            <a:r>
              <a:rPr lang="en-US" altLang="zh-CN" sz="1200" b="1" dirty="0" err="1">
                <a:latin typeface="Arial" panose="020B0604020202020204" pitchFamily="34" charset="0"/>
              </a:rPr>
              <a:t>ptos</a:t>
            </a:r>
            <a:r>
              <a:rPr lang="en-US" altLang="zh-CN" sz="1200" b="1" dirty="0">
                <a:latin typeface="Arial" panose="020B0604020202020204" pitchFamily="34" charset="0"/>
              </a:rPr>
              <a:t>, INT8U </a:t>
            </a:r>
            <a:r>
              <a:rPr lang="en-US" altLang="zh-CN" sz="1200" b="1" dirty="0" err="1">
                <a:latin typeface="Arial" panose="020B0604020202020204" pitchFamily="34" charset="0"/>
              </a:rPr>
              <a:t>prio</a:t>
            </a:r>
            <a:r>
              <a:rPr lang="en-US" altLang="zh-CN" sz="1200" b="1" dirty="0">
                <a:latin typeface="Arial" panose="020B0604020202020204" pitchFamily="34" charset="0"/>
              </a:rPr>
              <a:t>) </a:t>
            </a:r>
          </a:p>
          <a:p>
            <a:pPr>
              <a:defRPr/>
            </a:pPr>
            <a:r>
              <a:rPr lang="en-US" altLang="zh-CN" sz="1200" dirty="0">
                <a:latin typeface="Arial" panose="020B0604020202020204" pitchFamily="34" charset="0"/>
              </a:rPr>
              <a:t>{</a:t>
            </a:r>
          </a:p>
          <a:p>
            <a:pPr>
              <a:defRPr/>
            </a:pPr>
            <a:r>
              <a:rPr lang="en-US" altLang="zh-CN" sz="1200" dirty="0">
                <a:latin typeface="Arial" panose="020B0604020202020204" pitchFamily="34" charset="0"/>
              </a:rPr>
              <a:t>    OS_STK    *</a:t>
            </a:r>
            <a:r>
              <a:rPr lang="en-US" altLang="zh-CN" sz="1200" dirty="0" err="1">
                <a:latin typeface="Arial" panose="020B0604020202020204" pitchFamily="34" charset="0"/>
              </a:rPr>
              <a:t>psp</a:t>
            </a:r>
            <a:r>
              <a:rPr lang="en-US" altLang="zh-CN" sz="1200" dirty="0">
                <a:latin typeface="Arial" panose="020B0604020202020204" pitchFamily="34" charset="0"/>
              </a:rPr>
              <a:t>; 		</a:t>
            </a:r>
          </a:p>
          <a:p>
            <a:pPr>
              <a:defRPr/>
            </a:pPr>
            <a:r>
              <a:rPr lang="en-US" altLang="zh-CN" sz="1200" dirty="0">
                <a:latin typeface="Arial" panose="020B0604020202020204" pitchFamily="34" charset="0"/>
              </a:rPr>
              <a:t>    INT8U        err; </a:t>
            </a:r>
          </a:p>
          <a:p>
            <a:pPr>
              <a:defRPr/>
            </a:pPr>
            <a:endParaRPr lang="en-US" altLang="zh-CN" sz="1200" dirty="0">
              <a:latin typeface="Arial" panose="020B0604020202020204" pitchFamily="34" charset="0"/>
            </a:endParaRPr>
          </a:p>
          <a:p>
            <a:pPr>
              <a:defRPr/>
            </a:pPr>
            <a:r>
              <a:rPr lang="en-US" altLang="zh-CN" sz="1200" dirty="0">
                <a:latin typeface="Arial" panose="020B0604020202020204" pitchFamily="34" charset="0"/>
              </a:rPr>
              <a:t>    OS_ENTER_CRITICAL();</a:t>
            </a:r>
          </a:p>
          <a:p>
            <a:pPr>
              <a:defRPr/>
            </a:pPr>
            <a:r>
              <a:rPr lang="pt-BR" altLang="zh-CN" sz="1200" dirty="0">
                <a:latin typeface="Arial" panose="020B0604020202020204" pitchFamily="34" charset="0"/>
              </a:rPr>
              <a:t>    if (OSTCBPrioTbl[prio] == (OS_TCB *)0);{</a:t>
            </a:r>
          </a:p>
          <a:p>
            <a:pPr>
              <a:defRPr/>
            </a:pPr>
            <a:r>
              <a:rPr lang="pt-BR" altLang="zh-CN" sz="1200" dirty="0">
                <a:latin typeface="Arial" panose="020B0604020202020204" pitchFamily="34" charset="0"/>
              </a:rPr>
              <a:t>        </a:t>
            </a:r>
            <a:r>
              <a:rPr lang="en-US" altLang="zh-CN" sz="1200" dirty="0">
                <a:latin typeface="Arial" panose="020B0604020202020204" pitchFamily="34" charset="0"/>
              </a:rPr>
              <a:t>OSTCBPrioTbl[</a:t>
            </a:r>
            <a:r>
              <a:rPr lang="en-US" altLang="zh-CN" sz="1200" dirty="0" err="1">
                <a:latin typeface="Arial" panose="020B0604020202020204" pitchFamily="34" charset="0"/>
              </a:rPr>
              <a:t>prio</a:t>
            </a:r>
            <a:r>
              <a:rPr lang="en-US" altLang="zh-CN" sz="1200" dirty="0">
                <a:latin typeface="Arial" panose="020B0604020202020204" pitchFamily="34" charset="0"/>
              </a:rPr>
              <a:t>] = (OS_TCB *)1;</a:t>
            </a:r>
          </a:p>
          <a:p>
            <a:pPr>
              <a:defRPr/>
            </a:pPr>
            <a:r>
              <a:rPr lang="en-US" altLang="zh-CN" sz="1200" dirty="0">
                <a:latin typeface="Arial" panose="020B0604020202020204" pitchFamily="34" charset="0"/>
              </a:rPr>
              <a:t>        </a:t>
            </a:r>
            <a:r>
              <a:rPr lang="de-DE" altLang="zh-CN" sz="1200" dirty="0">
                <a:latin typeface="Arial" panose="020B0604020202020204" pitchFamily="34" charset="0"/>
              </a:rPr>
              <a:t>OS_EXIT_CRITICAL();</a:t>
            </a:r>
          </a:p>
          <a:p>
            <a:pPr>
              <a:defRPr/>
            </a:pPr>
            <a:r>
              <a:rPr lang="de-DE" altLang="zh-CN" sz="1200" dirty="0">
                <a:latin typeface="Arial" panose="020B0604020202020204" pitchFamily="34" charset="0"/>
              </a:rPr>
              <a:t>        psp = (OS_STK *)OSTaskStkInit(task, pdata, ptos, 0);</a:t>
            </a:r>
          </a:p>
          <a:p>
            <a:pPr>
              <a:defRPr/>
            </a:pPr>
            <a:r>
              <a:rPr lang="de-DE" altLang="zh-CN" sz="1200" dirty="0">
                <a:latin typeface="Arial" panose="020B0604020202020204" pitchFamily="34" charset="0"/>
              </a:rPr>
              <a:t>        </a:t>
            </a:r>
            <a:r>
              <a:rPr lang="pt-BR" altLang="zh-CN" sz="1200" dirty="0">
                <a:latin typeface="Arial" panose="020B0604020202020204" pitchFamily="34" charset="0"/>
              </a:rPr>
              <a:t>err = OS_TCBInit(prio, psp, (OS_STK *)0, 0, 0, (void *)0, 0);</a:t>
            </a:r>
          </a:p>
          <a:p>
            <a:pPr>
              <a:defRPr/>
            </a:pPr>
            <a:r>
              <a:rPr lang="pt-BR" altLang="zh-CN" sz="1200" dirty="0">
                <a:latin typeface="Arial" panose="020B0604020202020204" pitchFamily="34" charset="0"/>
              </a:rPr>
              <a:t>        if (err == OS_NO_ERR) {</a:t>
            </a:r>
          </a:p>
          <a:p>
            <a:pPr>
              <a:defRPr/>
            </a:pPr>
            <a:r>
              <a:rPr lang="en-US" altLang="zh-CN" sz="1200" dirty="0">
                <a:latin typeface="Arial" panose="020B0604020202020204" pitchFamily="34" charset="0"/>
              </a:rPr>
              <a:t>            if (</a:t>
            </a:r>
            <a:r>
              <a:rPr lang="en-US" altLang="zh-CN" sz="1200" dirty="0" err="1">
                <a:latin typeface="Arial" panose="020B0604020202020204" pitchFamily="34" charset="0"/>
              </a:rPr>
              <a:t>OSRunning</a:t>
            </a:r>
            <a:r>
              <a:rPr lang="en-US" altLang="zh-CN" sz="1200" dirty="0">
                <a:latin typeface="Arial" panose="020B0604020202020204" pitchFamily="34" charset="0"/>
              </a:rPr>
              <a:t> == TRUE); </a:t>
            </a:r>
          </a:p>
          <a:p>
            <a:pPr>
              <a:defRPr/>
            </a:pPr>
            <a:r>
              <a:rPr lang="en-US" altLang="zh-CN" sz="1200" dirty="0">
                <a:latin typeface="Arial" panose="020B0604020202020204" pitchFamily="34" charset="0"/>
              </a:rPr>
              <a:t>            {</a:t>
            </a:r>
          </a:p>
          <a:p>
            <a:pPr>
              <a:defRPr/>
            </a:pPr>
            <a:r>
              <a:rPr lang="en-US" altLang="zh-CN" sz="1200" dirty="0">
                <a:latin typeface="Arial" panose="020B0604020202020204" pitchFamily="34" charset="0"/>
              </a:rPr>
              <a:t>                </a:t>
            </a:r>
            <a:r>
              <a:rPr lang="en-US" altLang="zh-CN" sz="1200" b="1" dirty="0" err="1">
                <a:latin typeface="Arial" panose="020B0604020202020204" pitchFamily="34" charset="0"/>
              </a:rPr>
              <a:t>OS_Sched</a:t>
            </a:r>
            <a:r>
              <a:rPr lang="en-US" altLang="zh-CN" sz="1200" b="1" dirty="0">
                <a:latin typeface="Arial" panose="020B0604020202020204" pitchFamily="34" charset="0"/>
              </a:rPr>
              <a:t>()</a:t>
            </a:r>
            <a:r>
              <a:rPr lang="en-US" altLang="zh-CN" sz="1200" dirty="0">
                <a:latin typeface="Arial" panose="020B0604020202020204" pitchFamily="34" charset="0"/>
              </a:rPr>
              <a:t>;</a:t>
            </a:r>
          </a:p>
          <a:p>
            <a:pPr>
              <a:defRPr/>
            </a:pPr>
            <a:r>
              <a:rPr lang="en-US" altLang="zh-CN" sz="1200" dirty="0">
                <a:latin typeface="Arial" panose="020B0604020202020204" pitchFamily="34" charset="0"/>
              </a:rPr>
              <a:t>            </a:t>
            </a:r>
            <a:r>
              <a:rPr lang="pt-BR" altLang="zh-CN" sz="1200" dirty="0">
                <a:latin typeface="Arial" panose="020B0604020202020204" pitchFamily="34" charset="0"/>
              </a:rPr>
              <a:t>}</a:t>
            </a:r>
          </a:p>
          <a:p>
            <a:pPr>
              <a:defRPr/>
            </a:pPr>
            <a:r>
              <a:rPr lang="pt-BR" altLang="zh-CN" sz="1200" dirty="0">
                <a:latin typeface="Arial" panose="020B0604020202020204" pitchFamily="34" charset="0"/>
              </a:rPr>
              <a:t>        } else {</a:t>
            </a:r>
          </a:p>
          <a:p>
            <a:pPr>
              <a:defRPr/>
            </a:pPr>
            <a:r>
              <a:rPr lang="pt-BR" altLang="zh-CN" sz="1200" dirty="0">
                <a:latin typeface="Arial" panose="020B0604020202020204" pitchFamily="34" charset="0"/>
              </a:rPr>
              <a:t>            OS_ENTER_CRITICAL();</a:t>
            </a:r>
          </a:p>
          <a:p>
            <a:pPr>
              <a:defRPr/>
            </a:pPr>
            <a:r>
              <a:rPr lang="pt-BR" altLang="zh-CN" sz="1200" dirty="0">
                <a:latin typeface="Arial" panose="020B0604020202020204" pitchFamily="34" charset="0"/>
              </a:rPr>
              <a:t>            OSTCBPrioTbl[prio] = (OS_TCB *)0;</a:t>
            </a:r>
          </a:p>
          <a:p>
            <a:pPr>
              <a:defRPr/>
            </a:pPr>
            <a:r>
              <a:rPr lang="pt-BR" altLang="zh-CN" sz="1200" dirty="0">
                <a:latin typeface="Arial" panose="020B0604020202020204" pitchFamily="34" charset="0"/>
              </a:rPr>
              <a:t>            OS_EXIT_CRITICAL();	</a:t>
            </a:r>
          </a:p>
          <a:p>
            <a:pPr>
              <a:defRPr/>
            </a:pPr>
            <a:r>
              <a:rPr lang="pt-BR" altLang="zh-CN" sz="1200" dirty="0">
                <a:latin typeface="Arial" panose="020B0604020202020204" pitchFamily="34" charset="0"/>
              </a:rPr>
              <a:t>        }</a:t>
            </a:r>
          </a:p>
          <a:p>
            <a:pPr>
              <a:defRPr/>
            </a:pPr>
            <a:r>
              <a:rPr lang="pt-BR" altLang="zh-CN" sz="1200" dirty="0">
                <a:latin typeface="Arial" panose="020B0604020202020204" pitchFamily="34" charset="0"/>
              </a:rPr>
              <a:t>        return (err); 	</a:t>
            </a:r>
          </a:p>
          <a:p>
            <a:pPr>
              <a:defRPr/>
            </a:pPr>
            <a:r>
              <a:rPr lang="pt-BR" altLang="zh-CN" sz="1200" dirty="0">
                <a:latin typeface="Arial" panose="020B0604020202020204" pitchFamily="34" charset="0"/>
              </a:rPr>
              <a:t>    }</a:t>
            </a:r>
          </a:p>
          <a:p>
            <a:pPr>
              <a:defRPr/>
            </a:pPr>
            <a:r>
              <a:rPr lang="pt-BR" altLang="zh-CN" sz="1200" dirty="0">
                <a:latin typeface="Arial" panose="020B0604020202020204" pitchFamily="34" charset="0"/>
              </a:rPr>
              <a:t>    return (OS_PRIO_EXIST); </a:t>
            </a:r>
          </a:p>
          <a:p>
            <a:pPr>
              <a:defRPr/>
            </a:pPr>
            <a:r>
              <a:rPr lang="pt-BR" altLang="zh-CN" sz="1200" dirty="0">
                <a:latin typeface="Arial" panose="020B0604020202020204" pitchFamily="34" charset="0"/>
              </a:rPr>
              <a:t>}</a:t>
            </a:r>
          </a:p>
        </p:txBody>
      </p:sp>
      <p:sp>
        <p:nvSpPr>
          <p:cNvPr id="61444" name="Rectangle 41"/>
          <p:cNvSpPr>
            <a:spLocks noChangeArrowheads="1"/>
          </p:cNvSpPr>
          <p:nvPr/>
        </p:nvSpPr>
        <p:spPr bwMode="auto">
          <a:xfrm>
            <a:off x="886497" y="216088"/>
            <a:ext cx="2209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任务管理</a:t>
            </a:r>
          </a:p>
        </p:txBody>
      </p:sp>
      <p:sp>
        <p:nvSpPr>
          <p:cNvPr id="118826" name="Text Box 42"/>
          <p:cNvSpPr txBox="1">
            <a:spLocks noChangeArrowheads="1"/>
          </p:cNvSpPr>
          <p:nvPr/>
        </p:nvSpPr>
        <p:spPr bwMode="auto">
          <a:xfrm>
            <a:off x="2867697" y="292288"/>
            <a:ext cx="2362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－创建任务函数</a:t>
            </a:r>
          </a:p>
        </p:txBody>
      </p:sp>
      <p:grpSp>
        <p:nvGrpSpPr>
          <p:cNvPr id="2" name="Group 47"/>
          <p:cNvGrpSpPr/>
          <p:nvPr/>
        </p:nvGrpSpPr>
        <p:grpSpPr bwMode="auto">
          <a:xfrm>
            <a:off x="2514600" y="2471738"/>
            <a:ext cx="5710238" cy="360362"/>
            <a:chOff x="624" y="1557"/>
            <a:chExt cx="3597" cy="227"/>
          </a:xfrm>
        </p:grpSpPr>
        <p:sp>
          <p:nvSpPr>
            <p:cNvPr id="61475" name="AutoShape 44"/>
            <p:cNvSpPr>
              <a:spLocks noChangeArrowheads="1"/>
            </p:cNvSpPr>
            <p:nvPr/>
          </p:nvSpPr>
          <p:spPr bwMode="auto">
            <a:xfrm>
              <a:off x="624" y="1646"/>
              <a:ext cx="2784" cy="136"/>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76" name="AutoShape 45"/>
            <p:cNvSpPr>
              <a:spLocks noChangeArrowheads="1"/>
            </p:cNvSpPr>
            <p:nvPr/>
          </p:nvSpPr>
          <p:spPr bwMode="auto">
            <a:xfrm>
              <a:off x="3360" y="1557"/>
              <a:ext cx="861" cy="227"/>
            </a:xfrm>
            <a:prstGeom prst="roundRect">
              <a:avLst>
                <a:gd name="adj" fmla="val 16667"/>
              </a:avLst>
            </a:prstGeom>
            <a:solidFill>
              <a:srgbClr val="E7FFFF"/>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进入临界区</a:t>
              </a:r>
            </a:p>
          </p:txBody>
        </p:sp>
      </p:grpSp>
      <p:grpSp>
        <p:nvGrpSpPr>
          <p:cNvPr id="3" name="Group 51"/>
          <p:cNvGrpSpPr/>
          <p:nvPr/>
        </p:nvGrpSpPr>
        <p:grpSpPr bwMode="auto">
          <a:xfrm>
            <a:off x="2514600" y="2786064"/>
            <a:ext cx="7010400" cy="414337"/>
            <a:chOff x="624" y="1755"/>
            <a:chExt cx="4416" cy="261"/>
          </a:xfrm>
        </p:grpSpPr>
        <p:sp>
          <p:nvSpPr>
            <p:cNvPr id="61473" name="AutoShape 49"/>
            <p:cNvSpPr>
              <a:spLocks noChangeArrowheads="1"/>
            </p:cNvSpPr>
            <p:nvPr/>
          </p:nvSpPr>
          <p:spPr bwMode="auto">
            <a:xfrm>
              <a:off x="624" y="1755"/>
              <a:ext cx="2784" cy="258"/>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74" name="AutoShape 50"/>
            <p:cNvSpPr>
              <a:spLocks noChangeArrowheads="1"/>
            </p:cNvSpPr>
            <p:nvPr/>
          </p:nvSpPr>
          <p:spPr bwMode="auto">
            <a:xfrm>
              <a:off x="3360" y="1789"/>
              <a:ext cx="1680" cy="227"/>
            </a:xfrm>
            <a:prstGeom prst="roundRect">
              <a:avLst>
                <a:gd name="adj" fmla="val 16667"/>
              </a:avLst>
            </a:prstGeom>
            <a:solidFill>
              <a:srgbClr val="FFFFB7"/>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判断优先级没占用并保留</a:t>
              </a:r>
            </a:p>
          </p:txBody>
        </p:sp>
      </p:grpSp>
      <p:grpSp>
        <p:nvGrpSpPr>
          <p:cNvPr id="4" name="Group 52"/>
          <p:cNvGrpSpPr/>
          <p:nvPr/>
        </p:nvGrpSpPr>
        <p:grpSpPr bwMode="auto">
          <a:xfrm>
            <a:off x="2514600" y="3016251"/>
            <a:ext cx="5710238" cy="360363"/>
            <a:chOff x="624" y="1557"/>
            <a:chExt cx="3597" cy="227"/>
          </a:xfrm>
        </p:grpSpPr>
        <p:sp>
          <p:nvSpPr>
            <p:cNvPr id="61471" name="AutoShape 53"/>
            <p:cNvSpPr>
              <a:spLocks noChangeArrowheads="1"/>
            </p:cNvSpPr>
            <p:nvPr/>
          </p:nvSpPr>
          <p:spPr bwMode="auto">
            <a:xfrm>
              <a:off x="624" y="1646"/>
              <a:ext cx="2784" cy="136"/>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72" name="AutoShape 54"/>
            <p:cNvSpPr>
              <a:spLocks noChangeArrowheads="1"/>
            </p:cNvSpPr>
            <p:nvPr/>
          </p:nvSpPr>
          <p:spPr bwMode="auto">
            <a:xfrm>
              <a:off x="3360" y="1557"/>
              <a:ext cx="861" cy="227"/>
            </a:xfrm>
            <a:prstGeom prst="roundRect">
              <a:avLst>
                <a:gd name="adj" fmla="val 16667"/>
              </a:avLst>
            </a:prstGeom>
            <a:solidFill>
              <a:srgbClr val="E7FFFF"/>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退出临界区</a:t>
              </a:r>
            </a:p>
          </p:txBody>
        </p:sp>
      </p:grpSp>
      <p:grpSp>
        <p:nvGrpSpPr>
          <p:cNvPr id="5" name="Group 58"/>
          <p:cNvGrpSpPr/>
          <p:nvPr/>
        </p:nvGrpSpPr>
        <p:grpSpPr bwMode="auto">
          <a:xfrm>
            <a:off x="2514600" y="3200401"/>
            <a:ext cx="6096000" cy="360363"/>
            <a:chOff x="624" y="2016"/>
            <a:chExt cx="3840" cy="227"/>
          </a:xfrm>
        </p:grpSpPr>
        <p:sp>
          <p:nvSpPr>
            <p:cNvPr id="61469" name="AutoShape 56"/>
            <p:cNvSpPr>
              <a:spLocks noChangeArrowheads="1"/>
            </p:cNvSpPr>
            <p:nvPr/>
          </p:nvSpPr>
          <p:spPr bwMode="auto">
            <a:xfrm>
              <a:off x="624" y="2102"/>
              <a:ext cx="2784" cy="136"/>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70" name="AutoShape 57"/>
            <p:cNvSpPr>
              <a:spLocks noChangeArrowheads="1"/>
            </p:cNvSpPr>
            <p:nvPr/>
          </p:nvSpPr>
          <p:spPr bwMode="auto">
            <a:xfrm>
              <a:off x="3360" y="2016"/>
              <a:ext cx="1104" cy="227"/>
            </a:xfrm>
            <a:prstGeom prst="roundRect">
              <a:avLst>
                <a:gd name="adj" fmla="val 16667"/>
              </a:avLst>
            </a:prstGeom>
            <a:solidFill>
              <a:srgbClr val="FFFFB7"/>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初始化任务堆栈</a:t>
              </a:r>
            </a:p>
          </p:txBody>
        </p:sp>
      </p:grpSp>
      <p:grpSp>
        <p:nvGrpSpPr>
          <p:cNvPr id="6" name="Group 63"/>
          <p:cNvGrpSpPr/>
          <p:nvPr/>
        </p:nvGrpSpPr>
        <p:grpSpPr bwMode="auto">
          <a:xfrm>
            <a:off x="2514600" y="3392489"/>
            <a:ext cx="7010400" cy="350837"/>
            <a:chOff x="624" y="2137"/>
            <a:chExt cx="4416" cy="221"/>
          </a:xfrm>
        </p:grpSpPr>
        <p:sp>
          <p:nvSpPr>
            <p:cNvPr id="61467" name="AutoShape 60"/>
            <p:cNvSpPr>
              <a:spLocks noChangeArrowheads="1"/>
            </p:cNvSpPr>
            <p:nvPr/>
          </p:nvSpPr>
          <p:spPr bwMode="auto">
            <a:xfrm>
              <a:off x="624" y="2220"/>
              <a:ext cx="2784" cy="136"/>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68" name="AutoShape 61"/>
            <p:cNvSpPr>
              <a:spLocks noChangeArrowheads="1"/>
            </p:cNvSpPr>
            <p:nvPr/>
          </p:nvSpPr>
          <p:spPr bwMode="auto">
            <a:xfrm>
              <a:off x="3360" y="2137"/>
              <a:ext cx="1680" cy="221"/>
            </a:xfrm>
            <a:prstGeom prst="roundRect">
              <a:avLst>
                <a:gd name="adj" fmla="val 16667"/>
              </a:avLst>
            </a:prstGeom>
            <a:solidFill>
              <a:srgbClr val="E7FFFF"/>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获取任务控制块并初始化</a:t>
              </a:r>
            </a:p>
          </p:txBody>
        </p:sp>
      </p:grpSp>
      <p:grpSp>
        <p:nvGrpSpPr>
          <p:cNvPr id="7" name="Group 67"/>
          <p:cNvGrpSpPr/>
          <p:nvPr/>
        </p:nvGrpSpPr>
        <p:grpSpPr bwMode="auto">
          <a:xfrm>
            <a:off x="2514600" y="3729038"/>
            <a:ext cx="7239000" cy="385762"/>
            <a:chOff x="624" y="2349"/>
            <a:chExt cx="4560" cy="243"/>
          </a:xfrm>
        </p:grpSpPr>
        <p:sp>
          <p:nvSpPr>
            <p:cNvPr id="61465" name="AutoShape 65"/>
            <p:cNvSpPr>
              <a:spLocks noChangeArrowheads="1"/>
            </p:cNvSpPr>
            <p:nvPr/>
          </p:nvSpPr>
          <p:spPr bwMode="auto">
            <a:xfrm>
              <a:off x="624" y="2349"/>
              <a:ext cx="2784" cy="235"/>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66" name="AutoShape 66"/>
            <p:cNvSpPr>
              <a:spLocks noChangeArrowheads="1"/>
            </p:cNvSpPr>
            <p:nvPr/>
          </p:nvSpPr>
          <p:spPr bwMode="auto">
            <a:xfrm>
              <a:off x="3360" y="2365"/>
              <a:ext cx="1824" cy="227"/>
            </a:xfrm>
            <a:prstGeom prst="roundRect">
              <a:avLst>
                <a:gd name="adj" fmla="val 16667"/>
              </a:avLst>
            </a:prstGeom>
            <a:solidFill>
              <a:srgbClr val="FFFFB7"/>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初始化成功并判断系统启动</a:t>
              </a:r>
            </a:p>
          </p:txBody>
        </p:sp>
      </p:grpSp>
      <p:grpSp>
        <p:nvGrpSpPr>
          <p:cNvPr id="8" name="Group 68"/>
          <p:cNvGrpSpPr/>
          <p:nvPr/>
        </p:nvGrpSpPr>
        <p:grpSpPr bwMode="auto">
          <a:xfrm>
            <a:off x="2514600" y="4124326"/>
            <a:ext cx="5710238" cy="360363"/>
            <a:chOff x="624" y="1557"/>
            <a:chExt cx="3597" cy="227"/>
          </a:xfrm>
        </p:grpSpPr>
        <p:sp>
          <p:nvSpPr>
            <p:cNvPr id="61463" name="AutoShape 69"/>
            <p:cNvSpPr>
              <a:spLocks noChangeArrowheads="1"/>
            </p:cNvSpPr>
            <p:nvPr/>
          </p:nvSpPr>
          <p:spPr bwMode="auto">
            <a:xfrm>
              <a:off x="624" y="1646"/>
              <a:ext cx="2784" cy="136"/>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64" name="AutoShape 70"/>
            <p:cNvSpPr>
              <a:spLocks noChangeArrowheads="1"/>
            </p:cNvSpPr>
            <p:nvPr/>
          </p:nvSpPr>
          <p:spPr bwMode="auto">
            <a:xfrm>
              <a:off x="3360" y="1557"/>
              <a:ext cx="861" cy="227"/>
            </a:xfrm>
            <a:prstGeom prst="roundRect">
              <a:avLst>
                <a:gd name="adj" fmla="val 16667"/>
              </a:avLst>
            </a:prstGeom>
            <a:solidFill>
              <a:srgbClr val="E7FFFF"/>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任务调度</a:t>
              </a:r>
            </a:p>
          </p:txBody>
        </p:sp>
      </p:grpSp>
      <p:grpSp>
        <p:nvGrpSpPr>
          <p:cNvPr id="9" name="Group 74"/>
          <p:cNvGrpSpPr/>
          <p:nvPr/>
        </p:nvGrpSpPr>
        <p:grpSpPr bwMode="auto">
          <a:xfrm>
            <a:off x="2514600" y="4656138"/>
            <a:ext cx="7696200" cy="914400"/>
            <a:chOff x="624" y="2933"/>
            <a:chExt cx="4848" cy="576"/>
          </a:xfrm>
        </p:grpSpPr>
        <p:sp>
          <p:nvSpPr>
            <p:cNvPr id="61461" name="AutoShape 72"/>
            <p:cNvSpPr>
              <a:spLocks noChangeArrowheads="1"/>
            </p:cNvSpPr>
            <p:nvPr/>
          </p:nvSpPr>
          <p:spPr bwMode="auto">
            <a:xfrm>
              <a:off x="624" y="2933"/>
              <a:ext cx="2784" cy="576"/>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62" name="AutoShape 73"/>
            <p:cNvSpPr>
              <a:spLocks noChangeArrowheads="1"/>
            </p:cNvSpPr>
            <p:nvPr/>
          </p:nvSpPr>
          <p:spPr bwMode="auto">
            <a:xfrm>
              <a:off x="3360" y="3281"/>
              <a:ext cx="2112" cy="227"/>
            </a:xfrm>
            <a:prstGeom prst="roundRect">
              <a:avLst>
                <a:gd name="adj" fmla="val 16667"/>
              </a:avLst>
            </a:prstGeom>
            <a:solidFill>
              <a:srgbClr val="FFFFB7"/>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初始化不成功并清除优先级占用</a:t>
              </a:r>
            </a:p>
          </p:txBody>
        </p:sp>
      </p:grpSp>
      <p:grpSp>
        <p:nvGrpSpPr>
          <p:cNvPr id="10" name="Group 83"/>
          <p:cNvGrpSpPr/>
          <p:nvPr/>
        </p:nvGrpSpPr>
        <p:grpSpPr bwMode="auto">
          <a:xfrm>
            <a:off x="2519364" y="5410200"/>
            <a:ext cx="7234237" cy="381000"/>
            <a:chOff x="627" y="3408"/>
            <a:chExt cx="4557" cy="240"/>
          </a:xfrm>
        </p:grpSpPr>
        <p:sp>
          <p:nvSpPr>
            <p:cNvPr id="61459" name="AutoShape 76"/>
            <p:cNvSpPr>
              <a:spLocks noChangeArrowheads="1"/>
            </p:cNvSpPr>
            <p:nvPr/>
          </p:nvSpPr>
          <p:spPr bwMode="auto">
            <a:xfrm>
              <a:off x="627" y="3497"/>
              <a:ext cx="2784" cy="136"/>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60" name="AutoShape 77"/>
            <p:cNvSpPr>
              <a:spLocks noChangeArrowheads="1"/>
            </p:cNvSpPr>
            <p:nvPr/>
          </p:nvSpPr>
          <p:spPr bwMode="auto">
            <a:xfrm>
              <a:off x="3363" y="3408"/>
              <a:ext cx="1821" cy="240"/>
            </a:xfrm>
            <a:prstGeom prst="roundRect">
              <a:avLst>
                <a:gd name="adj" fmla="val 16667"/>
              </a:avLst>
            </a:prstGeom>
            <a:solidFill>
              <a:srgbClr val="E7FFFF"/>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任务控制块初始化结果返回</a:t>
              </a:r>
            </a:p>
          </p:txBody>
        </p:sp>
      </p:grpSp>
      <p:grpSp>
        <p:nvGrpSpPr>
          <p:cNvPr id="11" name="Group 82"/>
          <p:cNvGrpSpPr/>
          <p:nvPr/>
        </p:nvGrpSpPr>
        <p:grpSpPr bwMode="auto">
          <a:xfrm>
            <a:off x="2514600" y="5815014"/>
            <a:ext cx="7010400" cy="320675"/>
            <a:chOff x="624" y="3663"/>
            <a:chExt cx="4416" cy="202"/>
          </a:xfrm>
        </p:grpSpPr>
        <p:sp>
          <p:nvSpPr>
            <p:cNvPr id="61457" name="AutoShape 80"/>
            <p:cNvSpPr>
              <a:spLocks noChangeArrowheads="1"/>
            </p:cNvSpPr>
            <p:nvPr/>
          </p:nvSpPr>
          <p:spPr bwMode="auto">
            <a:xfrm>
              <a:off x="624" y="3724"/>
              <a:ext cx="2784" cy="136"/>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58" name="AutoShape 81"/>
            <p:cNvSpPr>
              <a:spLocks noChangeArrowheads="1"/>
            </p:cNvSpPr>
            <p:nvPr/>
          </p:nvSpPr>
          <p:spPr bwMode="auto">
            <a:xfrm>
              <a:off x="3360" y="3663"/>
              <a:ext cx="1680" cy="202"/>
            </a:xfrm>
            <a:prstGeom prst="roundRect">
              <a:avLst>
                <a:gd name="adj" fmla="val 16667"/>
              </a:avLst>
            </a:prstGeom>
            <a:solidFill>
              <a:srgbClr val="FFFFB7"/>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判断任务优先级存在返回</a:t>
              </a:r>
            </a:p>
          </p:txBody>
        </p:sp>
      </p:grpSp>
      <p:sp>
        <p:nvSpPr>
          <p:cNvPr id="36" name="燕尾形 35">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14" name="标题 13"/>
          <p:cNvSpPr>
            <a:spLocks noGrp="1"/>
          </p:cNvSpPr>
          <p:nvPr>
            <p:ph type="title"/>
          </p:nvPr>
        </p:nvSpPr>
        <p:spPr/>
        <p:txBody>
          <a:bodyPr/>
          <a:lstStyle/>
          <a:p>
            <a:endParaRPr lang="zh-CN" altLang="en-US"/>
          </a:p>
        </p:txBody>
      </p:sp>
      <p:sp>
        <p:nvSpPr>
          <p:cNvPr id="15" name="内容占位符 14"/>
          <p:cNvSpPr>
            <a:spLocks noGrp="1"/>
          </p:cNvSpPr>
          <p:nvPr>
            <p:ph idx="1"/>
          </p:nvPr>
        </p:nvSpPr>
        <p:spPr/>
        <p:txBody>
          <a:body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18826"/>
                                        </p:tgtEl>
                                        <p:attrNameLst>
                                          <p:attrName>style.visibility</p:attrName>
                                        </p:attrNameLst>
                                      </p:cBhvr>
                                      <p:to>
                                        <p:strVal val="visible"/>
                                      </p:to>
                                    </p:set>
                                    <p:anim calcmode="discrete" valueType="clr">
                                      <p:cBhvr override="childStyle">
                                        <p:cTn id="7" dur="80"/>
                                        <p:tgtEl>
                                          <p:spTgt spid="11882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18826"/>
                                        </p:tgtEl>
                                        <p:attrNameLst>
                                          <p:attrName>fillcolor</p:attrName>
                                        </p:attrNameLst>
                                      </p:cBhvr>
                                      <p:tavLst>
                                        <p:tav tm="0">
                                          <p:val>
                                            <p:clrVal>
                                              <a:schemeClr val="accent2"/>
                                            </p:clrVal>
                                          </p:val>
                                        </p:tav>
                                        <p:tav tm="50000">
                                          <p:val>
                                            <p:clrVal>
                                              <a:schemeClr val="hlink"/>
                                            </p:clrVal>
                                          </p:val>
                                        </p:tav>
                                      </p:tavLst>
                                    </p:anim>
                                    <p:set>
                                      <p:cBhvr>
                                        <p:cTn id="9" dur="80"/>
                                        <p:tgtEl>
                                          <p:spTgt spid="118826"/>
                                        </p:tgtEl>
                                        <p:attrNameLst>
                                          <p:attrName>fill.type</p:attrName>
                                        </p:attrNameLst>
                                      </p:cBhvr>
                                      <p:to>
                                        <p:strVal val="solid"/>
                                      </p:to>
                                    </p:set>
                                  </p:childTnLst>
                                </p:cTn>
                              </p:par>
                            </p:childTnLst>
                          </p:cTn>
                        </p:par>
                        <p:par>
                          <p:cTn id="10" fill="hold">
                            <p:stCondLst>
                              <p:cond delay="0"/>
                            </p:stCondLst>
                            <p:childTnLst>
                              <p:par>
                                <p:cTn id="11" presetID="12" presetClass="entr" presetSubtype="1" fill="hold" grpId="0" nodeType="afterEffect">
                                  <p:stCondLst>
                                    <p:cond delay="0"/>
                                  </p:stCondLst>
                                  <p:childTnLst>
                                    <p:set>
                                      <p:cBhvr>
                                        <p:cTn id="12" dur="1" fill="hold">
                                          <p:stCondLst>
                                            <p:cond delay="0"/>
                                          </p:stCondLst>
                                        </p:cTn>
                                        <p:tgtEl>
                                          <p:spTgt spid="118824"/>
                                        </p:tgtEl>
                                        <p:attrNameLst>
                                          <p:attrName>style.visibility</p:attrName>
                                        </p:attrNameLst>
                                      </p:cBhvr>
                                      <p:to>
                                        <p:strVal val="visible"/>
                                      </p:to>
                                    </p:set>
                                    <p:animEffect transition="in" filter="slide(fromTop)">
                                      <p:cBhvr>
                                        <p:cTn id="13" dur="500"/>
                                        <p:tgtEl>
                                          <p:spTgt spid="11882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
                                        </p:tgtEl>
                                        <p:attrNameLst>
                                          <p:attrName>style.visibility</p:attrName>
                                        </p:attrNameLst>
                                      </p:cBhvr>
                                      <p:to>
                                        <p:strVal val="hidden"/>
                                      </p:to>
                                    </p:set>
                                  </p:childTnLst>
                                </p:cTn>
                              </p:par>
                              <p:par>
                                <p:cTn id="23" presetID="22" presetClass="entr" presetSubtype="8"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3"/>
                                        </p:tgtEl>
                                        <p:attrNameLst>
                                          <p:attrName>style.visibility</p:attrName>
                                        </p:attrNameLst>
                                      </p:cBhvr>
                                      <p:to>
                                        <p:strVal val="hidden"/>
                                      </p:to>
                                    </p:set>
                                  </p:childTnLst>
                                </p:cTn>
                              </p:par>
                              <p:par>
                                <p:cTn id="30" presetID="22" presetClass="entr" presetSubtype="8"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4"/>
                                        </p:tgtEl>
                                        <p:attrNameLst>
                                          <p:attrName>style.visibility</p:attrName>
                                        </p:attrNameLst>
                                      </p:cBhvr>
                                      <p:to>
                                        <p:strVal val="hidden"/>
                                      </p:to>
                                    </p:set>
                                  </p:childTnLst>
                                </p:cTn>
                              </p:par>
                              <p:par>
                                <p:cTn id="37" presetID="22" presetClass="entr" presetSubtype="8"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left)">
                                      <p:cBhvr>
                                        <p:cTn id="39" dur="500"/>
                                        <p:tgtEl>
                                          <p:spTgt spid="5"/>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nodeType="clickEffect">
                                  <p:stCondLst>
                                    <p:cond delay="0"/>
                                  </p:stCondLst>
                                  <p:childTnLst>
                                    <p:set>
                                      <p:cBhvr>
                                        <p:cTn id="43" dur="1" fill="hold">
                                          <p:stCondLst>
                                            <p:cond delay="0"/>
                                          </p:stCondLst>
                                        </p:cTn>
                                        <p:tgtEl>
                                          <p:spTgt spid="5"/>
                                        </p:tgtEl>
                                        <p:attrNameLst>
                                          <p:attrName>style.visibility</p:attrName>
                                        </p:attrNameLst>
                                      </p:cBhvr>
                                      <p:to>
                                        <p:strVal val="hidden"/>
                                      </p:to>
                                    </p:set>
                                  </p:childTnLst>
                                </p:cTn>
                              </p:par>
                              <p:par>
                                <p:cTn id="44" presetID="22" presetClass="entr" presetSubtype="8" fill="hold" nodeType="with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wipe(left)">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6"/>
                                        </p:tgtEl>
                                        <p:attrNameLst>
                                          <p:attrName>style.visibility</p:attrName>
                                        </p:attrNameLst>
                                      </p:cBhvr>
                                      <p:to>
                                        <p:strVal val="hidden"/>
                                      </p:to>
                                    </p:set>
                                  </p:childTnLst>
                                </p:cTn>
                              </p:par>
                              <p:par>
                                <p:cTn id="51" presetID="22" presetClass="entr" presetSubtype="8" fill="hold" nodeType="with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wipe(left)">
                                      <p:cBhvr>
                                        <p:cTn id="53" dur="500"/>
                                        <p:tgtEl>
                                          <p:spTgt spid="7"/>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nodeType="clickEffect">
                                  <p:stCondLst>
                                    <p:cond delay="0"/>
                                  </p:stCondLst>
                                  <p:childTnLst>
                                    <p:set>
                                      <p:cBhvr>
                                        <p:cTn id="57" dur="1" fill="hold">
                                          <p:stCondLst>
                                            <p:cond delay="0"/>
                                          </p:stCondLst>
                                        </p:cTn>
                                        <p:tgtEl>
                                          <p:spTgt spid="7"/>
                                        </p:tgtEl>
                                        <p:attrNameLst>
                                          <p:attrName>style.visibility</p:attrName>
                                        </p:attrNameLst>
                                      </p:cBhvr>
                                      <p:to>
                                        <p:strVal val="hidden"/>
                                      </p:to>
                                    </p:set>
                                  </p:childTnLst>
                                </p:cTn>
                              </p:par>
                              <p:par>
                                <p:cTn id="58" presetID="22" presetClass="entr" presetSubtype="8" fill="hold" nodeType="with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wipe(left)">
                                      <p:cBhvr>
                                        <p:cTn id="60" dur="500"/>
                                        <p:tgtEl>
                                          <p:spTgt spid="8"/>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8"/>
                                        </p:tgtEl>
                                        <p:attrNameLst>
                                          <p:attrName>style.visibility</p:attrName>
                                        </p:attrNameLst>
                                      </p:cBhvr>
                                      <p:to>
                                        <p:strVal val="hidden"/>
                                      </p:to>
                                    </p:set>
                                  </p:childTnLst>
                                </p:cTn>
                              </p:par>
                              <p:par>
                                <p:cTn id="65" presetID="22" presetClass="entr" presetSubtype="8" fill="hold" nodeType="with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wipe(left)">
                                      <p:cBhvr>
                                        <p:cTn id="67" dur="500"/>
                                        <p:tgtEl>
                                          <p:spTgt spid="9"/>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nodeType="clickEffect">
                                  <p:stCondLst>
                                    <p:cond delay="0"/>
                                  </p:stCondLst>
                                  <p:childTnLst>
                                    <p:set>
                                      <p:cBhvr>
                                        <p:cTn id="71" dur="1" fill="hold">
                                          <p:stCondLst>
                                            <p:cond delay="0"/>
                                          </p:stCondLst>
                                        </p:cTn>
                                        <p:tgtEl>
                                          <p:spTgt spid="9"/>
                                        </p:tgtEl>
                                        <p:attrNameLst>
                                          <p:attrName>style.visibility</p:attrName>
                                        </p:attrNameLst>
                                      </p:cBhvr>
                                      <p:to>
                                        <p:strVal val="hidden"/>
                                      </p:to>
                                    </p:set>
                                  </p:childTnLst>
                                </p:cTn>
                              </p:par>
                              <p:par>
                                <p:cTn id="72" presetID="22" presetClass="entr" presetSubtype="8" fill="hold" nodeType="with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wipe(left)">
                                      <p:cBhvr>
                                        <p:cTn id="74" dur="500"/>
                                        <p:tgtEl>
                                          <p:spTgt spid="10"/>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nodeType="clickEffect">
                                  <p:stCondLst>
                                    <p:cond delay="0"/>
                                  </p:stCondLst>
                                  <p:childTnLst>
                                    <p:set>
                                      <p:cBhvr>
                                        <p:cTn id="78" dur="1" fill="hold">
                                          <p:stCondLst>
                                            <p:cond delay="0"/>
                                          </p:stCondLst>
                                        </p:cTn>
                                        <p:tgtEl>
                                          <p:spTgt spid="10"/>
                                        </p:tgtEl>
                                        <p:attrNameLst>
                                          <p:attrName>style.visibility</p:attrName>
                                        </p:attrNameLst>
                                      </p:cBhvr>
                                      <p:to>
                                        <p:strVal val="hidden"/>
                                      </p:to>
                                    </p:set>
                                  </p:childTnLst>
                                </p:cTn>
                              </p:par>
                              <p:par>
                                <p:cTn id="79" presetID="22" presetClass="entr" presetSubtype="8" fill="hold" nodeType="withEffect">
                                  <p:stCondLst>
                                    <p:cond delay="0"/>
                                  </p:stCondLst>
                                  <p:childTnLst>
                                    <p:set>
                                      <p:cBhvr>
                                        <p:cTn id="80" dur="1" fill="hold">
                                          <p:stCondLst>
                                            <p:cond delay="0"/>
                                          </p:stCondLst>
                                        </p:cTn>
                                        <p:tgtEl>
                                          <p:spTgt spid="11"/>
                                        </p:tgtEl>
                                        <p:attrNameLst>
                                          <p:attrName>style.visibility</p:attrName>
                                        </p:attrNameLst>
                                      </p:cBhvr>
                                      <p:to>
                                        <p:strVal val="visible"/>
                                      </p:to>
                                    </p:set>
                                    <p:animEffect transition="in" filter="wipe(left)">
                                      <p:cBhvr>
                                        <p:cTn id="8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824" grpId="0" animBg="1"/>
      <p:bldP spid="118826"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8"/>
          <p:cNvGrpSpPr/>
          <p:nvPr/>
        </p:nvGrpSpPr>
        <p:grpSpPr bwMode="auto">
          <a:xfrm>
            <a:off x="2514600" y="3290888"/>
            <a:ext cx="7448550" cy="2805112"/>
            <a:chOff x="624" y="2064"/>
            <a:chExt cx="4692" cy="1767"/>
          </a:xfrm>
        </p:grpSpPr>
        <p:sp>
          <p:nvSpPr>
            <p:cNvPr id="62470" name="AutoShape 5"/>
            <p:cNvSpPr>
              <a:spLocks noChangeArrowheads="1"/>
            </p:cNvSpPr>
            <p:nvPr/>
          </p:nvSpPr>
          <p:spPr bwMode="auto">
            <a:xfrm>
              <a:off x="1984" y="2513"/>
              <a:ext cx="1088" cy="22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OSTaskStkInit</a:t>
              </a:r>
              <a:r>
                <a:rPr lang="zh-CN" altLang="en-US" sz="1400"/>
                <a:t>（）</a:t>
              </a:r>
            </a:p>
          </p:txBody>
        </p:sp>
        <p:sp>
          <p:nvSpPr>
            <p:cNvPr id="62471" name="AutoShape 6"/>
            <p:cNvSpPr>
              <a:spLocks noChangeArrowheads="1"/>
            </p:cNvSpPr>
            <p:nvPr/>
          </p:nvSpPr>
          <p:spPr bwMode="auto">
            <a:xfrm>
              <a:off x="624" y="2308"/>
              <a:ext cx="997" cy="227"/>
            </a:xfrm>
            <a:prstGeom prst="roundRect">
              <a:avLst>
                <a:gd name="adj" fmla="val 16667"/>
              </a:avLst>
            </a:prstGeom>
            <a:solidFill>
              <a:srgbClr val="CCFFCC"/>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OSInit</a:t>
              </a:r>
              <a:r>
                <a:rPr lang="zh-CN" altLang="en-US" sz="1400"/>
                <a:t>（）</a:t>
              </a:r>
            </a:p>
          </p:txBody>
        </p:sp>
        <p:sp>
          <p:nvSpPr>
            <p:cNvPr id="62472" name="AutoShape 7"/>
            <p:cNvSpPr>
              <a:spLocks noChangeArrowheads="1"/>
            </p:cNvSpPr>
            <p:nvPr/>
          </p:nvSpPr>
          <p:spPr bwMode="auto">
            <a:xfrm>
              <a:off x="624" y="2740"/>
              <a:ext cx="997" cy="22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OSTaskCreate</a:t>
              </a:r>
              <a:r>
                <a:rPr lang="zh-CN" altLang="en-US" sz="1400"/>
                <a:t>（）</a:t>
              </a:r>
            </a:p>
          </p:txBody>
        </p:sp>
        <p:sp>
          <p:nvSpPr>
            <p:cNvPr id="62473" name="AutoShape 8"/>
            <p:cNvSpPr>
              <a:spLocks noChangeArrowheads="1"/>
            </p:cNvSpPr>
            <p:nvPr/>
          </p:nvSpPr>
          <p:spPr bwMode="auto">
            <a:xfrm>
              <a:off x="624" y="3172"/>
              <a:ext cx="997" cy="22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OSStart</a:t>
              </a:r>
              <a:r>
                <a:rPr lang="zh-CN" altLang="en-US" sz="1400"/>
                <a:t>（）</a:t>
              </a:r>
            </a:p>
          </p:txBody>
        </p:sp>
        <p:sp>
          <p:nvSpPr>
            <p:cNvPr id="62474" name="AutoShape 9"/>
            <p:cNvSpPr>
              <a:spLocks noChangeArrowheads="1"/>
            </p:cNvSpPr>
            <p:nvPr/>
          </p:nvSpPr>
          <p:spPr bwMode="auto">
            <a:xfrm>
              <a:off x="624" y="3604"/>
              <a:ext cx="997" cy="22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return 0</a:t>
              </a:r>
            </a:p>
          </p:txBody>
        </p:sp>
        <p:sp>
          <p:nvSpPr>
            <p:cNvPr id="62475" name="AutoShape 12"/>
            <p:cNvSpPr>
              <a:spLocks noChangeArrowheads="1"/>
            </p:cNvSpPr>
            <p:nvPr/>
          </p:nvSpPr>
          <p:spPr bwMode="auto">
            <a:xfrm>
              <a:off x="1984" y="2941"/>
              <a:ext cx="1088" cy="22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OS_TCBInit</a:t>
              </a:r>
              <a:r>
                <a:rPr lang="zh-CN" altLang="en-US" sz="1400"/>
                <a:t>（）</a:t>
              </a:r>
            </a:p>
          </p:txBody>
        </p:sp>
        <p:sp>
          <p:nvSpPr>
            <p:cNvPr id="62476" name="Rectangle 13"/>
            <p:cNvSpPr>
              <a:spLocks noChangeArrowheads="1"/>
            </p:cNvSpPr>
            <p:nvPr/>
          </p:nvSpPr>
          <p:spPr bwMode="auto">
            <a:xfrm>
              <a:off x="3501" y="2239"/>
              <a:ext cx="1815" cy="430"/>
            </a:xfrm>
            <a:prstGeom prst="rect">
              <a:avLst/>
            </a:prstGeom>
            <a:solidFill>
              <a:srgbClr val="CCFFCC"/>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t>建立任务的堆栈，最后返回</a:t>
              </a:r>
            </a:p>
            <a:p>
              <a:pPr eaLnBrk="1" hangingPunct="1"/>
              <a:r>
                <a:rPr lang="zh-CN" altLang="en-US" dirty="0"/>
                <a:t>栈顶指针</a:t>
              </a:r>
              <a:r>
                <a:rPr lang="en-US" altLang="zh-CN" dirty="0" err="1"/>
                <a:t>stk</a:t>
              </a:r>
              <a:endParaRPr lang="en-US" altLang="zh-CN" dirty="0"/>
            </a:p>
          </p:txBody>
        </p:sp>
        <p:sp>
          <p:nvSpPr>
            <p:cNvPr id="62477" name="Rectangle 14"/>
            <p:cNvSpPr>
              <a:spLocks noChangeArrowheads="1"/>
            </p:cNvSpPr>
            <p:nvPr/>
          </p:nvSpPr>
          <p:spPr bwMode="auto">
            <a:xfrm>
              <a:off x="3501" y="2832"/>
              <a:ext cx="1815" cy="999"/>
            </a:xfrm>
            <a:prstGeom prst="rect">
              <a:avLst/>
            </a:prstGeom>
            <a:solidFill>
              <a:srgbClr val="CCFFCC"/>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a:t>如果系统调用成功，则返回</a:t>
              </a:r>
            </a:p>
            <a:p>
              <a:pPr algn="just" eaLnBrk="1" hangingPunct="1"/>
              <a:r>
                <a:rPr lang="en-US" altLang="zh-CN"/>
                <a:t>OS_NO_ERR</a:t>
              </a:r>
              <a:r>
                <a:rPr lang="zh-CN" altLang="en-US"/>
                <a:t>，否则返回</a:t>
              </a:r>
            </a:p>
            <a:p>
              <a:pPr algn="just" eaLnBrk="1" hangingPunct="1"/>
              <a:r>
                <a:rPr lang="en-US" altLang="zh-CN"/>
                <a:t>OS_NO_MORE_TCB</a:t>
              </a:r>
              <a:r>
                <a:rPr lang="zh-CN" altLang="en-US"/>
                <a:t>，说明</a:t>
              </a:r>
            </a:p>
            <a:p>
              <a:pPr algn="just" eaLnBrk="1" hangingPunct="1"/>
              <a:r>
                <a:rPr lang="zh-CN" altLang="en-US"/>
                <a:t>系统中没有</a:t>
              </a:r>
              <a:r>
                <a:rPr lang="en-US" altLang="zh-CN"/>
                <a:t>OS_TCB</a:t>
              </a:r>
              <a:r>
                <a:rPr lang="zh-CN" altLang="en-US"/>
                <a:t>可以分</a:t>
              </a:r>
            </a:p>
            <a:p>
              <a:pPr algn="just" eaLnBrk="1" hangingPunct="1"/>
              <a:r>
                <a:rPr lang="zh-CN" altLang="en-US"/>
                <a:t>配给其它任务了</a:t>
              </a:r>
            </a:p>
          </p:txBody>
        </p:sp>
        <p:sp>
          <p:nvSpPr>
            <p:cNvPr id="62478" name="Text Box 17"/>
            <p:cNvSpPr txBox="1">
              <a:spLocks noChangeArrowheads="1"/>
            </p:cNvSpPr>
            <p:nvPr/>
          </p:nvSpPr>
          <p:spPr bwMode="auto">
            <a:xfrm>
              <a:off x="816" y="2064"/>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main ()</a:t>
              </a:r>
            </a:p>
          </p:txBody>
        </p:sp>
        <p:sp>
          <p:nvSpPr>
            <p:cNvPr id="62479" name="Text Box 18"/>
            <p:cNvSpPr txBox="1">
              <a:spLocks noChangeArrowheads="1"/>
            </p:cNvSpPr>
            <p:nvPr/>
          </p:nvSpPr>
          <p:spPr bwMode="auto">
            <a:xfrm>
              <a:off x="1968" y="2064"/>
              <a:ext cx="11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OSTaskCreat()</a:t>
              </a:r>
            </a:p>
          </p:txBody>
        </p:sp>
        <p:cxnSp>
          <p:nvCxnSpPr>
            <p:cNvPr id="62480" name="AutoShape 19"/>
            <p:cNvCxnSpPr>
              <a:cxnSpLocks noChangeShapeType="1"/>
              <a:stCxn id="62470" idx="2"/>
              <a:endCxn id="62475" idx="0"/>
            </p:cNvCxnSpPr>
            <p:nvPr/>
          </p:nvCxnSpPr>
          <p:spPr bwMode="auto">
            <a:xfrm>
              <a:off x="2528" y="2740"/>
              <a:ext cx="0" cy="201"/>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62481" name="AutoShape 21"/>
            <p:cNvCxnSpPr>
              <a:cxnSpLocks noChangeShapeType="1"/>
              <a:stCxn id="62471" idx="2"/>
              <a:endCxn id="62472" idx="0"/>
            </p:cNvCxnSpPr>
            <p:nvPr/>
          </p:nvCxnSpPr>
          <p:spPr bwMode="auto">
            <a:xfrm>
              <a:off x="1123" y="2535"/>
              <a:ext cx="0" cy="205"/>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62482" name="AutoShape 22"/>
            <p:cNvCxnSpPr>
              <a:cxnSpLocks noChangeShapeType="1"/>
              <a:stCxn id="62472" idx="3"/>
              <a:endCxn id="62470" idx="1"/>
            </p:cNvCxnSpPr>
            <p:nvPr/>
          </p:nvCxnSpPr>
          <p:spPr bwMode="auto">
            <a:xfrm flipV="1">
              <a:off x="1621" y="2627"/>
              <a:ext cx="363" cy="227"/>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62483" name="AutoShape 23"/>
            <p:cNvCxnSpPr>
              <a:cxnSpLocks noChangeShapeType="1"/>
              <a:stCxn id="62475" idx="1"/>
              <a:endCxn id="62472" idx="3"/>
            </p:cNvCxnSpPr>
            <p:nvPr/>
          </p:nvCxnSpPr>
          <p:spPr bwMode="auto">
            <a:xfrm flipH="1" flipV="1">
              <a:off x="1621" y="2854"/>
              <a:ext cx="363" cy="201"/>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62484" name="AutoShape 24"/>
            <p:cNvCxnSpPr>
              <a:cxnSpLocks noChangeShapeType="1"/>
              <a:stCxn id="62470" idx="3"/>
              <a:endCxn id="62476" idx="1"/>
            </p:cNvCxnSpPr>
            <p:nvPr/>
          </p:nvCxnSpPr>
          <p:spPr bwMode="auto">
            <a:xfrm flipV="1">
              <a:off x="3072" y="2454"/>
              <a:ext cx="429" cy="172"/>
            </a:xfrm>
            <a:prstGeom prst="bentConnector3">
              <a:avLst>
                <a:gd name="adj1" fmla="val 50000"/>
              </a:avLst>
            </a:prstGeom>
            <a:noFill/>
            <a:ln w="19050">
              <a:solidFill>
                <a:schemeClr val="tx1"/>
              </a:solidFill>
              <a:miter lim="800000"/>
            </a:ln>
            <a:extLst>
              <a:ext uri="{909E8E84-426E-40DD-AFC4-6F175D3DCCD1}">
                <a14:hiddenFill xmlns:a14="http://schemas.microsoft.com/office/drawing/2010/main">
                  <a:noFill/>
                </a14:hiddenFill>
              </a:ext>
            </a:extLst>
          </p:spPr>
        </p:cxnSp>
        <p:cxnSp>
          <p:nvCxnSpPr>
            <p:cNvPr id="62485" name="AutoShape 27"/>
            <p:cNvCxnSpPr>
              <a:cxnSpLocks noChangeShapeType="1"/>
              <a:stCxn id="62475" idx="3"/>
              <a:endCxn id="62477" idx="1"/>
            </p:cNvCxnSpPr>
            <p:nvPr/>
          </p:nvCxnSpPr>
          <p:spPr bwMode="auto">
            <a:xfrm>
              <a:off x="3072" y="3054"/>
              <a:ext cx="429" cy="277"/>
            </a:xfrm>
            <a:prstGeom prst="bentConnector3">
              <a:avLst>
                <a:gd name="adj1" fmla="val 50000"/>
              </a:avLst>
            </a:prstGeom>
            <a:noFill/>
            <a:ln w="19050">
              <a:solidFill>
                <a:schemeClr val="tx1"/>
              </a:solidFill>
              <a:miter lim="800000"/>
            </a:ln>
            <a:extLst>
              <a:ext uri="{909E8E84-426E-40DD-AFC4-6F175D3DCCD1}">
                <a14:hiddenFill xmlns:a14="http://schemas.microsoft.com/office/drawing/2010/main">
                  <a:noFill/>
                </a14:hiddenFill>
              </a:ext>
            </a:extLst>
          </p:spPr>
        </p:cxnSp>
      </p:grpSp>
      <p:sp>
        <p:nvSpPr>
          <p:cNvPr id="62467" name="Rectangle 29"/>
          <p:cNvSpPr>
            <a:spLocks noChangeArrowheads="1"/>
          </p:cNvSpPr>
          <p:nvPr/>
        </p:nvSpPr>
        <p:spPr bwMode="auto">
          <a:xfrm>
            <a:off x="1981200" y="338917"/>
            <a:ext cx="2209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任务管理</a:t>
            </a:r>
          </a:p>
        </p:txBody>
      </p:sp>
      <p:sp>
        <p:nvSpPr>
          <p:cNvPr id="120862" name="Rectangle 30"/>
          <p:cNvSpPr>
            <a:spLocks noChangeArrowheads="1"/>
          </p:cNvSpPr>
          <p:nvPr/>
        </p:nvSpPr>
        <p:spPr bwMode="auto">
          <a:xfrm>
            <a:off x="1460310" y="1683990"/>
            <a:ext cx="8952932"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800" dirty="0">
                <a:latin typeface="华文新魏" panose="02010800040101010101" pitchFamily="2" charset="-122"/>
                <a:ea typeface="华文新魏" panose="02010800040101010101" pitchFamily="2" charset="-122"/>
              </a:rPr>
              <a:t>       </a:t>
            </a:r>
            <a:r>
              <a:rPr lang="zh-CN" altLang="en-US" sz="2800" dirty="0">
                <a:latin typeface="华文新魏" panose="02010800040101010101" pitchFamily="2" charset="-122"/>
                <a:ea typeface="华文新魏" panose="02010800040101010101" pitchFamily="2" charset="-122"/>
              </a:rPr>
              <a:t>通过分析创建任务</a:t>
            </a:r>
            <a:r>
              <a:rPr lang="en-US" altLang="zh-CN" sz="2800" dirty="0" err="1">
                <a:latin typeface="华文新魏" panose="02010800040101010101" pitchFamily="2" charset="-122"/>
                <a:ea typeface="华文新魏" panose="02010800040101010101" pitchFamily="2" charset="-122"/>
              </a:rPr>
              <a:t>OSTaskCreate</a:t>
            </a:r>
            <a:r>
              <a:rPr lang="en-US" altLang="zh-CN" sz="2800" dirty="0">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函数得知，</a:t>
            </a:r>
            <a:r>
              <a:rPr lang="en-US" altLang="zh-CN" sz="2800" dirty="0" err="1">
                <a:latin typeface="华文新魏" panose="02010800040101010101" pitchFamily="2" charset="-122"/>
                <a:ea typeface="华文新魏" panose="02010800040101010101" pitchFamily="2" charset="-122"/>
              </a:rPr>
              <a:t>OSTaskCreate</a:t>
            </a:r>
            <a:r>
              <a:rPr lang="en-US" altLang="zh-CN" sz="2800" dirty="0">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调用了</a:t>
            </a:r>
            <a:r>
              <a:rPr lang="en-US" altLang="zh-CN" sz="2800" dirty="0" err="1">
                <a:latin typeface="华文新魏" panose="02010800040101010101" pitchFamily="2" charset="-122"/>
                <a:ea typeface="华文新魏" panose="02010800040101010101" pitchFamily="2" charset="-122"/>
              </a:rPr>
              <a:t>OSTaskStkInit</a:t>
            </a:r>
            <a:r>
              <a:rPr lang="en-US" altLang="zh-CN" sz="2800" dirty="0">
                <a:latin typeface="华文新魏" panose="02010800040101010101" pitchFamily="2" charset="-122"/>
                <a:ea typeface="华文新魏" panose="02010800040101010101" pitchFamily="2" charset="-122"/>
              </a:rPr>
              <a:t>()</a:t>
            </a:r>
            <a:r>
              <a:rPr lang="zh-CN" altLang="en-US" sz="2800" dirty="0">
                <a:solidFill>
                  <a:srgbClr val="00B050"/>
                </a:solidFill>
                <a:latin typeface="华文新魏" panose="02010800040101010101" pitchFamily="2" charset="-122"/>
                <a:ea typeface="华文新魏" panose="02010800040101010101" pitchFamily="2" charset="-122"/>
              </a:rPr>
              <a:t>任务堆栈</a:t>
            </a:r>
            <a:r>
              <a:rPr lang="zh-CN" altLang="en-US" sz="2800" dirty="0">
                <a:latin typeface="华文新魏" panose="02010800040101010101" pitchFamily="2" charset="-122"/>
                <a:ea typeface="华文新魏" panose="02010800040101010101" pitchFamily="2" charset="-122"/>
              </a:rPr>
              <a:t>初始化函数和</a:t>
            </a:r>
            <a:r>
              <a:rPr lang="en-US" altLang="zh-CN" sz="2800" dirty="0" err="1">
                <a:latin typeface="华文新魏" panose="02010800040101010101" pitchFamily="2" charset="-122"/>
                <a:ea typeface="华文新魏" panose="02010800040101010101" pitchFamily="2" charset="-122"/>
              </a:rPr>
              <a:t>OS_TCBInit</a:t>
            </a:r>
            <a:r>
              <a:rPr lang="en-US" altLang="zh-CN" sz="2800" dirty="0">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函数获得并初始化一个</a:t>
            </a:r>
            <a:r>
              <a:rPr lang="en-US" altLang="zh-CN" sz="2800" dirty="0">
                <a:solidFill>
                  <a:srgbClr val="0070C0"/>
                </a:solidFill>
                <a:latin typeface="华文新魏" panose="02010800040101010101" pitchFamily="2" charset="-122"/>
                <a:ea typeface="华文新魏" panose="02010800040101010101" pitchFamily="2" charset="-122"/>
              </a:rPr>
              <a:t>OS_TCB</a:t>
            </a:r>
            <a:r>
              <a:rPr lang="zh-CN" altLang="en-US" sz="2800" dirty="0">
                <a:latin typeface="华文新魏" panose="02010800040101010101" pitchFamily="2" charset="-122"/>
                <a:ea typeface="华文新魏" panose="02010800040101010101" pitchFamily="2" charset="-122"/>
              </a:rPr>
              <a:t>。 </a:t>
            </a:r>
          </a:p>
        </p:txBody>
      </p:sp>
      <p:sp>
        <p:nvSpPr>
          <p:cNvPr id="21" name="燕尾形 20">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5" name="标题 4"/>
          <p:cNvSpPr>
            <a:spLocks noGrp="1"/>
          </p:cNvSpPr>
          <p:nvPr>
            <p:ph type="title"/>
          </p:nvPr>
        </p:nvSpPr>
        <p:spPr/>
        <p:txBody>
          <a:bodyPr/>
          <a:lstStyle/>
          <a:p>
            <a:endParaRPr lang="zh-CN" altLang="en-US"/>
          </a:p>
        </p:txBody>
      </p:sp>
      <p:sp>
        <p:nvSpPr>
          <p:cNvPr id="6" name="内容占位符 5"/>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0862"/>
                                        </p:tgtEl>
                                        <p:attrNameLst>
                                          <p:attrName>style.visibility</p:attrName>
                                        </p:attrNameLst>
                                      </p:cBhvr>
                                      <p:to>
                                        <p:strVal val="visible"/>
                                      </p:to>
                                    </p:set>
                                    <p:animEffect transition="in" filter="wipe(up)">
                                      <p:cBhvr>
                                        <p:cTn id="7" dur="500"/>
                                        <p:tgtEl>
                                          <p:spTgt spid="12086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62"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63491" name="Rectangle 3"/>
          <p:cNvSpPr>
            <a:spLocks noGrp="1" noChangeArrowheads="1"/>
          </p:cNvSpPr>
          <p:nvPr>
            <p:ph idx="1"/>
          </p:nvPr>
        </p:nvSpPr>
        <p:spPr>
          <a:noFill/>
        </p:spPr>
        <p:txBody>
          <a:bodyPr/>
          <a:lstStyle/>
          <a:p>
            <a:pPr eaLnBrk="1" hangingPunct="1">
              <a:buClr>
                <a:srgbClr val="0000FF"/>
              </a:buClr>
              <a:buSzPct val="80000"/>
              <a:buFont typeface="Wingdings" panose="05000000000000000000" pitchFamily="2" charset="2"/>
              <a:buChar char="q"/>
            </a:pPr>
            <a:r>
              <a:rPr lang="zh-CN" altLang="en-US">
                <a:solidFill>
                  <a:srgbClr val="C0C0C0"/>
                </a:solidFill>
              </a:rPr>
              <a:t>基本概念</a:t>
            </a:r>
          </a:p>
          <a:p>
            <a:pPr eaLnBrk="1" hangingPunct="1">
              <a:buClr>
                <a:srgbClr val="0000FF"/>
              </a:buClr>
              <a:buSzPct val="80000"/>
              <a:buFont typeface="Wingdings" panose="05000000000000000000" pitchFamily="2" charset="2"/>
              <a:buChar char="q"/>
            </a:pPr>
            <a:r>
              <a:rPr lang="zh-CN" altLang="en-US">
                <a:solidFill>
                  <a:srgbClr val="C0C0C0"/>
                </a:solidFill>
              </a:rPr>
              <a:t>案例分析</a:t>
            </a:r>
          </a:p>
          <a:p>
            <a:pPr eaLnBrk="1" hangingPunct="1">
              <a:buClr>
                <a:srgbClr val="0000FF"/>
              </a:buClr>
              <a:buSzPct val="80000"/>
              <a:buFont typeface="Wingdings" panose="05000000000000000000" pitchFamily="2" charset="2"/>
              <a:buChar char="q"/>
            </a:pPr>
            <a:r>
              <a:rPr lang="zh-CN" altLang="en-US">
                <a:solidFill>
                  <a:srgbClr val="C0C0C0"/>
                </a:solidFill>
              </a:rPr>
              <a:t>任务控制块</a:t>
            </a:r>
          </a:p>
          <a:p>
            <a:pPr eaLnBrk="1" hangingPunct="1">
              <a:buClr>
                <a:srgbClr val="0000FF"/>
              </a:buClr>
              <a:buSzPct val="80000"/>
              <a:buFont typeface="Wingdings" panose="05000000000000000000" pitchFamily="2" charset="2"/>
              <a:buChar char="q"/>
            </a:pPr>
            <a:r>
              <a:rPr lang="zh-CN" altLang="en-US">
                <a:solidFill>
                  <a:srgbClr val="C0C0C0"/>
                </a:solidFill>
              </a:rPr>
              <a:t>任务就绪算法</a:t>
            </a:r>
          </a:p>
          <a:p>
            <a:pPr eaLnBrk="1" hangingPunct="1">
              <a:buClr>
                <a:srgbClr val="0000FF"/>
              </a:buClr>
              <a:buSzPct val="80000"/>
              <a:buFont typeface="Wingdings" panose="05000000000000000000" pitchFamily="2" charset="2"/>
              <a:buChar char="q"/>
            </a:pPr>
            <a:r>
              <a:rPr lang="en-US" altLang="zh-CN">
                <a:solidFill>
                  <a:srgbClr val="C0C0C0"/>
                </a:solidFill>
              </a:rPr>
              <a:t>OS</a:t>
            </a:r>
            <a:r>
              <a:rPr lang="zh-CN" altLang="en-US">
                <a:solidFill>
                  <a:srgbClr val="C0C0C0"/>
                </a:solidFill>
              </a:rPr>
              <a:t>初始化</a:t>
            </a:r>
          </a:p>
          <a:p>
            <a:pPr eaLnBrk="1" hangingPunct="1">
              <a:buClr>
                <a:srgbClr val="0000FF"/>
              </a:buClr>
              <a:buSzPct val="80000"/>
              <a:buFont typeface="Wingdings" panose="05000000000000000000" pitchFamily="2" charset="2"/>
              <a:buChar char="q"/>
            </a:pPr>
            <a:r>
              <a:rPr lang="zh-CN" altLang="en-US">
                <a:solidFill>
                  <a:srgbClr val="C0C0C0"/>
                </a:solidFill>
              </a:rPr>
              <a:t>任务管理</a:t>
            </a:r>
          </a:p>
          <a:p>
            <a:pPr eaLnBrk="1" hangingPunct="1">
              <a:buClr>
                <a:srgbClr val="0000FF"/>
              </a:buClr>
              <a:buSzPct val="80000"/>
              <a:buFont typeface="Wingdings" panose="05000000000000000000" pitchFamily="2" charset="2"/>
              <a:buChar char="q"/>
            </a:pPr>
            <a:r>
              <a:rPr lang="zh-CN" altLang="en-US">
                <a:solidFill>
                  <a:srgbClr val="FF0000"/>
                </a:solidFill>
              </a:rPr>
              <a:t>任务堆栈初始化</a:t>
            </a:r>
          </a:p>
        </p:txBody>
      </p:sp>
      <p:sp>
        <p:nvSpPr>
          <p:cNvPr id="63492" name="Rectangle 4"/>
          <p:cNvSpPr>
            <a:spLocks noChangeArrowheads="1"/>
          </p:cNvSpPr>
          <p:nvPr/>
        </p:nvSpPr>
        <p:spPr bwMode="auto">
          <a:xfrm>
            <a:off x="5807076" y="1447801"/>
            <a:ext cx="41751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获取并初始化</a:t>
            </a:r>
            <a:r>
              <a:rPr lang="en-US" altLang="zh-CN" sz="3200">
                <a:solidFill>
                  <a:srgbClr val="C0C0C0"/>
                </a:solidFill>
              </a:rPr>
              <a:t>TCB</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启动</a:t>
            </a:r>
            <a:r>
              <a:rPr lang="en-US" altLang="zh-CN" sz="3200">
                <a:solidFill>
                  <a:srgbClr val="C0C0C0"/>
                </a:solidFill>
              </a:rPr>
              <a:t>OS</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TargetInit </a:t>
            </a:r>
            <a:r>
              <a:rPr lang="zh-CN" altLang="en-US" sz="3200">
                <a:solidFill>
                  <a:srgbClr val="C0C0C0"/>
                </a:solidFill>
              </a:rPr>
              <a:t>初始化</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时间管理</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任务调度</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SWI</a:t>
            </a:r>
            <a:r>
              <a:rPr lang="zh-CN" altLang="en-US" sz="3200">
                <a:solidFill>
                  <a:srgbClr val="C0C0C0"/>
                </a:solidFill>
              </a:rPr>
              <a:t>软件中断异常</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任务级的任务调度小结</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ChangeArrowheads="1"/>
          </p:cNvSpPr>
          <p:nvPr/>
        </p:nvSpPr>
        <p:spPr bwMode="auto">
          <a:xfrm>
            <a:off x="1419367" y="2694339"/>
            <a:ext cx="8993875"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tabLst>
                <a:tab pos="542925"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542925"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542925"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542925"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542925"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542925"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542925"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542925"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542925" algn="l"/>
              </a:tabLs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en-US" altLang="zh-CN" sz="3200" dirty="0">
                <a:latin typeface="华文新魏" panose="02010800040101010101" pitchFamily="2" charset="-122"/>
                <a:ea typeface="华文新魏" panose="02010800040101010101" pitchFamily="2" charset="-122"/>
              </a:rPr>
              <a:t>      </a:t>
            </a:r>
            <a:r>
              <a:rPr lang="zh-CN" altLang="en-US" sz="3200" dirty="0">
                <a:solidFill>
                  <a:srgbClr val="00B050"/>
                </a:solidFill>
                <a:latin typeface="华文新魏" panose="02010800040101010101" pitchFamily="2" charset="-122"/>
                <a:ea typeface="华文新魏" panose="02010800040101010101" pitchFamily="2" charset="-122"/>
              </a:rPr>
              <a:t>栈</a:t>
            </a:r>
            <a:r>
              <a:rPr lang="zh-CN" altLang="en-US" sz="3200" dirty="0">
                <a:latin typeface="华文新魏" panose="02010800040101010101" pitchFamily="2" charset="-122"/>
                <a:ea typeface="华文新魏" panose="02010800040101010101" pitchFamily="2" charset="-122"/>
              </a:rPr>
              <a:t>是限定仅在</a:t>
            </a:r>
            <a:r>
              <a:rPr lang="zh-CN" altLang="en-US" sz="3200" dirty="0">
                <a:solidFill>
                  <a:srgbClr val="0070C0"/>
                </a:solidFill>
                <a:latin typeface="华文新魏" panose="02010800040101010101" pitchFamily="2" charset="-122"/>
                <a:ea typeface="华文新魏" panose="02010800040101010101" pitchFamily="2" charset="-122"/>
              </a:rPr>
              <a:t>表尾</a:t>
            </a:r>
            <a:r>
              <a:rPr lang="zh-CN" altLang="en-US" sz="3200" dirty="0">
                <a:latin typeface="华文新魏" panose="02010800040101010101" pitchFamily="2" charset="-122"/>
                <a:ea typeface="华文新魏" panose="02010800040101010101" pitchFamily="2" charset="-122"/>
              </a:rPr>
              <a:t>进行插入与删除</a:t>
            </a:r>
            <a:r>
              <a:rPr lang="zh-CN" altLang="en-US" sz="3200" dirty="0">
                <a:solidFill>
                  <a:srgbClr val="FF0000"/>
                </a:solidFill>
                <a:latin typeface="华文新魏" panose="02010800040101010101" pitchFamily="2" charset="-122"/>
                <a:ea typeface="华文新魏" panose="02010800040101010101" pitchFamily="2" charset="-122"/>
              </a:rPr>
              <a:t>操作</a:t>
            </a:r>
            <a:r>
              <a:rPr lang="zh-CN" altLang="en-US" sz="3200" dirty="0">
                <a:latin typeface="华文新魏" panose="02010800040101010101" pitchFamily="2" charset="-122"/>
                <a:ea typeface="华文新魏" panose="02010800040101010101" pitchFamily="2" charset="-122"/>
              </a:rPr>
              <a:t>的</a:t>
            </a:r>
            <a:r>
              <a:rPr lang="zh-CN" altLang="en-US" sz="3200" dirty="0">
                <a:solidFill>
                  <a:srgbClr val="00B050"/>
                </a:solidFill>
                <a:latin typeface="华文新魏" panose="02010800040101010101" pitchFamily="2" charset="-122"/>
                <a:ea typeface="华文新魏" panose="02010800040101010101" pitchFamily="2" charset="-122"/>
              </a:rPr>
              <a:t>线性表</a:t>
            </a:r>
            <a:r>
              <a:rPr lang="zh-CN" altLang="en-US" sz="3200" dirty="0">
                <a:latin typeface="华文新魏" panose="02010800040101010101" pitchFamily="2" charset="-122"/>
                <a:ea typeface="华文新魏" panose="02010800040101010101" pitchFamily="2" charset="-122"/>
              </a:rPr>
              <a:t>，表</a:t>
            </a:r>
            <a:r>
              <a:rPr lang="zh-CN" altLang="en-US" sz="3200" dirty="0">
                <a:solidFill>
                  <a:srgbClr val="0070C0"/>
                </a:solidFill>
                <a:latin typeface="华文新魏" panose="02010800040101010101" pitchFamily="2" charset="-122"/>
                <a:ea typeface="华文新魏" panose="02010800040101010101" pitchFamily="2" charset="-122"/>
              </a:rPr>
              <a:t>头</a:t>
            </a:r>
            <a:r>
              <a:rPr lang="zh-CN" altLang="en-US" sz="3200" dirty="0">
                <a:latin typeface="华文新魏" panose="02010800040101010101" pitchFamily="2" charset="-122"/>
                <a:ea typeface="华文新魏" panose="02010800040101010101" pitchFamily="2" charset="-122"/>
              </a:rPr>
              <a:t>端称为</a:t>
            </a:r>
            <a:r>
              <a:rPr lang="zh-CN" altLang="en-US" sz="3200" dirty="0">
                <a:solidFill>
                  <a:srgbClr val="FF0000"/>
                </a:solidFill>
                <a:latin typeface="华文新魏" panose="02010800040101010101" pitchFamily="2" charset="-122"/>
                <a:ea typeface="华文新魏" panose="02010800040101010101" pitchFamily="2" charset="-122"/>
              </a:rPr>
              <a:t>栈底</a:t>
            </a:r>
            <a:r>
              <a:rPr lang="zh-CN" altLang="en-US" sz="3200" dirty="0">
                <a:latin typeface="华文新魏" panose="02010800040101010101" pitchFamily="2" charset="-122"/>
                <a:ea typeface="华文新魏" panose="02010800040101010101" pitchFamily="2" charset="-122"/>
              </a:rPr>
              <a:t>，表</a:t>
            </a:r>
            <a:r>
              <a:rPr lang="zh-CN" altLang="en-US" sz="3200" dirty="0">
                <a:solidFill>
                  <a:srgbClr val="00B050"/>
                </a:solidFill>
                <a:latin typeface="华文新魏" panose="02010800040101010101" pitchFamily="2" charset="-122"/>
                <a:ea typeface="华文新魏" panose="02010800040101010101" pitchFamily="2" charset="-122"/>
              </a:rPr>
              <a:t>尾</a:t>
            </a:r>
            <a:r>
              <a:rPr lang="zh-CN" altLang="en-US" sz="3200" dirty="0">
                <a:latin typeface="华文新魏" panose="02010800040101010101" pitchFamily="2" charset="-122"/>
                <a:ea typeface="华文新魏" panose="02010800040101010101" pitchFamily="2" charset="-122"/>
              </a:rPr>
              <a:t>端称为</a:t>
            </a:r>
            <a:r>
              <a:rPr lang="zh-CN" altLang="en-US" sz="3200" dirty="0">
                <a:solidFill>
                  <a:srgbClr val="0070C0"/>
                </a:solidFill>
                <a:latin typeface="华文新魏" panose="02010800040101010101" pitchFamily="2" charset="-122"/>
                <a:ea typeface="华文新魏" panose="02010800040101010101" pitchFamily="2" charset="-122"/>
              </a:rPr>
              <a:t>栈顶</a:t>
            </a:r>
            <a:r>
              <a:rPr lang="zh-CN" altLang="en-US" sz="3200" dirty="0">
                <a:latin typeface="华文新魏" panose="02010800040101010101" pitchFamily="2" charset="-122"/>
                <a:ea typeface="华文新魏" panose="02010800040101010101" pitchFamily="2" charset="-122"/>
              </a:rPr>
              <a:t>。 </a:t>
            </a:r>
          </a:p>
          <a:p>
            <a:pPr algn="just" eaLnBrk="1" hangingPunct="1">
              <a:spcBef>
                <a:spcPct val="50000"/>
              </a:spcBef>
            </a:pPr>
            <a:r>
              <a:rPr lang="zh-CN" altLang="en-US" sz="3200" dirty="0">
                <a:latin typeface="华文新魏" panose="02010800040101010101" pitchFamily="2" charset="-122"/>
                <a:ea typeface="华文新魏" panose="02010800040101010101" pitchFamily="2" charset="-122"/>
              </a:rPr>
              <a:t>      栈的修改是按照</a:t>
            </a:r>
            <a:r>
              <a:rPr lang="zh-CN" altLang="en-US" sz="3200" dirty="0">
                <a:solidFill>
                  <a:srgbClr val="0070C0"/>
                </a:solidFill>
                <a:latin typeface="华文新魏" panose="02010800040101010101" pitchFamily="2" charset="-122"/>
                <a:ea typeface="华文新魏" panose="02010800040101010101" pitchFamily="2" charset="-122"/>
              </a:rPr>
              <a:t>后进先出</a:t>
            </a:r>
            <a:r>
              <a:rPr lang="zh-CN" altLang="en-US" sz="3200" dirty="0">
                <a:latin typeface="华文新魏" panose="02010800040101010101" pitchFamily="2" charset="-122"/>
                <a:ea typeface="华文新魏" panose="02010800040101010101" pitchFamily="2" charset="-122"/>
              </a:rPr>
              <a:t>的原则，因此称为后进先出的线性表（简称</a:t>
            </a:r>
            <a:r>
              <a:rPr lang="en-US" altLang="zh-CN" sz="3200" dirty="0">
                <a:latin typeface="华文新魏" panose="02010800040101010101" pitchFamily="2" charset="-122"/>
                <a:ea typeface="华文新魏" panose="02010800040101010101" pitchFamily="2" charset="-122"/>
              </a:rPr>
              <a:t>LIFO</a:t>
            </a:r>
            <a:r>
              <a:rPr lang="zh-CN" altLang="en-US" sz="3200" dirty="0">
                <a:latin typeface="华文新魏" panose="02010800040101010101" pitchFamily="2" charset="-122"/>
                <a:ea typeface="华文新魏" panose="02010800040101010101" pitchFamily="2" charset="-122"/>
              </a:rPr>
              <a:t>结构）。插入元素的操作称为入栈，删除栈顶元素的操作称为出栈。</a:t>
            </a:r>
          </a:p>
        </p:txBody>
      </p:sp>
      <p:sp>
        <p:nvSpPr>
          <p:cNvPr id="121860" name="Rectangle 4"/>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任务堆栈初始化</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r>
              <a:rPr lang="en-US" altLang="zh-CN" dirty="0"/>
              <a:t>3.2  </a:t>
            </a:r>
            <a:r>
              <a:rPr lang="zh-CN" altLang="en-US" dirty="0"/>
              <a:t>最小内核</a:t>
            </a:r>
          </a:p>
        </p:txBody>
      </p:sp>
      <p:sp>
        <p:nvSpPr>
          <p:cNvPr id="4" name="内容占位符 3"/>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1860"/>
                                        </p:tgtEl>
                                        <p:attrNameLst>
                                          <p:attrName>style.visibility</p:attrName>
                                        </p:attrNameLst>
                                      </p:cBhvr>
                                      <p:to>
                                        <p:strVal val="visible"/>
                                      </p:to>
                                    </p:set>
                                    <p:anim calcmode="lin" valueType="num">
                                      <p:cBhvr additive="base">
                                        <p:cTn id="7" dur="500" fill="hold"/>
                                        <p:tgtEl>
                                          <p:spTgt spid="121860"/>
                                        </p:tgtEl>
                                        <p:attrNameLst>
                                          <p:attrName>ppt_x</p:attrName>
                                        </p:attrNameLst>
                                      </p:cBhvr>
                                      <p:tavLst>
                                        <p:tav tm="0">
                                          <p:val>
                                            <p:strVal val="1+#ppt_w/2"/>
                                          </p:val>
                                        </p:tav>
                                        <p:tav tm="100000">
                                          <p:val>
                                            <p:strVal val="#ppt_x"/>
                                          </p:val>
                                        </p:tav>
                                      </p:tavLst>
                                    </p:anim>
                                    <p:anim calcmode="lin" valueType="num">
                                      <p:cBhvr additive="base">
                                        <p:cTn id="8" dur="500" fill="hold"/>
                                        <p:tgtEl>
                                          <p:spTgt spid="12186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21858"/>
                                        </p:tgtEl>
                                        <p:attrNameLst>
                                          <p:attrName>style.visibility</p:attrName>
                                        </p:attrNameLst>
                                      </p:cBhvr>
                                      <p:to>
                                        <p:strVal val="visible"/>
                                      </p:to>
                                    </p:set>
                                    <p:animEffect transition="in" filter="wipe(up)">
                                      <p:cBhvr>
                                        <p:cTn id="12" dur="500"/>
                                        <p:tgtEl>
                                          <p:spTgt spid="1218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8" grpId="0"/>
      <p:bldP spid="121860"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4"/>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任务堆栈初始化</a:t>
            </a:r>
          </a:p>
        </p:txBody>
      </p:sp>
      <p:sp>
        <p:nvSpPr>
          <p:cNvPr id="122885" name="Rectangle 5"/>
          <p:cNvSpPr>
            <a:spLocks noChangeArrowheads="1"/>
          </p:cNvSpPr>
          <p:nvPr/>
        </p:nvSpPr>
        <p:spPr bwMode="auto">
          <a:xfrm>
            <a:off x="2667000" y="2357865"/>
            <a:ext cx="6858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latin typeface="华文新魏" panose="02010800040101010101" pitchFamily="2" charset="-122"/>
                <a:ea typeface="华文新魏" panose="02010800040101010101" pitchFamily="2" charset="-122"/>
              </a:rPr>
              <a:t>       </a:t>
            </a:r>
            <a:r>
              <a:rPr lang="en-US" altLang="zh-CN" sz="2400" dirty="0" err="1">
                <a:latin typeface="华文新魏" panose="02010800040101010101" pitchFamily="2" charset="-122"/>
                <a:ea typeface="华文新魏" panose="02010800040101010101" pitchFamily="2" charset="-122"/>
              </a:rPr>
              <a:t>μC</a:t>
            </a:r>
            <a:r>
              <a:rPr lang="en-US" altLang="zh-CN" sz="2400" dirty="0">
                <a:latin typeface="华文新魏" panose="02010800040101010101" pitchFamily="2" charset="-122"/>
                <a:ea typeface="华文新魏" panose="02010800040101010101" pitchFamily="2" charset="-122"/>
              </a:rPr>
              <a:t>/OS-Ⅱ</a:t>
            </a:r>
            <a:r>
              <a:rPr lang="zh-CN" altLang="pt-BR" sz="2400" dirty="0">
                <a:latin typeface="华文新魏" panose="02010800040101010101" pitchFamily="2" charset="-122"/>
                <a:ea typeface="华文新魏" panose="02010800040101010101" pitchFamily="2" charset="-122"/>
              </a:rPr>
              <a:t>使用结构常量</a:t>
            </a:r>
            <a:r>
              <a:rPr lang="en-US" altLang="zh-CN" sz="2400" dirty="0">
                <a:latin typeface="华文新魏" panose="02010800040101010101" pitchFamily="2" charset="-122"/>
                <a:ea typeface="华文新魏" panose="02010800040101010101" pitchFamily="2" charset="-122"/>
              </a:rPr>
              <a:t>OS_STK_GROWTH</a:t>
            </a:r>
            <a:r>
              <a:rPr lang="zh-CN" altLang="pt-BR" sz="2400" dirty="0">
                <a:latin typeface="华文新魏" panose="02010800040101010101" pitchFamily="2" charset="-122"/>
                <a:ea typeface="华文新魏" panose="02010800040101010101" pitchFamily="2" charset="-122"/>
              </a:rPr>
              <a:t>指定堆栈的生长方式：</a:t>
            </a:r>
          </a:p>
        </p:txBody>
      </p:sp>
      <p:sp>
        <p:nvSpPr>
          <p:cNvPr id="122936" name="Rectangle 56"/>
          <p:cNvSpPr>
            <a:spLocks noChangeArrowheads="1"/>
          </p:cNvSpPr>
          <p:nvPr/>
        </p:nvSpPr>
        <p:spPr bwMode="auto">
          <a:xfrm>
            <a:off x="3279776" y="3297238"/>
            <a:ext cx="2663825" cy="360362"/>
          </a:xfrm>
          <a:prstGeom prst="rect">
            <a:avLst/>
          </a:prstGeom>
          <a:gradFill rotWithShape="1">
            <a:gsLst>
              <a:gs pos="0">
                <a:schemeClr val="bg1"/>
              </a:gs>
              <a:gs pos="100000">
                <a:srgbClr val="FFFF9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a:latin typeface="Arial" panose="020B0604020202020204" pitchFamily="34" charset="0"/>
              </a:rPr>
              <a:t>OS_STK_GROWTH </a:t>
            </a:r>
            <a:r>
              <a:rPr lang="zh-CN" altLang="en-US">
                <a:latin typeface="Arial" panose="020B0604020202020204" pitchFamily="34" charset="0"/>
              </a:rPr>
              <a:t>＝ </a:t>
            </a:r>
            <a:r>
              <a:rPr lang="en-US" altLang="zh-CN">
                <a:latin typeface="Arial" panose="020B0604020202020204" pitchFamily="34" charset="0"/>
              </a:rPr>
              <a:t>1</a:t>
            </a:r>
          </a:p>
        </p:txBody>
      </p:sp>
      <p:sp>
        <p:nvSpPr>
          <p:cNvPr id="122937" name="Rectangle 57"/>
          <p:cNvSpPr>
            <a:spLocks noChangeArrowheads="1"/>
          </p:cNvSpPr>
          <p:nvPr/>
        </p:nvSpPr>
        <p:spPr bwMode="auto">
          <a:xfrm>
            <a:off x="6248401" y="3297238"/>
            <a:ext cx="2663825" cy="360362"/>
          </a:xfrm>
          <a:prstGeom prst="rect">
            <a:avLst/>
          </a:prstGeom>
          <a:gradFill rotWithShape="1">
            <a:gsLst>
              <a:gs pos="0">
                <a:schemeClr val="bg1"/>
              </a:gs>
              <a:gs pos="100000">
                <a:srgbClr val="FFFF9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a:latin typeface="Arial" panose="020B0604020202020204" pitchFamily="34" charset="0"/>
              </a:rPr>
              <a:t>OS_STK_GROWTH </a:t>
            </a:r>
            <a:r>
              <a:rPr lang="zh-CN" altLang="en-US">
                <a:latin typeface="Arial" panose="020B0604020202020204" pitchFamily="34" charset="0"/>
              </a:rPr>
              <a:t>＝ </a:t>
            </a:r>
            <a:r>
              <a:rPr lang="en-US" altLang="zh-CN">
                <a:latin typeface="Arial" panose="020B0604020202020204" pitchFamily="34" charset="0"/>
              </a:rPr>
              <a:t>0</a:t>
            </a:r>
          </a:p>
        </p:txBody>
      </p:sp>
      <p:sp>
        <p:nvSpPr>
          <p:cNvPr id="122938" name="AutoShape 58"/>
          <p:cNvSpPr>
            <a:spLocks noChangeArrowheads="1"/>
          </p:cNvSpPr>
          <p:nvPr/>
        </p:nvSpPr>
        <p:spPr bwMode="auto">
          <a:xfrm>
            <a:off x="1752600" y="4114800"/>
            <a:ext cx="1752600" cy="838200"/>
          </a:xfrm>
          <a:prstGeom prst="wedgeRoundRectCallout">
            <a:avLst>
              <a:gd name="adj1" fmla="val 41574"/>
              <a:gd name="adj2" fmla="val -85986"/>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dirty="0"/>
              <a:t>ADS</a:t>
            </a:r>
            <a:r>
              <a:rPr lang="zh-CN" altLang="en-US" sz="1400" dirty="0"/>
              <a:t>只支持“向下生长”的方式，且必须“满递减堆栈”</a:t>
            </a:r>
          </a:p>
        </p:txBody>
      </p:sp>
      <p:grpSp>
        <p:nvGrpSpPr>
          <p:cNvPr id="2" name="Group 72"/>
          <p:cNvGrpSpPr/>
          <p:nvPr/>
        </p:nvGrpSpPr>
        <p:grpSpPr bwMode="auto">
          <a:xfrm>
            <a:off x="6324600" y="3840164"/>
            <a:ext cx="2590800" cy="2408237"/>
            <a:chOff x="3120" y="2371"/>
            <a:chExt cx="1632" cy="1517"/>
          </a:xfrm>
        </p:grpSpPr>
        <p:grpSp>
          <p:nvGrpSpPr>
            <p:cNvPr id="65572" name="Group 55"/>
            <p:cNvGrpSpPr/>
            <p:nvPr/>
          </p:nvGrpSpPr>
          <p:grpSpPr bwMode="auto">
            <a:xfrm>
              <a:off x="3120" y="2371"/>
              <a:ext cx="1132" cy="1517"/>
              <a:chOff x="3140" y="2371"/>
              <a:chExt cx="1132" cy="1517"/>
            </a:xfrm>
          </p:grpSpPr>
          <p:sp>
            <p:nvSpPr>
              <p:cNvPr id="65579" name="Text Box 37"/>
              <p:cNvSpPr txBox="1">
                <a:spLocks noChangeArrowheads="1"/>
              </p:cNvSpPr>
              <p:nvPr/>
            </p:nvSpPr>
            <p:spPr bwMode="auto">
              <a:xfrm>
                <a:off x="3140" y="2371"/>
                <a:ext cx="5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内存高端</a:t>
                </a:r>
              </a:p>
            </p:txBody>
          </p:sp>
          <p:sp>
            <p:nvSpPr>
              <p:cNvPr id="65580" name="Text Box 38"/>
              <p:cNvSpPr txBox="1">
                <a:spLocks noChangeArrowheads="1"/>
              </p:cNvSpPr>
              <p:nvPr/>
            </p:nvSpPr>
            <p:spPr bwMode="auto">
              <a:xfrm>
                <a:off x="3156" y="3715"/>
                <a:ext cx="5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内存低端</a:t>
                </a:r>
              </a:p>
            </p:txBody>
          </p:sp>
          <p:sp>
            <p:nvSpPr>
              <p:cNvPr id="65581" name="Line 39"/>
              <p:cNvSpPr>
                <a:spLocks noChangeShapeType="1"/>
              </p:cNvSpPr>
              <p:nvPr/>
            </p:nvSpPr>
            <p:spPr bwMode="auto">
              <a:xfrm>
                <a:off x="3492" y="2544"/>
                <a:ext cx="0" cy="1152"/>
              </a:xfrm>
              <a:prstGeom prst="line">
                <a:avLst/>
              </a:prstGeom>
              <a:noFill/>
              <a:ln w="19050">
                <a:solidFill>
                  <a:schemeClr val="tx1"/>
                </a:solidFill>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5582" name="Text Box 40"/>
              <p:cNvSpPr txBox="1">
                <a:spLocks noChangeArrowheads="1"/>
              </p:cNvSpPr>
              <p:nvPr/>
            </p:nvSpPr>
            <p:spPr bwMode="auto">
              <a:xfrm>
                <a:off x="3250" y="2773"/>
                <a:ext cx="233" cy="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堆栈增长方向</a:t>
                </a:r>
              </a:p>
            </p:txBody>
          </p:sp>
          <p:grpSp>
            <p:nvGrpSpPr>
              <p:cNvPr id="65583" name="Group 41"/>
              <p:cNvGrpSpPr/>
              <p:nvPr/>
            </p:nvGrpSpPr>
            <p:grpSpPr bwMode="auto">
              <a:xfrm>
                <a:off x="3636" y="2389"/>
                <a:ext cx="636" cy="1451"/>
                <a:chOff x="2676" y="1872"/>
                <a:chExt cx="636" cy="1451"/>
              </a:xfrm>
            </p:grpSpPr>
            <p:sp>
              <p:nvSpPr>
                <p:cNvPr id="65584" name="Line 42"/>
                <p:cNvSpPr>
                  <a:spLocks noChangeShapeType="1"/>
                </p:cNvSpPr>
                <p:nvPr/>
              </p:nvSpPr>
              <p:spPr bwMode="auto">
                <a:xfrm flipH="1">
                  <a:off x="2676" y="1872"/>
                  <a:ext cx="0" cy="145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923" name="Rectangle 43"/>
                <p:cNvSpPr>
                  <a:spLocks noChangeArrowheads="1"/>
                </p:cNvSpPr>
                <p:nvPr/>
              </p:nvSpPr>
              <p:spPr bwMode="auto">
                <a:xfrm>
                  <a:off x="2677" y="2010"/>
                  <a:ext cx="635"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924" name="Rectangle 44"/>
                <p:cNvSpPr>
                  <a:spLocks noChangeArrowheads="1"/>
                </p:cNvSpPr>
                <p:nvPr/>
              </p:nvSpPr>
              <p:spPr bwMode="auto">
                <a:xfrm>
                  <a:off x="2677" y="2191"/>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925" name="Rectangle 45"/>
                <p:cNvSpPr>
                  <a:spLocks noChangeArrowheads="1"/>
                </p:cNvSpPr>
                <p:nvPr/>
              </p:nvSpPr>
              <p:spPr bwMode="auto">
                <a:xfrm>
                  <a:off x="2677" y="2282"/>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926" name="Rectangle 46"/>
                <p:cNvSpPr>
                  <a:spLocks noChangeArrowheads="1"/>
                </p:cNvSpPr>
                <p:nvPr/>
              </p:nvSpPr>
              <p:spPr bwMode="auto">
                <a:xfrm>
                  <a:off x="2677" y="2373"/>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927" name="Rectangle 47"/>
                <p:cNvSpPr>
                  <a:spLocks noChangeArrowheads="1"/>
                </p:cNvSpPr>
                <p:nvPr/>
              </p:nvSpPr>
              <p:spPr bwMode="auto">
                <a:xfrm>
                  <a:off x="2677" y="2463"/>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928" name="Rectangle 48"/>
                <p:cNvSpPr>
                  <a:spLocks noChangeArrowheads="1"/>
                </p:cNvSpPr>
                <p:nvPr/>
              </p:nvSpPr>
              <p:spPr bwMode="auto">
                <a:xfrm>
                  <a:off x="2677" y="2554"/>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929" name="Rectangle 49"/>
                <p:cNvSpPr>
                  <a:spLocks noChangeArrowheads="1"/>
                </p:cNvSpPr>
                <p:nvPr/>
              </p:nvSpPr>
              <p:spPr bwMode="auto">
                <a:xfrm>
                  <a:off x="2677" y="2645"/>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930" name="Rectangle 50"/>
                <p:cNvSpPr>
                  <a:spLocks noChangeArrowheads="1"/>
                </p:cNvSpPr>
                <p:nvPr/>
              </p:nvSpPr>
              <p:spPr bwMode="auto">
                <a:xfrm>
                  <a:off x="2677" y="2736"/>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931" name="Rectangle 51"/>
                <p:cNvSpPr>
                  <a:spLocks noChangeArrowheads="1"/>
                </p:cNvSpPr>
                <p:nvPr/>
              </p:nvSpPr>
              <p:spPr bwMode="auto">
                <a:xfrm>
                  <a:off x="2677" y="2827"/>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932" name="Rectangle 52"/>
                <p:cNvSpPr>
                  <a:spLocks noChangeArrowheads="1"/>
                </p:cNvSpPr>
                <p:nvPr/>
              </p:nvSpPr>
              <p:spPr bwMode="auto">
                <a:xfrm>
                  <a:off x="2677" y="2918"/>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933" name="Rectangle 53"/>
                <p:cNvSpPr>
                  <a:spLocks noChangeArrowheads="1"/>
                </p:cNvSpPr>
                <p:nvPr/>
              </p:nvSpPr>
              <p:spPr bwMode="auto">
                <a:xfrm>
                  <a:off x="2677" y="3008"/>
                  <a:ext cx="635"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65596" name="Line 54"/>
                <p:cNvSpPr>
                  <a:spLocks noChangeShapeType="1"/>
                </p:cNvSpPr>
                <p:nvPr/>
              </p:nvSpPr>
              <p:spPr bwMode="auto">
                <a:xfrm>
                  <a:off x="3312" y="1872"/>
                  <a:ext cx="0" cy="145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65573" name="Group 62"/>
            <p:cNvGrpSpPr/>
            <p:nvPr/>
          </p:nvGrpSpPr>
          <p:grpSpPr bwMode="auto">
            <a:xfrm>
              <a:off x="4272" y="2448"/>
              <a:ext cx="480" cy="173"/>
              <a:chOff x="288" y="2784"/>
              <a:chExt cx="480" cy="173"/>
            </a:xfrm>
          </p:grpSpPr>
          <p:sp>
            <p:nvSpPr>
              <p:cNvPr id="65577" name="Text Box 59"/>
              <p:cNvSpPr txBox="1">
                <a:spLocks noChangeArrowheads="1"/>
              </p:cNvSpPr>
              <p:nvPr/>
            </p:nvSpPr>
            <p:spPr bwMode="auto">
              <a:xfrm>
                <a:off x="432" y="2784"/>
                <a:ext cx="33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栈顶</a:t>
                </a:r>
              </a:p>
            </p:txBody>
          </p:sp>
          <p:sp>
            <p:nvSpPr>
              <p:cNvPr id="65578" name="Line 61"/>
              <p:cNvSpPr>
                <a:spLocks noChangeShapeType="1"/>
              </p:cNvSpPr>
              <p:nvPr/>
            </p:nvSpPr>
            <p:spPr bwMode="auto">
              <a:xfrm flipH="1">
                <a:off x="288" y="2880"/>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65574" name="Group 64"/>
            <p:cNvGrpSpPr/>
            <p:nvPr/>
          </p:nvGrpSpPr>
          <p:grpSpPr bwMode="auto">
            <a:xfrm>
              <a:off x="4272" y="3600"/>
              <a:ext cx="480" cy="173"/>
              <a:chOff x="432" y="3168"/>
              <a:chExt cx="480" cy="173"/>
            </a:xfrm>
          </p:grpSpPr>
          <p:sp>
            <p:nvSpPr>
              <p:cNvPr id="65575" name="Text Box 60"/>
              <p:cNvSpPr txBox="1">
                <a:spLocks noChangeArrowheads="1"/>
              </p:cNvSpPr>
              <p:nvPr/>
            </p:nvSpPr>
            <p:spPr bwMode="auto">
              <a:xfrm>
                <a:off x="576" y="3168"/>
                <a:ext cx="33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栈底</a:t>
                </a:r>
              </a:p>
            </p:txBody>
          </p:sp>
          <p:sp>
            <p:nvSpPr>
              <p:cNvPr id="65576" name="Line 63"/>
              <p:cNvSpPr>
                <a:spLocks noChangeShapeType="1"/>
              </p:cNvSpPr>
              <p:nvPr/>
            </p:nvSpPr>
            <p:spPr bwMode="auto">
              <a:xfrm flipH="1">
                <a:off x="432" y="326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7" name="Group 71"/>
          <p:cNvGrpSpPr/>
          <p:nvPr/>
        </p:nvGrpSpPr>
        <p:grpSpPr bwMode="auto">
          <a:xfrm>
            <a:off x="3276600" y="3840164"/>
            <a:ext cx="2590800" cy="2408237"/>
            <a:chOff x="1152" y="2371"/>
            <a:chExt cx="1632" cy="1517"/>
          </a:xfrm>
        </p:grpSpPr>
        <p:grpSp>
          <p:nvGrpSpPr>
            <p:cNvPr id="65547" name="Group 35"/>
            <p:cNvGrpSpPr/>
            <p:nvPr/>
          </p:nvGrpSpPr>
          <p:grpSpPr bwMode="auto">
            <a:xfrm>
              <a:off x="1152" y="2371"/>
              <a:ext cx="1132" cy="1517"/>
              <a:chOff x="1952" y="2227"/>
              <a:chExt cx="1132" cy="1517"/>
            </a:xfrm>
          </p:grpSpPr>
          <p:sp>
            <p:nvSpPr>
              <p:cNvPr id="65554" name="Text Box 29"/>
              <p:cNvSpPr txBox="1">
                <a:spLocks noChangeArrowheads="1"/>
              </p:cNvSpPr>
              <p:nvPr/>
            </p:nvSpPr>
            <p:spPr bwMode="auto">
              <a:xfrm>
                <a:off x="1952" y="2227"/>
                <a:ext cx="5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dirty="0"/>
                  <a:t>内存高端</a:t>
                </a:r>
              </a:p>
            </p:txBody>
          </p:sp>
          <p:sp>
            <p:nvSpPr>
              <p:cNvPr id="65555" name="Text Box 30"/>
              <p:cNvSpPr txBox="1">
                <a:spLocks noChangeArrowheads="1"/>
              </p:cNvSpPr>
              <p:nvPr/>
            </p:nvSpPr>
            <p:spPr bwMode="auto">
              <a:xfrm>
                <a:off x="1968" y="3571"/>
                <a:ext cx="5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内存低端</a:t>
                </a:r>
              </a:p>
            </p:txBody>
          </p:sp>
          <p:sp>
            <p:nvSpPr>
              <p:cNvPr id="65556" name="Line 31"/>
              <p:cNvSpPr>
                <a:spLocks noChangeShapeType="1"/>
              </p:cNvSpPr>
              <p:nvPr/>
            </p:nvSpPr>
            <p:spPr bwMode="auto">
              <a:xfrm>
                <a:off x="2304" y="2400"/>
                <a:ext cx="0" cy="1152"/>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5557" name="Text Box 32"/>
              <p:cNvSpPr txBox="1">
                <a:spLocks noChangeArrowheads="1"/>
              </p:cNvSpPr>
              <p:nvPr/>
            </p:nvSpPr>
            <p:spPr bwMode="auto">
              <a:xfrm>
                <a:off x="2062" y="2629"/>
                <a:ext cx="233" cy="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堆栈增长方向</a:t>
                </a:r>
              </a:p>
            </p:txBody>
          </p:sp>
          <p:grpSp>
            <p:nvGrpSpPr>
              <p:cNvPr id="65558" name="Group 34"/>
              <p:cNvGrpSpPr/>
              <p:nvPr/>
            </p:nvGrpSpPr>
            <p:grpSpPr bwMode="auto">
              <a:xfrm>
                <a:off x="2448" y="2245"/>
                <a:ext cx="636" cy="1451"/>
                <a:chOff x="2676" y="1872"/>
                <a:chExt cx="636" cy="1451"/>
              </a:xfrm>
            </p:grpSpPr>
            <p:sp>
              <p:nvSpPr>
                <p:cNvPr id="65559" name="Line 7"/>
                <p:cNvSpPr>
                  <a:spLocks noChangeShapeType="1"/>
                </p:cNvSpPr>
                <p:nvPr/>
              </p:nvSpPr>
              <p:spPr bwMode="auto">
                <a:xfrm flipH="1">
                  <a:off x="2676" y="1872"/>
                  <a:ext cx="0" cy="145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889" name="Rectangle 9"/>
                <p:cNvSpPr>
                  <a:spLocks noChangeArrowheads="1"/>
                </p:cNvSpPr>
                <p:nvPr/>
              </p:nvSpPr>
              <p:spPr bwMode="auto">
                <a:xfrm>
                  <a:off x="2677" y="2010"/>
                  <a:ext cx="635"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890" name="Rectangle 10"/>
                <p:cNvSpPr>
                  <a:spLocks noChangeArrowheads="1"/>
                </p:cNvSpPr>
                <p:nvPr/>
              </p:nvSpPr>
              <p:spPr bwMode="auto">
                <a:xfrm>
                  <a:off x="2677" y="2191"/>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891" name="Rectangle 11"/>
                <p:cNvSpPr>
                  <a:spLocks noChangeArrowheads="1"/>
                </p:cNvSpPr>
                <p:nvPr/>
              </p:nvSpPr>
              <p:spPr bwMode="auto">
                <a:xfrm>
                  <a:off x="2677" y="2282"/>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892" name="Rectangle 12"/>
                <p:cNvSpPr>
                  <a:spLocks noChangeArrowheads="1"/>
                </p:cNvSpPr>
                <p:nvPr/>
              </p:nvSpPr>
              <p:spPr bwMode="auto">
                <a:xfrm>
                  <a:off x="2677" y="2373"/>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893" name="Rectangle 13"/>
                <p:cNvSpPr>
                  <a:spLocks noChangeArrowheads="1"/>
                </p:cNvSpPr>
                <p:nvPr/>
              </p:nvSpPr>
              <p:spPr bwMode="auto">
                <a:xfrm>
                  <a:off x="2677" y="2463"/>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894" name="Rectangle 14"/>
                <p:cNvSpPr>
                  <a:spLocks noChangeArrowheads="1"/>
                </p:cNvSpPr>
                <p:nvPr/>
              </p:nvSpPr>
              <p:spPr bwMode="auto">
                <a:xfrm>
                  <a:off x="2677" y="2554"/>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895" name="Rectangle 15"/>
                <p:cNvSpPr>
                  <a:spLocks noChangeArrowheads="1"/>
                </p:cNvSpPr>
                <p:nvPr/>
              </p:nvSpPr>
              <p:spPr bwMode="auto">
                <a:xfrm>
                  <a:off x="2677" y="2645"/>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904" name="Rectangle 24"/>
                <p:cNvSpPr>
                  <a:spLocks noChangeArrowheads="1"/>
                </p:cNvSpPr>
                <p:nvPr/>
              </p:nvSpPr>
              <p:spPr bwMode="auto">
                <a:xfrm>
                  <a:off x="2677" y="2736"/>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905" name="Rectangle 25"/>
                <p:cNvSpPr>
                  <a:spLocks noChangeArrowheads="1"/>
                </p:cNvSpPr>
                <p:nvPr/>
              </p:nvSpPr>
              <p:spPr bwMode="auto">
                <a:xfrm>
                  <a:off x="2677" y="2827"/>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906" name="Rectangle 26"/>
                <p:cNvSpPr>
                  <a:spLocks noChangeArrowheads="1"/>
                </p:cNvSpPr>
                <p:nvPr/>
              </p:nvSpPr>
              <p:spPr bwMode="auto">
                <a:xfrm>
                  <a:off x="2677" y="2918"/>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907" name="Rectangle 27"/>
                <p:cNvSpPr>
                  <a:spLocks noChangeArrowheads="1"/>
                </p:cNvSpPr>
                <p:nvPr/>
              </p:nvSpPr>
              <p:spPr bwMode="auto">
                <a:xfrm>
                  <a:off x="2677" y="3008"/>
                  <a:ext cx="635"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65571" name="Line 33"/>
                <p:cNvSpPr>
                  <a:spLocks noChangeShapeType="1"/>
                </p:cNvSpPr>
                <p:nvPr/>
              </p:nvSpPr>
              <p:spPr bwMode="auto">
                <a:xfrm>
                  <a:off x="3312" y="1872"/>
                  <a:ext cx="0" cy="145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65548" name="Group 65"/>
            <p:cNvGrpSpPr/>
            <p:nvPr/>
          </p:nvGrpSpPr>
          <p:grpSpPr bwMode="auto">
            <a:xfrm>
              <a:off x="2304" y="2448"/>
              <a:ext cx="480" cy="173"/>
              <a:chOff x="432" y="3168"/>
              <a:chExt cx="480" cy="173"/>
            </a:xfrm>
          </p:grpSpPr>
          <p:sp>
            <p:nvSpPr>
              <p:cNvPr id="65552" name="Text Box 66"/>
              <p:cNvSpPr txBox="1">
                <a:spLocks noChangeArrowheads="1"/>
              </p:cNvSpPr>
              <p:nvPr/>
            </p:nvSpPr>
            <p:spPr bwMode="auto">
              <a:xfrm>
                <a:off x="576" y="3168"/>
                <a:ext cx="33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栈底</a:t>
                </a:r>
              </a:p>
            </p:txBody>
          </p:sp>
          <p:sp>
            <p:nvSpPr>
              <p:cNvPr id="65553" name="Line 67"/>
              <p:cNvSpPr>
                <a:spLocks noChangeShapeType="1"/>
              </p:cNvSpPr>
              <p:nvPr/>
            </p:nvSpPr>
            <p:spPr bwMode="auto">
              <a:xfrm flipH="1">
                <a:off x="432" y="326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65549" name="Group 68"/>
            <p:cNvGrpSpPr/>
            <p:nvPr/>
          </p:nvGrpSpPr>
          <p:grpSpPr bwMode="auto">
            <a:xfrm>
              <a:off x="2304" y="3600"/>
              <a:ext cx="480" cy="173"/>
              <a:chOff x="288" y="2784"/>
              <a:chExt cx="480" cy="173"/>
            </a:xfrm>
          </p:grpSpPr>
          <p:sp>
            <p:nvSpPr>
              <p:cNvPr id="65550" name="Text Box 69"/>
              <p:cNvSpPr txBox="1">
                <a:spLocks noChangeArrowheads="1"/>
              </p:cNvSpPr>
              <p:nvPr/>
            </p:nvSpPr>
            <p:spPr bwMode="auto">
              <a:xfrm>
                <a:off x="432" y="2784"/>
                <a:ext cx="33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栈顶</a:t>
                </a:r>
              </a:p>
            </p:txBody>
          </p:sp>
          <p:sp>
            <p:nvSpPr>
              <p:cNvPr id="65551" name="Line 70"/>
              <p:cNvSpPr>
                <a:spLocks noChangeShapeType="1"/>
              </p:cNvSpPr>
              <p:nvPr/>
            </p:nvSpPr>
            <p:spPr bwMode="auto">
              <a:xfrm flipH="1">
                <a:off x="288" y="2880"/>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sp>
        <p:nvSpPr>
          <p:cNvPr id="60" name="燕尾形 59">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3" name="标题 2"/>
          <p:cNvSpPr>
            <a:spLocks noGrp="1"/>
          </p:cNvSpPr>
          <p:nvPr>
            <p:ph type="title"/>
          </p:nvPr>
        </p:nvSpPr>
        <p:spPr/>
        <p:txBody>
          <a:bodyPr/>
          <a:lstStyle/>
          <a:p>
            <a:r>
              <a:rPr lang="en-US" altLang="zh-CN" dirty="0"/>
              <a:t>3.2  </a:t>
            </a:r>
            <a:r>
              <a:rPr lang="zh-CN" altLang="en-US" dirty="0"/>
              <a:t>最小内核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22885">
                                            <p:txEl>
                                              <p:pRg st="0" end="0"/>
                                            </p:txEl>
                                          </p:spTgt>
                                        </p:tgtEl>
                                        <p:attrNameLst>
                                          <p:attrName>style.visibility</p:attrName>
                                        </p:attrNameLst>
                                      </p:cBhvr>
                                      <p:to>
                                        <p:strVal val="visible"/>
                                      </p:to>
                                    </p:set>
                                    <p:animEffect transition="in" filter="wipe(up)">
                                      <p:cBhvr>
                                        <p:cTn id="7" dur="500"/>
                                        <p:tgtEl>
                                          <p:spTgt spid="12288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122936"/>
                                        </p:tgtEl>
                                        <p:attrNameLst>
                                          <p:attrName>style.visibility</p:attrName>
                                        </p:attrNameLst>
                                      </p:cBhvr>
                                      <p:to>
                                        <p:strVal val="visible"/>
                                      </p:to>
                                    </p:set>
                                    <p:animEffect transition="in" filter="slide(fromTop)">
                                      <p:cBhvr>
                                        <p:cTn id="12" dur="500"/>
                                        <p:tgtEl>
                                          <p:spTgt spid="122936"/>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1" fill="hold" grpId="0" nodeType="clickEffect">
                                  <p:stCondLst>
                                    <p:cond delay="0"/>
                                  </p:stCondLst>
                                  <p:childTnLst>
                                    <p:set>
                                      <p:cBhvr>
                                        <p:cTn id="20" dur="1" fill="hold">
                                          <p:stCondLst>
                                            <p:cond delay="0"/>
                                          </p:stCondLst>
                                        </p:cTn>
                                        <p:tgtEl>
                                          <p:spTgt spid="122937"/>
                                        </p:tgtEl>
                                        <p:attrNameLst>
                                          <p:attrName>style.visibility</p:attrName>
                                        </p:attrNameLst>
                                      </p:cBhvr>
                                      <p:to>
                                        <p:strVal val="visible"/>
                                      </p:to>
                                    </p:set>
                                    <p:animEffect transition="in" filter="slide(fromTop)">
                                      <p:cBhvr>
                                        <p:cTn id="21" dur="500"/>
                                        <p:tgtEl>
                                          <p:spTgt spid="122937"/>
                                        </p:tgtEl>
                                      </p:cBhvr>
                                    </p:animEffect>
                                  </p:childTnLst>
                                </p:cTn>
                              </p:par>
                            </p:childTnLst>
                          </p:cTn>
                        </p:par>
                        <p:par>
                          <p:cTn id="22" fill="hold">
                            <p:stCondLst>
                              <p:cond delay="500"/>
                            </p:stCondLst>
                            <p:childTnLst>
                              <p:par>
                                <p:cTn id="23" presetID="9" presetClass="entr" presetSubtype="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dissolve">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8" fill="hold" grpId="0" nodeType="clickEffect">
                                  <p:stCondLst>
                                    <p:cond delay="0"/>
                                  </p:stCondLst>
                                  <p:childTnLst>
                                    <p:set>
                                      <p:cBhvr>
                                        <p:cTn id="29" dur="1" fill="hold">
                                          <p:stCondLst>
                                            <p:cond delay="0"/>
                                          </p:stCondLst>
                                        </p:cTn>
                                        <p:tgtEl>
                                          <p:spTgt spid="122938"/>
                                        </p:tgtEl>
                                        <p:attrNameLst>
                                          <p:attrName>style.visibility</p:attrName>
                                        </p:attrNameLst>
                                      </p:cBhvr>
                                      <p:to>
                                        <p:strVal val="visible"/>
                                      </p:to>
                                    </p:set>
                                    <p:animEffect transition="in" filter="slide(fromLeft)">
                                      <p:cBhvr>
                                        <p:cTn id="30" dur="500"/>
                                        <p:tgtEl>
                                          <p:spTgt spid="1229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6" grpId="0" animBg="1"/>
      <p:bldP spid="122937" grpId="0" animBg="1"/>
      <p:bldP spid="122938"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3"/>
          <p:cNvSpPr>
            <a:spLocks noChangeArrowheads="1"/>
          </p:cNvSpPr>
          <p:nvPr/>
        </p:nvSpPr>
        <p:spPr bwMode="auto">
          <a:xfrm>
            <a:off x="1981200" y="1600200"/>
            <a:ext cx="3505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任务堆栈初始化</a:t>
            </a:r>
          </a:p>
        </p:txBody>
      </p:sp>
      <p:sp>
        <p:nvSpPr>
          <p:cNvPr id="123908" name="Rectangle 4"/>
          <p:cNvSpPr>
            <a:spLocks noChangeArrowheads="1"/>
          </p:cNvSpPr>
          <p:nvPr/>
        </p:nvSpPr>
        <p:spPr bwMode="auto">
          <a:xfrm>
            <a:off x="1351128" y="2570084"/>
            <a:ext cx="9289885"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dirty="0">
                <a:latin typeface="华文新魏" panose="02010800040101010101" pitchFamily="2" charset="-122"/>
                <a:ea typeface="华文新魏" panose="02010800040101010101" pitchFamily="2" charset="-122"/>
              </a:rPr>
              <a:t>堆栈初始化</a:t>
            </a:r>
            <a:r>
              <a:rPr lang="en-US" altLang="zh-CN" sz="2800" dirty="0" err="1">
                <a:latin typeface="华文新魏" panose="02010800040101010101" pitchFamily="2" charset="-122"/>
                <a:ea typeface="华文新魏" panose="02010800040101010101" pitchFamily="2" charset="-122"/>
              </a:rPr>
              <a:t>OSTaskStkInit</a:t>
            </a:r>
            <a:r>
              <a:rPr lang="en-US" altLang="zh-CN" sz="2800" dirty="0">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需要</a:t>
            </a:r>
            <a:r>
              <a:rPr lang="en-US" altLang="zh-CN" sz="2800" dirty="0">
                <a:latin typeface="华文新魏" panose="02010800040101010101" pitchFamily="2" charset="-122"/>
                <a:ea typeface="华文新魏" panose="02010800040101010101" pitchFamily="2" charset="-122"/>
              </a:rPr>
              <a:t>4</a:t>
            </a:r>
            <a:r>
              <a:rPr lang="zh-CN" altLang="en-US" sz="2800" dirty="0">
                <a:latin typeface="华文新魏" panose="02010800040101010101" pitchFamily="2" charset="-122"/>
                <a:ea typeface="华文新魏" panose="02010800040101010101" pitchFamily="2" charset="-122"/>
              </a:rPr>
              <a:t>个参数：</a:t>
            </a:r>
          </a:p>
          <a:p>
            <a:pPr eaLnBrk="1" hangingPunct="1">
              <a:spcBef>
                <a:spcPct val="50000"/>
              </a:spcBef>
              <a:buSzPct val="60000"/>
              <a:buFont typeface="Wingdings" panose="05000000000000000000" pitchFamily="2" charset="2"/>
              <a:buChar char="l"/>
            </a:pPr>
            <a:r>
              <a:rPr lang="zh-CN" altLang="en-US" sz="2800" dirty="0">
                <a:latin typeface="华文新魏" panose="02010800040101010101" pitchFamily="2" charset="-122"/>
                <a:ea typeface="华文新魏" panose="02010800040101010101" pitchFamily="2" charset="-122"/>
              </a:rPr>
              <a:t> </a:t>
            </a:r>
            <a:r>
              <a:rPr lang="en-US" altLang="zh-CN" sz="2800" dirty="0">
                <a:latin typeface="华文新魏" panose="02010800040101010101" pitchFamily="2" charset="-122"/>
                <a:ea typeface="华文新魏" panose="02010800040101010101" pitchFamily="2" charset="-122"/>
              </a:rPr>
              <a:t>task</a:t>
            </a:r>
            <a:r>
              <a:rPr lang="zh-CN" altLang="en-US" sz="2800" dirty="0">
                <a:latin typeface="华文新魏" panose="02010800040101010101" pitchFamily="2" charset="-122"/>
                <a:ea typeface="华文新魏" panose="02010800040101010101" pitchFamily="2" charset="-122"/>
              </a:rPr>
              <a:t>：任务开始执行的地址，在</a:t>
            </a:r>
            <a:r>
              <a:rPr lang="en-US" altLang="zh-CN" sz="2800" dirty="0">
                <a:latin typeface="华文新魏" panose="02010800040101010101" pitchFamily="2" charset="-122"/>
                <a:ea typeface="华文新魏" panose="02010800040101010101" pitchFamily="2" charset="-122"/>
              </a:rPr>
              <a:t>C</a:t>
            </a:r>
            <a:r>
              <a:rPr lang="zh-CN" altLang="en-US" sz="2800" dirty="0">
                <a:latin typeface="华文新魏" panose="02010800040101010101" pitchFamily="2" charset="-122"/>
                <a:ea typeface="华文新魏" panose="02010800040101010101" pitchFamily="2" charset="-122"/>
              </a:rPr>
              <a:t>语言中就是</a:t>
            </a:r>
            <a:r>
              <a:rPr lang="zh-CN" altLang="en-US" sz="2800" dirty="0">
                <a:solidFill>
                  <a:srgbClr val="0070C0"/>
                </a:solidFill>
                <a:latin typeface="华文新魏" panose="02010800040101010101" pitchFamily="2" charset="-122"/>
                <a:ea typeface="华文新魏" panose="02010800040101010101" pitchFamily="2" charset="-122"/>
              </a:rPr>
              <a:t>任务函数名</a:t>
            </a:r>
            <a:r>
              <a:rPr lang="zh-CN" altLang="en-US" sz="2800" dirty="0">
                <a:latin typeface="华文新魏" panose="02010800040101010101" pitchFamily="2" charset="-122"/>
                <a:ea typeface="华文新魏" panose="02010800040101010101" pitchFamily="2" charset="-122"/>
              </a:rPr>
              <a:t>；</a:t>
            </a:r>
          </a:p>
          <a:p>
            <a:pPr eaLnBrk="1" hangingPunct="1">
              <a:spcBef>
                <a:spcPct val="50000"/>
              </a:spcBef>
              <a:buSzPct val="60000"/>
              <a:buFont typeface="Wingdings" panose="05000000000000000000" pitchFamily="2" charset="2"/>
              <a:buChar char="l"/>
            </a:pPr>
            <a:r>
              <a:rPr lang="zh-CN" altLang="en-US" sz="2800" dirty="0">
                <a:latin typeface="华文新魏" panose="02010800040101010101" pitchFamily="2" charset="-122"/>
                <a:ea typeface="华文新魏" panose="02010800040101010101" pitchFamily="2" charset="-122"/>
              </a:rPr>
              <a:t> </a:t>
            </a:r>
            <a:r>
              <a:rPr lang="en-US" altLang="zh-CN" sz="2800" dirty="0" err="1">
                <a:latin typeface="华文新魏" panose="02010800040101010101" pitchFamily="2" charset="-122"/>
                <a:ea typeface="华文新魏" panose="02010800040101010101" pitchFamily="2" charset="-122"/>
              </a:rPr>
              <a:t>pdata</a:t>
            </a:r>
            <a:r>
              <a:rPr lang="zh-CN" altLang="en-US" sz="2800" dirty="0">
                <a:latin typeface="华文新魏" panose="02010800040101010101" pitchFamily="2" charset="-122"/>
                <a:ea typeface="华文新魏" panose="02010800040101010101" pitchFamily="2" charset="-122"/>
              </a:rPr>
              <a:t>：当任务开始执行时传递给任务的参数的指针，它应当保存到</a:t>
            </a:r>
            <a:r>
              <a:rPr lang="en-US" altLang="zh-CN" sz="2800" dirty="0">
                <a:latin typeface="华文新魏" panose="02010800040101010101" pitchFamily="2" charset="-122"/>
                <a:ea typeface="华文新魏" panose="02010800040101010101" pitchFamily="2" charset="-122"/>
              </a:rPr>
              <a:t>R0</a:t>
            </a:r>
            <a:r>
              <a:rPr lang="zh-CN" altLang="en-US" sz="2800" dirty="0">
                <a:latin typeface="华文新魏" panose="02010800040101010101" pitchFamily="2" charset="-122"/>
                <a:ea typeface="华文新魏" panose="02010800040101010101" pitchFamily="2" charset="-122"/>
              </a:rPr>
              <a:t>中；</a:t>
            </a:r>
          </a:p>
          <a:p>
            <a:pPr eaLnBrk="1" hangingPunct="1">
              <a:spcBef>
                <a:spcPct val="50000"/>
              </a:spcBef>
              <a:buSzPct val="60000"/>
              <a:buFont typeface="Wingdings" panose="05000000000000000000" pitchFamily="2" charset="2"/>
              <a:buChar char="l"/>
            </a:pPr>
            <a:r>
              <a:rPr lang="zh-CN" altLang="en-US" sz="2800" dirty="0">
                <a:latin typeface="华文新魏" panose="02010800040101010101" pitchFamily="2" charset="-122"/>
                <a:ea typeface="华文新魏" panose="02010800040101010101" pitchFamily="2" charset="-122"/>
              </a:rPr>
              <a:t> </a:t>
            </a:r>
            <a:r>
              <a:rPr lang="en-US" altLang="zh-CN" sz="2800" dirty="0" err="1">
                <a:latin typeface="华文新魏" panose="02010800040101010101" pitchFamily="2" charset="-122"/>
                <a:ea typeface="华文新魏" panose="02010800040101010101" pitchFamily="2" charset="-122"/>
              </a:rPr>
              <a:t>ptos</a:t>
            </a:r>
            <a:r>
              <a:rPr lang="zh-CN" altLang="en-US" sz="2800" dirty="0">
                <a:latin typeface="华文新魏" panose="02010800040101010101" pitchFamily="2" charset="-122"/>
                <a:ea typeface="华文新魏" panose="02010800040101010101" pitchFamily="2" charset="-122"/>
              </a:rPr>
              <a:t>：分配给任务的</a:t>
            </a:r>
            <a:r>
              <a:rPr lang="zh-CN" altLang="en-US" sz="2800" dirty="0">
                <a:solidFill>
                  <a:srgbClr val="00B050"/>
                </a:solidFill>
                <a:latin typeface="华文新魏" panose="02010800040101010101" pitchFamily="2" charset="-122"/>
                <a:ea typeface="华文新魏" panose="02010800040101010101" pitchFamily="2" charset="-122"/>
              </a:rPr>
              <a:t>堆栈栈顶</a:t>
            </a:r>
            <a:r>
              <a:rPr lang="zh-CN" altLang="en-US" sz="2800" dirty="0">
                <a:latin typeface="华文新魏" panose="02010800040101010101" pitchFamily="2" charset="-122"/>
                <a:ea typeface="华文新魏" panose="02010800040101010101" pitchFamily="2" charset="-122"/>
              </a:rPr>
              <a:t>指针；</a:t>
            </a:r>
          </a:p>
          <a:p>
            <a:pPr eaLnBrk="1" hangingPunct="1">
              <a:spcBef>
                <a:spcPct val="50000"/>
              </a:spcBef>
              <a:buSzPct val="60000"/>
              <a:buFont typeface="Wingdings" panose="05000000000000000000" pitchFamily="2" charset="2"/>
              <a:buChar char="l"/>
            </a:pPr>
            <a:r>
              <a:rPr lang="zh-CN" altLang="en-US" sz="2800" dirty="0">
                <a:latin typeface="华文新魏" panose="02010800040101010101" pitchFamily="2" charset="-122"/>
                <a:ea typeface="华文新魏" panose="02010800040101010101" pitchFamily="2" charset="-122"/>
              </a:rPr>
              <a:t> </a:t>
            </a:r>
            <a:r>
              <a:rPr lang="en-US" altLang="zh-CN" sz="2800" dirty="0" err="1">
                <a:latin typeface="华文新魏" panose="02010800040101010101" pitchFamily="2" charset="-122"/>
                <a:ea typeface="华文新魏" panose="02010800040101010101" pitchFamily="2" charset="-122"/>
              </a:rPr>
              <a:t>otp</a:t>
            </a:r>
            <a:r>
              <a:rPr lang="zh-CN" altLang="en-US" sz="2800" dirty="0">
                <a:latin typeface="华文新魏" panose="02010800040101010101" pitchFamily="2" charset="-122"/>
                <a:ea typeface="华文新魏" panose="02010800040101010101" pitchFamily="2" charset="-122"/>
              </a:rPr>
              <a:t>：保留参数，目前没有使用。</a:t>
            </a:r>
            <a:endParaRPr lang="zh-CN" altLang="pt-BR" sz="2800" dirty="0">
              <a:latin typeface="华文新魏" panose="02010800040101010101" pitchFamily="2" charset="-122"/>
              <a:ea typeface="华文新魏" panose="02010800040101010101" pitchFamily="2" charset="-122"/>
            </a:endParaRPr>
          </a:p>
        </p:txBody>
      </p:sp>
      <p:sp>
        <p:nvSpPr>
          <p:cNvPr id="123964" name="Text Box 60"/>
          <p:cNvSpPr txBox="1">
            <a:spLocks noChangeArrowheads="1"/>
          </p:cNvSpPr>
          <p:nvPr/>
        </p:nvSpPr>
        <p:spPr bwMode="auto">
          <a:xfrm>
            <a:off x="5181600" y="1676400"/>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－函数</a:t>
            </a:r>
          </a:p>
        </p:txBody>
      </p:sp>
      <p:sp>
        <p:nvSpPr>
          <p:cNvPr id="6" name="燕尾形 5">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r>
              <a:rPr lang="en-US" altLang="zh-CN" dirty="0"/>
              <a:t>3.2  </a:t>
            </a:r>
            <a:r>
              <a:rPr lang="zh-CN" altLang="en-US" dirty="0"/>
              <a:t>最小内核</a:t>
            </a:r>
          </a:p>
        </p:txBody>
      </p:sp>
      <p:sp>
        <p:nvSpPr>
          <p:cNvPr id="4" name="内容占位符 3"/>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23964"/>
                                        </p:tgtEl>
                                        <p:attrNameLst>
                                          <p:attrName>style.visibility</p:attrName>
                                        </p:attrNameLst>
                                      </p:cBhvr>
                                      <p:to>
                                        <p:strVal val="visible"/>
                                      </p:to>
                                    </p:set>
                                    <p:anim calcmode="discrete" valueType="clr">
                                      <p:cBhvr override="childStyle">
                                        <p:cTn id="7" dur="80"/>
                                        <p:tgtEl>
                                          <p:spTgt spid="12396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23964"/>
                                        </p:tgtEl>
                                        <p:attrNameLst>
                                          <p:attrName>fillcolor</p:attrName>
                                        </p:attrNameLst>
                                      </p:cBhvr>
                                      <p:tavLst>
                                        <p:tav tm="0">
                                          <p:val>
                                            <p:clrVal>
                                              <a:schemeClr val="accent2"/>
                                            </p:clrVal>
                                          </p:val>
                                        </p:tav>
                                        <p:tav tm="50000">
                                          <p:val>
                                            <p:clrVal>
                                              <a:schemeClr val="hlink"/>
                                            </p:clrVal>
                                          </p:val>
                                        </p:tav>
                                      </p:tavLst>
                                    </p:anim>
                                    <p:set>
                                      <p:cBhvr>
                                        <p:cTn id="9" dur="80"/>
                                        <p:tgtEl>
                                          <p:spTgt spid="123964"/>
                                        </p:tgtEl>
                                        <p:attrNameLst>
                                          <p:attrName>fill.type</p:attrName>
                                        </p:attrNameLst>
                                      </p:cBhvr>
                                      <p:to>
                                        <p:strVal val="solid"/>
                                      </p:to>
                                    </p:set>
                                  </p:childTnLst>
                                </p:cTn>
                              </p:par>
                            </p:childTnLst>
                          </p:cTn>
                        </p:par>
                        <p:par>
                          <p:cTn id="10" fill="hold">
                            <p:stCondLst>
                              <p:cond delay="0"/>
                            </p:stCondLst>
                            <p:childTnLst>
                              <p:par>
                                <p:cTn id="11" presetID="22" presetClass="entr" presetSubtype="1" fill="hold" grpId="0" nodeType="afterEffect">
                                  <p:stCondLst>
                                    <p:cond delay="0"/>
                                  </p:stCondLst>
                                  <p:childTnLst>
                                    <p:set>
                                      <p:cBhvr>
                                        <p:cTn id="12" dur="1" fill="hold">
                                          <p:stCondLst>
                                            <p:cond delay="0"/>
                                          </p:stCondLst>
                                        </p:cTn>
                                        <p:tgtEl>
                                          <p:spTgt spid="123908"/>
                                        </p:tgtEl>
                                        <p:attrNameLst>
                                          <p:attrName>style.visibility</p:attrName>
                                        </p:attrNameLst>
                                      </p:cBhvr>
                                      <p:to>
                                        <p:strVal val="visible"/>
                                      </p:to>
                                    </p:set>
                                    <p:animEffect transition="in" filter="wipe(up)">
                                      <p:cBhvr>
                                        <p:cTn id="13" dur="500"/>
                                        <p:tgtEl>
                                          <p:spTgt spid="1239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8" grpId="0"/>
      <p:bldP spid="123964"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4" name="Rectangle 6"/>
          <p:cNvSpPr>
            <a:spLocks noChangeArrowheads="1"/>
          </p:cNvSpPr>
          <p:nvPr/>
        </p:nvSpPr>
        <p:spPr bwMode="auto">
          <a:xfrm>
            <a:off x="2133600" y="1524000"/>
            <a:ext cx="3352800" cy="48006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endParaRPr lang="pt-BR" altLang="zh-CN" sz="1200">
              <a:latin typeface="Arial" panose="020B0604020202020204" pitchFamily="34" charset="0"/>
            </a:endParaRPr>
          </a:p>
        </p:txBody>
      </p:sp>
      <p:sp>
        <p:nvSpPr>
          <p:cNvPr id="67587" name="Rectangle 7"/>
          <p:cNvSpPr>
            <a:spLocks noChangeArrowheads="1"/>
          </p:cNvSpPr>
          <p:nvPr/>
        </p:nvSpPr>
        <p:spPr bwMode="auto">
          <a:xfrm>
            <a:off x="1981200" y="235423"/>
            <a:ext cx="3505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dirty="0"/>
              <a:t>任务堆栈初始化</a:t>
            </a:r>
          </a:p>
        </p:txBody>
      </p:sp>
      <p:sp>
        <p:nvSpPr>
          <p:cNvPr id="67588" name="Text Box 8"/>
          <p:cNvSpPr txBox="1">
            <a:spLocks noChangeArrowheads="1"/>
          </p:cNvSpPr>
          <p:nvPr/>
        </p:nvSpPr>
        <p:spPr bwMode="auto">
          <a:xfrm>
            <a:off x="5181600" y="311623"/>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solidFill>
                  <a:srgbClr val="0000FF"/>
                </a:solidFill>
                <a:ea typeface="华文新魏" panose="02010800040101010101" pitchFamily="2" charset="-122"/>
              </a:rPr>
              <a:t>－函数</a:t>
            </a:r>
          </a:p>
        </p:txBody>
      </p:sp>
      <p:grpSp>
        <p:nvGrpSpPr>
          <p:cNvPr id="2" name="Group 9"/>
          <p:cNvGrpSpPr/>
          <p:nvPr/>
        </p:nvGrpSpPr>
        <p:grpSpPr bwMode="auto">
          <a:xfrm>
            <a:off x="6629400" y="2068513"/>
            <a:ext cx="1803400" cy="3600450"/>
            <a:chOff x="2833" y="1207"/>
            <a:chExt cx="1136" cy="2268"/>
          </a:xfrm>
        </p:grpSpPr>
        <p:sp>
          <p:nvSpPr>
            <p:cNvPr id="67636" name="Line 10"/>
            <p:cNvSpPr>
              <a:spLocks noChangeShapeType="1"/>
            </p:cNvSpPr>
            <p:nvPr/>
          </p:nvSpPr>
          <p:spPr bwMode="auto">
            <a:xfrm>
              <a:off x="3332" y="1207"/>
              <a:ext cx="0" cy="226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67637" name="Group 11"/>
            <p:cNvGrpSpPr/>
            <p:nvPr/>
          </p:nvGrpSpPr>
          <p:grpSpPr bwMode="auto">
            <a:xfrm>
              <a:off x="3332" y="1389"/>
              <a:ext cx="635" cy="1904"/>
              <a:chOff x="1066" y="1389"/>
              <a:chExt cx="635" cy="1904"/>
            </a:xfrm>
          </p:grpSpPr>
          <p:sp>
            <p:nvSpPr>
              <p:cNvPr id="124940" name="Rectangle 12"/>
              <p:cNvSpPr>
                <a:spLocks noChangeArrowheads="1"/>
              </p:cNvSpPr>
              <p:nvPr/>
            </p:nvSpPr>
            <p:spPr bwMode="auto">
              <a:xfrm>
                <a:off x="1066" y="1389"/>
                <a:ext cx="635"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41" name="Rectangle 13"/>
              <p:cNvSpPr>
                <a:spLocks noChangeArrowheads="1"/>
              </p:cNvSpPr>
              <p:nvPr/>
            </p:nvSpPr>
            <p:spPr bwMode="auto">
              <a:xfrm>
                <a:off x="1066" y="1570"/>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42" name="Rectangle 14"/>
              <p:cNvSpPr>
                <a:spLocks noChangeArrowheads="1"/>
              </p:cNvSpPr>
              <p:nvPr/>
            </p:nvSpPr>
            <p:spPr bwMode="auto">
              <a:xfrm>
                <a:off x="1066" y="1661"/>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43" name="Rectangle 15"/>
              <p:cNvSpPr>
                <a:spLocks noChangeArrowheads="1"/>
              </p:cNvSpPr>
              <p:nvPr/>
            </p:nvSpPr>
            <p:spPr bwMode="auto">
              <a:xfrm>
                <a:off x="1066" y="1752"/>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44" name="Rectangle 16"/>
              <p:cNvSpPr>
                <a:spLocks noChangeArrowheads="1"/>
              </p:cNvSpPr>
              <p:nvPr/>
            </p:nvSpPr>
            <p:spPr bwMode="auto">
              <a:xfrm>
                <a:off x="1066" y="1842"/>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45" name="Rectangle 17"/>
              <p:cNvSpPr>
                <a:spLocks noChangeArrowheads="1"/>
              </p:cNvSpPr>
              <p:nvPr/>
            </p:nvSpPr>
            <p:spPr bwMode="auto">
              <a:xfrm>
                <a:off x="1066" y="1933"/>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46" name="Rectangle 18"/>
              <p:cNvSpPr>
                <a:spLocks noChangeArrowheads="1"/>
              </p:cNvSpPr>
              <p:nvPr/>
            </p:nvSpPr>
            <p:spPr bwMode="auto">
              <a:xfrm>
                <a:off x="1066" y="2024"/>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47" name="Rectangle 19"/>
              <p:cNvSpPr>
                <a:spLocks noChangeArrowheads="1"/>
              </p:cNvSpPr>
              <p:nvPr/>
            </p:nvSpPr>
            <p:spPr bwMode="auto">
              <a:xfrm>
                <a:off x="1066" y="2115"/>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48" name="Rectangle 20"/>
              <p:cNvSpPr>
                <a:spLocks noChangeArrowheads="1"/>
              </p:cNvSpPr>
              <p:nvPr/>
            </p:nvSpPr>
            <p:spPr bwMode="auto">
              <a:xfrm>
                <a:off x="1066" y="2205"/>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49" name="Rectangle 21"/>
              <p:cNvSpPr>
                <a:spLocks noChangeArrowheads="1"/>
              </p:cNvSpPr>
              <p:nvPr/>
            </p:nvSpPr>
            <p:spPr bwMode="auto">
              <a:xfrm>
                <a:off x="1066" y="2296"/>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50" name="Rectangle 22"/>
              <p:cNvSpPr>
                <a:spLocks noChangeArrowheads="1"/>
              </p:cNvSpPr>
              <p:nvPr/>
            </p:nvSpPr>
            <p:spPr bwMode="auto">
              <a:xfrm>
                <a:off x="1066" y="2387"/>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51" name="Rectangle 23"/>
              <p:cNvSpPr>
                <a:spLocks noChangeArrowheads="1"/>
              </p:cNvSpPr>
              <p:nvPr/>
            </p:nvSpPr>
            <p:spPr bwMode="auto">
              <a:xfrm>
                <a:off x="1066" y="2477"/>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52" name="Rectangle 24"/>
              <p:cNvSpPr>
                <a:spLocks noChangeArrowheads="1"/>
              </p:cNvSpPr>
              <p:nvPr/>
            </p:nvSpPr>
            <p:spPr bwMode="auto">
              <a:xfrm>
                <a:off x="1066" y="2568"/>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53" name="Rectangle 25"/>
              <p:cNvSpPr>
                <a:spLocks noChangeArrowheads="1"/>
              </p:cNvSpPr>
              <p:nvPr/>
            </p:nvSpPr>
            <p:spPr bwMode="auto">
              <a:xfrm>
                <a:off x="1066" y="2659"/>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54" name="Rectangle 26"/>
              <p:cNvSpPr>
                <a:spLocks noChangeArrowheads="1"/>
              </p:cNvSpPr>
              <p:nvPr/>
            </p:nvSpPr>
            <p:spPr bwMode="auto">
              <a:xfrm>
                <a:off x="1066" y="2750"/>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55" name="Rectangle 27"/>
              <p:cNvSpPr>
                <a:spLocks noChangeArrowheads="1"/>
              </p:cNvSpPr>
              <p:nvPr/>
            </p:nvSpPr>
            <p:spPr bwMode="auto">
              <a:xfrm>
                <a:off x="1066" y="2840"/>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56" name="Rectangle 28"/>
              <p:cNvSpPr>
                <a:spLocks noChangeArrowheads="1"/>
              </p:cNvSpPr>
              <p:nvPr/>
            </p:nvSpPr>
            <p:spPr bwMode="auto">
              <a:xfrm>
                <a:off x="1066" y="2931"/>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57" name="Rectangle 29"/>
              <p:cNvSpPr>
                <a:spLocks noChangeArrowheads="1"/>
              </p:cNvSpPr>
              <p:nvPr/>
            </p:nvSpPr>
            <p:spPr bwMode="auto">
              <a:xfrm>
                <a:off x="1066" y="3022"/>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58" name="Rectangle 30"/>
              <p:cNvSpPr>
                <a:spLocks noChangeArrowheads="1"/>
              </p:cNvSpPr>
              <p:nvPr/>
            </p:nvSpPr>
            <p:spPr bwMode="auto">
              <a:xfrm>
                <a:off x="1066" y="3112"/>
                <a:ext cx="635"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grpSp>
        <p:grpSp>
          <p:nvGrpSpPr>
            <p:cNvPr id="67638" name="Group 31"/>
            <p:cNvGrpSpPr/>
            <p:nvPr/>
          </p:nvGrpSpPr>
          <p:grpSpPr bwMode="auto">
            <a:xfrm>
              <a:off x="2833" y="1389"/>
              <a:ext cx="544" cy="2078"/>
              <a:chOff x="2833" y="1389"/>
              <a:chExt cx="544" cy="2078"/>
            </a:xfrm>
          </p:grpSpPr>
          <p:sp>
            <p:nvSpPr>
              <p:cNvPr id="67640" name="Text Box 32"/>
              <p:cNvSpPr txBox="1">
                <a:spLocks noChangeArrowheads="1"/>
              </p:cNvSpPr>
              <p:nvPr/>
            </p:nvSpPr>
            <p:spPr bwMode="auto">
              <a:xfrm>
                <a:off x="2833" y="1389"/>
                <a:ext cx="5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内存高端</a:t>
                </a:r>
              </a:p>
            </p:txBody>
          </p:sp>
          <p:sp>
            <p:nvSpPr>
              <p:cNvPr id="67641" name="Text Box 33"/>
              <p:cNvSpPr txBox="1">
                <a:spLocks noChangeArrowheads="1"/>
              </p:cNvSpPr>
              <p:nvPr/>
            </p:nvSpPr>
            <p:spPr bwMode="auto">
              <a:xfrm>
                <a:off x="2833" y="3294"/>
                <a:ext cx="5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内存低端</a:t>
                </a:r>
              </a:p>
            </p:txBody>
          </p:sp>
          <p:sp>
            <p:nvSpPr>
              <p:cNvPr id="67642" name="Line 34"/>
              <p:cNvSpPr>
                <a:spLocks noChangeShapeType="1"/>
              </p:cNvSpPr>
              <p:nvPr/>
            </p:nvSpPr>
            <p:spPr bwMode="auto">
              <a:xfrm>
                <a:off x="3196" y="1570"/>
                <a:ext cx="0" cy="1724"/>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7643" name="Text Box 35"/>
              <p:cNvSpPr txBox="1">
                <a:spLocks noChangeArrowheads="1"/>
              </p:cNvSpPr>
              <p:nvPr/>
            </p:nvSpPr>
            <p:spPr bwMode="auto">
              <a:xfrm>
                <a:off x="2963" y="1842"/>
                <a:ext cx="233" cy="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堆栈增长方向</a:t>
                </a:r>
              </a:p>
            </p:txBody>
          </p:sp>
        </p:grpSp>
        <p:sp>
          <p:nvSpPr>
            <p:cNvPr id="67639" name="Line 36"/>
            <p:cNvSpPr>
              <a:spLocks noChangeShapeType="1"/>
            </p:cNvSpPr>
            <p:nvPr/>
          </p:nvSpPr>
          <p:spPr bwMode="auto">
            <a:xfrm>
              <a:off x="3969" y="1207"/>
              <a:ext cx="0" cy="226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24967" name="Rectangle 39"/>
          <p:cNvSpPr>
            <a:spLocks noChangeArrowheads="1"/>
          </p:cNvSpPr>
          <p:nvPr/>
        </p:nvSpPr>
        <p:spPr bwMode="auto">
          <a:xfrm>
            <a:off x="7423151" y="2644776"/>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TaskEntry</a:t>
            </a:r>
          </a:p>
        </p:txBody>
      </p:sp>
      <p:sp>
        <p:nvSpPr>
          <p:cNvPr id="124968" name="Rectangle 40"/>
          <p:cNvSpPr>
            <a:spLocks noChangeArrowheads="1"/>
          </p:cNvSpPr>
          <p:nvPr/>
        </p:nvSpPr>
        <p:spPr bwMode="auto">
          <a:xfrm>
            <a:off x="7423151" y="2789238"/>
            <a:ext cx="10080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task</a:t>
            </a:r>
          </a:p>
        </p:txBody>
      </p:sp>
      <p:sp>
        <p:nvSpPr>
          <p:cNvPr id="124969" name="Rectangle 41"/>
          <p:cNvSpPr>
            <a:spLocks noChangeArrowheads="1"/>
          </p:cNvSpPr>
          <p:nvPr/>
        </p:nvSpPr>
        <p:spPr bwMode="auto">
          <a:xfrm>
            <a:off x="7423151" y="2932113"/>
            <a:ext cx="10080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0</a:t>
            </a:r>
          </a:p>
        </p:txBody>
      </p:sp>
      <p:sp>
        <p:nvSpPr>
          <p:cNvPr id="124970" name="Rectangle 42"/>
          <p:cNvSpPr>
            <a:spLocks noChangeArrowheads="1"/>
          </p:cNvSpPr>
          <p:nvPr/>
        </p:nvSpPr>
        <p:spPr bwMode="auto">
          <a:xfrm>
            <a:off x="7423151" y="3076576"/>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0</a:t>
            </a:r>
          </a:p>
        </p:txBody>
      </p:sp>
      <p:sp>
        <p:nvSpPr>
          <p:cNvPr id="124971" name="Rectangle 43"/>
          <p:cNvSpPr>
            <a:spLocks noChangeArrowheads="1"/>
          </p:cNvSpPr>
          <p:nvPr/>
        </p:nvSpPr>
        <p:spPr bwMode="auto">
          <a:xfrm>
            <a:off x="7423151" y="3221038"/>
            <a:ext cx="10080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0</a:t>
            </a:r>
          </a:p>
        </p:txBody>
      </p:sp>
      <p:sp>
        <p:nvSpPr>
          <p:cNvPr id="124972" name="Rectangle 44"/>
          <p:cNvSpPr>
            <a:spLocks noChangeArrowheads="1"/>
          </p:cNvSpPr>
          <p:nvPr/>
        </p:nvSpPr>
        <p:spPr bwMode="auto">
          <a:xfrm>
            <a:off x="7423151" y="3365501"/>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0</a:t>
            </a:r>
          </a:p>
        </p:txBody>
      </p:sp>
      <p:sp>
        <p:nvSpPr>
          <p:cNvPr id="124973" name="Rectangle 45"/>
          <p:cNvSpPr>
            <a:spLocks noChangeArrowheads="1"/>
          </p:cNvSpPr>
          <p:nvPr/>
        </p:nvSpPr>
        <p:spPr bwMode="auto">
          <a:xfrm>
            <a:off x="7423151" y="3509963"/>
            <a:ext cx="10080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0</a:t>
            </a:r>
          </a:p>
        </p:txBody>
      </p:sp>
      <p:sp>
        <p:nvSpPr>
          <p:cNvPr id="124974" name="Rectangle 46"/>
          <p:cNvSpPr>
            <a:spLocks noChangeArrowheads="1"/>
          </p:cNvSpPr>
          <p:nvPr/>
        </p:nvSpPr>
        <p:spPr bwMode="auto">
          <a:xfrm>
            <a:off x="7423151" y="3652838"/>
            <a:ext cx="10080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0</a:t>
            </a:r>
          </a:p>
        </p:txBody>
      </p:sp>
      <p:sp>
        <p:nvSpPr>
          <p:cNvPr id="124975" name="Rectangle 47"/>
          <p:cNvSpPr>
            <a:spLocks noChangeArrowheads="1"/>
          </p:cNvSpPr>
          <p:nvPr/>
        </p:nvSpPr>
        <p:spPr bwMode="auto">
          <a:xfrm>
            <a:off x="7423151" y="3797301"/>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0</a:t>
            </a:r>
          </a:p>
        </p:txBody>
      </p:sp>
      <p:sp>
        <p:nvSpPr>
          <p:cNvPr id="124976" name="Rectangle 48"/>
          <p:cNvSpPr>
            <a:spLocks noChangeArrowheads="1"/>
          </p:cNvSpPr>
          <p:nvPr/>
        </p:nvSpPr>
        <p:spPr bwMode="auto">
          <a:xfrm>
            <a:off x="7423151" y="3941763"/>
            <a:ext cx="10080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0</a:t>
            </a:r>
          </a:p>
        </p:txBody>
      </p:sp>
      <p:sp>
        <p:nvSpPr>
          <p:cNvPr id="124977" name="Rectangle 49"/>
          <p:cNvSpPr>
            <a:spLocks noChangeArrowheads="1"/>
          </p:cNvSpPr>
          <p:nvPr/>
        </p:nvSpPr>
        <p:spPr bwMode="auto">
          <a:xfrm>
            <a:off x="7423151" y="4086226"/>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0</a:t>
            </a:r>
          </a:p>
        </p:txBody>
      </p:sp>
      <p:sp>
        <p:nvSpPr>
          <p:cNvPr id="124978" name="Rectangle 50"/>
          <p:cNvSpPr>
            <a:spLocks noChangeArrowheads="1"/>
          </p:cNvSpPr>
          <p:nvPr/>
        </p:nvSpPr>
        <p:spPr bwMode="auto">
          <a:xfrm>
            <a:off x="7423151" y="4229101"/>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0</a:t>
            </a:r>
          </a:p>
        </p:txBody>
      </p:sp>
      <p:sp>
        <p:nvSpPr>
          <p:cNvPr id="124979" name="Rectangle 51"/>
          <p:cNvSpPr>
            <a:spLocks noChangeArrowheads="1"/>
          </p:cNvSpPr>
          <p:nvPr/>
        </p:nvSpPr>
        <p:spPr bwMode="auto">
          <a:xfrm>
            <a:off x="7423151" y="4373563"/>
            <a:ext cx="10080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0</a:t>
            </a:r>
          </a:p>
        </p:txBody>
      </p:sp>
      <p:sp>
        <p:nvSpPr>
          <p:cNvPr id="124980" name="Rectangle 52"/>
          <p:cNvSpPr>
            <a:spLocks noChangeArrowheads="1"/>
          </p:cNvSpPr>
          <p:nvPr/>
        </p:nvSpPr>
        <p:spPr bwMode="auto">
          <a:xfrm>
            <a:off x="7423151" y="4949826"/>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0</a:t>
            </a:r>
          </a:p>
        </p:txBody>
      </p:sp>
      <p:sp>
        <p:nvSpPr>
          <p:cNvPr id="124981" name="Rectangle 53"/>
          <p:cNvSpPr>
            <a:spLocks noChangeArrowheads="1"/>
          </p:cNvSpPr>
          <p:nvPr/>
        </p:nvSpPr>
        <p:spPr bwMode="auto">
          <a:xfrm>
            <a:off x="7423151" y="4805363"/>
            <a:ext cx="10080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0x1f</a:t>
            </a:r>
          </a:p>
        </p:txBody>
      </p:sp>
      <p:sp>
        <p:nvSpPr>
          <p:cNvPr id="124982" name="Rectangle 54"/>
          <p:cNvSpPr>
            <a:spLocks noChangeArrowheads="1"/>
          </p:cNvSpPr>
          <p:nvPr/>
        </p:nvSpPr>
        <p:spPr bwMode="auto">
          <a:xfrm>
            <a:off x="7423151" y="4660901"/>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pdata</a:t>
            </a:r>
          </a:p>
        </p:txBody>
      </p:sp>
      <p:sp>
        <p:nvSpPr>
          <p:cNvPr id="124983" name="Rectangle 55"/>
          <p:cNvSpPr>
            <a:spLocks noChangeArrowheads="1"/>
          </p:cNvSpPr>
          <p:nvPr/>
        </p:nvSpPr>
        <p:spPr bwMode="auto">
          <a:xfrm>
            <a:off x="7423151" y="4518026"/>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0</a:t>
            </a:r>
          </a:p>
        </p:txBody>
      </p:sp>
      <p:sp>
        <p:nvSpPr>
          <p:cNvPr id="124984" name="Rectangle 56"/>
          <p:cNvSpPr>
            <a:spLocks noChangeArrowheads="1"/>
          </p:cNvSpPr>
          <p:nvPr/>
        </p:nvSpPr>
        <p:spPr bwMode="auto">
          <a:xfrm>
            <a:off x="7423151" y="2644776"/>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PC</a:t>
            </a:r>
          </a:p>
        </p:txBody>
      </p:sp>
      <p:sp>
        <p:nvSpPr>
          <p:cNvPr id="124985" name="Rectangle 57"/>
          <p:cNvSpPr>
            <a:spLocks noChangeArrowheads="1"/>
          </p:cNvSpPr>
          <p:nvPr/>
        </p:nvSpPr>
        <p:spPr bwMode="auto">
          <a:xfrm>
            <a:off x="7423151" y="2789238"/>
            <a:ext cx="10080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LR</a:t>
            </a:r>
          </a:p>
        </p:txBody>
      </p:sp>
      <p:sp>
        <p:nvSpPr>
          <p:cNvPr id="124986" name="Rectangle 58"/>
          <p:cNvSpPr>
            <a:spLocks noChangeArrowheads="1"/>
          </p:cNvSpPr>
          <p:nvPr/>
        </p:nvSpPr>
        <p:spPr bwMode="auto">
          <a:xfrm>
            <a:off x="7423151" y="2932113"/>
            <a:ext cx="10080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R12</a:t>
            </a:r>
          </a:p>
        </p:txBody>
      </p:sp>
      <p:sp>
        <p:nvSpPr>
          <p:cNvPr id="124987" name="Rectangle 59"/>
          <p:cNvSpPr>
            <a:spLocks noChangeArrowheads="1"/>
          </p:cNvSpPr>
          <p:nvPr/>
        </p:nvSpPr>
        <p:spPr bwMode="auto">
          <a:xfrm>
            <a:off x="7423151" y="3076576"/>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R11</a:t>
            </a:r>
          </a:p>
        </p:txBody>
      </p:sp>
      <p:sp>
        <p:nvSpPr>
          <p:cNvPr id="124988" name="Rectangle 60"/>
          <p:cNvSpPr>
            <a:spLocks noChangeArrowheads="1"/>
          </p:cNvSpPr>
          <p:nvPr/>
        </p:nvSpPr>
        <p:spPr bwMode="auto">
          <a:xfrm>
            <a:off x="7423151" y="3221038"/>
            <a:ext cx="10080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R10</a:t>
            </a:r>
          </a:p>
        </p:txBody>
      </p:sp>
      <p:sp>
        <p:nvSpPr>
          <p:cNvPr id="124989" name="Rectangle 61"/>
          <p:cNvSpPr>
            <a:spLocks noChangeArrowheads="1"/>
          </p:cNvSpPr>
          <p:nvPr/>
        </p:nvSpPr>
        <p:spPr bwMode="auto">
          <a:xfrm>
            <a:off x="7423151" y="3365501"/>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R9</a:t>
            </a:r>
          </a:p>
        </p:txBody>
      </p:sp>
      <p:sp>
        <p:nvSpPr>
          <p:cNvPr id="124990" name="Rectangle 62"/>
          <p:cNvSpPr>
            <a:spLocks noChangeArrowheads="1"/>
          </p:cNvSpPr>
          <p:nvPr/>
        </p:nvSpPr>
        <p:spPr bwMode="auto">
          <a:xfrm>
            <a:off x="7423151" y="3509963"/>
            <a:ext cx="10080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R8</a:t>
            </a:r>
          </a:p>
        </p:txBody>
      </p:sp>
      <p:sp>
        <p:nvSpPr>
          <p:cNvPr id="124991" name="Rectangle 63"/>
          <p:cNvSpPr>
            <a:spLocks noChangeArrowheads="1"/>
          </p:cNvSpPr>
          <p:nvPr/>
        </p:nvSpPr>
        <p:spPr bwMode="auto">
          <a:xfrm>
            <a:off x="7423151" y="3652838"/>
            <a:ext cx="10080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R7</a:t>
            </a:r>
          </a:p>
        </p:txBody>
      </p:sp>
      <p:sp>
        <p:nvSpPr>
          <p:cNvPr id="124992" name="Rectangle 64"/>
          <p:cNvSpPr>
            <a:spLocks noChangeArrowheads="1"/>
          </p:cNvSpPr>
          <p:nvPr/>
        </p:nvSpPr>
        <p:spPr bwMode="auto">
          <a:xfrm>
            <a:off x="7423151" y="3797301"/>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R6</a:t>
            </a:r>
          </a:p>
        </p:txBody>
      </p:sp>
      <p:sp>
        <p:nvSpPr>
          <p:cNvPr id="124993" name="Rectangle 65"/>
          <p:cNvSpPr>
            <a:spLocks noChangeArrowheads="1"/>
          </p:cNvSpPr>
          <p:nvPr/>
        </p:nvSpPr>
        <p:spPr bwMode="auto">
          <a:xfrm>
            <a:off x="7423151" y="3941763"/>
            <a:ext cx="10080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R5</a:t>
            </a:r>
          </a:p>
        </p:txBody>
      </p:sp>
      <p:sp>
        <p:nvSpPr>
          <p:cNvPr id="124994" name="Rectangle 66"/>
          <p:cNvSpPr>
            <a:spLocks noChangeArrowheads="1"/>
          </p:cNvSpPr>
          <p:nvPr/>
        </p:nvSpPr>
        <p:spPr bwMode="auto">
          <a:xfrm>
            <a:off x="7423151" y="4086226"/>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R4</a:t>
            </a:r>
          </a:p>
        </p:txBody>
      </p:sp>
      <p:sp>
        <p:nvSpPr>
          <p:cNvPr id="124995" name="Rectangle 67"/>
          <p:cNvSpPr>
            <a:spLocks noChangeArrowheads="1"/>
          </p:cNvSpPr>
          <p:nvPr/>
        </p:nvSpPr>
        <p:spPr bwMode="auto">
          <a:xfrm>
            <a:off x="7423151" y="4229101"/>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R3</a:t>
            </a:r>
          </a:p>
        </p:txBody>
      </p:sp>
      <p:sp>
        <p:nvSpPr>
          <p:cNvPr id="124996" name="Rectangle 68"/>
          <p:cNvSpPr>
            <a:spLocks noChangeArrowheads="1"/>
          </p:cNvSpPr>
          <p:nvPr/>
        </p:nvSpPr>
        <p:spPr bwMode="auto">
          <a:xfrm>
            <a:off x="7423151" y="4373563"/>
            <a:ext cx="10080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R2</a:t>
            </a:r>
          </a:p>
        </p:txBody>
      </p:sp>
      <p:sp>
        <p:nvSpPr>
          <p:cNvPr id="124997" name="Rectangle 69"/>
          <p:cNvSpPr>
            <a:spLocks noChangeArrowheads="1"/>
          </p:cNvSpPr>
          <p:nvPr/>
        </p:nvSpPr>
        <p:spPr bwMode="auto">
          <a:xfrm>
            <a:off x="7423151" y="4949826"/>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OsEnterSum</a:t>
            </a:r>
          </a:p>
        </p:txBody>
      </p:sp>
      <p:sp>
        <p:nvSpPr>
          <p:cNvPr id="124998" name="Rectangle 70"/>
          <p:cNvSpPr>
            <a:spLocks noChangeArrowheads="1"/>
          </p:cNvSpPr>
          <p:nvPr/>
        </p:nvSpPr>
        <p:spPr bwMode="auto">
          <a:xfrm>
            <a:off x="7423151" y="4805363"/>
            <a:ext cx="10080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CPSR</a:t>
            </a:r>
          </a:p>
        </p:txBody>
      </p:sp>
      <p:sp>
        <p:nvSpPr>
          <p:cNvPr id="124999" name="Rectangle 71"/>
          <p:cNvSpPr>
            <a:spLocks noChangeArrowheads="1"/>
          </p:cNvSpPr>
          <p:nvPr/>
        </p:nvSpPr>
        <p:spPr bwMode="auto">
          <a:xfrm>
            <a:off x="7423151" y="4660901"/>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R0</a:t>
            </a:r>
          </a:p>
        </p:txBody>
      </p:sp>
      <p:sp>
        <p:nvSpPr>
          <p:cNvPr id="125000" name="Rectangle 72"/>
          <p:cNvSpPr>
            <a:spLocks noChangeArrowheads="1"/>
          </p:cNvSpPr>
          <p:nvPr/>
        </p:nvSpPr>
        <p:spPr bwMode="auto">
          <a:xfrm>
            <a:off x="7423151" y="4518026"/>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R1</a:t>
            </a:r>
          </a:p>
        </p:txBody>
      </p:sp>
      <p:grpSp>
        <p:nvGrpSpPr>
          <p:cNvPr id="5" name="Group 75"/>
          <p:cNvGrpSpPr/>
          <p:nvPr/>
        </p:nvGrpSpPr>
        <p:grpSpPr bwMode="auto">
          <a:xfrm>
            <a:off x="8429626" y="2555875"/>
            <a:ext cx="792163" cy="304800"/>
            <a:chOff x="1701" y="1514"/>
            <a:chExt cx="499" cy="192"/>
          </a:xfrm>
        </p:grpSpPr>
        <p:sp>
          <p:nvSpPr>
            <p:cNvPr id="67634" name="Line 76"/>
            <p:cNvSpPr>
              <a:spLocks noChangeShapeType="1"/>
            </p:cNvSpPr>
            <p:nvPr/>
          </p:nvSpPr>
          <p:spPr bwMode="auto">
            <a:xfrm flipH="1">
              <a:off x="1701" y="1616"/>
              <a:ext cx="226"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7635" name="Text Box 77"/>
            <p:cNvSpPr txBox="1">
              <a:spLocks noChangeArrowheads="1"/>
            </p:cNvSpPr>
            <p:nvPr/>
          </p:nvSpPr>
          <p:spPr bwMode="auto">
            <a:xfrm>
              <a:off x="1927" y="1514"/>
              <a:ext cx="27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stk</a:t>
              </a:r>
            </a:p>
          </p:txBody>
        </p:sp>
      </p:grpSp>
      <p:grpSp>
        <p:nvGrpSpPr>
          <p:cNvPr id="6" name="Group 78"/>
          <p:cNvGrpSpPr/>
          <p:nvPr/>
        </p:nvGrpSpPr>
        <p:grpSpPr bwMode="auto">
          <a:xfrm>
            <a:off x="8429626" y="2284413"/>
            <a:ext cx="938213" cy="431800"/>
            <a:chOff x="1791" y="981"/>
            <a:chExt cx="591" cy="272"/>
          </a:xfrm>
        </p:grpSpPr>
        <p:sp>
          <p:nvSpPr>
            <p:cNvPr id="67631" name="Line 79"/>
            <p:cNvSpPr>
              <a:spLocks noChangeShapeType="1"/>
            </p:cNvSpPr>
            <p:nvPr/>
          </p:nvSpPr>
          <p:spPr bwMode="auto">
            <a:xfrm flipH="1">
              <a:off x="1791" y="1253"/>
              <a:ext cx="136"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7632" name="Text Box 80"/>
            <p:cNvSpPr txBox="1">
              <a:spLocks noChangeArrowheads="1"/>
            </p:cNvSpPr>
            <p:nvPr/>
          </p:nvSpPr>
          <p:spPr bwMode="auto">
            <a:xfrm>
              <a:off x="2019" y="981"/>
              <a:ext cx="36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ptos</a:t>
              </a:r>
            </a:p>
          </p:txBody>
        </p:sp>
        <p:sp>
          <p:nvSpPr>
            <p:cNvPr id="67633" name="Line 81"/>
            <p:cNvSpPr>
              <a:spLocks noChangeShapeType="1"/>
            </p:cNvSpPr>
            <p:nvPr/>
          </p:nvSpPr>
          <p:spPr bwMode="auto">
            <a:xfrm flipV="1">
              <a:off x="1928" y="1162"/>
              <a:ext cx="91" cy="9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25011" name="Rectangle 83"/>
          <p:cNvSpPr>
            <a:spLocks noChangeArrowheads="1"/>
          </p:cNvSpPr>
          <p:nvPr/>
        </p:nvSpPr>
        <p:spPr bwMode="auto">
          <a:xfrm>
            <a:off x="4064000" y="4191001"/>
            <a:ext cx="3022600" cy="5762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400" dirty="0" err="1">
                <a:latin typeface="Arial" panose="020B0604020202020204" pitchFamily="34" charset="0"/>
              </a:rPr>
              <a:t>stk</a:t>
            </a:r>
            <a:r>
              <a:rPr lang="en-US" altLang="zh-CN" sz="1400" dirty="0">
                <a:latin typeface="Arial" panose="020B0604020202020204" pitchFamily="34" charset="0"/>
              </a:rPr>
              <a:t> = &amp;</a:t>
            </a:r>
            <a:r>
              <a:rPr lang="en-US" altLang="zh-CN" sz="1400" dirty="0" err="1">
                <a:latin typeface="Arial" panose="020B0604020202020204" pitchFamily="34" charset="0"/>
              </a:rPr>
              <a:t>OSTaskIdleStk</a:t>
            </a:r>
            <a:endParaRPr lang="en-US" altLang="zh-CN" sz="1400" dirty="0">
              <a:latin typeface="Arial" panose="020B0604020202020204" pitchFamily="34" charset="0"/>
            </a:endParaRPr>
          </a:p>
          <a:p>
            <a:pPr algn="ctr">
              <a:defRPr/>
            </a:pPr>
            <a:r>
              <a:rPr lang="en-US" altLang="zh-CN" sz="1400" dirty="0">
                <a:latin typeface="Arial" panose="020B0604020202020204" pitchFamily="34" charset="0"/>
              </a:rPr>
              <a:t>[(OS_TASK_IDLE_STK_SIZE-1)-17]</a:t>
            </a:r>
          </a:p>
        </p:txBody>
      </p:sp>
      <p:sp>
        <p:nvSpPr>
          <p:cNvPr id="125013" name="Rectangle 85"/>
          <p:cNvSpPr>
            <a:spLocks noChangeArrowheads="1"/>
          </p:cNvSpPr>
          <p:nvPr/>
        </p:nvSpPr>
        <p:spPr bwMode="auto">
          <a:xfrm>
            <a:off x="2133600" y="2514600"/>
            <a:ext cx="3352800" cy="15240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5012" name="Rectangle 84"/>
          <p:cNvSpPr>
            <a:spLocks noChangeArrowheads="1"/>
          </p:cNvSpPr>
          <p:nvPr/>
        </p:nvSpPr>
        <p:spPr bwMode="auto">
          <a:xfrm>
            <a:off x="2133600" y="1550988"/>
            <a:ext cx="33528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dirty="0"/>
              <a:t>OS_STK *</a:t>
            </a:r>
            <a:r>
              <a:rPr lang="en-US" altLang="zh-CN" sz="1200" dirty="0" err="1"/>
              <a:t>OSTaskStkInit</a:t>
            </a:r>
            <a:r>
              <a:rPr lang="en-US" altLang="zh-CN" sz="1200" dirty="0"/>
              <a:t>(void (*task)(void *pd), </a:t>
            </a:r>
          </a:p>
          <a:p>
            <a:pPr eaLnBrk="1" hangingPunct="1"/>
            <a:r>
              <a:rPr lang="en-US" altLang="zh-CN" sz="1200" dirty="0"/>
              <a:t>void *</a:t>
            </a:r>
            <a:r>
              <a:rPr lang="en-US" altLang="zh-CN" sz="1200" dirty="0" err="1"/>
              <a:t>pdata</a:t>
            </a:r>
            <a:r>
              <a:rPr lang="en-US" altLang="zh-CN" sz="1200" dirty="0"/>
              <a:t>, OS_STK *</a:t>
            </a:r>
            <a:r>
              <a:rPr lang="en-US" altLang="zh-CN" sz="1200" dirty="0" err="1"/>
              <a:t>ptos</a:t>
            </a:r>
            <a:r>
              <a:rPr lang="en-US" altLang="zh-CN" sz="1200" dirty="0"/>
              <a:t>, INT16U opt)</a:t>
            </a:r>
          </a:p>
          <a:p>
            <a:pPr eaLnBrk="1" hangingPunct="1"/>
            <a:r>
              <a:rPr lang="en-US" altLang="zh-CN" sz="1200" dirty="0"/>
              <a:t>{</a:t>
            </a:r>
          </a:p>
          <a:p>
            <a:pPr eaLnBrk="1" hangingPunct="1"/>
            <a:r>
              <a:rPr lang="en-US" altLang="zh-CN" sz="1200" dirty="0"/>
              <a:t>    OS_STK *</a:t>
            </a:r>
            <a:r>
              <a:rPr lang="en-US" altLang="zh-CN" sz="1200" dirty="0" err="1"/>
              <a:t>stk</a:t>
            </a:r>
            <a:r>
              <a:rPr lang="en-US" altLang="zh-CN" sz="1200" dirty="0"/>
              <a:t>;</a:t>
            </a:r>
          </a:p>
          <a:p>
            <a:pPr eaLnBrk="1" hangingPunct="1"/>
            <a:r>
              <a:rPr lang="en-US" altLang="zh-CN" sz="1200" dirty="0"/>
              <a:t>    extern void </a:t>
            </a:r>
            <a:r>
              <a:rPr lang="en-US" altLang="zh-CN" sz="1200" dirty="0" err="1"/>
              <a:t>TaskEntry</a:t>
            </a:r>
            <a:r>
              <a:rPr lang="en-US" altLang="zh-CN" sz="1200" dirty="0"/>
              <a:t>(void);</a:t>
            </a:r>
          </a:p>
          <a:p>
            <a:pPr eaLnBrk="1" hangingPunct="1"/>
            <a:r>
              <a:rPr lang="en-US" altLang="zh-CN" sz="1200" dirty="0"/>
              <a:t>    </a:t>
            </a:r>
            <a:r>
              <a:rPr lang="pt-BR" altLang="zh-CN" sz="1200" dirty="0"/>
              <a:t>opt    = opt;</a:t>
            </a:r>
          </a:p>
          <a:p>
            <a:pPr eaLnBrk="1" hangingPunct="1"/>
            <a:r>
              <a:rPr lang="pt-BR" altLang="zh-CN" sz="1200" dirty="0"/>
              <a:t>    stk    = ptos;</a:t>
            </a:r>
          </a:p>
          <a:p>
            <a:pPr eaLnBrk="1" hangingPunct="1"/>
            <a:r>
              <a:rPr lang="pt-BR" altLang="zh-CN" sz="1200" dirty="0"/>
              <a:t>    *stk = (OS_STK) TaskEntry;</a:t>
            </a:r>
          </a:p>
          <a:p>
            <a:pPr eaLnBrk="1" hangingPunct="1"/>
            <a:r>
              <a:rPr lang="pt-BR" altLang="zh-CN" sz="1200" dirty="0"/>
              <a:t>    *--stk = (OS_STK) task;</a:t>
            </a:r>
          </a:p>
          <a:p>
            <a:pPr eaLnBrk="1" hangingPunct="1"/>
            <a:r>
              <a:rPr lang="pt-BR" altLang="zh-CN" sz="1200" dirty="0"/>
              <a:t>    *--stk = 0;</a:t>
            </a:r>
          </a:p>
          <a:p>
            <a:pPr eaLnBrk="1" hangingPunct="1"/>
            <a:r>
              <a:rPr lang="pt-BR" altLang="zh-CN" sz="1200" dirty="0"/>
              <a:t>    *--stk = 0;</a:t>
            </a:r>
          </a:p>
          <a:p>
            <a:pPr eaLnBrk="1" hangingPunct="1"/>
            <a:r>
              <a:rPr lang="pt-BR" altLang="zh-CN" sz="1200" dirty="0"/>
              <a:t>    *--stk = 0;</a:t>
            </a:r>
          </a:p>
          <a:p>
            <a:pPr eaLnBrk="1" hangingPunct="1"/>
            <a:r>
              <a:rPr lang="pt-BR" altLang="zh-CN" sz="1200" dirty="0"/>
              <a:t>    *--stk = 0;</a:t>
            </a:r>
          </a:p>
          <a:p>
            <a:pPr eaLnBrk="1" hangingPunct="1"/>
            <a:r>
              <a:rPr lang="pt-BR" altLang="zh-CN" sz="1200" dirty="0"/>
              <a:t>    *--stk = 0;</a:t>
            </a:r>
          </a:p>
          <a:p>
            <a:pPr eaLnBrk="1" hangingPunct="1"/>
            <a:r>
              <a:rPr lang="pt-BR" altLang="zh-CN" sz="1200" dirty="0"/>
              <a:t>    *--stk = 0;</a:t>
            </a:r>
          </a:p>
          <a:p>
            <a:pPr eaLnBrk="1" hangingPunct="1"/>
            <a:r>
              <a:rPr lang="pt-BR" altLang="zh-CN" sz="1200" dirty="0"/>
              <a:t>    *--stk = 0;</a:t>
            </a:r>
          </a:p>
          <a:p>
            <a:pPr eaLnBrk="1" hangingPunct="1"/>
            <a:r>
              <a:rPr lang="pt-BR" altLang="zh-CN" sz="1200" dirty="0"/>
              <a:t>    *--stk = 0;</a:t>
            </a:r>
          </a:p>
          <a:p>
            <a:pPr eaLnBrk="1" hangingPunct="1"/>
            <a:r>
              <a:rPr lang="pt-BR" altLang="zh-CN" sz="1200" dirty="0"/>
              <a:t>    *--stk = 0;</a:t>
            </a:r>
          </a:p>
          <a:p>
            <a:pPr eaLnBrk="1" hangingPunct="1"/>
            <a:r>
              <a:rPr lang="pt-BR" altLang="zh-CN" sz="1200" dirty="0"/>
              <a:t>    *--stk = 0;</a:t>
            </a:r>
          </a:p>
          <a:p>
            <a:pPr eaLnBrk="1" hangingPunct="1"/>
            <a:r>
              <a:rPr lang="pt-BR" altLang="zh-CN" sz="1200" dirty="0"/>
              <a:t>    *--stk = 0;</a:t>
            </a:r>
          </a:p>
          <a:p>
            <a:pPr eaLnBrk="1" hangingPunct="1"/>
            <a:r>
              <a:rPr lang="pt-BR" altLang="zh-CN" sz="1200" dirty="0"/>
              <a:t>    *--stk = 0;</a:t>
            </a:r>
          </a:p>
          <a:p>
            <a:pPr eaLnBrk="1" hangingPunct="1"/>
            <a:r>
              <a:rPr lang="pt-BR" altLang="zh-CN" sz="1200" dirty="0"/>
              <a:t>    *--stk = (unsigned int) pdata;</a:t>
            </a:r>
          </a:p>
          <a:p>
            <a:pPr eaLnBrk="1" hangingPunct="1"/>
            <a:r>
              <a:rPr lang="pt-BR" altLang="zh-CN" sz="1200" dirty="0"/>
              <a:t>    *--stk = 0x1f;</a:t>
            </a:r>
          </a:p>
          <a:p>
            <a:pPr eaLnBrk="1" hangingPunct="1"/>
            <a:r>
              <a:rPr lang="pt-BR" altLang="zh-CN" sz="1200" dirty="0"/>
              <a:t>    *--stk = 0;</a:t>
            </a:r>
          </a:p>
          <a:p>
            <a:pPr eaLnBrk="1" hangingPunct="1"/>
            <a:r>
              <a:rPr lang="pt-BR" altLang="zh-CN" sz="1200" dirty="0"/>
              <a:t>    return (stk);</a:t>
            </a:r>
          </a:p>
          <a:p>
            <a:pPr eaLnBrk="1" hangingPunct="1"/>
            <a:r>
              <a:rPr lang="pt-BR" altLang="zh-CN" sz="1200" dirty="0"/>
              <a:t>}</a:t>
            </a:r>
          </a:p>
        </p:txBody>
      </p:sp>
      <p:sp>
        <p:nvSpPr>
          <p:cNvPr id="125010" name="Rectangle 82"/>
          <p:cNvSpPr>
            <a:spLocks noChangeArrowheads="1"/>
          </p:cNvSpPr>
          <p:nvPr/>
        </p:nvSpPr>
        <p:spPr bwMode="auto">
          <a:xfrm>
            <a:off x="4343400" y="2590801"/>
            <a:ext cx="2590800" cy="5762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zh-CN" altLang="zh-CN" sz="1400" dirty="0">
                <a:latin typeface="Arial" panose="020B0604020202020204" pitchFamily="34" charset="0"/>
              </a:rPr>
              <a:t>ptos</a:t>
            </a:r>
            <a:r>
              <a:rPr lang="en-US" altLang="zh-CN" sz="1400" dirty="0">
                <a:latin typeface="Arial" panose="020B0604020202020204" pitchFamily="34" charset="0"/>
              </a:rPr>
              <a:t> = &amp;</a:t>
            </a:r>
            <a:r>
              <a:rPr lang="en-US" altLang="zh-CN" sz="1400" dirty="0" err="1">
                <a:latin typeface="Arial" panose="020B0604020202020204" pitchFamily="34" charset="0"/>
              </a:rPr>
              <a:t>OSTaskIdleStk</a:t>
            </a:r>
            <a:endParaRPr lang="en-US" altLang="zh-CN" sz="1400" dirty="0">
              <a:latin typeface="Arial" panose="020B0604020202020204" pitchFamily="34" charset="0"/>
            </a:endParaRPr>
          </a:p>
          <a:p>
            <a:pPr algn="ctr">
              <a:defRPr/>
            </a:pPr>
            <a:r>
              <a:rPr lang="en-US" altLang="zh-CN" sz="1400" dirty="0">
                <a:latin typeface="Arial" panose="020B0604020202020204" pitchFamily="34" charset="0"/>
              </a:rPr>
              <a:t>[OS_TASK_IDLE_STK_SIZE-1]</a:t>
            </a:r>
          </a:p>
        </p:txBody>
      </p:sp>
      <p:sp>
        <p:nvSpPr>
          <p:cNvPr id="78" name="燕尾形 77">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7" name="标题 6"/>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24934"/>
                                        </p:tgtEl>
                                        <p:attrNameLst>
                                          <p:attrName>style.visibility</p:attrName>
                                        </p:attrNameLst>
                                      </p:cBhvr>
                                      <p:to>
                                        <p:strVal val="visible"/>
                                      </p:to>
                                    </p:set>
                                    <p:animEffect transition="in" filter="slide(fromTop)">
                                      <p:cBhvr>
                                        <p:cTn id="7" dur="500"/>
                                        <p:tgtEl>
                                          <p:spTgt spid="124934"/>
                                        </p:tgtEl>
                                      </p:cBhvr>
                                    </p:animEffect>
                                  </p:childTnLst>
                                </p:cTn>
                              </p:par>
                              <p:par>
                                <p:cTn id="8" presetID="12" presetClass="entr" presetSubtype="1" fill="hold" grpId="0" nodeType="withEffect">
                                  <p:stCondLst>
                                    <p:cond delay="0"/>
                                  </p:stCondLst>
                                  <p:childTnLst>
                                    <p:set>
                                      <p:cBhvr>
                                        <p:cTn id="9" dur="1" fill="hold">
                                          <p:stCondLst>
                                            <p:cond delay="0"/>
                                          </p:stCondLst>
                                        </p:cTn>
                                        <p:tgtEl>
                                          <p:spTgt spid="125012"/>
                                        </p:tgtEl>
                                        <p:attrNameLst>
                                          <p:attrName>style.visibility</p:attrName>
                                        </p:attrNameLst>
                                      </p:cBhvr>
                                      <p:to>
                                        <p:strVal val="visible"/>
                                      </p:to>
                                    </p:set>
                                    <p:animEffect transition="in" filter="slide(fromTop)">
                                      <p:cBhvr>
                                        <p:cTn id="10" dur="500"/>
                                        <p:tgtEl>
                                          <p:spTgt spid="125012"/>
                                        </p:tgtEl>
                                      </p:cBhvr>
                                    </p:animEffect>
                                  </p:childTnLst>
                                </p:cTn>
                              </p:par>
                            </p:childTnLst>
                          </p:cTn>
                        </p:par>
                        <p:par>
                          <p:cTn id="11" fill="hold">
                            <p:stCondLst>
                              <p:cond delay="500"/>
                            </p:stCondLst>
                            <p:childTnLst>
                              <p:par>
                                <p:cTn id="12" presetID="9"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dissolve">
                                      <p:cBhvr>
                                        <p:cTn id="14" dur="500"/>
                                        <p:tgtEl>
                                          <p:spTgt spid="2"/>
                                        </p:tgtEl>
                                      </p:cBhvr>
                                    </p:animEffect>
                                  </p:childTnLst>
                                </p:cTn>
                              </p:par>
                              <p:par>
                                <p:cTn id="15" presetID="9" presetClass="entr" presetSubtype="0" fill="hold" grpId="1" nodeType="withEffect">
                                  <p:stCondLst>
                                    <p:cond delay="0"/>
                                  </p:stCondLst>
                                  <p:childTnLst>
                                    <p:set>
                                      <p:cBhvr>
                                        <p:cTn id="16" dur="1" fill="hold">
                                          <p:stCondLst>
                                            <p:cond delay="0"/>
                                          </p:stCondLst>
                                        </p:cTn>
                                        <p:tgtEl>
                                          <p:spTgt spid="124984"/>
                                        </p:tgtEl>
                                        <p:attrNameLst>
                                          <p:attrName>style.visibility</p:attrName>
                                        </p:attrNameLst>
                                      </p:cBhvr>
                                      <p:to>
                                        <p:strVal val="visible"/>
                                      </p:to>
                                    </p:set>
                                    <p:animEffect transition="in" filter="dissolve">
                                      <p:cBhvr>
                                        <p:cTn id="17" dur="500"/>
                                        <p:tgtEl>
                                          <p:spTgt spid="124984"/>
                                        </p:tgtEl>
                                      </p:cBhvr>
                                    </p:animEffect>
                                  </p:childTnLst>
                                </p:cTn>
                              </p:par>
                              <p:par>
                                <p:cTn id="18" presetID="9" presetClass="entr" presetSubtype="0" fill="hold" grpId="1" nodeType="withEffect">
                                  <p:stCondLst>
                                    <p:cond delay="0"/>
                                  </p:stCondLst>
                                  <p:childTnLst>
                                    <p:set>
                                      <p:cBhvr>
                                        <p:cTn id="19" dur="1" fill="hold">
                                          <p:stCondLst>
                                            <p:cond delay="0"/>
                                          </p:stCondLst>
                                        </p:cTn>
                                        <p:tgtEl>
                                          <p:spTgt spid="124985"/>
                                        </p:tgtEl>
                                        <p:attrNameLst>
                                          <p:attrName>style.visibility</p:attrName>
                                        </p:attrNameLst>
                                      </p:cBhvr>
                                      <p:to>
                                        <p:strVal val="visible"/>
                                      </p:to>
                                    </p:set>
                                    <p:animEffect transition="in" filter="dissolve">
                                      <p:cBhvr>
                                        <p:cTn id="20" dur="500"/>
                                        <p:tgtEl>
                                          <p:spTgt spid="124985"/>
                                        </p:tgtEl>
                                      </p:cBhvr>
                                    </p:animEffect>
                                  </p:childTnLst>
                                </p:cTn>
                              </p:par>
                              <p:par>
                                <p:cTn id="21" presetID="9" presetClass="entr" presetSubtype="0" fill="hold" grpId="1" nodeType="withEffect">
                                  <p:stCondLst>
                                    <p:cond delay="0"/>
                                  </p:stCondLst>
                                  <p:childTnLst>
                                    <p:set>
                                      <p:cBhvr>
                                        <p:cTn id="22" dur="1" fill="hold">
                                          <p:stCondLst>
                                            <p:cond delay="0"/>
                                          </p:stCondLst>
                                        </p:cTn>
                                        <p:tgtEl>
                                          <p:spTgt spid="124986"/>
                                        </p:tgtEl>
                                        <p:attrNameLst>
                                          <p:attrName>style.visibility</p:attrName>
                                        </p:attrNameLst>
                                      </p:cBhvr>
                                      <p:to>
                                        <p:strVal val="visible"/>
                                      </p:to>
                                    </p:set>
                                    <p:animEffect transition="in" filter="dissolve">
                                      <p:cBhvr>
                                        <p:cTn id="23" dur="500"/>
                                        <p:tgtEl>
                                          <p:spTgt spid="124986"/>
                                        </p:tgtEl>
                                      </p:cBhvr>
                                    </p:animEffect>
                                  </p:childTnLst>
                                </p:cTn>
                              </p:par>
                              <p:par>
                                <p:cTn id="24" presetID="9" presetClass="entr" presetSubtype="0" fill="hold" grpId="1" nodeType="withEffect">
                                  <p:stCondLst>
                                    <p:cond delay="0"/>
                                  </p:stCondLst>
                                  <p:childTnLst>
                                    <p:set>
                                      <p:cBhvr>
                                        <p:cTn id="25" dur="1" fill="hold">
                                          <p:stCondLst>
                                            <p:cond delay="0"/>
                                          </p:stCondLst>
                                        </p:cTn>
                                        <p:tgtEl>
                                          <p:spTgt spid="124987"/>
                                        </p:tgtEl>
                                        <p:attrNameLst>
                                          <p:attrName>style.visibility</p:attrName>
                                        </p:attrNameLst>
                                      </p:cBhvr>
                                      <p:to>
                                        <p:strVal val="visible"/>
                                      </p:to>
                                    </p:set>
                                    <p:animEffect transition="in" filter="dissolve">
                                      <p:cBhvr>
                                        <p:cTn id="26" dur="500"/>
                                        <p:tgtEl>
                                          <p:spTgt spid="124987"/>
                                        </p:tgtEl>
                                      </p:cBhvr>
                                    </p:animEffect>
                                  </p:childTnLst>
                                </p:cTn>
                              </p:par>
                              <p:par>
                                <p:cTn id="27" presetID="9" presetClass="entr" presetSubtype="0" fill="hold" grpId="1" nodeType="withEffect">
                                  <p:stCondLst>
                                    <p:cond delay="0"/>
                                  </p:stCondLst>
                                  <p:childTnLst>
                                    <p:set>
                                      <p:cBhvr>
                                        <p:cTn id="28" dur="1" fill="hold">
                                          <p:stCondLst>
                                            <p:cond delay="0"/>
                                          </p:stCondLst>
                                        </p:cTn>
                                        <p:tgtEl>
                                          <p:spTgt spid="124988"/>
                                        </p:tgtEl>
                                        <p:attrNameLst>
                                          <p:attrName>style.visibility</p:attrName>
                                        </p:attrNameLst>
                                      </p:cBhvr>
                                      <p:to>
                                        <p:strVal val="visible"/>
                                      </p:to>
                                    </p:set>
                                    <p:animEffect transition="in" filter="dissolve">
                                      <p:cBhvr>
                                        <p:cTn id="29" dur="500"/>
                                        <p:tgtEl>
                                          <p:spTgt spid="124988"/>
                                        </p:tgtEl>
                                      </p:cBhvr>
                                    </p:animEffect>
                                  </p:childTnLst>
                                </p:cTn>
                              </p:par>
                              <p:par>
                                <p:cTn id="30" presetID="9" presetClass="entr" presetSubtype="0" fill="hold" grpId="1" nodeType="withEffect">
                                  <p:stCondLst>
                                    <p:cond delay="0"/>
                                  </p:stCondLst>
                                  <p:childTnLst>
                                    <p:set>
                                      <p:cBhvr>
                                        <p:cTn id="31" dur="1" fill="hold">
                                          <p:stCondLst>
                                            <p:cond delay="0"/>
                                          </p:stCondLst>
                                        </p:cTn>
                                        <p:tgtEl>
                                          <p:spTgt spid="124989"/>
                                        </p:tgtEl>
                                        <p:attrNameLst>
                                          <p:attrName>style.visibility</p:attrName>
                                        </p:attrNameLst>
                                      </p:cBhvr>
                                      <p:to>
                                        <p:strVal val="visible"/>
                                      </p:to>
                                    </p:set>
                                    <p:animEffect transition="in" filter="dissolve">
                                      <p:cBhvr>
                                        <p:cTn id="32" dur="500"/>
                                        <p:tgtEl>
                                          <p:spTgt spid="124989"/>
                                        </p:tgtEl>
                                      </p:cBhvr>
                                    </p:animEffect>
                                  </p:childTnLst>
                                </p:cTn>
                              </p:par>
                              <p:par>
                                <p:cTn id="33" presetID="9" presetClass="entr" presetSubtype="0" fill="hold" grpId="1" nodeType="withEffect">
                                  <p:stCondLst>
                                    <p:cond delay="0"/>
                                  </p:stCondLst>
                                  <p:childTnLst>
                                    <p:set>
                                      <p:cBhvr>
                                        <p:cTn id="34" dur="1" fill="hold">
                                          <p:stCondLst>
                                            <p:cond delay="0"/>
                                          </p:stCondLst>
                                        </p:cTn>
                                        <p:tgtEl>
                                          <p:spTgt spid="124990"/>
                                        </p:tgtEl>
                                        <p:attrNameLst>
                                          <p:attrName>style.visibility</p:attrName>
                                        </p:attrNameLst>
                                      </p:cBhvr>
                                      <p:to>
                                        <p:strVal val="visible"/>
                                      </p:to>
                                    </p:set>
                                    <p:animEffect transition="in" filter="dissolve">
                                      <p:cBhvr>
                                        <p:cTn id="35" dur="500"/>
                                        <p:tgtEl>
                                          <p:spTgt spid="124990"/>
                                        </p:tgtEl>
                                      </p:cBhvr>
                                    </p:animEffect>
                                  </p:childTnLst>
                                </p:cTn>
                              </p:par>
                              <p:par>
                                <p:cTn id="36" presetID="9" presetClass="entr" presetSubtype="0" fill="hold" grpId="1" nodeType="withEffect">
                                  <p:stCondLst>
                                    <p:cond delay="0"/>
                                  </p:stCondLst>
                                  <p:childTnLst>
                                    <p:set>
                                      <p:cBhvr>
                                        <p:cTn id="37" dur="1" fill="hold">
                                          <p:stCondLst>
                                            <p:cond delay="0"/>
                                          </p:stCondLst>
                                        </p:cTn>
                                        <p:tgtEl>
                                          <p:spTgt spid="124991"/>
                                        </p:tgtEl>
                                        <p:attrNameLst>
                                          <p:attrName>style.visibility</p:attrName>
                                        </p:attrNameLst>
                                      </p:cBhvr>
                                      <p:to>
                                        <p:strVal val="visible"/>
                                      </p:to>
                                    </p:set>
                                    <p:animEffect transition="in" filter="dissolve">
                                      <p:cBhvr>
                                        <p:cTn id="38" dur="500"/>
                                        <p:tgtEl>
                                          <p:spTgt spid="124991"/>
                                        </p:tgtEl>
                                      </p:cBhvr>
                                    </p:animEffect>
                                  </p:childTnLst>
                                </p:cTn>
                              </p:par>
                              <p:par>
                                <p:cTn id="39" presetID="9" presetClass="entr" presetSubtype="0" fill="hold" grpId="1" nodeType="withEffect">
                                  <p:stCondLst>
                                    <p:cond delay="0"/>
                                  </p:stCondLst>
                                  <p:childTnLst>
                                    <p:set>
                                      <p:cBhvr>
                                        <p:cTn id="40" dur="1" fill="hold">
                                          <p:stCondLst>
                                            <p:cond delay="0"/>
                                          </p:stCondLst>
                                        </p:cTn>
                                        <p:tgtEl>
                                          <p:spTgt spid="124992"/>
                                        </p:tgtEl>
                                        <p:attrNameLst>
                                          <p:attrName>style.visibility</p:attrName>
                                        </p:attrNameLst>
                                      </p:cBhvr>
                                      <p:to>
                                        <p:strVal val="visible"/>
                                      </p:to>
                                    </p:set>
                                    <p:animEffect transition="in" filter="dissolve">
                                      <p:cBhvr>
                                        <p:cTn id="41" dur="500"/>
                                        <p:tgtEl>
                                          <p:spTgt spid="124992"/>
                                        </p:tgtEl>
                                      </p:cBhvr>
                                    </p:animEffect>
                                  </p:childTnLst>
                                </p:cTn>
                              </p:par>
                              <p:par>
                                <p:cTn id="42" presetID="9" presetClass="entr" presetSubtype="0" fill="hold" grpId="1" nodeType="withEffect">
                                  <p:stCondLst>
                                    <p:cond delay="0"/>
                                  </p:stCondLst>
                                  <p:childTnLst>
                                    <p:set>
                                      <p:cBhvr>
                                        <p:cTn id="43" dur="1" fill="hold">
                                          <p:stCondLst>
                                            <p:cond delay="0"/>
                                          </p:stCondLst>
                                        </p:cTn>
                                        <p:tgtEl>
                                          <p:spTgt spid="124993"/>
                                        </p:tgtEl>
                                        <p:attrNameLst>
                                          <p:attrName>style.visibility</p:attrName>
                                        </p:attrNameLst>
                                      </p:cBhvr>
                                      <p:to>
                                        <p:strVal val="visible"/>
                                      </p:to>
                                    </p:set>
                                    <p:animEffect transition="in" filter="dissolve">
                                      <p:cBhvr>
                                        <p:cTn id="44" dur="500"/>
                                        <p:tgtEl>
                                          <p:spTgt spid="124993"/>
                                        </p:tgtEl>
                                      </p:cBhvr>
                                    </p:animEffect>
                                  </p:childTnLst>
                                </p:cTn>
                              </p:par>
                              <p:par>
                                <p:cTn id="45" presetID="9" presetClass="entr" presetSubtype="0" fill="hold" grpId="1" nodeType="withEffect">
                                  <p:stCondLst>
                                    <p:cond delay="0"/>
                                  </p:stCondLst>
                                  <p:childTnLst>
                                    <p:set>
                                      <p:cBhvr>
                                        <p:cTn id="46" dur="1" fill="hold">
                                          <p:stCondLst>
                                            <p:cond delay="0"/>
                                          </p:stCondLst>
                                        </p:cTn>
                                        <p:tgtEl>
                                          <p:spTgt spid="124994"/>
                                        </p:tgtEl>
                                        <p:attrNameLst>
                                          <p:attrName>style.visibility</p:attrName>
                                        </p:attrNameLst>
                                      </p:cBhvr>
                                      <p:to>
                                        <p:strVal val="visible"/>
                                      </p:to>
                                    </p:set>
                                    <p:animEffect transition="in" filter="dissolve">
                                      <p:cBhvr>
                                        <p:cTn id="47" dur="500"/>
                                        <p:tgtEl>
                                          <p:spTgt spid="124994"/>
                                        </p:tgtEl>
                                      </p:cBhvr>
                                    </p:animEffect>
                                  </p:childTnLst>
                                </p:cTn>
                              </p:par>
                              <p:par>
                                <p:cTn id="48" presetID="9" presetClass="entr" presetSubtype="0" fill="hold" grpId="1" nodeType="withEffect">
                                  <p:stCondLst>
                                    <p:cond delay="0"/>
                                  </p:stCondLst>
                                  <p:childTnLst>
                                    <p:set>
                                      <p:cBhvr>
                                        <p:cTn id="49" dur="1" fill="hold">
                                          <p:stCondLst>
                                            <p:cond delay="0"/>
                                          </p:stCondLst>
                                        </p:cTn>
                                        <p:tgtEl>
                                          <p:spTgt spid="124995"/>
                                        </p:tgtEl>
                                        <p:attrNameLst>
                                          <p:attrName>style.visibility</p:attrName>
                                        </p:attrNameLst>
                                      </p:cBhvr>
                                      <p:to>
                                        <p:strVal val="visible"/>
                                      </p:to>
                                    </p:set>
                                    <p:animEffect transition="in" filter="dissolve">
                                      <p:cBhvr>
                                        <p:cTn id="50" dur="500"/>
                                        <p:tgtEl>
                                          <p:spTgt spid="124995"/>
                                        </p:tgtEl>
                                      </p:cBhvr>
                                    </p:animEffect>
                                  </p:childTnLst>
                                </p:cTn>
                              </p:par>
                              <p:par>
                                <p:cTn id="51" presetID="9" presetClass="entr" presetSubtype="0" fill="hold" grpId="1" nodeType="withEffect">
                                  <p:stCondLst>
                                    <p:cond delay="0"/>
                                  </p:stCondLst>
                                  <p:childTnLst>
                                    <p:set>
                                      <p:cBhvr>
                                        <p:cTn id="52" dur="1" fill="hold">
                                          <p:stCondLst>
                                            <p:cond delay="0"/>
                                          </p:stCondLst>
                                        </p:cTn>
                                        <p:tgtEl>
                                          <p:spTgt spid="124996"/>
                                        </p:tgtEl>
                                        <p:attrNameLst>
                                          <p:attrName>style.visibility</p:attrName>
                                        </p:attrNameLst>
                                      </p:cBhvr>
                                      <p:to>
                                        <p:strVal val="visible"/>
                                      </p:to>
                                    </p:set>
                                    <p:animEffect transition="in" filter="dissolve">
                                      <p:cBhvr>
                                        <p:cTn id="53" dur="500"/>
                                        <p:tgtEl>
                                          <p:spTgt spid="124996"/>
                                        </p:tgtEl>
                                      </p:cBhvr>
                                    </p:animEffect>
                                  </p:childTnLst>
                                </p:cTn>
                              </p:par>
                              <p:par>
                                <p:cTn id="54" presetID="9" presetClass="entr" presetSubtype="0" fill="hold" grpId="1" nodeType="withEffect">
                                  <p:stCondLst>
                                    <p:cond delay="0"/>
                                  </p:stCondLst>
                                  <p:childTnLst>
                                    <p:set>
                                      <p:cBhvr>
                                        <p:cTn id="55" dur="1" fill="hold">
                                          <p:stCondLst>
                                            <p:cond delay="0"/>
                                          </p:stCondLst>
                                        </p:cTn>
                                        <p:tgtEl>
                                          <p:spTgt spid="124997"/>
                                        </p:tgtEl>
                                        <p:attrNameLst>
                                          <p:attrName>style.visibility</p:attrName>
                                        </p:attrNameLst>
                                      </p:cBhvr>
                                      <p:to>
                                        <p:strVal val="visible"/>
                                      </p:to>
                                    </p:set>
                                    <p:animEffect transition="in" filter="dissolve">
                                      <p:cBhvr>
                                        <p:cTn id="56" dur="500"/>
                                        <p:tgtEl>
                                          <p:spTgt spid="124997"/>
                                        </p:tgtEl>
                                      </p:cBhvr>
                                    </p:animEffect>
                                  </p:childTnLst>
                                </p:cTn>
                              </p:par>
                              <p:par>
                                <p:cTn id="57" presetID="9" presetClass="entr" presetSubtype="0" fill="hold" grpId="1" nodeType="withEffect">
                                  <p:stCondLst>
                                    <p:cond delay="0"/>
                                  </p:stCondLst>
                                  <p:childTnLst>
                                    <p:set>
                                      <p:cBhvr>
                                        <p:cTn id="58" dur="1" fill="hold">
                                          <p:stCondLst>
                                            <p:cond delay="0"/>
                                          </p:stCondLst>
                                        </p:cTn>
                                        <p:tgtEl>
                                          <p:spTgt spid="124998"/>
                                        </p:tgtEl>
                                        <p:attrNameLst>
                                          <p:attrName>style.visibility</p:attrName>
                                        </p:attrNameLst>
                                      </p:cBhvr>
                                      <p:to>
                                        <p:strVal val="visible"/>
                                      </p:to>
                                    </p:set>
                                    <p:animEffect transition="in" filter="dissolve">
                                      <p:cBhvr>
                                        <p:cTn id="59" dur="500"/>
                                        <p:tgtEl>
                                          <p:spTgt spid="124998"/>
                                        </p:tgtEl>
                                      </p:cBhvr>
                                    </p:animEffect>
                                  </p:childTnLst>
                                </p:cTn>
                              </p:par>
                              <p:par>
                                <p:cTn id="60" presetID="9" presetClass="entr" presetSubtype="0" fill="hold" grpId="1" nodeType="withEffect">
                                  <p:stCondLst>
                                    <p:cond delay="0"/>
                                  </p:stCondLst>
                                  <p:childTnLst>
                                    <p:set>
                                      <p:cBhvr>
                                        <p:cTn id="61" dur="1" fill="hold">
                                          <p:stCondLst>
                                            <p:cond delay="0"/>
                                          </p:stCondLst>
                                        </p:cTn>
                                        <p:tgtEl>
                                          <p:spTgt spid="124999"/>
                                        </p:tgtEl>
                                        <p:attrNameLst>
                                          <p:attrName>style.visibility</p:attrName>
                                        </p:attrNameLst>
                                      </p:cBhvr>
                                      <p:to>
                                        <p:strVal val="visible"/>
                                      </p:to>
                                    </p:set>
                                    <p:animEffect transition="in" filter="dissolve">
                                      <p:cBhvr>
                                        <p:cTn id="62" dur="500"/>
                                        <p:tgtEl>
                                          <p:spTgt spid="124999"/>
                                        </p:tgtEl>
                                      </p:cBhvr>
                                    </p:animEffect>
                                  </p:childTnLst>
                                </p:cTn>
                              </p:par>
                              <p:par>
                                <p:cTn id="63" presetID="9" presetClass="entr" presetSubtype="0" fill="hold" grpId="1" nodeType="withEffect">
                                  <p:stCondLst>
                                    <p:cond delay="0"/>
                                  </p:stCondLst>
                                  <p:childTnLst>
                                    <p:set>
                                      <p:cBhvr>
                                        <p:cTn id="64" dur="1" fill="hold">
                                          <p:stCondLst>
                                            <p:cond delay="0"/>
                                          </p:stCondLst>
                                        </p:cTn>
                                        <p:tgtEl>
                                          <p:spTgt spid="125000"/>
                                        </p:tgtEl>
                                        <p:attrNameLst>
                                          <p:attrName>style.visibility</p:attrName>
                                        </p:attrNameLst>
                                      </p:cBhvr>
                                      <p:to>
                                        <p:strVal val="visible"/>
                                      </p:to>
                                    </p:set>
                                    <p:animEffect transition="in" filter="dissolve">
                                      <p:cBhvr>
                                        <p:cTn id="65" dur="500"/>
                                        <p:tgtEl>
                                          <p:spTgt spid="125000"/>
                                        </p:tgtEl>
                                      </p:cBhvr>
                                    </p:animEffect>
                                  </p:childTnLst>
                                </p:cTn>
                              </p:par>
                            </p:childTnLst>
                          </p:cTn>
                        </p:par>
                        <p:par>
                          <p:cTn id="66" fill="hold">
                            <p:stCondLst>
                              <p:cond delay="1000"/>
                            </p:stCondLst>
                            <p:childTnLst>
                              <p:par>
                                <p:cTn id="67" presetID="22" presetClass="entr" presetSubtype="8" fill="hold" grpId="0" nodeType="afterEffect">
                                  <p:stCondLst>
                                    <p:cond delay="0"/>
                                  </p:stCondLst>
                                  <p:childTnLst>
                                    <p:set>
                                      <p:cBhvr>
                                        <p:cTn id="68" dur="1" fill="hold">
                                          <p:stCondLst>
                                            <p:cond delay="0"/>
                                          </p:stCondLst>
                                        </p:cTn>
                                        <p:tgtEl>
                                          <p:spTgt spid="125013"/>
                                        </p:tgtEl>
                                        <p:attrNameLst>
                                          <p:attrName>style.visibility</p:attrName>
                                        </p:attrNameLst>
                                      </p:cBhvr>
                                      <p:to>
                                        <p:strVal val="visible"/>
                                      </p:to>
                                    </p:set>
                                    <p:animEffect transition="in" filter="wipe(left)">
                                      <p:cBhvr>
                                        <p:cTn id="69" dur="500"/>
                                        <p:tgtEl>
                                          <p:spTgt spid="125013"/>
                                        </p:tgtEl>
                                      </p:cBhvr>
                                    </p:animEffect>
                                  </p:childTnLst>
                                </p:cTn>
                              </p:par>
                            </p:childTnLst>
                          </p:cTn>
                        </p:par>
                        <p:par>
                          <p:cTn id="70" fill="hold">
                            <p:stCondLst>
                              <p:cond delay="1500"/>
                            </p:stCondLst>
                            <p:childTnLst>
                              <p:par>
                                <p:cTn id="71" presetID="22" presetClass="entr" presetSubtype="2" fill="hold" nodeType="afterEffect">
                                  <p:stCondLst>
                                    <p:cond delay="0"/>
                                  </p:stCondLst>
                                  <p:childTnLst>
                                    <p:set>
                                      <p:cBhvr>
                                        <p:cTn id="72" dur="1" fill="hold">
                                          <p:stCondLst>
                                            <p:cond delay="0"/>
                                          </p:stCondLst>
                                        </p:cTn>
                                        <p:tgtEl>
                                          <p:spTgt spid="6"/>
                                        </p:tgtEl>
                                        <p:attrNameLst>
                                          <p:attrName>style.visibility</p:attrName>
                                        </p:attrNameLst>
                                      </p:cBhvr>
                                      <p:to>
                                        <p:strVal val="visible"/>
                                      </p:to>
                                    </p:set>
                                    <p:animEffect transition="in" filter="wipe(right)">
                                      <p:cBhvr>
                                        <p:cTn id="73" dur="500"/>
                                        <p:tgtEl>
                                          <p:spTgt spid="6"/>
                                        </p:tgtEl>
                                      </p:cBhvr>
                                    </p:animEffect>
                                  </p:childTnLst>
                                </p:cTn>
                              </p:par>
                            </p:childTnLst>
                          </p:cTn>
                        </p:par>
                        <p:par>
                          <p:cTn id="74" fill="hold">
                            <p:stCondLst>
                              <p:cond delay="2000"/>
                            </p:stCondLst>
                            <p:childTnLst>
                              <p:par>
                                <p:cTn id="75" presetID="53" presetClass="entr" presetSubtype="16" fill="hold" grpId="0" nodeType="afterEffect">
                                  <p:stCondLst>
                                    <p:cond delay="0"/>
                                  </p:stCondLst>
                                  <p:childTnLst>
                                    <p:set>
                                      <p:cBhvr>
                                        <p:cTn id="76" dur="1" fill="hold">
                                          <p:stCondLst>
                                            <p:cond delay="0"/>
                                          </p:stCondLst>
                                        </p:cTn>
                                        <p:tgtEl>
                                          <p:spTgt spid="125010"/>
                                        </p:tgtEl>
                                        <p:attrNameLst>
                                          <p:attrName>style.visibility</p:attrName>
                                        </p:attrNameLst>
                                      </p:cBhvr>
                                      <p:to>
                                        <p:strVal val="visible"/>
                                      </p:to>
                                    </p:set>
                                    <p:anim calcmode="lin" valueType="num">
                                      <p:cBhvr>
                                        <p:cTn id="77" dur="500" fill="hold"/>
                                        <p:tgtEl>
                                          <p:spTgt spid="125010"/>
                                        </p:tgtEl>
                                        <p:attrNameLst>
                                          <p:attrName>ppt_w</p:attrName>
                                        </p:attrNameLst>
                                      </p:cBhvr>
                                      <p:tavLst>
                                        <p:tav tm="0">
                                          <p:val>
                                            <p:fltVal val="0"/>
                                          </p:val>
                                        </p:tav>
                                        <p:tav tm="100000">
                                          <p:val>
                                            <p:strVal val="#ppt_w"/>
                                          </p:val>
                                        </p:tav>
                                      </p:tavLst>
                                    </p:anim>
                                    <p:anim calcmode="lin" valueType="num">
                                      <p:cBhvr>
                                        <p:cTn id="78" dur="500" fill="hold"/>
                                        <p:tgtEl>
                                          <p:spTgt spid="125010"/>
                                        </p:tgtEl>
                                        <p:attrNameLst>
                                          <p:attrName>ppt_h</p:attrName>
                                        </p:attrNameLst>
                                      </p:cBhvr>
                                      <p:tavLst>
                                        <p:tav tm="0">
                                          <p:val>
                                            <p:fltVal val="0"/>
                                          </p:val>
                                        </p:tav>
                                        <p:tav tm="100000">
                                          <p:val>
                                            <p:strVal val="#ppt_h"/>
                                          </p:val>
                                        </p:tav>
                                      </p:tavLst>
                                    </p:anim>
                                    <p:animEffect transition="in" filter="fade">
                                      <p:cBhvr>
                                        <p:cTn id="79" dur="500"/>
                                        <p:tgtEl>
                                          <p:spTgt spid="125010"/>
                                        </p:tgtEl>
                                      </p:cBhvr>
                                    </p:animEffect>
                                  </p:childTnLst>
                                </p:cTn>
                              </p:par>
                            </p:childTnLst>
                          </p:cTn>
                        </p:par>
                      </p:childTnLst>
                    </p:cTn>
                  </p:par>
                  <p:par>
                    <p:cTn id="80" fill="hold">
                      <p:stCondLst>
                        <p:cond delay="indefinite"/>
                      </p:stCondLst>
                      <p:childTnLst>
                        <p:par>
                          <p:cTn id="81" fill="hold">
                            <p:stCondLst>
                              <p:cond delay="0"/>
                            </p:stCondLst>
                            <p:childTnLst>
                              <p:par>
                                <p:cTn id="82" presetID="42" presetClass="path" presetSubtype="0" accel="50000" decel="50000" fill="hold" grpId="1" nodeType="clickEffect">
                                  <p:stCondLst>
                                    <p:cond delay="0"/>
                                  </p:stCondLst>
                                  <p:childTnLst>
                                    <p:animMotion origin="layout" path="M -3.33333E-6 1.85185E-6 L -3.33333E-6 0.02685 " pathEditMode="relative" rAng="0" ptsTypes="AA">
                                      <p:cBhvr>
                                        <p:cTn id="83" dur="1000" fill="hold"/>
                                        <p:tgtEl>
                                          <p:spTgt spid="125013"/>
                                        </p:tgtEl>
                                        <p:attrNameLst>
                                          <p:attrName>ppt_x</p:attrName>
                                          <p:attrName>ppt_y</p:attrName>
                                        </p:attrNameLst>
                                      </p:cBhvr>
                                      <p:rCtr x="0" y="1343"/>
                                    </p:animMotion>
                                  </p:childTnLst>
                                </p:cTn>
                              </p:par>
                            </p:childTnLst>
                          </p:cTn>
                        </p:par>
                        <p:par>
                          <p:cTn id="84" fill="hold">
                            <p:stCondLst>
                              <p:cond delay="1000"/>
                            </p:stCondLst>
                            <p:childTnLst>
                              <p:par>
                                <p:cTn id="85" presetID="9" presetClass="exit" presetSubtype="0" fill="hold" grpId="1" nodeType="afterEffect">
                                  <p:stCondLst>
                                    <p:cond delay="0"/>
                                  </p:stCondLst>
                                  <p:childTnLst>
                                    <p:animEffect transition="out" filter="dissolve">
                                      <p:cBhvr>
                                        <p:cTn id="86" dur="500"/>
                                        <p:tgtEl>
                                          <p:spTgt spid="125010"/>
                                        </p:tgtEl>
                                      </p:cBhvr>
                                    </p:animEffect>
                                    <p:set>
                                      <p:cBhvr>
                                        <p:cTn id="87" dur="1" fill="hold">
                                          <p:stCondLst>
                                            <p:cond delay="499"/>
                                          </p:stCondLst>
                                        </p:cTn>
                                        <p:tgtEl>
                                          <p:spTgt spid="125010"/>
                                        </p:tgtEl>
                                        <p:attrNameLst>
                                          <p:attrName>style.visibility</p:attrName>
                                        </p:attrNameLst>
                                      </p:cBhvr>
                                      <p:to>
                                        <p:strVal val="hidden"/>
                                      </p:to>
                                    </p:set>
                                  </p:childTnLst>
                                </p:cTn>
                              </p:par>
                            </p:childTnLst>
                          </p:cTn>
                        </p:par>
                        <p:par>
                          <p:cTn id="88" fill="hold">
                            <p:stCondLst>
                              <p:cond delay="1500"/>
                            </p:stCondLst>
                            <p:childTnLst>
                              <p:par>
                                <p:cTn id="89" presetID="22" presetClass="entr" presetSubtype="2" fill="hold" nodeType="afterEffect">
                                  <p:stCondLst>
                                    <p:cond delay="0"/>
                                  </p:stCondLst>
                                  <p:childTnLst>
                                    <p:set>
                                      <p:cBhvr>
                                        <p:cTn id="90" dur="1" fill="hold">
                                          <p:stCondLst>
                                            <p:cond delay="0"/>
                                          </p:stCondLst>
                                        </p:cTn>
                                        <p:tgtEl>
                                          <p:spTgt spid="5"/>
                                        </p:tgtEl>
                                        <p:attrNameLst>
                                          <p:attrName>style.visibility</p:attrName>
                                        </p:attrNameLst>
                                      </p:cBhvr>
                                      <p:to>
                                        <p:strVal val="visible"/>
                                      </p:to>
                                    </p:set>
                                    <p:animEffect transition="in" filter="wipe(right)">
                                      <p:cBhvr>
                                        <p:cTn id="91" dur="500"/>
                                        <p:tgtEl>
                                          <p:spTgt spid="5"/>
                                        </p:tgtEl>
                                      </p:cBhvr>
                                    </p:animEffect>
                                  </p:childTnLst>
                                </p:cTn>
                              </p:par>
                            </p:childTnLst>
                          </p:cTn>
                        </p:par>
                      </p:childTnLst>
                    </p:cTn>
                  </p:par>
                  <p:par>
                    <p:cTn id="92" fill="hold">
                      <p:stCondLst>
                        <p:cond delay="indefinite"/>
                      </p:stCondLst>
                      <p:childTnLst>
                        <p:par>
                          <p:cTn id="93" fill="hold">
                            <p:stCondLst>
                              <p:cond delay="0"/>
                            </p:stCondLst>
                            <p:childTnLst>
                              <p:par>
                                <p:cTn id="94" presetID="42" presetClass="path" presetSubtype="0" accel="50000" decel="50000" fill="hold" grpId="2" nodeType="clickEffect">
                                  <p:stCondLst>
                                    <p:cond delay="0"/>
                                  </p:stCondLst>
                                  <p:childTnLst>
                                    <p:animMotion origin="layout" path="M -3.33333E-6 0.02685 L -3.33333E-6 0.0537 " pathEditMode="relative" rAng="0" ptsTypes="AA">
                                      <p:cBhvr>
                                        <p:cTn id="95" dur="1000" fill="hold"/>
                                        <p:tgtEl>
                                          <p:spTgt spid="125013"/>
                                        </p:tgtEl>
                                        <p:attrNameLst>
                                          <p:attrName>ppt_x</p:attrName>
                                          <p:attrName>ppt_y</p:attrName>
                                        </p:attrNameLst>
                                      </p:cBhvr>
                                      <p:rCtr x="0" y="1343"/>
                                    </p:animMotion>
                                  </p:childTnLst>
                                </p:cTn>
                              </p:par>
                            </p:childTnLst>
                          </p:cTn>
                        </p:par>
                        <p:par>
                          <p:cTn id="96" fill="hold">
                            <p:stCondLst>
                              <p:cond delay="1000"/>
                            </p:stCondLst>
                            <p:childTnLst>
                              <p:par>
                                <p:cTn id="97" presetID="1" presetClass="exit" presetSubtype="0" fill="hold" grpId="0" nodeType="afterEffect">
                                  <p:stCondLst>
                                    <p:cond delay="0"/>
                                  </p:stCondLst>
                                  <p:childTnLst>
                                    <p:set>
                                      <p:cBhvr>
                                        <p:cTn id="98" dur="1" fill="hold">
                                          <p:stCondLst>
                                            <p:cond delay="0"/>
                                          </p:stCondLst>
                                        </p:cTn>
                                        <p:tgtEl>
                                          <p:spTgt spid="124984"/>
                                        </p:tgtEl>
                                        <p:attrNameLst>
                                          <p:attrName>style.visibility</p:attrName>
                                        </p:attrNameLst>
                                      </p:cBhvr>
                                      <p:to>
                                        <p:strVal val="hidden"/>
                                      </p:to>
                                    </p:set>
                                  </p:childTnLst>
                                </p:cTn>
                              </p:par>
                            </p:childTnLst>
                          </p:cTn>
                        </p:par>
                        <p:par>
                          <p:cTn id="99" fill="hold">
                            <p:stCondLst>
                              <p:cond delay="1000"/>
                            </p:stCondLst>
                            <p:childTnLst>
                              <p:par>
                                <p:cTn id="100" presetID="12" presetClass="entr" presetSubtype="2" fill="hold" grpId="0" nodeType="afterEffect">
                                  <p:stCondLst>
                                    <p:cond delay="0"/>
                                  </p:stCondLst>
                                  <p:childTnLst>
                                    <p:set>
                                      <p:cBhvr>
                                        <p:cTn id="101" dur="1" fill="hold">
                                          <p:stCondLst>
                                            <p:cond delay="0"/>
                                          </p:stCondLst>
                                        </p:cTn>
                                        <p:tgtEl>
                                          <p:spTgt spid="124967"/>
                                        </p:tgtEl>
                                        <p:attrNameLst>
                                          <p:attrName>style.visibility</p:attrName>
                                        </p:attrNameLst>
                                      </p:cBhvr>
                                      <p:to>
                                        <p:strVal val="visible"/>
                                      </p:to>
                                    </p:set>
                                    <p:animEffect transition="in" filter="slide(fromRight)">
                                      <p:cBhvr>
                                        <p:cTn id="102" dur="500"/>
                                        <p:tgtEl>
                                          <p:spTgt spid="124967"/>
                                        </p:tgtEl>
                                      </p:cBhvr>
                                    </p:animEffect>
                                  </p:childTnLst>
                                </p:cTn>
                              </p:par>
                            </p:childTnLst>
                          </p:cTn>
                        </p:par>
                      </p:childTnLst>
                    </p:cTn>
                  </p:par>
                  <p:par>
                    <p:cTn id="103" fill="hold">
                      <p:stCondLst>
                        <p:cond delay="indefinite"/>
                      </p:stCondLst>
                      <p:childTnLst>
                        <p:par>
                          <p:cTn id="104" fill="hold">
                            <p:stCondLst>
                              <p:cond delay="0"/>
                            </p:stCondLst>
                            <p:childTnLst>
                              <p:par>
                                <p:cTn id="105" presetID="42" presetClass="path" presetSubtype="0" accel="50000" decel="50000" fill="hold" grpId="3" nodeType="clickEffect">
                                  <p:stCondLst>
                                    <p:cond delay="0"/>
                                  </p:stCondLst>
                                  <p:childTnLst>
                                    <p:animMotion origin="layout" path="M -3.33333E-6 0.05416 L -3.33333E-6 0.08102 " pathEditMode="relative" rAng="0" ptsTypes="AA">
                                      <p:cBhvr>
                                        <p:cTn id="106" dur="1000" fill="hold"/>
                                        <p:tgtEl>
                                          <p:spTgt spid="125013"/>
                                        </p:tgtEl>
                                        <p:attrNameLst>
                                          <p:attrName>ppt_x</p:attrName>
                                          <p:attrName>ppt_y</p:attrName>
                                        </p:attrNameLst>
                                      </p:cBhvr>
                                      <p:rCtr x="0" y="1343"/>
                                    </p:animMotion>
                                  </p:childTnLst>
                                </p:cTn>
                              </p:par>
                              <p:par>
                                <p:cTn id="107" presetID="3" presetClass="emph" presetSubtype="2" fill="hold" nodeType="withEffect">
                                  <p:stCondLst>
                                    <p:cond delay="0"/>
                                  </p:stCondLst>
                                  <p:childTnLst>
                                    <p:animClr clrSpc="rgb" dir="cw">
                                      <p:cBhvr override="childStyle">
                                        <p:cTn id="108" dur="1000" fill="hold"/>
                                        <p:tgtEl>
                                          <p:spTgt spid="124967"/>
                                        </p:tgtEl>
                                        <p:attrNameLst>
                                          <p:attrName>style.color</p:attrName>
                                        </p:attrNameLst>
                                      </p:cBhvr>
                                      <p:to>
                                        <a:schemeClr val="tx1"/>
                                      </p:to>
                                    </p:animClr>
                                  </p:childTnLst>
                                </p:cTn>
                              </p:par>
                            </p:childTnLst>
                          </p:cTn>
                        </p:par>
                        <p:par>
                          <p:cTn id="109" fill="hold">
                            <p:stCondLst>
                              <p:cond delay="1000"/>
                            </p:stCondLst>
                            <p:childTnLst>
                              <p:par>
                                <p:cTn id="110" presetID="42" presetClass="path" presetSubtype="0" accel="50000" decel="50000" fill="hold" nodeType="afterEffect">
                                  <p:stCondLst>
                                    <p:cond delay="0"/>
                                  </p:stCondLst>
                                  <p:childTnLst>
                                    <p:animMotion origin="layout" path="M 0.0007 4.81481E-6 L 0.0007 0.02222 " pathEditMode="relative" rAng="0" ptsTypes="AA">
                                      <p:cBhvr>
                                        <p:cTn id="111" dur="1000" fill="hold"/>
                                        <p:tgtEl>
                                          <p:spTgt spid="5"/>
                                        </p:tgtEl>
                                        <p:attrNameLst>
                                          <p:attrName>ppt_x</p:attrName>
                                          <p:attrName>ppt_y</p:attrName>
                                        </p:attrNameLst>
                                      </p:cBhvr>
                                      <p:rCtr x="0" y="1111"/>
                                    </p:animMotion>
                                  </p:childTnLst>
                                </p:cTn>
                              </p:par>
                            </p:childTnLst>
                          </p:cTn>
                        </p:par>
                        <p:par>
                          <p:cTn id="112" fill="hold">
                            <p:stCondLst>
                              <p:cond delay="2000"/>
                            </p:stCondLst>
                            <p:childTnLst>
                              <p:par>
                                <p:cTn id="113" presetID="1" presetClass="exit" presetSubtype="0" fill="hold" grpId="0" nodeType="afterEffect">
                                  <p:stCondLst>
                                    <p:cond delay="0"/>
                                  </p:stCondLst>
                                  <p:childTnLst>
                                    <p:set>
                                      <p:cBhvr>
                                        <p:cTn id="114" dur="1" fill="hold">
                                          <p:stCondLst>
                                            <p:cond delay="0"/>
                                          </p:stCondLst>
                                        </p:cTn>
                                        <p:tgtEl>
                                          <p:spTgt spid="124985"/>
                                        </p:tgtEl>
                                        <p:attrNameLst>
                                          <p:attrName>style.visibility</p:attrName>
                                        </p:attrNameLst>
                                      </p:cBhvr>
                                      <p:to>
                                        <p:strVal val="hidden"/>
                                      </p:to>
                                    </p:set>
                                  </p:childTnLst>
                                </p:cTn>
                              </p:par>
                            </p:childTnLst>
                          </p:cTn>
                        </p:par>
                        <p:par>
                          <p:cTn id="115" fill="hold">
                            <p:stCondLst>
                              <p:cond delay="2000"/>
                            </p:stCondLst>
                            <p:childTnLst>
                              <p:par>
                                <p:cTn id="116" presetID="12" presetClass="entr" presetSubtype="2" fill="hold" grpId="0" nodeType="afterEffect">
                                  <p:stCondLst>
                                    <p:cond delay="0"/>
                                  </p:stCondLst>
                                  <p:childTnLst>
                                    <p:set>
                                      <p:cBhvr>
                                        <p:cTn id="117" dur="1" fill="hold">
                                          <p:stCondLst>
                                            <p:cond delay="0"/>
                                          </p:stCondLst>
                                        </p:cTn>
                                        <p:tgtEl>
                                          <p:spTgt spid="124968"/>
                                        </p:tgtEl>
                                        <p:attrNameLst>
                                          <p:attrName>style.visibility</p:attrName>
                                        </p:attrNameLst>
                                      </p:cBhvr>
                                      <p:to>
                                        <p:strVal val="visible"/>
                                      </p:to>
                                    </p:set>
                                    <p:animEffect transition="in" filter="slide(fromRight)">
                                      <p:cBhvr>
                                        <p:cTn id="118" dur="500"/>
                                        <p:tgtEl>
                                          <p:spTgt spid="124968"/>
                                        </p:tgtEl>
                                      </p:cBhvr>
                                    </p:animEffect>
                                  </p:childTnLst>
                                </p:cTn>
                              </p:par>
                            </p:childTnLst>
                          </p:cTn>
                        </p:par>
                      </p:childTnLst>
                    </p:cTn>
                  </p:par>
                  <p:par>
                    <p:cTn id="119" fill="hold">
                      <p:stCondLst>
                        <p:cond delay="indefinite"/>
                      </p:stCondLst>
                      <p:childTnLst>
                        <p:par>
                          <p:cTn id="120" fill="hold">
                            <p:stCondLst>
                              <p:cond delay="0"/>
                            </p:stCondLst>
                            <p:childTnLst>
                              <p:par>
                                <p:cTn id="121" presetID="42" presetClass="path" presetSubtype="0" accel="50000" decel="50000" fill="hold" grpId="4" nodeType="clickEffect">
                                  <p:stCondLst>
                                    <p:cond delay="0"/>
                                  </p:stCondLst>
                                  <p:childTnLst>
                                    <p:animMotion origin="layout" path="M -3.33333E-6 0.0787 L -3.33333E-6 0.40185 " pathEditMode="relative" rAng="0" ptsTypes="AA">
                                      <p:cBhvr>
                                        <p:cTn id="122" dur="3000" fill="hold"/>
                                        <p:tgtEl>
                                          <p:spTgt spid="125013"/>
                                        </p:tgtEl>
                                        <p:attrNameLst>
                                          <p:attrName>ppt_x</p:attrName>
                                          <p:attrName>ppt_y</p:attrName>
                                        </p:attrNameLst>
                                      </p:cBhvr>
                                      <p:rCtr x="0" y="16157"/>
                                    </p:animMotion>
                                  </p:childTnLst>
                                </p:cTn>
                              </p:par>
                              <p:par>
                                <p:cTn id="123" presetID="3" presetClass="emph" presetSubtype="2" fill="hold" nodeType="withEffect">
                                  <p:stCondLst>
                                    <p:cond delay="0"/>
                                  </p:stCondLst>
                                  <p:childTnLst>
                                    <p:animClr clrSpc="rgb" dir="cw">
                                      <p:cBhvr override="childStyle">
                                        <p:cTn id="124" dur="1000" fill="hold"/>
                                        <p:tgtEl>
                                          <p:spTgt spid="124968"/>
                                        </p:tgtEl>
                                        <p:attrNameLst>
                                          <p:attrName>style.color</p:attrName>
                                        </p:attrNameLst>
                                      </p:cBhvr>
                                      <p:to>
                                        <a:schemeClr val="tx1"/>
                                      </p:to>
                                    </p:animClr>
                                  </p:childTnLst>
                                </p:cTn>
                              </p:par>
                            </p:childTnLst>
                          </p:cTn>
                        </p:par>
                        <p:par>
                          <p:cTn id="125" fill="hold">
                            <p:stCondLst>
                              <p:cond delay="3000"/>
                            </p:stCondLst>
                            <p:childTnLst>
                              <p:par>
                                <p:cTn id="126" presetID="42" presetClass="path" presetSubtype="0" accel="50000" decel="50000" fill="hold" nodeType="afterEffect">
                                  <p:stCondLst>
                                    <p:cond delay="0"/>
                                  </p:stCondLst>
                                  <p:childTnLst>
                                    <p:animMotion origin="layout" path="M 0.0007 0.02129 L 0.0007 0.04351 " pathEditMode="relative" rAng="0" ptsTypes="AA">
                                      <p:cBhvr>
                                        <p:cTn id="127" dur="1000" fill="hold"/>
                                        <p:tgtEl>
                                          <p:spTgt spid="5"/>
                                        </p:tgtEl>
                                        <p:attrNameLst>
                                          <p:attrName>ppt_x</p:attrName>
                                          <p:attrName>ppt_y</p:attrName>
                                        </p:attrNameLst>
                                      </p:cBhvr>
                                      <p:rCtr x="0" y="1111"/>
                                    </p:animMotion>
                                  </p:childTnLst>
                                </p:cTn>
                              </p:par>
                            </p:childTnLst>
                          </p:cTn>
                        </p:par>
                        <p:par>
                          <p:cTn id="128" fill="hold">
                            <p:stCondLst>
                              <p:cond delay="4000"/>
                            </p:stCondLst>
                            <p:childTnLst>
                              <p:par>
                                <p:cTn id="129" presetID="1" presetClass="exit" presetSubtype="0" fill="hold" grpId="0" nodeType="afterEffect">
                                  <p:stCondLst>
                                    <p:cond delay="0"/>
                                  </p:stCondLst>
                                  <p:childTnLst>
                                    <p:set>
                                      <p:cBhvr>
                                        <p:cTn id="130" dur="1" fill="hold">
                                          <p:stCondLst>
                                            <p:cond delay="0"/>
                                          </p:stCondLst>
                                        </p:cTn>
                                        <p:tgtEl>
                                          <p:spTgt spid="124986"/>
                                        </p:tgtEl>
                                        <p:attrNameLst>
                                          <p:attrName>style.visibility</p:attrName>
                                        </p:attrNameLst>
                                      </p:cBhvr>
                                      <p:to>
                                        <p:strVal val="hidden"/>
                                      </p:to>
                                    </p:set>
                                  </p:childTnLst>
                                </p:cTn>
                              </p:par>
                            </p:childTnLst>
                          </p:cTn>
                        </p:par>
                        <p:par>
                          <p:cTn id="131" fill="hold">
                            <p:stCondLst>
                              <p:cond delay="4000"/>
                            </p:stCondLst>
                            <p:childTnLst>
                              <p:par>
                                <p:cTn id="132" presetID="12" presetClass="entr" presetSubtype="2" fill="hold" grpId="0" nodeType="afterEffect">
                                  <p:stCondLst>
                                    <p:cond delay="0"/>
                                  </p:stCondLst>
                                  <p:childTnLst>
                                    <p:set>
                                      <p:cBhvr>
                                        <p:cTn id="133" dur="1" fill="hold">
                                          <p:stCondLst>
                                            <p:cond delay="0"/>
                                          </p:stCondLst>
                                        </p:cTn>
                                        <p:tgtEl>
                                          <p:spTgt spid="124969"/>
                                        </p:tgtEl>
                                        <p:attrNameLst>
                                          <p:attrName>style.visibility</p:attrName>
                                        </p:attrNameLst>
                                      </p:cBhvr>
                                      <p:to>
                                        <p:strVal val="visible"/>
                                      </p:to>
                                    </p:set>
                                    <p:animEffect transition="in" filter="slide(fromRight)">
                                      <p:cBhvr>
                                        <p:cTn id="134" dur="500"/>
                                        <p:tgtEl>
                                          <p:spTgt spid="124969"/>
                                        </p:tgtEl>
                                      </p:cBhvr>
                                    </p:animEffect>
                                  </p:childTnLst>
                                </p:cTn>
                              </p:par>
                              <p:par>
                                <p:cTn id="135" presetID="42" presetClass="path" presetSubtype="0" accel="50000" decel="50000" fill="hold" nodeType="withEffect">
                                  <p:stCondLst>
                                    <p:cond delay="0"/>
                                  </p:stCondLst>
                                  <p:childTnLst>
                                    <p:animMotion origin="layout" path="M 0.0007 0.04236 L 0.0007 0.06342 " pathEditMode="relative" rAng="0" ptsTypes="AA">
                                      <p:cBhvr>
                                        <p:cTn id="136" dur="1000" fill="hold"/>
                                        <p:tgtEl>
                                          <p:spTgt spid="5"/>
                                        </p:tgtEl>
                                        <p:attrNameLst>
                                          <p:attrName>ppt_x</p:attrName>
                                          <p:attrName>ppt_y</p:attrName>
                                        </p:attrNameLst>
                                      </p:cBhvr>
                                      <p:rCtr x="0" y="1042"/>
                                    </p:animMotion>
                                  </p:childTnLst>
                                </p:cTn>
                              </p:par>
                            </p:childTnLst>
                          </p:cTn>
                        </p:par>
                        <p:par>
                          <p:cTn id="137" fill="hold">
                            <p:stCondLst>
                              <p:cond delay="4500"/>
                            </p:stCondLst>
                            <p:childTnLst>
                              <p:par>
                                <p:cTn id="138" presetID="1" presetClass="exit" presetSubtype="0" fill="hold" grpId="0" nodeType="afterEffect">
                                  <p:stCondLst>
                                    <p:cond delay="0"/>
                                  </p:stCondLst>
                                  <p:childTnLst>
                                    <p:set>
                                      <p:cBhvr>
                                        <p:cTn id="139" dur="1" fill="hold">
                                          <p:stCondLst>
                                            <p:cond delay="0"/>
                                          </p:stCondLst>
                                        </p:cTn>
                                        <p:tgtEl>
                                          <p:spTgt spid="124987"/>
                                        </p:tgtEl>
                                        <p:attrNameLst>
                                          <p:attrName>style.visibility</p:attrName>
                                        </p:attrNameLst>
                                      </p:cBhvr>
                                      <p:to>
                                        <p:strVal val="hidden"/>
                                      </p:to>
                                    </p:set>
                                  </p:childTnLst>
                                </p:cTn>
                              </p:par>
                            </p:childTnLst>
                          </p:cTn>
                        </p:par>
                        <p:par>
                          <p:cTn id="140" fill="hold">
                            <p:stCondLst>
                              <p:cond delay="4500"/>
                            </p:stCondLst>
                            <p:childTnLst>
                              <p:par>
                                <p:cTn id="141" presetID="12" presetClass="entr" presetSubtype="2" fill="hold" grpId="0" nodeType="afterEffect">
                                  <p:stCondLst>
                                    <p:cond delay="0"/>
                                  </p:stCondLst>
                                  <p:childTnLst>
                                    <p:set>
                                      <p:cBhvr>
                                        <p:cTn id="142" dur="1" fill="hold">
                                          <p:stCondLst>
                                            <p:cond delay="0"/>
                                          </p:stCondLst>
                                        </p:cTn>
                                        <p:tgtEl>
                                          <p:spTgt spid="124970"/>
                                        </p:tgtEl>
                                        <p:attrNameLst>
                                          <p:attrName>style.visibility</p:attrName>
                                        </p:attrNameLst>
                                      </p:cBhvr>
                                      <p:to>
                                        <p:strVal val="visible"/>
                                      </p:to>
                                    </p:set>
                                    <p:animEffect transition="in" filter="slide(fromRight)">
                                      <p:cBhvr>
                                        <p:cTn id="143" dur="500"/>
                                        <p:tgtEl>
                                          <p:spTgt spid="124970"/>
                                        </p:tgtEl>
                                      </p:cBhvr>
                                    </p:animEffect>
                                  </p:childTnLst>
                                </p:cTn>
                              </p:par>
                            </p:childTnLst>
                          </p:cTn>
                        </p:par>
                        <p:par>
                          <p:cTn id="144" fill="hold">
                            <p:stCondLst>
                              <p:cond delay="5000"/>
                            </p:stCondLst>
                            <p:childTnLst>
                              <p:par>
                                <p:cTn id="145" presetID="42" presetClass="path" presetSubtype="0" accel="50000" decel="50000" fill="hold" nodeType="afterEffect">
                                  <p:stCondLst>
                                    <p:cond delay="0"/>
                                  </p:stCondLst>
                                  <p:childTnLst>
                                    <p:animMotion origin="layout" path="M 0.0007 0.06319 L 0.0007 0.08541 " pathEditMode="relative" rAng="0" ptsTypes="AA">
                                      <p:cBhvr>
                                        <p:cTn id="146" dur="1000" fill="hold"/>
                                        <p:tgtEl>
                                          <p:spTgt spid="5"/>
                                        </p:tgtEl>
                                        <p:attrNameLst>
                                          <p:attrName>ppt_x</p:attrName>
                                          <p:attrName>ppt_y</p:attrName>
                                        </p:attrNameLst>
                                      </p:cBhvr>
                                      <p:rCtr x="0" y="1111"/>
                                    </p:animMotion>
                                  </p:childTnLst>
                                </p:cTn>
                              </p:par>
                            </p:childTnLst>
                          </p:cTn>
                        </p:par>
                        <p:par>
                          <p:cTn id="147" fill="hold">
                            <p:stCondLst>
                              <p:cond delay="6000"/>
                            </p:stCondLst>
                            <p:childTnLst>
                              <p:par>
                                <p:cTn id="148" presetID="1" presetClass="exit" presetSubtype="0" fill="hold" grpId="0" nodeType="afterEffect">
                                  <p:stCondLst>
                                    <p:cond delay="0"/>
                                  </p:stCondLst>
                                  <p:childTnLst>
                                    <p:set>
                                      <p:cBhvr>
                                        <p:cTn id="149" dur="1" fill="hold">
                                          <p:stCondLst>
                                            <p:cond delay="0"/>
                                          </p:stCondLst>
                                        </p:cTn>
                                        <p:tgtEl>
                                          <p:spTgt spid="124988"/>
                                        </p:tgtEl>
                                        <p:attrNameLst>
                                          <p:attrName>style.visibility</p:attrName>
                                        </p:attrNameLst>
                                      </p:cBhvr>
                                      <p:to>
                                        <p:strVal val="hidden"/>
                                      </p:to>
                                    </p:set>
                                  </p:childTnLst>
                                </p:cTn>
                              </p:par>
                            </p:childTnLst>
                          </p:cTn>
                        </p:par>
                        <p:par>
                          <p:cTn id="150" fill="hold">
                            <p:stCondLst>
                              <p:cond delay="6000"/>
                            </p:stCondLst>
                            <p:childTnLst>
                              <p:par>
                                <p:cTn id="151" presetID="12" presetClass="entr" presetSubtype="2" fill="hold" grpId="0" nodeType="afterEffect">
                                  <p:stCondLst>
                                    <p:cond delay="0"/>
                                  </p:stCondLst>
                                  <p:childTnLst>
                                    <p:set>
                                      <p:cBhvr>
                                        <p:cTn id="152" dur="1" fill="hold">
                                          <p:stCondLst>
                                            <p:cond delay="0"/>
                                          </p:stCondLst>
                                        </p:cTn>
                                        <p:tgtEl>
                                          <p:spTgt spid="124971"/>
                                        </p:tgtEl>
                                        <p:attrNameLst>
                                          <p:attrName>style.visibility</p:attrName>
                                        </p:attrNameLst>
                                      </p:cBhvr>
                                      <p:to>
                                        <p:strVal val="visible"/>
                                      </p:to>
                                    </p:set>
                                    <p:animEffect transition="in" filter="slide(fromRight)">
                                      <p:cBhvr>
                                        <p:cTn id="153" dur="500"/>
                                        <p:tgtEl>
                                          <p:spTgt spid="124971"/>
                                        </p:tgtEl>
                                      </p:cBhvr>
                                    </p:animEffect>
                                  </p:childTnLst>
                                </p:cTn>
                              </p:par>
                            </p:childTnLst>
                          </p:cTn>
                        </p:par>
                        <p:par>
                          <p:cTn id="154" fill="hold">
                            <p:stCondLst>
                              <p:cond delay="6500"/>
                            </p:stCondLst>
                            <p:childTnLst>
                              <p:par>
                                <p:cTn id="155" presetID="42" presetClass="path" presetSubtype="0" accel="50000" decel="50000" fill="hold" nodeType="afterEffect">
                                  <p:stCondLst>
                                    <p:cond delay="0"/>
                                  </p:stCondLst>
                                  <p:childTnLst>
                                    <p:animMotion origin="layout" path="M 0.0007 0.08402 L 0.0007 0.10625 " pathEditMode="relative" rAng="0" ptsTypes="AA">
                                      <p:cBhvr>
                                        <p:cTn id="156" dur="1000" fill="hold"/>
                                        <p:tgtEl>
                                          <p:spTgt spid="5"/>
                                        </p:tgtEl>
                                        <p:attrNameLst>
                                          <p:attrName>ppt_x</p:attrName>
                                          <p:attrName>ppt_y</p:attrName>
                                        </p:attrNameLst>
                                      </p:cBhvr>
                                      <p:rCtr x="0" y="1111"/>
                                    </p:animMotion>
                                  </p:childTnLst>
                                </p:cTn>
                              </p:par>
                            </p:childTnLst>
                          </p:cTn>
                        </p:par>
                        <p:par>
                          <p:cTn id="157" fill="hold">
                            <p:stCondLst>
                              <p:cond delay="7500"/>
                            </p:stCondLst>
                            <p:childTnLst>
                              <p:par>
                                <p:cTn id="158" presetID="1" presetClass="exit" presetSubtype="0" fill="hold" grpId="0" nodeType="afterEffect">
                                  <p:stCondLst>
                                    <p:cond delay="0"/>
                                  </p:stCondLst>
                                  <p:childTnLst>
                                    <p:set>
                                      <p:cBhvr>
                                        <p:cTn id="159" dur="1" fill="hold">
                                          <p:stCondLst>
                                            <p:cond delay="0"/>
                                          </p:stCondLst>
                                        </p:cTn>
                                        <p:tgtEl>
                                          <p:spTgt spid="124989"/>
                                        </p:tgtEl>
                                        <p:attrNameLst>
                                          <p:attrName>style.visibility</p:attrName>
                                        </p:attrNameLst>
                                      </p:cBhvr>
                                      <p:to>
                                        <p:strVal val="hidden"/>
                                      </p:to>
                                    </p:set>
                                  </p:childTnLst>
                                </p:cTn>
                              </p:par>
                            </p:childTnLst>
                          </p:cTn>
                        </p:par>
                        <p:par>
                          <p:cTn id="160" fill="hold">
                            <p:stCondLst>
                              <p:cond delay="7500"/>
                            </p:stCondLst>
                            <p:childTnLst>
                              <p:par>
                                <p:cTn id="161" presetID="12" presetClass="entr" presetSubtype="2" fill="hold" grpId="0" nodeType="afterEffect">
                                  <p:stCondLst>
                                    <p:cond delay="0"/>
                                  </p:stCondLst>
                                  <p:childTnLst>
                                    <p:set>
                                      <p:cBhvr>
                                        <p:cTn id="162" dur="1" fill="hold">
                                          <p:stCondLst>
                                            <p:cond delay="0"/>
                                          </p:stCondLst>
                                        </p:cTn>
                                        <p:tgtEl>
                                          <p:spTgt spid="124972"/>
                                        </p:tgtEl>
                                        <p:attrNameLst>
                                          <p:attrName>style.visibility</p:attrName>
                                        </p:attrNameLst>
                                      </p:cBhvr>
                                      <p:to>
                                        <p:strVal val="visible"/>
                                      </p:to>
                                    </p:set>
                                    <p:animEffect transition="in" filter="slide(fromRight)">
                                      <p:cBhvr>
                                        <p:cTn id="163" dur="500"/>
                                        <p:tgtEl>
                                          <p:spTgt spid="124972"/>
                                        </p:tgtEl>
                                      </p:cBhvr>
                                    </p:animEffect>
                                  </p:childTnLst>
                                </p:cTn>
                              </p:par>
                            </p:childTnLst>
                          </p:cTn>
                        </p:par>
                        <p:par>
                          <p:cTn id="164" fill="hold">
                            <p:stCondLst>
                              <p:cond delay="8000"/>
                            </p:stCondLst>
                            <p:childTnLst>
                              <p:par>
                                <p:cTn id="165" presetID="42" presetClass="path" presetSubtype="0" accel="50000" decel="50000" fill="hold" nodeType="afterEffect">
                                  <p:stCondLst>
                                    <p:cond delay="0"/>
                                  </p:stCondLst>
                                  <p:childTnLst>
                                    <p:animMotion origin="layout" path="M 0.0007 0.10532 L 0.0007 0.12638 " pathEditMode="relative" rAng="0" ptsTypes="AA">
                                      <p:cBhvr>
                                        <p:cTn id="166" dur="1000" fill="hold"/>
                                        <p:tgtEl>
                                          <p:spTgt spid="5"/>
                                        </p:tgtEl>
                                        <p:attrNameLst>
                                          <p:attrName>ppt_x</p:attrName>
                                          <p:attrName>ppt_y</p:attrName>
                                        </p:attrNameLst>
                                      </p:cBhvr>
                                      <p:rCtr x="0" y="1042"/>
                                    </p:animMotion>
                                  </p:childTnLst>
                                </p:cTn>
                              </p:par>
                            </p:childTnLst>
                          </p:cTn>
                        </p:par>
                        <p:par>
                          <p:cTn id="167" fill="hold">
                            <p:stCondLst>
                              <p:cond delay="9000"/>
                            </p:stCondLst>
                            <p:childTnLst>
                              <p:par>
                                <p:cTn id="168" presetID="1" presetClass="exit" presetSubtype="0" fill="hold" grpId="0" nodeType="afterEffect">
                                  <p:stCondLst>
                                    <p:cond delay="0"/>
                                  </p:stCondLst>
                                  <p:childTnLst>
                                    <p:set>
                                      <p:cBhvr>
                                        <p:cTn id="169" dur="1" fill="hold">
                                          <p:stCondLst>
                                            <p:cond delay="0"/>
                                          </p:stCondLst>
                                        </p:cTn>
                                        <p:tgtEl>
                                          <p:spTgt spid="124990"/>
                                        </p:tgtEl>
                                        <p:attrNameLst>
                                          <p:attrName>style.visibility</p:attrName>
                                        </p:attrNameLst>
                                      </p:cBhvr>
                                      <p:to>
                                        <p:strVal val="hidden"/>
                                      </p:to>
                                    </p:set>
                                  </p:childTnLst>
                                </p:cTn>
                              </p:par>
                            </p:childTnLst>
                          </p:cTn>
                        </p:par>
                        <p:par>
                          <p:cTn id="170" fill="hold">
                            <p:stCondLst>
                              <p:cond delay="9000"/>
                            </p:stCondLst>
                            <p:childTnLst>
                              <p:par>
                                <p:cTn id="171" presetID="12" presetClass="entr" presetSubtype="2" fill="hold" grpId="0" nodeType="afterEffect">
                                  <p:stCondLst>
                                    <p:cond delay="0"/>
                                  </p:stCondLst>
                                  <p:childTnLst>
                                    <p:set>
                                      <p:cBhvr>
                                        <p:cTn id="172" dur="1" fill="hold">
                                          <p:stCondLst>
                                            <p:cond delay="0"/>
                                          </p:stCondLst>
                                        </p:cTn>
                                        <p:tgtEl>
                                          <p:spTgt spid="124973"/>
                                        </p:tgtEl>
                                        <p:attrNameLst>
                                          <p:attrName>style.visibility</p:attrName>
                                        </p:attrNameLst>
                                      </p:cBhvr>
                                      <p:to>
                                        <p:strVal val="visible"/>
                                      </p:to>
                                    </p:set>
                                    <p:animEffect transition="in" filter="slide(fromRight)">
                                      <p:cBhvr>
                                        <p:cTn id="173" dur="500"/>
                                        <p:tgtEl>
                                          <p:spTgt spid="124973"/>
                                        </p:tgtEl>
                                      </p:cBhvr>
                                    </p:animEffect>
                                  </p:childTnLst>
                                </p:cTn>
                              </p:par>
                            </p:childTnLst>
                          </p:cTn>
                        </p:par>
                        <p:par>
                          <p:cTn id="174" fill="hold">
                            <p:stCondLst>
                              <p:cond delay="9500"/>
                            </p:stCondLst>
                            <p:childTnLst>
                              <p:par>
                                <p:cTn id="175" presetID="42" presetClass="path" presetSubtype="0" accel="50000" decel="50000" fill="hold" nodeType="afterEffect">
                                  <p:stCondLst>
                                    <p:cond delay="0"/>
                                  </p:stCondLst>
                                  <p:childTnLst>
                                    <p:animMotion origin="layout" path="M 0.0007 0.12615 L 0.0007 0.14837 " pathEditMode="relative" rAng="0" ptsTypes="AA">
                                      <p:cBhvr>
                                        <p:cTn id="176" dur="1000" fill="hold"/>
                                        <p:tgtEl>
                                          <p:spTgt spid="5"/>
                                        </p:tgtEl>
                                        <p:attrNameLst>
                                          <p:attrName>ppt_x</p:attrName>
                                          <p:attrName>ppt_y</p:attrName>
                                        </p:attrNameLst>
                                      </p:cBhvr>
                                      <p:rCtr x="0" y="1111"/>
                                    </p:animMotion>
                                  </p:childTnLst>
                                </p:cTn>
                              </p:par>
                            </p:childTnLst>
                          </p:cTn>
                        </p:par>
                        <p:par>
                          <p:cTn id="177" fill="hold">
                            <p:stCondLst>
                              <p:cond delay="10500"/>
                            </p:stCondLst>
                            <p:childTnLst>
                              <p:par>
                                <p:cTn id="178" presetID="1" presetClass="exit" presetSubtype="0" fill="hold" grpId="0" nodeType="afterEffect">
                                  <p:stCondLst>
                                    <p:cond delay="0"/>
                                  </p:stCondLst>
                                  <p:childTnLst>
                                    <p:set>
                                      <p:cBhvr>
                                        <p:cTn id="179" dur="1" fill="hold">
                                          <p:stCondLst>
                                            <p:cond delay="0"/>
                                          </p:stCondLst>
                                        </p:cTn>
                                        <p:tgtEl>
                                          <p:spTgt spid="124991"/>
                                        </p:tgtEl>
                                        <p:attrNameLst>
                                          <p:attrName>style.visibility</p:attrName>
                                        </p:attrNameLst>
                                      </p:cBhvr>
                                      <p:to>
                                        <p:strVal val="hidden"/>
                                      </p:to>
                                    </p:set>
                                  </p:childTnLst>
                                </p:cTn>
                              </p:par>
                            </p:childTnLst>
                          </p:cTn>
                        </p:par>
                        <p:par>
                          <p:cTn id="180" fill="hold">
                            <p:stCondLst>
                              <p:cond delay="10500"/>
                            </p:stCondLst>
                            <p:childTnLst>
                              <p:par>
                                <p:cTn id="181" presetID="12" presetClass="entr" presetSubtype="2" fill="hold" grpId="0" nodeType="afterEffect">
                                  <p:stCondLst>
                                    <p:cond delay="0"/>
                                  </p:stCondLst>
                                  <p:childTnLst>
                                    <p:set>
                                      <p:cBhvr>
                                        <p:cTn id="182" dur="1" fill="hold">
                                          <p:stCondLst>
                                            <p:cond delay="0"/>
                                          </p:stCondLst>
                                        </p:cTn>
                                        <p:tgtEl>
                                          <p:spTgt spid="124974"/>
                                        </p:tgtEl>
                                        <p:attrNameLst>
                                          <p:attrName>style.visibility</p:attrName>
                                        </p:attrNameLst>
                                      </p:cBhvr>
                                      <p:to>
                                        <p:strVal val="visible"/>
                                      </p:to>
                                    </p:set>
                                    <p:animEffect transition="in" filter="slide(fromRight)">
                                      <p:cBhvr>
                                        <p:cTn id="183" dur="500"/>
                                        <p:tgtEl>
                                          <p:spTgt spid="124974"/>
                                        </p:tgtEl>
                                      </p:cBhvr>
                                    </p:animEffect>
                                  </p:childTnLst>
                                </p:cTn>
                              </p:par>
                            </p:childTnLst>
                          </p:cTn>
                        </p:par>
                        <p:par>
                          <p:cTn id="184" fill="hold">
                            <p:stCondLst>
                              <p:cond delay="11000"/>
                            </p:stCondLst>
                            <p:childTnLst>
                              <p:par>
                                <p:cTn id="185" presetID="42" presetClass="path" presetSubtype="0" accel="50000" decel="50000" fill="hold" nodeType="afterEffect">
                                  <p:stCondLst>
                                    <p:cond delay="0"/>
                                  </p:stCondLst>
                                  <p:childTnLst>
                                    <p:animMotion origin="layout" path="M 0.0007 0.14675 L 0.0007 0.16921 " pathEditMode="relative" rAng="0" ptsTypes="AA">
                                      <p:cBhvr>
                                        <p:cTn id="186" dur="1000" fill="hold"/>
                                        <p:tgtEl>
                                          <p:spTgt spid="5"/>
                                        </p:tgtEl>
                                        <p:attrNameLst>
                                          <p:attrName>ppt_x</p:attrName>
                                          <p:attrName>ppt_y</p:attrName>
                                        </p:attrNameLst>
                                      </p:cBhvr>
                                      <p:rCtr x="0" y="1111"/>
                                    </p:animMotion>
                                  </p:childTnLst>
                                </p:cTn>
                              </p:par>
                            </p:childTnLst>
                          </p:cTn>
                        </p:par>
                        <p:par>
                          <p:cTn id="187" fill="hold">
                            <p:stCondLst>
                              <p:cond delay="12000"/>
                            </p:stCondLst>
                            <p:childTnLst>
                              <p:par>
                                <p:cTn id="188" presetID="1" presetClass="exit" presetSubtype="0" fill="hold" grpId="0" nodeType="afterEffect">
                                  <p:stCondLst>
                                    <p:cond delay="0"/>
                                  </p:stCondLst>
                                  <p:childTnLst>
                                    <p:set>
                                      <p:cBhvr>
                                        <p:cTn id="189" dur="1" fill="hold">
                                          <p:stCondLst>
                                            <p:cond delay="0"/>
                                          </p:stCondLst>
                                        </p:cTn>
                                        <p:tgtEl>
                                          <p:spTgt spid="124992"/>
                                        </p:tgtEl>
                                        <p:attrNameLst>
                                          <p:attrName>style.visibility</p:attrName>
                                        </p:attrNameLst>
                                      </p:cBhvr>
                                      <p:to>
                                        <p:strVal val="hidden"/>
                                      </p:to>
                                    </p:set>
                                  </p:childTnLst>
                                </p:cTn>
                              </p:par>
                            </p:childTnLst>
                          </p:cTn>
                        </p:par>
                        <p:par>
                          <p:cTn id="190" fill="hold">
                            <p:stCondLst>
                              <p:cond delay="12000"/>
                            </p:stCondLst>
                            <p:childTnLst>
                              <p:par>
                                <p:cTn id="191" presetID="12" presetClass="entr" presetSubtype="2" fill="hold" grpId="0" nodeType="afterEffect">
                                  <p:stCondLst>
                                    <p:cond delay="0"/>
                                  </p:stCondLst>
                                  <p:childTnLst>
                                    <p:set>
                                      <p:cBhvr>
                                        <p:cTn id="192" dur="1" fill="hold">
                                          <p:stCondLst>
                                            <p:cond delay="0"/>
                                          </p:stCondLst>
                                        </p:cTn>
                                        <p:tgtEl>
                                          <p:spTgt spid="124975"/>
                                        </p:tgtEl>
                                        <p:attrNameLst>
                                          <p:attrName>style.visibility</p:attrName>
                                        </p:attrNameLst>
                                      </p:cBhvr>
                                      <p:to>
                                        <p:strVal val="visible"/>
                                      </p:to>
                                    </p:set>
                                    <p:animEffect transition="in" filter="slide(fromRight)">
                                      <p:cBhvr>
                                        <p:cTn id="193" dur="500"/>
                                        <p:tgtEl>
                                          <p:spTgt spid="124975"/>
                                        </p:tgtEl>
                                      </p:cBhvr>
                                    </p:animEffect>
                                  </p:childTnLst>
                                </p:cTn>
                              </p:par>
                            </p:childTnLst>
                          </p:cTn>
                        </p:par>
                        <p:par>
                          <p:cTn id="194" fill="hold">
                            <p:stCondLst>
                              <p:cond delay="12500"/>
                            </p:stCondLst>
                            <p:childTnLst>
                              <p:par>
                                <p:cTn id="195" presetID="42" presetClass="path" presetSubtype="0" accel="50000" decel="50000" fill="hold" nodeType="afterEffect">
                                  <p:stCondLst>
                                    <p:cond delay="0"/>
                                  </p:stCondLst>
                                  <p:childTnLst>
                                    <p:animMotion origin="layout" path="M 0.0007 0.16805 L 0.0007 0.19027 " pathEditMode="relative" rAng="0" ptsTypes="AA">
                                      <p:cBhvr>
                                        <p:cTn id="196" dur="1000" fill="hold"/>
                                        <p:tgtEl>
                                          <p:spTgt spid="5"/>
                                        </p:tgtEl>
                                        <p:attrNameLst>
                                          <p:attrName>ppt_x</p:attrName>
                                          <p:attrName>ppt_y</p:attrName>
                                        </p:attrNameLst>
                                      </p:cBhvr>
                                      <p:rCtr x="0" y="1111"/>
                                    </p:animMotion>
                                  </p:childTnLst>
                                </p:cTn>
                              </p:par>
                            </p:childTnLst>
                          </p:cTn>
                        </p:par>
                        <p:par>
                          <p:cTn id="197" fill="hold">
                            <p:stCondLst>
                              <p:cond delay="13500"/>
                            </p:stCondLst>
                            <p:childTnLst>
                              <p:par>
                                <p:cTn id="198" presetID="1" presetClass="exit" presetSubtype="0" fill="hold" grpId="0" nodeType="afterEffect">
                                  <p:stCondLst>
                                    <p:cond delay="0"/>
                                  </p:stCondLst>
                                  <p:childTnLst>
                                    <p:set>
                                      <p:cBhvr>
                                        <p:cTn id="199" dur="1" fill="hold">
                                          <p:stCondLst>
                                            <p:cond delay="0"/>
                                          </p:stCondLst>
                                        </p:cTn>
                                        <p:tgtEl>
                                          <p:spTgt spid="124993"/>
                                        </p:tgtEl>
                                        <p:attrNameLst>
                                          <p:attrName>style.visibility</p:attrName>
                                        </p:attrNameLst>
                                      </p:cBhvr>
                                      <p:to>
                                        <p:strVal val="hidden"/>
                                      </p:to>
                                    </p:set>
                                  </p:childTnLst>
                                </p:cTn>
                              </p:par>
                            </p:childTnLst>
                          </p:cTn>
                        </p:par>
                        <p:par>
                          <p:cTn id="200" fill="hold">
                            <p:stCondLst>
                              <p:cond delay="13500"/>
                            </p:stCondLst>
                            <p:childTnLst>
                              <p:par>
                                <p:cTn id="201" presetID="12" presetClass="entr" presetSubtype="2" fill="hold" grpId="0" nodeType="afterEffect">
                                  <p:stCondLst>
                                    <p:cond delay="0"/>
                                  </p:stCondLst>
                                  <p:childTnLst>
                                    <p:set>
                                      <p:cBhvr>
                                        <p:cTn id="202" dur="1" fill="hold">
                                          <p:stCondLst>
                                            <p:cond delay="0"/>
                                          </p:stCondLst>
                                        </p:cTn>
                                        <p:tgtEl>
                                          <p:spTgt spid="124976"/>
                                        </p:tgtEl>
                                        <p:attrNameLst>
                                          <p:attrName>style.visibility</p:attrName>
                                        </p:attrNameLst>
                                      </p:cBhvr>
                                      <p:to>
                                        <p:strVal val="visible"/>
                                      </p:to>
                                    </p:set>
                                    <p:animEffect transition="in" filter="slide(fromRight)">
                                      <p:cBhvr>
                                        <p:cTn id="203" dur="500"/>
                                        <p:tgtEl>
                                          <p:spTgt spid="124976"/>
                                        </p:tgtEl>
                                      </p:cBhvr>
                                    </p:animEffect>
                                  </p:childTnLst>
                                </p:cTn>
                              </p:par>
                            </p:childTnLst>
                          </p:cTn>
                        </p:par>
                        <p:par>
                          <p:cTn id="204" fill="hold">
                            <p:stCondLst>
                              <p:cond delay="14000"/>
                            </p:stCondLst>
                            <p:childTnLst>
                              <p:par>
                                <p:cTn id="205" presetID="42" presetClass="path" presetSubtype="0" accel="50000" decel="50000" fill="hold" nodeType="afterEffect">
                                  <p:stCondLst>
                                    <p:cond delay="0"/>
                                  </p:stCondLst>
                                  <p:childTnLst>
                                    <p:animMotion origin="layout" path="M 0.0007 0.18912 L 0.0007 0.21134 " pathEditMode="relative" rAng="0" ptsTypes="AA">
                                      <p:cBhvr>
                                        <p:cTn id="206" dur="1000" fill="hold"/>
                                        <p:tgtEl>
                                          <p:spTgt spid="5"/>
                                        </p:tgtEl>
                                        <p:attrNameLst>
                                          <p:attrName>ppt_x</p:attrName>
                                          <p:attrName>ppt_y</p:attrName>
                                        </p:attrNameLst>
                                      </p:cBhvr>
                                      <p:rCtr x="0" y="1111"/>
                                    </p:animMotion>
                                  </p:childTnLst>
                                </p:cTn>
                              </p:par>
                            </p:childTnLst>
                          </p:cTn>
                        </p:par>
                        <p:par>
                          <p:cTn id="207" fill="hold">
                            <p:stCondLst>
                              <p:cond delay="15000"/>
                            </p:stCondLst>
                            <p:childTnLst>
                              <p:par>
                                <p:cTn id="208" presetID="1" presetClass="exit" presetSubtype="0" fill="hold" grpId="0" nodeType="afterEffect">
                                  <p:stCondLst>
                                    <p:cond delay="0"/>
                                  </p:stCondLst>
                                  <p:childTnLst>
                                    <p:set>
                                      <p:cBhvr>
                                        <p:cTn id="209" dur="1" fill="hold">
                                          <p:stCondLst>
                                            <p:cond delay="0"/>
                                          </p:stCondLst>
                                        </p:cTn>
                                        <p:tgtEl>
                                          <p:spTgt spid="124994"/>
                                        </p:tgtEl>
                                        <p:attrNameLst>
                                          <p:attrName>style.visibility</p:attrName>
                                        </p:attrNameLst>
                                      </p:cBhvr>
                                      <p:to>
                                        <p:strVal val="hidden"/>
                                      </p:to>
                                    </p:set>
                                  </p:childTnLst>
                                </p:cTn>
                              </p:par>
                            </p:childTnLst>
                          </p:cTn>
                        </p:par>
                        <p:par>
                          <p:cTn id="210" fill="hold">
                            <p:stCondLst>
                              <p:cond delay="15000"/>
                            </p:stCondLst>
                            <p:childTnLst>
                              <p:par>
                                <p:cTn id="211" presetID="12" presetClass="entr" presetSubtype="2" fill="hold" grpId="0" nodeType="afterEffect">
                                  <p:stCondLst>
                                    <p:cond delay="0"/>
                                  </p:stCondLst>
                                  <p:childTnLst>
                                    <p:set>
                                      <p:cBhvr>
                                        <p:cTn id="212" dur="1" fill="hold">
                                          <p:stCondLst>
                                            <p:cond delay="0"/>
                                          </p:stCondLst>
                                        </p:cTn>
                                        <p:tgtEl>
                                          <p:spTgt spid="124977"/>
                                        </p:tgtEl>
                                        <p:attrNameLst>
                                          <p:attrName>style.visibility</p:attrName>
                                        </p:attrNameLst>
                                      </p:cBhvr>
                                      <p:to>
                                        <p:strVal val="visible"/>
                                      </p:to>
                                    </p:set>
                                    <p:animEffect transition="in" filter="slide(fromRight)">
                                      <p:cBhvr>
                                        <p:cTn id="213" dur="500"/>
                                        <p:tgtEl>
                                          <p:spTgt spid="124977"/>
                                        </p:tgtEl>
                                      </p:cBhvr>
                                    </p:animEffect>
                                  </p:childTnLst>
                                </p:cTn>
                              </p:par>
                            </p:childTnLst>
                          </p:cTn>
                        </p:par>
                        <p:par>
                          <p:cTn id="214" fill="hold">
                            <p:stCondLst>
                              <p:cond delay="15500"/>
                            </p:stCondLst>
                            <p:childTnLst>
                              <p:par>
                                <p:cTn id="215" presetID="42" presetClass="path" presetSubtype="0" accel="50000" decel="50000" fill="hold" nodeType="afterEffect">
                                  <p:stCondLst>
                                    <p:cond delay="0"/>
                                  </p:stCondLst>
                                  <p:childTnLst>
                                    <p:animMotion origin="layout" path="M 0.0007 0.21018 L 0.0007 0.2324 " pathEditMode="relative" rAng="0" ptsTypes="AA">
                                      <p:cBhvr>
                                        <p:cTn id="216" dur="1000" fill="hold"/>
                                        <p:tgtEl>
                                          <p:spTgt spid="5"/>
                                        </p:tgtEl>
                                        <p:attrNameLst>
                                          <p:attrName>ppt_x</p:attrName>
                                          <p:attrName>ppt_y</p:attrName>
                                        </p:attrNameLst>
                                      </p:cBhvr>
                                      <p:rCtr x="0" y="1111"/>
                                    </p:animMotion>
                                  </p:childTnLst>
                                </p:cTn>
                              </p:par>
                            </p:childTnLst>
                          </p:cTn>
                        </p:par>
                        <p:par>
                          <p:cTn id="217" fill="hold">
                            <p:stCondLst>
                              <p:cond delay="16500"/>
                            </p:stCondLst>
                            <p:childTnLst>
                              <p:par>
                                <p:cTn id="218" presetID="1" presetClass="exit" presetSubtype="0" fill="hold" grpId="0" nodeType="afterEffect">
                                  <p:stCondLst>
                                    <p:cond delay="0"/>
                                  </p:stCondLst>
                                  <p:childTnLst>
                                    <p:set>
                                      <p:cBhvr>
                                        <p:cTn id="219" dur="1" fill="hold">
                                          <p:stCondLst>
                                            <p:cond delay="0"/>
                                          </p:stCondLst>
                                        </p:cTn>
                                        <p:tgtEl>
                                          <p:spTgt spid="124995"/>
                                        </p:tgtEl>
                                        <p:attrNameLst>
                                          <p:attrName>style.visibility</p:attrName>
                                        </p:attrNameLst>
                                      </p:cBhvr>
                                      <p:to>
                                        <p:strVal val="hidden"/>
                                      </p:to>
                                    </p:set>
                                  </p:childTnLst>
                                </p:cTn>
                              </p:par>
                            </p:childTnLst>
                          </p:cTn>
                        </p:par>
                        <p:par>
                          <p:cTn id="220" fill="hold">
                            <p:stCondLst>
                              <p:cond delay="16500"/>
                            </p:stCondLst>
                            <p:childTnLst>
                              <p:par>
                                <p:cTn id="221" presetID="12" presetClass="entr" presetSubtype="2" fill="hold" grpId="0" nodeType="afterEffect">
                                  <p:stCondLst>
                                    <p:cond delay="0"/>
                                  </p:stCondLst>
                                  <p:childTnLst>
                                    <p:set>
                                      <p:cBhvr>
                                        <p:cTn id="222" dur="1" fill="hold">
                                          <p:stCondLst>
                                            <p:cond delay="0"/>
                                          </p:stCondLst>
                                        </p:cTn>
                                        <p:tgtEl>
                                          <p:spTgt spid="124978"/>
                                        </p:tgtEl>
                                        <p:attrNameLst>
                                          <p:attrName>style.visibility</p:attrName>
                                        </p:attrNameLst>
                                      </p:cBhvr>
                                      <p:to>
                                        <p:strVal val="visible"/>
                                      </p:to>
                                    </p:set>
                                    <p:animEffect transition="in" filter="slide(fromRight)">
                                      <p:cBhvr>
                                        <p:cTn id="223" dur="500"/>
                                        <p:tgtEl>
                                          <p:spTgt spid="124978"/>
                                        </p:tgtEl>
                                      </p:cBhvr>
                                    </p:animEffect>
                                  </p:childTnLst>
                                </p:cTn>
                              </p:par>
                            </p:childTnLst>
                          </p:cTn>
                        </p:par>
                        <p:par>
                          <p:cTn id="224" fill="hold">
                            <p:stCondLst>
                              <p:cond delay="17000"/>
                            </p:stCondLst>
                            <p:childTnLst>
                              <p:par>
                                <p:cTn id="225" presetID="42" presetClass="path" presetSubtype="0" accel="50000" decel="50000" fill="hold" nodeType="afterEffect">
                                  <p:stCondLst>
                                    <p:cond delay="0"/>
                                  </p:stCondLst>
                                  <p:childTnLst>
                                    <p:animMotion origin="layout" path="M 0.0007 0.23101 L 0.0007 0.25324 " pathEditMode="relative" rAng="0" ptsTypes="AA">
                                      <p:cBhvr>
                                        <p:cTn id="226" dur="1000" fill="hold"/>
                                        <p:tgtEl>
                                          <p:spTgt spid="5"/>
                                        </p:tgtEl>
                                        <p:attrNameLst>
                                          <p:attrName>ppt_x</p:attrName>
                                          <p:attrName>ppt_y</p:attrName>
                                        </p:attrNameLst>
                                      </p:cBhvr>
                                      <p:rCtr x="0" y="1111"/>
                                    </p:animMotion>
                                  </p:childTnLst>
                                </p:cTn>
                              </p:par>
                            </p:childTnLst>
                          </p:cTn>
                        </p:par>
                        <p:par>
                          <p:cTn id="227" fill="hold">
                            <p:stCondLst>
                              <p:cond delay="18000"/>
                            </p:stCondLst>
                            <p:childTnLst>
                              <p:par>
                                <p:cTn id="228" presetID="1" presetClass="exit" presetSubtype="0" fill="hold" grpId="0" nodeType="afterEffect">
                                  <p:stCondLst>
                                    <p:cond delay="0"/>
                                  </p:stCondLst>
                                  <p:childTnLst>
                                    <p:set>
                                      <p:cBhvr>
                                        <p:cTn id="229" dur="1" fill="hold">
                                          <p:stCondLst>
                                            <p:cond delay="0"/>
                                          </p:stCondLst>
                                        </p:cTn>
                                        <p:tgtEl>
                                          <p:spTgt spid="124996"/>
                                        </p:tgtEl>
                                        <p:attrNameLst>
                                          <p:attrName>style.visibility</p:attrName>
                                        </p:attrNameLst>
                                      </p:cBhvr>
                                      <p:to>
                                        <p:strVal val="hidden"/>
                                      </p:to>
                                    </p:set>
                                  </p:childTnLst>
                                </p:cTn>
                              </p:par>
                            </p:childTnLst>
                          </p:cTn>
                        </p:par>
                        <p:par>
                          <p:cTn id="230" fill="hold">
                            <p:stCondLst>
                              <p:cond delay="18000"/>
                            </p:stCondLst>
                            <p:childTnLst>
                              <p:par>
                                <p:cTn id="231" presetID="12" presetClass="entr" presetSubtype="2" fill="hold" grpId="0" nodeType="afterEffect">
                                  <p:stCondLst>
                                    <p:cond delay="0"/>
                                  </p:stCondLst>
                                  <p:childTnLst>
                                    <p:set>
                                      <p:cBhvr>
                                        <p:cTn id="232" dur="1" fill="hold">
                                          <p:stCondLst>
                                            <p:cond delay="0"/>
                                          </p:stCondLst>
                                        </p:cTn>
                                        <p:tgtEl>
                                          <p:spTgt spid="124979"/>
                                        </p:tgtEl>
                                        <p:attrNameLst>
                                          <p:attrName>style.visibility</p:attrName>
                                        </p:attrNameLst>
                                      </p:cBhvr>
                                      <p:to>
                                        <p:strVal val="visible"/>
                                      </p:to>
                                    </p:set>
                                    <p:animEffect transition="in" filter="slide(fromRight)">
                                      <p:cBhvr>
                                        <p:cTn id="233" dur="500"/>
                                        <p:tgtEl>
                                          <p:spTgt spid="124979"/>
                                        </p:tgtEl>
                                      </p:cBhvr>
                                    </p:animEffect>
                                  </p:childTnLst>
                                </p:cTn>
                              </p:par>
                            </p:childTnLst>
                          </p:cTn>
                        </p:par>
                        <p:par>
                          <p:cTn id="234" fill="hold">
                            <p:stCondLst>
                              <p:cond delay="18500"/>
                            </p:stCondLst>
                            <p:childTnLst>
                              <p:par>
                                <p:cTn id="235" presetID="42" presetClass="path" presetSubtype="0" accel="50000" decel="50000" fill="hold" nodeType="afterEffect">
                                  <p:stCondLst>
                                    <p:cond delay="0"/>
                                  </p:stCondLst>
                                  <p:childTnLst>
                                    <p:animMotion origin="layout" path="M 0.0007 0.25208 L 0.0007 0.2743 " pathEditMode="relative" rAng="0" ptsTypes="AA">
                                      <p:cBhvr>
                                        <p:cTn id="236" dur="1000" fill="hold"/>
                                        <p:tgtEl>
                                          <p:spTgt spid="5"/>
                                        </p:tgtEl>
                                        <p:attrNameLst>
                                          <p:attrName>ppt_x</p:attrName>
                                          <p:attrName>ppt_y</p:attrName>
                                        </p:attrNameLst>
                                      </p:cBhvr>
                                      <p:rCtr x="0" y="1111"/>
                                    </p:animMotion>
                                  </p:childTnLst>
                                </p:cTn>
                              </p:par>
                            </p:childTnLst>
                          </p:cTn>
                        </p:par>
                        <p:par>
                          <p:cTn id="237" fill="hold">
                            <p:stCondLst>
                              <p:cond delay="19500"/>
                            </p:stCondLst>
                            <p:childTnLst>
                              <p:par>
                                <p:cTn id="238" presetID="1" presetClass="exit" presetSubtype="0" fill="hold" grpId="0" nodeType="afterEffect">
                                  <p:stCondLst>
                                    <p:cond delay="0"/>
                                  </p:stCondLst>
                                  <p:childTnLst>
                                    <p:set>
                                      <p:cBhvr>
                                        <p:cTn id="239" dur="1" fill="hold">
                                          <p:stCondLst>
                                            <p:cond delay="0"/>
                                          </p:stCondLst>
                                        </p:cTn>
                                        <p:tgtEl>
                                          <p:spTgt spid="125000"/>
                                        </p:tgtEl>
                                        <p:attrNameLst>
                                          <p:attrName>style.visibility</p:attrName>
                                        </p:attrNameLst>
                                      </p:cBhvr>
                                      <p:to>
                                        <p:strVal val="hidden"/>
                                      </p:to>
                                    </p:set>
                                  </p:childTnLst>
                                </p:cTn>
                              </p:par>
                            </p:childTnLst>
                          </p:cTn>
                        </p:par>
                        <p:par>
                          <p:cTn id="240" fill="hold">
                            <p:stCondLst>
                              <p:cond delay="19500"/>
                            </p:stCondLst>
                            <p:childTnLst>
                              <p:par>
                                <p:cTn id="241" presetID="12" presetClass="entr" presetSubtype="2" fill="hold" grpId="0" nodeType="afterEffect">
                                  <p:stCondLst>
                                    <p:cond delay="0"/>
                                  </p:stCondLst>
                                  <p:childTnLst>
                                    <p:set>
                                      <p:cBhvr>
                                        <p:cTn id="242" dur="1" fill="hold">
                                          <p:stCondLst>
                                            <p:cond delay="0"/>
                                          </p:stCondLst>
                                        </p:cTn>
                                        <p:tgtEl>
                                          <p:spTgt spid="124983"/>
                                        </p:tgtEl>
                                        <p:attrNameLst>
                                          <p:attrName>style.visibility</p:attrName>
                                        </p:attrNameLst>
                                      </p:cBhvr>
                                      <p:to>
                                        <p:strVal val="visible"/>
                                      </p:to>
                                    </p:set>
                                    <p:animEffect transition="in" filter="slide(fromRight)">
                                      <p:cBhvr>
                                        <p:cTn id="243" dur="500"/>
                                        <p:tgtEl>
                                          <p:spTgt spid="124983"/>
                                        </p:tgtEl>
                                      </p:cBhvr>
                                    </p:animEffect>
                                  </p:childTnLst>
                                </p:cTn>
                              </p:par>
                            </p:childTnLst>
                          </p:cTn>
                        </p:par>
                      </p:childTnLst>
                    </p:cTn>
                  </p:par>
                  <p:par>
                    <p:cTn id="244" fill="hold">
                      <p:stCondLst>
                        <p:cond delay="indefinite"/>
                      </p:stCondLst>
                      <p:childTnLst>
                        <p:par>
                          <p:cTn id="245" fill="hold">
                            <p:stCondLst>
                              <p:cond delay="0"/>
                            </p:stCondLst>
                            <p:childTnLst>
                              <p:par>
                                <p:cTn id="246" presetID="42" presetClass="path" presetSubtype="0" accel="50000" decel="50000" fill="hold" grpId="5" nodeType="clickEffect">
                                  <p:stCondLst>
                                    <p:cond delay="0"/>
                                  </p:stCondLst>
                                  <p:childTnLst>
                                    <p:animMotion origin="layout" path="M -3.33333E-6 0.4 L -3.33333E-6 0.42685 " pathEditMode="relative" rAng="0" ptsTypes="AA">
                                      <p:cBhvr>
                                        <p:cTn id="247" dur="1000" fill="hold"/>
                                        <p:tgtEl>
                                          <p:spTgt spid="125013"/>
                                        </p:tgtEl>
                                        <p:attrNameLst>
                                          <p:attrName>ppt_x</p:attrName>
                                          <p:attrName>ppt_y</p:attrName>
                                        </p:attrNameLst>
                                      </p:cBhvr>
                                      <p:rCtr x="0" y="1343"/>
                                    </p:animMotion>
                                  </p:childTnLst>
                                </p:cTn>
                              </p:par>
                            </p:childTnLst>
                          </p:cTn>
                        </p:par>
                        <p:par>
                          <p:cTn id="248" fill="hold">
                            <p:stCondLst>
                              <p:cond delay="1000"/>
                            </p:stCondLst>
                            <p:childTnLst>
                              <p:par>
                                <p:cTn id="249" presetID="42" presetClass="path" presetSubtype="0" accel="50000" decel="50000" fill="hold" nodeType="afterEffect">
                                  <p:stCondLst>
                                    <p:cond delay="0"/>
                                  </p:stCondLst>
                                  <p:childTnLst>
                                    <p:animMotion origin="layout" path="M 0.0007 0.27314 L 0.0007 0.29537 " pathEditMode="relative" rAng="0" ptsTypes="AA">
                                      <p:cBhvr>
                                        <p:cTn id="250" dur="1000" fill="hold"/>
                                        <p:tgtEl>
                                          <p:spTgt spid="5"/>
                                        </p:tgtEl>
                                        <p:attrNameLst>
                                          <p:attrName>ppt_x</p:attrName>
                                          <p:attrName>ppt_y</p:attrName>
                                        </p:attrNameLst>
                                      </p:cBhvr>
                                      <p:rCtr x="0" y="1111"/>
                                    </p:animMotion>
                                  </p:childTnLst>
                                </p:cTn>
                              </p:par>
                              <p:par>
                                <p:cTn id="251" presetID="3" presetClass="emph" presetSubtype="2" fill="hold" grpId="1" nodeType="withEffect">
                                  <p:stCondLst>
                                    <p:cond delay="0"/>
                                  </p:stCondLst>
                                  <p:childTnLst>
                                    <p:animClr clrSpc="rgb" dir="cw">
                                      <p:cBhvr override="childStyle">
                                        <p:cTn id="252" dur="1000" fill="hold"/>
                                        <p:tgtEl>
                                          <p:spTgt spid="124969"/>
                                        </p:tgtEl>
                                        <p:attrNameLst>
                                          <p:attrName>style.color</p:attrName>
                                        </p:attrNameLst>
                                      </p:cBhvr>
                                      <p:to>
                                        <a:schemeClr val="tx1"/>
                                      </p:to>
                                    </p:animClr>
                                  </p:childTnLst>
                                </p:cTn>
                              </p:par>
                              <p:par>
                                <p:cTn id="253" presetID="3" presetClass="emph" presetSubtype="2" fill="hold" grpId="1" nodeType="withEffect">
                                  <p:stCondLst>
                                    <p:cond delay="0"/>
                                  </p:stCondLst>
                                  <p:childTnLst>
                                    <p:animClr clrSpc="rgb" dir="cw">
                                      <p:cBhvr override="childStyle">
                                        <p:cTn id="254" dur="1000" fill="hold"/>
                                        <p:tgtEl>
                                          <p:spTgt spid="124970"/>
                                        </p:tgtEl>
                                        <p:attrNameLst>
                                          <p:attrName>style.color</p:attrName>
                                        </p:attrNameLst>
                                      </p:cBhvr>
                                      <p:to>
                                        <a:schemeClr val="tx1"/>
                                      </p:to>
                                    </p:animClr>
                                  </p:childTnLst>
                                </p:cTn>
                              </p:par>
                              <p:par>
                                <p:cTn id="255" presetID="3" presetClass="emph" presetSubtype="2" fill="hold" grpId="1" nodeType="withEffect">
                                  <p:stCondLst>
                                    <p:cond delay="0"/>
                                  </p:stCondLst>
                                  <p:childTnLst>
                                    <p:animClr clrSpc="rgb" dir="cw">
                                      <p:cBhvr override="childStyle">
                                        <p:cTn id="256" dur="1000" fill="hold"/>
                                        <p:tgtEl>
                                          <p:spTgt spid="124971"/>
                                        </p:tgtEl>
                                        <p:attrNameLst>
                                          <p:attrName>style.color</p:attrName>
                                        </p:attrNameLst>
                                      </p:cBhvr>
                                      <p:to>
                                        <a:schemeClr val="tx1"/>
                                      </p:to>
                                    </p:animClr>
                                  </p:childTnLst>
                                </p:cTn>
                              </p:par>
                              <p:par>
                                <p:cTn id="257" presetID="3" presetClass="emph" presetSubtype="2" fill="hold" grpId="1" nodeType="withEffect">
                                  <p:stCondLst>
                                    <p:cond delay="0"/>
                                  </p:stCondLst>
                                  <p:childTnLst>
                                    <p:animClr clrSpc="rgb" dir="cw">
                                      <p:cBhvr override="childStyle">
                                        <p:cTn id="258" dur="1000" fill="hold"/>
                                        <p:tgtEl>
                                          <p:spTgt spid="124972"/>
                                        </p:tgtEl>
                                        <p:attrNameLst>
                                          <p:attrName>style.color</p:attrName>
                                        </p:attrNameLst>
                                      </p:cBhvr>
                                      <p:to>
                                        <a:schemeClr val="tx1"/>
                                      </p:to>
                                    </p:animClr>
                                  </p:childTnLst>
                                </p:cTn>
                              </p:par>
                              <p:par>
                                <p:cTn id="259" presetID="3" presetClass="emph" presetSubtype="2" fill="hold" grpId="1" nodeType="withEffect">
                                  <p:stCondLst>
                                    <p:cond delay="0"/>
                                  </p:stCondLst>
                                  <p:childTnLst>
                                    <p:animClr clrSpc="rgb" dir="cw">
                                      <p:cBhvr override="childStyle">
                                        <p:cTn id="260" dur="1000" fill="hold"/>
                                        <p:tgtEl>
                                          <p:spTgt spid="124973"/>
                                        </p:tgtEl>
                                        <p:attrNameLst>
                                          <p:attrName>style.color</p:attrName>
                                        </p:attrNameLst>
                                      </p:cBhvr>
                                      <p:to>
                                        <a:schemeClr val="tx1"/>
                                      </p:to>
                                    </p:animClr>
                                  </p:childTnLst>
                                </p:cTn>
                              </p:par>
                              <p:par>
                                <p:cTn id="261" presetID="3" presetClass="emph" presetSubtype="2" fill="hold" grpId="1" nodeType="withEffect">
                                  <p:stCondLst>
                                    <p:cond delay="0"/>
                                  </p:stCondLst>
                                  <p:childTnLst>
                                    <p:animClr clrSpc="rgb" dir="cw">
                                      <p:cBhvr override="childStyle">
                                        <p:cTn id="262" dur="1000" fill="hold"/>
                                        <p:tgtEl>
                                          <p:spTgt spid="124974"/>
                                        </p:tgtEl>
                                        <p:attrNameLst>
                                          <p:attrName>style.color</p:attrName>
                                        </p:attrNameLst>
                                      </p:cBhvr>
                                      <p:to>
                                        <a:schemeClr val="tx1"/>
                                      </p:to>
                                    </p:animClr>
                                  </p:childTnLst>
                                </p:cTn>
                              </p:par>
                              <p:par>
                                <p:cTn id="263" presetID="3" presetClass="emph" presetSubtype="2" fill="hold" grpId="1" nodeType="withEffect">
                                  <p:stCondLst>
                                    <p:cond delay="0"/>
                                  </p:stCondLst>
                                  <p:childTnLst>
                                    <p:animClr clrSpc="rgb" dir="cw">
                                      <p:cBhvr override="childStyle">
                                        <p:cTn id="264" dur="1000" fill="hold"/>
                                        <p:tgtEl>
                                          <p:spTgt spid="124975"/>
                                        </p:tgtEl>
                                        <p:attrNameLst>
                                          <p:attrName>style.color</p:attrName>
                                        </p:attrNameLst>
                                      </p:cBhvr>
                                      <p:to>
                                        <a:schemeClr val="tx1"/>
                                      </p:to>
                                    </p:animClr>
                                  </p:childTnLst>
                                </p:cTn>
                              </p:par>
                              <p:par>
                                <p:cTn id="265" presetID="3" presetClass="emph" presetSubtype="2" fill="hold" grpId="1" nodeType="withEffect">
                                  <p:stCondLst>
                                    <p:cond delay="0"/>
                                  </p:stCondLst>
                                  <p:childTnLst>
                                    <p:animClr clrSpc="rgb" dir="cw">
                                      <p:cBhvr override="childStyle">
                                        <p:cTn id="266" dur="1000" fill="hold"/>
                                        <p:tgtEl>
                                          <p:spTgt spid="124976"/>
                                        </p:tgtEl>
                                        <p:attrNameLst>
                                          <p:attrName>style.color</p:attrName>
                                        </p:attrNameLst>
                                      </p:cBhvr>
                                      <p:to>
                                        <a:schemeClr val="tx1"/>
                                      </p:to>
                                    </p:animClr>
                                  </p:childTnLst>
                                </p:cTn>
                              </p:par>
                              <p:par>
                                <p:cTn id="267" presetID="3" presetClass="emph" presetSubtype="2" fill="hold" grpId="1" nodeType="withEffect">
                                  <p:stCondLst>
                                    <p:cond delay="0"/>
                                  </p:stCondLst>
                                  <p:childTnLst>
                                    <p:animClr clrSpc="rgb" dir="cw">
                                      <p:cBhvr override="childStyle">
                                        <p:cTn id="268" dur="1000" fill="hold"/>
                                        <p:tgtEl>
                                          <p:spTgt spid="124977"/>
                                        </p:tgtEl>
                                        <p:attrNameLst>
                                          <p:attrName>style.color</p:attrName>
                                        </p:attrNameLst>
                                      </p:cBhvr>
                                      <p:to>
                                        <a:schemeClr val="tx1"/>
                                      </p:to>
                                    </p:animClr>
                                  </p:childTnLst>
                                </p:cTn>
                              </p:par>
                              <p:par>
                                <p:cTn id="269" presetID="3" presetClass="emph" presetSubtype="2" fill="hold" grpId="1" nodeType="withEffect">
                                  <p:stCondLst>
                                    <p:cond delay="0"/>
                                  </p:stCondLst>
                                  <p:childTnLst>
                                    <p:animClr clrSpc="rgb" dir="cw">
                                      <p:cBhvr override="childStyle">
                                        <p:cTn id="270" dur="1000" fill="hold"/>
                                        <p:tgtEl>
                                          <p:spTgt spid="124978"/>
                                        </p:tgtEl>
                                        <p:attrNameLst>
                                          <p:attrName>style.color</p:attrName>
                                        </p:attrNameLst>
                                      </p:cBhvr>
                                      <p:to>
                                        <a:schemeClr val="tx1"/>
                                      </p:to>
                                    </p:animClr>
                                  </p:childTnLst>
                                </p:cTn>
                              </p:par>
                              <p:par>
                                <p:cTn id="271" presetID="3" presetClass="emph" presetSubtype="2" fill="hold" grpId="1" nodeType="withEffect">
                                  <p:stCondLst>
                                    <p:cond delay="0"/>
                                  </p:stCondLst>
                                  <p:childTnLst>
                                    <p:animClr clrSpc="rgb" dir="cw">
                                      <p:cBhvr override="childStyle">
                                        <p:cTn id="272" dur="1000" fill="hold"/>
                                        <p:tgtEl>
                                          <p:spTgt spid="124979"/>
                                        </p:tgtEl>
                                        <p:attrNameLst>
                                          <p:attrName>style.color</p:attrName>
                                        </p:attrNameLst>
                                      </p:cBhvr>
                                      <p:to>
                                        <a:schemeClr val="tx1"/>
                                      </p:to>
                                    </p:animClr>
                                  </p:childTnLst>
                                </p:cTn>
                              </p:par>
                              <p:par>
                                <p:cTn id="273" presetID="3" presetClass="emph" presetSubtype="2" fill="hold" grpId="1" nodeType="withEffect">
                                  <p:stCondLst>
                                    <p:cond delay="0"/>
                                  </p:stCondLst>
                                  <p:childTnLst>
                                    <p:animClr clrSpc="rgb" dir="cw">
                                      <p:cBhvr override="childStyle">
                                        <p:cTn id="274" dur="1000" fill="hold"/>
                                        <p:tgtEl>
                                          <p:spTgt spid="124983"/>
                                        </p:tgtEl>
                                        <p:attrNameLst>
                                          <p:attrName>style.color</p:attrName>
                                        </p:attrNameLst>
                                      </p:cBhvr>
                                      <p:to>
                                        <a:schemeClr val="tx1"/>
                                      </p:to>
                                    </p:animClr>
                                  </p:childTnLst>
                                </p:cTn>
                              </p:par>
                            </p:childTnLst>
                          </p:cTn>
                        </p:par>
                        <p:par>
                          <p:cTn id="275" fill="hold">
                            <p:stCondLst>
                              <p:cond delay="2000"/>
                            </p:stCondLst>
                            <p:childTnLst>
                              <p:par>
                                <p:cTn id="276" presetID="1" presetClass="exit" presetSubtype="0" fill="hold" grpId="0" nodeType="afterEffect">
                                  <p:stCondLst>
                                    <p:cond delay="0"/>
                                  </p:stCondLst>
                                  <p:childTnLst>
                                    <p:set>
                                      <p:cBhvr>
                                        <p:cTn id="277" dur="1" fill="hold">
                                          <p:stCondLst>
                                            <p:cond delay="0"/>
                                          </p:stCondLst>
                                        </p:cTn>
                                        <p:tgtEl>
                                          <p:spTgt spid="124999"/>
                                        </p:tgtEl>
                                        <p:attrNameLst>
                                          <p:attrName>style.visibility</p:attrName>
                                        </p:attrNameLst>
                                      </p:cBhvr>
                                      <p:to>
                                        <p:strVal val="hidden"/>
                                      </p:to>
                                    </p:set>
                                  </p:childTnLst>
                                </p:cTn>
                              </p:par>
                            </p:childTnLst>
                          </p:cTn>
                        </p:par>
                        <p:par>
                          <p:cTn id="278" fill="hold">
                            <p:stCondLst>
                              <p:cond delay="2000"/>
                            </p:stCondLst>
                            <p:childTnLst>
                              <p:par>
                                <p:cTn id="279" presetID="12" presetClass="entr" presetSubtype="2" fill="hold" grpId="0" nodeType="afterEffect">
                                  <p:stCondLst>
                                    <p:cond delay="0"/>
                                  </p:stCondLst>
                                  <p:childTnLst>
                                    <p:set>
                                      <p:cBhvr>
                                        <p:cTn id="280" dur="1" fill="hold">
                                          <p:stCondLst>
                                            <p:cond delay="0"/>
                                          </p:stCondLst>
                                        </p:cTn>
                                        <p:tgtEl>
                                          <p:spTgt spid="124982"/>
                                        </p:tgtEl>
                                        <p:attrNameLst>
                                          <p:attrName>style.visibility</p:attrName>
                                        </p:attrNameLst>
                                      </p:cBhvr>
                                      <p:to>
                                        <p:strVal val="visible"/>
                                      </p:to>
                                    </p:set>
                                    <p:animEffect transition="in" filter="slide(fromRight)">
                                      <p:cBhvr>
                                        <p:cTn id="281" dur="500"/>
                                        <p:tgtEl>
                                          <p:spTgt spid="124982"/>
                                        </p:tgtEl>
                                      </p:cBhvr>
                                    </p:animEffect>
                                  </p:childTnLst>
                                </p:cTn>
                              </p:par>
                            </p:childTnLst>
                          </p:cTn>
                        </p:par>
                      </p:childTnLst>
                    </p:cTn>
                  </p:par>
                  <p:par>
                    <p:cTn id="282" fill="hold">
                      <p:stCondLst>
                        <p:cond delay="indefinite"/>
                      </p:stCondLst>
                      <p:childTnLst>
                        <p:par>
                          <p:cTn id="283" fill="hold">
                            <p:stCondLst>
                              <p:cond delay="0"/>
                            </p:stCondLst>
                            <p:childTnLst>
                              <p:par>
                                <p:cTn id="284" presetID="42" presetClass="path" presetSubtype="0" accel="50000" decel="50000" fill="hold" grpId="6" nodeType="clickEffect">
                                  <p:stCondLst>
                                    <p:cond delay="0"/>
                                  </p:stCondLst>
                                  <p:childTnLst>
                                    <p:animMotion origin="layout" path="M -3.33333E-6 0.42685 L -3.33333E-6 0.44907 " pathEditMode="relative" rAng="0" ptsTypes="AA">
                                      <p:cBhvr>
                                        <p:cTn id="285" dur="1000" fill="hold"/>
                                        <p:tgtEl>
                                          <p:spTgt spid="125013"/>
                                        </p:tgtEl>
                                        <p:attrNameLst>
                                          <p:attrName>ppt_x</p:attrName>
                                          <p:attrName>ppt_y</p:attrName>
                                        </p:attrNameLst>
                                      </p:cBhvr>
                                      <p:rCtr x="0" y="1111"/>
                                    </p:animMotion>
                                  </p:childTnLst>
                                </p:cTn>
                              </p:par>
                              <p:par>
                                <p:cTn id="286" presetID="3" presetClass="emph" presetSubtype="2" fill="hold" nodeType="withEffect">
                                  <p:stCondLst>
                                    <p:cond delay="0"/>
                                  </p:stCondLst>
                                  <p:childTnLst>
                                    <p:animClr clrSpc="rgb" dir="cw">
                                      <p:cBhvr override="childStyle">
                                        <p:cTn id="287" dur="1000" fill="hold"/>
                                        <p:tgtEl>
                                          <p:spTgt spid="124982"/>
                                        </p:tgtEl>
                                        <p:attrNameLst>
                                          <p:attrName>style.color</p:attrName>
                                        </p:attrNameLst>
                                      </p:cBhvr>
                                      <p:to>
                                        <a:schemeClr val="tx1"/>
                                      </p:to>
                                    </p:animClr>
                                  </p:childTnLst>
                                </p:cTn>
                              </p:par>
                            </p:childTnLst>
                          </p:cTn>
                        </p:par>
                        <p:par>
                          <p:cTn id="288" fill="hold">
                            <p:stCondLst>
                              <p:cond delay="1000"/>
                            </p:stCondLst>
                            <p:childTnLst>
                              <p:par>
                                <p:cTn id="289" presetID="42" presetClass="path" presetSubtype="0" accel="50000" decel="50000" fill="hold" nodeType="afterEffect">
                                  <p:stCondLst>
                                    <p:cond delay="0"/>
                                  </p:stCondLst>
                                  <p:childTnLst>
                                    <p:animMotion origin="layout" path="M 0.0007 0.29398 L 0.0007 0.3162 " pathEditMode="relative" rAng="0" ptsTypes="AA">
                                      <p:cBhvr>
                                        <p:cTn id="290" dur="1000" fill="hold"/>
                                        <p:tgtEl>
                                          <p:spTgt spid="5"/>
                                        </p:tgtEl>
                                        <p:attrNameLst>
                                          <p:attrName>ppt_x</p:attrName>
                                          <p:attrName>ppt_y</p:attrName>
                                        </p:attrNameLst>
                                      </p:cBhvr>
                                      <p:rCtr x="0" y="1111"/>
                                    </p:animMotion>
                                  </p:childTnLst>
                                </p:cTn>
                              </p:par>
                            </p:childTnLst>
                          </p:cTn>
                        </p:par>
                        <p:par>
                          <p:cTn id="291" fill="hold">
                            <p:stCondLst>
                              <p:cond delay="2000"/>
                            </p:stCondLst>
                            <p:childTnLst>
                              <p:par>
                                <p:cTn id="292" presetID="1" presetClass="exit" presetSubtype="0" fill="hold" grpId="0" nodeType="afterEffect">
                                  <p:stCondLst>
                                    <p:cond delay="0"/>
                                  </p:stCondLst>
                                  <p:childTnLst>
                                    <p:set>
                                      <p:cBhvr>
                                        <p:cTn id="293" dur="1" fill="hold">
                                          <p:stCondLst>
                                            <p:cond delay="0"/>
                                          </p:stCondLst>
                                        </p:cTn>
                                        <p:tgtEl>
                                          <p:spTgt spid="124998"/>
                                        </p:tgtEl>
                                        <p:attrNameLst>
                                          <p:attrName>style.visibility</p:attrName>
                                        </p:attrNameLst>
                                      </p:cBhvr>
                                      <p:to>
                                        <p:strVal val="hidden"/>
                                      </p:to>
                                    </p:set>
                                  </p:childTnLst>
                                </p:cTn>
                              </p:par>
                            </p:childTnLst>
                          </p:cTn>
                        </p:par>
                        <p:par>
                          <p:cTn id="294" fill="hold">
                            <p:stCondLst>
                              <p:cond delay="2000"/>
                            </p:stCondLst>
                            <p:childTnLst>
                              <p:par>
                                <p:cTn id="295" presetID="12" presetClass="entr" presetSubtype="2" fill="hold" grpId="0" nodeType="afterEffect">
                                  <p:stCondLst>
                                    <p:cond delay="0"/>
                                  </p:stCondLst>
                                  <p:childTnLst>
                                    <p:set>
                                      <p:cBhvr>
                                        <p:cTn id="296" dur="1" fill="hold">
                                          <p:stCondLst>
                                            <p:cond delay="0"/>
                                          </p:stCondLst>
                                        </p:cTn>
                                        <p:tgtEl>
                                          <p:spTgt spid="124981"/>
                                        </p:tgtEl>
                                        <p:attrNameLst>
                                          <p:attrName>style.visibility</p:attrName>
                                        </p:attrNameLst>
                                      </p:cBhvr>
                                      <p:to>
                                        <p:strVal val="visible"/>
                                      </p:to>
                                    </p:set>
                                    <p:animEffect transition="in" filter="slide(fromRight)">
                                      <p:cBhvr>
                                        <p:cTn id="297" dur="500"/>
                                        <p:tgtEl>
                                          <p:spTgt spid="124981"/>
                                        </p:tgtEl>
                                      </p:cBhvr>
                                    </p:animEffect>
                                  </p:childTnLst>
                                </p:cTn>
                              </p:par>
                            </p:childTnLst>
                          </p:cTn>
                        </p:par>
                      </p:childTnLst>
                    </p:cTn>
                  </p:par>
                  <p:par>
                    <p:cTn id="298" fill="hold">
                      <p:stCondLst>
                        <p:cond delay="indefinite"/>
                      </p:stCondLst>
                      <p:childTnLst>
                        <p:par>
                          <p:cTn id="299" fill="hold">
                            <p:stCondLst>
                              <p:cond delay="0"/>
                            </p:stCondLst>
                            <p:childTnLst>
                              <p:par>
                                <p:cTn id="300" presetID="42" presetClass="path" presetSubtype="0" accel="50000" decel="50000" fill="hold" grpId="7" nodeType="clickEffect">
                                  <p:stCondLst>
                                    <p:cond delay="0"/>
                                  </p:stCondLst>
                                  <p:childTnLst>
                                    <p:animMotion origin="layout" path="M -3.33333E-6 0.44907 L -3.33333E-6 0.47592 " pathEditMode="relative" rAng="0" ptsTypes="AA">
                                      <p:cBhvr>
                                        <p:cTn id="301" dur="1000" fill="hold"/>
                                        <p:tgtEl>
                                          <p:spTgt spid="125013"/>
                                        </p:tgtEl>
                                        <p:attrNameLst>
                                          <p:attrName>ppt_x</p:attrName>
                                          <p:attrName>ppt_y</p:attrName>
                                        </p:attrNameLst>
                                      </p:cBhvr>
                                      <p:rCtr x="0" y="1343"/>
                                    </p:animMotion>
                                  </p:childTnLst>
                                </p:cTn>
                              </p:par>
                              <p:par>
                                <p:cTn id="302" presetID="3" presetClass="emph" presetSubtype="2" fill="hold" nodeType="withEffect">
                                  <p:stCondLst>
                                    <p:cond delay="0"/>
                                  </p:stCondLst>
                                  <p:childTnLst>
                                    <p:animClr clrSpc="rgb" dir="cw">
                                      <p:cBhvr override="childStyle">
                                        <p:cTn id="303" dur="1000" fill="hold"/>
                                        <p:tgtEl>
                                          <p:spTgt spid="124981"/>
                                        </p:tgtEl>
                                        <p:attrNameLst>
                                          <p:attrName>style.color</p:attrName>
                                        </p:attrNameLst>
                                      </p:cBhvr>
                                      <p:to>
                                        <a:schemeClr val="tx1"/>
                                      </p:to>
                                    </p:animClr>
                                  </p:childTnLst>
                                </p:cTn>
                              </p:par>
                            </p:childTnLst>
                          </p:cTn>
                        </p:par>
                        <p:par>
                          <p:cTn id="304" fill="hold">
                            <p:stCondLst>
                              <p:cond delay="1000"/>
                            </p:stCondLst>
                            <p:childTnLst>
                              <p:par>
                                <p:cTn id="305" presetID="42" presetClass="path" presetSubtype="0" accel="50000" decel="50000" fill="hold" nodeType="afterEffect">
                                  <p:stCondLst>
                                    <p:cond delay="0"/>
                                  </p:stCondLst>
                                  <p:childTnLst>
                                    <p:animMotion origin="layout" path="M 0.0007 0.31504 L 0.0007 0.33726 " pathEditMode="relative" rAng="0" ptsTypes="AA">
                                      <p:cBhvr>
                                        <p:cTn id="306" dur="1000" fill="hold"/>
                                        <p:tgtEl>
                                          <p:spTgt spid="5"/>
                                        </p:tgtEl>
                                        <p:attrNameLst>
                                          <p:attrName>ppt_x</p:attrName>
                                          <p:attrName>ppt_y</p:attrName>
                                        </p:attrNameLst>
                                      </p:cBhvr>
                                      <p:rCtr x="0" y="1111"/>
                                    </p:animMotion>
                                  </p:childTnLst>
                                </p:cTn>
                              </p:par>
                            </p:childTnLst>
                          </p:cTn>
                        </p:par>
                        <p:par>
                          <p:cTn id="307" fill="hold">
                            <p:stCondLst>
                              <p:cond delay="2000"/>
                            </p:stCondLst>
                            <p:childTnLst>
                              <p:par>
                                <p:cTn id="308" presetID="1" presetClass="exit" presetSubtype="0" fill="hold" grpId="0" nodeType="afterEffect">
                                  <p:stCondLst>
                                    <p:cond delay="0"/>
                                  </p:stCondLst>
                                  <p:childTnLst>
                                    <p:set>
                                      <p:cBhvr>
                                        <p:cTn id="309" dur="1" fill="hold">
                                          <p:stCondLst>
                                            <p:cond delay="0"/>
                                          </p:stCondLst>
                                        </p:cTn>
                                        <p:tgtEl>
                                          <p:spTgt spid="124997"/>
                                        </p:tgtEl>
                                        <p:attrNameLst>
                                          <p:attrName>style.visibility</p:attrName>
                                        </p:attrNameLst>
                                      </p:cBhvr>
                                      <p:to>
                                        <p:strVal val="hidden"/>
                                      </p:to>
                                    </p:set>
                                  </p:childTnLst>
                                </p:cTn>
                              </p:par>
                            </p:childTnLst>
                          </p:cTn>
                        </p:par>
                        <p:par>
                          <p:cTn id="310" fill="hold">
                            <p:stCondLst>
                              <p:cond delay="2000"/>
                            </p:stCondLst>
                            <p:childTnLst>
                              <p:par>
                                <p:cTn id="311" presetID="12" presetClass="entr" presetSubtype="2" fill="hold" grpId="0" nodeType="afterEffect">
                                  <p:stCondLst>
                                    <p:cond delay="0"/>
                                  </p:stCondLst>
                                  <p:childTnLst>
                                    <p:set>
                                      <p:cBhvr>
                                        <p:cTn id="312" dur="1" fill="hold">
                                          <p:stCondLst>
                                            <p:cond delay="0"/>
                                          </p:stCondLst>
                                        </p:cTn>
                                        <p:tgtEl>
                                          <p:spTgt spid="124980"/>
                                        </p:tgtEl>
                                        <p:attrNameLst>
                                          <p:attrName>style.visibility</p:attrName>
                                        </p:attrNameLst>
                                      </p:cBhvr>
                                      <p:to>
                                        <p:strVal val="visible"/>
                                      </p:to>
                                    </p:set>
                                    <p:animEffect transition="in" filter="slide(fromRight)">
                                      <p:cBhvr>
                                        <p:cTn id="313" dur="500"/>
                                        <p:tgtEl>
                                          <p:spTgt spid="124980"/>
                                        </p:tgtEl>
                                      </p:cBhvr>
                                    </p:animEffect>
                                  </p:childTnLst>
                                </p:cTn>
                              </p:par>
                            </p:childTnLst>
                          </p:cTn>
                        </p:par>
                      </p:childTnLst>
                    </p:cTn>
                  </p:par>
                  <p:par>
                    <p:cTn id="314" fill="hold">
                      <p:stCondLst>
                        <p:cond delay="indefinite"/>
                      </p:stCondLst>
                      <p:childTnLst>
                        <p:par>
                          <p:cTn id="315" fill="hold">
                            <p:stCondLst>
                              <p:cond delay="0"/>
                            </p:stCondLst>
                            <p:childTnLst>
                              <p:par>
                                <p:cTn id="316" presetID="42" presetClass="path" presetSubtype="0" accel="50000" decel="50000" fill="hold" grpId="8" nodeType="clickEffect">
                                  <p:stCondLst>
                                    <p:cond delay="0"/>
                                  </p:stCondLst>
                                  <p:childTnLst>
                                    <p:animMotion origin="layout" path="M -3.33333E-6 0.47685 L -3.33333E-6 0.5037 " pathEditMode="relative" rAng="0" ptsTypes="AA">
                                      <p:cBhvr>
                                        <p:cTn id="317" dur="1000" fill="hold"/>
                                        <p:tgtEl>
                                          <p:spTgt spid="125013"/>
                                        </p:tgtEl>
                                        <p:attrNameLst>
                                          <p:attrName>ppt_x</p:attrName>
                                          <p:attrName>ppt_y</p:attrName>
                                        </p:attrNameLst>
                                      </p:cBhvr>
                                      <p:rCtr x="0" y="1343"/>
                                    </p:animMotion>
                                  </p:childTnLst>
                                </p:cTn>
                              </p:par>
                              <p:par>
                                <p:cTn id="318" presetID="3" presetClass="emph" presetSubtype="2" fill="hold" nodeType="withEffect">
                                  <p:stCondLst>
                                    <p:cond delay="0"/>
                                  </p:stCondLst>
                                  <p:childTnLst>
                                    <p:animClr clrSpc="rgb" dir="cw">
                                      <p:cBhvr override="childStyle">
                                        <p:cTn id="319" dur="1000" fill="hold"/>
                                        <p:tgtEl>
                                          <p:spTgt spid="124980"/>
                                        </p:tgtEl>
                                        <p:attrNameLst>
                                          <p:attrName>style.color</p:attrName>
                                        </p:attrNameLst>
                                      </p:cBhvr>
                                      <p:to>
                                        <a:schemeClr val="tx1"/>
                                      </p:to>
                                    </p:animClr>
                                  </p:childTnLst>
                                </p:cTn>
                              </p:par>
                            </p:childTnLst>
                          </p:cTn>
                        </p:par>
                        <p:par>
                          <p:cTn id="320" fill="hold">
                            <p:stCondLst>
                              <p:cond delay="1000"/>
                            </p:stCondLst>
                            <p:childTnLst>
                              <p:par>
                                <p:cTn id="321" presetID="53" presetClass="entr" presetSubtype="16" fill="hold" grpId="0" nodeType="afterEffect">
                                  <p:stCondLst>
                                    <p:cond delay="0"/>
                                  </p:stCondLst>
                                  <p:childTnLst>
                                    <p:set>
                                      <p:cBhvr>
                                        <p:cTn id="322" dur="1" fill="hold">
                                          <p:stCondLst>
                                            <p:cond delay="0"/>
                                          </p:stCondLst>
                                        </p:cTn>
                                        <p:tgtEl>
                                          <p:spTgt spid="125011"/>
                                        </p:tgtEl>
                                        <p:attrNameLst>
                                          <p:attrName>style.visibility</p:attrName>
                                        </p:attrNameLst>
                                      </p:cBhvr>
                                      <p:to>
                                        <p:strVal val="visible"/>
                                      </p:to>
                                    </p:set>
                                    <p:anim calcmode="lin" valueType="num">
                                      <p:cBhvr>
                                        <p:cTn id="323" dur="500" fill="hold"/>
                                        <p:tgtEl>
                                          <p:spTgt spid="125011"/>
                                        </p:tgtEl>
                                        <p:attrNameLst>
                                          <p:attrName>ppt_w</p:attrName>
                                        </p:attrNameLst>
                                      </p:cBhvr>
                                      <p:tavLst>
                                        <p:tav tm="0">
                                          <p:val>
                                            <p:fltVal val="0"/>
                                          </p:val>
                                        </p:tav>
                                        <p:tav tm="100000">
                                          <p:val>
                                            <p:strVal val="#ppt_w"/>
                                          </p:val>
                                        </p:tav>
                                      </p:tavLst>
                                    </p:anim>
                                    <p:anim calcmode="lin" valueType="num">
                                      <p:cBhvr>
                                        <p:cTn id="324" dur="500" fill="hold"/>
                                        <p:tgtEl>
                                          <p:spTgt spid="125011"/>
                                        </p:tgtEl>
                                        <p:attrNameLst>
                                          <p:attrName>ppt_h</p:attrName>
                                        </p:attrNameLst>
                                      </p:cBhvr>
                                      <p:tavLst>
                                        <p:tav tm="0">
                                          <p:val>
                                            <p:fltVal val="0"/>
                                          </p:val>
                                        </p:tav>
                                        <p:tav tm="100000">
                                          <p:val>
                                            <p:strVal val="#ppt_h"/>
                                          </p:val>
                                        </p:tav>
                                      </p:tavLst>
                                    </p:anim>
                                    <p:animEffect transition="in" filter="fade">
                                      <p:cBhvr>
                                        <p:cTn id="325" dur="500"/>
                                        <p:tgtEl>
                                          <p:spTgt spid="1250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4" grpId="0" animBg="1"/>
      <p:bldP spid="124967" grpId="0"/>
      <p:bldP spid="124968" grpId="0"/>
      <p:bldP spid="124969" grpId="0"/>
      <p:bldP spid="124969" grpId="1"/>
      <p:bldP spid="124970" grpId="0"/>
      <p:bldP spid="124970" grpId="1"/>
      <p:bldP spid="124971" grpId="0"/>
      <p:bldP spid="124971" grpId="1"/>
      <p:bldP spid="124972" grpId="0"/>
      <p:bldP spid="124972" grpId="1"/>
      <p:bldP spid="124973" grpId="0"/>
      <p:bldP spid="124973" grpId="1"/>
      <p:bldP spid="124974" grpId="0"/>
      <p:bldP spid="124974" grpId="1"/>
      <p:bldP spid="124975" grpId="0"/>
      <p:bldP spid="124975" grpId="1"/>
      <p:bldP spid="124976" grpId="0"/>
      <p:bldP spid="124976" grpId="1"/>
      <p:bldP spid="124977" grpId="0"/>
      <p:bldP spid="124977" grpId="1"/>
      <p:bldP spid="124978" grpId="0"/>
      <p:bldP spid="124978" grpId="1"/>
      <p:bldP spid="124979" grpId="0"/>
      <p:bldP spid="124979" grpId="1"/>
      <p:bldP spid="124980" grpId="0"/>
      <p:bldP spid="124981" grpId="0"/>
      <p:bldP spid="124982" grpId="0"/>
      <p:bldP spid="124983" grpId="0"/>
      <p:bldP spid="124983" grpId="1"/>
      <p:bldP spid="124984" grpId="0"/>
      <p:bldP spid="124984" grpId="1"/>
      <p:bldP spid="124985" grpId="0"/>
      <p:bldP spid="124985" grpId="1"/>
      <p:bldP spid="124986" grpId="0"/>
      <p:bldP spid="124986" grpId="1"/>
      <p:bldP spid="124987" grpId="0"/>
      <p:bldP spid="124987" grpId="1"/>
      <p:bldP spid="124988" grpId="0"/>
      <p:bldP spid="124988" grpId="1"/>
      <p:bldP spid="124989" grpId="0"/>
      <p:bldP spid="124989" grpId="1"/>
      <p:bldP spid="124990" grpId="0"/>
      <p:bldP spid="124990" grpId="1"/>
      <p:bldP spid="124991" grpId="0"/>
      <p:bldP spid="124991" grpId="1"/>
      <p:bldP spid="124992" grpId="0"/>
      <p:bldP spid="124992" grpId="1"/>
      <p:bldP spid="124993" grpId="0"/>
      <p:bldP spid="124993" grpId="1"/>
      <p:bldP spid="124994" grpId="0"/>
      <p:bldP spid="124994" grpId="1"/>
      <p:bldP spid="124995" grpId="0"/>
      <p:bldP spid="124995" grpId="1"/>
      <p:bldP spid="124996" grpId="0"/>
      <p:bldP spid="124996" grpId="1"/>
      <p:bldP spid="124997" grpId="0"/>
      <p:bldP spid="124997" grpId="1"/>
      <p:bldP spid="124998" grpId="0"/>
      <p:bldP spid="124998" grpId="1"/>
      <p:bldP spid="124999" grpId="0"/>
      <p:bldP spid="124999" grpId="1"/>
      <p:bldP spid="125000" grpId="0"/>
      <p:bldP spid="125000" grpId="1"/>
      <p:bldP spid="125011" grpId="0" animBg="1"/>
      <p:bldP spid="125013" grpId="0" animBg="1"/>
      <p:bldP spid="125013" grpId="1" animBg="1"/>
      <p:bldP spid="125013" grpId="2" animBg="1"/>
      <p:bldP spid="125013" grpId="3" animBg="1"/>
      <p:bldP spid="125013" grpId="4" animBg="1"/>
      <p:bldP spid="125013" grpId="5" animBg="1"/>
      <p:bldP spid="125013" grpId="6" animBg="1"/>
      <p:bldP spid="125013" grpId="7" animBg="1"/>
      <p:bldP spid="125013" grpId="8" animBg="1"/>
      <p:bldP spid="125012" grpId="0"/>
      <p:bldP spid="125010" grpId="0" animBg="1"/>
      <p:bldP spid="125010" grpId="1"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68611" name="Rectangle 3"/>
          <p:cNvSpPr>
            <a:spLocks noGrp="1" noChangeArrowheads="1"/>
          </p:cNvSpPr>
          <p:nvPr>
            <p:ph idx="1"/>
          </p:nvPr>
        </p:nvSpPr>
        <p:spPr>
          <a:noFill/>
        </p:spPr>
        <p:txBody>
          <a:bodyPr/>
          <a:lstStyle/>
          <a:p>
            <a:pPr eaLnBrk="1" hangingPunct="1">
              <a:buClr>
                <a:srgbClr val="0000FF"/>
              </a:buClr>
              <a:buSzPct val="80000"/>
              <a:buFont typeface="Wingdings" panose="05000000000000000000" pitchFamily="2" charset="2"/>
              <a:buChar char="q"/>
            </a:pPr>
            <a:r>
              <a:rPr lang="zh-CN" altLang="en-US">
                <a:solidFill>
                  <a:srgbClr val="C0C0C0"/>
                </a:solidFill>
              </a:rPr>
              <a:t>基本概念</a:t>
            </a:r>
          </a:p>
          <a:p>
            <a:pPr eaLnBrk="1" hangingPunct="1">
              <a:buClr>
                <a:srgbClr val="0000FF"/>
              </a:buClr>
              <a:buSzPct val="80000"/>
              <a:buFont typeface="Wingdings" panose="05000000000000000000" pitchFamily="2" charset="2"/>
              <a:buChar char="q"/>
            </a:pPr>
            <a:r>
              <a:rPr lang="zh-CN" altLang="en-US">
                <a:solidFill>
                  <a:srgbClr val="C0C0C0"/>
                </a:solidFill>
              </a:rPr>
              <a:t>案例分析</a:t>
            </a:r>
          </a:p>
          <a:p>
            <a:pPr eaLnBrk="1" hangingPunct="1">
              <a:buClr>
                <a:srgbClr val="0000FF"/>
              </a:buClr>
              <a:buSzPct val="80000"/>
              <a:buFont typeface="Wingdings" panose="05000000000000000000" pitchFamily="2" charset="2"/>
              <a:buChar char="q"/>
            </a:pPr>
            <a:r>
              <a:rPr lang="zh-CN" altLang="en-US">
                <a:solidFill>
                  <a:srgbClr val="C0C0C0"/>
                </a:solidFill>
              </a:rPr>
              <a:t>任务控制块</a:t>
            </a:r>
          </a:p>
          <a:p>
            <a:pPr eaLnBrk="1" hangingPunct="1">
              <a:buClr>
                <a:srgbClr val="0000FF"/>
              </a:buClr>
              <a:buSzPct val="80000"/>
              <a:buFont typeface="Wingdings" panose="05000000000000000000" pitchFamily="2" charset="2"/>
              <a:buChar char="q"/>
            </a:pPr>
            <a:r>
              <a:rPr lang="zh-CN" altLang="en-US">
                <a:solidFill>
                  <a:srgbClr val="C0C0C0"/>
                </a:solidFill>
              </a:rPr>
              <a:t>任务就绪算法</a:t>
            </a:r>
          </a:p>
          <a:p>
            <a:pPr eaLnBrk="1" hangingPunct="1">
              <a:buClr>
                <a:srgbClr val="0000FF"/>
              </a:buClr>
              <a:buSzPct val="80000"/>
              <a:buFont typeface="Wingdings" panose="05000000000000000000" pitchFamily="2" charset="2"/>
              <a:buChar char="q"/>
            </a:pPr>
            <a:r>
              <a:rPr lang="en-US" altLang="zh-CN">
                <a:solidFill>
                  <a:srgbClr val="C0C0C0"/>
                </a:solidFill>
              </a:rPr>
              <a:t>OS</a:t>
            </a:r>
            <a:r>
              <a:rPr lang="zh-CN" altLang="en-US">
                <a:solidFill>
                  <a:srgbClr val="C0C0C0"/>
                </a:solidFill>
              </a:rPr>
              <a:t>初始化</a:t>
            </a:r>
          </a:p>
          <a:p>
            <a:pPr eaLnBrk="1" hangingPunct="1">
              <a:buClr>
                <a:srgbClr val="0000FF"/>
              </a:buClr>
              <a:buSzPct val="80000"/>
              <a:buFont typeface="Wingdings" panose="05000000000000000000" pitchFamily="2" charset="2"/>
              <a:buChar char="q"/>
            </a:pPr>
            <a:r>
              <a:rPr lang="zh-CN" altLang="en-US">
                <a:solidFill>
                  <a:srgbClr val="C0C0C0"/>
                </a:solidFill>
              </a:rPr>
              <a:t>任务管理</a:t>
            </a:r>
          </a:p>
          <a:p>
            <a:pPr eaLnBrk="1" hangingPunct="1">
              <a:buClr>
                <a:srgbClr val="0000FF"/>
              </a:buClr>
              <a:buSzPct val="80000"/>
              <a:buFont typeface="Wingdings" panose="05000000000000000000" pitchFamily="2" charset="2"/>
              <a:buChar char="q"/>
            </a:pPr>
            <a:r>
              <a:rPr lang="zh-CN" altLang="en-US">
                <a:solidFill>
                  <a:srgbClr val="C0C0C0"/>
                </a:solidFill>
              </a:rPr>
              <a:t>任务堆栈初始化</a:t>
            </a:r>
          </a:p>
        </p:txBody>
      </p:sp>
      <p:sp>
        <p:nvSpPr>
          <p:cNvPr id="68612" name="Rectangle 4"/>
          <p:cNvSpPr>
            <a:spLocks noChangeArrowheads="1"/>
          </p:cNvSpPr>
          <p:nvPr/>
        </p:nvSpPr>
        <p:spPr bwMode="auto">
          <a:xfrm>
            <a:off x="5807076" y="1447801"/>
            <a:ext cx="41751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0000FF"/>
              </a:buClr>
              <a:buSzPct val="80000"/>
              <a:buFont typeface="Wingdings" panose="05000000000000000000" pitchFamily="2" charset="2"/>
              <a:buChar char="q"/>
            </a:pPr>
            <a:r>
              <a:rPr lang="zh-CN" altLang="en-US" sz="3200">
                <a:solidFill>
                  <a:srgbClr val="FF0000"/>
                </a:solidFill>
              </a:rPr>
              <a:t>获取并初始化</a:t>
            </a:r>
            <a:r>
              <a:rPr lang="en-US" altLang="zh-CN" sz="3200">
                <a:solidFill>
                  <a:srgbClr val="FF0000"/>
                </a:solidFill>
              </a:rPr>
              <a:t>TCB</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启动</a:t>
            </a:r>
            <a:r>
              <a:rPr lang="en-US" altLang="zh-CN" sz="3200">
                <a:solidFill>
                  <a:srgbClr val="C0C0C0"/>
                </a:solidFill>
              </a:rPr>
              <a:t>OS</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TargetInit </a:t>
            </a:r>
            <a:r>
              <a:rPr lang="zh-CN" altLang="en-US" sz="3200">
                <a:solidFill>
                  <a:srgbClr val="C0C0C0"/>
                </a:solidFill>
              </a:rPr>
              <a:t>初始化</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时间管理</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任务调度</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SWI</a:t>
            </a:r>
            <a:r>
              <a:rPr lang="zh-CN" altLang="en-US" sz="3200">
                <a:solidFill>
                  <a:srgbClr val="C0C0C0"/>
                </a:solidFill>
              </a:rPr>
              <a:t>软件中断异常</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任务级的任务调度小结</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现实中的嵌入式系统</a:t>
            </a:r>
          </a:p>
        </p:txBody>
      </p:sp>
      <p:sp>
        <p:nvSpPr>
          <p:cNvPr id="5" name="内容占位符 4"/>
          <p:cNvSpPr>
            <a:spLocks noGrp="1"/>
          </p:cNvSpPr>
          <p:nvPr>
            <p:ph idx="1"/>
          </p:nvPr>
        </p:nvSpPr>
        <p:spPr>
          <a:xfrm>
            <a:off x="610196" y="1600647"/>
            <a:ext cx="10971609" cy="4983033"/>
          </a:xfrm>
        </p:spPr>
        <p:txBody>
          <a:bodyPr/>
          <a:lstStyle/>
          <a:p>
            <a:r>
              <a:rPr kumimoji="1" lang="en-US" altLang="zh-CN" sz="3200" dirty="0">
                <a:latin typeface="Times New Roman" panose="02020603050405020304" pitchFamily="18" charset="0"/>
                <a:ea typeface="华文新魏" panose="02010800040101010101" pitchFamily="2" charset="-122"/>
              </a:rPr>
              <a:t> </a:t>
            </a:r>
            <a:r>
              <a:rPr kumimoji="1" lang="zh-CN" altLang="en-US" sz="3200" b="1" dirty="0">
                <a:solidFill>
                  <a:srgbClr val="FF0000"/>
                </a:solidFill>
                <a:latin typeface="Times New Roman" panose="02020603050405020304" pitchFamily="18" charset="0"/>
                <a:ea typeface="华文新魏" panose="02010800040101010101" pitchFamily="2" charset="-122"/>
              </a:rPr>
              <a:t>即使不可见，嵌入式系统也无处不在。</a:t>
            </a:r>
            <a:r>
              <a:rPr kumimoji="1" lang="zh-CN" altLang="en-US" sz="3200" dirty="0">
                <a:latin typeface="Times New Roman" panose="02020603050405020304" pitchFamily="18" charset="0"/>
                <a:ea typeface="华文新魏" panose="02010800040101010101" pitchFamily="2" charset="-122"/>
              </a:rPr>
              <a:t>嵌入式系统应用在工业自动化、国防、运输和航天领域中。例如神州飞船和长征火箭中有很多嵌入式系统，导弹的制导系统也是嵌入式系统，高档汽车中也有多达几十个嵌入式系统。</a:t>
            </a:r>
          </a:p>
          <a:p>
            <a:pPr marL="0" indent="0">
              <a:buNone/>
            </a:pPr>
            <a:r>
              <a:rPr kumimoji="1" lang="zh-CN" altLang="en-US" sz="3200" dirty="0">
                <a:latin typeface="Times New Roman" panose="02020603050405020304" pitchFamily="18" charset="0"/>
                <a:ea typeface="华文新魏" panose="02010800040101010101" pitchFamily="2" charset="-122"/>
              </a:rPr>
              <a:t>    </a:t>
            </a:r>
            <a:endParaRPr kumimoji="1" lang="en-US" altLang="zh-CN" sz="3200" dirty="0">
              <a:latin typeface="Times New Roman" panose="02020603050405020304" pitchFamily="18" charset="0"/>
              <a:ea typeface="华文新魏" panose="02010800040101010101" pitchFamily="2" charset="-122"/>
            </a:endParaRPr>
          </a:p>
          <a:p>
            <a:r>
              <a:rPr kumimoji="1" lang="zh-CN" altLang="en-US" sz="3200" dirty="0">
                <a:latin typeface="Times New Roman" panose="02020603050405020304" pitchFamily="18" charset="0"/>
                <a:ea typeface="华文新魏" panose="02010800040101010101" pitchFamily="2" charset="-122"/>
              </a:rPr>
              <a:t>在日常生活中，人们使用各种嵌入式系统，但未必知道它们。事实上，几乎所有带有一点“</a:t>
            </a:r>
            <a:r>
              <a:rPr kumimoji="1" lang="zh-CN" altLang="en-US" sz="3200" dirty="0">
                <a:solidFill>
                  <a:srgbClr val="FF0000"/>
                </a:solidFill>
                <a:latin typeface="Times New Roman" panose="02020603050405020304" pitchFamily="18" charset="0"/>
                <a:ea typeface="华文新魏" panose="02010800040101010101" pitchFamily="2" charset="-122"/>
              </a:rPr>
              <a:t>智能</a:t>
            </a:r>
            <a:r>
              <a:rPr kumimoji="1" lang="zh-CN" altLang="en-US" sz="3200" dirty="0">
                <a:latin typeface="Times New Roman" panose="02020603050405020304" pitchFamily="18" charset="0"/>
                <a:ea typeface="华文新魏" panose="02010800040101010101" pitchFamily="2" charset="-122"/>
              </a:rPr>
              <a:t>”的家电（全自动洗衣机、电脑电饭煲</a:t>
            </a:r>
            <a:r>
              <a:rPr kumimoji="1" lang="en-US" altLang="zh-CN" sz="3200" dirty="0">
                <a:latin typeface="Times New Roman" panose="02020603050405020304" pitchFamily="18" charset="0"/>
                <a:ea typeface="华文新魏" panose="02010800040101010101" pitchFamily="2" charset="-122"/>
              </a:rPr>
              <a:t>…</a:t>
            </a:r>
            <a:r>
              <a:rPr kumimoji="1" lang="zh-CN" altLang="en-US" sz="3200" dirty="0">
                <a:latin typeface="Times New Roman" panose="02020603050405020304" pitchFamily="18" charset="0"/>
                <a:ea typeface="华文新魏" panose="02010800040101010101" pitchFamily="2" charset="-122"/>
              </a:rPr>
              <a:t>）都是嵌入式系统。</a:t>
            </a:r>
            <a:endParaRPr lang="zh-CN" altLang="en-US" dirty="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ChangeArrowheads="1"/>
          </p:cNvSpPr>
          <p:nvPr/>
        </p:nvSpPr>
        <p:spPr bwMode="auto">
          <a:xfrm>
            <a:off x="1146412" y="2490907"/>
            <a:ext cx="9594376"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tabLst>
                <a:tab pos="542925"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542925"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542925"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542925"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542925"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542925"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542925"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542925"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542925" algn="l"/>
              </a:tabLs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en-US" altLang="zh-CN" sz="2800" dirty="0">
                <a:latin typeface="华文新魏" panose="02010800040101010101" pitchFamily="2" charset="-122"/>
                <a:ea typeface="华文新魏" panose="02010800040101010101" pitchFamily="2" charset="-122"/>
              </a:rPr>
              <a:t>       </a:t>
            </a:r>
            <a:r>
              <a:rPr lang="zh-CN" altLang="en-US" sz="2800" dirty="0">
                <a:latin typeface="华文新魏" panose="02010800040101010101" pitchFamily="2" charset="-122"/>
                <a:ea typeface="华文新魏" panose="02010800040101010101" pitchFamily="2" charset="-122"/>
              </a:rPr>
              <a:t>任务控制块函数</a:t>
            </a:r>
            <a:r>
              <a:rPr lang="en-US" altLang="zh-CN" sz="2800" dirty="0" err="1">
                <a:latin typeface="华文新魏" panose="02010800040101010101" pitchFamily="2" charset="-122"/>
                <a:ea typeface="华文新魏" panose="02010800040101010101" pitchFamily="2" charset="-122"/>
              </a:rPr>
              <a:t>OS_TCBInit</a:t>
            </a:r>
            <a:r>
              <a:rPr lang="en-US" altLang="zh-CN" sz="2800" dirty="0">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用于从</a:t>
            </a:r>
            <a:r>
              <a:rPr lang="zh-CN" altLang="pt-BR" sz="2800" dirty="0">
                <a:solidFill>
                  <a:srgbClr val="FF0000"/>
                </a:solidFill>
                <a:latin typeface="华文新魏" panose="02010800040101010101" pitchFamily="2" charset="-122"/>
                <a:ea typeface="华文新魏" panose="02010800040101010101" pitchFamily="2" charset="-122"/>
              </a:rPr>
              <a:t>任务控制块链表</a:t>
            </a:r>
            <a:r>
              <a:rPr lang="zh-CN" altLang="pt-BR" sz="2800" dirty="0">
                <a:latin typeface="华文新魏" panose="02010800040101010101" pitchFamily="2" charset="-122"/>
                <a:ea typeface="华文新魏" panose="02010800040101010101" pitchFamily="2" charset="-122"/>
              </a:rPr>
              <a:t>获取并初始化一个任务控制块，再将这个任务控制块</a:t>
            </a:r>
            <a:r>
              <a:rPr lang="zh-CN" altLang="pt-BR" sz="2800" dirty="0">
                <a:solidFill>
                  <a:srgbClr val="0070C0"/>
                </a:solidFill>
                <a:latin typeface="华文新魏" panose="02010800040101010101" pitchFamily="2" charset="-122"/>
                <a:ea typeface="华文新魏" panose="02010800040101010101" pitchFamily="2" charset="-122"/>
              </a:rPr>
              <a:t>链接</a:t>
            </a:r>
            <a:r>
              <a:rPr lang="zh-CN" altLang="pt-BR" sz="2800" dirty="0">
                <a:latin typeface="华文新魏" panose="02010800040101010101" pitchFamily="2" charset="-122"/>
                <a:ea typeface="华文新魏" panose="02010800040101010101" pitchFamily="2" charset="-122"/>
              </a:rPr>
              <a:t>到任务控制块链表的</a:t>
            </a:r>
            <a:r>
              <a:rPr lang="zh-CN" altLang="pt-BR" sz="2800" dirty="0">
                <a:solidFill>
                  <a:srgbClr val="00B050"/>
                </a:solidFill>
                <a:latin typeface="华文新魏" panose="02010800040101010101" pitchFamily="2" charset="-122"/>
                <a:ea typeface="华文新魏" panose="02010800040101010101" pitchFamily="2" charset="-122"/>
              </a:rPr>
              <a:t>头部</a:t>
            </a:r>
            <a:r>
              <a:rPr lang="zh-CN" altLang="pt-BR" sz="2800" dirty="0">
                <a:latin typeface="华文新魏" panose="02010800040101010101" pitchFamily="2" charset="-122"/>
                <a:ea typeface="华文新魏" panose="02010800040101010101" pitchFamily="2" charset="-122"/>
              </a:rPr>
              <a:t>。</a:t>
            </a:r>
          </a:p>
          <a:p>
            <a:pPr algn="just" eaLnBrk="1" hangingPunct="1">
              <a:spcBef>
                <a:spcPct val="50000"/>
              </a:spcBef>
            </a:pPr>
            <a:r>
              <a:rPr lang="zh-CN" altLang="pt-BR" sz="2800" dirty="0">
                <a:latin typeface="华文新魏" panose="02010800040101010101" pitchFamily="2" charset="-122"/>
                <a:ea typeface="华文新魏" panose="02010800040101010101" pitchFamily="2" charset="-122"/>
              </a:rPr>
              <a:t>       当</a:t>
            </a:r>
            <a:r>
              <a:rPr lang="zh-CN" altLang="pt-BR" sz="2800" dirty="0">
                <a:solidFill>
                  <a:srgbClr val="0070C0"/>
                </a:solidFill>
                <a:latin typeface="华文新魏" panose="02010800040101010101" pitchFamily="2" charset="-122"/>
                <a:ea typeface="华文新魏" panose="02010800040101010101" pitchFamily="2" charset="-122"/>
              </a:rPr>
              <a:t>建立任务时</a:t>
            </a:r>
            <a:r>
              <a:rPr lang="zh-CN" altLang="pt-BR" sz="2800" dirty="0">
                <a:latin typeface="华文新魏" panose="02010800040101010101" pitchFamily="2" charset="-122"/>
                <a:ea typeface="华文新魏" panose="02010800040101010101" pitchFamily="2" charset="-122"/>
              </a:rPr>
              <a:t>，系统就会将</a:t>
            </a:r>
            <a:r>
              <a:rPr lang="zh-CN" altLang="pt-BR" sz="2800" dirty="0">
                <a:solidFill>
                  <a:srgbClr val="FF0000"/>
                </a:solidFill>
                <a:latin typeface="华文新魏" panose="02010800040101010101" pitchFamily="2" charset="-122"/>
                <a:ea typeface="华文新魏" panose="02010800040101010101" pitchFamily="2" charset="-122"/>
              </a:rPr>
              <a:t>空</a:t>
            </a:r>
            <a:r>
              <a:rPr lang="zh-CN" altLang="pt-BR" sz="2800" dirty="0">
                <a:latin typeface="华文新魏" panose="02010800040101010101" pitchFamily="2" charset="-122"/>
                <a:ea typeface="华文新魏" panose="02010800040101010101" pitchFamily="2" charset="-122"/>
              </a:rPr>
              <a:t>任务控制块指针</a:t>
            </a:r>
            <a:r>
              <a:rPr lang="en-US" altLang="zh-CN" sz="2800" dirty="0" err="1">
                <a:latin typeface="华文新魏" panose="02010800040101010101" pitchFamily="2" charset="-122"/>
                <a:ea typeface="华文新魏" panose="02010800040101010101" pitchFamily="2" charset="-122"/>
              </a:rPr>
              <a:t>OSTCBFreeList</a:t>
            </a:r>
            <a:r>
              <a:rPr lang="zh-CN" altLang="en-US" sz="2800" dirty="0">
                <a:latin typeface="华文新魏" panose="02010800040101010101" pitchFamily="2" charset="-122"/>
                <a:ea typeface="华文新魏" panose="02010800040101010101" pitchFamily="2" charset="-122"/>
              </a:rPr>
              <a:t>指向的任务控制块分配给该任务，然后</a:t>
            </a:r>
            <a:r>
              <a:rPr lang="en-US" altLang="zh-CN" sz="2800" dirty="0" err="1">
                <a:latin typeface="华文新魏" panose="02010800040101010101" pitchFamily="2" charset="-122"/>
                <a:ea typeface="华文新魏" panose="02010800040101010101" pitchFamily="2" charset="-122"/>
              </a:rPr>
              <a:t>OSTCBFreeList</a:t>
            </a:r>
            <a:r>
              <a:rPr lang="zh-CN" altLang="en-US" sz="2800" dirty="0">
                <a:latin typeface="华文新魏" panose="02010800040101010101" pitchFamily="2" charset="-122"/>
                <a:ea typeface="华文新魏" panose="02010800040101010101" pitchFamily="2" charset="-122"/>
              </a:rPr>
              <a:t>的值便调整为指向链表中下一个空的任务块，</a:t>
            </a:r>
            <a:r>
              <a:rPr lang="en-US" altLang="zh-CN" sz="2800" dirty="0" err="1">
                <a:latin typeface="华文新魏" panose="02010800040101010101" pitchFamily="2" charset="-122"/>
                <a:ea typeface="华文新魏" panose="02010800040101010101" pitchFamily="2" charset="-122"/>
              </a:rPr>
              <a:t>OSTCBList</a:t>
            </a:r>
            <a:r>
              <a:rPr lang="zh-CN" altLang="en-US" sz="2800" dirty="0">
                <a:latin typeface="华文新魏" panose="02010800040101010101" pitchFamily="2" charset="-122"/>
                <a:ea typeface="华文新魏" panose="02010800040101010101" pitchFamily="2" charset="-122"/>
              </a:rPr>
              <a:t>总是指向最后建立的任务控制块。</a:t>
            </a:r>
          </a:p>
        </p:txBody>
      </p:sp>
      <p:sp>
        <p:nvSpPr>
          <p:cNvPr id="125956" name="Rectangle 4"/>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获取并初始化</a:t>
            </a:r>
            <a:r>
              <a:rPr lang="en-US" altLang="zh-CN" sz="3200"/>
              <a:t>TCB</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r>
              <a:rPr lang="en-US" altLang="zh-CN" dirty="0"/>
              <a:t>3.2  </a:t>
            </a:r>
            <a:r>
              <a:rPr lang="zh-CN" altLang="en-US" dirty="0"/>
              <a:t>最小内核</a:t>
            </a:r>
          </a:p>
        </p:txBody>
      </p:sp>
      <p:sp>
        <p:nvSpPr>
          <p:cNvPr id="4" name="内容占位符 3"/>
          <p:cNvSpPr>
            <a:spLocks noGrp="1"/>
          </p:cNvSpPr>
          <p:nvPr>
            <p:ph idx="1"/>
          </p:nvPr>
        </p:nvSpPr>
        <p:spPr/>
        <p:txBody>
          <a:body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5956"/>
                                        </p:tgtEl>
                                        <p:attrNameLst>
                                          <p:attrName>style.visibility</p:attrName>
                                        </p:attrNameLst>
                                      </p:cBhvr>
                                      <p:to>
                                        <p:strVal val="visible"/>
                                      </p:to>
                                    </p:set>
                                    <p:anim calcmode="lin" valueType="num">
                                      <p:cBhvr additive="base">
                                        <p:cTn id="7" dur="500" fill="hold"/>
                                        <p:tgtEl>
                                          <p:spTgt spid="125956"/>
                                        </p:tgtEl>
                                        <p:attrNameLst>
                                          <p:attrName>ppt_x</p:attrName>
                                        </p:attrNameLst>
                                      </p:cBhvr>
                                      <p:tavLst>
                                        <p:tav tm="0">
                                          <p:val>
                                            <p:strVal val="1+#ppt_w/2"/>
                                          </p:val>
                                        </p:tav>
                                        <p:tav tm="100000">
                                          <p:val>
                                            <p:strVal val="#ppt_x"/>
                                          </p:val>
                                        </p:tav>
                                      </p:tavLst>
                                    </p:anim>
                                    <p:anim calcmode="lin" valueType="num">
                                      <p:cBhvr additive="base">
                                        <p:cTn id="8" dur="500" fill="hold"/>
                                        <p:tgtEl>
                                          <p:spTgt spid="12595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25954"/>
                                        </p:tgtEl>
                                        <p:attrNameLst>
                                          <p:attrName>style.visibility</p:attrName>
                                        </p:attrNameLst>
                                      </p:cBhvr>
                                      <p:to>
                                        <p:strVal val="visible"/>
                                      </p:to>
                                    </p:set>
                                    <p:animEffect transition="in" filter="wipe(up)">
                                      <p:cBhvr>
                                        <p:cTn id="12" dur="500"/>
                                        <p:tgtEl>
                                          <p:spTgt spid="1259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4" grpId="0"/>
      <p:bldP spid="125956"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ChangeArrowheads="1"/>
          </p:cNvSpPr>
          <p:nvPr/>
        </p:nvSpPr>
        <p:spPr bwMode="auto">
          <a:xfrm>
            <a:off x="1446663" y="2526030"/>
            <a:ext cx="919435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tabLst>
                <a:tab pos="542925"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542925"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542925"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542925"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542925"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542925"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542925"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542925"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542925" algn="l"/>
              </a:tabLs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en-US" altLang="zh-CN" sz="3200" dirty="0">
                <a:latin typeface="华文新魏" panose="02010800040101010101" pitchFamily="2" charset="-122"/>
                <a:ea typeface="华文新魏" panose="02010800040101010101" pitchFamily="2" charset="-122"/>
              </a:rPr>
              <a:t>       </a:t>
            </a:r>
            <a:r>
              <a:rPr lang="zh-CN" altLang="en-US" sz="3200" dirty="0">
                <a:latin typeface="华文新魏" panose="02010800040101010101" pitchFamily="2" charset="-122"/>
                <a:ea typeface="华文新魏" panose="02010800040101010101" pitchFamily="2" charset="-122"/>
              </a:rPr>
              <a:t>函数</a:t>
            </a:r>
            <a:r>
              <a:rPr lang="en-US" altLang="zh-CN" sz="3200" dirty="0" err="1">
                <a:latin typeface="华文新魏" panose="02010800040101010101" pitchFamily="2" charset="-122"/>
                <a:ea typeface="华文新魏" panose="02010800040101010101" pitchFamily="2" charset="-122"/>
              </a:rPr>
              <a:t>OS_TCBInit</a:t>
            </a:r>
            <a:r>
              <a:rPr lang="en-US" altLang="zh-CN" sz="3200" dirty="0">
                <a:latin typeface="华文新魏" panose="02010800040101010101" pitchFamily="2" charset="-122"/>
                <a:ea typeface="华文新魏" panose="02010800040101010101" pitchFamily="2" charset="-122"/>
              </a:rPr>
              <a:t>()</a:t>
            </a:r>
            <a:r>
              <a:rPr lang="zh-CN" altLang="en-US" sz="3200" dirty="0">
                <a:latin typeface="华文新魏" panose="02010800040101010101" pitchFamily="2" charset="-122"/>
                <a:ea typeface="华文新魏" panose="02010800040101010101" pitchFamily="2" charset="-122"/>
              </a:rPr>
              <a:t>虽然具有</a:t>
            </a:r>
            <a:r>
              <a:rPr lang="en-US" altLang="zh-CN" sz="3200" dirty="0">
                <a:latin typeface="华文新魏" panose="02010800040101010101" pitchFamily="2" charset="-122"/>
                <a:ea typeface="华文新魏" panose="02010800040101010101" pitchFamily="2" charset="-122"/>
              </a:rPr>
              <a:t>7</a:t>
            </a:r>
            <a:r>
              <a:rPr lang="zh-CN" altLang="en-US" sz="3200" dirty="0">
                <a:latin typeface="华文新魏" panose="02010800040101010101" pitchFamily="2" charset="-122"/>
                <a:ea typeface="华文新魏" panose="02010800040101010101" pitchFamily="2" charset="-122"/>
              </a:rPr>
              <a:t>个参数，但只有</a:t>
            </a:r>
            <a:r>
              <a:rPr lang="en-US" altLang="zh-CN" sz="3200" dirty="0">
                <a:latin typeface="华文新魏" panose="02010800040101010101" pitchFamily="2" charset="-122"/>
                <a:ea typeface="华文新魏" panose="02010800040101010101" pitchFamily="2" charset="-122"/>
              </a:rPr>
              <a:t>2</a:t>
            </a:r>
            <a:r>
              <a:rPr lang="zh-CN" altLang="en-US" sz="3200" dirty="0">
                <a:latin typeface="华文新魏" panose="02010800040101010101" pitchFamily="2" charset="-122"/>
                <a:ea typeface="华文新魏" panose="02010800040101010101" pitchFamily="2" charset="-122"/>
              </a:rPr>
              <a:t>个参数有效，其它参数预留以后升级使用：</a:t>
            </a:r>
          </a:p>
          <a:p>
            <a:pPr algn="just" eaLnBrk="1" hangingPunct="1">
              <a:spcBef>
                <a:spcPct val="50000"/>
              </a:spcBef>
              <a:buSzPct val="60000"/>
              <a:buFont typeface="Wingdings" panose="05000000000000000000" pitchFamily="2" charset="2"/>
              <a:buChar char="l"/>
            </a:pPr>
            <a:r>
              <a:rPr lang="zh-CN" altLang="en-US" sz="3200" dirty="0">
                <a:latin typeface="华文新魏" panose="02010800040101010101" pitchFamily="2" charset="-122"/>
                <a:ea typeface="华文新魏" panose="02010800040101010101" pitchFamily="2" charset="-122"/>
              </a:rPr>
              <a:t> </a:t>
            </a:r>
            <a:r>
              <a:rPr lang="en-US" altLang="zh-CN" sz="3200" dirty="0" err="1">
                <a:latin typeface="华文新魏" panose="02010800040101010101" pitchFamily="2" charset="-122"/>
                <a:ea typeface="华文新魏" panose="02010800040101010101" pitchFamily="2" charset="-122"/>
              </a:rPr>
              <a:t>prio</a:t>
            </a:r>
            <a:r>
              <a:rPr lang="zh-CN" altLang="en-US" sz="3200" dirty="0">
                <a:latin typeface="华文新魏" panose="02010800040101010101" pitchFamily="2" charset="-122"/>
                <a:ea typeface="华文新魏" panose="02010800040101010101" pitchFamily="2" charset="-122"/>
              </a:rPr>
              <a:t>：任务的优先级；</a:t>
            </a:r>
          </a:p>
          <a:p>
            <a:pPr algn="just" eaLnBrk="1" hangingPunct="1">
              <a:spcBef>
                <a:spcPct val="50000"/>
              </a:spcBef>
              <a:buSzPct val="60000"/>
              <a:buFont typeface="Wingdings" panose="05000000000000000000" pitchFamily="2" charset="2"/>
              <a:buChar char="l"/>
            </a:pPr>
            <a:r>
              <a:rPr lang="zh-CN" altLang="en-US" sz="3200" dirty="0">
                <a:latin typeface="华文新魏" panose="02010800040101010101" pitchFamily="2" charset="-122"/>
                <a:ea typeface="华文新魏" panose="02010800040101010101" pitchFamily="2" charset="-122"/>
              </a:rPr>
              <a:t> </a:t>
            </a:r>
            <a:r>
              <a:rPr lang="en-US" altLang="zh-CN" sz="3200" dirty="0" err="1">
                <a:latin typeface="华文新魏" panose="02010800040101010101" pitchFamily="2" charset="-122"/>
                <a:ea typeface="华文新魏" panose="02010800040101010101" pitchFamily="2" charset="-122"/>
              </a:rPr>
              <a:t>ptos</a:t>
            </a:r>
            <a:r>
              <a:rPr lang="zh-CN" altLang="en-US" sz="3200" dirty="0">
                <a:latin typeface="华文新魏" panose="02010800040101010101" pitchFamily="2" charset="-122"/>
                <a:ea typeface="华文新魏" panose="02010800040101010101" pitchFamily="2" charset="-122"/>
              </a:rPr>
              <a:t>：指向任务堆栈的</a:t>
            </a:r>
            <a:r>
              <a:rPr lang="zh-CN" altLang="en-US" sz="3200" dirty="0">
                <a:solidFill>
                  <a:srgbClr val="0070C0"/>
                </a:solidFill>
                <a:latin typeface="华文新魏" panose="02010800040101010101" pitchFamily="2" charset="-122"/>
                <a:ea typeface="华文新魏" panose="02010800040101010101" pitchFamily="2" charset="-122"/>
              </a:rPr>
              <a:t>栈顶指针</a:t>
            </a:r>
            <a:r>
              <a:rPr lang="zh-CN" altLang="en-US" sz="3200" dirty="0">
                <a:latin typeface="华文新魏" panose="02010800040101010101" pitchFamily="2" charset="-122"/>
                <a:ea typeface="华文新魏" panose="02010800040101010101" pitchFamily="2" charset="-122"/>
              </a:rPr>
              <a:t>，</a:t>
            </a:r>
            <a:r>
              <a:rPr lang="en-US" altLang="zh-CN" sz="3200" dirty="0" err="1">
                <a:latin typeface="华文新魏" panose="02010800040101010101" pitchFamily="2" charset="-122"/>
                <a:ea typeface="华文新魏" panose="02010800040101010101" pitchFamily="2" charset="-122"/>
              </a:rPr>
              <a:t>OSTaskStkPtr</a:t>
            </a:r>
            <a:r>
              <a:rPr lang="en-US" altLang="zh-CN" sz="3200" dirty="0">
                <a:latin typeface="华文新魏" panose="02010800040101010101" pitchFamily="2" charset="-122"/>
                <a:ea typeface="华文新魏" panose="02010800040101010101" pitchFamily="2" charset="-122"/>
              </a:rPr>
              <a:t>()</a:t>
            </a:r>
            <a:r>
              <a:rPr lang="zh-CN" altLang="en-US" sz="3200" dirty="0">
                <a:latin typeface="华文新魏" panose="02010800040101010101" pitchFamily="2" charset="-122"/>
                <a:ea typeface="华文新魏" panose="02010800040101010101" pitchFamily="2" charset="-122"/>
              </a:rPr>
              <a:t>任务堆栈初始化之后，最后返回栈顶指针</a:t>
            </a:r>
            <a:r>
              <a:rPr lang="en-US" altLang="zh-CN" sz="3200" dirty="0" err="1">
                <a:latin typeface="华文新魏" panose="02010800040101010101" pitchFamily="2" charset="-122"/>
                <a:ea typeface="华文新魏" panose="02010800040101010101" pitchFamily="2" charset="-122"/>
              </a:rPr>
              <a:t>psp</a:t>
            </a:r>
            <a:r>
              <a:rPr lang="zh-CN" altLang="en-US" sz="3200" dirty="0">
                <a:latin typeface="华文新魏" panose="02010800040101010101" pitchFamily="2" charset="-122"/>
                <a:ea typeface="华文新魏" panose="02010800040101010101" pitchFamily="2" charset="-122"/>
              </a:rPr>
              <a:t>。</a:t>
            </a:r>
          </a:p>
        </p:txBody>
      </p:sp>
      <p:sp>
        <p:nvSpPr>
          <p:cNvPr id="70660" name="Rectangle 4"/>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获取并初始化</a:t>
            </a:r>
            <a:r>
              <a:rPr lang="en-US" altLang="zh-CN" sz="3200"/>
              <a:t>TCB</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r>
              <a:rPr lang="en-US" altLang="zh-CN" dirty="0"/>
              <a:t>3.2  </a:t>
            </a:r>
            <a:r>
              <a:rPr lang="zh-CN" altLang="en-US" dirty="0"/>
              <a:t>最小内核</a:t>
            </a:r>
          </a:p>
        </p:txBody>
      </p:sp>
      <p:sp>
        <p:nvSpPr>
          <p:cNvPr id="4" name="内容占位符 3"/>
          <p:cNvSpPr>
            <a:spLocks noGrp="1"/>
          </p:cNvSpPr>
          <p:nvPr>
            <p:ph idx="1"/>
          </p:nvPr>
        </p:nvSpPr>
        <p:spPr/>
        <p:txBody>
          <a:body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6978"/>
                                        </p:tgtEl>
                                        <p:attrNameLst>
                                          <p:attrName>style.visibility</p:attrName>
                                        </p:attrNameLst>
                                      </p:cBhvr>
                                      <p:to>
                                        <p:strVal val="visible"/>
                                      </p:to>
                                    </p:set>
                                    <p:animEffect transition="in" filter="wipe(up)">
                                      <p:cBhvr>
                                        <p:cTn id="7" dur="500"/>
                                        <p:tgtEl>
                                          <p:spTgt spid="1269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8"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4"/>
          <p:cNvSpPr>
            <a:spLocks noChangeArrowheads="1"/>
          </p:cNvSpPr>
          <p:nvPr/>
        </p:nvSpPr>
        <p:spPr bwMode="auto">
          <a:xfrm>
            <a:off x="1981200" y="270681"/>
            <a:ext cx="3886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获取并初始化</a:t>
            </a:r>
            <a:r>
              <a:rPr lang="en-US" altLang="zh-CN" sz="3200"/>
              <a:t>TCB</a:t>
            </a:r>
          </a:p>
        </p:txBody>
      </p:sp>
      <p:grpSp>
        <p:nvGrpSpPr>
          <p:cNvPr id="2" name="Group 42"/>
          <p:cNvGrpSpPr/>
          <p:nvPr/>
        </p:nvGrpSpPr>
        <p:grpSpPr bwMode="auto">
          <a:xfrm>
            <a:off x="4495800" y="1752600"/>
            <a:ext cx="3259138" cy="4343400"/>
            <a:chOff x="1835" y="1296"/>
            <a:chExt cx="2053" cy="2736"/>
          </a:xfrm>
        </p:grpSpPr>
        <p:sp>
          <p:nvSpPr>
            <p:cNvPr id="71686" name="AutoShape 6"/>
            <p:cNvSpPr>
              <a:spLocks noChangeArrowheads="1"/>
            </p:cNvSpPr>
            <p:nvPr/>
          </p:nvSpPr>
          <p:spPr bwMode="auto">
            <a:xfrm>
              <a:off x="2016" y="1296"/>
              <a:ext cx="635" cy="136"/>
            </a:xfrm>
            <a:prstGeom prst="flowChartAlternateProcess">
              <a:avLst/>
            </a:prstGeom>
            <a:solidFill>
              <a:srgbClr val="E7FFFF"/>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开始</a:t>
              </a:r>
            </a:p>
          </p:txBody>
        </p:sp>
        <p:sp>
          <p:nvSpPr>
            <p:cNvPr id="71687" name="AutoShape 7"/>
            <p:cNvSpPr>
              <a:spLocks noChangeArrowheads="1"/>
            </p:cNvSpPr>
            <p:nvPr/>
          </p:nvSpPr>
          <p:spPr bwMode="auto">
            <a:xfrm>
              <a:off x="1835" y="1584"/>
              <a:ext cx="997" cy="363"/>
            </a:xfrm>
            <a:prstGeom prst="flowChartDecision">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有空闲</a:t>
              </a:r>
              <a:r>
                <a:rPr lang="en-US" altLang="zh-CN" sz="1200"/>
                <a:t>TCB</a:t>
              </a:r>
            </a:p>
          </p:txBody>
        </p:sp>
        <p:sp>
          <p:nvSpPr>
            <p:cNvPr id="71688" name="AutoShape 8"/>
            <p:cNvSpPr>
              <a:spLocks noChangeArrowheads="1"/>
            </p:cNvSpPr>
            <p:nvPr/>
          </p:nvSpPr>
          <p:spPr bwMode="auto">
            <a:xfrm>
              <a:off x="1880" y="2112"/>
              <a:ext cx="907" cy="272"/>
            </a:xfrm>
            <a:prstGeom prst="flowChartProcess">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获得空闲</a:t>
              </a:r>
              <a:r>
                <a:rPr lang="en-US" altLang="zh-CN" sz="1200"/>
                <a:t>TCB</a:t>
              </a:r>
            </a:p>
          </p:txBody>
        </p:sp>
        <p:sp>
          <p:nvSpPr>
            <p:cNvPr id="71689" name="AutoShape 9"/>
            <p:cNvSpPr>
              <a:spLocks noChangeArrowheads="1"/>
            </p:cNvSpPr>
            <p:nvPr/>
          </p:nvSpPr>
          <p:spPr bwMode="auto">
            <a:xfrm>
              <a:off x="1881" y="2544"/>
              <a:ext cx="907" cy="272"/>
            </a:xfrm>
            <a:prstGeom prst="flowChartProcess">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从空闲</a:t>
              </a:r>
              <a:r>
                <a:rPr lang="en-US" altLang="zh-CN" sz="1200"/>
                <a:t>TCB</a:t>
              </a:r>
              <a:r>
                <a:rPr lang="zh-CN" altLang="en-US" sz="1200"/>
                <a:t>链表</a:t>
              </a:r>
            </a:p>
            <a:p>
              <a:pPr algn="ctr" eaLnBrk="1" hangingPunct="1"/>
              <a:r>
                <a:rPr lang="zh-CN" altLang="en-US" sz="1200"/>
                <a:t>删除获得的</a:t>
              </a:r>
              <a:r>
                <a:rPr lang="en-US" altLang="zh-CN" sz="1200"/>
                <a:t>TCB</a:t>
              </a:r>
            </a:p>
          </p:txBody>
        </p:sp>
        <p:sp>
          <p:nvSpPr>
            <p:cNvPr id="71690" name="AutoShape 10"/>
            <p:cNvSpPr>
              <a:spLocks noChangeArrowheads="1"/>
            </p:cNvSpPr>
            <p:nvPr/>
          </p:nvSpPr>
          <p:spPr bwMode="auto">
            <a:xfrm>
              <a:off x="1881" y="2976"/>
              <a:ext cx="907" cy="272"/>
            </a:xfrm>
            <a:prstGeom prst="flowChartProcess">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初始化</a:t>
              </a:r>
              <a:r>
                <a:rPr lang="en-US" altLang="zh-CN" sz="1200"/>
                <a:t>TCB</a:t>
              </a:r>
              <a:r>
                <a:rPr lang="zh-CN" altLang="en-US" sz="1200"/>
                <a:t>成员</a:t>
              </a:r>
            </a:p>
          </p:txBody>
        </p:sp>
        <p:sp>
          <p:nvSpPr>
            <p:cNvPr id="71691" name="AutoShape 12"/>
            <p:cNvSpPr>
              <a:spLocks noChangeArrowheads="1"/>
            </p:cNvSpPr>
            <p:nvPr/>
          </p:nvSpPr>
          <p:spPr bwMode="auto">
            <a:xfrm>
              <a:off x="1880" y="3456"/>
              <a:ext cx="907" cy="272"/>
            </a:xfrm>
            <a:prstGeom prst="flowChartProcess">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将</a:t>
              </a:r>
              <a:r>
                <a:rPr lang="en-US" altLang="zh-CN" sz="1200"/>
                <a:t>TCB</a:t>
              </a:r>
              <a:r>
                <a:rPr lang="zh-CN" altLang="en-US" sz="1200"/>
                <a:t>加入任务</a:t>
              </a:r>
            </a:p>
            <a:p>
              <a:pPr algn="ctr" eaLnBrk="1" hangingPunct="1"/>
              <a:r>
                <a:rPr lang="zh-CN" altLang="en-US" sz="1200"/>
                <a:t>就绪表中</a:t>
              </a:r>
            </a:p>
          </p:txBody>
        </p:sp>
        <p:sp>
          <p:nvSpPr>
            <p:cNvPr id="71692" name="AutoShape 13"/>
            <p:cNvSpPr>
              <a:spLocks noChangeArrowheads="1"/>
            </p:cNvSpPr>
            <p:nvPr/>
          </p:nvSpPr>
          <p:spPr bwMode="auto">
            <a:xfrm>
              <a:off x="2016" y="3896"/>
              <a:ext cx="635" cy="136"/>
            </a:xfrm>
            <a:prstGeom prst="flowChartAlternateProcess">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返回“成功”</a:t>
              </a:r>
            </a:p>
          </p:txBody>
        </p:sp>
        <p:sp>
          <p:nvSpPr>
            <p:cNvPr id="71693" name="AutoShape 14"/>
            <p:cNvSpPr>
              <a:spLocks noChangeArrowheads="1"/>
            </p:cNvSpPr>
            <p:nvPr/>
          </p:nvSpPr>
          <p:spPr bwMode="auto">
            <a:xfrm>
              <a:off x="3072" y="2112"/>
              <a:ext cx="816" cy="136"/>
            </a:xfrm>
            <a:prstGeom prst="flowChartAlternateProcess">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返回“无</a:t>
              </a:r>
              <a:r>
                <a:rPr lang="en-US" altLang="zh-CN" sz="1200"/>
                <a:t>TCB”</a:t>
              </a:r>
            </a:p>
          </p:txBody>
        </p:sp>
        <p:cxnSp>
          <p:nvCxnSpPr>
            <p:cNvPr id="71694" name="AutoShape 18"/>
            <p:cNvCxnSpPr>
              <a:cxnSpLocks noChangeShapeType="1"/>
              <a:stCxn id="71686" idx="2"/>
              <a:endCxn id="71687" idx="0"/>
            </p:cNvCxnSpPr>
            <p:nvPr/>
          </p:nvCxnSpPr>
          <p:spPr bwMode="auto">
            <a:xfrm>
              <a:off x="2334" y="1432"/>
              <a:ext cx="0" cy="152"/>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cxnSp>
          <p:nvCxnSpPr>
            <p:cNvPr id="71695" name="AutoShape 19"/>
            <p:cNvCxnSpPr>
              <a:cxnSpLocks noChangeShapeType="1"/>
              <a:stCxn id="71687" idx="2"/>
              <a:endCxn id="71688" idx="0"/>
            </p:cNvCxnSpPr>
            <p:nvPr/>
          </p:nvCxnSpPr>
          <p:spPr bwMode="auto">
            <a:xfrm>
              <a:off x="2334" y="1947"/>
              <a:ext cx="0" cy="165"/>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cxnSp>
          <p:nvCxnSpPr>
            <p:cNvPr id="71696" name="AutoShape 20"/>
            <p:cNvCxnSpPr>
              <a:cxnSpLocks noChangeShapeType="1"/>
              <a:stCxn id="71688" idx="2"/>
              <a:endCxn id="71689" idx="0"/>
            </p:cNvCxnSpPr>
            <p:nvPr/>
          </p:nvCxnSpPr>
          <p:spPr bwMode="auto">
            <a:xfrm>
              <a:off x="2334" y="2384"/>
              <a:ext cx="1" cy="160"/>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cxnSp>
          <p:nvCxnSpPr>
            <p:cNvPr id="71697" name="AutoShape 21"/>
            <p:cNvCxnSpPr>
              <a:cxnSpLocks noChangeShapeType="1"/>
              <a:stCxn id="71689" idx="2"/>
              <a:endCxn id="71690" idx="0"/>
            </p:cNvCxnSpPr>
            <p:nvPr/>
          </p:nvCxnSpPr>
          <p:spPr bwMode="auto">
            <a:xfrm>
              <a:off x="2335" y="2816"/>
              <a:ext cx="0" cy="160"/>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cxnSp>
          <p:nvCxnSpPr>
            <p:cNvPr id="71698" name="AutoShape 22"/>
            <p:cNvCxnSpPr>
              <a:cxnSpLocks noChangeShapeType="1"/>
              <a:stCxn id="71690" idx="2"/>
              <a:endCxn id="71691" idx="0"/>
            </p:cNvCxnSpPr>
            <p:nvPr/>
          </p:nvCxnSpPr>
          <p:spPr bwMode="auto">
            <a:xfrm flipH="1">
              <a:off x="2334" y="3248"/>
              <a:ext cx="1" cy="208"/>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cxnSp>
          <p:nvCxnSpPr>
            <p:cNvPr id="71699" name="AutoShape 23"/>
            <p:cNvCxnSpPr>
              <a:cxnSpLocks noChangeShapeType="1"/>
              <a:stCxn id="71691" idx="2"/>
              <a:endCxn id="71692" idx="0"/>
            </p:cNvCxnSpPr>
            <p:nvPr/>
          </p:nvCxnSpPr>
          <p:spPr bwMode="auto">
            <a:xfrm>
              <a:off x="2334" y="3728"/>
              <a:ext cx="0" cy="168"/>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grpSp>
          <p:nvGrpSpPr>
            <p:cNvPr id="71700" name="Group 25"/>
            <p:cNvGrpSpPr/>
            <p:nvPr/>
          </p:nvGrpSpPr>
          <p:grpSpPr bwMode="auto">
            <a:xfrm>
              <a:off x="2832" y="1603"/>
              <a:ext cx="654" cy="509"/>
              <a:chOff x="1237" y="1171"/>
              <a:chExt cx="654" cy="509"/>
            </a:xfrm>
          </p:grpSpPr>
          <p:cxnSp>
            <p:nvCxnSpPr>
              <p:cNvPr id="71702" name="AutoShape 26"/>
              <p:cNvCxnSpPr>
                <a:cxnSpLocks noChangeShapeType="1"/>
                <a:stCxn id="71687" idx="3"/>
                <a:endCxn id="71693" idx="0"/>
              </p:cNvCxnSpPr>
              <p:nvPr/>
            </p:nvCxnSpPr>
            <p:spPr bwMode="auto">
              <a:xfrm>
                <a:off x="1237" y="1334"/>
                <a:ext cx="654" cy="346"/>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71703" name="Text Box 27"/>
              <p:cNvSpPr txBox="1">
                <a:spLocks noChangeArrowheads="1"/>
              </p:cNvSpPr>
              <p:nvPr/>
            </p:nvSpPr>
            <p:spPr bwMode="auto">
              <a:xfrm>
                <a:off x="1477" y="1171"/>
                <a:ext cx="19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a:t>
                </a:r>
              </a:p>
            </p:txBody>
          </p:sp>
        </p:grpSp>
        <p:sp>
          <p:nvSpPr>
            <p:cNvPr id="71701" name="Text Box 28"/>
            <p:cNvSpPr txBox="1">
              <a:spLocks noChangeArrowheads="1"/>
            </p:cNvSpPr>
            <p:nvPr/>
          </p:nvSpPr>
          <p:spPr bwMode="auto">
            <a:xfrm>
              <a:off x="2352" y="1920"/>
              <a:ext cx="19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Y</a:t>
              </a:r>
            </a:p>
          </p:txBody>
        </p:sp>
      </p:grpSp>
      <p:sp>
        <p:nvSpPr>
          <p:cNvPr id="129065" name="Text Box 41"/>
          <p:cNvSpPr txBox="1">
            <a:spLocks noChangeArrowheads="1"/>
          </p:cNvSpPr>
          <p:nvPr/>
        </p:nvSpPr>
        <p:spPr bwMode="auto">
          <a:xfrm>
            <a:off x="5562600" y="346881"/>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－创建任务流程图</a:t>
            </a:r>
          </a:p>
        </p:txBody>
      </p:sp>
      <p:sp>
        <p:nvSpPr>
          <p:cNvPr id="23" name="燕尾形 22">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5" name="标题 4"/>
          <p:cNvSpPr>
            <a:spLocks noGrp="1"/>
          </p:cNvSpPr>
          <p:nvPr>
            <p:ph type="title"/>
          </p:nvPr>
        </p:nvSpPr>
        <p:spPr/>
        <p:txBody>
          <a:bodyPr/>
          <a:lstStyle/>
          <a:p>
            <a:endParaRPr lang="zh-CN" altLang="en-US"/>
          </a:p>
        </p:txBody>
      </p:sp>
      <p:sp>
        <p:nvSpPr>
          <p:cNvPr id="6" name="内容占位符 5"/>
          <p:cNvSpPr>
            <a:spLocks noGrp="1"/>
          </p:cNvSpPr>
          <p:nvPr>
            <p:ph idx="1"/>
          </p:nvPr>
        </p:nvSpPr>
        <p:spPr/>
        <p:txBody>
          <a:body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29065"/>
                                        </p:tgtEl>
                                        <p:attrNameLst>
                                          <p:attrName>style.visibility</p:attrName>
                                        </p:attrNameLst>
                                      </p:cBhvr>
                                      <p:to>
                                        <p:strVal val="visible"/>
                                      </p:to>
                                    </p:set>
                                    <p:anim calcmode="discrete" valueType="clr">
                                      <p:cBhvr override="childStyle">
                                        <p:cTn id="7" dur="80"/>
                                        <p:tgtEl>
                                          <p:spTgt spid="12906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29065"/>
                                        </p:tgtEl>
                                        <p:attrNameLst>
                                          <p:attrName>fillcolor</p:attrName>
                                        </p:attrNameLst>
                                      </p:cBhvr>
                                      <p:tavLst>
                                        <p:tav tm="0">
                                          <p:val>
                                            <p:clrVal>
                                              <a:schemeClr val="accent2"/>
                                            </p:clrVal>
                                          </p:val>
                                        </p:tav>
                                        <p:tav tm="50000">
                                          <p:val>
                                            <p:clrVal>
                                              <a:schemeClr val="hlink"/>
                                            </p:clrVal>
                                          </p:val>
                                        </p:tav>
                                      </p:tavLst>
                                    </p:anim>
                                    <p:set>
                                      <p:cBhvr>
                                        <p:cTn id="9" dur="80"/>
                                        <p:tgtEl>
                                          <p:spTgt spid="129065"/>
                                        </p:tgtEl>
                                        <p:attrNameLst>
                                          <p:attrName>fill.type</p:attrName>
                                        </p:attrNameLst>
                                      </p:cBhvr>
                                      <p:to>
                                        <p:strVal val="solid"/>
                                      </p:to>
                                    </p:set>
                                  </p:childTnLst>
                                </p:cTn>
                              </p:par>
                            </p:childTnLst>
                          </p:cTn>
                        </p:par>
                        <p:par>
                          <p:cTn id="10" fill="hold">
                            <p:stCondLst>
                              <p:cond delay="0"/>
                            </p:stCondLst>
                            <p:childTnLst>
                              <p:par>
                                <p:cTn id="11" presetID="9"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dissolv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65"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1981200" y="270676"/>
            <a:ext cx="3886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获取并初始化</a:t>
            </a:r>
            <a:r>
              <a:rPr lang="en-US" altLang="zh-CN" sz="3200"/>
              <a:t>TCB</a:t>
            </a:r>
          </a:p>
        </p:txBody>
      </p:sp>
      <p:sp>
        <p:nvSpPr>
          <p:cNvPr id="130070" name="Text Box 22"/>
          <p:cNvSpPr txBox="1">
            <a:spLocks noChangeArrowheads="1"/>
          </p:cNvSpPr>
          <p:nvPr/>
        </p:nvSpPr>
        <p:spPr bwMode="auto">
          <a:xfrm>
            <a:off x="5562600" y="346876"/>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a:t>
            </a:r>
            <a:r>
              <a:rPr lang="en-US" altLang="zh-CN" sz="2400">
                <a:solidFill>
                  <a:srgbClr val="0000FF"/>
                </a:solidFill>
                <a:ea typeface="华文新魏" panose="02010800040101010101" pitchFamily="2" charset="-122"/>
              </a:rPr>
              <a:t>TCB</a:t>
            </a:r>
            <a:r>
              <a:rPr lang="zh-CN" altLang="en-US" sz="2400">
                <a:solidFill>
                  <a:srgbClr val="0000FF"/>
                </a:solidFill>
                <a:ea typeface="华文新魏" panose="02010800040101010101" pitchFamily="2" charset="-122"/>
              </a:rPr>
              <a:t>初始化</a:t>
            </a:r>
          </a:p>
        </p:txBody>
      </p:sp>
      <p:sp>
        <p:nvSpPr>
          <p:cNvPr id="130071" name="Rectangle 23"/>
          <p:cNvSpPr>
            <a:spLocks noChangeArrowheads="1"/>
          </p:cNvSpPr>
          <p:nvPr/>
        </p:nvSpPr>
        <p:spPr bwMode="auto">
          <a:xfrm>
            <a:off x="2282826" y="1600200"/>
            <a:ext cx="3051175" cy="1219200"/>
          </a:xfrm>
          <a:prstGeom prst="rect">
            <a:avLst/>
          </a:prstGeom>
          <a:solidFill>
            <a:srgbClr val="E6E6E6"/>
          </a:solidFill>
          <a:ln w="9525">
            <a:solidFill>
              <a:schemeClr val="tx1"/>
            </a:solidFill>
            <a:miter lim="800000"/>
          </a:ln>
          <a:effectLst>
            <a:outerShdw dist="35921" dir="2700000" algn="ctr" rotWithShape="0">
              <a:schemeClr val="bg2"/>
            </a:outerShdw>
          </a:effectLst>
        </p:spPr>
        <p:txBody>
          <a:bodyPr wrap="none" anchor="ctr"/>
          <a:lstStyle/>
          <a:p>
            <a:pPr>
              <a:defRPr/>
            </a:pPr>
            <a:endParaRPr lang="pt-BR" altLang="zh-CN" sz="1200">
              <a:latin typeface="Arial" panose="020B0604020202020204" pitchFamily="34" charset="0"/>
            </a:endParaRPr>
          </a:p>
        </p:txBody>
      </p:sp>
      <p:grpSp>
        <p:nvGrpSpPr>
          <p:cNvPr id="72709" name="Group 25"/>
          <p:cNvGrpSpPr/>
          <p:nvPr/>
        </p:nvGrpSpPr>
        <p:grpSpPr bwMode="auto">
          <a:xfrm>
            <a:off x="1784350" y="5151439"/>
            <a:ext cx="1296988" cy="592137"/>
            <a:chOff x="68" y="3203"/>
            <a:chExt cx="817" cy="373"/>
          </a:xfrm>
        </p:grpSpPr>
        <p:sp>
          <p:nvSpPr>
            <p:cNvPr id="130074" name="Rectangle 26"/>
            <p:cNvSpPr>
              <a:spLocks noChangeArrowheads="1"/>
            </p:cNvSpPr>
            <p:nvPr/>
          </p:nvSpPr>
          <p:spPr bwMode="auto">
            <a:xfrm>
              <a:off x="158" y="3395"/>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2792" name="Text Box 27"/>
            <p:cNvSpPr txBox="1">
              <a:spLocks noChangeArrowheads="1"/>
            </p:cNvSpPr>
            <p:nvPr/>
          </p:nvSpPr>
          <p:spPr bwMode="auto">
            <a:xfrm>
              <a:off x="68" y="3203"/>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OSTCBFreeList</a:t>
              </a:r>
            </a:p>
          </p:txBody>
        </p:sp>
      </p:grpSp>
      <p:grpSp>
        <p:nvGrpSpPr>
          <p:cNvPr id="72710" name="Group 28"/>
          <p:cNvGrpSpPr/>
          <p:nvPr/>
        </p:nvGrpSpPr>
        <p:grpSpPr bwMode="auto">
          <a:xfrm>
            <a:off x="9848850" y="5538789"/>
            <a:ext cx="863600" cy="274637"/>
            <a:chOff x="1383" y="1669"/>
            <a:chExt cx="544" cy="173"/>
          </a:xfrm>
        </p:grpSpPr>
        <p:sp>
          <p:nvSpPr>
            <p:cNvPr id="72789" name="Line 29"/>
            <p:cNvSpPr>
              <a:spLocks noChangeShapeType="1"/>
            </p:cNvSpPr>
            <p:nvPr/>
          </p:nvSpPr>
          <p:spPr bwMode="auto">
            <a:xfrm>
              <a:off x="1383" y="1752"/>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90" name="Text Box 30"/>
            <p:cNvSpPr txBox="1">
              <a:spLocks noChangeArrowheads="1"/>
            </p:cNvSpPr>
            <p:nvPr/>
          </p:nvSpPr>
          <p:spPr bwMode="auto">
            <a:xfrm>
              <a:off x="1519" y="1669"/>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grpSp>
        <p:nvGrpSpPr>
          <p:cNvPr id="4" name="Group 31"/>
          <p:cNvGrpSpPr/>
          <p:nvPr/>
        </p:nvGrpSpPr>
        <p:grpSpPr bwMode="auto">
          <a:xfrm>
            <a:off x="3152775" y="5165726"/>
            <a:ext cx="1079500" cy="1139825"/>
            <a:chOff x="1066" y="3166"/>
            <a:chExt cx="680" cy="718"/>
          </a:xfrm>
        </p:grpSpPr>
        <p:sp>
          <p:nvSpPr>
            <p:cNvPr id="130080" name="Rectangle 32"/>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72786" name="Text Box 33"/>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OSTCBTbl[0]</a:t>
              </a:r>
            </a:p>
          </p:txBody>
        </p:sp>
        <p:sp>
          <p:nvSpPr>
            <p:cNvPr id="130082" name="Rectangle 34"/>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30083" name="Rectangle 35"/>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72712" name="Group 36"/>
          <p:cNvGrpSpPr/>
          <p:nvPr/>
        </p:nvGrpSpPr>
        <p:grpSpPr bwMode="auto">
          <a:xfrm>
            <a:off x="6680200" y="3244850"/>
            <a:ext cx="2808288" cy="1631950"/>
            <a:chOff x="3606" y="2078"/>
            <a:chExt cx="1769" cy="1028"/>
          </a:xfrm>
        </p:grpSpPr>
        <p:sp>
          <p:nvSpPr>
            <p:cNvPr id="130085" name="Rectangle 37"/>
            <p:cNvSpPr>
              <a:spLocks noChangeArrowheads="1"/>
            </p:cNvSpPr>
            <p:nvPr/>
          </p:nvSpPr>
          <p:spPr bwMode="auto">
            <a:xfrm>
              <a:off x="4604" y="2252"/>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0086" name="Rectangle 38"/>
            <p:cNvSpPr>
              <a:spLocks noChangeArrowheads="1"/>
            </p:cNvSpPr>
            <p:nvPr/>
          </p:nvSpPr>
          <p:spPr bwMode="auto">
            <a:xfrm>
              <a:off x="4604" y="2341"/>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0087" name="Rectangle 39"/>
            <p:cNvSpPr>
              <a:spLocks noChangeArrowheads="1"/>
            </p:cNvSpPr>
            <p:nvPr/>
          </p:nvSpPr>
          <p:spPr bwMode="auto">
            <a:xfrm>
              <a:off x="4604" y="2432"/>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0088" name="Rectangle 40"/>
            <p:cNvSpPr>
              <a:spLocks noChangeArrowheads="1"/>
            </p:cNvSpPr>
            <p:nvPr/>
          </p:nvSpPr>
          <p:spPr bwMode="auto">
            <a:xfrm>
              <a:off x="4604" y="2523"/>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0089" name="Rectangle 41"/>
            <p:cNvSpPr>
              <a:spLocks noChangeArrowheads="1"/>
            </p:cNvSpPr>
            <p:nvPr/>
          </p:nvSpPr>
          <p:spPr bwMode="auto">
            <a:xfrm>
              <a:off x="4604" y="2614"/>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0090" name="Rectangle 42"/>
            <p:cNvSpPr>
              <a:spLocks noChangeArrowheads="1"/>
            </p:cNvSpPr>
            <p:nvPr/>
          </p:nvSpPr>
          <p:spPr bwMode="auto">
            <a:xfrm>
              <a:off x="4604" y="2704"/>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0091" name="Rectangle 43"/>
            <p:cNvSpPr>
              <a:spLocks noChangeArrowheads="1"/>
            </p:cNvSpPr>
            <p:nvPr/>
          </p:nvSpPr>
          <p:spPr bwMode="auto">
            <a:xfrm>
              <a:off x="4604" y="2795"/>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tIns="0" anchor="ctr"/>
            <a:lstStyle/>
            <a:p>
              <a:pPr algn="ctr">
                <a:defRPr/>
              </a:pPr>
              <a:r>
                <a:rPr lang="en-US" altLang="zh-CN" sz="1200">
                  <a:latin typeface="Arial" panose="020B0604020202020204" pitchFamily="34" charset="0"/>
                </a:rPr>
                <a:t>……</a:t>
              </a:r>
            </a:p>
          </p:txBody>
        </p:sp>
        <p:sp>
          <p:nvSpPr>
            <p:cNvPr id="130092" name="Rectangle 44"/>
            <p:cNvSpPr>
              <a:spLocks noChangeArrowheads="1"/>
            </p:cNvSpPr>
            <p:nvPr/>
          </p:nvSpPr>
          <p:spPr bwMode="auto">
            <a:xfrm>
              <a:off x="4604" y="2886"/>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2782" name="Text Box 45"/>
            <p:cNvSpPr txBox="1">
              <a:spLocks noChangeArrowheads="1"/>
            </p:cNvSpPr>
            <p:nvPr/>
          </p:nvSpPr>
          <p:spPr bwMode="auto">
            <a:xfrm>
              <a:off x="4558" y="2078"/>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OSTCBPrioTbl[ ]</a:t>
              </a:r>
            </a:p>
          </p:txBody>
        </p:sp>
        <p:sp>
          <p:nvSpPr>
            <p:cNvPr id="72783" name="Text Box 46"/>
            <p:cNvSpPr txBox="1">
              <a:spLocks noChangeArrowheads="1"/>
            </p:cNvSpPr>
            <p:nvPr/>
          </p:nvSpPr>
          <p:spPr bwMode="auto">
            <a:xfrm>
              <a:off x="3606" y="2251"/>
              <a:ext cx="1043" cy="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lnSpc>
                  <a:spcPct val="50000"/>
                </a:lnSpc>
                <a:spcBef>
                  <a:spcPct val="50000"/>
                </a:spcBef>
              </a:pPr>
              <a:r>
                <a:rPr lang="en-US" altLang="zh-CN" sz="1000"/>
                <a:t>[0]</a:t>
              </a:r>
            </a:p>
            <a:p>
              <a:pPr algn="r" eaLnBrk="1" hangingPunct="1">
                <a:lnSpc>
                  <a:spcPct val="30000"/>
                </a:lnSpc>
                <a:spcBef>
                  <a:spcPct val="50000"/>
                </a:spcBef>
              </a:pPr>
              <a:r>
                <a:rPr lang="en-US" altLang="zh-CN" sz="1000"/>
                <a:t>[1]</a:t>
              </a:r>
            </a:p>
            <a:p>
              <a:pPr algn="r" eaLnBrk="1" hangingPunct="1">
                <a:lnSpc>
                  <a:spcPct val="50000"/>
                </a:lnSpc>
                <a:spcBef>
                  <a:spcPct val="50000"/>
                </a:spcBef>
              </a:pPr>
              <a:r>
                <a:rPr lang="en-US" altLang="zh-CN" sz="1000"/>
                <a:t>[2]</a:t>
              </a:r>
            </a:p>
            <a:p>
              <a:pPr algn="r" eaLnBrk="1" hangingPunct="1">
                <a:lnSpc>
                  <a:spcPct val="50000"/>
                </a:lnSpc>
                <a:spcBef>
                  <a:spcPct val="50000"/>
                </a:spcBef>
              </a:pPr>
              <a:r>
                <a:rPr lang="en-US" altLang="zh-CN" sz="1000"/>
                <a:t>[3]</a:t>
              </a:r>
            </a:p>
            <a:p>
              <a:pPr algn="r" eaLnBrk="1" hangingPunct="1">
                <a:lnSpc>
                  <a:spcPct val="50000"/>
                </a:lnSpc>
                <a:spcBef>
                  <a:spcPct val="50000"/>
                </a:spcBef>
              </a:pPr>
              <a:r>
                <a:rPr lang="en-US" altLang="zh-CN" sz="1000"/>
                <a:t>[4]</a:t>
              </a:r>
            </a:p>
            <a:p>
              <a:pPr algn="r" eaLnBrk="1" hangingPunct="1">
                <a:lnSpc>
                  <a:spcPct val="50000"/>
                </a:lnSpc>
                <a:spcBef>
                  <a:spcPct val="50000"/>
                </a:spcBef>
              </a:pPr>
              <a:r>
                <a:rPr lang="en-US" altLang="zh-CN" sz="1000"/>
                <a:t>[5]</a:t>
              </a:r>
            </a:p>
            <a:p>
              <a:pPr algn="r" eaLnBrk="1" hangingPunct="1">
                <a:lnSpc>
                  <a:spcPct val="50000"/>
                </a:lnSpc>
                <a:spcBef>
                  <a:spcPct val="50000"/>
                </a:spcBef>
              </a:pPr>
              <a:endParaRPr lang="en-US" altLang="zh-CN" sz="1000"/>
            </a:p>
            <a:p>
              <a:pPr algn="r" eaLnBrk="1" hangingPunct="1">
                <a:lnSpc>
                  <a:spcPct val="50000"/>
                </a:lnSpc>
                <a:spcBef>
                  <a:spcPct val="50000"/>
                </a:spcBef>
              </a:pPr>
              <a:r>
                <a:rPr lang="en-US" altLang="zh-CN" sz="1000"/>
                <a:t>[OS_LOWEST_PRIO-1]</a:t>
              </a:r>
            </a:p>
            <a:p>
              <a:pPr algn="r" eaLnBrk="1" hangingPunct="1">
                <a:lnSpc>
                  <a:spcPct val="50000"/>
                </a:lnSpc>
                <a:spcBef>
                  <a:spcPct val="50000"/>
                </a:spcBef>
              </a:pPr>
              <a:r>
                <a:rPr lang="en-US" altLang="zh-CN" sz="1000"/>
                <a:t>[OS_LOWEST_PRIO]</a:t>
              </a:r>
            </a:p>
          </p:txBody>
        </p:sp>
        <p:sp>
          <p:nvSpPr>
            <p:cNvPr id="130095" name="Rectangle 47"/>
            <p:cNvSpPr>
              <a:spLocks noChangeArrowheads="1"/>
            </p:cNvSpPr>
            <p:nvPr/>
          </p:nvSpPr>
          <p:spPr bwMode="auto">
            <a:xfrm>
              <a:off x="4604" y="2976"/>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grpSp>
      <p:grpSp>
        <p:nvGrpSpPr>
          <p:cNvPr id="72713" name="Group 48"/>
          <p:cNvGrpSpPr/>
          <p:nvPr/>
        </p:nvGrpSpPr>
        <p:grpSpPr bwMode="auto">
          <a:xfrm>
            <a:off x="4448175" y="5178426"/>
            <a:ext cx="1079500" cy="1139825"/>
            <a:chOff x="1066" y="3166"/>
            <a:chExt cx="680" cy="718"/>
          </a:xfrm>
        </p:grpSpPr>
        <p:sp>
          <p:nvSpPr>
            <p:cNvPr id="130097" name="Rectangle 49"/>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72771" name="Text Box 50"/>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OSTCBTbl[1]</a:t>
              </a:r>
            </a:p>
          </p:txBody>
        </p:sp>
        <p:sp>
          <p:nvSpPr>
            <p:cNvPr id="130099" name="Rectangle 51"/>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30100" name="Rectangle 52"/>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72714" name="Group 53"/>
          <p:cNvGrpSpPr/>
          <p:nvPr/>
        </p:nvGrpSpPr>
        <p:grpSpPr bwMode="auto">
          <a:xfrm>
            <a:off x="5743575" y="5178426"/>
            <a:ext cx="1079500" cy="1139825"/>
            <a:chOff x="1066" y="3166"/>
            <a:chExt cx="680" cy="718"/>
          </a:xfrm>
        </p:grpSpPr>
        <p:sp>
          <p:nvSpPr>
            <p:cNvPr id="130102" name="Rectangle 54"/>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72767" name="Text Box 55"/>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OSTCBTbl[2]</a:t>
              </a:r>
            </a:p>
          </p:txBody>
        </p:sp>
        <p:sp>
          <p:nvSpPr>
            <p:cNvPr id="130104" name="Rectangle 56"/>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30105" name="Rectangle 57"/>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72715" name="Group 58"/>
          <p:cNvGrpSpPr/>
          <p:nvPr/>
        </p:nvGrpSpPr>
        <p:grpSpPr bwMode="auto">
          <a:xfrm>
            <a:off x="7040563" y="5178426"/>
            <a:ext cx="1079500" cy="1139825"/>
            <a:chOff x="1066" y="3166"/>
            <a:chExt cx="680" cy="718"/>
          </a:xfrm>
        </p:grpSpPr>
        <p:sp>
          <p:nvSpPr>
            <p:cNvPr id="130107" name="Rectangle 59"/>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72763" name="Text Box 60"/>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OSTCBTbl[3]</a:t>
              </a:r>
            </a:p>
          </p:txBody>
        </p:sp>
        <p:sp>
          <p:nvSpPr>
            <p:cNvPr id="130109" name="Rectangle 61"/>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30110" name="Rectangle 62"/>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72716" name="Group 63"/>
          <p:cNvGrpSpPr/>
          <p:nvPr/>
        </p:nvGrpSpPr>
        <p:grpSpPr bwMode="auto">
          <a:xfrm>
            <a:off x="7977189" y="5097464"/>
            <a:ext cx="2592387" cy="1220787"/>
            <a:chOff x="4014" y="3107"/>
            <a:chExt cx="1633" cy="769"/>
          </a:xfrm>
        </p:grpSpPr>
        <p:sp>
          <p:nvSpPr>
            <p:cNvPr id="130112" name="Rectangle 64"/>
            <p:cNvSpPr>
              <a:spLocks noChangeArrowheads="1"/>
            </p:cNvSpPr>
            <p:nvPr/>
          </p:nvSpPr>
          <p:spPr bwMode="auto">
            <a:xfrm>
              <a:off x="4558" y="3331"/>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72759" name="Text Box 65"/>
            <p:cNvSpPr txBox="1">
              <a:spLocks noChangeArrowheads="1"/>
            </p:cNvSpPr>
            <p:nvPr/>
          </p:nvSpPr>
          <p:spPr bwMode="auto">
            <a:xfrm>
              <a:off x="4014" y="3107"/>
              <a:ext cx="1633"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50000"/>
                </a:lnSpc>
                <a:spcBef>
                  <a:spcPct val="50000"/>
                </a:spcBef>
              </a:pPr>
              <a:r>
                <a:rPr lang="en-US" altLang="zh-CN" sz="1200"/>
                <a:t>OSTCBTbl</a:t>
              </a:r>
            </a:p>
            <a:p>
              <a:pPr algn="ctr" eaLnBrk="1" hangingPunct="1">
                <a:lnSpc>
                  <a:spcPct val="50000"/>
                </a:lnSpc>
                <a:spcBef>
                  <a:spcPct val="50000"/>
                </a:spcBef>
              </a:pPr>
              <a:r>
                <a:rPr lang="en-US" altLang="zh-CN" sz="1200"/>
                <a:t>[</a:t>
              </a:r>
              <a:r>
                <a:rPr lang="en-US" altLang="zh-CN" sz="1000"/>
                <a:t>OS_MAX_TASKS+OS_N_SYS_TASKS-1</a:t>
              </a:r>
              <a:r>
                <a:rPr lang="en-US" altLang="zh-CN" sz="1200"/>
                <a:t>]</a:t>
              </a:r>
            </a:p>
          </p:txBody>
        </p:sp>
        <p:sp>
          <p:nvSpPr>
            <p:cNvPr id="130114" name="Rectangle 66"/>
            <p:cNvSpPr>
              <a:spLocks noChangeArrowheads="1"/>
            </p:cNvSpPr>
            <p:nvPr/>
          </p:nvSpPr>
          <p:spPr bwMode="auto">
            <a:xfrm>
              <a:off x="4558" y="3422"/>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30115" name="Rectangle 67"/>
            <p:cNvSpPr>
              <a:spLocks noChangeArrowheads="1"/>
            </p:cNvSpPr>
            <p:nvPr/>
          </p:nvSpPr>
          <p:spPr bwMode="auto">
            <a:xfrm>
              <a:off x="4558" y="3513"/>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sp>
        <p:nvSpPr>
          <p:cNvPr id="130116" name="Line 68"/>
          <p:cNvSpPr>
            <a:spLocks noChangeShapeType="1"/>
          </p:cNvSpPr>
          <p:nvPr/>
        </p:nvSpPr>
        <p:spPr bwMode="auto">
          <a:xfrm>
            <a:off x="2935289" y="5668963"/>
            <a:ext cx="288925"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72718" name="Group 73"/>
          <p:cNvGrpSpPr/>
          <p:nvPr/>
        </p:nvGrpSpPr>
        <p:grpSpPr bwMode="auto">
          <a:xfrm>
            <a:off x="1927225" y="3781425"/>
            <a:ext cx="1009650" cy="592138"/>
            <a:chOff x="294" y="2659"/>
            <a:chExt cx="636" cy="373"/>
          </a:xfrm>
        </p:grpSpPr>
        <p:sp>
          <p:nvSpPr>
            <p:cNvPr id="130122" name="Rectangle 74"/>
            <p:cNvSpPr>
              <a:spLocks noChangeArrowheads="1"/>
            </p:cNvSpPr>
            <p:nvPr/>
          </p:nvSpPr>
          <p:spPr bwMode="auto">
            <a:xfrm>
              <a:off x="294" y="2851"/>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2757" name="Text Box 75"/>
            <p:cNvSpPr txBox="1">
              <a:spLocks noChangeArrowheads="1"/>
            </p:cNvSpPr>
            <p:nvPr/>
          </p:nvSpPr>
          <p:spPr bwMode="auto">
            <a:xfrm>
              <a:off x="295" y="2659"/>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OSTCBList</a:t>
              </a:r>
            </a:p>
          </p:txBody>
        </p:sp>
      </p:grpSp>
      <p:grpSp>
        <p:nvGrpSpPr>
          <p:cNvPr id="72719" name="Group 76"/>
          <p:cNvGrpSpPr/>
          <p:nvPr/>
        </p:nvGrpSpPr>
        <p:grpSpPr bwMode="auto">
          <a:xfrm>
            <a:off x="3259138" y="2862264"/>
            <a:ext cx="1008062" cy="719137"/>
            <a:chOff x="2381" y="1797"/>
            <a:chExt cx="635" cy="453"/>
          </a:xfrm>
        </p:grpSpPr>
        <p:sp>
          <p:nvSpPr>
            <p:cNvPr id="130125" name="Rectangle 77"/>
            <p:cNvSpPr>
              <a:spLocks noChangeArrowheads="1"/>
            </p:cNvSpPr>
            <p:nvPr/>
          </p:nvSpPr>
          <p:spPr bwMode="auto">
            <a:xfrm>
              <a:off x="2381" y="1978"/>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0126" name="Rectangle 78"/>
            <p:cNvSpPr>
              <a:spLocks noChangeArrowheads="1"/>
            </p:cNvSpPr>
            <p:nvPr/>
          </p:nvSpPr>
          <p:spPr bwMode="auto">
            <a:xfrm>
              <a:off x="2381" y="2069"/>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2755" name="Text Box 79"/>
            <p:cNvSpPr txBox="1">
              <a:spLocks noChangeArrowheads="1"/>
            </p:cNvSpPr>
            <p:nvPr/>
          </p:nvSpPr>
          <p:spPr bwMode="auto">
            <a:xfrm>
              <a:off x="2471" y="1797"/>
              <a:ext cx="54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任务堆栈</a:t>
              </a:r>
            </a:p>
          </p:txBody>
        </p:sp>
      </p:grpSp>
      <p:grpSp>
        <p:nvGrpSpPr>
          <p:cNvPr id="12" name="Group 80"/>
          <p:cNvGrpSpPr/>
          <p:nvPr/>
        </p:nvGrpSpPr>
        <p:grpSpPr bwMode="auto">
          <a:xfrm>
            <a:off x="9201150" y="4589464"/>
            <a:ext cx="647700" cy="274637"/>
            <a:chOff x="4740" y="2795"/>
            <a:chExt cx="408" cy="173"/>
          </a:xfrm>
        </p:grpSpPr>
        <p:sp>
          <p:nvSpPr>
            <p:cNvPr id="72751" name="Line 81"/>
            <p:cNvSpPr>
              <a:spLocks noChangeShapeType="1"/>
            </p:cNvSpPr>
            <p:nvPr/>
          </p:nvSpPr>
          <p:spPr bwMode="auto">
            <a:xfrm>
              <a:off x="4740" y="2886"/>
              <a:ext cx="272" cy="0"/>
            </a:xfrm>
            <a:prstGeom prst="line">
              <a:avLst/>
            </a:prstGeom>
            <a:noFill/>
            <a:ln w="19050">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52" name="Text Box 82"/>
            <p:cNvSpPr txBox="1">
              <a:spLocks noChangeArrowheads="1"/>
            </p:cNvSpPr>
            <p:nvPr/>
          </p:nvSpPr>
          <p:spPr bwMode="auto">
            <a:xfrm>
              <a:off x="4967" y="2795"/>
              <a:ext cx="18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1</a:t>
              </a:r>
            </a:p>
          </p:txBody>
        </p:sp>
      </p:grpSp>
      <p:sp>
        <p:nvSpPr>
          <p:cNvPr id="72721" name="Rectangle 83"/>
          <p:cNvSpPr>
            <a:spLocks noChangeArrowheads="1"/>
          </p:cNvSpPr>
          <p:nvPr/>
        </p:nvSpPr>
        <p:spPr bwMode="auto">
          <a:xfrm>
            <a:off x="3259138" y="3149601"/>
            <a:ext cx="1008062" cy="144463"/>
          </a:xfrm>
          <a:prstGeom prst="rect">
            <a:avLst/>
          </a:prstGeom>
          <a:gradFill rotWithShape="1">
            <a:gsLst>
              <a:gs pos="0">
                <a:schemeClr val="bg1"/>
              </a:gs>
              <a:gs pos="100000">
                <a:srgbClr val="FFFF00"/>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3" name="Group 84"/>
          <p:cNvGrpSpPr/>
          <p:nvPr/>
        </p:nvGrpSpPr>
        <p:grpSpPr bwMode="auto">
          <a:xfrm>
            <a:off x="1927226" y="4445000"/>
            <a:ext cx="1008063" cy="592138"/>
            <a:chOff x="158" y="2740"/>
            <a:chExt cx="635" cy="373"/>
          </a:xfrm>
        </p:grpSpPr>
        <p:sp>
          <p:nvSpPr>
            <p:cNvPr id="130133" name="Rectangle 85"/>
            <p:cNvSpPr>
              <a:spLocks noChangeArrowheads="1"/>
            </p:cNvSpPr>
            <p:nvPr/>
          </p:nvSpPr>
          <p:spPr bwMode="auto">
            <a:xfrm>
              <a:off x="158" y="2932"/>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2750" name="Text Box 86"/>
            <p:cNvSpPr txBox="1">
              <a:spLocks noChangeArrowheads="1"/>
            </p:cNvSpPr>
            <p:nvPr/>
          </p:nvSpPr>
          <p:spPr bwMode="auto">
            <a:xfrm>
              <a:off x="159" y="2740"/>
              <a:ext cx="63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200"/>
                <a:t>ptcb</a:t>
              </a:r>
            </a:p>
          </p:txBody>
        </p:sp>
      </p:grpSp>
      <p:cxnSp>
        <p:nvCxnSpPr>
          <p:cNvPr id="130135" name="AutoShape 87"/>
          <p:cNvCxnSpPr>
            <a:cxnSpLocks noChangeShapeType="1"/>
            <a:stCxn id="130133" idx="3"/>
            <a:endCxn id="130082" idx="1"/>
          </p:cNvCxnSpPr>
          <p:nvPr/>
        </p:nvCxnSpPr>
        <p:spPr bwMode="auto">
          <a:xfrm>
            <a:off x="2935289" y="4894264"/>
            <a:ext cx="288925" cy="763587"/>
          </a:xfrm>
          <a:prstGeom prst="bentConnector3">
            <a:avLst>
              <a:gd name="adj1" fmla="val 49449"/>
            </a:avLst>
          </a:prstGeom>
          <a:noFill/>
          <a:ln w="19050">
            <a:solidFill>
              <a:srgbClr val="FF0000"/>
            </a:solidFill>
            <a:miter lim="800000"/>
            <a:tailEnd type="triangle" w="med" len="med"/>
          </a:ln>
          <a:extLst>
            <a:ext uri="{909E8E84-426E-40DD-AFC4-6F175D3DCCD1}">
              <a14:hiddenFill xmlns:a14="http://schemas.microsoft.com/office/drawing/2010/main">
                <a:noFill/>
              </a14:hiddenFill>
            </a:ext>
          </a:extLst>
        </p:spPr>
      </p:cxnSp>
      <p:grpSp>
        <p:nvGrpSpPr>
          <p:cNvPr id="14" name="Group 88"/>
          <p:cNvGrpSpPr/>
          <p:nvPr/>
        </p:nvGrpSpPr>
        <p:grpSpPr bwMode="auto">
          <a:xfrm>
            <a:off x="2936876" y="5668964"/>
            <a:ext cx="1584325" cy="720725"/>
            <a:chOff x="794" y="3475"/>
            <a:chExt cx="998" cy="454"/>
          </a:xfrm>
        </p:grpSpPr>
        <p:sp>
          <p:nvSpPr>
            <p:cNvPr id="72744" name="Line 89"/>
            <p:cNvSpPr>
              <a:spLocks noChangeShapeType="1"/>
            </p:cNvSpPr>
            <p:nvPr/>
          </p:nvSpPr>
          <p:spPr bwMode="auto">
            <a:xfrm>
              <a:off x="794" y="3475"/>
              <a:ext cx="45"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2745" name="Line 90"/>
            <p:cNvSpPr>
              <a:spLocks noChangeShapeType="1"/>
            </p:cNvSpPr>
            <p:nvPr/>
          </p:nvSpPr>
          <p:spPr bwMode="auto">
            <a:xfrm>
              <a:off x="1701" y="3475"/>
              <a:ext cx="91"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46" name="Line 91"/>
            <p:cNvSpPr>
              <a:spLocks noChangeShapeType="1"/>
            </p:cNvSpPr>
            <p:nvPr/>
          </p:nvSpPr>
          <p:spPr bwMode="auto">
            <a:xfrm>
              <a:off x="839" y="3475"/>
              <a:ext cx="0" cy="453"/>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2747" name="Line 92"/>
            <p:cNvSpPr>
              <a:spLocks noChangeShapeType="1"/>
            </p:cNvSpPr>
            <p:nvPr/>
          </p:nvSpPr>
          <p:spPr bwMode="auto">
            <a:xfrm>
              <a:off x="839" y="3929"/>
              <a:ext cx="862"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2748" name="Line 93"/>
            <p:cNvSpPr>
              <a:spLocks noChangeShapeType="1"/>
            </p:cNvSpPr>
            <p:nvPr/>
          </p:nvSpPr>
          <p:spPr bwMode="auto">
            <a:xfrm>
              <a:off x="1701" y="3475"/>
              <a:ext cx="0" cy="453"/>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cxnSp>
        <p:nvCxnSpPr>
          <p:cNvPr id="130142" name="AutoShape 94"/>
          <p:cNvCxnSpPr>
            <a:cxnSpLocks noChangeShapeType="1"/>
          </p:cNvCxnSpPr>
          <p:nvPr/>
        </p:nvCxnSpPr>
        <p:spPr bwMode="auto">
          <a:xfrm flipH="1" flipV="1">
            <a:off x="3259138" y="3294064"/>
            <a:ext cx="1008062" cy="2219325"/>
          </a:xfrm>
          <a:prstGeom prst="bentConnector5">
            <a:avLst>
              <a:gd name="adj1" fmla="val -17009"/>
              <a:gd name="adj2" fmla="val 50069"/>
              <a:gd name="adj3" fmla="val 122676"/>
            </a:avLst>
          </a:prstGeom>
          <a:noFill/>
          <a:ln w="19050">
            <a:solidFill>
              <a:srgbClr val="FF0000"/>
            </a:solidFill>
            <a:miter lim="800000"/>
            <a:tailEnd type="triangle" w="med" len="med"/>
          </a:ln>
          <a:extLst>
            <a:ext uri="{909E8E84-426E-40DD-AFC4-6F175D3DCCD1}">
              <a14:hiddenFill xmlns:a14="http://schemas.microsoft.com/office/drawing/2010/main">
                <a:noFill/>
              </a14:hiddenFill>
            </a:ext>
          </a:extLst>
        </p:spPr>
      </p:cxnSp>
      <p:cxnSp>
        <p:nvCxnSpPr>
          <p:cNvPr id="130143" name="AutoShape 95"/>
          <p:cNvCxnSpPr>
            <a:cxnSpLocks noChangeShapeType="1"/>
            <a:endCxn id="130080" idx="1"/>
          </p:cNvCxnSpPr>
          <p:nvPr/>
        </p:nvCxnSpPr>
        <p:spPr bwMode="auto">
          <a:xfrm rot="10800000" flipV="1">
            <a:off x="3224214" y="4754564"/>
            <a:ext cx="5616575" cy="758825"/>
          </a:xfrm>
          <a:prstGeom prst="bentConnector3">
            <a:avLst>
              <a:gd name="adj1" fmla="val 101894"/>
            </a:avLst>
          </a:prstGeom>
          <a:noFill/>
          <a:ln w="19050">
            <a:solidFill>
              <a:srgbClr val="FF0000"/>
            </a:solidFill>
            <a:miter lim="800000"/>
            <a:headEnd type="oval" w="med" len="med"/>
            <a:tailEnd type="triangle" w="med" len="med"/>
          </a:ln>
          <a:extLst>
            <a:ext uri="{909E8E84-426E-40DD-AFC4-6F175D3DCCD1}">
              <a14:hiddenFill xmlns:a14="http://schemas.microsoft.com/office/drawing/2010/main">
                <a:noFill/>
              </a14:hiddenFill>
            </a:ext>
          </a:extLst>
        </p:spPr>
      </p:cxnSp>
      <p:grpSp>
        <p:nvGrpSpPr>
          <p:cNvPr id="15" name="Group 96"/>
          <p:cNvGrpSpPr/>
          <p:nvPr/>
        </p:nvGrpSpPr>
        <p:grpSpPr bwMode="auto">
          <a:xfrm>
            <a:off x="2935288" y="4098925"/>
            <a:ext cx="863600" cy="274638"/>
            <a:chOff x="2925" y="2341"/>
            <a:chExt cx="544" cy="173"/>
          </a:xfrm>
        </p:grpSpPr>
        <p:sp>
          <p:nvSpPr>
            <p:cNvPr id="72742" name="Line 97"/>
            <p:cNvSpPr>
              <a:spLocks noChangeShapeType="1"/>
            </p:cNvSpPr>
            <p:nvPr/>
          </p:nvSpPr>
          <p:spPr bwMode="auto">
            <a:xfrm>
              <a:off x="2925" y="242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43" name="Text Box 98"/>
            <p:cNvSpPr txBox="1">
              <a:spLocks noChangeArrowheads="1"/>
            </p:cNvSpPr>
            <p:nvPr/>
          </p:nvSpPr>
          <p:spPr bwMode="auto">
            <a:xfrm>
              <a:off x="3061" y="234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sp>
        <p:nvSpPr>
          <p:cNvPr id="130147" name="Line 99"/>
          <p:cNvSpPr>
            <a:spLocks noChangeShapeType="1"/>
          </p:cNvSpPr>
          <p:nvPr/>
        </p:nvSpPr>
        <p:spPr bwMode="auto">
          <a:xfrm>
            <a:off x="2935289" y="5537200"/>
            <a:ext cx="1584325"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cxnSp>
        <p:nvCxnSpPr>
          <p:cNvPr id="130148" name="AutoShape 100"/>
          <p:cNvCxnSpPr>
            <a:cxnSpLocks noChangeShapeType="1"/>
            <a:stCxn id="130133" idx="3"/>
          </p:cNvCxnSpPr>
          <p:nvPr/>
        </p:nvCxnSpPr>
        <p:spPr bwMode="auto">
          <a:xfrm flipV="1">
            <a:off x="2935289" y="4217989"/>
            <a:ext cx="288925" cy="676275"/>
          </a:xfrm>
          <a:prstGeom prst="bentConnector3">
            <a:avLst>
              <a:gd name="adj1" fmla="val 49449"/>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130149" name="AutoShape 101"/>
          <p:cNvCxnSpPr>
            <a:cxnSpLocks noChangeShapeType="1"/>
          </p:cNvCxnSpPr>
          <p:nvPr/>
        </p:nvCxnSpPr>
        <p:spPr bwMode="auto">
          <a:xfrm rot="16200000" flipV="1">
            <a:off x="5697539" y="1612901"/>
            <a:ext cx="669925" cy="5616575"/>
          </a:xfrm>
          <a:prstGeom prst="bentConnector4">
            <a:avLst>
              <a:gd name="adj1" fmla="val -33884"/>
              <a:gd name="adj2" fmla="val 103616"/>
            </a:avLst>
          </a:prstGeom>
          <a:noFill/>
          <a:ln w="19050">
            <a:solidFill>
              <a:schemeClr val="tx1"/>
            </a:solidFill>
            <a:miter lim="800000"/>
            <a:headEnd type="oval" w="med" len="med"/>
            <a:tailEnd type="triangle" w="med" len="med"/>
          </a:ln>
          <a:extLst>
            <a:ext uri="{909E8E84-426E-40DD-AFC4-6F175D3DCCD1}">
              <a14:hiddenFill xmlns:a14="http://schemas.microsoft.com/office/drawing/2010/main">
                <a:noFill/>
              </a14:hiddenFill>
            </a:ext>
          </a:extLst>
        </p:spPr>
      </p:cxnSp>
      <p:cxnSp>
        <p:nvCxnSpPr>
          <p:cNvPr id="130150" name="AutoShape 102"/>
          <p:cNvCxnSpPr>
            <a:cxnSpLocks noChangeShapeType="1"/>
          </p:cNvCxnSpPr>
          <p:nvPr/>
        </p:nvCxnSpPr>
        <p:spPr bwMode="auto">
          <a:xfrm flipH="1" flipV="1">
            <a:off x="3259138" y="3294064"/>
            <a:ext cx="1008062" cy="790575"/>
          </a:xfrm>
          <a:prstGeom prst="bentConnector5">
            <a:avLst>
              <a:gd name="adj1" fmla="val -17954"/>
              <a:gd name="adj2" fmla="val 43773"/>
              <a:gd name="adj3" fmla="val 122676"/>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130151" name="Line 103"/>
          <p:cNvSpPr>
            <a:spLocks noChangeShapeType="1"/>
          </p:cNvSpPr>
          <p:nvPr/>
        </p:nvSpPr>
        <p:spPr bwMode="auto">
          <a:xfrm>
            <a:off x="2935289" y="4229100"/>
            <a:ext cx="288925" cy="0"/>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0153" name="Rectangle 105"/>
          <p:cNvSpPr>
            <a:spLocks noChangeArrowheads="1"/>
          </p:cNvSpPr>
          <p:nvPr/>
        </p:nvSpPr>
        <p:spPr bwMode="auto">
          <a:xfrm>
            <a:off x="2286000" y="1600200"/>
            <a:ext cx="3048000" cy="21590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0152" name="Rectangle 104"/>
          <p:cNvSpPr>
            <a:spLocks noChangeArrowheads="1"/>
          </p:cNvSpPr>
          <p:nvPr/>
        </p:nvSpPr>
        <p:spPr bwMode="auto">
          <a:xfrm>
            <a:off x="4724400" y="3124201"/>
            <a:ext cx="3022600" cy="5762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400">
                <a:latin typeface="Arial" panose="020B0604020202020204" pitchFamily="34" charset="0"/>
              </a:rPr>
              <a:t>ptos = &amp;OSTaskIdleStk</a:t>
            </a:r>
          </a:p>
          <a:p>
            <a:pPr algn="ctr">
              <a:defRPr/>
            </a:pPr>
            <a:r>
              <a:rPr lang="en-US" altLang="zh-CN" sz="1400">
                <a:latin typeface="Arial" panose="020B0604020202020204" pitchFamily="34" charset="0"/>
              </a:rPr>
              <a:t>[(OS_TASK_IDLE_STK_SIZE-1)-17]</a:t>
            </a:r>
          </a:p>
        </p:txBody>
      </p:sp>
      <p:sp>
        <p:nvSpPr>
          <p:cNvPr id="130072" name="Rectangle 24"/>
          <p:cNvSpPr>
            <a:spLocks noChangeArrowheads="1"/>
          </p:cNvSpPr>
          <p:nvPr/>
        </p:nvSpPr>
        <p:spPr bwMode="auto">
          <a:xfrm>
            <a:off x="2292351" y="1593762"/>
            <a:ext cx="307007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pt-BR" altLang="zh-CN" sz="1200" dirty="0"/>
              <a:t>ptcb     = OSTCBFreeList;</a:t>
            </a:r>
          </a:p>
          <a:p>
            <a:pPr eaLnBrk="1" hangingPunct="1"/>
            <a:r>
              <a:rPr lang="pt-BR" altLang="zh-CN" sz="1200" dirty="0"/>
              <a:t>OSTCBFreeList        = ptcb-&gt;OSTCBNext;</a:t>
            </a:r>
          </a:p>
          <a:p>
            <a:pPr eaLnBrk="1" hangingPunct="1"/>
            <a:r>
              <a:rPr lang="pt-BR" altLang="zh-CN" sz="1200" dirty="0"/>
              <a:t>ptcb-&gt;OSTCBStkPtr = ptos;</a:t>
            </a:r>
          </a:p>
          <a:p>
            <a:pPr eaLnBrk="1" hangingPunct="1"/>
            <a:r>
              <a:rPr lang="pt-BR" altLang="zh-CN" sz="1200" dirty="0"/>
              <a:t>OSTCBPrioTbl[prio] = ptcb;</a:t>
            </a:r>
          </a:p>
          <a:p>
            <a:pPr eaLnBrk="1" hangingPunct="1"/>
            <a:r>
              <a:rPr lang="pt-BR" altLang="zh-CN" sz="1200" dirty="0"/>
              <a:t>ptcb-&gt;OSTCBNext   = OSTCBList;</a:t>
            </a:r>
          </a:p>
          <a:p>
            <a:pPr eaLnBrk="1" hangingPunct="1"/>
            <a:r>
              <a:rPr lang="pt-BR" altLang="zh-CN" sz="1200" dirty="0"/>
              <a:t>OSTCBList               = ptcb;</a:t>
            </a:r>
          </a:p>
        </p:txBody>
      </p:sp>
      <p:sp>
        <p:nvSpPr>
          <p:cNvPr id="130156" name="AutoShape 108"/>
          <p:cNvSpPr>
            <a:spLocks noChangeArrowheads="1"/>
          </p:cNvSpPr>
          <p:nvPr/>
        </p:nvSpPr>
        <p:spPr bwMode="auto">
          <a:xfrm>
            <a:off x="6400800" y="3886200"/>
            <a:ext cx="1600200" cy="609600"/>
          </a:xfrm>
          <a:prstGeom prst="wedgeRoundRectCallout">
            <a:avLst>
              <a:gd name="adj1" fmla="val 37898"/>
              <a:gd name="adj2" fmla="val 76042"/>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假设建立一个最低优先级任务</a:t>
            </a:r>
          </a:p>
        </p:txBody>
      </p:sp>
      <p:cxnSp>
        <p:nvCxnSpPr>
          <p:cNvPr id="72737" name="AutoShape 109"/>
          <p:cNvCxnSpPr>
            <a:cxnSpLocks noChangeShapeType="1"/>
            <a:stCxn id="130109" idx="3"/>
            <a:endCxn id="130112" idx="1"/>
          </p:cNvCxnSpPr>
          <p:nvPr/>
        </p:nvCxnSpPr>
        <p:spPr bwMode="auto">
          <a:xfrm flipV="1">
            <a:off x="8120064" y="5526088"/>
            <a:ext cx="720725" cy="144462"/>
          </a:xfrm>
          <a:prstGeom prst="bentConnector3">
            <a:avLst>
              <a:gd name="adj1" fmla="val 49778"/>
            </a:avLst>
          </a:prstGeom>
          <a:noFill/>
          <a:ln w="19050">
            <a:solidFill>
              <a:schemeClr val="tx1"/>
            </a:solidFill>
            <a:prstDash val="sysDot"/>
            <a:miter lim="800000"/>
            <a:tailEnd type="triangle" w="med" len="med"/>
          </a:ln>
          <a:extLst>
            <a:ext uri="{909E8E84-426E-40DD-AFC4-6F175D3DCCD1}">
              <a14:hiddenFill xmlns:a14="http://schemas.microsoft.com/office/drawing/2010/main">
                <a:noFill/>
              </a14:hiddenFill>
            </a:ext>
          </a:extLst>
        </p:spPr>
      </p:cxnSp>
      <p:cxnSp>
        <p:nvCxnSpPr>
          <p:cNvPr id="72738" name="AutoShape 110"/>
          <p:cNvCxnSpPr>
            <a:cxnSpLocks noChangeShapeType="1"/>
            <a:stCxn id="130104" idx="3"/>
            <a:endCxn id="130107" idx="1"/>
          </p:cNvCxnSpPr>
          <p:nvPr/>
        </p:nvCxnSpPr>
        <p:spPr bwMode="auto">
          <a:xfrm flipV="1">
            <a:off x="6823076" y="5526088"/>
            <a:ext cx="288925" cy="144462"/>
          </a:xfrm>
          <a:prstGeom prst="bentConnector3">
            <a:avLst>
              <a:gd name="adj1" fmla="val 49449"/>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72739" name="AutoShape 111"/>
          <p:cNvCxnSpPr>
            <a:cxnSpLocks noChangeShapeType="1"/>
            <a:stCxn id="130099" idx="3"/>
            <a:endCxn id="130102" idx="1"/>
          </p:cNvCxnSpPr>
          <p:nvPr/>
        </p:nvCxnSpPr>
        <p:spPr bwMode="auto">
          <a:xfrm flipV="1">
            <a:off x="5527675" y="5526088"/>
            <a:ext cx="287338" cy="144462"/>
          </a:xfrm>
          <a:prstGeom prst="bentConnector3">
            <a:avLst>
              <a:gd name="adj1" fmla="val 4972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130162" name="AutoShape 114"/>
          <p:cNvCxnSpPr>
            <a:cxnSpLocks noChangeShapeType="1"/>
          </p:cNvCxnSpPr>
          <p:nvPr/>
        </p:nvCxnSpPr>
        <p:spPr bwMode="auto">
          <a:xfrm flipV="1">
            <a:off x="4233864" y="5519738"/>
            <a:ext cx="287337" cy="144462"/>
          </a:xfrm>
          <a:prstGeom prst="bentConnector3">
            <a:avLst>
              <a:gd name="adj1" fmla="val 35356"/>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88" name="燕尾形 87">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5" name="标题 4"/>
          <p:cNvSpPr>
            <a:spLocks noGrp="1"/>
          </p:cNvSpPr>
          <p:nvPr>
            <p:ph type="title"/>
          </p:nvPr>
        </p:nvSpPr>
        <p:spPr/>
        <p:txBody>
          <a:bodyPr/>
          <a:lstStyle/>
          <a:p>
            <a:endParaRPr lang="zh-CN" altLang="en-US"/>
          </a:p>
        </p:txBody>
      </p:sp>
      <p:sp>
        <p:nvSpPr>
          <p:cNvPr id="6" name="内容占位符 5"/>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30070"/>
                                        </p:tgtEl>
                                        <p:attrNameLst>
                                          <p:attrName>style.visibility</p:attrName>
                                        </p:attrNameLst>
                                      </p:cBhvr>
                                      <p:to>
                                        <p:strVal val="visible"/>
                                      </p:to>
                                    </p:set>
                                    <p:anim calcmode="discrete" valueType="clr">
                                      <p:cBhvr override="childStyle">
                                        <p:cTn id="7" dur="80"/>
                                        <p:tgtEl>
                                          <p:spTgt spid="130070"/>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30070"/>
                                        </p:tgtEl>
                                        <p:attrNameLst>
                                          <p:attrName>fillcolor</p:attrName>
                                        </p:attrNameLst>
                                      </p:cBhvr>
                                      <p:tavLst>
                                        <p:tav tm="0">
                                          <p:val>
                                            <p:clrVal>
                                              <a:schemeClr val="accent2"/>
                                            </p:clrVal>
                                          </p:val>
                                        </p:tav>
                                        <p:tav tm="50000">
                                          <p:val>
                                            <p:clrVal>
                                              <a:schemeClr val="hlink"/>
                                            </p:clrVal>
                                          </p:val>
                                        </p:tav>
                                      </p:tavLst>
                                    </p:anim>
                                    <p:set>
                                      <p:cBhvr>
                                        <p:cTn id="9" dur="80"/>
                                        <p:tgtEl>
                                          <p:spTgt spid="130070"/>
                                        </p:tgtEl>
                                        <p:attrNameLst>
                                          <p:attrName>fill.type</p:attrName>
                                        </p:attrNameLst>
                                      </p:cBhvr>
                                      <p:to>
                                        <p:strVal val="solid"/>
                                      </p:to>
                                    </p:set>
                                  </p:childTnLst>
                                </p:cTn>
                              </p:par>
                            </p:childTnLst>
                          </p:cTn>
                        </p:par>
                        <p:par>
                          <p:cTn id="10" fill="hold">
                            <p:stCondLst>
                              <p:cond delay="0"/>
                            </p:stCondLst>
                            <p:childTnLst>
                              <p:par>
                                <p:cTn id="11" presetID="12" presetClass="entr" presetSubtype="1" fill="hold" grpId="0" nodeType="afterEffect">
                                  <p:stCondLst>
                                    <p:cond delay="0"/>
                                  </p:stCondLst>
                                  <p:childTnLst>
                                    <p:set>
                                      <p:cBhvr>
                                        <p:cTn id="12" dur="1" fill="hold">
                                          <p:stCondLst>
                                            <p:cond delay="0"/>
                                          </p:stCondLst>
                                        </p:cTn>
                                        <p:tgtEl>
                                          <p:spTgt spid="130071"/>
                                        </p:tgtEl>
                                        <p:attrNameLst>
                                          <p:attrName>style.visibility</p:attrName>
                                        </p:attrNameLst>
                                      </p:cBhvr>
                                      <p:to>
                                        <p:strVal val="visible"/>
                                      </p:to>
                                    </p:set>
                                    <p:animEffect transition="in" filter="slide(fromTop)">
                                      <p:cBhvr>
                                        <p:cTn id="13" dur="500"/>
                                        <p:tgtEl>
                                          <p:spTgt spid="130071"/>
                                        </p:tgtEl>
                                      </p:cBhvr>
                                    </p:animEffect>
                                  </p:childTnLst>
                                </p:cTn>
                              </p:par>
                              <p:par>
                                <p:cTn id="14" presetID="12" presetClass="entr" presetSubtype="1" fill="hold" grpId="0" nodeType="withEffect">
                                  <p:stCondLst>
                                    <p:cond delay="0"/>
                                  </p:stCondLst>
                                  <p:childTnLst>
                                    <p:set>
                                      <p:cBhvr>
                                        <p:cTn id="15" dur="1" fill="hold">
                                          <p:stCondLst>
                                            <p:cond delay="0"/>
                                          </p:stCondLst>
                                        </p:cTn>
                                        <p:tgtEl>
                                          <p:spTgt spid="130072"/>
                                        </p:tgtEl>
                                        <p:attrNameLst>
                                          <p:attrName>style.visibility</p:attrName>
                                        </p:attrNameLst>
                                      </p:cBhvr>
                                      <p:to>
                                        <p:strVal val="visible"/>
                                      </p:to>
                                    </p:set>
                                    <p:animEffect transition="in" filter="slide(fromTop)">
                                      <p:cBhvr>
                                        <p:cTn id="16" dur="500"/>
                                        <p:tgtEl>
                                          <p:spTgt spid="13007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30153"/>
                                        </p:tgtEl>
                                        <p:attrNameLst>
                                          <p:attrName>style.visibility</p:attrName>
                                        </p:attrNameLst>
                                      </p:cBhvr>
                                      <p:to>
                                        <p:strVal val="visible"/>
                                      </p:to>
                                    </p:set>
                                    <p:animEffect transition="in" filter="wipe(left)">
                                      <p:cBhvr>
                                        <p:cTn id="21" dur="500"/>
                                        <p:tgtEl>
                                          <p:spTgt spid="130153"/>
                                        </p:tgtEl>
                                      </p:cBhvr>
                                    </p:animEffect>
                                  </p:childTnLst>
                                </p:cTn>
                              </p:par>
                            </p:childTnLst>
                          </p:cTn>
                        </p:par>
                        <p:par>
                          <p:cTn id="22" fill="hold">
                            <p:stCondLst>
                              <p:cond delay="500"/>
                            </p:stCondLst>
                            <p:childTnLst>
                              <p:par>
                                <p:cTn id="23" presetID="9" presetClass="entr" presetSubtype="0"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130135"/>
                                        </p:tgtEl>
                                        <p:attrNameLst>
                                          <p:attrName>style.visibility</p:attrName>
                                        </p:attrNameLst>
                                      </p:cBhvr>
                                      <p:to>
                                        <p:strVal val="visible"/>
                                      </p:to>
                                    </p:set>
                                    <p:animEffect transition="in" filter="wipe(left)">
                                      <p:cBhvr>
                                        <p:cTn id="29" dur="500"/>
                                        <p:tgtEl>
                                          <p:spTgt spid="130135"/>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grpId="1" nodeType="clickEffect">
                                  <p:stCondLst>
                                    <p:cond delay="0"/>
                                  </p:stCondLst>
                                  <p:childTnLst>
                                    <p:animMotion origin="layout" path="M 3.33333E-6 -4.07407E-6 L 3.33333E-6 0.02871 " pathEditMode="relative" rAng="0" ptsTypes="AA">
                                      <p:cBhvr>
                                        <p:cTn id="33" dur="1000" fill="hold"/>
                                        <p:tgtEl>
                                          <p:spTgt spid="130153"/>
                                        </p:tgtEl>
                                        <p:attrNameLst>
                                          <p:attrName>ppt_x</p:attrName>
                                          <p:attrName>ppt_y</p:attrName>
                                        </p:attrNameLst>
                                      </p:cBhvr>
                                      <p:rCtr x="0" y="1400"/>
                                    </p:animMotion>
                                  </p:childTnLst>
                                </p:cTn>
                              </p:par>
                            </p:childTnLst>
                          </p:cTn>
                        </p:par>
                        <p:par>
                          <p:cTn id="34" fill="hold">
                            <p:stCondLst>
                              <p:cond delay="1000"/>
                            </p:stCondLst>
                            <p:childTnLst>
                              <p:par>
                                <p:cTn id="35" presetID="7" presetClass="emph" presetSubtype="2" fill="hold" nodeType="afterEffect">
                                  <p:stCondLst>
                                    <p:cond delay="0"/>
                                  </p:stCondLst>
                                  <p:childTnLst>
                                    <p:animClr clrSpc="rgb" dir="cw">
                                      <p:cBhvr>
                                        <p:cTn id="36" dur="1000" fill="hold"/>
                                        <p:tgtEl>
                                          <p:spTgt spid="130135"/>
                                        </p:tgtEl>
                                        <p:attrNameLst>
                                          <p:attrName>stroke.color</p:attrName>
                                        </p:attrNameLst>
                                      </p:cBhvr>
                                      <p:to>
                                        <a:schemeClr val="tx1"/>
                                      </p:to>
                                    </p:animClr>
                                    <p:set>
                                      <p:cBhvr>
                                        <p:cTn id="37" dur="1000" fill="hold"/>
                                        <p:tgtEl>
                                          <p:spTgt spid="130135"/>
                                        </p:tgtEl>
                                        <p:attrNameLst>
                                          <p:attrName>stroke.on</p:attrName>
                                        </p:attrNameLst>
                                      </p:cBhvr>
                                      <p:to>
                                        <p:strVal val="true"/>
                                      </p:to>
                                    </p:set>
                                  </p:childTnLst>
                                </p:cTn>
                              </p:par>
                            </p:childTnLst>
                          </p:cTn>
                        </p:par>
                        <p:par>
                          <p:cTn id="38" fill="hold">
                            <p:stCondLst>
                              <p:cond delay="2000"/>
                            </p:stCondLst>
                            <p:childTnLst>
                              <p:par>
                                <p:cTn id="39" presetID="22" presetClass="exit" presetSubtype="2" fill="hold" grpId="0" nodeType="afterEffect">
                                  <p:stCondLst>
                                    <p:cond delay="0"/>
                                  </p:stCondLst>
                                  <p:childTnLst>
                                    <p:animEffect transition="out" filter="wipe(right)">
                                      <p:cBhvr>
                                        <p:cTn id="40" dur="500"/>
                                        <p:tgtEl>
                                          <p:spTgt spid="130116"/>
                                        </p:tgtEl>
                                      </p:cBhvr>
                                    </p:animEffect>
                                    <p:set>
                                      <p:cBhvr>
                                        <p:cTn id="41" dur="1" fill="hold">
                                          <p:stCondLst>
                                            <p:cond delay="499"/>
                                          </p:stCondLst>
                                        </p:cTn>
                                        <p:tgtEl>
                                          <p:spTgt spid="130116"/>
                                        </p:tgtEl>
                                        <p:attrNameLst>
                                          <p:attrName>style.visibility</p:attrName>
                                        </p:attrNameLst>
                                      </p:cBhvr>
                                      <p:to>
                                        <p:strVal val="hidden"/>
                                      </p:to>
                                    </p:set>
                                  </p:childTnLst>
                                </p:cTn>
                              </p:par>
                            </p:childTnLst>
                          </p:cTn>
                        </p:par>
                        <p:par>
                          <p:cTn id="42" fill="hold">
                            <p:stCondLst>
                              <p:cond delay="2500"/>
                            </p:stCondLst>
                            <p:childTnLst>
                              <p:par>
                                <p:cTn id="43" presetID="22" presetClass="entr" presetSubtype="8" fill="hold"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path" presetSubtype="0" accel="50000" decel="50000" fill="hold" grpId="2" nodeType="clickEffect">
                                  <p:stCondLst>
                                    <p:cond delay="0"/>
                                  </p:stCondLst>
                                  <p:childTnLst>
                                    <p:animMotion origin="layout" path="M 3.33333E-6 0.0287 L 3.33333E-6 0.05741 " pathEditMode="relative" rAng="0" ptsTypes="AA">
                                      <p:cBhvr>
                                        <p:cTn id="49" dur="1000" fill="hold"/>
                                        <p:tgtEl>
                                          <p:spTgt spid="130153"/>
                                        </p:tgtEl>
                                        <p:attrNameLst>
                                          <p:attrName>ppt_x</p:attrName>
                                          <p:attrName>ppt_y</p:attrName>
                                        </p:attrNameLst>
                                      </p:cBhvr>
                                      <p:rCtr x="0" y="1400"/>
                                    </p:animMotion>
                                  </p:childTnLst>
                                </p:cTn>
                              </p:par>
                            </p:childTnLst>
                          </p:cTn>
                        </p:par>
                        <p:par>
                          <p:cTn id="50" fill="hold">
                            <p:stCondLst>
                              <p:cond delay="1000"/>
                            </p:stCondLst>
                            <p:childTnLst>
                              <p:par>
                                <p:cTn id="51" presetID="53" presetClass="entr" presetSubtype="16" fill="hold" grpId="0" nodeType="afterEffect">
                                  <p:stCondLst>
                                    <p:cond delay="0"/>
                                  </p:stCondLst>
                                  <p:childTnLst>
                                    <p:set>
                                      <p:cBhvr>
                                        <p:cTn id="52" dur="1" fill="hold">
                                          <p:stCondLst>
                                            <p:cond delay="0"/>
                                          </p:stCondLst>
                                        </p:cTn>
                                        <p:tgtEl>
                                          <p:spTgt spid="130152"/>
                                        </p:tgtEl>
                                        <p:attrNameLst>
                                          <p:attrName>style.visibility</p:attrName>
                                        </p:attrNameLst>
                                      </p:cBhvr>
                                      <p:to>
                                        <p:strVal val="visible"/>
                                      </p:to>
                                    </p:set>
                                    <p:anim calcmode="lin" valueType="num">
                                      <p:cBhvr>
                                        <p:cTn id="53" dur="500" fill="hold"/>
                                        <p:tgtEl>
                                          <p:spTgt spid="130152"/>
                                        </p:tgtEl>
                                        <p:attrNameLst>
                                          <p:attrName>ppt_w</p:attrName>
                                        </p:attrNameLst>
                                      </p:cBhvr>
                                      <p:tavLst>
                                        <p:tav tm="0">
                                          <p:val>
                                            <p:fltVal val="0"/>
                                          </p:val>
                                        </p:tav>
                                        <p:tav tm="100000">
                                          <p:val>
                                            <p:strVal val="#ppt_w"/>
                                          </p:val>
                                        </p:tav>
                                      </p:tavLst>
                                    </p:anim>
                                    <p:anim calcmode="lin" valueType="num">
                                      <p:cBhvr>
                                        <p:cTn id="54" dur="500" fill="hold"/>
                                        <p:tgtEl>
                                          <p:spTgt spid="130152"/>
                                        </p:tgtEl>
                                        <p:attrNameLst>
                                          <p:attrName>ppt_h</p:attrName>
                                        </p:attrNameLst>
                                      </p:cBhvr>
                                      <p:tavLst>
                                        <p:tav tm="0">
                                          <p:val>
                                            <p:fltVal val="0"/>
                                          </p:val>
                                        </p:tav>
                                        <p:tav tm="100000">
                                          <p:val>
                                            <p:strVal val="#ppt_h"/>
                                          </p:val>
                                        </p:tav>
                                      </p:tavLst>
                                    </p:anim>
                                    <p:animEffect transition="in" filter="fade">
                                      <p:cBhvr>
                                        <p:cTn id="55" dur="500"/>
                                        <p:tgtEl>
                                          <p:spTgt spid="130152"/>
                                        </p:tgtEl>
                                      </p:cBhvr>
                                    </p:animEffect>
                                  </p:childTnLst>
                                </p:cTn>
                              </p:par>
                            </p:childTnLst>
                          </p:cTn>
                        </p:par>
                        <p:par>
                          <p:cTn id="56" fill="hold">
                            <p:stCondLst>
                              <p:cond delay="1500"/>
                            </p:stCondLst>
                            <p:childTnLst>
                              <p:par>
                                <p:cTn id="57" presetID="22" presetClass="entr" presetSubtype="4" fill="hold" nodeType="afterEffect">
                                  <p:stCondLst>
                                    <p:cond delay="0"/>
                                  </p:stCondLst>
                                  <p:childTnLst>
                                    <p:set>
                                      <p:cBhvr>
                                        <p:cTn id="58" dur="1" fill="hold">
                                          <p:stCondLst>
                                            <p:cond delay="0"/>
                                          </p:stCondLst>
                                        </p:cTn>
                                        <p:tgtEl>
                                          <p:spTgt spid="130142"/>
                                        </p:tgtEl>
                                        <p:attrNameLst>
                                          <p:attrName>style.visibility</p:attrName>
                                        </p:attrNameLst>
                                      </p:cBhvr>
                                      <p:to>
                                        <p:strVal val="visible"/>
                                      </p:to>
                                    </p:set>
                                    <p:animEffect transition="in" filter="wipe(down)">
                                      <p:cBhvr>
                                        <p:cTn id="59" dur="500"/>
                                        <p:tgtEl>
                                          <p:spTgt spid="130142"/>
                                        </p:tgtEl>
                                      </p:cBhvr>
                                    </p:animEffect>
                                  </p:childTnLst>
                                </p:cTn>
                              </p:par>
                            </p:childTnLst>
                          </p:cTn>
                        </p:par>
                      </p:childTnLst>
                    </p:cTn>
                  </p:par>
                  <p:par>
                    <p:cTn id="60" fill="hold">
                      <p:stCondLst>
                        <p:cond delay="indefinite"/>
                      </p:stCondLst>
                      <p:childTnLst>
                        <p:par>
                          <p:cTn id="61" fill="hold">
                            <p:stCondLst>
                              <p:cond delay="0"/>
                            </p:stCondLst>
                            <p:childTnLst>
                              <p:par>
                                <p:cTn id="62" presetID="42" presetClass="path" presetSubtype="0" accel="50000" decel="50000" fill="hold" grpId="3" nodeType="clickEffect">
                                  <p:stCondLst>
                                    <p:cond delay="0"/>
                                  </p:stCondLst>
                                  <p:childTnLst>
                                    <p:animMotion origin="layout" path="M 3.33333E-6 0.05556 L 3.33333E-6 0.08426 " pathEditMode="relative" rAng="0" ptsTypes="AA">
                                      <p:cBhvr>
                                        <p:cTn id="63" dur="1000" fill="hold"/>
                                        <p:tgtEl>
                                          <p:spTgt spid="130153"/>
                                        </p:tgtEl>
                                        <p:attrNameLst>
                                          <p:attrName>ppt_x</p:attrName>
                                          <p:attrName>ppt_y</p:attrName>
                                        </p:attrNameLst>
                                      </p:cBhvr>
                                      <p:rCtr x="0" y="1400"/>
                                    </p:animMotion>
                                  </p:childTnLst>
                                </p:cTn>
                              </p:par>
                              <p:par>
                                <p:cTn id="64" presetID="7" presetClass="emph" presetSubtype="2" fill="hold" nodeType="withEffect">
                                  <p:stCondLst>
                                    <p:cond delay="0"/>
                                  </p:stCondLst>
                                  <p:childTnLst>
                                    <p:animClr clrSpc="rgb" dir="cw">
                                      <p:cBhvr>
                                        <p:cTn id="65" dur="1000" fill="hold"/>
                                        <p:tgtEl>
                                          <p:spTgt spid="130142"/>
                                        </p:tgtEl>
                                        <p:attrNameLst>
                                          <p:attrName>stroke.color</p:attrName>
                                        </p:attrNameLst>
                                      </p:cBhvr>
                                      <p:to>
                                        <a:schemeClr val="tx1"/>
                                      </p:to>
                                    </p:animClr>
                                    <p:set>
                                      <p:cBhvr>
                                        <p:cTn id="66" dur="1000" fill="hold"/>
                                        <p:tgtEl>
                                          <p:spTgt spid="130142"/>
                                        </p:tgtEl>
                                        <p:attrNameLst>
                                          <p:attrName>stroke.on</p:attrName>
                                        </p:attrNameLst>
                                      </p:cBhvr>
                                      <p:to>
                                        <p:strVal val="true"/>
                                      </p:to>
                                    </p:set>
                                  </p:childTnLst>
                                </p:cTn>
                              </p:par>
                              <p:par>
                                <p:cTn id="67" presetID="1" presetClass="exit" presetSubtype="0" fill="hold" grpId="1" nodeType="withEffect">
                                  <p:stCondLst>
                                    <p:cond delay="0"/>
                                  </p:stCondLst>
                                  <p:childTnLst>
                                    <p:set>
                                      <p:cBhvr>
                                        <p:cTn id="68" dur="1" fill="hold">
                                          <p:stCondLst>
                                            <p:cond delay="0"/>
                                          </p:stCondLst>
                                        </p:cTn>
                                        <p:tgtEl>
                                          <p:spTgt spid="130152"/>
                                        </p:tgtEl>
                                        <p:attrNameLst>
                                          <p:attrName>style.visibility</p:attrName>
                                        </p:attrNameLst>
                                      </p:cBhvr>
                                      <p:to>
                                        <p:strVal val="hidden"/>
                                      </p:to>
                                    </p:set>
                                  </p:childTnLst>
                                </p:cTn>
                              </p:par>
                            </p:childTnLst>
                          </p:cTn>
                        </p:par>
                        <p:par>
                          <p:cTn id="69" fill="hold">
                            <p:stCondLst>
                              <p:cond delay="1000"/>
                            </p:stCondLst>
                            <p:childTnLst>
                              <p:par>
                                <p:cTn id="70" presetID="22" presetClass="exit" presetSubtype="2" fill="hold" nodeType="afterEffect">
                                  <p:stCondLst>
                                    <p:cond delay="0"/>
                                  </p:stCondLst>
                                  <p:childTnLst>
                                    <p:animEffect transition="out" filter="wipe(right)">
                                      <p:cBhvr>
                                        <p:cTn id="71" dur="500"/>
                                        <p:tgtEl>
                                          <p:spTgt spid="12"/>
                                        </p:tgtEl>
                                      </p:cBhvr>
                                    </p:animEffect>
                                    <p:set>
                                      <p:cBhvr>
                                        <p:cTn id="72" dur="1" fill="hold">
                                          <p:stCondLst>
                                            <p:cond delay="499"/>
                                          </p:stCondLst>
                                        </p:cTn>
                                        <p:tgtEl>
                                          <p:spTgt spid="12"/>
                                        </p:tgtEl>
                                        <p:attrNameLst>
                                          <p:attrName>style.visibility</p:attrName>
                                        </p:attrNameLst>
                                      </p:cBhvr>
                                      <p:to>
                                        <p:strVal val="hidden"/>
                                      </p:to>
                                    </p:set>
                                  </p:childTnLst>
                                </p:cTn>
                              </p:par>
                            </p:childTnLst>
                          </p:cTn>
                        </p:par>
                        <p:par>
                          <p:cTn id="73" fill="hold">
                            <p:stCondLst>
                              <p:cond delay="1500"/>
                            </p:stCondLst>
                            <p:childTnLst>
                              <p:par>
                                <p:cTn id="74" presetID="22" presetClass="entr" presetSubtype="2" fill="hold" nodeType="afterEffect">
                                  <p:stCondLst>
                                    <p:cond delay="0"/>
                                  </p:stCondLst>
                                  <p:childTnLst>
                                    <p:set>
                                      <p:cBhvr>
                                        <p:cTn id="75" dur="1" fill="hold">
                                          <p:stCondLst>
                                            <p:cond delay="0"/>
                                          </p:stCondLst>
                                        </p:cTn>
                                        <p:tgtEl>
                                          <p:spTgt spid="130143"/>
                                        </p:tgtEl>
                                        <p:attrNameLst>
                                          <p:attrName>style.visibility</p:attrName>
                                        </p:attrNameLst>
                                      </p:cBhvr>
                                      <p:to>
                                        <p:strVal val="visible"/>
                                      </p:to>
                                    </p:set>
                                    <p:animEffect transition="in" filter="wipe(right)">
                                      <p:cBhvr>
                                        <p:cTn id="76" dur="500"/>
                                        <p:tgtEl>
                                          <p:spTgt spid="130143"/>
                                        </p:tgtEl>
                                      </p:cBhvr>
                                    </p:animEffect>
                                  </p:childTnLst>
                                </p:cTn>
                              </p:par>
                            </p:childTnLst>
                          </p:cTn>
                        </p:par>
                        <p:par>
                          <p:cTn id="77" fill="hold">
                            <p:stCondLst>
                              <p:cond delay="2000"/>
                            </p:stCondLst>
                            <p:childTnLst>
                              <p:par>
                                <p:cTn id="78" presetID="12" presetClass="entr" presetSubtype="8" fill="hold" grpId="0" nodeType="afterEffect">
                                  <p:stCondLst>
                                    <p:cond delay="0"/>
                                  </p:stCondLst>
                                  <p:childTnLst>
                                    <p:set>
                                      <p:cBhvr>
                                        <p:cTn id="79" dur="1" fill="hold">
                                          <p:stCondLst>
                                            <p:cond delay="0"/>
                                          </p:stCondLst>
                                        </p:cTn>
                                        <p:tgtEl>
                                          <p:spTgt spid="130156"/>
                                        </p:tgtEl>
                                        <p:attrNameLst>
                                          <p:attrName>style.visibility</p:attrName>
                                        </p:attrNameLst>
                                      </p:cBhvr>
                                      <p:to>
                                        <p:strVal val="visible"/>
                                      </p:to>
                                    </p:set>
                                    <p:animEffect transition="in" filter="slide(fromLeft)">
                                      <p:cBhvr>
                                        <p:cTn id="80" dur="500"/>
                                        <p:tgtEl>
                                          <p:spTgt spid="130156"/>
                                        </p:tgtEl>
                                      </p:cBhvr>
                                    </p:animEffect>
                                  </p:childTnLst>
                                </p:cTn>
                              </p:par>
                            </p:childTnLst>
                          </p:cTn>
                        </p:par>
                      </p:childTnLst>
                    </p:cTn>
                  </p:par>
                  <p:par>
                    <p:cTn id="81" fill="hold">
                      <p:stCondLst>
                        <p:cond delay="indefinite"/>
                      </p:stCondLst>
                      <p:childTnLst>
                        <p:par>
                          <p:cTn id="82" fill="hold">
                            <p:stCondLst>
                              <p:cond delay="0"/>
                            </p:stCondLst>
                            <p:childTnLst>
                              <p:par>
                                <p:cTn id="83" presetID="42" presetClass="path" presetSubtype="0" accel="50000" decel="50000" fill="hold" grpId="4" nodeType="clickEffect">
                                  <p:stCondLst>
                                    <p:cond delay="0"/>
                                  </p:stCondLst>
                                  <p:childTnLst>
                                    <p:animMotion origin="layout" path="M 3.33333E-6 0.08426 L 3.33333E-6 0.11297 " pathEditMode="relative" rAng="0" ptsTypes="AA">
                                      <p:cBhvr>
                                        <p:cTn id="84" dur="1000" fill="hold"/>
                                        <p:tgtEl>
                                          <p:spTgt spid="130153"/>
                                        </p:tgtEl>
                                        <p:attrNameLst>
                                          <p:attrName>ppt_x</p:attrName>
                                          <p:attrName>ppt_y</p:attrName>
                                        </p:attrNameLst>
                                      </p:cBhvr>
                                      <p:rCtr x="0" y="1400"/>
                                    </p:animMotion>
                                  </p:childTnLst>
                                </p:cTn>
                              </p:par>
                              <p:par>
                                <p:cTn id="85" presetID="7" presetClass="emph" presetSubtype="2" fill="hold" nodeType="withEffect">
                                  <p:stCondLst>
                                    <p:cond delay="0"/>
                                  </p:stCondLst>
                                  <p:childTnLst>
                                    <p:animClr clrSpc="rgb" dir="cw">
                                      <p:cBhvr>
                                        <p:cTn id="86" dur="1000" fill="hold"/>
                                        <p:tgtEl>
                                          <p:spTgt spid="130143"/>
                                        </p:tgtEl>
                                        <p:attrNameLst>
                                          <p:attrName>stroke.color</p:attrName>
                                        </p:attrNameLst>
                                      </p:cBhvr>
                                      <p:to>
                                        <a:schemeClr val="tx1"/>
                                      </p:to>
                                    </p:animClr>
                                    <p:set>
                                      <p:cBhvr>
                                        <p:cTn id="87" dur="1000" fill="hold"/>
                                        <p:tgtEl>
                                          <p:spTgt spid="130143"/>
                                        </p:tgtEl>
                                        <p:attrNameLst>
                                          <p:attrName>stroke.on</p:attrName>
                                        </p:attrNameLst>
                                      </p:cBhvr>
                                      <p:to>
                                        <p:strVal val="true"/>
                                      </p:to>
                                    </p:set>
                                  </p:childTnLst>
                                </p:cTn>
                              </p:par>
                              <p:par>
                                <p:cTn id="88" presetID="1" presetClass="exit" presetSubtype="0" fill="hold" grpId="1" nodeType="withEffect">
                                  <p:stCondLst>
                                    <p:cond delay="0"/>
                                  </p:stCondLst>
                                  <p:childTnLst>
                                    <p:set>
                                      <p:cBhvr>
                                        <p:cTn id="89" dur="1" fill="hold">
                                          <p:stCondLst>
                                            <p:cond delay="0"/>
                                          </p:stCondLst>
                                        </p:cTn>
                                        <p:tgtEl>
                                          <p:spTgt spid="130156"/>
                                        </p:tgtEl>
                                        <p:attrNameLst>
                                          <p:attrName>style.visibility</p:attrName>
                                        </p:attrNameLst>
                                      </p:cBhvr>
                                      <p:to>
                                        <p:strVal val="hidden"/>
                                      </p:to>
                                    </p:set>
                                  </p:childTnLst>
                                </p:cTn>
                              </p:par>
                              <p:par>
                                <p:cTn id="90" presetID="1" presetClass="exit" presetSubtype="0" fill="hold" nodeType="withEffect">
                                  <p:stCondLst>
                                    <p:cond delay="0"/>
                                  </p:stCondLst>
                                  <p:childTnLst>
                                    <p:set>
                                      <p:cBhvr>
                                        <p:cTn id="91" dur="1" fill="hold">
                                          <p:stCondLst>
                                            <p:cond delay="0"/>
                                          </p:stCondLst>
                                        </p:cTn>
                                        <p:tgtEl>
                                          <p:spTgt spid="14"/>
                                        </p:tgtEl>
                                        <p:attrNameLst>
                                          <p:attrName>style.visibility</p:attrName>
                                        </p:attrNameLst>
                                      </p:cBhvr>
                                      <p:to>
                                        <p:strVal val="hidden"/>
                                      </p:to>
                                    </p:set>
                                  </p:childTnLst>
                                </p:cTn>
                              </p:par>
                              <p:par>
                                <p:cTn id="92" presetID="1" presetClass="exit" presetSubtype="0" fill="hold" nodeType="withEffect">
                                  <p:stCondLst>
                                    <p:cond delay="0"/>
                                  </p:stCondLst>
                                  <p:childTnLst>
                                    <p:set>
                                      <p:cBhvr>
                                        <p:cTn id="93" dur="1" fill="hold">
                                          <p:stCondLst>
                                            <p:cond delay="0"/>
                                          </p:stCondLst>
                                        </p:cTn>
                                        <p:tgtEl>
                                          <p:spTgt spid="130143"/>
                                        </p:tgtEl>
                                        <p:attrNameLst>
                                          <p:attrName>style.visibility</p:attrName>
                                        </p:attrNameLst>
                                      </p:cBhvr>
                                      <p:to>
                                        <p:strVal val="hidden"/>
                                      </p:to>
                                    </p:set>
                                  </p:childTnLst>
                                </p:cTn>
                              </p:par>
                              <p:par>
                                <p:cTn id="94" presetID="1" presetClass="exit" presetSubtype="0" fill="hold" nodeType="withEffect">
                                  <p:stCondLst>
                                    <p:cond delay="0"/>
                                  </p:stCondLst>
                                  <p:childTnLst>
                                    <p:set>
                                      <p:cBhvr>
                                        <p:cTn id="95" dur="1" fill="hold">
                                          <p:stCondLst>
                                            <p:cond delay="0"/>
                                          </p:stCondLst>
                                        </p:cTn>
                                        <p:tgtEl>
                                          <p:spTgt spid="130142"/>
                                        </p:tgtEl>
                                        <p:attrNameLst>
                                          <p:attrName>style.visibility</p:attrName>
                                        </p:attrNameLst>
                                      </p:cBhvr>
                                      <p:to>
                                        <p:strVal val="hidden"/>
                                      </p:to>
                                    </p:set>
                                  </p:childTnLst>
                                </p:cTn>
                              </p:par>
                              <p:par>
                                <p:cTn id="96" presetID="1" presetClass="exit" presetSubtype="0" fill="hold" nodeType="withEffect">
                                  <p:stCondLst>
                                    <p:cond delay="0"/>
                                  </p:stCondLst>
                                  <p:childTnLst>
                                    <p:set>
                                      <p:cBhvr>
                                        <p:cTn id="97" dur="1" fill="hold">
                                          <p:stCondLst>
                                            <p:cond delay="0"/>
                                          </p:stCondLst>
                                        </p:cTn>
                                        <p:tgtEl>
                                          <p:spTgt spid="130162"/>
                                        </p:tgtEl>
                                        <p:attrNameLst>
                                          <p:attrName>style.visibility</p:attrName>
                                        </p:attrNameLst>
                                      </p:cBhvr>
                                      <p:to>
                                        <p:strVal val="hidden"/>
                                      </p:to>
                                    </p:set>
                                  </p:childTnLst>
                                </p:cTn>
                              </p:par>
                              <p:par>
                                <p:cTn id="98" presetID="1" presetClass="exit" presetSubtype="0" fill="hold" nodeType="withEffect">
                                  <p:stCondLst>
                                    <p:cond delay="0"/>
                                  </p:stCondLst>
                                  <p:childTnLst>
                                    <p:set>
                                      <p:cBhvr>
                                        <p:cTn id="99" dur="1" fill="hold">
                                          <p:stCondLst>
                                            <p:cond delay="0"/>
                                          </p:stCondLst>
                                        </p:cTn>
                                        <p:tgtEl>
                                          <p:spTgt spid="130135"/>
                                        </p:tgtEl>
                                        <p:attrNameLst>
                                          <p:attrName>style.visibility</p:attrName>
                                        </p:attrNameLst>
                                      </p:cBhvr>
                                      <p:to>
                                        <p:strVal val="hidden"/>
                                      </p:to>
                                    </p:set>
                                  </p:childTnLst>
                                </p:cTn>
                              </p:par>
                            </p:childTnLst>
                          </p:cTn>
                        </p:par>
                        <p:par>
                          <p:cTn id="100" fill="hold">
                            <p:stCondLst>
                              <p:cond delay="1000"/>
                            </p:stCondLst>
                            <p:childTnLst>
                              <p:par>
                                <p:cTn id="101" presetID="63" presetClass="path" presetSubtype="0" accel="50000" decel="50000" fill="hold" nodeType="afterEffect">
                                  <p:stCondLst>
                                    <p:cond delay="0"/>
                                  </p:stCondLst>
                                  <p:childTnLst>
                                    <p:animMotion origin="layout" path="M 4.16667E-6 -3.7037E-7 L 0.14184 -3.7037E-7 " pathEditMode="relative" rAng="0" ptsTypes="AA">
                                      <p:cBhvr>
                                        <p:cTn id="102" dur="1000" fill="hold"/>
                                        <p:tgtEl>
                                          <p:spTgt spid="15"/>
                                        </p:tgtEl>
                                        <p:attrNameLst>
                                          <p:attrName>ppt_x</p:attrName>
                                          <p:attrName>ppt_y</p:attrName>
                                        </p:attrNameLst>
                                      </p:cBhvr>
                                      <p:rCtr x="7100" y="0"/>
                                    </p:animMotion>
                                  </p:childTnLst>
                                </p:cTn>
                              </p:par>
                            </p:childTnLst>
                          </p:cTn>
                        </p:par>
                        <p:par>
                          <p:cTn id="103" fill="hold">
                            <p:stCondLst>
                              <p:cond delay="2000"/>
                            </p:stCondLst>
                            <p:childTnLst>
                              <p:par>
                                <p:cTn id="104" presetID="64" presetClass="path" presetSubtype="0" accel="50000" decel="50000" fill="hold" nodeType="afterEffect">
                                  <p:stCondLst>
                                    <p:cond delay="0"/>
                                  </p:stCondLst>
                                  <p:childTnLst>
                                    <p:animMotion origin="layout" path="M 3.88889E-6 -3.7037E-7 L 3.88889E-6 -0.20903 " pathEditMode="relative" rAng="0" ptsTypes="AA">
                                      <p:cBhvr>
                                        <p:cTn id="105" dur="1000" fill="hold"/>
                                        <p:tgtEl>
                                          <p:spTgt spid="4"/>
                                        </p:tgtEl>
                                        <p:attrNameLst>
                                          <p:attrName>ppt_x</p:attrName>
                                          <p:attrName>ppt_y</p:attrName>
                                        </p:attrNameLst>
                                      </p:cBhvr>
                                      <p:rCtr x="0" y="-10500"/>
                                    </p:animMotion>
                                  </p:childTnLst>
                                </p:cTn>
                              </p:par>
                            </p:childTnLst>
                          </p:cTn>
                        </p:par>
                        <p:par>
                          <p:cTn id="106" fill="hold">
                            <p:stCondLst>
                              <p:cond delay="3000"/>
                            </p:stCondLst>
                            <p:childTnLst>
                              <p:par>
                                <p:cTn id="107" presetID="9" presetClass="entr" presetSubtype="0" fill="hold" grpId="0" nodeType="afterEffect">
                                  <p:stCondLst>
                                    <p:cond delay="0"/>
                                  </p:stCondLst>
                                  <p:childTnLst>
                                    <p:set>
                                      <p:cBhvr>
                                        <p:cTn id="108" dur="1" fill="hold">
                                          <p:stCondLst>
                                            <p:cond delay="0"/>
                                          </p:stCondLst>
                                        </p:cTn>
                                        <p:tgtEl>
                                          <p:spTgt spid="130147"/>
                                        </p:tgtEl>
                                        <p:attrNameLst>
                                          <p:attrName>style.visibility</p:attrName>
                                        </p:attrNameLst>
                                      </p:cBhvr>
                                      <p:to>
                                        <p:strVal val="visible"/>
                                      </p:to>
                                    </p:set>
                                    <p:animEffect transition="in" filter="dissolve">
                                      <p:cBhvr>
                                        <p:cTn id="109" dur="500"/>
                                        <p:tgtEl>
                                          <p:spTgt spid="130147"/>
                                        </p:tgtEl>
                                      </p:cBhvr>
                                    </p:animEffect>
                                  </p:childTnLst>
                                </p:cTn>
                              </p:par>
                              <p:par>
                                <p:cTn id="110" presetID="9" presetClass="entr" presetSubtype="0" fill="hold" nodeType="withEffect">
                                  <p:stCondLst>
                                    <p:cond delay="0"/>
                                  </p:stCondLst>
                                  <p:childTnLst>
                                    <p:set>
                                      <p:cBhvr>
                                        <p:cTn id="111" dur="1" fill="hold">
                                          <p:stCondLst>
                                            <p:cond delay="0"/>
                                          </p:stCondLst>
                                        </p:cTn>
                                        <p:tgtEl>
                                          <p:spTgt spid="130149"/>
                                        </p:tgtEl>
                                        <p:attrNameLst>
                                          <p:attrName>style.visibility</p:attrName>
                                        </p:attrNameLst>
                                      </p:cBhvr>
                                      <p:to>
                                        <p:strVal val="visible"/>
                                      </p:to>
                                    </p:set>
                                    <p:animEffect transition="in" filter="dissolve">
                                      <p:cBhvr>
                                        <p:cTn id="112" dur="500"/>
                                        <p:tgtEl>
                                          <p:spTgt spid="130149"/>
                                        </p:tgtEl>
                                      </p:cBhvr>
                                    </p:animEffect>
                                  </p:childTnLst>
                                </p:cTn>
                              </p:par>
                              <p:par>
                                <p:cTn id="113" presetID="9" presetClass="entr" presetSubtype="0" fill="hold" nodeType="withEffect">
                                  <p:stCondLst>
                                    <p:cond delay="0"/>
                                  </p:stCondLst>
                                  <p:childTnLst>
                                    <p:set>
                                      <p:cBhvr>
                                        <p:cTn id="114" dur="1" fill="hold">
                                          <p:stCondLst>
                                            <p:cond delay="0"/>
                                          </p:stCondLst>
                                        </p:cTn>
                                        <p:tgtEl>
                                          <p:spTgt spid="130150"/>
                                        </p:tgtEl>
                                        <p:attrNameLst>
                                          <p:attrName>style.visibility</p:attrName>
                                        </p:attrNameLst>
                                      </p:cBhvr>
                                      <p:to>
                                        <p:strVal val="visible"/>
                                      </p:to>
                                    </p:set>
                                    <p:animEffect transition="in" filter="dissolve">
                                      <p:cBhvr>
                                        <p:cTn id="115" dur="500"/>
                                        <p:tgtEl>
                                          <p:spTgt spid="130150"/>
                                        </p:tgtEl>
                                      </p:cBhvr>
                                    </p:animEffect>
                                  </p:childTnLst>
                                </p:cTn>
                              </p:par>
                              <p:par>
                                <p:cTn id="116" presetID="9" presetClass="entr" presetSubtype="0" fill="hold" nodeType="withEffect">
                                  <p:stCondLst>
                                    <p:cond delay="0"/>
                                  </p:stCondLst>
                                  <p:childTnLst>
                                    <p:set>
                                      <p:cBhvr>
                                        <p:cTn id="117" dur="1" fill="hold">
                                          <p:stCondLst>
                                            <p:cond delay="0"/>
                                          </p:stCondLst>
                                        </p:cTn>
                                        <p:tgtEl>
                                          <p:spTgt spid="130148"/>
                                        </p:tgtEl>
                                        <p:attrNameLst>
                                          <p:attrName>style.visibility</p:attrName>
                                        </p:attrNameLst>
                                      </p:cBhvr>
                                      <p:to>
                                        <p:strVal val="visible"/>
                                      </p:to>
                                    </p:set>
                                    <p:animEffect transition="in" filter="dissolve">
                                      <p:cBhvr>
                                        <p:cTn id="118" dur="500"/>
                                        <p:tgtEl>
                                          <p:spTgt spid="130148"/>
                                        </p:tgtEl>
                                      </p:cBhvr>
                                    </p:animEffect>
                                  </p:childTnLst>
                                </p:cTn>
                              </p:par>
                            </p:childTnLst>
                          </p:cTn>
                        </p:par>
                      </p:childTnLst>
                    </p:cTn>
                  </p:par>
                  <p:par>
                    <p:cTn id="119" fill="hold">
                      <p:stCondLst>
                        <p:cond delay="indefinite"/>
                      </p:stCondLst>
                      <p:childTnLst>
                        <p:par>
                          <p:cTn id="120" fill="hold">
                            <p:stCondLst>
                              <p:cond delay="0"/>
                            </p:stCondLst>
                            <p:childTnLst>
                              <p:par>
                                <p:cTn id="121" presetID="42" presetClass="path" presetSubtype="0" accel="50000" decel="50000" fill="hold" grpId="5" nodeType="clickEffect">
                                  <p:stCondLst>
                                    <p:cond delay="0"/>
                                  </p:stCondLst>
                                  <p:childTnLst>
                                    <p:animMotion origin="layout" path="M 3.33333E-6 0.11112 L 3.33333E-6 0.13982 " pathEditMode="relative" rAng="0" ptsTypes="AA">
                                      <p:cBhvr>
                                        <p:cTn id="122" dur="1000" fill="hold"/>
                                        <p:tgtEl>
                                          <p:spTgt spid="130153"/>
                                        </p:tgtEl>
                                        <p:attrNameLst>
                                          <p:attrName>ppt_x</p:attrName>
                                          <p:attrName>ppt_y</p:attrName>
                                        </p:attrNameLst>
                                      </p:cBhvr>
                                      <p:rCtr x="0" y="1400"/>
                                    </p:animMotion>
                                  </p:childTnLst>
                                </p:cTn>
                              </p:par>
                            </p:childTnLst>
                          </p:cTn>
                        </p:par>
                        <p:par>
                          <p:cTn id="123" fill="hold">
                            <p:stCondLst>
                              <p:cond delay="1000"/>
                            </p:stCondLst>
                            <p:childTnLst>
                              <p:par>
                                <p:cTn id="124" presetID="22" presetClass="entr" presetSubtype="8" fill="hold" grpId="0" nodeType="afterEffect">
                                  <p:stCondLst>
                                    <p:cond delay="0"/>
                                  </p:stCondLst>
                                  <p:childTnLst>
                                    <p:set>
                                      <p:cBhvr>
                                        <p:cTn id="125" dur="1" fill="hold">
                                          <p:stCondLst>
                                            <p:cond delay="0"/>
                                          </p:stCondLst>
                                        </p:cTn>
                                        <p:tgtEl>
                                          <p:spTgt spid="130151"/>
                                        </p:tgtEl>
                                        <p:attrNameLst>
                                          <p:attrName>style.visibility</p:attrName>
                                        </p:attrNameLst>
                                      </p:cBhvr>
                                      <p:to>
                                        <p:strVal val="visible"/>
                                      </p:to>
                                    </p:set>
                                    <p:animEffect transition="in" filter="wipe(left)">
                                      <p:cBhvr>
                                        <p:cTn id="126" dur="500"/>
                                        <p:tgtEl>
                                          <p:spTgt spid="130151"/>
                                        </p:tgtEl>
                                      </p:cBhvr>
                                    </p:animEffect>
                                  </p:childTnLst>
                                </p:cTn>
                              </p:par>
                            </p:childTnLst>
                          </p:cTn>
                        </p:par>
                        <p:par>
                          <p:cTn id="127" fill="hold">
                            <p:stCondLst>
                              <p:cond delay="1500"/>
                            </p:stCondLst>
                            <p:childTnLst>
                              <p:par>
                                <p:cTn id="128" presetID="9" presetClass="exit" presetSubtype="0" fill="hold" nodeType="afterEffect">
                                  <p:stCondLst>
                                    <p:cond delay="0"/>
                                  </p:stCondLst>
                                  <p:childTnLst>
                                    <p:animEffect transition="out" filter="dissolve">
                                      <p:cBhvr>
                                        <p:cTn id="129" dur="500"/>
                                        <p:tgtEl>
                                          <p:spTgt spid="13"/>
                                        </p:tgtEl>
                                      </p:cBhvr>
                                    </p:animEffect>
                                    <p:set>
                                      <p:cBhvr>
                                        <p:cTn id="130" dur="1" fill="hold">
                                          <p:stCondLst>
                                            <p:cond delay="499"/>
                                          </p:stCondLst>
                                        </p:cTn>
                                        <p:tgtEl>
                                          <p:spTgt spid="13"/>
                                        </p:tgtEl>
                                        <p:attrNameLst>
                                          <p:attrName>style.visibility</p:attrName>
                                        </p:attrNameLst>
                                      </p:cBhvr>
                                      <p:to>
                                        <p:strVal val="hidden"/>
                                      </p:to>
                                    </p:set>
                                  </p:childTnLst>
                                </p:cTn>
                              </p:par>
                              <p:par>
                                <p:cTn id="131" presetID="9" presetClass="exit" presetSubtype="0" fill="hold" nodeType="withEffect">
                                  <p:stCondLst>
                                    <p:cond delay="0"/>
                                  </p:stCondLst>
                                  <p:childTnLst>
                                    <p:animEffect transition="out" filter="dissolve">
                                      <p:cBhvr>
                                        <p:cTn id="132" dur="500"/>
                                        <p:tgtEl>
                                          <p:spTgt spid="130148"/>
                                        </p:tgtEl>
                                      </p:cBhvr>
                                    </p:animEffect>
                                    <p:set>
                                      <p:cBhvr>
                                        <p:cTn id="133" dur="1" fill="hold">
                                          <p:stCondLst>
                                            <p:cond delay="499"/>
                                          </p:stCondLst>
                                        </p:cTn>
                                        <p:tgtEl>
                                          <p:spTgt spid="1301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70" grpId="0"/>
      <p:bldP spid="130071" grpId="0" animBg="1"/>
      <p:bldP spid="130116" grpId="0" animBg="1"/>
      <p:bldP spid="130147" grpId="0" animBg="1"/>
      <p:bldP spid="130151" grpId="0" animBg="1"/>
      <p:bldP spid="130153" grpId="0" animBg="1"/>
      <p:bldP spid="130153" grpId="1" animBg="1"/>
      <p:bldP spid="130153" grpId="2" animBg="1"/>
      <p:bldP spid="130153" grpId="3" animBg="1"/>
      <p:bldP spid="130153" grpId="4" animBg="1"/>
      <p:bldP spid="130153" grpId="5" animBg="1"/>
      <p:bldP spid="130152" grpId="0" animBg="1"/>
      <p:bldP spid="130152" grpId="1" animBg="1"/>
      <p:bldP spid="130072" grpId="0"/>
      <p:bldP spid="130156" grpId="0" animBg="1"/>
      <p:bldP spid="130156" grpId="1"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730" name="Group 4"/>
          <p:cNvGrpSpPr/>
          <p:nvPr/>
        </p:nvGrpSpPr>
        <p:grpSpPr bwMode="auto">
          <a:xfrm>
            <a:off x="1752600" y="5153025"/>
            <a:ext cx="1296988" cy="592138"/>
            <a:chOff x="68" y="3203"/>
            <a:chExt cx="817" cy="373"/>
          </a:xfrm>
        </p:grpSpPr>
        <p:sp>
          <p:nvSpPr>
            <p:cNvPr id="131077" name="Rectangle 5"/>
            <p:cNvSpPr>
              <a:spLocks noChangeArrowheads="1"/>
            </p:cNvSpPr>
            <p:nvPr/>
          </p:nvSpPr>
          <p:spPr bwMode="auto">
            <a:xfrm>
              <a:off x="158" y="3395"/>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3906" name="Text Box 6"/>
            <p:cNvSpPr txBox="1">
              <a:spLocks noChangeArrowheads="1"/>
            </p:cNvSpPr>
            <p:nvPr/>
          </p:nvSpPr>
          <p:spPr bwMode="auto">
            <a:xfrm>
              <a:off x="68" y="3203"/>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OSTCBFreeList</a:t>
              </a:r>
            </a:p>
          </p:txBody>
        </p:sp>
      </p:grpSp>
      <p:grpSp>
        <p:nvGrpSpPr>
          <p:cNvPr id="73731" name="Group 7"/>
          <p:cNvGrpSpPr/>
          <p:nvPr/>
        </p:nvGrpSpPr>
        <p:grpSpPr bwMode="auto">
          <a:xfrm>
            <a:off x="7874000" y="1676401"/>
            <a:ext cx="2014538" cy="1960563"/>
            <a:chOff x="3425" y="754"/>
            <a:chExt cx="1269" cy="1235"/>
          </a:xfrm>
        </p:grpSpPr>
        <p:sp>
          <p:nvSpPr>
            <p:cNvPr id="73853" name="Line 8"/>
            <p:cNvSpPr>
              <a:spLocks noChangeShapeType="1"/>
            </p:cNvSpPr>
            <p:nvPr/>
          </p:nvSpPr>
          <p:spPr bwMode="auto">
            <a:xfrm flipV="1">
              <a:off x="3651" y="754"/>
              <a:ext cx="0" cy="1049"/>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73854" name="Group 9"/>
            <p:cNvGrpSpPr/>
            <p:nvPr/>
          </p:nvGrpSpPr>
          <p:grpSpPr bwMode="auto">
            <a:xfrm>
              <a:off x="3651" y="1525"/>
              <a:ext cx="726" cy="181"/>
              <a:chOff x="3651" y="1253"/>
              <a:chExt cx="726" cy="181"/>
            </a:xfrm>
          </p:grpSpPr>
          <p:sp>
            <p:nvSpPr>
              <p:cNvPr id="131082" name="Rectangle 10"/>
              <p:cNvSpPr>
                <a:spLocks noChangeArrowheads="1"/>
              </p:cNvSpPr>
              <p:nvPr/>
            </p:nvSpPr>
            <p:spPr bwMode="auto">
              <a:xfrm>
                <a:off x="3651"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1083" name="Rectangle 11"/>
              <p:cNvSpPr>
                <a:spLocks noChangeArrowheads="1"/>
              </p:cNvSpPr>
              <p:nvPr/>
            </p:nvSpPr>
            <p:spPr bwMode="auto">
              <a:xfrm>
                <a:off x="3742"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1084" name="Rectangle 12"/>
              <p:cNvSpPr>
                <a:spLocks noChangeArrowheads="1"/>
              </p:cNvSpPr>
              <p:nvPr/>
            </p:nvSpPr>
            <p:spPr bwMode="auto">
              <a:xfrm>
                <a:off x="383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1085" name="Rectangle 13"/>
              <p:cNvSpPr>
                <a:spLocks noChangeArrowheads="1"/>
              </p:cNvSpPr>
              <p:nvPr/>
            </p:nvSpPr>
            <p:spPr bwMode="auto">
              <a:xfrm>
                <a:off x="392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1086" name="Rectangle 14"/>
              <p:cNvSpPr>
                <a:spLocks noChangeArrowheads="1"/>
              </p:cNvSpPr>
              <p:nvPr/>
            </p:nvSpPr>
            <p:spPr bwMode="auto">
              <a:xfrm>
                <a:off x="4014"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1087" name="Rectangle 15"/>
              <p:cNvSpPr>
                <a:spLocks noChangeArrowheads="1"/>
              </p:cNvSpPr>
              <p:nvPr/>
            </p:nvSpPr>
            <p:spPr bwMode="auto">
              <a:xfrm>
                <a:off x="410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1088" name="Rectangle 16"/>
              <p:cNvSpPr>
                <a:spLocks noChangeArrowheads="1"/>
              </p:cNvSpPr>
              <p:nvPr/>
            </p:nvSpPr>
            <p:spPr bwMode="auto">
              <a:xfrm>
                <a:off x="419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1089" name="Rectangle 17"/>
              <p:cNvSpPr>
                <a:spLocks noChangeArrowheads="1"/>
              </p:cNvSpPr>
              <p:nvPr/>
            </p:nvSpPr>
            <p:spPr bwMode="auto">
              <a:xfrm>
                <a:off x="4286"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sp>
          <p:nvSpPr>
            <p:cNvPr id="73855" name="Line 18"/>
            <p:cNvSpPr>
              <a:spLocks noChangeShapeType="1"/>
            </p:cNvSpPr>
            <p:nvPr/>
          </p:nvSpPr>
          <p:spPr bwMode="auto">
            <a:xfrm flipV="1">
              <a:off x="3651" y="1797"/>
              <a:ext cx="1043" cy="6"/>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3856" name="Text Box 19"/>
            <p:cNvSpPr txBox="1">
              <a:spLocks noChangeArrowheads="1"/>
            </p:cNvSpPr>
            <p:nvPr/>
          </p:nvSpPr>
          <p:spPr bwMode="auto">
            <a:xfrm>
              <a:off x="4467" y="1797"/>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X</a:t>
              </a:r>
            </a:p>
          </p:txBody>
        </p:sp>
        <p:sp>
          <p:nvSpPr>
            <p:cNvPr id="73857" name="Text Box 20"/>
            <p:cNvSpPr txBox="1">
              <a:spLocks noChangeArrowheads="1"/>
            </p:cNvSpPr>
            <p:nvPr/>
          </p:nvSpPr>
          <p:spPr bwMode="auto">
            <a:xfrm>
              <a:off x="3425" y="800"/>
              <a:ext cx="18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nvGrpSpPr>
            <p:cNvPr id="73858" name="Group 21"/>
            <p:cNvGrpSpPr/>
            <p:nvPr/>
          </p:nvGrpSpPr>
          <p:grpSpPr bwMode="auto">
            <a:xfrm>
              <a:off x="3651" y="1253"/>
              <a:ext cx="726" cy="181"/>
              <a:chOff x="3651" y="1253"/>
              <a:chExt cx="726" cy="181"/>
            </a:xfrm>
          </p:grpSpPr>
          <p:sp>
            <p:nvSpPr>
              <p:cNvPr id="131094" name="Rectangle 22"/>
              <p:cNvSpPr>
                <a:spLocks noChangeArrowheads="1"/>
              </p:cNvSpPr>
              <p:nvPr/>
            </p:nvSpPr>
            <p:spPr bwMode="auto">
              <a:xfrm>
                <a:off x="3651"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095" name="Rectangle 23"/>
              <p:cNvSpPr>
                <a:spLocks noChangeArrowheads="1"/>
              </p:cNvSpPr>
              <p:nvPr/>
            </p:nvSpPr>
            <p:spPr bwMode="auto">
              <a:xfrm>
                <a:off x="3742"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096" name="Rectangle 24"/>
              <p:cNvSpPr>
                <a:spLocks noChangeArrowheads="1"/>
              </p:cNvSpPr>
              <p:nvPr/>
            </p:nvSpPr>
            <p:spPr bwMode="auto">
              <a:xfrm>
                <a:off x="383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097" name="Rectangle 25"/>
              <p:cNvSpPr>
                <a:spLocks noChangeArrowheads="1"/>
              </p:cNvSpPr>
              <p:nvPr/>
            </p:nvSpPr>
            <p:spPr bwMode="auto">
              <a:xfrm>
                <a:off x="392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098" name="Rectangle 26"/>
              <p:cNvSpPr>
                <a:spLocks noChangeArrowheads="1"/>
              </p:cNvSpPr>
              <p:nvPr/>
            </p:nvSpPr>
            <p:spPr bwMode="auto">
              <a:xfrm>
                <a:off x="4014"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099" name="Rectangle 27"/>
              <p:cNvSpPr>
                <a:spLocks noChangeArrowheads="1"/>
              </p:cNvSpPr>
              <p:nvPr/>
            </p:nvSpPr>
            <p:spPr bwMode="auto">
              <a:xfrm>
                <a:off x="410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100" name="Rectangle 28"/>
              <p:cNvSpPr>
                <a:spLocks noChangeArrowheads="1"/>
              </p:cNvSpPr>
              <p:nvPr/>
            </p:nvSpPr>
            <p:spPr bwMode="auto">
              <a:xfrm>
                <a:off x="419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101" name="Rectangle 29"/>
              <p:cNvSpPr>
                <a:spLocks noChangeArrowheads="1"/>
              </p:cNvSpPr>
              <p:nvPr/>
            </p:nvSpPr>
            <p:spPr bwMode="auto">
              <a:xfrm>
                <a:off x="4286"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73859" name="Text Box 30"/>
            <p:cNvSpPr txBox="1">
              <a:spLocks noChangeArrowheads="1"/>
            </p:cNvSpPr>
            <p:nvPr/>
          </p:nvSpPr>
          <p:spPr bwMode="auto">
            <a:xfrm>
              <a:off x="3696" y="890"/>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OSRdyTbl[ ]</a:t>
              </a:r>
            </a:p>
          </p:txBody>
        </p:sp>
        <p:sp>
          <p:nvSpPr>
            <p:cNvPr id="73860" name="Text Box 31"/>
            <p:cNvSpPr txBox="1">
              <a:spLocks noChangeArrowheads="1"/>
            </p:cNvSpPr>
            <p:nvPr/>
          </p:nvSpPr>
          <p:spPr bwMode="auto">
            <a:xfrm>
              <a:off x="3426" y="1247"/>
              <a:ext cx="2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[0]</a:t>
              </a:r>
            </a:p>
          </p:txBody>
        </p:sp>
        <p:sp>
          <p:nvSpPr>
            <p:cNvPr id="73861" name="Text Box 32"/>
            <p:cNvSpPr txBox="1">
              <a:spLocks noChangeArrowheads="1"/>
            </p:cNvSpPr>
            <p:nvPr/>
          </p:nvSpPr>
          <p:spPr bwMode="auto">
            <a:xfrm>
              <a:off x="3426" y="1520"/>
              <a:ext cx="2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[1]</a:t>
              </a:r>
            </a:p>
          </p:txBody>
        </p:sp>
        <p:grpSp>
          <p:nvGrpSpPr>
            <p:cNvPr id="73862" name="Group 33"/>
            <p:cNvGrpSpPr/>
            <p:nvPr/>
          </p:nvGrpSpPr>
          <p:grpSpPr bwMode="auto">
            <a:xfrm>
              <a:off x="3652" y="1072"/>
              <a:ext cx="725" cy="181"/>
              <a:chOff x="1973" y="1434"/>
              <a:chExt cx="1451" cy="181"/>
            </a:xfrm>
          </p:grpSpPr>
          <p:sp>
            <p:nvSpPr>
              <p:cNvPr id="73881" name="Rectangle 34"/>
              <p:cNvSpPr>
                <a:spLocks noChangeArrowheads="1"/>
              </p:cNvSpPr>
              <p:nvPr/>
            </p:nvSpPr>
            <p:spPr bwMode="auto">
              <a:xfrm>
                <a:off x="197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7</a:t>
                </a:r>
              </a:p>
            </p:txBody>
          </p:sp>
          <p:sp>
            <p:nvSpPr>
              <p:cNvPr id="73882" name="Rectangle 35"/>
              <p:cNvSpPr>
                <a:spLocks noChangeArrowheads="1"/>
              </p:cNvSpPr>
              <p:nvPr/>
            </p:nvSpPr>
            <p:spPr bwMode="auto">
              <a:xfrm>
                <a:off x="2155"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6</a:t>
                </a:r>
              </a:p>
            </p:txBody>
          </p:sp>
          <p:sp>
            <p:nvSpPr>
              <p:cNvPr id="73883" name="Rectangle 36"/>
              <p:cNvSpPr>
                <a:spLocks noChangeArrowheads="1"/>
              </p:cNvSpPr>
              <p:nvPr/>
            </p:nvSpPr>
            <p:spPr bwMode="auto">
              <a:xfrm>
                <a:off x="2336"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5</a:t>
                </a:r>
              </a:p>
            </p:txBody>
          </p:sp>
          <p:sp>
            <p:nvSpPr>
              <p:cNvPr id="73884" name="Rectangle 37"/>
              <p:cNvSpPr>
                <a:spLocks noChangeArrowheads="1"/>
              </p:cNvSpPr>
              <p:nvPr/>
            </p:nvSpPr>
            <p:spPr bwMode="auto">
              <a:xfrm>
                <a:off x="2517"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4</a:t>
                </a:r>
              </a:p>
            </p:txBody>
          </p:sp>
          <p:sp>
            <p:nvSpPr>
              <p:cNvPr id="73885" name="Rectangle 38"/>
              <p:cNvSpPr>
                <a:spLocks noChangeArrowheads="1"/>
              </p:cNvSpPr>
              <p:nvPr/>
            </p:nvSpPr>
            <p:spPr bwMode="auto">
              <a:xfrm>
                <a:off x="2699"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3</a:t>
                </a:r>
              </a:p>
            </p:txBody>
          </p:sp>
          <p:sp>
            <p:nvSpPr>
              <p:cNvPr id="73886" name="Rectangle 39"/>
              <p:cNvSpPr>
                <a:spLocks noChangeArrowheads="1"/>
              </p:cNvSpPr>
              <p:nvPr/>
            </p:nvSpPr>
            <p:spPr bwMode="auto">
              <a:xfrm>
                <a:off x="2880"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2</a:t>
                </a:r>
              </a:p>
            </p:txBody>
          </p:sp>
          <p:sp>
            <p:nvSpPr>
              <p:cNvPr id="73887" name="Rectangle 40"/>
              <p:cNvSpPr>
                <a:spLocks noChangeArrowheads="1"/>
              </p:cNvSpPr>
              <p:nvPr/>
            </p:nvSpPr>
            <p:spPr bwMode="auto">
              <a:xfrm>
                <a:off x="3061" y="1434"/>
                <a:ext cx="181" cy="181"/>
              </a:xfrm>
              <a:prstGeom prst="rect">
                <a:avLst/>
              </a:prstGeom>
              <a:solidFill>
                <a:schemeClr val="bg1"/>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1</a:t>
                </a:r>
              </a:p>
            </p:txBody>
          </p:sp>
          <p:sp>
            <p:nvSpPr>
              <p:cNvPr id="73888" name="Rectangle 41"/>
              <p:cNvSpPr>
                <a:spLocks noChangeArrowheads="1"/>
              </p:cNvSpPr>
              <p:nvPr/>
            </p:nvSpPr>
            <p:spPr bwMode="auto">
              <a:xfrm>
                <a:off x="324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0</a:t>
                </a:r>
              </a:p>
            </p:txBody>
          </p:sp>
        </p:grpSp>
        <p:grpSp>
          <p:nvGrpSpPr>
            <p:cNvPr id="73863" name="Group 42"/>
            <p:cNvGrpSpPr/>
            <p:nvPr/>
          </p:nvGrpSpPr>
          <p:grpSpPr bwMode="auto">
            <a:xfrm>
              <a:off x="3651" y="1702"/>
              <a:ext cx="725" cy="91"/>
              <a:chOff x="1520" y="2704"/>
              <a:chExt cx="1451" cy="91"/>
            </a:xfrm>
          </p:grpSpPr>
          <p:sp>
            <p:nvSpPr>
              <p:cNvPr id="73873" name="Rectangle 43"/>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15</a:t>
                </a:r>
              </a:p>
            </p:txBody>
          </p:sp>
          <p:sp>
            <p:nvSpPr>
              <p:cNvPr id="73874" name="Rectangle 44"/>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14</a:t>
                </a:r>
              </a:p>
            </p:txBody>
          </p:sp>
          <p:sp>
            <p:nvSpPr>
              <p:cNvPr id="73875" name="Rectangle 45"/>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13</a:t>
                </a:r>
              </a:p>
            </p:txBody>
          </p:sp>
          <p:sp>
            <p:nvSpPr>
              <p:cNvPr id="73876" name="Rectangle 46"/>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12</a:t>
                </a:r>
              </a:p>
            </p:txBody>
          </p:sp>
          <p:sp>
            <p:nvSpPr>
              <p:cNvPr id="73877" name="Rectangle 47"/>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11</a:t>
                </a:r>
              </a:p>
            </p:txBody>
          </p:sp>
          <p:sp>
            <p:nvSpPr>
              <p:cNvPr id="73878" name="Rectangle 48"/>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10</a:t>
                </a:r>
              </a:p>
            </p:txBody>
          </p:sp>
          <p:sp>
            <p:nvSpPr>
              <p:cNvPr id="73879" name="Rectangle 49"/>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9</a:t>
                </a:r>
              </a:p>
            </p:txBody>
          </p:sp>
          <p:sp>
            <p:nvSpPr>
              <p:cNvPr id="73880" name="Rectangle 50"/>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8</a:t>
                </a:r>
              </a:p>
            </p:txBody>
          </p:sp>
        </p:grpSp>
        <p:grpSp>
          <p:nvGrpSpPr>
            <p:cNvPr id="73864" name="Group 51"/>
            <p:cNvGrpSpPr/>
            <p:nvPr/>
          </p:nvGrpSpPr>
          <p:grpSpPr bwMode="auto">
            <a:xfrm>
              <a:off x="3651" y="1430"/>
              <a:ext cx="725" cy="91"/>
              <a:chOff x="1520" y="2704"/>
              <a:chExt cx="1451" cy="91"/>
            </a:xfrm>
          </p:grpSpPr>
          <p:sp>
            <p:nvSpPr>
              <p:cNvPr id="73865" name="Rectangle 52"/>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7</a:t>
                </a:r>
              </a:p>
            </p:txBody>
          </p:sp>
          <p:sp>
            <p:nvSpPr>
              <p:cNvPr id="73866" name="Rectangle 53"/>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a:t>
                </a:r>
              </a:p>
            </p:txBody>
          </p:sp>
          <p:sp>
            <p:nvSpPr>
              <p:cNvPr id="73867" name="Rectangle 54"/>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a:t>
                </a:r>
              </a:p>
            </p:txBody>
          </p:sp>
          <p:sp>
            <p:nvSpPr>
              <p:cNvPr id="73868" name="Rectangle 55"/>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a:t>
                </a:r>
              </a:p>
            </p:txBody>
          </p:sp>
          <p:sp>
            <p:nvSpPr>
              <p:cNvPr id="73869" name="Rectangle 56"/>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a:t>
                </a:r>
              </a:p>
            </p:txBody>
          </p:sp>
          <p:sp>
            <p:nvSpPr>
              <p:cNvPr id="73870" name="Rectangle 57"/>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a:t>
                </a:r>
              </a:p>
            </p:txBody>
          </p:sp>
          <p:sp>
            <p:nvSpPr>
              <p:cNvPr id="73871" name="Rectangle 58"/>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a:t>
                </a:r>
              </a:p>
            </p:txBody>
          </p:sp>
          <p:sp>
            <p:nvSpPr>
              <p:cNvPr id="73872" name="Rectangle 59"/>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0</a:t>
                </a:r>
              </a:p>
            </p:txBody>
          </p:sp>
        </p:grpSp>
      </p:grpSp>
      <p:grpSp>
        <p:nvGrpSpPr>
          <p:cNvPr id="73732" name="Group 60"/>
          <p:cNvGrpSpPr/>
          <p:nvPr/>
        </p:nvGrpSpPr>
        <p:grpSpPr bwMode="auto">
          <a:xfrm>
            <a:off x="6721475" y="1820863"/>
            <a:ext cx="1150938" cy="635000"/>
            <a:chOff x="2290" y="890"/>
            <a:chExt cx="725" cy="400"/>
          </a:xfrm>
        </p:grpSpPr>
        <p:grpSp>
          <p:nvGrpSpPr>
            <p:cNvPr id="73843" name="Group 61"/>
            <p:cNvGrpSpPr/>
            <p:nvPr/>
          </p:nvGrpSpPr>
          <p:grpSpPr bwMode="auto">
            <a:xfrm>
              <a:off x="2290" y="1109"/>
              <a:ext cx="725" cy="181"/>
              <a:chOff x="1520" y="2251"/>
              <a:chExt cx="1450" cy="181"/>
            </a:xfrm>
          </p:grpSpPr>
          <p:sp>
            <p:nvSpPr>
              <p:cNvPr id="131134" name="Rectangle 62"/>
              <p:cNvSpPr>
                <a:spLocks noChangeArrowheads="1"/>
              </p:cNvSpPr>
              <p:nvPr/>
            </p:nvSpPr>
            <p:spPr bwMode="auto">
              <a:xfrm>
                <a:off x="1520"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1135" name="Rectangle 63"/>
              <p:cNvSpPr>
                <a:spLocks noChangeArrowheads="1"/>
              </p:cNvSpPr>
              <p:nvPr/>
            </p:nvSpPr>
            <p:spPr bwMode="auto">
              <a:xfrm>
                <a:off x="1702"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1136" name="Rectangle 64"/>
              <p:cNvSpPr>
                <a:spLocks noChangeArrowheads="1"/>
              </p:cNvSpPr>
              <p:nvPr/>
            </p:nvSpPr>
            <p:spPr bwMode="auto">
              <a:xfrm>
                <a:off x="1882"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1137" name="Rectangle 65"/>
              <p:cNvSpPr>
                <a:spLocks noChangeArrowheads="1"/>
              </p:cNvSpPr>
              <p:nvPr/>
            </p:nvSpPr>
            <p:spPr bwMode="auto">
              <a:xfrm>
                <a:off x="2064"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1138" name="Rectangle 66"/>
              <p:cNvSpPr>
                <a:spLocks noChangeArrowheads="1"/>
              </p:cNvSpPr>
              <p:nvPr/>
            </p:nvSpPr>
            <p:spPr bwMode="auto">
              <a:xfrm>
                <a:off x="2246"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1139" name="Rectangle 67"/>
              <p:cNvSpPr>
                <a:spLocks noChangeArrowheads="1"/>
              </p:cNvSpPr>
              <p:nvPr/>
            </p:nvSpPr>
            <p:spPr bwMode="auto">
              <a:xfrm>
                <a:off x="2426"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1140" name="Rectangle 68"/>
              <p:cNvSpPr>
                <a:spLocks noChangeArrowheads="1"/>
              </p:cNvSpPr>
              <p:nvPr/>
            </p:nvSpPr>
            <p:spPr bwMode="auto">
              <a:xfrm>
                <a:off x="2608"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1141" name="Rectangle 69"/>
              <p:cNvSpPr>
                <a:spLocks noChangeArrowheads="1"/>
              </p:cNvSpPr>
              <p:nvPr/>
            </p:nvSpPr>
            <p:spPr bwMode="auto">
              <a:xfrm>
                <a:off x="2790"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sp>
          <p:nvSpPr>
            <p:cNvPr id="73844" name="Text Box 70"/>
            <p:cNvSpPr txBox="1">
              <a:spLocks noChangeArrowheads="1"/>
            </p:cNvSpPr>
            <p:nvPr/>
          </p:nvSpPr>
          <p:spPr bwMode="auto">
            <a:xfrm>
              <a:off x="2382" y="890"/>
              <a:ext cx="58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OSRdyGrp</a:t>
              </a:r>
            </a:p>
          </p:txBody>
        </p:sp>
      </p:grpSp>
      <p:grpSp>
        <p:nvGrpSpPr>
          <p:cNvPr id="73733" name="Group 71"/>
          <p:cNvGrpSpPr/>
          <p:nvPr/>
        </p:nvGrpSpPr>
        <p:grpSpPr bwMode="auto">
          <a:xfrm>
            <a:off x="3121025" y="3987801"/>
            <a:ext cx="1079500" cy="1139825"/>
            <a:chOff x="1066" y="3166"/>
            <a:chExt cx="680" cy="718"/>
          </a:xfrm>
        </p:grpSpPr>
        <p:sp>
          <p:nvSpPr>
            <p:cNvPr id="131144" name="Rectangle 72"/>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73840" name="Text Box 73"/>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OSTCBTbl[0]</a:t>
              </a:r>
            </a:p>
          </p:txBody>
        </p:sp>
        <p:sp>
          <p:nvSpPr>
            <p:cNvPr id="131146" name="Rectangle 74"/>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31147" name="Rectangle 75"/>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73734" name="Group 76"/>
          <p:cNvGrpSpPr/>
          <p:nvPr/>
        </p:nvGrpSpPr>
        <p:grpSpPr bwMode="auto">
          <a:xfrm>
            <a:off x="6648450" y="3506788"/>
            <a:ext cx="2808288" cy="1631950"/>
            <a:chOff x="3606" y="2078"/>
            <a:chExt cx="1769" cy="1028"/>
          </a:xfrm>
        </p:grpSpPr>
        <p:sp>
          <p:nvSpPr>
            <p:cNvPr id="131149" name="Rectangle 77"/>
            <p:cNvSpPr>
              <a:spLocks noChangeArrowheads="1"/>
            </p:cNvSpPr>
            <p:nvPr/>
          </p:nvSpPr>
          <p:spPr bwMode="auto">
            <a:xfrm>
              <a:off x="4604" y="2252"/>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1150" name="Rectangle 78"/>
            <p:cNvSpPr>
              <a:spLocks noChangeArrowheads="1"/>
            </p:cNvSpPr>
            <p:nvPr/>
          </p:nvSpPr>
          <p:spPr bwMode="auto">
            <a:xfrm>
              <a:off x="4604" y="2341"/>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1151" name="Rectangle 79"/>
            <p:cNvSpPr>
              <a:spLocks noChangeArrowheads="1"/>
            </p:cNvSpPr>
            <p:nvPr/>
          </p:nvSpPr>
          <p:spPr bwMode="auto">
            <a:xfrm>
              <a:off x="4604" y="2432"/>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1152" name="Rectangle 80"/>
            <p:cNvSpPr>
              <a:spLocks noChangeArrowheads="1"/>
            </p:cNvSpPr>
            <p:nvPr/>
          </p:nvSpPr>
          <p:spPr bwMode="auto">
            <a:xfrm>
              <a:off x="4604" y="2523"/>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1153" name="Rectangle 81"/>
            <p:cNvSpPr>
              <a:spLocks noChangeArrowheads="1"/>
            </p:cNvSpPr>
            <p:nvPr/>
          </p:nvSpPr>
          <p:spPr bwMode="auto">
            <a:xfrm>
              <a:off x="4604" y="2614"/>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1154" name="Rectangle 82"/>
            <p:cNvSpPr>
              <a:spLocks noChangeArrowheads="1"/>
            </p:cNvSpPr>
            <p:nvPr/>
          </p:nvSpPr>
          <p:spPr bwMode="auto">
            <a:xfrm>
              <a:off x="4604" y="2704"/>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1155" name="Rectangle 83"/>
            <p:cNvSpPr>
              <a:spLocks noChangeArrowheads="1"/>
            </p:cNvSpPr>
            <p:nvPr/>
          </p:nvSpPr>
          <p:spPr bwMode="auto">
            <a:xfrm>
              <a:off x="4604" y="2795"/>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tIns="0" anchor="ctr"/>
            <a:lstStyle/>
            <a:p>
              <a:pPr algn="ctr">
                <a:defRPr/>
              </a:pPr>
              <a:r>
                <a:rPr lang="en-US" altLang="zh-CN" sz="1200">
                  <a:latin typeface="Arial" panose="020B0604020202020204" pitchFamily="34" charset="0"/>
                </a:rPr>
                <a:t>……</a:t>
              </a:r>
            </a:p>
          </p:txBody>
        </p:sp>
        <p:sp>
          <p:nvSpPr>
            <p:cNvPr id="131156" name="Rectangle 84"/>
            <p:cNvSpPr>
              <a:spLocks noChangeArrowheads="1"/>
            </p:cNvSpPr>
            <p:nvPr/>
          </p:nvSpPr>
          <p:spPr bwMode="auto">
            <a:xfrm>
              <a:off x="4604" y="2886"/>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3836" name="Text Box 85"/>
            <p:cNvSpPr txBox="1">
              <a:spLocks noChangeArrowheads="1"/>
            </p:cNvSpPr>
            <p:nvPr/>
          </p:nvSpPr>
          <p:spPr bwMode="auto">
            <a:xfrm>
              <a:off x="4558" y="2078"/>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OSTCBPrioTbl[ ]</a:t>
              </a:r>
            </a:p>
          </p:txBody>
        </p:sp>
        <p:sp>
          <p:nvSpPr>
            <p:cNvPr id="73837" name="Text Box 86"/>
            <p:cNvSpPr txBox="1">
              <a:spLocks noChangeArrowheads="1"/>
            </p:cNvSpPr>
            <p:nvPr/>
          </p:nvSpPr>
          <p:spPr bwMode="auto">
            <a:xfrm>
              <a:off x="3606" y="2251"/>
              <a:ext cx="1043" cy="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lnSpc>
                  <a:spcPct val="50000"/>
                </a:lnSpc>
                <a:spcBef>
                  <a:spcPct val="50000"/>
                </a:spcBef>
              </a:pPr>
              <a:r>
                <a:rPr lang="en-US" altLang="zh-CN" sz="1000"/>
                <a:t>[0]</a:t>
              </a:r>
            </a:p>
            <a:p>
              <a:pPr algn="r" eaLnBrk="1" hangingPunct="1">
                <a:lnSpc>
                  <a:spcPct val="30000"/>
                </a:lnSpc>
                <a:spcBef>
                  <a:spcPct val="50000"/>
                </a:spcBef>
              </a:pPr>
              <a:r>
                <a:rPr lang="en-US" altLang="zh-CN" sz="1000"/>
                <a:t>[1]</a:t>
              </a:r>
            </a:p>
            <a:p>
              <a:pPr algn="r" eaLnBrk="1" hangingPunct="1">
                <a:lnSpc>
                  <a:spcPct val="50000"/>
                </a:lnSpc>
                <a:spcBef>
                  <a:spcPct val="50000"/>
                </a:spcBef>
              </a:pPr>
              <a:r>
                <a:rPr lang="en-US" altLang="zh-CN" sz="1000"/>
                <a:t>[2]</a:t>
              </a:r>
            </a:p>
            <a:p>
              <a:pPr algn="r" eaLnBrk="1" hangingPunct="1">
                <a:lnSpc>
                  <a:spcPct val="50000"/>
                </a:lnSpc>
                <a:spcBef>
                  <a:spcPct val="50000"/>
                </a:spcBef>
              </a:pPr>
              <a:r>
                <a:rPr lang="en-US" altLang="zh-CN" sz="1000"/>
                <a:t>[3]</a:t>
              </a:r>
            </a:p>
            <a:p>
              <a:pPr algn="r" eaLnBrk="1" hangingPunct="1">
                <a:lnSpc>
                  <a:spcPct val="50000"/>
                </a:lnSpc>
                <a:spcBef>
                  <a:spcPct val="50000"/>
                </a:spcBef>
              </a:pPr>
              <a:r>
                <a:rPr lang="en-US" altLang="zh-CN" sz="1000"/>
                <a:t>[4]</a:t>
              </a:r>
            </a:p>
            <a:p>
              <a:pPr algn="r" eaLnBrk="1" hangingPunct="1">
                <a:lnSpc>
                  <a:spcPct val="50000"/>
                </a:lnSpc>
                <a:spcBef>
                  <a:spcPct val="50000"/>
                </a:spcBef>
              </a:pPr>
              <a:r>
                <a:rPr lang="en-US" altLang="zh-CN" sz="1000"/>
                <a:t>[5]</a:t>
              </a:r>
            </a:p>
            <a:p>
              <a:pPr algn="r" eaLnBrk="1" hangingPunct="1">
                <a:lnSpc>
                  <a:spcPct val="50000"/>
                </a:lnSpc>
                <a:spcBef>
                  <a:spcPct val="50000"/>
                </a:spcBef>
              </a:pPr>
              <a:endParaRPr lang="en-US" altLang="zh-CN" sz="1000"/>
            </a:p>
            <a:p>
              <a:pPr algn="r" eaLnBrk="1" hangingPunct="1">
                <a:lnSpc>
                  <a:spcPct val="50000"/>
                </a:lnSpc>
                <a:spcBef>
                  <a:spcPct val="50000"/>
                </a:spcBef>
              </a:pPr>
              <a:r>
                <a:rPr lang="en-US" altLang="zh-CN" sz="1000"/>
                <a:t>[OS_LOWEST_PRIO-1]</a:t>
              </a:r>
            </a:p>
            <a:p>
              <a:pPr algn="r" eaLnBrk="1" hangingPunct="1">
                <a:lnSpc>
                  <a:spcPct val="50000"/>
                </a:lnSpc>
                <a:spcBef>
                  <a:spcPct val="50000"/>
                </a:spcBef>
              </a:pPr>
              <a:r>
                <a:rPr lang="en-US" altLang="zh-CN" sz="1000"/>
                <a:t>[OS_LOWEST_PRIO]</a:t>
              </a:r>
            </a:p>
          </p:txBody>
        </p:sp>
        <p:sp>
          <p:nvSpPr>
            <p:cNvPr id="131159" name="Rectangle 87"/>
            <p:cNvSpPr>
              <a:spLocks noChangeArrowheads="1"/>
            </p:cNvSpPr>
            <p:nvPr/>
          </p:nvSpPr>
          <p:spPr bwMode="auto">
            <a:xfrm>
              <a:off x="4604" y="2976"/>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grpSp>
      <p:grpSp>
        <p:nvGrpSpPr>
          <p:cNvPr id="73735" name="Group 88"/>
          <p:cNvGrpSpPr/>
          <p:nvPr/>
        </p:nvGrpSpPr>
        <p:grpSpPr bwMode="auto">
          <a:xfrm>
            <a:off x="4416425" y="5260976"/>
            <a:ext cx="1079500" cy="1139825"/>
            <a:chOff x="1066" y="3166"/>
            <a:chExt cx="680" cy="718"/>
          </a:xfrm>
        </p:grpSpPr>
        <p:sp>
          <p:nvSpPr>
            <p:cNvPr id="131161" name="Rectangle 89"/>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73825" name="Text Box 90"/>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OSTCBTbl[1]</a:t>
              </a:r>
            </a:p>
          </p:txBody>
        </p:sp>
        <p:sp>
          <p:nvSpPr>
            <p:cNvPr id="131163" name="Rectangle 91"/>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31164" name="Rectangle 92"/>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73736" name="Group 93"/>
          <p:cNvGrpSpPr/>
          <p:nvPr/>
        </p:nvGrpSpPr>
        <p:grpSpPr bwMode="auto">
          <a:xfrm>
            <a:off x="5711825" y="5257801"/>
            <a:ext cx="1079500" cy="1139825"/>
            <a:chOff x="1066" y="3166"/>
            <a:chExt cx="680" cy="718"/>
          </a:xfrm>
        </p:grpSpPr>
        <p:sp>
          <p:nvSpPr>
            <p:cNvPr id="131166" name="Rectangle 94"/>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73821" name="Text Box 95"/>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OSTCBTbl[2]</a:t>
              </a:r>
            </a:p>
          </p:txBody>
        </p:sp>
        <p:sp>
          <p:nvSpPr>
            <p:cNvPr id="131168" name="Rectangle 96"/>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31169" name="Rectangle 97"/>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73737" name="Group 111"/>
          <p:cNvGrpSpPr/>
          <p:nvPr/>
        </p:nvGrpSpPr>
        <p:grpSpPr bwMode="auto">
          <a:xfrm>
            <a:off x="1895475" y="3979864"/>
            <a:ext cx="1009650" cy="592137"/>
            <a:chOff x="294" y="2659"/>
            <a:chExt cx="636" cy="373"/>
          </a:xfrm>
        </p:grpSpPr>
        <p:sp>
          <p:nvSpPr>
            <p:cNvPr id="131184" name="Rectangle 112"/>
            <p:cNvSpPr>
              <a:spLocks noChangeArrowheads="1"/>
            </p:cNvSpPr>
            <p:nvPr/>
          </p:nvSpPr>
          <p:spPr bwMode="auto">
            <a:xfrm>
              <a:off x="294" y="2851"/>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3819" name="Text Box 113"/>
            <p:cNvSpPr txBox="1">
              <a:spLocks noChangeArrowheads="1"/>
            </p:cNvSpPr>
            <p:nvPr/>
          </p:nvSpPr>
          <p:spPr bwMode="auto">
            <a:xfrm>
              <a:off x="295" y="2659"/>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OSTCBList</a:t>
              </a:r>
            </a:p>
          </p:txBody>
        </p:sp>
      </p:grpSp>
      <p:grpSp>
        <p:nvGrpSpPr>
          <p:cNvPr id="73738" name="Group 114"/>
          <p:cNvGrpSpPr/>
          <p:nvPr/>
        </p:nvGrpSpPr>
        <p:grpSpPr bwMode="auto">
          <a:xfrm>
            <a:off x="4213225" y="4324350"/>
            <a:ext cx="863600" cy="274638"/>
            <a:chOff x="2925" y="2341"/>
            <a:chExt cx="544" cy="173"/>
          </a:xfrm>
        </p:grpSpPr>
        <p:sp>
          <p:nvSpPr>
            <p:cNvPr id="73816" name="Line 115"/>
            <p:cNvSpPr>
              <a:spLocks noChangeShapeType="1"/>
            </p:cNvSpPr>
            <p:nvPr/>
          </p:nvSpPr>
          <p:spPr bwMode="auto">
            <a:xfrm>
              <a:off x="2925" y="242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3817" name="Text Box 116"/>
            <p:cNvSpPr txBox="1">
              <a:spLocks noChangeArrowheads="1"/>
            </p:cNvSpPr>
            <p:nvPr/>
          </p:nvSpPr>
          <p:spPr bwMode="auto">
            <a:xfrm>
              <a:off x="3061" y="234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sp>
        <p:nvSpPr>
          <p:cNvPr id="73739" name="Line 117"/>
          <p:cNvSpPr>
            <a:spLocks noChangeShapeType="1"/>
          </p:cNvSpPr>
          <p:nvPr/>
        </p:nvSpPr>
        <p:spPr bwMode="auto">
          <a:xfrm>
            <a:off x="2903539" y="5602288"/>
            <a:ext cx="1584325"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cxnSp>
        <p:nvCxnSpPr>
          <p:cNvPr id="73740" name="AutoShape 118"/>
          <p:cNvCxnSpPr>
            <a:cxnSpLocks noChangeShapeType="1"/>
          </p:cNvCxnSpPr>
          <p:nvPr/>
        </p:nvCxnSpPr>
        <p:spPr bwMode="auto">
          <a:xfrm rot="16200000" flipV="1">
            <a:off x="5665789" y="1874839"/>
            <a:ext cx="669925" cy="5616575"/>
          </a:xfrm>
          <a:prstGeom prst="bentConnector4">
            <a:avLst>
              <a:gd name="adj1" fmla="val -33884"/>
              <a:gd name="adj2" fmla="val 102935"/>
            </a:avLst>
          </a:prstGeom>
          <a:noFill/>
          <a:ln w="19050">
            <a:solidFill>
              <a:schemeClr val="tx1"/>
            </a:solidFill>
            <a:miter lim="800000"/>
            <a:headEnd type="oval" w="med" len="med"/>
            <a:tailEnd type="triangle" w="med" len="med"/>
          </a:ln>
          <a:extLst>
            <a:ext uri="{909E8E84-426E-40DD-AFC4-6F175D3DCCD1}">
              <a14:hiddenFill xmlns:a14="http://schemas.microsoft.com/office/drawing/2010/main">
                <a:noFill/>
              </a14:hiddenFill>
            </a:ext>
          </a:extLst>
        </p:spPr>
      </p:cxnSp>
      <p:cxnSp>
        <p:nvCxnSpPr>
          <p:cNvPr id="73741" name="AutoShape 119"/>
          <p:cNvCxnSpPr>
            <a:cxnSpLocks noChangeShapeType="1"/>
            <a:stCxn id="131144" idx="3"/>
          </p:cNvCxnSpPr>
          <p:nvPr/>
        </p:nvCxnSpPr>
        <p:spPr bwMode="auto">
          <a:xfrm flipH="1" flipV="1">
            <a:off x="3192463" y="3557589"/>
            <a:ext cx="1008062" cy="777875"/>
          </a:xfrm>
          <a:prstGeom prst="bentConnector5">
            <a:avLst>
              <a:gd name="adj1" fmla="val -22519"/>
              <a:gd name="adj2" fmla="val 47139"/>
              <a:gd name="adj3" fmla="val 122676"/>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73742" name="Line 120"/>
          <p:cNvSpPr>
            <a:spLocks noChangeShapeType="1"/>
          </p:cNvSpPr>
          <p:nvPr/>
        </p:nvSpPr>
        <p:spPr bwMode="auto">
          <a:xfrm>
            <a:off x="2903539" y="4427538"/>
            <a:ext cx="288925"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73743" name="Group 121"/>
          <p:cNvGrpSpPr/>
          <p:nvPr/>
        </p:nvGrpSpPr>
        <p:grpSpPr bwMode="auto">
          <a:xfrm>
            <a:off x="6721475" y="2179639"/>
            <a:ext cx="1150938" cy="287337"/>
            <a:chOff x="1520" y="2251"/>
            <a:chExt cx="1450" cy="181"/>
          </a:xfrm>
        </p:grpSpPr>
        <p:sp>
          <p:nvSpPr>
            <p:cNvPr id="73808" name="Rectangle 122"/>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3809" name="Rectangle 123"/>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3810" name="Rectangle 124"/>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3811" name="Rectangle 125"/>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3812" name="Rectangle 126"/>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3813" name="Rectangle 127"/>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3814" name="Rectangle 128"/>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73815" name="Rectangle 129"/>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73744" name="Group 130"/>
          <p:cNvGrpSpPr/>
          <p:nvPr/>
        </p:nvGrpSpPr>
        <p:grpSpPr bwMode="auto">
          <a:xfrm>
            <a:off x="8234364" y="2900364"/>
            <a:ext cx="1150937" cy="287337"/>
            <a:chOff x="1520" y="2251"/>
            <a:chExt cx="1450" cy="181"/>
          </a:xfrm>
        </p:grpSpPr>
        <p:sp>
          <p:nvSpPr>
            <p:cNvPr id="73800" name="Rectangle 131"/>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3801" name="Rectangle 132"/>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3802" name="Rectangle 133"/>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3803" name="Rectangle 134"/>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3804" name="Rectangle 135"/>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3805" name="Rectangle 136"/>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3806" name="Rectangle 137"/>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73807" name="Rectangle 138"/>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cxnSp>
        <p:nvCxnSpPr>
          <p:cNvPr id="73745" name="AutoShape 139"/>
          <p:cNvCxnSpPr>
            <a:cxnSpLocks noChangeShapeType="1"/>
            <a:stCxn id="73860" idx="1"/>
            <a:endCxn id="73815" idx="2"/>
          </p:cNvCxnSpPr>
          <p:nvPr/>
        </p:nvCxnSpPr>
        <p:spPr bwMode="auto">
          <a:xfrm rot="10800000">
            <a:off x="7800976" y="2466976"/>
            <a:ext cx="74613" cy="130175"/>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73746" name="AutoShape 140"/>
          <p:cNvCxnSpPr>
            <a:cxnSpLocks noChangeShapeType="1"/>
            <a:stCxn id="73861" idx="1"/>
            <a:endCxn id="73814" idx="2"/>
          </p:cNvCxnSpPr>
          <p:nvPr/>
        </p:nvCxnSpPr>
        <p:spPr bwMode="auto">
          <a:xfrm rot="10800000">
            <a:off x="7658100" y="2466976"/>
            <a:ext cx="217488" cy="563563"/>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grpSp>
        <p:nvGrpSpPr>
          <p:cNvPr id="73747" name="Group 141"/>
          <p:cNvGrpSpPr/>
          <p:nvPr/>
        </p:nvGrpSpPr>
        <p:grpSpPr bwMode="auto">
          <a:xfrm>
            <a:off x="3840164" y="2427288"/>
            <a:ext cx="1150937" cy="635000"/>
            <a:chOff x="2064" y="1706"/>
            <a:chExt cx="725" cy="400"/>
          </a:xfrm>
        </p:grpSpPr>
        <p:grpSp>
          <p:nvGrpSpPr>
            <p:cNvPr id="73790" name="Group 142"/>
            <p:cNvGrpSpPr/>
            <p:nvPr/>
          </p:nvGrpSpPr>
          <p:grpSpPr bwMode="auto">
            <a:xfrm>
              <a:off x="2064" y="1925"/>
              <a:ext cx="725" cy="181"/>
              <a:chOff x="1520" y="2251"/>
              <a:chExt cx="1450" cy="181"/>
            </a:xfrm>
          </p:grpSpPr>
          <p:sp>
            <p:nvSpPr>
              <p:cNvPr id="131215" name="Rectangle 143"/>
              <p:cNvSpPr>
                <a:spLocks noChangeArrowheads="1"/>
              </p:cNvSpPr>
              <p:nvPr/>
            </p:nvSpPr>
            <p:spPr bwMode="auto">
              <a:xfrm>
                <a:off x="1520"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216" name="Rectangle 144"/>
              <p:cNvSpPr>
                <a:spLocks noChangeArrowheads="1"/>
              </p:cNvSpPr>
              <p:nvPr/>
            </p:nvSpPr>
            <p:spPr bwMode="auto">
              <a:xfrm>
                <a:off x="1702"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217" name="Rectangle 145"/>
              <p:cNvSpPr>
                <a:spLocks noChangeArrowheads="1"/>
              </p:cNvSpPr>
              <p:nvPr/>
            </p:nvSpPr>
            <p:spPr bwMode="auto">
              <a:xfrm>
                <a:off x="1882"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218" name="Rectangle 146"/>
              <p:cNvSpPr>
                <a:spLocks noChangeArrowheads="1"/>
              </p:cNvSpPr>
              <p:nvPr/>
            </p:nvSpPr>
            <p:spPr bwMode="auto">
              <a:xfrm>
                <a:off x="2064"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219" name="Rectangle 147"/>
              <p:cNvSpPr>
                <a:spLocks noChangeArrowheads="1"/>
              </p:cNvSpPr>
              <p:nvPr/>
            </p:nvSpPr>
            <p:spPr bwMode="auto">
              <a:xfrm>
                <a:off x="2246"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220" name="Rectangle 148"/>
              <p:cNvSpPr>
                <a:spLocks noChangeArrowheads="1"/>
              </p:cNvSpPr>
              <p:nvPr/>
            </p:nvSpPr>
            <p:spPr bwMode="auto">
              <a:xfrm>
                <a:off x="2426"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221" name="Rectangle 149"/>
              <p:cNvSpPr>
                <a:spLocks noChangeArrowheads="1"/>
              </p:cNvSpPr>
              <p:nvPr/>
            </p:nvSpPr>
            <p:spPr bwMode="auto">
              <a:xfrm>
                <a:off x="2608"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222" name="Rectangle 150"/>
              <p:cNvSpPr>
                <a:spLocks noChangeArrowheads="1"/>
              </p:cNvSpPr>
              <p:nvPr/>
            </p:nvSpPr>
            <p:spPr bwMode="auto">
              <a:xfrm>
                <a:off x="2790"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73791" name="Text Box 151"/>
            <p:cNvSpPr txBox="1">
              <a:spLocks noChangeArrowheads="1"/>
            </p:cNvSpPr>
            <p:nvPr/>
          </p:nvSpPr>
          <p:spPr bwMode="auto">
            <a:xfrm>
              <a:off x="2153" y="1706"/>
              <a:ext cx="59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OSPrioCur</a:t>
              </a:r>
            </a:p>
          </p:txBody>
        </p:sp>
      </p:grpSp>
      <p:grpSp>
        <p:nvGrpSpPr>
          <p:cNvPr id="73748" name="Group 152"/>
          <p:cNvGrpSpPr/>
          <p:nvPr/>
        </p:nvGrpSpPr>
        <p:grpSpPr bwMode="auto">
          <a:xfrm>
            <a:off x="1895475" y="2486026"/>
            <a:ext cx="1944688" cy="576263"/>
            <a:chOff x="158" y="1298"/>
            <a:chExt cx="1225" cy="363"/>
          </a:xfrm>
        </p:grpSpPr>
        <p:grpSp>
          <p:nvGrpSpPr>
            <p:cNvPr id="73784" name="Group 153"/>
            <p:cNvGrpSpPr/>
            <p:nvPr/>
          </p:nvGrpSpPr>
          <p:grpSpPr bwMode="auto">
            <a:xfrm>
              <a:off x="158" y="1298"/>
              <a:ext cx="635" cy="363"/>
              <a:chOff x="113" y="1434"/>
              <a:chExt cx="635" cy="363"/>
            </a:xfrm>
          </p:grpSpPr>
          <p:sp>
            <p:nvSpPr>
              <p:cNvPr id="131226" name="Rectangle 154"/>
              <p:cNvSpPr>
                <a:spLocks noChangeArrowheads="1"/>
              </p:cNvSpPr>
              <p:nvPr/>
            </p:nvSpPr>
            <p:spPr bwMode="auto">
              <a:xfrm>
                <a:off x="113" y="1616"/>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3789" name="Text Box 155"/>
              <p:cNvSpPr txBox="1">
                <a:spLocks noChangeArrowheads="1"/>
              </p:cNvSpPr>
              <p:nvPr/>
            </p:nvSpPr>
            <p:spPr bwMode="auto">
              <a:xfrm>
                <a:off x="113" y="1434"/>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OSTCBCur</a:t>
                </a:r>
              </a:p>
            </p:txBody>
          </p:sp>
        </p:grpSp>
        <p:grpSp>
          <p:nvGrpSpPr>
            <p:cNvPr id="73785" name="Group 156"/>
            <p:cNvGrpSpPr/>
            <p:nvPr/>
          </p:nvGrpSpPr>
          <p:grpSpPr bwMode="auto">
            <a:xfrm>
              <a:off x="793" y="1480"/>
              <a:ext cx="590" cy="173"/>
              <a:chOff x="748" y="1480"/>
              <a:chExt cx="590" cy="173"/>
            </a:xfrm>
          </p:grpSpPr>
          <p:sp>
            <p:nvSpPr>
              <p:cNvPr id="73786" name="Line 157"/>
              <p:cNvSpPr>
                <a:spLocks noChangeShapeType="1"/>
              </p:cNvSpPr>
              <p:nvPr/>
            </p:nvSpPr>
            <p:spPr bwMode="auto">
              <a:xfrm>
                <a:off x="748" y="1570"/>
                <a:ext cx="227"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3787" name="Text Box 158"/>
              <p:cNvSpPr txBox="1">
                <a:spLocks noChangeArrowheads="1"/>
              </p:cNvSpPr>
              <p:nvPr/>
            </p:nvSpPr>
            <p:spPr bwMode="auto">
              <a:xfrm>
                <a:off x="930" y="1480"/>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grpSp>
      <p:grpSp>
        <p:nvGrpSpPr>
          <p:cNvPr id="73749" name="Group 159"/>
          <p:cNvGrpSpPr/>
          <p:nvPr/>
        </p:nvGrpSpPr>
        <p:grpSpPr bwMode="auto">
          <a:xfrm>
            <a:off x="3768726" y="1765301"/>
            <a:ext cx="1298575" cy="620713"/>
            <a:chOff x="1882" y="2041"/>
            <a:chExt cx="818" cy="391"/>
          </a:xfrm>
        </p:grpSpPr>
        <p:sp>
          <p:nvSpPr>
            <p:cNvPr id="73774" name="Text Box 160"/>
            <p:cNvSpPr txBox="1">
              <a:spLocks noChangeArrowheads="1"/>
            </p:cNvSpPr>
            <p:nvPr/>
          </p:nvSpPr>
          <p:spPr bwMode="auto">
            <a:xfrm>
              <a:off x="1882" y="2041"/>
              <a:ext cx="81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OSPrioHighRdy</a:t>
              </a:r>
            </a:p>
          </p:txBody>
        </p:sp>
        <p:grpSp>
          <p:nvGrpSpPr>
            <p:cNvPr id="73775" name="Group 161"/>
            <p:cNvGrpSpPr/>
            <p:nvPr/>
          </p:nvGrpSpPr>
          <p:grpSpPr bwMode="auto">
            <a:xfrm>
              <a:off x="1923" y="2251"/>
              <a:ext cx="725" cy="181"/>
              <a:chOff x="1520" y="2251"/>
              <a:chExt cx="1450" cy="181"/>
            </a:xfrm>
          </p:grpSpPr>
          <p:sp>
            <p:nvSpPr>
              <p:cNvPr id="131234" name="Rectangle 162"/>
              <p:cNvSpPr>
                <a:spLocks noChangeArrowheads="1"/>
              </p:cNvSpPr>
              <p:nvPr/>
            </p:nvSpPr>
            <p:spPr bwMode="auto">
              <a:xfrm>
                <a:off x="1520"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235" name="Rectangle 163"/>
              <p:cNvSpPr>
                <a:spLocks noChangeArrowheads="1"/>
              </p:cNvSpPr>
              <p:nvPr/>
            </p:nvSpPr>
            <p:spPr bwMode="auto">
              <a:xfrm>
                <a:off x="1702"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236" name="Rectangle 164"/>
              <p:cNvSpPr>
                <a:spLocks noChangeArrowheads="1"/>
              </p:cNvSpPr>
              <p:nvPr/>
            </p:nvSpPr>
            <p:spPr bwMode="auto">
              <a:xfrm>
                <a:off x="1882"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237" name="Rectangle 165"/>
              <p:cNvSpPr>
                <a:spLocks noChangeArrowheads="1"/>
              </p:cNvSpPr>
              <p:nvPr/>
            </p:nvSpPr>
            <p:spPr bwMode="auto">
              <a:xfrm>
                <a:off x="2064"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238" name="Rectangle 166"/>
              <p:cNvSpPr>
                <a:spLocks noChangeArrowheads="1"/>
              </p:cNvSpPr>
              <p:nvPr/>
            </p:nvSpPr>
            <p:spPr bwMode="auto">
              <a:xfrm>
                <a:off x="2246"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239" name="Rectangle 167"/>
              <p:cNvSpPr>
                <a:spLocks noChangeArrowheads="1"/>
              </p:cNvSpPr>
              <p:nvPr/>
            </p:nvSpPr>
            <p:spPr bwMode="auto">
              <a:xfrm>
                <a:off x="2426"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240" name="Rectangle 168"/>
              <p:cNvSpPr>
                <a:spLocks noChangeArrowheads="1"/>
              </p:cNvSpPr>
              <p:nvPr/>
            </p:nvSpPr>
            <p:spPr bwMode="auto">
              <a:xfrm>
                <a:off x="2608"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241" name="Rectangle 169"/>
              <p:cNvSpPr>
                <a:spLocks noChangeArrowheads="1"/>
              </p:cNvSpPr>
              <p:nvPr/>
            </p:nvSpPr>
            <p:spPr bwMode="auto">
              <a:xfrm>
                <a:off x="2790"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grpSp>
        <p:nvGrpSpPr>
          <p:cNvPr id="73750" name="Group 170"/>
          <p:cNvGrpSpPr/>
          <p:nvPr/>
        </p:nvGrpSpPr>
        <p:grpSpPr bwMode="auto">
          <a:xfrm>
            <a:off x="5283200" y="2486026"/>
            <a:ext cx="1149350" cy="563563"/>
            <a:chOff x="113" y="898"/>
            <a:chExt cx="724" cy="355"/>
          </a:xfrm>
        </p:grpSpPr>
        <p:sp>
          <p:nvSpPr>
            <p:cNvPr id="131243" name="Rectangle 171"/>
            <p:cNvSpPr>
              <a:spLocks noChangeArrowheads="1"/>
            </p:cNvSpPr>
            <p:nvPr/>
          </p:nvSpPr>
          <p:spPr bwMode="auto">
            <a:xfrm>
              <a:off x="158" y="1072"/>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3773" name="Text Box 172"/>
            <p:cNvSpPr txBox="1">
              <a:spLocks noChangeArrowheads="1"/>
            </p:cNvSpPr>
            <p:nvPr/>
          </p:nvSpPr>
          <p:spPr bwMode="auto">
            <a:xfrm>
              <a:off x="113" y="898"/>
              <a:ext cx="72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1200"/>
                <a:t>OSIntNesting</a:t>
              </a:r>
              <a:endParaRPr lang="en-US" altLang="zh-CN" sz="1200"/>
            </a:p>
          </p:txBody>
        </p:sp>
      </p:grpSp>
      <p:grpSp>
        <p:nvGrpSpPr>
          <p:cNvPr id="73751" name="Group 173"/>
          <p:cNvGrpSpPr/>
          <p:nvPr/>
        </p:nvGrpSpPr>
        <p:grpSpPr bwMode="auto">
          <a:xfrm>
            <a:off x="5353051" y="1760539"/>
            <a:ext cx="1008063" cy="581025"/>
            <a:chOff x="113" y="944"/>
            <a:chExt cx="635" cy="366"/>
          </a:xfrm>
        </p:grpSpPr>
        <p:sp>
          <p:nvSpPr>
            <p:cNvPr id="131246" name="Rectangle 174"/>
            <p:cNvSpPr>
              <a:spLocks noChangeArrowheads="1"/>
            </p:cNvSpPr>
            <p:nvPr/>
          </p:nvSpPr>
          <p:spPr bwMode="auto">
            <a:xfrm>
              <a:off x="113" y="1129"/>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FALSE</a:t>
              </a:r>
            </a:p>
          </p:txBody>
        </p:sp>
        <p:sp>
          <p:nvSpPr>
            <p:cNvPr id="73771" name="Text Box 175"/>
            <p:cNvSpPr txBox="1">
              <a:spLocks noChangeArrowheads="1"/>
            </p:cNvSpPr>
            <p:nvPr/>
          </p:nvSpPr>
          <p:spPr bwMode="auto">
            <a:xfrm>
              <a:off x="113" y="944"/>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1200"/>
                <a:t>OSRunning</a:t>
              </a:r>
              <a:endParaRPr lang="en-US" altLang="zh-CN" sz="1200"/>
            </a:p>
          </p:txBody>
        </p:sp>
      </p:grpSp>
      <p:grpSp>
        <p:nvGrpSpPr>
          <p:cNvPr id="73752" name="Group 176"/>
          <p:cNvGrpSpPr/>
          <p:nvPr/>
        </p:nvGrpSpPr>
        <p:grpSpPr bwMode="auto">
          <a:xfrm>
            <a:off x="1752601" y="1762125"/>
            <a:ext cx="2087563" cy="579438"/>
            <a:chOff x="1565" y="1026"/>
            <a:chExt cx="1315" cy="365"/>
          </a:xfrm>
        </p:grpSpPr>
        <p:grpSp>
          <p:nvGrpSpPr>
            <p:cNvPr id="73764" name="Group 177"/>
            <p:cNvGrpSpPr/>
            <p:nvPr/>
          </p:nvGrpSpPr>
          <p:grpSpPr bwMode="auto">
            <a:xfrm>
              <a:off x="1565" y="1026"/>
              <a:ext cx="816" cy="365"/>
              <a:chOff x="1565" y="1035"/>
              <a:chExt cx="816" cy="365"/>
            </a:xfrm>
          </p:grpSpPr>
          <p:sp>
            <p:nvSpPr>
              <p:cNvPr id="73768" name="Text Box 178"/>
              <p:cNvSpPr txBox="1">
                <a:spLocks noChangeArrowheads="1"/>
              </p:cNvSpPr>
              <p:nvPr/>
            </p:nvSpPr>
            <p:spPr bwMode="auto">
              <a:xfrm>
                <a:off x="1565" y="1035"/>
                <a:ext cx="81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OSTCBHighRdy</a:t>
                </a:r>
              </a:p>
            </p:txBody>
          </p:sp>
          <p:sp>
            <p:nvSpPr>
              <p:cNvPr id="131251" name="Rectangle 179"/>
              <p:cNvSpPr>
                <a:spLocks noChangeArrowheads="1"/>
              </p:cNvSpPr>
              <p:nvPr/>
            </p:nvSpPr>
            <p:spPr bwMode="auto">
              <a:xfrm>
                <a:off x="1657" y="1219"/>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grpSp>
        <p:grpSp>
          <p:nvGrpSpPr>
            <p:cNvPr id="73765" name="Group 180"/>
            <p:cNvGrpSpPr/>
            <p:nvPr/>
          </p:nvGrpSpPr>
          <p:grpSpPr bwMode="auto">
            <a:xfrm>
              <a:off x="2290" y="1216"/>
              <a:ext cx="590" cy="173"/>
              <a:chOff x="748" y="1480"/>
              <a:chExt cx="590" cy="173"/>
            </a:xfrm>
          </p:grpSpPr>
          <p:sp>
            <p:nvSpPr>
              <p:cNvPr id="73766" name="Line 181"/>
              <p:cNvSpPr>
                <a:spLocks noChangeShapeType="1"/>
              </p:cNvSpPr>
              <p:nvPr/>
            </p:nvSpPr>
            <p:spPr bwMode="auto">
              <a:xfrm>
                <a:off x="748" y="1570"/>
                <a:ext cx="227"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3767" name="Text Box 182"/>
              <p:cNvSpPr txBox="1">
                <a:spLocks noChangeArrowheads="1"/>
              </p:cNvSpPr>
              <p:nvPr/>
            </p:nvSpPr>
            <p:spPr bwMode="auto">
              <a:xfrm>
                <a:off x="930" y="1480"/>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grpSp>
      <p:grpSp>
        <p:nvGrpSpPr>
          <p:cNvPr id="73753" name="Group 183"/>
          <p:cNvGrpSpPr/>
          <p:nvPr/>
        </p:nvGrpSpPr>
        <p:grpSpPr bwMode="auto">
          <a:xfrm>
            <a:off x="3192463" y="3124200"/>
            <a:ext cx="1008062" cy="719138"/>
            <a:chOff x="975" y="1661"/>
            <a:chExt cx="635" cy="453"/>
          </a:xfrm>
        </p:grpSpPr>
        <p:sp>
          <p:nvSpPr>
            <p:cNvPr id="131256" name="Rectangle 184"/>
            <p:cNvSpPr>
              <a:spLocks noChangeArrowheads="1"/>
            </p:cNvSpPr>
            <p:nvPr/>
          </p:nvSpPr>
          <p:spPr bwMode="auto">
            <a:xfrm>
              <a:off x="975" y="1842"/>
              <a:ext cx="635" cy="91"/>
            </a:xfrm>
            <a:prstGeom prst="rect">
              <a:avLst/>
            </a:prstGeom>
            <a:gradFill rotWithShape="1">
              <a:gsLst>
                <a:gs pos="0">
                  <a:schemeClr val="bg1"/>
                </a:gs>
                <a:gs pos="100000">
                  <a:srgbClr val="FFFF9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1257" name="Rectangle 185"/>
            <p:cNvSpPr>
              <a:spLocks noChangeArrowheads="1"/>
            </p:cNvSpPr>
            <p:nvPr/>
          </p:nvSpPr>
          <p:spPr bwMode="auto">
            <a:xfrm>
              <a:off x="975" y="1933"/>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3763" name="Text Box 186"/>
            <p:cNvSpPr txBox="1">
              <a:spLocks noChangeArrowheads="1"/>
            </p:cNvSpPr>
            <p:nvPr/>
          </p:nvSpPr>
          <p:spPr bwMode="auto">
            <a:xfrm>
              <a:off x="1065" y="1661"/>
              <a:ext cx="54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任务堆栈</a:t>
              </a:r>
            </a:p>
          </p:txBody>
        </p:sp>
      </p:grpSp>
      <p:sp>
        <p:nvSpPr>
          <p:cNvPr id="73754" name="Rectangle 192"/>
          <p:cNvSpPr>
            <a:spLocks noChangeArrowheads="1"/>
          </p:cNvSpPr>
          <p:nvPr/>
        </p:nvSpPr>
        <p:spPr bwMode="auto">
          <a:xfrm>
            <a:off x="1981200" y="202442"/>
            <a:ext cx="4267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dirty="0"/>
              <a:t>创建空闲任务后状态</a:t>
            </a:r>
          </a:p>
        </p:txBody>
      </p:sp>
      <p:grpSp>
        <p:nvGrpSpPr>
          <p:cNvPr id="73755" name="Group 194"/>
          <p:cNvGrpSpPr/>
          <p:nvPr/>
        </p:nvGrpSpPr>
        <p:grpSpPr bwMode="auto">
          <a:xfrm>
            <a:off x="6823075" y="5610225"/>
            <a:ext cx="863600" cy="274638"/>
            <a:chOff x="2925" y="2341"/>
            <a:chExt cx="544" cy="173"/>
          </a:xfrm>
        </p:grpSpPr>
        <p:sp>
          <p:nvSpPr>
            <p:cNvPr id="73759" name="Line 195"/>
            <p:cNvSpPr>
              <a:spLocks noChangeShapeType="1"/>
            </p:cNvSpPr>
            <p:nvPr/>
          </p:nvSpPr>
          <p:spPr bwMode="auto">
            <a:xfrm>
              <a:off x="2925" y="242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3760" name="Text Box 196"/>
            <p:cNvSpPr txBox="1">
              <a:spLocks noChangeArrowheads="1"/>
            </p:cNvSpPr>
            <p:nvPr/>
          </p:nvSpPr>
          <p:spPr bwMode="auto">
            <a:xfrm>
              <a:off x="3061" y="234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sp>
        <p:nvSpPr>
          <p:cNvPr id="131270" name="Rectangle 198"/>
          <p:cNvSpPr>
            <a:spLocks noChangeArrowheads="1"/>
          </p:cNvSpPr>
          <p:nvPr/>
        </p:nvSpPr>
        <p:spPr bwMode="auto">
          <a:xfrm>
            <a:off x="4495800" y="3443288"/>
            <a:ext cx="3435350" cy="366712"/>
          </a:xfrm>
          <a:prstGeom prst="rect">
            <a:avLst/>
          </a:prstGeom>
          <a:gradFill rotWithShape="1">
            <a:gsLst>
              <a:gs pos="0">
                <a:schemeClr val="bg1"/>
              </a:gs>
              <a:gs pos="100000">
                <a:srgbClr val="DDFFFF"/>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a:latin typeface="Arial" panose="020B0604020202020204" pitchFamily="34" charset="0"/>
              </a:rPr>
              <a:t>#define   OS_LOWEST_PRIO 9</a:t>
            </a:r>
          </a:p>
        </p:txBody>
      </p:sp>
      <p:cxnSp>
        <p:nvCxnSpPr>
          <p:cNvPr id="73757" name="AutoShape 199"/>
          <p:cNvCxnSpPr>
            <a:cxnSpLocks noChangeShapeType="1"/>
            <a:stCxn id="131163" idx="3"/>
            <a:endCxn id="131166" idx="1"/>
          </p:cNvCxnSpPr>
          <p:nvPr/>
        </p:nvCxnSpPr>
        <p:spPr bwMode="auto">
          <a:xfrm flipV="1">
            <a:off x="5495925" y="5605464"/>
            <a:ext cx="287338" cy="147637"/>
          </a:xfrm>
          <a:prstGeom prst="bentConnector3">
            <a:avLst>
              <a:gd name="adj1" fmla="val 4972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178" name="燕尾形 177">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4" name="标题 3"/>
          <p:cNvSpPr>
            <a:spLocks noGrp="1"/>
          </p:cNvSpPr>
          <p:nvPr>
            <p:ph type="title"/>
          </p:nvPr>
        </p:nvSpPr>
        <p:spPr/>
        <p:txBody>
          <a:bodyPr/>
          <a:lstStyle/>
          <a:p>
            <a:endParaRPr lang="zh-CN" altLang="en-US"/>
          </a:p>
        </p:txBody>
      </p:sp>
      <p:sp>
        <p:nvSpPr>
          <p:cNvPr id="5" name="内容占位符 4"/>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31270"/>
                                        </p:tgtEl>
                                        <p:attrNameLst>
                                          <p:attrName>style.visibility</p:attrName>
                                        </p:attrNameLst>
                                      </p:cBhvr>
                                      <p:to>
                                        <p:strVal val="visible"/>
                                      </p:to>
                                    </p:set>
                                    <p:anim calcmode="lin" valueType="num">
                                      <p:cBhvr>
                                        <p:cTn id="7" dur="500" fill="hold"/>
                                        <p:tgtEl>
                                          <p:spTgt spid="131270"/>
                                        </p:tgtEl>
                                        <p:attrNameLst>
                                          <p:attrName>ppt_w</p:attrName>
                                        </p:attrNameLst>
                                      </p:cBhvr>
                                      <p:tavLst>
                                        <p:tav tm="0">
                                          <p:val>
                                            <p:fltVal val="0"/>
                                          </p:val>
                                        </p:tav>
                                        <p:tav tm="100000">
                                          <p:val>
                                            <p:strVal val="#ppt_w"/>
                                          </p:val>
                                        </p:tav>
                                      </p:tavLst>
                                    </p:anim>
                                    <p:anim calcmode="lin" valueType="num">
                                      <p:cBhvr>
                                        <p:cTn id="8" dur="500" fill="hold"/>
                                        <p:tgtEl>
                                          <p:spTgt spid="131270"/>
                                        </p:tgtEl>
                                        <p:attrNameLst>
                                          <p:attrName>ppt_h</p:attrName>
                                        </p:attrNameLst>
                                      </p:cBhvr>
                                      <p:tavLst>
                                        <p:tav tm="0">
                                          <p:val>
                                            <p:fltVal val="0"/>
                                          </p:val>
                                        </p:tav>
                                        <p:tav tm="100000">
                                          <p:val>
                                            <p:strVal val="#ppt_h"/>
                                          </p:val>
                                        </p:tav>
                                      </p:tavLst>
                                    </p:anim>
                                    <p:animEffect transition="in" filter="fade">
                                      <p:cBhvr>
                                        <p:cTn id="9" dur="500"/>
                                        <p:tgtEl>
                                          <p:spTgt spid="131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270"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754" name="Group 2"/>
          <p:cNvGrpSpPr/>
          <p:nvPr/>
        </p:nvGrpSpPr>
        <p:grpSpPr bwMode="auto">
          <a:xfrm>
            <a:off x="1752600" y="5153025"/>
            <a:ext cx="1296988" cy="592138"/>
            <a:chOff x="68" y="3203"/>
            <a:chExt cx="817" cy="373"/>
          </a:xfrm>
        </p:grpSpPr>
        <p:sp>
          <p:nvSpPr>
            <p:cNvPr id="134147" name="Rectangle 3"/>
            <p:cNvSpPr>
              <a:spLocks noChangeArrowheads="1"/>
            </p:cNvSpPr>
            <p:nvPr/>
          </p:nvSpPr>
          <p:spPr bwMode="auto">
            <a:xfrm>
              <a:off x="158" y="3395"/>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4932" name="Text Box 4"/>
            <p:cNvSpPr txBox="1">
              <a:spLocks noChangeArrowheads="1"/>
            </p:cNvSpPr>
            <p:nvPr/>
          </p:nvSpPr>
          <p:spPr bwMode="auto">
            <a:xfrm>
              <a:off x="68" y="3203"/>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OSTCBFreeList</a:t>
              </a:r>
            </a:p>
          </p:txBody>
        </p:sp>
      </p:grpSp>
      <p:grpSp>
        <p:nvGrpSpPr>
          <p:cNvPr id="74755" name="Group 5"/>
          <p:cNvGrpSpPr/>
          <p:nvPr/>
        </p:nvGrpSpPr>
        <p:grpSpPr bwMode="auto">
          <a:xfrm>
            <a:off x="7874000" y="1676401"/>
            <a:ext cx="2014538" cy="1960563"/>
            <a:chOff x="3425" y="754"/>
            <a:chExt cx="1269" cy="1235"/>
          </a:xfrm>
        </p:grpSpPr>
        <p:sp>
          <p:nvSpPr>
            <p:cNvPr id="74879" name="Line 6"/>
            <p:cNvSpPr>
              <a:spLocks noChangeShapeType="1"/>
            </p:cNvSpPr>
            <p:nvPr/>
          </p:nvSpPr>
          <p:spPr bwMode="auto">
            <a:xfrm flipV="1">
              <a:off x="3651" y="754"/>
              <a:ext cx="0" cy="1049"/>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74880" name="Group 7"/>
            <p:cNvGrpSpPr/>
            <p:nvPr/>
          </p:nvGrpSpPr>
          <p:grpSpPr bwMode="auto">
            <a:xfrm>
              <a:off x="3651" y="1525"/>
              <a:ext cx="726" cy="181"/>
              <a:chOff x="3651" y="1253"/>
              <a:chExt cx="726" cy="181"/>
            </a:xfrm>
          </p:grpSpPr>
          <p:sp>
            <p:nvSpPr>
              <p:cNvPr id="134152" name="Rectangle 8"/>
              <p:cNvSpPr>
                <a:spLocks noChangeArrowheads="1"/>
              </p:cNvSpPr>
              <p:nvPr/>
            </p:nvSpPr>
            <p:spPr bwMode="auto">
              <a:xfrm>
                <a:off x="3651"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4153" name="Rectangle 9"/>
              <p:cNvSpPr>
                <a:spLocks noChangeArrowheads="1"/>
              </p:cNvSpPr>
              <p:nvPr/>
            </p:nvSpPr>
            <p:spPr bwMode="auto">
              <a:xfrm>
                <a:off x="3742"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4154" name="Rectangle 10"/>
              <p:cNvSpPr>
                <a:spLocks noChangeArrowheads="1"/>
              </p:cNvSpPr>
              <p:nvPr/>
            </p:nvSpPr>
            <p:spPr bwMode="auto">
              <a:xfrm>
                <a:off x="383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4155" name="Rectangle 11"/>
              <p:cNvSpPr>
                <a:spLocks noChangeArrowheads="1"/>
              </p:cNvSpPr>
              <p:nvPr/>
            </p:nvSpPr>
            <p:spPr bwMode="auto">
              <a:xfrm>
                <a:off x="392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4156" name="Rectangle 12"/>
              <p:cNvSpPr>
                <a:spLocks noChangeArrowheads="1"/>
              </p:cNvSpPr>
              <p:nvPr/>
            </p:nvSpPr>
            <p:spPr bwMode="auto">
              <a:xfrm>
                <a:off x="4014"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4157" name="Rectangle 13"/>
              <p:cNvSpPr>
                <a:spLocks noChangeArrowheads="1"/>
              </p:cNvSpPr>
              <p:nvPr/>
            </p:nvSpPr>
            <p:spPr bwMode="auto">
              <a:xfrm>
                <a:off x="410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4158" name="Rectangle 14"/>
              <p:cNvSpPr>
                <a:spLocks noChangeArrowheads="1"/>
              </p:cNvSpPr>
              <p:nvPr/>
            </p:nvSpPr>
            <p:spPr bwMode="auto">
              <a:xfrm>
                <a:off x="419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4159" name="Rectangle 15"/>
              <p:cNvSpPr>
                <a:spLocks noChangeArrowheads="1"/>
              </p:cNvSpPr>
              <p:nvPr/>
            </p:nvSpPr>
            <p:spPr bwMode="auto">
              <a:xfrm>
                <a:off x="4286"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sp>
          <p:nvSpPr>
            <p:cNvPr id="74881" name="Line 16"/>
            <p:cNvSpPr>
              <a:spLocks noChangeShapeType="1"/>
            </p:cNvSpPr>
            <p:nvPr/>
          </p:nvSpPr>
          <p:spPr bwMode="auto">
            <a:xfrm flipV="1">
              <a:off x="3651" y="1797"/>
              <a:ext cx="1043" cy="6"/>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4882" name="Text Box 17"/>
            <p:cNvSpPr txBox="1">
              <a:spLocks noChangeArrowheads="1"/>
            </p:cNvSpPr>
            <p:nvPr/>
          </p:nvSpPr>
          <p:spPr bwMode="auto">
            <a:xfrm>
              <a:off x="4467" y="1797"/>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X</a:t>
              </a:r>
            </a:p>
          </p:txBody>
        </p:sp>
        <p:sp>
          <p:nvSpPr>
            <p:cNvPr id="74883" name="Text Box 18"/>
            <p:cNvSpPr txBox="1">
              <a:spLocks noChangeArrowheads="1"/>
            </p:cNvSpPr>
            <p:nvPr/>
          </p:nvSpPr>
          <p:spPr bwMode="auto">
            <a:xfrm>
              <a:off x="3425" y="800"/>
              <a:ext cx="18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nvGrpSpPr>
            <p:cNvPr id="74884" name="Group 19"/>
            <p:cNvGrpSpPr/>
            <p:nvPr/>
          </p:nvGrpSpPr>
          <p:grpSpPr bwMode="auto">
            <a:xfrm>
              <a:off x="3651" y="1253"/>
              <a:ext cx="726" cy="181"/>
              <a:chOff x="3651" y="1253"/>
              <a:chExt cx="726" cy="181"/>
            </a:xfrm>
          </p:grpSpPr>
          <p:sp>
            <p:nvSpPr>
              <p:cNvPr id="134164" name="Rectangle 20"/>
              <p:cNvSpPr>
                <a:spLocks noChangeArrowheads="1"/>
              </p:cNvSpPr>
              <p:nvPr/>
            </p:nvSpPr>
            <p:spPr bwMode="auto">
              <a:xfrm>
                <a:off x="3651"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165" name="Rectangle 21"/>
              <p:cNvSpPr>
                <a:spLocks noChangeArrowheads="1"/>
              </p:cNvSpPr>
              <p:nvPr/>
            </p:nvSpPr>
            <p:spPr bwMode="auto">
              <a:xfrm>
                <a:off x="3742"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166" name="Rectangle 22"/>
              <p:cNvSpPr>
                <a:spLocks noChangeArrowheads="1"/>
              </p:cNvSpPr>
              <p:nvPr/>
            </p:nvSpPr>
            <p:spPr bwMode="auto">
              <a:xfrm>
                <a:off x="383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167" name="Rectangle 23"/>
              <p:cNvSpPr>
                <a:spLocks noChangeArrowheads="1"/>
              </p:cNvSpPr>
              <p:nvPr/>
            </p:nvSpPr>
            <p:spPr bwMode="auto">
              <a:xfrm>
                <a:off x="392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134168" name="Rectangle 24"/>
              <p:cNvSpPr>
                <a:spLocks noChangeArrowheads="1"/>
              </p:cNvSpPr>
              <p:nvPr/>
            </p:nvSpPr>
            <p:spPr bwMode="auto">
              <a:xfrm>
                <a:off x="4014"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169" name="Rectangle 25"/>
              <p:cNvSpPr>
                <a:spLocks noChangeArrowheads="1"/>
              </p:cNvSpPr>
              <p:nvPr/>
            </p:nvSpPr>
            <p:spPr bwMode="auto">
              <a:xfrm>
                <a:off x="410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170" name="Rectangle 26"/>
              <p:cNvSpPr>
                <a:spLocks noChangeArrowheads="1"/>
              </p:cNvSpPr>
              <p:nvPr/>
            </p:nvSpPr>
            <p:spPr bwMode="auto">
              <a:xfrm>
                <a:off x="419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171" name="Rectangle 27"/>
              <p:cNvSpPr>
                <a:spLocks noChangeArrowheads="1"/>
              </p:cNvSpPr>
              <p:nvPr/>
            </p:nvSpPr>
            <p:spPr bwMode="auto">
              <a:xfrm>
                <a:off x="4286"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74885" name="Text Box 28"/>
            <p:cNvSpPr txBox="1">
              <a:spLocks noChangeArrowheads="1"/>
            </p:cNvSpPr>
            <p:nvPr/>
          </p:nvSpPr>
          <p:spPr bwMode="auto">
            <a:xfrm>
              <a:off x="3696" y="890"/>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OSRdyTbl[ ]</a:t>
              </a:r>
            </a:p>
          </p:txBody>
        </p:sp>
        <p:sp>
          <p:nvSpPr>
            <p:cNvPr id="74886" name="Text Box 29"/>
            <p:cNvSpPr txBox="1">
              <a:spLocks noChangeArrowheads="1"/>
            </p:cNvSpPr>
            <p:nvPr/>
          </p:nvSpPr>
          <p:spPr bwMode="auto">
            <a:xfrm>
              <a:off x="3426" y="1247"/>
              <a:ext cx="2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[0]</a:t>
              </a:r>
            </a:p>
          </p:txBody>
        </p:sp>
        <p:sp>
          <p:nvSpPr>
            <p:cNvPr id="74887" name="Text Box 30"/>
            <p:cNvSpPr txBox="1">
              <a:spLocks noChangeArrowheads="1"/>
            </p:cNvSpPr>
            <p:nvPr/>
          </p:nvSpPr>
          <p:spPr bwMode="auto">
            <a:xfrm>
              <a:off x="3426" y="1520"/>
              <a:ext cx="2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[1]</a:t>
              </a:r>
            </a:p>
          </p:txBody>
        </p:sp>
        <p:grpSp>
          <p:nvGrpSpPr>
            <p:cNvPr id="74888" name="Group 31"/>
            <p:cNvGrpSpPr/>
            <p:nvPr/>
          </p:nvGrpSpPr>
          <p:grpSpPr bwMode="auto">
            <a:xfrm>
              <a:off x="3652" y="1072"/>
              <a:ext cx="725" cy="181"/>
              <a:chOff x="1973" y="1434"/>
              <a:chExt cx="1451" cy="181"/>
            </a:xfrm>
          </p:grpSpPr>
          <p:sp>
            <p:nvSpPr>
              <p:cNvPr id="74907" name="Rectangle 32"/>
              <p:cNvSpPr>
                <a:spLocks noChangeArrowheads="1"/>
              </p:cNvSpPr>
              <p:nvPr/>
            </p:nvSpPr>
            <p:spPr bwMode="auto">
              <a:xfrm>
                <a:off x="197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7</a:t>
                </a:r>
              </a:p>
            </p:txBody>
          </p:sp>
          <p:sp>
            <p:nvSpPr>
              <p:cNvPr id="74908" name="Rectangle 33"/>
              <p:cNvSpPr>
                <a:spLocks noChangeArrowheads="1"/>
              </p:cNvSpPr>
              <p:nvPr/>
            </p:nvSpPr>
            <p:spPr bwMode="auto">
              <a:xfrm>
                <a:off x="2155"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6</a:t>
                </a:r>
              </a:p>
            </p:txBody>
          </p:sp>
          <p:sp>
            <p:nvSpPr>
              <p:cNvPr id="74909" name="Rectangle 34"/>
              <p:cNvSpPr>
                <a:spLocks noChangeArrowheads="1"/>
              </p:cNvSpPr>
              <p:nvPr/>
            </p:nvSpPr>
            <p:spPr bwMode="auto">
              <a:xfrm>
                <a:off x="2336"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5</a:t>
                </a:r>
              </a:p>
            </p:txBody>
          </p:sp>
          <p:sp>
            <p:nvSpPr>
              <p:cNvPr id="74910" name="Rectangle 35"/>
              <p:cNvSpPr>
                <a:spLocks noChangeArrowheads="1"/>
              </p:cNvSpPr>
              <p:nvPr/>
            </p:nvSpPr>
            <p:spPr bwMode="auto">
              <a:xfrm>
                <a:off x="2517"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4</a:t>
                </a:r>
              </a:p>
            </p:txBody>
          </p:sp>
          <p:sp>
            <p:nvSpPr>
              <p:cNvPr id="74911" name="Rectangle 36"/>
              <p:cNvSpPr>
                <a:spLocks noChangeArrowheads="1"/>
              </p:cNvSpPr>
              <p:nvPr/>
            </p:nvSpPr>
            <p:spPr bwMode="auto">
              <a:xfrm>
                <a:off x="2699"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3</a:t>
                </a:r>
              </a:p>
            </p:txBody>
          </p:sp>
          <p:sp>
            <p:nvSpPr>
              <p:cNvPr id="74912" name="Rectangle 37"/>
              <p:cNvSpPr>
                <a:spLocks noChangeArrowheads="1"/>
              </p:cNvSpPr>
              <p:nvPr/>
            </p:nvSpPr>
            <p:spPr bwMode="auto">
              <a:xfrm>
                <a:off x="2880"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2</a:t>
                </a:r>
              </a:p>
            </p:txBody>
          </p:sp>
          <p:sp>
            <p:nvSpPr>
              <p:cNvPr id="74913" name="Rectangle 38"/>
              <p:cNvSpPr>
                <a:spLocks noChangeArrowheads="1"/>
              </p:cNvSpPr>
              <p:nvPr/>
            </p:nvSpPr>
            <p:spPr bwMode="auto">
              <a:xfrm>
                <a:off x="3061" y="1434"/>
                <a:ext cx="181" cy="181"/>
              </a:xfrm>
              <a:prstGeom prst="rect">
                <a:avLst/>
              </a:prstGeom>
              <a:solidFill>
                <a:schemeClr val="bg1"/>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1</a:t>
                </a:r>
              </a:p>
            </p:txBody>
          </p:sp>
          <p:sp>
            <p:nvSpPr>
              <p:cNvPr id="74914" name="Rectangle 39"/>
              <p:cNvSpPr>
                <a:spLocks noChangeArrowheads="1"/>
              </p:cNvSpPr>
              <p:nvPr/>
            </p:nvSpPr>
            <p:spPr bwMode="auto">
              <a:xfrm>
                <a:off x="324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0</a:t>
                </a:r>
              </a:p>
            </p:txBody>
          </p:sp>
        </p:grpSp>
        <p:grpSp>
          <p:nvGrpSpPr>
            <p:cNvPr id="74889" name="Group 40"/>
            <p:cNvGrpSpPr/>
            <p:nvPr/>
          </p:nvGrpSpPr>
          <p:grpSpPr bwMode="auto">
            <a:xfrm>
              <a:off x="3651" y="1702"/>
              <a:ext cx="725" cy="91"/>
              <a:chOff x="1520" y="2704"/>
              <a:chExt cx="1451" cy="91"/>
            </a:xfrm>
          </p:grpSpPr>
          <p:sp>
            <p:nvSpPr>
              <p:cNvPr id="74899" name="Rectangle 41"/>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15</a:t>
                </a:r>
              </a:p>
            </p:txBody>
          </p:sp>
          <p:sp>
            <p:nvSpPr>
              <p:cNvPr id="74900" name="Rectangle 42"/>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14</a:t>
                </a:r>
              </a:p>
            </p:txBody>
          </p:sp>
          <p:sp>
            <p:nvSpPr>
              <p:cNvPr id="74901" name="Rectangle 43"/>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13</a:t>
                </a:r>
              </a:p>
            </p:txBody>
          </p:sp>
          <p:sp>
            <p:nvSpPr>
              <p:cNvPr id="74902" name="Rectangle 44"/>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12</a:t>
                </a:r>
              </a:p>
            </p:txBody>
          </p:sp>
          <p:sp>
            <p:nvSpPr>
              <p:cNvPr id="74903" name="Rectangle 45"/>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11</a:t>
                </a:r>
              </a:p>
            </p:txBody>
          </p:sp>
          <p:sp>
            <p:nvSpPr>
              <p:cNvPr id="74904" name="Rectangle 46"/>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10</a:t>
                </a:r>
              </a:p>
            </p:txBody>
          </p:sp>
          <p:sp>
            <p:nvSpPr>
              <p:cNvPr id="74905" name="Rectangle 47"/>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9</a:t>
                </a:r>
              </a:p>
            </p:txBody>
          </p:sp>
          <p:sp>
            <p:nvSpPr>
              <p:cNvPr id="74906" name="Rectangle 48"/>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8</a:t>
                </a:r>
              </a:p>
            </p:txBody>
          </p:sp>
        </p:grpSp>
        <p:grpSp>
          <p:nvGrpSpPr>
            <p:cNvPr id="74890" name="Group 49"/>
            <p:cNvGrpSpPr/>
            <p:nvPr/>
          </p:nvGrpSpPr>
          <p:grpSpPr bwMode="auto">
            <a:xfrm>
              <a:off x="3651" y="1430"/>
              <a:ext cx="725" cy="91"/>
              <a:chOff x="1520" y="2704"/>
              <a:chExt cx="1451" cy="91"/>
            </a:xfrm>
          </p:grpSpPr>
          <p:sp>
            <p:nvSpPr>
              <p:cNvPr id="74891" name="Rectangle 50"/>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7</a:t>
                </a:r>
              </a:p>
            </p:txBody>
          </p:sp>
          <p:sp>
            <p:nvSpPr>
              <p:cNvPr id="74892" name="Rectangle 51"/>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a:t>
                </a:r>
              </a:p>
            </p:txBody>
          </p:sp>
          <p:sp>
            <p:nvSpPr>
              <p:cNvPr id="74893" name="Rectangle 52"/>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a:t>
                </a:r>
              </a:p>
            </p:txBody>
          </p:sp>
          <p:sp>
            <p:nvSpPr>
              <p:cNvPr id="74894" name="Rectangle 53"/>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a:t>
                </a:r>
              </a:p>
            </p:txBody>
          </p:sp>
          <p:sp>
            <p:nvSpPr>
              <p:cNvPr id="74895" name="Rectangle 54"/>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a:t>
                </a:r>
              </a:p>
            </p:txBody>
          </p:sp>
          <p:sp>
            <p:nvSpPr>
              <p:cNvPr id="74896" name="Rectangle 55"/>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a:t>
                </a:r>
              </a:p>
            </p:txBody>
          </p:sp>
          <p:sp>
            <p:nvSpPr>
              <p:cNvPr id="74897" name="Rectangle 56"/>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a:t>
                </a:r>
              </a:p>
            </p:txBody>
          </p:sp>
          <p:sp>
            <p:nvSpPr>
              <p:cNvPr id="74898" name="Rectangle 57"/>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0</a:t>
                </a:r>
              </a:p>
            </p:txBody>
          </p:sp>
        </p:grpSp>
      </p:grpSp>
      <p:grpSp>
        <p:nvGrpSpPr>
          <p:cNvPr id="74756" name="Group 58"/>
          <p:cNvGrpSpPr/>
          <p:nvPr/>
        </p:nvGrpSpPr>
        <p:grpSpPr bwMode="auto">
          <a:xfrm>
            <a:off x="6721475" y="1820863"/>
            <a:ext cx="1150938" cy="635000"/>
            <a:chOff x="2290" y="890"/>
            <a:chExt cx="725" cy="400"/>
          </a:xfrm>
        </p:grpSpPr>
        <p:grpSp>
          <p:nvGrpSpPr>
            <p:cNvPr id="74869" name="Group 59"/>
            <p:cNvGrpSpPr/>
            <p:nvPr/>
          </p:nvGrpSpPr>
          <p:grpSpPr bwMode="auto">
            <a:xfrm>
              <a:off x="2290" y="1109"/>
              <a:ext cx="725" cy="181"/>
              <a:chOff x="1520" y="2251"/>
              <a:chExt cx="1450" cy="181"/>
            </a:xfrm>
          </p:grpSpPr>
          <p:sp>
            <p:nvSpPr>
              <p:cNvPr id="134204" name="Rectangle 60"/>
              <p:cNvSpPr>
                <a:spLocks noChangeArrowheads="1"/>
              </p:cNvSpPr>
              <p:nvPr/>
            </p:nvSpPr>
            <p:spPr bwMode="auto">
              <a:xfrm>
                <a:off x="1520"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4205" name="Rectangle 61"/>
              <p:cNvSpPr>
                <a:spLocks noChangeArrowheads="1"/>
              </p:cNvSpPr>
              <p:nvPr/>
            </p:nvSpPr>
            <p:spPr bwMode="auto">
              <a:xfrm>
                <a:off x="1702"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4206" name="Rectangle 62"/>
              <p:cNvSpPr>
                <a:spLocks noChangeArrowheads="1"/>
              </p:cNvSpPr>
              <p:nvPr/>
            </p:nvSpPr>
            <p:spPr bwMode="auto">
              <a:xfrm>
                <a:off x="1882"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4207" name="Rectangle 63"/>
              <p:cNvSpPr>
                <a:spLocks noChangeArrowheads="1"/>
              </p:cNvSpPr>
              <p:nvPr/>
            </p:nvSpPr>
            <p:spPr bwMode="auto">
              <a:xfrm>
                <a:off x="2064"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4208" name="Rectangle 64"/>
              <p:cNvSpPr>
                <a:spLocks noChangeArrowheads="1"/>
              </p:cNvSpPr>
              <p:nvPr/>
            </p:nvSpPr>
            <p:spPr bwMode="auto">
              <a:xfrm>
                <a:off x="2246"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4209" name="Rectangle 65"/>
              <p:cNvSpPr>
                <a:spLocks noChangeArrowheads="1"/>
              </p:cNvSpPr>
              <p:nvPr/>
            </p:nvSpPr>
            <p:spPr bwMode="auto">
              <a:xfrm>
                <a:off x="2426"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4210" name="Rectangle 66"/>
              <p:cNvSpPr>
                <a:spLocks noChangeArrowheads="1"/>
              </p:cNvSpPr>
              <p:nvPr/>
            </p:nvSpPr>
            <p:spPr bwMode="auto">
              <a:xfrm>
                <a:off x="2608"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4211" name="Rectangle 67"/>
              <p:cNvSpPr>
                <a:spLocks noChangeArrowheads="1"/>
              </p:cNvSpPr>
              <p:nvPr/>
            </p:nvSpPr>
            <p:spPr bwMode="auto">
              <a:xfrm>
                <a:off x="2790"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sp>
          <p:nvSpPr>
            <p:cNvPr id="74870" name="Text Box 68"/>
            <p:cNvSpPr txBox="1">
              <a:spLocks noChangeArrowheads="1"/>
            </p:cNvSpPr>
            <p:nvPr/>
          </p:nvSpPr>
          <p:spPr bwMode="auto">
            <a:xfrm>
              <a:off x="2382" y="890"/>
              <a:ext cx="58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OSRdyGrp</a:t>
              </a:r>
            </a:p>
          </p:txBody>
        </p:sp>
      </p:grpSp>
      <p:grpSp>
        <p:nvGrpSpPr>
          <p:cNvPr id="74757" name="Group 69"/>
          <p:cNvGrpSpPr/>
          <p:nvPr/>
        </p:nvGrpSpPr>
        <p:grpSpPr bwMode="auto">
          <a:xfrm>
            <a:off x="3121025" y="3987801"/>
            <a:ext cx="1079500" cy="1139825"/>
            <a:chOff x="1066" y="3166"/>
            <a:chExt cx="680" cy="718"/>
          </a:xfrm>
        </p:grpSpPr>
        <p:sp>
          <p:nvSpPr>
            <p:cNvPr id="134214" name="Rectangle 70"/>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74866" name="Text Box 71"/>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err="1"/>
                <a:t>OSTCBTbl</a:t>
              </a:r>
              <a:r>
                <a:rPr lang="en-US" altLang="zh-CN" sz="1200" dirty="0"/>
                <a:t>[1]</a:t>
              </a:r>
            </a:p>
          </p:txBody>
        </p:sp>
        <p:sp>
          <p:nvSpPr>
            <p:cNvPr id="134216" name="Rectangle 72"/>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34217" name="Rectangle 73"/>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74758" name="Group 74"/>
          <p:cNvGrpSpPr/>
          <p:nvPr/>
        </p:nvGrpSpPr>
        <p:grpSpPr bwMode="auto">
          <a:xfrm>
            <a:off x="6648450" y="3506788"/>
            <a:ext cx="2808288" cy="1631950"/>
            <a:chOff x="3606" y="2078"/>
            <a:chExt cx="1769" cy="1028"/>
          </a:xfrm>
        </p:grpSpPr>
        <p:sp>
          <p:nvSpPr>
            <p:cNvPr id="134219" name="Rectangle 75"/>
            <p:cNvSpPr>
              <a:spLocks noChangeArrowheads="1"/>
            </p:cNvSpPr>
            <p:nvPr/>
          </p:nvSpPr>
          <p:spPr bwMode="auto">
            <a:xfrm>
              <a:off x="4604" y="2252"/>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4220" name="Rectangle 76"/>
            <p:cNvSpPr>
              <a:spLocks noChangeArrowheads="1"/>
            </p:cNvSpPr>
            <p:nvPr/>
          </p:nvSpPr>
          <p:spPr bwMode="auto">
            <a:xfrm>
              <a:off x="4604" y="2341"/>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4221" name="Rectangle 77"/>
            <p:cNvSpPr>
              <a:spLocks noChangeArrowheads="1"/>
            </p:cNvSpPr>
            <p:nvPr/>
          </p:nvSpPr>
          <p:spPr bwMode="auto">
            <a:xfrm>
              <a:off x="4604" y="2432"/>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4222" name="Rectangle 78"/>
            <p:cNvSpPr>
              <a:spLocks noChangeArrowheads="1"/>
            </p:cNvSpPr>
            <p:nvPr/>
          </p:nvSpPr>
          <p:spPr bwMode="auto">
            <a:xfrm>
              <a:off x="4604" y="2523"/>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4223" name="Rectangle 79"/>
            <p:cNvSpPr>
              <a:spLocks noChangeArrowheads="1"/>
            </p:cNvSpPr>
            <p:nvPr/>
          </p:nvSpPr>
          <p:spPr bwMode="auto">
            <a:xfrm>
              <a:off x="4604" y="2614"/>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4224" name="Rectangle 80"/>
            <p:cNvSpPr>
              <a:spLocks noChangeArrowheads="1"/>
            </p:cNvSpPr>
            <p:nvPr/>
          </p:nvSpPr>
          <p:spPr bwMode="auto">
            <a:xfrm>
              <a:off x="4604" y="2704"/>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4225" name="Rectangle 81"/>
            <p:cNvSpPr>
              <a:spLocks noChangeArrowheads="1"/>
            </p:cNvSpPr>
            <p:nvPr/>
          </p:nvSpPr>
          <p:spPr bwMode="auto">
            <a:xfrm>
              <a:off x="4604" y="2795"/>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tIns="0" anchor="ctr"/>
            <a:lstStyle/>
            <a:p>
              <a:pPr algn="ctr">
                <a:defRPr/>
              </a:pPr>
              <a:r>
                <a:rPr lang="en-US" altLang="zh-CN" sz="1200">
                  <a:latin typeface="Arial" panose="020B0604020202020204" pitchFamily="34" charset="0"/>
                </a:rPr>
                <a:t>……</a:t>
              </a:r>
            </a:p>
          </p:txBody>
        </p:sp>
        <p:sp>
          <p:nvSpPr>
            <p:cNvPr id="134226" name="Rectangle 82"/>
            <p:cNvSpPr>
              <a:spLocks noChangeArrowheads="1"/>
            </p:cNvSpPr>
            <p:nvPr/>
          </p:nvSpPr>
          <p:spPr bwMode="auto">
            <a:xfrm>
              <a:off x="4604" y="2886"/>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4862" name="Text Box 83"/>
            <p:cNvSpPr txBox="1">
              <a:spLocks noChangeArrowheads="1"/>
            </p:cNvSpPr>
            <p:nvPr/>
          </p:nvSpPr>
          <p:spPr bwMode="auto">
            <a:xfrm>
              <a:off x="4558" y="2078"/>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OSTCBPrioTbl[ ]</a:t>
              </a:r>
            </a:p>
          </p:txBody>
        </p:sp>
        <p:sp>
          <p:nvSpPr>
            <p:cNvPr id="74863" name="Text Box 84"/>
            <p:cNvSpPr txBox="1">
              <a:spLocks noChangeArrowheads="1"/>
            </p:cNvSpPr>
            <p:nvPr/>
          </p:nvSpPr>
          <p:spPr bwMode="auto">
            <a:xfrm>
              <a:off x="3606" y="2251"/>
              <a:ext cx="1043" cy="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lnSpc>
                  <a:spcPct val="50000"/>
                </a:lnSpc>
                <a:spcBef>
                  <a:spcPct val="50000"/>
                </a:spcBef>
              </a:pPr>
              <a:r>
                <a:rPr lang="en-US" altLang="zh-CN" sz="1000"/>
                <a:t>[0]</a:t>
              </a:r>
            </a:p>
            <a:p>
              <a:pPr algn="r" eaLnBrk="1" hangingPunct="1">
                <a:lnSpc>
                  <a:spcPct val="30000"/>
                </a:lnSpc>
                <a:spcBef>
                  <a:spcPct val="50000"/>
                </a:spcBef>
              </a:pPr>
              <a:r>
                <a:rPr lang="en-US" altLang="zh-CN" sz="1000"/>
                <a:t>[1]</a:t>
              </a:r>
            </a:p>
            <a:p>
              <a:pPr algn="r" eaLnBrk="1" hangingPunct="1">
                <a:lnSpc>
                  <a:spcPct val="50000"/>
                </a:lnSpc>
                <a:spcBef>
                  <a:spcPct val="50000"/>
                </a:spcBef>
              </a:pPr>
              <a:r>
                <a:rPr lang="en-US" altLang="zh-CN" sz="1000"/>
                <a:t>[2]</a:t>
              </a:r>
            </a:p>
            <a:p>
              <a:pPr algn="r" eaLnBrk="1" hangingPunct="1">
                <a:lnSpc>
                  <a:spcPct val="50000"/>
                </a:lnSpc>
                <a:spcBef>
                  <a:spcPct val="50000"/>
                </a:spcBef>
              </a:pPr>
              <a:r>
                <a:rPr lang="en-US" altLang="zh-CN" sz="1000"/>
                <a:t>[3]</a:t>
              </a:r>
            </a:p>
            <a:p>
              <a:pPr algn="r" eaLnBrk="1" hangingPunct="1">
                <a:lnSpc>
                  <a:spcPct val="50000"/>
                </a:lnSpc>
                <a:spcBef>
                  <a:spcPct val="50000"/>
                </a:spcBef>
              </a:pPr>
              <a:r>
                <a:rPr lang="en-US" altLang="zh-CN" sz="1000"/>
                <a:t>[4]</a:t>
              </a:r>
            </a:p>
            <a:p>
              <a:pPr algn="r" eaLnBrk="1" hangingPunct="1">
                <a:lnSpc>
                  <a:spcPct val="50000"/>
                </a:lnSpc>
                <a:spcBef>
                  <a:spcPct val="50000"/>
                </a:spcBef>
              </a:pPr>
              <a:r>
                <a:rPr lang="en-US" altLang="zh-CN" sz="1000"/>
                <a:t>[5]</a:t>
              </a:r>
            </a:p>
            <a:p>
              <a:pPr algn="r" eaLnBrk="1" hangingPunct="1">
                <a:lnSpc>
                  <a:spcPct val="50000"/>
                </a:lnSpc>
                <a:spcBef>
                  <a:spcPct val="50000"/>
                </a:spcBef>
              </a:pPr>
              <a:endParaRPr lang="en-US" altLang="zh-CN" sz="1000"/>
            </a:p>
            <a:p>
              <a:pPr algn="r" eaLnBrk="1" hangingPunct="1">
                <a:lnSpc>
                  <a:spcPct val="50000"/>
                </a:lnSpc>
                <a:spcBef>
                  <a:spcPct val="50000"/>
                </a:spcBef>
              </a:pPr>
              <a:r>
                <a:rPr lang="en-US" altLang="zh-CN" sz="1000"/>
                <a:t>[OS_LOWEST_PRIO-1]</a:t>
              </a:r>
            </a:p>
            <a:p>
              <a:pPr algn="r" eaLnBrk="1" hangingPunct="1">
                <a:lnSpc>
                  <a:spcPct val="50000"/>
                </a:lnSpc>
                <a:spcBef>
                  <a:spcPct val="50000"/>
                </a:spcBef>
              </a:pPr>
              <a:r>
                <a:rPr lang="en-US" altLang="zh-CN" sz="1000"/>
                <a:t>[OS_LOWEST_PRIO]</a:t>
              </a:r>
            </a:p>
          </p:txBody>
        </p:sp>
        <p:sp>
          <p:nvSpPr>
            <p:cNvPr id="134229" name="Rectangle 85"/>
            <p:cNvSpPr>
              <a:spLocks noChangeArrowheads="1"/>
            </p:cNvSpPr>
            <p:nvPr/>
          </p:nvSpPr>
          <p:spPr bwMode="auto">
            <a:xfrm>
              <a:off x="4604" y="2976"/>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grpSp>
      <p:grpSp>
        <p:nvGrpSpPr>
          <p:cNvPr id="74759" name="Group 86"/>
          <p:cNvGrpSpPr/>
          <p:nvPr/>
        </p:nvGrpSpPr>
        <p:grpSpPr bwMode="auto">
          <a:xfrm>
            <a:off x="4416425" y="3965576"/>
            <a:ext cx="1079500" cy="1139825"/>
            <a:chOff x="1066" y="3166"/>
            <a:chExt cx="680" cy="718"/>
          </a:xfrm>
        </p:grpSpPr>
        <p:sp>
          <p:nvSpPr>
            <p:cNvPr id="134231" name="Rectangle 87"/>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74851" name="Text Box 88"/>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err="1"/>
                <a:t>OSTCBTbl</a:t>
              </a:r>
              <a:r>
                <a:rPr lang="en-US" altLang="zh-CN" sz="1200" dirty="0"/>
                <a:t>[0]</a:t>
              </a:r>
            </a:p>
          </p:txBody>
        </p:sp>
        <p:sp>
          <p:nvSpPr>
            <p:cNvPr id="134233" name="Rectangle 89"/>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34234" name="Rectangle 90"/>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74760" name="Group 91"/>
          <p:cNvGrpSpPr/>
          <p:nvPr/>
        </p:nvGrpSpPr>
        <p:grpSpPr bwMode="auto">
          <a:xfrm>
            <a:off x="5711825" y="5260976"/>
            <a:ext cx="1079500" cy="1139825"/>
            <a:chOff x="1066" y="3166"/>
            <a:chExt cx="680" cy="718"/>
          </a:xfrm>
        </p:grpSpPr>
        <p:sp>
          <p:nvSpPr>
            <p:cNvPr id="134236" name="Rectangle 92"/>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74847" name="Text Box 93"/>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OSTCBTbl[2]</a:t>
              </a:r>
            </a:p>
          </p:txBody>
        </p:sp>
        <p:sp>
          <p:nvSpPr>
            <p:cNvPr id="134238" name="Rectangle 94"/>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34239" name="Rectangle 95"/>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74761" name="Group 97"/>
          <p:cNvGrpSpPr/>
          <p:nvPr/>
        </p:nvGrpSpPr>
        <p:grpSpPr bwMode="auto">
          <a:xfrm>
            <a:off x="1895475" y="3962400"/>
            <a:ext cx="1009650" cy="592138"/>
            <a:chOff x="294" y="2659"/>
            <a:chExt cx="636" cy="373"/>
          </a:xfrm>
        </p:grpSpPr>
        <p:sp>
          <p:nvSpPr>
            <p:cNvPr id="134242" name="Rectangle 98"/>
            <p:cNvSpPr>
              <a:spLocks noChangeArrowheads="1"/>
            </p:cNvSpPr>
            <p:nvPr/>
          </p:nvSpPr>
          <p:spPr bwMode="auto">
            <a:xfrm>
              <a:off x="294" y="2851"/>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4845" name="Text Box 99"/>
            <p:cNvSpPr txBox="1">
              <a:spLocks noChangeArrowheads="1"/>
            </p:cNvSpPr>
            <p:nvPr/>
          </p:nvSpPr>
          <p:spPr bwMode="auto">
            <a:xfrm>
              <a:off x="295" y="2659"/>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OSTCBList</a:t>
              </a:r>
            </a:p>
          </p:txBody>
        </p:sp>
      </p:grpSp>
      <p:grpSp>
        <p:nvGrpSpPr>
          <p:cNvPr id="74762" name="Group 100"/>
          <p:cNvGrpSpPr/>
          <p:nvPr/>
        </p:nvGrpSpPr>
        <p:grpSpPr bwMode="auto">
          <a:xfrm>
            <a:off x="5486400" y="4324350"/>
            <a:ext cx="863600" cy="274638"/>
            <a:chOff x="2925" y="2341"/>
            <a:chExt cx="544" cy="173"/>
          </a:xfrm>
        </p:grpSpPr>
        <p:sp>
          <p:nvSpPr>
            <p:cNvPr id="74842" name="Line 101"/>
            <p:cNvSpPr>
              <a:spLocks noChangeShapeType="1"/>
            </p:cNvSpPr>
            <p:nvPr/>
          </p:nvSpPr>
          <p:spPr bwMode="auto">
            <a:xfrm>
              <a:off x="2925" y="242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4843" name="Text Box 102"/>
            <p:cNvSpPr txBox="1">
              <a:spLocks noChangeArrowheads="1"/>
            </p:cNvSpPr>
            <p:nvPr/>
          </p:nvSpPr>
          <p:spPr bwMode="auto">
            <a:xfrm>
              <a:off x="3061" y="234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sp>
        <p:nvSpPr>
          <p:cNvPr id="74763" name="Line 103"/>
          <p:cNvSpPr>
            <a:spLocks noChangeShapeType="1"/>
          </p:cNvSpPr>
          <p:nvPr/>
        </p:nvSpPr>
        <p:spPr bwMode="auto">
          <a:xfrm>
            <a:off x="2895600" y="5610225"/>
            <a:ext cx="2895600"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cxnSp>
        <p:nvCxnSpPr>
          <p:cNvPr id="74764" name="AutoShape 104"/>
          <p:cNvCxnSpPr>
            <a:cxnSpLocks noChangeShapeType="1"/>
            <a:stCxn id="134229" idx="2"/>
            <a:endCxn id="134231" idx="1"/>
          </p:cNvCxnSpPr>
          <p:nvPr/>
        </p:nvCxnSpPr>
        <p:spPr bwMode="auto">
          <a:xfrm rot="5400000" flipH="1">
            <a:off x="6266261" y="2534049"/>
            <a:ext cx="764380" cy="4321175"/>
          </a:xfrm>
          <a:prstGeom prst="bentConnector4">
            <a:avLst>
              <a:gd name="adj1" fmla="val -29907"/>
              <a:gd name="adj2" fmla="val 103337"/>
            </a:avLst>
          </a:prstGeom>
          <a:noFill/>
          <a:ln w="19050">
            <a:solidFill>
              <a:schemeClr val="tx1"/>
            </a:solidFill>
            <a:miter lim="800000"/>
            <a:headEnd type="oval" w="med" len="med"/>
            <a:tailEnd type="triangle" w="med" len="med"/>
          </a:ln>
          <a:extLst>
            <a:ext uri="{909E8E84-426E-40DD-AFC4-6F175D3DCCD1}">
              <a14:hiddenFill xmlns:a14="http://schemas.microsoft.com/office/drawing/2010/main">
                <a:noFill/>
              </a14:hiddenFill>
            </a:ext>
          </a:extLst>
        </p:spPr>
      </p:cxnSp>
      <p:cxnSp>
        <p:nvCxnSpPr>
          <p:cNvPr id="74765" name="AutoShape 105"/>
          <p:cNvCxnSpPr>
            <a:cxnSpLocks noChangeShapeType="1"/>
            <a:stCxn id="134214" idx="3"/>
          </p:cNvCxnSpPr>
          <p:nvPr/>
        </p:nvCxnSpPr>
        <p:spPr bwMode="auto">
          <a:xfrm flipH="1" flipV="1">
            <a:off x="3192463" y="3557589"/>
            <a:ext cx="1008062" cy="777875"/>
          </a:xfrm>
          <a:prstGeom prst="bentConnector5">
            <a:avLst>
              <a:gd name="adj1" fmla="val -9292"/>
              <a:gd name="adj2" fmla="val 47139"/>
              <a:gd name="adj3" fmla="val 122676"/>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74766" name="Line 106"/>
          <p:cNvSpPr>
            <a:spLocks noChangeShapeType="1"/>
          </p:cNvSpPr>
          <p:nvPr/>
        </p:nvSpPr>
        <p:spPr bwMode="auto">
          <a:xfrm>
            <a:off x="2903539" y="4410075"/>
            <a:ext cx="288925"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74767" name="Group 107"/>
          <p:cNvGrpSpPr/>
          <p:nvPr/>
        </p:nvGrpSpPr>
        <p:grpSpPr bwMode="auto">
          <a:xfrm>
            <a:off x="6721475" y="2179639"/>
            <a:ext cx="1150938" cy="287337"/>
            <a:chOff x="1520" y="2251"/>
            <a:chExt cx="1450" cy="181"/>
          </a:xfrm>
        </p:grpSpPr>
        <p:sp>
          <p:nvSpPr>
            <p:cNvPr id="74834" name="Rectangle 108"/>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4835" name="Rectangle 109"/>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4836" name="Rectangle 110"/>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4837" name="Rectangle 111"/>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4838" name="Rectangle 112"/>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4839" name="Rectangle 113"/>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4840" name="Rectangle 114"/>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74841" name="Rectangle 115"/>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grpSp>
      <p:grpSp>
        <p:nvGrpSpPr>
          <p:cNvPr id="74768" name="Group 116"/>
          <p:cNvGrpSpPr/>
          <p:nvPr/>
        </p:nvGrpSpPr>
        <p:grpSpPr bwMode="auto">
          <a:xfrm>
            <a:off x="8234364" y="2900364"/>
            <a:ext cx="1150937" cy="287337"/>
            <a:chOff x="1520" y="2251"/>
            <a:chExt cx="1450" cy="181"/>
          </a:xfrm>
        </p:grpSpPr>
        <p:sp>
          <p:nvSpPr>
            <p:cNvPr id="74826" name="Rectangle 117"/>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4827" name="Rectangle 118"/>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4828" name="Rectangle 119"/>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4829" name="Rectangle 120"/>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4830" name="Rectangle 121"/>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4831" name="Rectangle 122"/>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4832" name="Rectangle 123"/>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74833" name="Rectangle 124"/>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cxnSp>
        <p:nvCxnSpPr>
          <p:cNvPr id="74769" name="AutoShape 125"/>
          <p:cNvCxnSpPr>
            <a:cxnSpLocks noChangeShapeType="1"/>
            <a:stCxn id="74886" idx="1"/>
            <a:endCxn id="74841" idx="2"/>
          </p:cNvCxnSpPr>
          <p:nvPr/>
        </p:nvCxnSpPr>
        <p:spPr bwMode="auto">
          <a:xfrm rot="10800000">
            <a:off x="7800976" y="2466976"/>
            <a:ext cx="74613" cy="130175"/>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74770" name="AutoShape 126"/>
          <p:cNvCxnSpPr>
            <a:cxnSpLocks noChangeShapeType="1"/>
            <a:stCxn id="74887" idx="1"/>
            <a:endCxn id="74840" idx="2"/>
          </p:cNvCxnSpPr>
          <p:nvPr/>
        </p:nvCxnSpPr>
        <p:spPr bwMode="auto">
          <a:xfrm rot="10800000">
            <a:off x="7658100" y="2466976"/>
            <a:ext cx="217488" cy="563563"/>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grpSp>
        <p:nvGrpSpPr>
          <p:cNvPr id="74771" name="Group 127"/>
          <p:cNvGrpSpPr/>
          <p:nvPr/>
        </p:nvGrpSpPr>
        <p:grpSpPr bwMode="auto">
          <a:xfrm>
            <a:off x="4259264" y="2427288"/>
            <a:ext cx="1150937" cy="635000"/>
            <a:chOff x="2064" y="1706"/>
            <a:chExt cx="725" cy="400"/>
          </a:xfrm>
        </p:grpSpPr>
        <p:grpSp>
          <p:nvGrpSpPr>
            <p:cNvPr id="74816" name="Group 128"/>
            <p:cNvGrpSpPr/>
            <p:nvPr/>
          </p:nvGrpSpPr>
          <p:grpSpPr bwMode="auto">
            <a:xfrm>
              <a:off x="2064" y="1925"/>
              <a:ext cx="725" cy="181"/>
              <a:chOff x="1520" y="2251"/>
              <a:chExt cx="1450" cy="181"/>
            </a:xfrm>
          </p:grpSpPr>
          <p:sp>
            <p:nvSpPr>
              <p:cNvPr id="134273" name="Rectangle 129"/>
              <p:cNvSpPr>
                <a:spLocks noChangeArrowheads="1"/>
              </p:cNvSpPr>
              <p:nvPr/>
            </p:nvSpPr>
            <p:spPr bwMode="auto">
              <a:xfrm>
                <a:off x="1520"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274" name="Rectangle 130"/>
              <p:cNvSpPr>
                <a:spLocks noChangeArrowheads="1"/>
              </p:cNvSpPr>
              <p:nvPr/>
            </p:nvSpPr>
            <p:spPr bwMode="auto">
              <a:xfrm>
                <a:off x="1702"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275" name="Rectangle 131"/>
              <p:cNvSpPr>
                <a:spLocks noChangeArrowheads="1"/>
              </p:cNvSpPr>
              <p:nvPr/>
            </p:nvSpPr>
            <p:spPr bwMode="auto">
              <a:xfrm>
                <a:off x="1882"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276" name="Rectangle 132"/>
              <p:cNvSpPr>
                <a:spLocks noChangeArrowheads="1"/>
              </p:cNvSpPr>
              <p:nvPr/>
            </p:nvSpPr>
            <p:spPr bwMode="auto">
              <a:xfrm>
                <a:off x="2064"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277" name="Rectangle 133"/>
              <p:cNvSpPr>
                <a:spLocks noChangeArrowheads="1"/>
              </p:cNvSpPr>
              <p:nvPr/>
            </p:nvSpPr>
            <p:spPr bwMode="auto">
              <a:xfrm>
                <a:off x="2246"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278" name="Rectangle 134"/>
              <p:cNvSpPr>
                <a:spLocks noChangeArrowheads="1"/>
              </p:cNvSpPr>
              <p:nvPr/>
            </p:nvSpPr>
            <p:spPr bwMode="auto">
              <a:xfrm>
                <a:off x="2426"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279" name="Rectangle 135"/>
              <p:cNvSpPr>
                <a:spLocks noChangeArrowheads="1"/>
              </p:cNvSpPr>
              <p:nvPr/>
            </p:nvSpPr>
            <p:spPr bwMode="auto">
              <a:xfrm>
                <a:off x="2608"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280" name="Rectangle 136"/>
              <p:cNvSpPr>
                <a:spLocks noChangeArrowheads="1"/>
              </p:cNvSpPr>
              <p:nvPr/>
            </p:nvSpPr>
            <p:spPr bwMode="auto">
              <a:xfrm>
                <a:off x="2790"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74817" name="Text Box 137"/>
            <p:cNvSpPr txBox="1">
              <a:spLocks noChangeArrowheads="1"/>
            </p:cNvSpPr>
            <p:nvPr/>
          </p:nvSpPr>
          <p:spPr bwMode="auto">
            <a:xfrm>
              <a:off x="2153" y="1706"/>
              <a:ext cx="59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OSPrioCur</a:t>
              </a:r>
            </a:p>
          </p:txBody>
        </p:sp>
      </p:grpSp>
      <p:grpSp>
        <p:nvGrpSpPr>
          <p:cNvPr id="74772" name="Group 138"/>
          <p:cNvGrpSpPr/>
          <p:nvPr/>
        </p:nvGrpSpPr>
        <p:grpSpPr bwMode="auto">
          <a:xfrm>
            <a:off x="2314575" y="2486026"/>
            <a:ext cx="1944688" cy="576263"/>
            <a:chOff x="158" y="1298"/>
            <a:chExt cx="1225" cy="363"/>
          </a:xfrm>
        </p:grpSpPr>
        <p:grpSp>
          <p:nvGrpSpPr>
            <p:cNvPr id="74810" name="Group 139"/>
            <p:cNvGrpSpPr/>
            <p:nvPr/>
          </p:nvGrpSpPr>
          <p:grpSpPr bwMode="auto">
            <a:xfrm>
              <a:off x="158" y="1298"/>
              <a:ext cx="635" cy="363"/>
              <a:chOff x="113" y="1434"/>
              <a:chExt cx="635" cy="363"/>
            </a:xfrm>
          </p:grpSpPr>
          <p:sp>
            <p:nvSpPr>
              <p:cNvPr id="134284" name="Rectangle 140"/>
              <p:cNvSpPr>
                <a:spLocks noChangeArrowheads="1"/>
              </p:cNvSpPr>
              <p:nvPr/>
            </p:nvSpPr>
            <p:spPr bwMode="auto">
              <a:xfrm>
                <a:off x="113" y="1616"/>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4815" name="Text Box 141"/>
              <p:cNvSpPr txBox="1">
                <a:spLocks noChangeArrowheads="1"/>
              </p:cNvSpPr>
              <p:nvPr/>
            </p:nvSpPr>
            <p:spPr bwMode="auto">
              <a:xfrm>
                <a:off x="113" y="1434"/>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OSTCBCur</a:t>
                </a:r>
              </a:p>
            </p:txBody>
          </p:sp>
        </p:grpSp>
        <p:grpSp>
          <p:nvGrpSpPr>
            <p:cNvPr id="74811" name="Group 142"/>
            <p:cNvGrpSpPr/>
            <p:nvPr/>
          </p:nvGrpSpPr>
          <p:grpSpPr bwMode="auto">
            <a:xfrm>
              <a:off x="793" y="1480"/>
              <a:ext cx="590" cy="173"/>
              <a:chOff x="748" y="1480"/>
              <a:chExt cx="590" cy="173"/>
            </a:xfrm>
          </p:grpSpPr>
          <p:sp>
            <p:nvSpPr>
              <p:cNvPr id="74812" name="Line 143"/>
              <p:cNvSpPr>
                <a:spLocks noChangeShapeType="1"/>
              </p:cNvSpPr>
              <p:nvPr/>
            </p:nvSpPr>
            <p:spPr bwMode="auto">
              <a:xfrm>
                <a:off x="748" y="1570"/>
                <a:ext cx="227"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4813" name="Text Box 144"/>
              <p:cNvSpPr txBox="1">
                <a:spLocks noChangeArrowheads="1"/>
              </p:cNvSpPr>
              <p:nvPr/>
            </p:nvSpPr>
            <p:spPr bwMode="auto">
              <a:xfrm>
                <a:off x="930" y="1480"/>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grpSp>
      <p:grpSp>
        <p:nvGrpSpPr>
          <p:cNvPr id="74773" name="Group 145"/>
          <p:cNvGrpSpPr/>
          <p:nvPr/>
        </p:nvGrpSpPr>
        <p:grpSpPr bwMode="auto">
          <a:xfrm>
            <a:off x="4187826" y="1765301"/>
            <a:ext cx="1298575" cy="620713"/>
            <a:chOff x="1882" y="2041"/>
            <a:chExt cx="818" cy="391"/>
          </a:xfrm>
        </p:grpSpPr>
        <p:sp>
          <p:nvSpPr>
            <p:cNvPr id="74800" name="Text Box 146"/>
            <p:cNvSpPr txBox="1">
              <a:spLocks noChangeArrowheads="1"/>
            </p:cNvSpPr>
            <p:nvPr/>
          </p:nvSpPr>
          <p:spPr bwMode="auto">
            <a:xfrm>
              <a:off x="1882" y="2041"/>
              <a:ext cx="81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OSPrioHighRdy</a:t>
              </a:r>
            </a:p>
          </p:txBody>
        </p:sp>
        <p:grpSp>
          <p:nvGrpSpPr>
            <p:cNvPr id="74801" name="Group 147"/>
            <p:cNvGrpSpPr/>
            <p:nvPr/>
          </p:nvGrpSpPr>
          <p:grpSpPr bwMode="auto">
            <a:xfrm>
              <a:off x="1923" y="2251"/>
              <a:ext cx="725" cy="181"/>
              <a:chOff x="1520" y="2251"/>
              <a:chExt cx="1450" cy="181"/>
            </a:xfrm>
          </p:grpSpPr>
          <p:sp>
            <p:nvSpPr>
              <p:cNvPr id="134292" name="Rectangle 148"/>
              <p:cNvSpPr>
                <a:spLocks noChangeArrowheads="1"/>
              </p:cNvSpPr>
              <p:nvPr/>
            </p:nvSpPr>
            <p:spPr bwMode="auto">
              <a:xfrm>
                <a:off x="1520"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293" name="Rectangle 149"/>
              <p:cNvSpPr>
                <a:spLocks noChangeArrowheads="1"/>
              </p:cNvSpPr>
              <p:nvPr/>
            </p:nvSpPr>
            <p:spPr bwMode="auto">
              <a:xfrm>
                <a:off x="1702"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294" name="Rectangle 150"/>
              <p:cNvSpPr>
                <a:spLocks noChangeArrowheads="1"/>
              </p:cNvSpPr>
              <p:nvPr/>
            </p:nvSpPr>
            <p:spPr bwMode="auto">
              <a:xfrm>
                <a:off x="1882"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295" name="Rectangle 151"/>
              <p:cNvSpPr>
                <a:spLocks noChangeArrowheads="1"/>
              </p:cNvSpPr>
              <p:nvPr/>
            </p:nvSpPr>
            <p:spPr bwMode="auto">
              <a:xfrm>
                <a:off x="2064"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296" name="Rectangle 152"/>
              <p:cNvSpPr>
                <a:spLocks noChangeArrowheads="1"/>
              </p:cNvSpPr>
              <p:nvPr/>
            </p:nvSpPr>
            <p:spPr bwMode="auto">
              <a:xfrm>
                <a:off x="2246"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297" name="Rectangle 153"/>
              <p:cNvSpPr>
                <a:spLocks noChangeArrowheads="1"/>
              </p:cNvSpPr>
              <p:nvPr/>
            </p:nvSpPr>
            <p:spPr bwMode="auto">
              <a:xfrm>
                <a:off x="2426"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298" name="Rectangle 154"/>
              <p:cNvSpPr>
                <a:spLocks noChangeArrowheads="1"/>
              </p:cNvSpPr>
              <p:nvPr/>
            </p:nvSpPr>
            <p:spPr bwMode="auto">
              <a:xfrm>
                <a:off x="2608"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299" name="Rectangle 155"/>
              <p:cNvSpPr>
                <a:spLocks noChangeArrowheads="1"/>
              </p:cNvSpPr>
              <p:nvPr/>
            </p:nvSpPr>
            <p:spPr bwMode="auto">
              <a:xfrm>
                <a:off x="2790"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grpSp>
        <p:nvGrpSpPr>
          <p:cNvPr id="74774" name="Group 162"/>
          <p:cNvGrpSpPr/>
          <p:nvPr/>
        </p:nvGrpSpPr>
        <p:grpSpPr bwMode="auto">
          <a:xfrm>
            <a:off x="2171701" y="1762125"/>
            <a:ext cx="2087563" cy="579438"/>
            <a:chOff x="1565" y="1026"/>
            <a:chExt cx="1315" cy="365"/>
          </a:xfrm>
        </p:grpSpPr>
        <p:grpSp>
          <p:nvGrpSpPr>
            <p:cNvPr id="74794" name="Group 163"/>
            <p:cNvGrpSpPr/>
            <p:nvPr/>
          </p:nvGrpSpPr>
          <p:grpSpPr bwMode="auto">
            <a:xfrm>
              <a:off x="1565" y="1026"/>
              <a:ext cx="816" cy="365"/>
              <a:chOff x="1565" y="1035"/>
              <a:chExt cx="816" cy="365"/>
            </a:xfrm>
          </p:grpSpPr>
          <p:sp>
            <p:nvSpPr>
              <p:cNvPr id="74798" name="Text Box 164"/>
              <p:cNvSpPr txBox="1">
                <a:spLocks noChangeArrowheads="1"/>
              </p:cNvSpPr>
              <p:nvPr/>
            </p:nvSpPr>
            <p:spPr bwMode="auto">
              <a:xfrm>
                <a:off x="1565" y="1035"/>
                <a:ext cx="81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OSTCBHighRdy</a:t>
                </a:r>
              </a:p>
            </p:txBody>
          </p:sp>
          <p:sp>
            <p:nvSpPr>
              <p:cNvPr id="134309" name="Rectangle 165"/>
              <p:cNvSpPr>
                <a:spLocks noChangeArrowheads="1"/>
              </p:cNvSpPr>
              <p:nvPr/>
            </p:nvSpPr>
            <p:spPr bwMode="auto">
              <a:xfrm>
                <a:off x="1657" y="1219"/>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grpSp>
        <p:grpSp>
          <p:nvGrpSpPr>
            <p:cNvPr id="74795" name="Group 166"/>
            <p:cNvGrpSpPr/>
            <p:nvPr/>
          </p:nvGrpSpPr>
          <p:grpSpPr bwMode="auto">
            <a:xfrm>
              <a:off x="2290" y="1216"/>
              <a:ext cx="590" cy="173"/>
              <a:chOff x="748" y="1480"/>
              <a:chExt cx="590" cy="173"/>
            </a:xfrm>
          </p:grpSpPr>
          <p:sp>
            <p:nvSpPr>
              <p:cNvPr id="74796" name="Line 167"/>
              <p:cNvSpPr>
                <a:spLocks noChangeShapeType="1"/>
              </p:cNvSpPr>
              <p:nvPr/>
            </p:nvSpPr>
            <p:spPr bwMode="auto">
              <a:xfrm>
                <a:off x="748" y="1570"/>
                <a:ext cx="227"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4797" name="Text Box 168"/>
              <p:cNvSpPr txBox="1">
                <a:spLocks noChangeArrowheads="1"/>
              </p:cNvSpPr>
              <p:nvPr/>
            </p:nvSpPr>
            <p:spPr bwMode="auto">
              <a:xfrm>
                <a:off x="930" y="1480"/>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grpSp>
      <p:grpSp>
        <p:nvGrpSpPr>
          <p:cNvPr id="74775" name="Group 169"/>
          <p:cNvGrpSpPr/>
          <p:nvPr/>
        </p:nvGrpSpPr>
        <p:grpSpPr bwMode="auto">
          <a:xfrm>
            <a:off x="3192463" y="3124200"/>
            <a:ext cx="1008062" cy="719138"/>
            <a:chOff x="975" y="1661"/>
            <a:chExt cx="635" cy="453"/>
          </a:xfrm>
        </p:grpSpPr>
        <p:sp>
          <p:nvSpPr>
            <p:cNvPr id="134314" name="Rectangle 170"/>
            <p:cNvSpPr>
              <a:spLocks noChangeArrowheads="1"/>
            </p:cNvSpPr>
            <p:nvPr/>
          </p:nvSpPr>
          <p:spPr bwMode="auto">
            <a:xfrm>
              <a:off x="975" y="1842"/>
              <a:ext cx="635" cy="91"/>
            </a:xfrm>
            <a:prstGeom prst="rect">
              <a:avLst/>
            </a:prstGeom>
            <a:gradFill rotWithShape="1">
              <a:gsLst>
                <a:gs pos="0">
                  <a:schemeClr val="bg1"/>
                </a:gs>
                <a:gs pos="100000">
                  <a:srgbClr val="FFFF9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4315" name="Rectangle 171"/>
            <p:cNvSpPr>
              <a:spLocks noChangeArrowheads="1"/>
            </p:cNvSpPr>
            <p:nvPr/>
          </p:nvSpPr>
          <p:spPr bwMode="auto">
            <a:xfrm>
              <a:off x="975" y="1933"/>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4793" name="Text Box 172"/>
            <p:cNvSpPr txBox="1">
              <a:spLocks noChangeArrowheads="1"/>
            </p:cNvSpPr>
            <p:nvPr/>
          </p:nvSpPr>
          <p:spPr bwMode="auto">
            <a:xfrm>
              <a:off x="1065" y="1661"/>
              <a:ext cx="54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任务堆栈</a:t>
              </a:r>
            </a:p>
          </p:txBody>
        </p:sp>
      </p:grpSp>
      <p:sp>
        <p:nvSpPr>
          <p:cNvPr id="74776" name="Rectangle 173"/>
          <p:cNvSpPr>
            <a:spLocks noChangeArrowheads="1"/>
          </p:cNvSpPr>
          <p:nvPr/>
        </p:nvSpPr>
        <p:spPr bwMode="auto">
          <a:xfrm>
            <a:off x="1981200" y="270679"/>
            <a:ext cx="4267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创建任务</a:t>
            </a:r>
            <a:r>
              <a:rPr lang="en-US" altLang="zh-CN" sz="3200"/>
              <a:t>0</a:t>
            </a:r>
            <a:r>
              <a:rPr lang="zh-CN" altLang="en-US" sz="3200"/>
              <a:t>后的状态</a:t>
            </a:r>
          </a:p>
        </p:txBody>
      </p:sp>
      <p:grpSp>
        <p:nvGrpSpPr>
          <p:cNvPr id="74777" name="Group 174"/>
          <p:cNvGrpSpPr/>
          <p:nvPr/>
        </p:nvGrpSpPr>
        <p:grpSpPr bwMode="auto">
          <a:xfrm>
            <a:off x="6813550" y="5619750"/>
            <a:ext cx="863600" cy="274638"/>
            <a:chOff x="2925" y="2341"/>
            <a:chExt cx="544" cy="173"/>
          </a:xfrm>
        </p:grpSpPr>
        <p:sp>
          <p:nvSpPr>
            <p:cNvPr id="74789" name="Line 175"/>
            <p:cNvSpPr>
              <a:spLocks noChangeShapeType="1"/>
            </p:cNvSpPr>
            <p:nvPr/>
          </p:nvSpPr>
          <p:spPr bwMode="auto">
            <a:xfrm>
              <a:off x="2925" y="242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4790" name="Text Box 176"/>
            <p:cNvSpPr txBox="1">
              <a:spLocks noChangeArrowheads="1"/>
            </p:cNvSpPr>
            <p:nvPr/>
          </p:nvSpPr>
          <p:spPr bwMode="auto">
            <a:xfrm>
              <a:off x="3061" y="234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sp>
        <p:nvSpPr>
          <p:cNvPr id="134321" name="Rectangle 177"/>
          <p:cNvSpPr>
            <a:spLocks noChangeArrowheads="1"/>
          </p:cNvSpPr>
          <p:nvPr/>
        </p:nvSpPr>
        <p:spPr bwMode="auto">
          <a:xfrm>
            <a:off x="6477000" y="270680"/>
            <a:ext cx="1752600" cy="519113"/>
          </a:xfrm>
          <a:prstGeom prst="rect">
            <a:avLst/>
          </a:prstGeom>
          <a:gradFill rotWithShape="1">
            <a:gsLst>
              <a:gs pos="0">
                <a:schemeClr val="bg1"/>
              </a:gs>
              <a:gs pos="100000">
                <a:srgbClr val="DDFFFF"/>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lgn="ctr">
              <a:defRPr/>
            </a:pPr>
            <a:r>
              <a:rPr lang="en-US" altLang="zh-CN">
                <a:latin typeface="Arial" panose="020B0604020202020204" pitchFamily="34" charset="0"/>
              </a:rPr>
              <a:t>Prio </a:t>
            </a:r>
            <a:r>
              <a:rPr lang="zh-CN" altLang="en-US">
                <a:latin typeface="Arial" panose="020B0604020202020204" pitchFamily="34" charset="0"/>
              </a:rPr>
              <a:t>＝ </a:t>
            </a:r>
            <a:r>
              <a:rPr lang="en-US" altLang="zh-CN">
                <a:latin typeface="Arial" panose="020B0604020202020204" pitchFamily="34" charset="0"/>
              </a:rPr>
              <a:t>4</a:t>
            </a:r>
          </a:p>
        </p:txBody>
      </p:sp>
      <p:cxnSp>
        <p:nvCxnSpPr>
          <p:cNvPr id="74779" name="AutoShape 178"/>
          <p:cNvCxnSpPr>
            <a:cxnSpLocks noChangeShapeType="1"/>
          </p:cNvCxnSpPr>
          <p:nvPr/>
        </p:nvCxnSpPr>
        <p:spPr bwMode="auto">
          <a:xfrm flipH="1" flipV="1">
            <a:off x="4495801" y="3557589"/>
            <a:ext cx="1008063" cy="777875"/>
          </a:xfrm>
          <a:prstGeom prst="bentConnector5">
            <a:avLst>
              <a:gd name="adj1" fmla="val -22519"/>
              <a:gd name="adj2" fmla="val 47139"/>
              <a:gd name="adj3" fmla="val 114801"/>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grpSp>
        <p:nvGrpSpPr>
          <p:cNvPr id="74780" name="Group 179"/>
          <p:cNvGrpSpPr/>
          <p:nvPr/>
        </p:nvGrpSpPr>
        <p:grpSpPr bwMode="auto">
          <a:xfrm>
            <a:off x="4495801" y="3124200"/>
            <a:ext cx="1008063" cy="719138"/>
            <a:chOff x="975" y="1661"/>
            <a:chExt cx="635" cy="453"/>
          </a:xfrm>
        </p:grpSpPr>
        <p:sp>
          <p:nvSpPr>
            <p:cNvPr id="134324" name="Rectangle 180"/>
            <p:cNvSpPr>
              <a:spLocks noChangeArrowheads="1"/>
            </p:cNvSpPr>
            <p:nvPr/>
          </p:nvSpPr>
          <p:spPr bwMode="auto">
            <a:xfrm>
              <a:off x="975" y="1842"/>
              <a:ext cx="635" cy="91"/>
            </a:xfrm>
            <a:prstGeom prst="rect">
              <a:avLst/>
            </a:prstGeom>
            <a:gradFill rotWithShape="1">
              <a:gsLst>
                <a:gs pos="0">
                  <a:schemeClr val="bg1"/>
                </a:gs>
                <a:gs pos="100000">
                  <a:srgbClr val="FFFF9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4325" name="Rectangle 181"/>
            <p:cNvSpPr>
              <a:spLocks noChangeArrowheads="1"/>
            </p:cNvSpPr>
            <p:nvPr/>
          </p:nvSpPr>
          <p:spPr bwMode="auto">
            <a:xfrm>
              <a:off x="975" y="1933"/>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4788" name="Text Box 182"/>
            <p:cNvSpPr txBox="1">
              <a:spLocks noChangeArrowheads="1"/>
            </p:cNvSpPr>
            <p:nvPr/>
          </p:nvSpPr>
          <p:spPr bwMode="auto">
            <a:xfrm>
              <a:off x="1065" y="1661"/>
              <a:ext cx="54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任务堆栈</a:t>
              </a:r>
            </a:p>
          </p:txBody>
        </p:sp>
      </p:grpSp>
      <p:grpSp>
        <p:nvGrpSpPr>
          <p:cNvPr id="74781" name="Group 187"/>
          <p:cNvGrpSpPr/>
          <p:nvPr/>
        </p:nvGrpSpPr>
        <p:grpSpPr bwMode="auto">
          <a:xfrm>
            <a:off x="3190875" y="4133056"/>
            <a:ext cx="5572126" cy="323851"/>
            <a:chOff x="1867" y="2612"/>
            <a:chExt cx="2693" cy="181"/>
          </a:xfrm>
        </p:grpSpPr>
        <p:cxnSp>
          <p:nvCxnSpPr>
            <p:cNvPr id="74784" name="AutoShape 185"/>
            <p:cNvCxnSpPr>
              <a:cxnSpLocks noChangeShapeType="1"/>
              <a:endCxn id="134231" idx="1"/>
            </p:cNvCxnSpPr>
            <p:nvPr/>
          </p:nvCxnSpPr>
          <p:spPr bwMode="auto">
            <a:xfrm rot="10800000" flipV="1">
              <a:off x="1867" y="2616"/>
              <a:ext cx="2693" cy="101"/>
            </a:xfrm>
            <a:prstGeom prst="bentConnector3">
              <a:avLst>
                <a:gd name="adj1" fmla="val 103079"/>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74785" name="Line 186"/>
            <p:cNvSpPr>
              <a:spLocks noChangeShapeType="1"/>
            </p:cNvSpPr>
            <p:nvPr/>
          </p:nvSpPr>
          <p:spPr bwMode="auto">
            <a:xfrm flipV="1">
              <a:off x="4560" y="2612"/>
              <a:ext cx="0" cy="181"/>
            </a:xfrm>
            <a:prstGeom prst="line">
              <a:avLst/>
            </a:prstGeom>
            <a:noFill/>
            <a:ln w="19050">
              <a:solidFill>
                <a:schemeClr val="tx1"/>
              </a:solidFill>
              <a:round/>
              <a:headEnd type="oval" w="med" len="med"/>
            </a:ln>
            <a:extLst>
              <a:ext uri="{909E8E84-426E-40DD-AFC4-6F175D3DCCD1}">
                <a14:hiddenFill xmlns:a14="http://schemas.microsoft.com/office/drawing/2010/main">
                  <a:noFill/>
                </a14:hiddenFill>
              </a:ext>
            </a:extLst>
          </p:spPr>
          <p:txBody>
            <a:bodyPr/>
            <a:lstStyle/>
            <a:p>
              <a:endParaRPr lang="zh-CN" altLang="en-US"/>
            </a:p>
          </p:txBody>
        </p:sp>
      </p:grpSp>
      <p:cxnSp>
        <p:nvCxnSpPr>
          <p:cNvPr id="74782" name="AutoShape 190"/>
          <p:cNvCxnSpPr>
            <a:cxnSpLocks noChangeShapeType="1"/>
            <a:stCxn id="134216" idx="3"/>
            <a:endCxn id="134231" idx="1"/>
          </p:cNvCxnSpPr>
          <p:nvPr/>
        </p:nvCxnSpPr>
        <p:spPr bwMode="auto">
          <a:xfrm flipV="1">
            <a:off x="4200525" y="4313239"/>
            <a:ext cx="287338" cy="166687"/>
          </a:xfrm>
          <a:prstGeom prst="bentConnector3">
            <a:avLst>
              <a:gd name="adj1" fmla="val 4972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180" name="燕尾形 179">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34321"/>
                                        </p:tgtEl>
                                        <p:attrNameLst>
                                          <p:attrName>style.visibility</p:attrName>
                                        </p:attrNameLst>
                                      </p:cBhvr>
                                      <p:to>
                                        <p:strVal val="visible"/>
                                      </p:to>
                                    </p:set>
                                    <p:anim calcmode="lin" valueType="num">
                                      <p:cBhvr>
                                        <p:cTn id="7" dur="500" fill="hold"/>
                                        <p:tgtEl>
                                          <p:spTgt spid="134321"/>
                                        </p:tgtEl>
                                        <p:attrNameLst>
                                          <p:attrName>ppt_w</p:attrName>
                                        </p:attrNameLst>
                                      </p:cBhvr>
                                      <p:tavLst>
                                        <p:tav tm="0">
                                          <p:val>
                                            <p:fltVal val="0"/>
                                          </p:val>
                                        </p:tav>
                                        <p:tav tm="100000">
                                          <p:val>
                                            <p:strVal val="#ppt_w"/>
                                          </p:val>
                                        </p:tav>
                                      </p:tavLst>
                                    </p:anim>
                                    <p:anim calcmode="lin" valueType="num">
                                      <p:cBhvr>
                                        <p:cTn id="8" dur="500" fill="hold"/>
                                        <p:tgtEl>
                                          <p:spTgt spid="134321"/>
                                        </p:tgtEl>
                                        <p:attrNameLst>
                                          <p:attrName>ppt_h</p:attrName>
                                        </p:attrNameLst>
                                      </p:cBhvr>
                                      <p:tavLst>
                                        <p:tav tm="0">
                                          <p:val>
                                            <p:fltVal val="0"/>
                                          </p:val>
                                        </p:tav>
                                        <p:tav tm="100000">
                                          <p:val>
                                            <p:strVal val="#ppt_h"/>
                                          </p:val>
                                        </p:tav>
                                      </p:tavLst>
                                    </p:anim>
                                    <p:animEffect transition="in" filter="fade">
                                      <p:cBhvr>
                                        <p:cTn id="9" dur="500"/>
                                        <p:tgtEl>
                                          <p:spTgt spid="1343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321"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778" name="Group 2"/>
          <p:cNvGrpSpPr/>
          <p:nvPr/>
        </p:nvGrpSpPr>
        <p:grpSpPr bwMode="auto">
          <a:xfrm>
            <a:off x="1752600" y="5295900"/>
            <a:ext cx="1296988" cy="592138"/>
            <a:chOff x="68" y="3203"/>
            <a:chExt cx="817" cy="373"/>
          </a:xfrm>
        </p:grpSpPr>
        <p:sp>
          <p:nvSpPr>
            <p:cNvPr id="136195" name="Rectangle 3"/>
            <p:cNvSpPr>
              <a:spLocks noChangeArrowheads="1"/>
            </p:cNvSpPr>
            <p:nvPr/>
          </p:nvSpPr>
          <p:spPr bwMode="auto">
            <a:xfrm>
              <a:off x="158" y="3395"/>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5962" name="Text Box 4"/>
            <p:cNvSpPr txBox="1">
              <a:spLocks noChangeArrowheads="1"/>
            </p:cNvSpPr>
            <p:nvPr/>
          </p:nvSpPr>
          <p:spPr bwMode="auto">
            <a:xfrm>
              <a:off x="68" y="3203"/>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OSTCBFreeList</a:t>
              </a:r>
            </a:p>
          </p:txBody>
        </p:sp>
      </p:grpSp>
      <p:grpSp>
        <p:nvGrpSpPr>
          <p:cNvPr id="75779" name="Group 5"/>
          <p:cNvGrpSpPr/>
          <p:nvPr/>
        </p:nvGrpSpPr>
        <p:grpSpPr bwMode="auto">
          <a:xfrm>
            <a:off x="7874000" y="1676401"/>
            <a:ext cx="2014538" cy="1960563"/>
            <a:chOff x="3425" y="754"/>
            <a:chExt cx="1269" cy="1235"/>
          </a:xfrm>
        </p:grpSpPr>
        <p:sp>
          <p:nvSpPr>
            <p:cNvPr id="75909" name="Line 6"/>
            <p:cNvSpPr>
              <a:spLocks noChangeShapeType="1"/>
            </p:cNvSpPr>
            <p:nvPr/>
          </p:nvSpPr>
          <p:spPr bwMode="auto">
            <a:xfrm flipV="1">
              <a:off x="3651" y="754"/>
              <a:ext cx="0" cy="1049"/>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75910" name="Group 7"/>
            <p:cNvGrpSpPr/>
            <p:nvPr/>
          </p:nvGrpSpPr>
          <p:grpSpPr bwMode="auto">
            <a:xfrm>
              <a:off x="3651" y="1525"/>
              <a:ext cx="726" cy="181"/>
              <a:chOff x="3651" y="1253"/>
              <a:chExt cx="726" cy="181"/>
            </a:xfrm>
          </p:grpSpPr>
          <p:sp>
            <p:nvSpPr>
              <p:cNvPr id="136200" name="Rectangle 8"/>
              <p:cNvSpPr>
                <a:spLocks noChangeArrowheads="1"/>
              </p:cNvSpPr>
              <p:nvPr/>
            </p:nvSpPr>
            <p:spPr bwMode="auto">
              <a:xfrm>
                <a:off x="3651"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6201" name="Rectangle 9"/>
              <p:cNvSpPr>
                <a:spLocks noChangeArrowheads="1"/>
              </p:cNvSpPr>
              <p:nvPr/>
            </p:nvSpPr>
            <p:spPr bwMode="auto">
              <a:xfrm>
                <a:off x="3742"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6202" name="Rectangle 10"/>
              <p:cNvSpPr>
                <a:spLocks noChangeArrowheads="1"/>
              </p:cNvSpPr>
              <p:nvPr/>
            </p:nvSpPr>
            <p:spPr bwMode="auto">
              <a:xfrm>
                <a:off x="383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6203" name="Rectangle 11"/>
              <p:cNvSpPr>
                <a:spLocks noChangeArrowheads="1"/>
              </p:cNvSpPr>
              <p:nvPr/>
            </p:nvSpPr>
            <p:spPr bwMode="auto">
              <a:xfrm>
                <a:off x="392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6204" name="Rectangle 12"/>
              <p:cNvSpPr>
                <a:spLocks noChangeArrowheads="1"/>
              </p:cNvSpPr>
              <p:nvPr/>
            </p:nvSpPr>
            <p:spPr bwMode="auto">
              <a:xfrm>
                <a:off x="4014"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6205" name="Rectangle 13"/>
              <p:cNvSpPr>
                <a:spLocks noChangeArrowheads="1"/>
              </p:cNvSpPr>
              <p:nvPr/>
            </p:nvSpPr>
            <p:spPr bwMode="auto">
              <a:xfrm>
                <a:off x="410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6206" name="Rectangle 14"/>
              <p:cNvSpPr>
                <a:spLocks noChangeArrowheads="1"/>
              </p:cNvSpPr>
              <p:nvPr/>
            </p:nvSpPr>
            <p:spPr bwMode="auto">
              <a:xfrm>
                <a:off x="419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6207" name="Rectangle 15"/>
              <p:cNvSpPr>
                <a:spLocks noChangeArrowheads="1"/>
              </p:cNvSpPr>
              <p:nvPr/>
            </p:nvSpPr>
            <p:spPr bwMode="auto">
              <a:xfrm>
                <a:off x="4286"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sp>
          <p:nvSpPr>
            <p:cNvPr id="75911" name="Line 16"/>
            <p:cNvSpPr>
              <a:spLocks noChangeShapeType="1"/>
            </p:cNvSpPr>
            <p:nvPr/>
          </p:nvSpPr>
          <p:spPr bwMode="auto">
            <a:xfrm flipV="1">
              <a:off x="3651" y="1797"/>
              <a:ext cx="1043" cy="6"/>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912" name="Text Box 17"/>
            <p:cNvSpPr txBox="1">
              <a:spLocks noChangeArrowheads="1"/>
            </p:cNvSpPr>
            <p:nvPr/>
          </p:nvSpPr>
          <p:spPr bwMode="auto">
            <a:xfrm>
              <a:off x="4467" y="1797"/>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X</a:t>
              </a:r>
            </a:p>
          </p:txBody>
        </p:sp>
        <p:sp>
          <p:nvSpPr>
            <p:cNvPr id="75913" name="Text Box 18"/>
            <p:cNvSpPr txBox="1">
              <a:spLocks noChangeArrowheads="1"/>
            </p:cNvSpPr>
            <p:nvPr/>
          </p:nvSpPr>
          <p:spPr bwMode="auto">
            <a:xfrm>
              <a:off x="3425" y="800"/>
              <a:ext cx="18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nvGrpSpPr>
            <p:cNvPr id="75914" name="Group 19"/>
            <p:cNvGrpSpPr/>
            <p:nvPr/>
          </p:nvGrpSpPr>
          <p:grpSpPr bwMode="auto">
            <a:xfrm>
              <a:off x="3651" y="1253"/>
              <a:ext cx="726" cy="181"/>
              <a:chOff x="3651" y="1253"/>
              <a:chExt cx="726" cy="181"/>
            </a:xfrm>
          </p:grpSpPr>
          <p:sp>
            <p:nvSpPr>
              <p:cNvPr id="136212" name="Rectangle 20"/>
              <p:cNvSpPr>
                <a:spLocks noChangeArrowheads="1"/>
              </p:cNvSpPr>
              <p:nvPr/>
            </p:nvSpPr>
            <p:spPr bwMode="auto">
              <a:xfrm>
                <a:off x="3651"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213" name="Rectangle 21"/>
              <p:cNvSpPr>
                <a:spLocks noChangeArrowheads="1"/>
              </p:cNvSpPr>
              <p:nvPr/>
            </p:nvSpPr>
            <p:spPr bwMode="auto">
              <a:xfrm>
                <a:off x="3742"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214" name="Rectangle 22"/>
              <p:cNvSpPr>
                <a:spLocks noChangeArrowheads="1"/>
              </p:cNvSpPr>
              <p:nvPr/>
            </p:nvSpPr>
            <p:spPr bwMode="auto">
              <a:xfrm>
                <a:off x="383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136215" name="Rectangle 23"/>
              <p:cNvSpPr>
                <a:spLocks noChangeArrowheads="1"/>
              </p:cNvSpPr>
              <p:nvPr/>
            </p:nvSpPr>
            <p:spPr bwMode="auto">
              <a:xfrm>
                <a:off x="392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136216" name="Rectangle 24"/>
              <p:cNvSpPr>
                <a:spLocks noChangeArrowheads="1"/>
              </p:cNvSpPr>
              <p:nvPr/>
            </p:nvSpPr>
            <p:spPr bwMode="auto">
              <a:xfrm>
                <a:off x="4014"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217" name="Rectangle 25"/>
              <p:cNvSpPr>
                <a:spLocks noChangeArrowheads="1"/>
              </p:cNvSpPr>
              <p:nvPr/>
            </p:nvSpPr>
            <p:spPr bwMode="auto">
              <a:xfrm>
                <a:off x="410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218" name="Rectangle 26"/>
              <p:cNvSpPr>
                <a:spLocks noChangeArrowheads="1"/>
              </p:cNvSpPr>
              <p:nvPr/>
            </p:nvSpPr>
            <p:spPr bwMode="auto">
              <a:xfrm>
                <a:off x="419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219" name="Rectangle 27"/>
              <p:cNvSpPr>
                <a:spLocks noChangeArrowheads="1"/>
              </p:cNvSpPr>
              <p:nvPr/>
            </p:nvSpPr>
            <p:spPr bwMode="auto">
              <a:xfrm>
                <a:off x="4286"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75915" name="Text Box 28"/>
            <p:cNvSpPr txBox="1">
              <a:spLocks noChangeArrowheads="1"/>
            </p:cNvSpPr>
            <p:nvPr/>
          </p:nvSpPr>
          <p:spPr bwMode="auto">
            <a:xfrm>
              <a:off x="3696" y="890"/>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OSRdyTbl[ ]</a:t>
              </a:r>
            </a:p>
          </p:txBody>
        </p:sp>
        <p:sp>
          <p:nvSpPr>
            <p:cNvPr id="75916" name="Text Box 29"/>
            <p:cNvSpPr txBox="1">
              <a:spLocks noChangeArrowheads="1"/>
            </p:cNvSpPr>
            <p:nvPr/>
          </p:nvSpPr>
          <p:spPr bwMode="auto">
            <a:xfrm>
              <a:off x="3426" y="1247"/>
              <a:ext cx="2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[0]</a:t>
              </a:r>
            </a:p>
          </p:txBody>
        </p:sp>
        <p:sp>
          <p:nvSpPr>
            <p:cNvPr id="75917" name="Text Box 30"/>
            <p:cNvSpPr txBox="1">
              <a:spLocks noChangeArrowheads="1"/>
            </p:cNvSpPr>
            <p:nvPr/>
          </p:nvSpPr>
          <p:spPr bwMode="auto">
            <a:xfrm>
              <a:off x="3426" y="1520"/>
              <a:ext cx="2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[1]</a:t>
              </a:r>
            </a:p>
          </p:txBody>
        </p:sp>
        <p:grpSp>
          <p:nvGrpSpPr>
            <p:cNvPr id="75918" name="Group 31"/>
            <p:cNvGrpSpPr/>
            <p:nvPr/>
          </p:nvGrpSpPr>
          <p:grpSpPr bwMode="auto">
            <a:xfrm>
              <a:off x="3652" y="1072"/>
              <a:ext cx="725" cy="181"/>
              <a:chOff x="1973" y="1434"/>
              <a:chExt cx="1451" cy="181"/>
            </a:xfrm>
          </p:grpSpPr>
          <p:sp>
            <p:nvSpPr>
              <p:cNvPr id="75937" name="Rectangle 32"/>
              <p:cNvSpPr>
                <a:spLocks noChangeArrowheads="1"/>
              </p:cNvSpPr>
              <p:nvPr/>
            </p:nvSpPr>
            <p:spPr bwMode="auto">
              <a:xfrm>
                <a:off x="197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7</a:t>
                </a:r>
              </a:p>
            </p:txBody>
          </p:sp>
          <p:sp>
            <p:nvSpPr>
              <p:cNvPr id="75938" name="Rectangle 33"/>
              <p:cNvSpPr>
                <a:spLocks noChangeArrowheads="1"/>
              </p:cNvSpPr>
              <p:nvPr/>
            </p:nvSpPr>
            <p:spPr bwMode="auto">
              <a:xfrm>
                <a:off x="2155"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6</a:t>
                </a:r>
              </a:p>
            </p:txBody>
          </p:sp>
          <p:sp>
            <p:nvSpPr>
              <p:cNvPr id="75939" name="Rectangle 34"/>
              <p:cNvSpPr>
                <a:spLocks noChangeArrowheads="1"/>
              </p:cNvSpPr>
              <p:nvPr/>
            </p:nvSpPr>
            <p:spPr bwMode="auto">
              <a:xfrm>
                <a:off x="2336"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5</a:t>
                </a:r>
              </a:p>
            </p:txBody>
          </p:sp>
          <p:sp>
            <p:nvSpPr>
              <p:cNvPr id="75940" name="Rectangle 35"/>
              <p:cNvSpPr>
                <a:spLocks noChangeArrowheads="1"/>
              </p:cNvSpPr>
              <p:nvPr/>
            </p:nvSpPr>
            <p:spPr bwMode="auto">
              <a:xfrm>
                <a:off x="2517"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4</a:t>
                </a:r>
              </a:p>
            </p:txBody>
          </p:sp>
          <p:sp>
            <p:nvSpPr>
              <p:cNvPr id="75941" name="Rectangle 36"/>
              <p:cNvSpPr>
                <a:spLocks noChangeArrowheads="1"/>
              </p:cNvSpPr>
              <p:nvPr/>
            </p:nvSpPr>
            <p:spPr bwMode="auto">
              <a:xfrm>
                <a:off x="2699"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3</a:t>
                </a:r>
              </a:p>
            </p:txBody>
          </p:sp>
          <p:sp>
            <p:nvSpPr>
              <p:cNvPr id="75942" name="Rectangle 37"/>
              <p:cNvSpPr>
                <a:spLocks noChangeArrowheads="1"/>
              </p:cNvSpPr>
              <p:nvPr/>
            </p:nvSpPr>
            <p:spPr bwMode="auto">
              <a:xfrm>
                <a:off x="2880"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2</a:t>
                </a:r>
              </a:p>
            </p:txBody>
          </p:sp>
          <p:sp>
            <p:nvSpPr>
              <p:cNvPr id="75943" name="Rectangle 38"/>
              <p:cNvSpPr>
                <a:spLocks noChangeArrowheads="1"/>
              </p:cNvSpPr>
              <p:nvPr/>
            </p:nvSpPr>
            <p:spPr bwMode="auto">
              <a:xfrm>
                <a:off x="3061" y="1434"/>
                <a:ext cx="181" cy="181"/>
              </a:xfrm>
              <a:prstGeom prst="rect">
                <a:avLst/>
              </a:prstGeom>
              <a:solidFill>
                <a:schemeClr val="bg1"/>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1</a:t>
                </a:r>
              </a:p>
            </p:txBody>
          </p:sp>
          <p:sp>
            <p:nvSpPr>
              <p:cNvPr id="75944" name="Rectangle 39"/>
              <p:cNvSpPr>
                <a:spLocks noChangeArrowheads="1"/>
              </p:cNvSpPr>
              <p:nvPr/>
            </p:nvSpPr>
            <p:spPr bwMode="auto">
              <a:xfrm>
                <a:off x="324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0</a:t>
                </a:r>
              </a:p>
            </p:txBody>
          </p:sp>
        </p:grpSp>
        <p:grpSp>
          <p:nvGrpSpPr>
            <p:cNvPr id="75919" name="Group 40"/>
            <p:cNvGrpSpPr/>
            <p:nvPr/>
          </p:nvGrpSpPr>
          <p:grpSpPr bwMode="auto">
            <a:xfrm>
              <a:off x="3651" y="1702"/>
              <a:ext cx="725" cy="91"/>
              <a:chOff x="1520" y="2704"/>
              <a:chExt cx="1451" cy="91"/>
            </a:xfrm>
          </p:grpSpPr>
          <p:sp>
            <p:nvSpPr>
              <p:cNvPr id="75929" name="Rectangle 41"/>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15</a:t>
                </a:r>
              </a:p>
            </p:txBody>
          </p:sp>
          <p:sp>
            <p:nvSpPr>
              <p:cNvPr id="75930" name="Rectangle 42"/>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14</a:t>
                </a:r>
              </a:p>
            </p:txBody>
          </p:sp>
          <p:sp>
            <p:nvSpPr>
              <p:cNvPr id="75931" name="Rectangle 43"/>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13</a:t>
                </a:r>
              </a:p>
            </p:txBody>
          </p:sp>
          <p:sp>
            <p:nvSpPr>
              <p:cNvPr id="75932" name="Rectangle 44"/>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12</a:t>
                </a:r>
              </a:p>
            </p:txBody>
          </p:sp>
          <p:sp>
            <p:nvSpPr>
              <p:cNvPr id="75933" name="Rectangle 45"/>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11</a:t>
                </a:r>
              </a:p>
            </p:txBody>
          </p:sp>
          <p:sp>
            <p:nvSpPr>
              <p:cNvPr id="75934" name="Rectangle 46"/>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10</a:t>
                </a:r>
              </a:p>
            </p:txBody>
          </p:sp>
          <p:sp>
            <p:nvSpPr>
              <p:cNvPr id="75935" name="Rectangle 47"/>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9</a:t>
                </a:r>
              </a:p>
            </p:txBody>
          </p:sp>
          <p:sp>
            <p:nvSpPr>
              <p:cNvPr id="75936" name="Rectangle 48"/>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8</a:t>
                </a:r>
              </a:p>
            </p:txBody>
          </p:sp>
        </p:grpSp>
        <p:grpSp>
          <p:nvGrpSpPr>
            <p:cNvPr id="75920" name="Group 49"/>
            <p:cNvGrpSpPr/>
            <p:nvPr/>
          </p:nvGrpSpPr>
          <p:grpSpPr bwMode="auto">
            <a:xfrm>
              <a:off x="3651" y="1430"/>
              <a:ext cx="725" cy="91"/>
              <a:chOff x="1520" y="2704"/>
              <a:chExt cx="1451" cy="91"/>
            </a:xfrm>
          </p:grpSpPr>
          <p:sp>
            <p:nvSpPr>
              <p:cNvPr id="75921" name="Rectangle 50"/>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7</a:t>
                </a:r>
              </a:p>
            </p:txBody>
          </p:sp>
          <p:sp>
            <p:nvSpPr>
              <p:cNvPr id="75922" name="Rectangle 51"/>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a:t>
                </a:r>
              </a:p>
            </p:txBody>
          </p:sp>
          <p:sp>
            <p:nvSpPr>
              <p:cNvPr id="75923" name="Rectangle 52"/>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a:t>
                </a:r>
              </a:p>
            </p:txBody>
          </p:sp>
          <p:sp>
            <p:nvSpPr>
              <p:cNvPr id="75924" name="Rectangle 53"/>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a:t>
                </a:r>
              </a:p>
            </p:txBody>
          </p:sp>
          <p:sp>
            <p:nvSpPr>
              <p:cNvPr id="75925" name="Rectangle 54"/>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a:t>
                </a:r>
              </a:p>
            </p:txBody>
          </p:sp>
          <p:sp>
            <p:nvSpPr>
              <p:cNvPr id="75926" name="Rectangle 55"/>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a:t>
                </a:r>
              </a:p>
            </p:txBody>
          </p:sp>
          <p:sp>
            <p:nvSpPr>
              <p:cNvPr id="75927" name="Rectangle 56"/>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a:t>
                </a:r>
              </a:p>
            </p:txBody>
          </p:sp>
          <p:sp>
            <p:nvSpPr>
              <p:cNvPr id="75928" name="Rectangle 57"/>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0</a:t>
                </a:r>
              </a:p>
            </p:txBody>
          </p:sp>
        </p:grpSp>
      </p:grpSp>
      <p:grpSp>
        <p:nvGrpSpPr>
          <p:cNvPr id="75780" name="Group 58"/>
          <p:cNvGrpSpPr/>
          <p:nvPr/>
        </p:nvGrpSpPr>
        <p:grpSpPr bwMode="auto">
          <a:xfrm>
            <a:off x="6721475" y="1820863"/>
            <a:ext cx="1150938" cy="635000"/>
            <a:chOff x="2290" y="890"/>
            <a:chExt cx="725" cy="400"/>
          </a:xfrm>
        </p:grpSpPr>
        <p:grpSp>
          <p:nvGrpSpPr>
            <p:cNvPr id="75899" name="Group 59"/>
            <p:cNvGrpSpPr/>
            <p:nvPr/>
          </p:nvGrpSpPr>
          <p:grpSpPr bwMode="auto">
            <a:xfrm>
              <a:off x="2290" y="1109"/>
              <a:ext cx="725" cy="181"/>
              <a:chOff x="1520" y="2251"/>
              <a:chExt cx="1450" cy="181"/>
            </a:xfrm>
          </p:grpSpPr>
          <p:sp>
            <p:nvSpPr>
              <p:cNvPr id="136252" name="Rectangle 60"/>
              <p:cNvSpPr>
                <a:spLocks noChangeArrowheads="1"/>
              </p:cNvSpPr>
              <p:nvPr/>
            </p:nvSpPr>
            <p:spPr bwMode="auto">
              <a:xfrm>
                <a:off x="1520"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6253" name="Rectangle 61"/>
              <p:cNvSpPr>
                <a:spLocks noChangeArrowheads="1"/>
              </p:cNvSpPr>
              <p:nvPr/>
            </p:nvSpPr>
            <p:spPr bwMode="auto">
              <a:xfrm>
                <a:off x="1702"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6254" name="Rectangle 62"/>
              <p:cNvSpPr>
                <a:spLocks noChangeArrowheads="1"/>
              </p:cNvSpPr>
              <p:nvPr/>
            </p:nvSpPr>
            <p:spPr bwMode="auto">
              <a:xfrm>
                <a:off x="1882"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6255" name="Rectangle 63"/>
              <p:cNvSpPr>
                <a:spLocks noChangeArrowheads="1"/>
              </p:cNvSpPr>
              <p:nvPr/>
            </p:nvSpPr>
            <p:spPr bwMode="auto">
              <a:xfrm>
                <a:off x="2064"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6256" name="Rectangle 64"/>
              <p:cNvSpPr>
                <a:spLocks noChangeArrowheads="1"/>
              </p:cNvSpPr>
              <p:nvPr/>
            </p:nvSpPr>
            <p:spPr bwMode="auto">
              <a:xfrm>
                <a:off x="2246"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6257" name="Rectangle 65"/>
              <p:cNvSpPr>
                <a:spLocks noChangeArrowheads="1"/>
              </p:cNvSpPr>
              <p:nvPr/>
            </p:nvSpPr>
            <p:spPr bwMode="auto">
              <a:xfrm>
                <a:off x="2426"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6258" name="Rectangle 66"/>
              <p:cNvSpPr>
                <a:spLocks noChangeArrowheads="1"/>
              </p:cNvSpPr>
              <p:nvPr/>
            </p:nvSpPr>
            <p:spPr bwMode="auto">
              <a:xfrm>
                <a:off x="2608"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6259" name="Rectangle 67"/>
              <p:cNvSpPr>
                <a:spLocks noChangeArrowheads="1"/>
              </p:cNvSpPr>
              <p:nvPr/>
            </p:nvSpPr>
            <p:spPr bwMode="auto">
              <a:xfrm>
                <a:off x="2790"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sp>
          <p:nvSpPr>
            <p:cNvPr id="75900" name="Text Box 68"/>
            <p:cNvSpPr txBox="1">
              <a:spLocks noChangeArrowheads="1"/>
            </p:cNvSpPr>
            <p:nvPr/>
          </p:nvSpPr>
          <p:spPr bwMode="auto">
            <a:xfrm>
              <a:off x="2382" y="890"/>
              <a:ext cx="58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OSRdyGrp</a:t>
              </a:r>
            </a:p>
          </p:txBody>
        </p:sp>
      </p:grpSp>
      <p:grpSp>
        <p:nvGrpSpPr>
          <p:cNvPr id="75781" name="Group 69"/>
          <p:cNvGrpSpPr/>
          <p:nvPr/>
        </p:nvGrpSpPr>
        <p:grpSpPr bwMode="auto">
          <a:xfrm>
            <a:off x="3121025" y="3987801"/>
            <a:ext cx="1079500" cy="1139825"/>
            <a:chOff x="1066" y="3166"/>
            <a:chExt cx="680" cy="718"/>
          </a:xfrm>
        </p:grpSpPr>
        <p:sp>
          <p:nvSpPr>
            <p:cNvPr id="136262" name="Rectangle 70"/>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75896" name="Text Box 71"/>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err="1"/>
                <a:t>OSTCBTbl</a:t>
              </a:r>
              <a:r>
                <a:rPr lang="en-US" altLang="zh-CN" sz="1200" dirty="0"/>
                <a:t>[2]</a:t>
              </a:r>
            </a:p>
          </p:txBody>
        </p:sp>
        <p:sp>
          <p:nvSpPr>
            <p:cNvPr id="136264" name="Rectangle 72"/>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36265" name="Rectangle 73"/>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75782" name="Group 74"/>
          <p:cNvGrpSpPr/>
          <p:nvPr/>
        </p:nvGrpSpPr>
        <p:grpSpPr bwMode="auto">
          <a:xfrm>
            <a:off x="6648450" y="3506788"/>
            <a:ext cx="2808288" cy="1631950"/>
            <a:chOff x="3606" y="2078"/>
            <a:chExt cx="1769" cy="1028"/>
          </a:xfrm>
        </p:grpSpPr>
        <p:sp>
          <p:nvSpPr>
            <p:cNvPr id="136267" name="Rectangle 75"/>
            <p:cNvSpPr>
              <a:spLocks noChangeArrowheads="1"/>
            </p:cNvSpPr>
            <p:nvPr/>
          </p:nvSpPr>
          <p:spPr bwMode="auto">
            <a:xfrm>
              <a:off x="4604" y="2252"/>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6268" name="Rectangle 76"/>
            <p:cNvSpPr>
              <a:spLocks noChangeArrowheads="1"/>
            </p:cNvSpPr>
            <p:nvPr/>
          </p:nvSpPr>
          <p:spPr bwMode="auto">
            <a:xfrm>
              <a:off x="4604" y="2341"/>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6269" name="Rectangle 77"/>
            <p:cNvSpPr>
              <a:spLocks noChangeArrowheads="1"/>
            </p:cNvSpPr>
            <p:nvPr/>
          </p:nvSpPr>
          <p:spPr bwMode="auto">
            <a:xfrm>
              <a:off x="4604" y="2432"/>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6270" name="Rectangle 78"/>
            <p:cNvSpPr>
              <a:spLocks noChangeArrowheads="1"/>
            </p:cNvSpPr>
            <p:nvPr/>
          </p:nvSpPr>
          <p:spPr bwMode="auto">
            <a:xfrm>
              <a:off x="4604" y="2523"/>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6271" name="Rectangle 79"/>
            <p:cNvSpPr>
              <a:spLocks noChangeArrowheads="1"/>
            </p:cNvSpPr>
            <p:nvPr/>
          </p:nvSpPr>
          <p:spPr bwMode="auto">
            <a:xfrm>
              <a:off x="4604" y="2614"/>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6272" name="Rectangle 80"/>
            <p:cNvSpPr>
              <a:spLocks noChangeArrowheads="1"/>
            </p:cNvSpPr>
            <p:nvPr/>
          </p:nvSpPr>
          <p:spPr bwMode="auto">
            <a:xfrm>
              <a:off x="4604" y="2704"/>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6273" name="Rectangle 81"/>
            <p:cNvSpPr>
              <a:spLocks noChangeArrowheads="1"/>
            </p:cNvSpPr>
            <p:nvPr/>
          </p:nvSpPr>
          <p:spPr bwMode="auto">
            <a:xfrm>
              <a:off x="4604" y="2795"/>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tIns="0" anchor="ctr"/>
            <a:lstStyle/>
            <a:p>
              <a:pPr algn="ctr">
                <a:defRPr/>
              </a:pPr>
              <a:r>
                <a:rPr lang="en-US" altLang="zh-CN" sz="1200">
                  <a:latin typeface="Arial" panose="020B0604020202020204" pitchFamily="34" charset="0"/>
                </a:rPr>
                <a:t>……</a:t>
              </a:r>
            </a:p>
          </p:txBody>
        </p:sp>
        <p:sp>
          <p:nvSpPr>
            <p:cNvPr id="136274" name="Rectangle 82"/>
            <p:cNvSpPr>
              <a:spLocks noChangeArrowheads="1"/>
            </p:cNvSpPr>
            <p:nvPr/>
          </p:nvSpPr>
          <p:spPr bwMode="auto">
            <a:xfrm>
              <a:off x="4604" y="2886"/>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5892" name="Text Box 83"/>
            <p:cNvSpPr txBox="1">
              <a:spLocks noChangeArrowheads="1"/>
            </p:cNvSpPr>
            <p:nvPr/>
          </p:nvSpPr>
          <p:spPr bwMode="auto">
            <a:xfrm>
              <a:off x="4558" y="2078"/>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OSTCBPrioTbl[ ]</a:t>
              </a:r>
            </a:p>
          </p:txBody>
        </p:sp>
        <p:sp>
          <p:nvSpPr>
            <p:cNvPr id="75893" name="Text Box 84"/>
            <p:cNvSpPr txBox="1">
              <a:spLocks noChangeArrowheads="1"/>
            </p:cNvSpPr>
            <p:nvPr/>
          </p:nvSpPr>
          <p:spPr bwMode="auto">
            <a:xfrm>
              <a:off x="3606" y="2251"/>
              <a:ext cx="1043" cy="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lnSpc>
                  <a:spcPct val="50000"/>
                </a:lnSpc>
                <a:spcBef>
                  <a:spcPct val="50000"/>
                </a:spcBef>
              </a:pPr>
              <a:r>
                <a:rPr lang="en-US" altLang="zh-CN" sz="1000"/>
                <a:t>[0]</a:t>
              </a:r>
            </a:p>
            <a:p>
              <a:pPr algn="r" eaLnBrk="1" hangingPunct="1">
                <a:lnSpc>
                  <a:spcPct val="30000"/>
                </a:lnSpc>
                <a:spcBef>
                  <a:spcPct val="50000"/>
                </a:spcBef>
              </a:pPr>
              <a:r>
                <a:rPr lang="en-US" altLang="zh-CN" sz="1000"/>
                <a:t>[1]</a:t>
              </a:r>
            </a:p>
            <a:p>
              <a:pPr algn="r" eaLnBrk="1" hangingPunct="1">
                <a:lnSpc>
                  <a:spcPct val="50000"/>
                </a:lnSpc>
                <a:spcBef>
                  <a:spcPct val="50000"/>
                </a:spcBef>
              </a:pPr>
              <a:r>
                <a:rPr lang="en-US" altLang="zh-CN" sz="1000"/>
                <a:t>[2]</a:t>
              </a:r>
            </a:p>
            <a:p>
              <a:pPr algn="r" eaLnBrk="1" hangingPunct="1">
                <a:lnSpc>
                  <a:spcPct val="50000"/>
                </a:lnSpc>
                <a:spcBef>
                  <a:spcPct val="50000"/>
                </a:spcBef>
              </a:pPr>
              <a:r>
                <a:rPr lang="en-US" altLang="zh-CN" sz="1000"/>
                <a:t>[3]</a:t>
              </a:r>
            </a:p>
            <a:p>
              <a:pPr algn="r" eaLnBrk="1" hangingPunct="1">
                <a:lnSpc>
                  <a:spcPct val="50000"/>
                </a:lnSpc>
                <a:spcBef>
                  <a:spcPct val="50000"/>
                </a:spcBef>
              </a:pPr>
              <a:r>
                <a:rPr lang="en-US" altLang="zh-CN" sz="1000"/>
                <a:t>[4]</a:t>
              </a:r>
            </a:p>
            <a:p>
              <a:pPr algn="r" eaLnBrk="1" hangingPunct="1">
                <a:lnSpc>
                  <a:spcPct val="50000"/>
                </a:lnSpc>
                <a:spcBef>
                  <a:spcPct val="50000"/>
                </a:spcBef>
              </a:pPr>
              <a:r>
                <a:rPr lang="en-US" altLang="zh-CN" sz="1000"/>
                <a:t>[5]</a:t>
              </a:r>
            </a:p>
            <a:p>
              <a:pPr algn="r" eaLnBrk="1" hangingPunct="1">
                <a:lnSpc>
                  <a:spcPct val="50000"/>
                </a:lnSpc>
                <a:spcBef>
                  <a:spcPct val="50000"/>
                </a:spcBef>
              </a:pPr>
              <a:endParaRPr lang="en-US" altLang="zh-CN" sz="1000"/>
            </a:p>
            <a:p>
              <a:pPr algn="r" eaLnBrk="1" hangingPunct="1">
                <a:lnSpc>
                  <a:spcPct val="50000"/>
                </a:lnSpc>
                <a:spcBef>
                  <a:spcPct val="50000"/>
                </a:spcBef>
              </a:pPr>
              <a:r>
                <a:rPr lang="en-US" altLang="zh-CN" sz="1000"/>
                <a:t>[OS_LOWEST_PRIO-1]</a:t>
              </a:r>
            </a:p>
            <a:p>
              <a:pPr algn="r" eaLnBrk="1" hangingPunct="1">
                <a:lnSpc>
                  <a:spcPct val="50000"/>
                </a:lnSpc>
                <a:spcBef>
                  <a:spcPct val="50000"/>
                </a:spcBef>
              </a:pPr>
              <a:r>
                <a:rPr lang="en-US" altLang="zh-CN" sz="1000"/>
                <a:t>[OS_LOWEST_PRIO]</a:t>
              </a:r>
            </a:p>
          </p:txBody>
        </p:sp>
        <p:sp>
          <p:nvSpPr>
            <p:cNvPr id="136277" name="Rectangle 85"/>
            <p:cNvSpPr>
              <a:spLocks noChangeArrowheads="1"/>
            </p:cNvSpPr>
            <p:nvPr/>
          </p:nvSpPr>
          <p:spPr bwMode="auto">
            <a:xfrm>
              <a:off x="4604" y="2976"/>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grpSp>
      <p:grpSp>
        <p:nvGrpSpPr>
          <p:cNvPr id="75783" name="Group 86"/>
          <p:cNvGrpSpPr/>
          <p:nvPr/>
        </p:nvGrpSpPr>
        <p:grpSpPr bwMode="auto">
          <a:xfrm>
            <a:off x="4416425" y="3975101"/>
            <a:ext cx="1079500" cy="1139825"/>
            <a:chOff x="1066" y="3166"/>
            <a:chExt cx="680" cy="718"/>
          </a:xfrm>
        </p:grpSpPr>
        <p:sp>
          <p:nvSpPr>
            <p:cNvPr id="136279" name="Rectangle 87"/>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75881" name="Text Box 88"/>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OSTCBTbl[1]</a:t>
              </a:r>
            </a:p>
          </p:txBody>
        </p:sp>
        <p:sp>
          <p:nvSpPr>
            <p:cNvPr id="136281" name="Rectangle 89"/>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36282" name="Rectangle 90"/>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75784" name="Group 91"/>
          <p:cNvGrpSpPr/>
          <p:nvPr/>
        </p:nvGrpSpPr>
        <p:grpSpPr bwMode="auto">
          <a:xfrm>
            <a:off x="5711825" y="3975101"/>
            <a:ext cx="1079500" cy="1139825"/>
            <a:chOff x="1066" y="3166"/>
            <a:chExt cx="680" cy="718"/>
          </a:xfrm>
        </p:grpSpPr>
        <p:sp>
          <p:nvSpPr>
            <p:cNvPr id="136284" name="Rectangle 92"/>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75877" name="Text Box 93"/>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err="1"/>
                <a:t>OSTCBTbl</a:t>
              </a:r>
              <a:r>
                <a:rPr lang="en-US" altLang="zh-CN" sz="1200" dirty="0"/>
                <a:t>[0]</a:t>
              </a:r>
            </a:p>
          </p:txBody>
        </p:sp>
        <p:sp>
          <p:nvSpPr>
            <p:cNvPr id="136286" name="Rectangle 94"/>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36287" name="Rectangle 95"/>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75785" name="Group 96"/>
          <p:cNvGrpSpPr/>
          <p:nvPr/>
        </p:nvGrpSpPr>
        <p:grpSpPr bwMode="auto">
          <a:xfrm>
            <a:off x="1895475" y="3979864"/>
            <a:ext cx="1009650" cy="592137"/>
            <a:chOff x="294" y="2659"/>
            <a:chExt cx="636" cy="373"/>
          </a:xfrm>
        </p:grpSpPr>
        <p:sp>
          <p:nvSpPr>
            <p:cNvPr id="136289" name="Rectangle 97"/>
            <p:cNvSpPr>
              <a:spLocks noChangeArrowheads="1"/>
            </p:cNvSpPr>
            <p:nvPr/>
          </p:nvSpPr>
          <p:spPr bwMode="auto">
            <a:xfrm>
              <a:off x="294" y="2851"/>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5875" name="Text Box 98"/>
            <p:cNvSpPr txBox="1">
              <a:spLocks noChangeArrowheads="1"/>
            </p:cNvSpPr>
            <p:nvPr/>
          </p:nvSpPr>
          <p:spPr bwMode="auto">
            <a:xfrm>
              <a:off x="295" y="2659"/>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OSTCBList</a:t>
              </a:r>
            </a:p>
          </p:txBody>
        </p:sp>
      </p:grpSp>
      <p:grpSp>
        <p:nvGrpSpPr>
          <p:cNvPr id="75786" name="Group 99"/>
          <p:cNvGrpSpPr/>
          <p:nvPr/>
        </p:nvGrpSpPr>
        <p:grpSpPr bwMode="auto">
          <a:xfrm>
            <a:off x="6791325" y="4324350"/>
            <a:ext cx="863600" cy="274638"/>
            <a:chOff x="2925" y="2341"/>
            <a:chExt cx="544" cy="173"/>
          </a:xfrm>
        </p:grpSpPr>
        <p:sp>
          <p:nvSpPr>
            <p:cNvPr id="75872" name="Line 100"/>
            <p:cNvSpPr>
              <a:spLocks noChangeShapeType="1"/>
            </p:cNvSpPr>
            <p:nvPr/>
          </p:nvSpPr>
          <p:spPr bwMode="auto">
            <a:xfrm>
              <a:off x="2925" y="242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873" name="Text Box 101"/>
            <p:cNvSpPr txBox="1">
              <a:spLocks noChangeArrowheads="1"/>
            </p:cNvSpPr>
            <p:nvPr/>
          </p:nvSpPr>
          <p:spPr bwMode="auto">
            <a:xfrm>
              <a:off x="3061" y="234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cxnSp>
        <p:nvCxnSpPr>
          <p:cNvPr id="75787" name="AutoShape 103"/>
          <p:cNvCxnSpPr>
            <a:cxnSpLocks noChangeShapeType="1"/>
            <a:stCxn id="136277" idx="2"/>
            <a:endCxn id="136284" idx="1"/>
          </p:cNvCxnSpPr>
          <p:nvPr/>
        </p:nvCxnSpPr>
        <p:spPr bwMode="auto">
          <a:xfrm rot="5400000" flipH="1">
            <a:off x="6918723" y="3186512"/>
            <a:ext cx="754855" cy="3025775"/>
          </a:xfrm>
          <a:prstGeom prst="bentConnector4">
            <a:avLst>
              <a:gd name="adj1" fmla="val -30284"/>
              <a:gd name="adj2" fmla="val 104576"/>
            </a:avLst>
          </a:prstGeom>
          <a:noFill/>
          <a:ln w="19050">
            <a:solidFill>
              <a:schemeClr val="tx1"/>
            </a:solidFill>
            <a:miter lim="800000"/>
            <a:headEnd type="oval" w="med" len="med"/>
            <a:tailEnd type="triangle" w="med" len="med"/>
          </a:ln>
          <a:extLst>
            <a:ext uri="{909E8E84-426E-40DD-AFC4-6F175D3DCCD1}">
              <a14:hiddenFill xmlns:a14="http://schemas.microsoft.com/office/drawing/2010/main">
                <a:noFill/>
              </a14:hiddenFill>
            </a:ext>
          </a:extLst>
        </p:spPr>
      </p:cxnSp>
      <p:cxnSp>
        <p:nvCxnSpPr>
          <p:cNvPr id="75788" name="AutoShape 104"/>
          <p:cNvCxnSpPr>
            <a:cxnSpLocks noChangeShapeType="1"/>
            <a:stCxn id="136262" idx="3"/>
          </p:cNvCxnSpPr>
          <p:nvPr/>
        </p:nvCxnSpPr>
        <p:spPr bwMode="auto">
          <a:xfrm flipH="1" flipV="1">
            <a:off x="3192463" y="3557589"/>
            <a:ext cx="1008062" cy="777875"/>
          </a:xfrm>
          <a:prstGeom prst="bentConnector5">
            <a:avLst>
              <a:gd name="adj1" fmla="val -9292"/>
              <a:gd name="adj2" fmla="val 47139"/>
              <a:gd name="adj3" fmla="val 122676"/>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75789" name="Line 105"/>
          <p:cNvSpPr>
            <a:spLocks noChangeShapeType="1"/>
          </p:cNvSpPr>
          <p:nvPr/>
        </p:nvSpPr>
        <p:spPr bwMode="auto">
          <a:xfrm>
            <a:off x="2903539" y="4427538"/>
            <a:ext cx="288925"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75790" name="Group 106"/>
          <p:cNvGrpSpPr/>
          <p:nvPr/>
        </p:nvGrpSpPr>
        <p:grpSpPr bwMode="auto">
          <a:xfrm>
            <a:off x="6721475" y="2179639"/>
            <a:ext cx="1150938" cy="287337"/>
            <a:chOff x="1520" y="2251"/>
            <a:chExt cx="1450" cy="181"/>
          </a:xfrm>
        </p:grpSpPr>
        <p:sp>
          <p:nvSpPr>
            <p:cNvPr id="75864" name="Rectangle 107"/>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5865" name="Rectangle 108"/>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5866" name="Rectangle 109"/>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5867" name="Rectangle 110"/>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5868" name="Rectangle 111"/>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5869" name="Rectangle 112"/>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5870" name="Rectangle 113"/>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75871" name="Rectangle 114"/>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grpSp>
      <p:grpSp>
        <p:nvGrpSpPr>
          <p:cNvPr id="75791" name="Group 115"/>
          <p:cNvGrpSpPr/>
          <p:nvPr/>
        </p:nvGrpSpPr>
        <p:grpSpPr bwMode="auto">
          <a:xfrm>
            <a:off x="8234364" y="2900364"/>
            <a:ext cx="1150937" cy="287337"/>
            <a:chOff x="1520" y="2251"/>
            <a:chExt cx="1450" cy="181"/>
          </a:xfrm>
        </p:grpSpPr>
        <p:sp>
          <p:nvSpPr>
            <p:cNvPr id="75856" name="Rectangle 116"/>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5857" name="Rectangle 117"/>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5858" name="Rectangle 118"/>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5859" name="Rectangle 119"/>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5860" name="Rectangle 120"/>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5861" name="Rectangle 121"/>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5862" name="Rectangle 122"/>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75863" name="Rectangle 123"/>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cxnSp>
        <p:nvCxnSpPr>
          <p:cNvPr id="75792" name="AutoShape 124"/>
          <p:cNvCxnSpPr>
            <a:cxnSpLocks noChangeShapeType="1"/>
            <a:stCxn id="75916" idx="1"/>
            <a:endCxn id="75871" idx="2"/>
          </p:cNvCxnSpPr>
          <p:nvPr/>
        </p:nvCxnSpPr>
        <p:spPr bwMode="auto">
          <a:xfrm rot="10800000">
            <a:off x="7800976" y="2466976"/>
            <a:ext cx="74613" cy="130175"/>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75793" name="AutoShape 125"/>
          <p:cNvCxnSpPr>
            <a:cxnSpLocks noChangeShapeType="1"/>
            <a:stCxn id="75917" idx="1"/>
            <a:endCxn id="75870" idx="2"/>
          </p:cNvCxnSpPr>
          <p:nvPr/>
        </p:nvCxnSpPr>
        <p:spPr bwMode="auto">
          <a:xfrm rot="10800000">
            <a:off x="7658100" y="2466976"/>
            <a:ext cx="217488" cy="563563"/>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grpSp>
        <p:nvGrpSpPr>
          <p:cNvPr id="75794" name="Group 126"/>
          <p:cNvGrpSpPr/>
          <p:nvPr/>
        </p:nvGrpSpPr>
        <p:grpSpPr bwMode="auto">
          <a:xfrm>
            <a:off x="4259264" y="2427288"/>
            <a:ext cx="1150937" cy="635000"/>
            <a:chOff x="2064" y="1706"/>
            <a:chExt cx="725" cy="400"/>
          </a:xfrm>
        </p:grpSpPr>
        <p:grpSp>
          <p:nvGrpSpPr>
            <p:cNvPr id="75846" name="Group 127"/>
            <p:cNvGrpSpPr/>
            <p:nvPr/>
          </p:nvGrpSpPr>
          <p:grpSpPr bwMode="auto">
            <a:xfrm>
              <a:off x="2064" y="1925"/>
              <a:ext cx="725" cy="181"/>
              <a:chOff x="1520" y="2251"/>
              <a:chExt cx="1450" cy="181"/>
            </a:xfrm>
          </p:grpSpPr>
          <p:sp>
            <p:nvSpPr>
              <p:cNvPr id="136320" name="Rectangle 128"/>
              <p:cNvSpPr>
                <a:spLocks noChangeArrowheads="1"/>
              </p:cNvSpPr>
              <p:nvPr/>
            </p:nvSpPr>
            <p:spPr bwMode="auto">
              <a:xfrm>
                <a:off x="1520"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321" name="Rectangle 129"/>
              <p:cNvSpPr>
                <a:spLocks noChangeArrowheads="1"/>
              </p:cNvSpPr>
              <p:nvPr/>
            </p:nvSpPr>
            <p:spPr bwMode="auto">
              <a:xfrm>
                <a:off x="1702"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322" name="Rectangle 130"/>
              <p:cNvSpPr>
                <a:spLocks noChangeArrowheads="1"/>
              </p:cNvSpPr>
              <p:nvPr/>
            </p:nvSpPr>
            <p:spPr bwMode="auto">
              <a:xfrm>
                <a:off x="1882"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323" name="Rectangle 131"/>
              <p:cNvSpPr>
                <a:spLocks noChangeArrowheads="1"/>
              </p:cNvSpPr>
              <p:nvPr/>
            </p:nvSpPr>
            <p:spPr bwMode="auto">
              <a:xfrm>
                <a:off x="2064"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324" name="Rectangle 132"/>
              <p:cNvSpPr>
                <a:spLocks noChangeArrowheads="1"/>
              </p:cNvSpPr>
              <p:nvPr/>
            </p:nvSpPr>
            <p:spPr bwMode="auto">
              <a:xfrm>
                <a:off x="2246"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325" name="Rectangle 133"/>
              <p:cNvSpPr>
                <a:spLocks noChangeArrowheads="1"/>
              </p:cNvSpPr>
              <p:nvPr/>
            </p:nvSpPr>
            <p:spPr bwMode="auto">
              <a:xfrm>
                <a:off x="2426"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326" name="Rectangle 134"/>
              <p:cNvSpPr>
                <a:spLocks noChangeArrowheads="1"/>
              </p:cNvSpPr>
              <p:nvPr/>
            </p:nvSpPr>
            <p:spPr bwMode="auto">
              <a:xfrm>
                <a:off x="2608"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327" name="Rectangle 135"/>
              <p:cNvSpPr>
                <a:spLocks noChangeArrowheads="1"/>
              </p:cNvSpPr>
              <p:nvPr/>
            </p:nvSpPr>
            <p:spPr bwMode="auto">
              <a:xfrm>
                <a:off x="2790"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75847" name="Text Box 136"/>
            <p:cNvSpPr txBox="1">
              <a:spLocks noChangeArrowheads="1"/>
            </p:cNvSpPr>
            <p:nvPr/>
          </p:nvSpPr>
          <p:spPr bwMode="auto">
            <a:xfrm>
              <a:off x="2153" y="1706"/>
              <a:ext cx="59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OSPrioCur</a:t>
              </a:r>
            </a:p>
          </p:txBody>
        </p:sp>
      </p:grpSp>
      <p:grpSp>
        <p:nvGrpSpPr>
          <p:cNvPr id="75795" name="Group 137"/>
          <p:cNvGrpSpPr/>
          <p:nvPr/>
        </p:nvGrpSpPr>
        <p:grpSpPr bwMode="auto">
          <a:xfrm>
            <a:off x="2314575" y="2486026"/>
            <a:ext cx="1944688" cy="576263"/>
            <a:chOff x="158" y="1298"/>
            <a:chExt cx="1225" cy="363"/>
          </a:xfrm>
        </p:grpSpPr>
        <p:grpSp>
          <p:nvGrpSpPr>
            <p:cNvPr id="75840" name="Group 138"/>
            <p:cNvGrpSpPr/>
            <p:nvPr/>
          </p:nvGrpSpPr>
          <p:grpSpPr bwMode="auto">
            <a:xfrm>
              <a:off x="158" y="1298"/>
              <a:ext cx="635" cy="363"/>
              <a:chOff x="113" y="1434"/>
              <a:chExt cx="635" cy="363"/>
            </a:xfrm>
          </p:grpSpPr>
          <p:sp>
            <p:nvSpPr>
              <p:cNvPr id="136331" name="Rectangle 139"/>
              <p:cNvSpPr>
                <a:spLocks noChangeArrowheads="1"/>
              </p:cNvSpPr>
              <p:nvPr/>
            </p:nvSpPr>
            <p:spPr bwMode="auto">
              <a:xfrm>
                <a:off x="113" y="1616"/>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5845" name="Text Box 140"/>
              <p:cNvSpPr txBox="1">
                <a:spLocks noChangeArrowheads="1"/>
              </p:cNvSpPr>
              <p:nvPr/>
            </p:nvSpPr>
            <p:spPr bwMode="auto">
              <a:xfrm>
                <a:off x="113" y="1434"/>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OSTCBCur</a:t>
                </a:r>
              </a:p>
            </p:txBody>
          </p:sp>
        </p:grpSp>
        <p:grpSp>
          <p:nvGrpSpPr>
            <p:cNvPr id="75841" name="Group 141"/>
            <p:cNvGrpSpPr/>
            <p:nvPr/>
          </p:nvGrpSpPr>
          <p:grpSpPr bwMode="auto">
            <a:xfrm>
              <a:off x="793" y="1480"/>
              <a:ext cx="590" cy="173"/>
              <a:chOff x="748" y="1480"/>
              <a:chExt cx="590" cy="173"/>
            </a:xfrm>
          </p:grpSpPr>
          <p:sp>
            <p:nvSpPr>
              <p:cNvPr id="75842" name="Line 142"/>
              <p:cNvSpPr>
                <a:spLocks noChangeShapeType="1"/>
              </p:cNvSpPr>
              <p:nvPr/>
            </p:nvSpPr>
            <p:spPr bwMode="auto">
              <a:xfrm>
                <a:off x="748" y="1570"/>
                <a:ext cx="227"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843" name="Text Box 143"/>
              <p:cNvSpPr txBox="1">
                <a:spLocks noChangeArrowheads="1"/>
              </p:cNvSpPr>
              <p:nvPr/>
            </p:nvSpPr>
            <p:spPr bwMode="auto">
              <a:xfrm>
                <a:off x="930" y="1480"/>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grpSp>
      <p:grpSp>
        <p:nvGrpSpPr>
          <p:cNvPr id="75796" name="Group 144"/>
          <p:cNvGrpSpPr/>
          <p:nvPr/>
        </p:nvGrpSpPr>
        <p:grpSpPr bwMode="auto">
          <a:xfrm>
            <a:off x="4187826" y="1765301"/>
            <a:ext cx="1298575" cy="620713"/>
            <a:chOff x="1882" y="2041"/>
            <a:chExt cx="818" cy="391"/>
          </a:xfrm>
        </p:grpSpPr>
        <p:sp>
          <p:nvSpPr>
            <p:cNvPr id="75830" name="Text Box 145"/>
            <p:cNvSpPr txBox="1">
              <a:spLocks noChangeArrowheads="1"/>
            </p:cNvSpPr>
            <p:nvPr/>
          </p:nvSpPr>
          <p:spPr bwMode="auto">
            <a:xfrm>
              <a:off x="1882" y="2041"/>
              <a:ext cx="81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OSPrioHighRdy</a:t>
              </a:r>
            </a:p>
          </p:txBody>
        </p:sp>
        <p:grpSp>
          <p:nvGrpSpPr>
            <p:cNvPr id="75831" name="Group 146"/>
            <p:cNvGrpSpPr/>
            <p:nvPr/>
          </p:nvGrpSpPr>
          <p:grpSpPr bwMode="auto">
            <a:xfrm>
              <a:off x="1923" y="2251"/>
              <a:ext cx="725" cy="181"/>
              <a:chOff x="1520" y="2251"/>
              <a:chExt cx="1450" cy="181"/>
            </a:xfrm>
          </p:grpSpPr>
          <p:sp>
            <p:nvSpPr>
              <p:cNvPr id="136339" name="Rectangle 147"/>
              <p:cNvSpPr>
                <a:spLocks noChangeArrowheads="1"/>
              </p:cNvSpPr>
              <p:nvPr/>
            </p:nvSpPr>
            <p:spPr bwMode="auto">
              <a:xfrm>
                <a:off x="1520"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340" name="Rectangle 148"/>
              <p:cNvSpPr>
                <a:spLocks noChangeArrowheads="1"/>
              </p:cNvSpPr>
              <p:nvPr/>
            </p:nvSpPr>
            <p:spPr bwMode="auto">
              <a:xfrm>
                <a:off x="1702"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341" name="Rectangle 149"/>
              <p:cNvSpPr>
                <a:spLocks noChangeArrowheads="1"/>
              </p:cNvSpPr>
              <p:nvPr/>
            </p:nvSpPr>
            <p:spPr bwMode="auto">
              <a:xfrm>
                <a:off x="1882"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342" name="Rectangle 150"/>
              <p:cNvSpPr>
                <a:spLocks noChangeArrowheads="1"/>
              </p:cNvSpPr>
              <p:nvPr/>
            </p:nvSpPr>
            <p:spPr bwMode="auto">
              <a:xfrm>
                <a:off x="2064"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343" name="Rectangle 151"/>
              <p:cNvSpPr>
                <a:spLocks noChangeArrowheads="1"/>
              </p:cNvSpPr>
              <p:nvPr/>
            </p:nvSpPr>
            <p:spPr bwMode="auto">
              <a:xfrm>
                <a:off x="2246"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344" name="Rectangle 152"/>
              <p:cNvSpPr>
                <a:spLocks noChangeArrowheads="1"/>
              </p:cNvSpPr>
              <p:nvPr/>
            </p:nvSpPr>
            <p:spPr bwMode="auto">
              <a:xfrm>
                <a:off x="2426"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345" name="Rectangle 153"/>
              <p:cNvSpPr>
                <a:spLocks noChangeArrowheads="1"/>
              </p:cNvSpPr>
              <p:nvPr/>
            </p:nvSpPr>
            <p:spPr bwMode="auto">
              <a:xfrm>
                <a:off x="2608"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346" name="Rectangle 154"/>
              <p:cNvSpPr>
                <a:spLocks noChangeArrowheads="1"/>
              </p:cNvSpPr>
              <p:nvPr/>
            </p:nvSpPr>
            <p:spPr bwMode="auto">
              <a:xfrm>
                <a:off x="2790"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grpSp>
        <p:nvGrpSpPr>
          <p:cNvPr id="75797" name="Group 161"/>
          <p:cNvGrpSpPr/>
          <p:nvPr/>
        </p:nvGrpSpPr>
        <p:grpSpPr bwMode="auto">
          <a:xfrm>
            <a:off x="2171701" y="1762125"/>
            <a:ext cx="2087563" cy="579438"/>
            <a:chOff x="1565" y="1026"/>
            <a:chExt cx="1315" cy="365"/>
          </a:xfrm>
        </p:grpSpPr>
        <p:grpSp>
          <p:nvGrpSpPr>
            <p:cNvPr id="75824" name="Group 162"/>
            <p:cNvGrpSpPr/>
            <p:nvPr/>
          </p:nvGrpSpPr>
          <p:grpSpPr bwMode="auto">
            <a:xfrm>
              <a:off x="1565" y="1026"/>
              <a:ext cx="816" cy="365"/>
              <a:chOff x="1565" y="1035"/>
              <a:chExt cx="816" cy="365"/>
            </a:xfrm>
          </p:grpSpPr>
          <p:sp>
            <p:nvSpPr>
              <p:cNvPr id="75828" name="Text Box 163"/>
              <p:cNvSpPr txBox="1">
                <a:spLocks noChangeArrowheads="1"/>
              </p:cNvSpPr>
              <p:nvPr/>
            </p:nvSpPr>
            <p:spPr bwMode="auto">
              <a:xfrm>
                <a:off x="1565" y="1035"/>
                <a:ext cx="81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OSTCBHighRdy</a:t>
                </a:r>
              </a:p>
            </p:txBody>
          </p:sp>
          <p:sp>
            <p:nvSpPr>
              <p:cNvPr id="136356" name="Rectangle 164"/>
              <p:cNvSpPr>
                <a:spLocks noChangeArrowheads="1"/>
              </p:cNvSpPr>
              <p:nvPr/>
            </p:nvSpPr>
            <p:spPr bwMode="auto">
              <a:xfrm>
                <a:off x="1657" y="1219"/>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grpSp>
        <p:grpSp>
          <p:nvGrpSpPr>
            <p:cNvPr id="75825" name="Group 165"/>
            <p:cNvGrpSpPr/>
            <p:nvPr/>
          </p:nvGrpSpPr>
          <p:grpSpPr bwMode="auto">
            <a:xfrm>
              <a:off x="2290" y="1216"/>
              <a:ext cx="590" cy="173"/>
              <a:chOff x="748" y="1480"/>
              <a:chExt cx="590" cy="173"/>
            </a:xfrm>
          </p:grpSpPr>
          <p:sp>
            <p:nvSpPr>
              <p:cNvPr id="75826" name="Line 166"/>
              <p:cNvSpPr>
                <a:spLocks noChangeShapeType="1"/>
              </p:cNvSpPr>
              <p:nvPr/>
            </p:nvSpPr>
            <p:spPr bwMode="auto">
              <a:xfrm>
                <a:off x="748" y="1570"/>
                <a:ext cx="227"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827" name="Text Box 167"/>
              <p:cNvSpPr txBox="1">
                <a:spLocks noChangeArrowheads="1"/>
              </p:cNvSpPr>
              <p:nvPr/>
            </p:nvSpPr>
            <p:spPr bwMode="auto">
              <a:xfrm>
                <a:off x="930" y="1480"/>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grpSp>
      <p:grpSp>
        <p:nvGrpSpPr>
          <p:cNvPr id="75798" name="Group 168"/>
          <p:cNvGrpSpPr/>
          <p:nvPr/>
        </p:nvGrpSpPr>
        <p:grpSpPr bwMode="auto">
          <a:xfrm>
            <a:off x="3192463" y="3124200"/>
            <a:ext cx="1008062" cy="719138"/>
            <a:chOff x="975" y="1661"/>
            <a:chExt cx="635" cy="453"/>
          </a:xfrm>
        </p:grpSpPr>
        <p:sp>
          <p:nvSpPr>
            <p:cNvPr id="136361" name="Rectangle 169"/>
            <p:cNvSpPr>
              <a:spLocks noChangeArrowheads="1"/>
            </p:cNvSpPr>
            <p:nvPr/>
          </p:nvSpPr>
          <p:spPr bwMode="auto">
            <a:xfrm>
              <a:off x="975" y="1842"/>
              <a:ext cx="635" cy="91"/>
            </a:xfrm>
            <a:prstGeom prst="rect">
              <a:avLst/>
            </a:prstGeom>
            <a:gradFill rotWithShape="1">
              <a:gsLst>
                <a:gs pos="0">
                  <a:schemeClr val="bg1"/>
                </a:gs>
                <a:gs pos="100000">
                  <a:srgbClr val="FFFF9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6362" name="Rectangle 170"/>
            <p:cNvSpPr>
              <a:spLocks noChangeArrowheads="1"/>
            </p:cNvSpPr>
            <p:nvPr/>
          </p:nvSpPr>
          <p:spPr bwMode="auto">
            <a:xfrm>
              <a:off x="975" y="1933"/>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5823" name="Text Box 171"/>
            <p:cNvSpPr txBox="1">
              <a:spLocks noChangeArrowheads="1"/>
            </p:cNvSpPr>
            <p:nvPr/>
          </p:nvSpPr>
          <p:spPr bwMode="auto">
            <a:xfrm>
              <a:off x="1065" y="1661"/>
              <a:ext cx="54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任务堆栈</a:t>
              </a:r>
            </a:p>
          </p:txBody>
        </p:sp>
      </p:grpSp>
      <p:sp>
        <p:nvSpPr>
          <p:cNvPr id="75799" name="Rectangle 172"/>
          <p:cNvSpPr>
            <a:spLocks noChangeArrowheads="1"/>
          </p:cNvSpPr>
          <p:nvPr/>
        </p:nvSpPr>
        <p:spPr bwMode="auto">
          <a:xfrm>
            <a:off x="1981200" y="229731"/>
            <a:ext cx="4267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创建任务</a:t>
            </a:r>
            <a:r>
              <a:rPr lang="en-US" altLang="zh-CN" sz="3200"/>
              <a:t>1</a:t>
            </a:r>
            <a:r>
              <a:rPr lang="zh-CN" altLang="en-US" sz="3200"/>
              <a:t>后的状态</a:t>
            </a:r>
          </a:p>
        </p:txBody>
      </p:sp>
      <p:grpSp>
        <p:nvGrpSpPr>
          <p:cNvPr id="75800" name="Group 173"/>
          <p:cNvGrpSpPr/>
          <p:nvPr/>
        </p:nvGrpSpPr>
        <p:grpSpPr bwMode="auto">
          <a:xfrm>
            <a:off x="2905125" y="5610225"/>
            <a:ext cx="863600" cy="274638"/>
            <a:chOff x="2925" y="2341"/>
            <a:chExt cx="544" cy="173"/>
          </a:xfrm>
        </p:grpSpPr>
        <p:sp>
          <p:nvSpPr>
            <p:cNvPr id="75819" name="Line 174"/>
            <p:cNvSpPr>
              <a:spLocks noChangeShapeType="1"/>
            </p:cNvSpPr>
            <p:nvPr/>
          </p:nvSpPr>
          <p:spPr bwMode="auto">
            <a:xfrm>
              <a:off x="2925" y="242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820" name="Text Box 175"/>
            <p:cNvSpPr txBox="1">
              <a:spLocks noChangeArrowheads="1"/>
            </p:cNvSpPr>
            <p:nvPr/>
          </p:nvSpPr>
          <p:spPr bwMode="auto">
            <a:xfrm>
              <a:off x="3061" y="234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sp>
        <p:nvSpPr>
          <p:cNvPr id="136368" name="Rectangle 176"/>
          <p:cNvSpPr>
            <a:spLocks noChangeArrowheads="1"/>
          </p:cNvSpPr>
          <p:nvPr/>
        </p:nvSpPr>
        <p:spPr bwMode="auto">
          <a:xfrm>
            <a:off x="6477000" y="229732"/>
            <a:ext cx="1752600" cy="519113"/>
          </a:xfrm>
          <a:prstGeom prst="rect">
            <a:avLst/>
          </a:prstGeom>
          <a:gradFill rotWithShape="1">
            <a:gsLst>
              <a:gs pos="0">
                <a:schemeClr val="bg1"/>
              </a:gs>
              <a:gs pos="100000">
                <a:srgbClr val="DDFFFF"/>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lgn="ctr">
              <a:defRPr/>
            </a:pPr>
            <a:r>
              <a:rPr lang="en-US" altLang="zh-CN">
                <a:latin typeface="Arial" panose="020B0604020202020204" pitchFamily="34" charset="0"/>
              </a:rPr>
              <a:t>Prio </a:t>
            </a:r>
            <a:r>
              <a:rPr lang="zh-CN" altLang="en-US">
                <a:latin typeface="Arial" panose="020B0604020202020204" pitchFamily="34" charset="0"/>
              </a:rPr>
              <a:t>＝ </a:t>
            </a:r>
            <a:r>
              <a:rPr lang="en-US" altLang="zh-CN">
                <a:latin typeface="Arial" panose="020B0604020202020204" pitchFamily="34" charset="0"/>
              </a:rPr>
              <a:t>5</a:t>
            </a:r>
          </a:p>
        </p:txBody>
      </p:sp>
      <p:cxnSp>
        <p:nvCxnSpPr>
          <p:cNvPr id="75802" name="AutoShape 177"/>
          <p:cNvCxnSpPr>
            <a:cxnSpLocks noChangeShapeType="1"/>
          </p:cNvCxnSpPr>
          <p:nvPr/>
        </p:nvCxnSpPr>
        <p:spPr bwMode="auto">
          <a:xfrm flipH="1" flipV="1">
            <a:off x="4495801" y="3557589"/>
            <a:ext cx="1008063" cy="777875"/>
          </a:xfrm>
          <a:prstGeom prst="bentConnector5">
            <a:avLst>
              <a:gd name="adj1" fmla="val -6458"/>
              <a:gd name="adj2" fmla="val 47139"/>
              <a:gd name="adj3" fmla="val 114801"/>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grpSp>
        <p:nvGrpSpPr>
          <p:cNvPr id="75803" name="Group 178"/>
          <p:cNvGrpSpPr/>
          <p:nvPr/>
        </p:nvGrpSpPr>
        <p:grpSpPr bwMode="auto">
          <a:xfrm>
            <a:off x="4495801" y="3124200"/>
            <a:ext cx="1008063" cy="719138"/>
            <a:chOff x="975" y="1661"/>
            <a:chExt cx="635" cy="453"/>
          </a:xfrm>
        </p:grpSpPr>
        <p:sp>
          <p:nvSpPr>
            <p:cNvPr id="136371" name="Rectangle 179"/>
            <p:cNvSpPr>
              <a:spLocks noChangeArrowheads="1"/>
            </p:cNvSpPr>
            <p:nvPr/>
          </p:nvSpPr>
          <p:spPr bwMode="auto">
            <a:xfrm>
              <a:off x="975" y="1842"/>
              <a:ext cx="635" cy="91"/>
            </a:xfrm>
            <a:prstGeom prst="rect">
              <a:avLst/>
            </a:prstGeom>
            <a:gradFill rotWithShape="1">
              <a:gsLst>
                <a:gs pos="0">
                  <a:schemeClr val="bg1"/>
                </a:gs>
                <a:gs pos="100000">
                  <a:srgbClr val="FFFF9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6372" name="Rectangle 180"/>
            <p:cNvSpPr>
              <a:spLocks noChangeArrowheads="1"/>
            </p:cNvSpPr>
            <p:nvPr/>
          </p:nvSpPr>
          <p:spPr bwMode="auto">
            <a:xfrm>
              <a:off x="975" y="1933"/>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5818" name="Text Box 181"/>
            <p:cNvSpPr txBox="1">
              <a:spLocks noChangeArrowheads="1"/>
            </p:cNvSpPr>
            <p:nvPr/>
          </p:nvSpPr>
          <p:spPr bwMode="auto">
            <a:xfrm>
              <a:off x="1065" y="1661"/>
              <a:ext cx="54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任务堆栈</a:t>
              </a:r>
            </a:p>
          </p:txBody>
        </p:sp>
      </p:grpSp>
      <p:grpSp>
        <p:nvGrpSpPr>
          <p:cNvPr id="75804" name="Group 182"/>
          <p:cNvGrpSpPr/>
          <p:nvPr/>
        </p:nvGrpSpPr>
        <p:grpSpPr bwMode="auto">
          <a:xfrm>
            <a:off x="4479924" y="4146550"/>
            <a:ext cx="4283077" cy="292101"/>
            <a:chOff x="1867" y="2612"/>
            <a:chExt cx="2693" cy="181"/>
          </a:xfrm>
        </p:grpSpPr>
        <p:cxnSp>
          <p:nvCxnSpPr>
            <p:cNvPr id="75814" name="AutoShape 183"/>
            <p:cNvCxnSpPr>
              <a:cxnSpLocks noChangeShapeType="1"/>
              <a:endCxn id="136279" idx="1"/>
            </p:cNvCxnSpPr>
            <p:nvPr/>
          </p:nvCxnSpPr>
          <p:spPr bwMode="auto">
            <a:xfrm rot="10800000" flipV="1">
              <a:off x="1867" y="2616"/>
              <a:ext cx="2693" cy="101"/>
            </a:xfrm>
            <a:prstGeom prst="bentConnector3">
              <a:avLst>
                <a:gd name="adj1" fmla="val 103079"/>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75815" name="Line 184"/>
            <p:cNvSpPr>
              <a:spLocks noChangeShapeType="1"/>
            </p:cNvSpPr>
            <p:nvPr/>
          </p:nvSpPr>
          <p:spPr bwMode="auto">
            <a:xfrm flipV="1">
              <a:off x="4560" y="2612"/>
              <a:ext cx="0" cy="181"/>
            </a:xfrm>
            <a:prstGeom prst="line">
              <a:avLst/>
            </a:prstGeom>
            <a:noFill/>
            <a:ln w="19050">
              <a:solidFill>
                <a:schemeClr val="tx1"/>
              </a:solidFill>
              <a:round/>
              <a:headEnd type="oval" w="med" len="med"/>
            </a:ln>
            <a:extLst>
              <a:ext uri="{909E8E84-426E-40DD-AFC4-6F175D3DCCD1}">
                <a14:hiddenFill xmlns:a14="http://schemas.microsoft.com/office/drawing/2010/main">
                  <a:noFill/>
                </a14:hiddenFill>
              </a:ext>
            </a:extLst>
          </p:spPr>
          <p:txBody>
            <a:bodyPr/>
            <a:lstStyle/>
            <a:p>
              <a:endParaRPr lang="zh-CN" altLang="en-US"/>
            </a:p>
          </p:txBody>
        </p:sp>
      </p:grpSp>
      <p:cxnSp>
        <p:nvCxnSpPr>
          <p:cNvPr id="75805" name="AutoShape 187"/>
          <p:cNvCxnSpPr>
            <a:cxnSpLocks noChangeShapeType="1"/>
            <a:endCxn id="136262" idx="1"/>
          </p:cNvCxnSpPr>
          <p:nvPr/>
        </p:nvCxnSpPr>
        <p:spPr bwMode="auto">
          <a:xfrm rot="10800000">
            <a:off x="3192463" y="4334671"/>
            <a:ext cx="5616576" cy="264318"/>
          </a:xfrm>
          <a:prstGeom prst="bentConnector3">
            <a:avLst>
              <a:gd name="adj1" fmla="val 103153"/>
            </a:avLst>
          </a:prstGeom>
          <a:noFill/>
          <a:ln w="19050">
            <a:solidFill>
              <a:schemeClr val="tx1"/>
            </a:solidFill>
            <a:miter lim="800000"/>
            <a:headEnd type="oval" w="med" len="med"/>
            <a:tailEnd type="triangle" w="med" len="med"/>
          </a:ln>
          <a:extLst>
            <a:ext uri="{909E8E84-426E-40DD-AFC4-6F175D3DCCD1}">
              <a14:hiddenFill xmlns:a14="http://schemas.microsoft.com/office/drawing/2010/main">
                <a:noFill/>
              </a14:hiddenFill>
            </a:ext>
          </a:extLst>
        </p:spPr>
      </p:cxnSp>
      <p:cxnSp>
        <p:nvCxnSpPr>
          <p:cNvPr id="75806" name="AutoShape 188"/>
          <p:cNvCxnSpPr>
            <a:cxnSpLocks noChangeShapeType="1"/>
            <a:stCxn id="136264" idx="3"/>
            <a:endCxn id="136279" idx="1"/>
          </p:cNvCxnSpPr>
          <p:nvPr/>
        </p:nvCxnSpPr>
        <p:spPr bwMode="auto">
          <a:xfrm flipV="1">
            <a:off x="4200525" y="4322763"/>
            <a:ext cx="287338" cy="157162"/>
          </a:xfrm>
          <a:prstGeom prst="bentConnector3">
            <a:avLst>
              <a:gd name="adj1" fmla="val 4972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75807" name="AutoShape 189"/>
          <p:cNvCxnSpPr>
            <a:cxnSpLocks noChangeShapeType="1"/>
            <a:stCxn id="136281" idx="3"/>
            <a:endCxn id="136284" idx="1"/>
          </p:cNvCxnSpPr>
          <p:nvPr/>
        </p:nvCxnSpPr>
        <p:spPr bwMode="auto">
          <a:xfrm flipV="1">
            <a:off x="5495925" y="4322763"/>
            <a:ext cx="287338" cy="144462"/>
          </a:xfrm>
          <a:prstGeom prst="bentConnector3">
            <a:avLst>
              <a:gd name="adj1" fmla="val 4972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75808" name="AutoShape 190"/>
          <p:cNvCxnSpPr>
            <a:cxnSpLocks noChangeShapeType="1"/>
          </p:cNvCxnSpPr>
          <p:nvPr/>
        </p:nvCxnSpPr>
        <p:spPr bwMode="auto">
          <a:xfrm flipH="1" flipV="1">
            <a:off x="5792788" y="3557589"/>
            <a:ext cx="1008062" cy="777875"/>
          </a:xfrm>
          <a:prstGeom prst="bentConnector5">
            <a:avLst>
              <a:gd name="adj1" fmla="val -6458"/>
              <a:gd name="adj2" fmla="val 47139"/>
              <a:gd name="adj3" fmla="val 114801"/>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grpSp>
        <p:nvGrpSpPr>
          <p:cNvPr id="75809" name="Group 191"/>
          <p:cNvGrpSpPr/>
          <p:nvPr/>
        </p:nvGrpSpPr>
        <p:grpSpPr bwMode="auto">
          <a:xfrm>
            <a:off x="5792788" y="3124200"/>
            <a:ext cx="1008062" cy="719138"/>
            <a:chOff x="975" y="1661"/>
            <a:chExt cx="635" cy="453"/>
          </a:xfrm>
        </p:grpSpPr>
        <p:sp>
          <p:nvSpPr>
            <p:cNvPr id="136384" name="Rectangle 192"/>
            <p:cNvSpPr>
              <a:spLocks noChangeArrowheads="1"/>
            </p:cNvSpPr>
            <p:nvPr/>
          </p:nvSpPr>
          <p:spPr bwMode="auto">
            <a:xfrm>
              <a:off x="975" y="1842"/>
              <a:ext cx="635" cy="91"/>
            </a:xfrm>
            <a:prstGeom prst="rect">
              <a:avLst/>
            </a:prstGeom>
            <a:gradFill rotWithShape="1">
              <a:gsLst>
                <a:gs pos="0">
                  <a:schemeClr val="bg1"/>
                </a:gs>
                <a:gs pos="100000">
                  <a:srgbClr val="FFFF9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6385" name="Rectangle 193"/>
            <p:cNvSpPr>
              <a:spLocks noChangeArrowheads="1"/>
            </p:cNvSpPr>
            <p:nvPr/>
          </p:nvSpPr>
          <p:spPr bwMode="auto">
            <a:xfrm>
              <a:off x="975" y="1933"/>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5813" name="Text Box 194"/>
            <p:cNvSpPr txBox="1">
              <a:spLocks noChangeArrowheads="1"/>
            </p:cNvSpPr>
            <p:nvPr/>
          </p:nvSpPr>
          <p:spPr bwMode="auto">
            <a:xfrm>
              <a:off x="1065" y="1661"/>
              <a:ext cx="54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任务堆栈</a:t>
              </a:r>
            </a:p>
          </p:txBody>
        </p:sp>
      </p:grpSp>
      <p:sp>
        <p:nvSpPr>
          <p:cNvPr id="186" name="燕尾形 185">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36368"/>
                                        </p:tgtEl>
                                        <p:attrNameLst>
                                          <p:attrName>style.visibility</p:attrName>
                                        </p:attrNameLst>
                                      </p:cBhvr>
                                      <p:to>
                                        <p:strVal val="visible"/>
                                      </p:to>
                                    </p:set>
                                    <p:anim calcmode="lin" valueType="num">
                                      <p:cBhvr>
                                        <p:cTn id="7" dur="500" fill="hold"/>
                                        <p:tgtEl>
                                          <p:spTgt spid="136368"/>
                                        </p:tgtEl>
                                        <p:attrNameLst>
                                          <p:attrName>ppt_w</p:attrName>
                                        </p:attrNameLst>
                                      </p:cBhvr>
                                      <p:tavLst>
                                        <p:tav tm="0">
                                          <p:val>
                                            <p:fltVal val="0"/>
                                          </p:val>
                                        </p:tav>
                                        <p:tav tm="100000">
                                          <p:val>
                                            <p:strVal val="#ppt_w"/>
                                          </p:val>
                                        </p:tav>
                                      </p:tavLst>
                                    </p:anim>
                                    <p:anim calcmode="lin" valueType="num">
                                      <p:cBhvr>
                                        <p:cTn id="8" dur="500" fill="hold"/>
                                        <p:tgtEl>
                                          <p:spTgt spid="136368"/>
                                        </p:tgtEl>
                                        <p:attrNameLst>
                                          <p:attrName>ppt_h</p:attrName>
                                        </p:attrNameLst>
                                      </p:cBhvr>
                                      <p:tavLst>
                                        <p:tav tm="0">
                                          <p:val>
                                            <p:fltVal val="0"/>
                                          </p:val>
                                        </p:tav>
                                        <p:tav tm="100000">
                                          <p:val>
                                            <p:strVal val="#ppt_h"/>
                                          </p:val>
                                        </p:tav>
                                      </p:tavLst>
                                    </p:anim>
                                    <p:animEffect transition="in" filter="fade">
                                      <p:cBhvr>
                                        <p:cTn id="9" dur="500"/>
                                        <p:tgtEl>
                                          <p:spTgt spid="136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368"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76803" name="Rectangle 3"/>
          <p:cNvSpPr>
            <a:spLocks noGrp="1" noChangeArrowheads="1"/>
          </p:cNvSpPr>
          <p:nvPr>
            <p:ph idx="1"/>
          </p:nvPr>
        </p:nvSpPr>
        <p:spPr>
          <a:noFill/>
        </p:spPr>
        <p:txBody>
          <a:bodyPr/>
          <a:lstStyle/>
          <a:p>
            <a:pPr eaLnBrk="1" hangingPunct="1">
              <a:buClr>
                <a:srgbClr val="0000FF"/>
              </a:buClr>
              <a:buSzPct val="80000"/>
              <a:buFont typeface="Wingdings" panose="05000000000000000000" pitchFamily="2" charset="2"/>
              <a:buChar char="q"/>
            </a:pPr>
            <a:r>
              <a:rPr lang="zh-CN" altLang="en-US">
                <a:solidFill>
                  <a:srgbClr val="C0C0C0"/>
                </a:solidFill>
              </a:rPr>
              <a:t>基本概念</a:t>
            </a:r>
          </a:p>
          <a:p>
            <a:pPr eaLnBrk="1" hangingPunct="1">
              <a:buClr>
                <a:srgbClr val="0000FF"/>
              </a:buClr>
              <a:buSzPct val="80000"/>
              <a:buFont typeface="Wingdings" panose="05000000000000000000" pitchFamily="2" charset="2"/>
              <a:buChar char="q"/>
            </a:pPr>
            <a:r>
              <a:rPr lang="zh-CN" altLang="en-US">
                <a:solidFill>
                  <a:srgbClr val="C0C0C0"/>
                </a:solidFill>
              </a:rPr>
              <a:t>案例分析</a:t>
            </a:r>
          </a:p>
          <a:p>
            <a:pPr eaLnBrk="1" hangingPunct="1">
              <a:buClr>
                <a:srgbClr val="0000FF"/>
              </a:buClr>
              <a:buSzPct val="80000"/>
              <a:buFont typeface="Wingdings" panose="05000000000000000000" pitchFamily="2" charset="2"/>
              <a:buChar char="q"/>
            </a:pPr>
            <a:r>
              <a:rPr lang="zh-CN" altLang="en-US">
                <a:solidFill>
                  <a:srgbClr val="C0C0C0"/>
                </a:solidFill>
              </a:rPr>
              <a:t>任务控制块</a:t>
            </a:r>
          </a:p>
          <a:p>
            <a:pPr eaLnBrk="1" hangingPunct="1">
              <a:buClr>
                <a:srgbClr val="0000FF"/>
              </a:buClr>
              <a:buSzPct val="80000"/>
              <a:buFont typeface="Wingdings" panose="05000000000000000000" pitchFamily="2" charset="2"/>
              <a:buChar char="q"/>
            </a:pPr>
            <a:r>
              <a:rPr lang="zh-CN" altLang="en-US">
                <a:solidFill>
                  <a:srgbClr val="C0C0C0"/>
                </a:solidFill>
              </a:rPr>
              <a:t>任务就绪算法</a:t>
            </a:r>
          </a:p>
          <a:p>
            <a:pPr eaLnBrk="1" hangingPunct="1">
              <a:buClr>
                <a:srgbClr val="0000FF"/>
              </a:buClr>
              <a:buSzPct val="80000"/>
              <a:buFont typeface="Wingdings" panose="05000000000000000000" pitchFamily="2" charset="2"/>
              <a:buChar char="q"/>
            </a:pPr>
            <a:r>
              <a:rPr lang="en-US" altLang="zh-CN">
                <a:solidFill>
                  <a:srgbClr val="C0C0C0"/>
                </a:solidFill>
              </a:rPr>
              <a:t>OS</a:t>
            </a:r>
            <a:r>
              <a:rPr lang="zh-CN" altLang="en-US">
                <a:solidFill>
                  <a:srgbClr val="C0C0C0"/>
                </a:solidFill>
              </a:rPr>
              <a:t>初始化</a:t>
            </a:r>
          </a:p>
          <a:p>
            <a:pPr eaLnBrk="1" hangingPunct="1">
              <a:buClr>
                <a:srgbClr val="0000FF"/>
              </a:buClr>
              <a:buSzPct val="80000"/>
              <a:buFont typeface="Wingdings" panose="05000000000000000000" pitchFamily="2" charset="2"/>
              <a:buChar char="q"/>
            </a:pPr>
            <a:r>
              <a:rPr lang="zh-CN" altLang="en-US">
                <a:solidFill>
                  <a:srgbClr val="C0C0C0"/>
                </a:solidFill>
              </a:rPr>
              <a:t>任务管理</a:t>
            </a:r>
          </a:p>
          <a:p>
            <a:pPr eaLnBrk="1" hangingPunct="1">
              <a:buClr>
                <a:srgbClr val="0000FF"/>
              </a:buClr>
              <a:buSzPct val="80000"/>
              <a:buFont typeface="Wingdings" panose="05000000000000000000" pitchFamily="2" charset="2"/>
              <a:buChar char="q"/>
            </a:pPr>
            <a:r>
              <a:rPr lang="zh-CN" altLang="en-US">
                <a:solidFill>
                  <a:srgbClr val="C0C0C0"/>
                </a:solidFill>
              </a:rPr>
              <a:t>任务堆栈初始化</a:t>
            </a:r>
          </a:p>
        </p:txBody>
      </p:sp>
      <p:sp>
        <p:nvSpPr>
          <p:cNvPr id="76804" name="Rectangle 4"/>
          <p:cNvSpPr>
            <a:spLocks noChangeArrowheads="1"/>
          </p:cNvSpPr>
          <p:nvPr/>
        </p:nvSpPr>
        <p:spPr bwMode="auto">
          <a:xfrm>
            <a:off x="5807076" y="1447801"/>
            <a:ext cx="41751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获取并初始化</a:t>
            </a:r>
            <a:r>
              <a:rPr lang="en-US" altLang="zh-CN" sz="3200">
                <a:solidFill>
                  <a:srgbClr val="C0C0C0"/>
                </a:solidFill>
              </a:rPr>
              <a:t>TCB</a:t>
            </a:r>
          </a:p>
          <a:p>
            <a:pPr eaLnBrk="1" hangingPunct="1">
              <a:spcBef>
                <a:spcPct val="20000"/>
              </a:spcBef>
              <a:buClr>
                <a:srgbClr val="0000FF"/>
              </a:buClr>
              <a:buSzPct val="80000"/>
              <a:buFont typeface="Wingdings" panose="05000000000000000000" pitchFamily="2" charset="2"/>
              <a:buChar char="q"/>
            </a:pPr>
            <a:r>
              <a:rPr lang="zh-CN" altLang="en-US" sz="3200">
                <a:solidFill>
                  <a:srgbClr val="FF0000"/>
                </a:solidFill>
              </a:rPr>
              <a:t>启动</a:t>
            </a:r>
            <a:r>
              <a:rPr lang="en-US" altLang="zh-CN" sz="3200">
                <a:solidFill>
                  <a:srgbClr val="FF0000"/>
                </a:solidFill>
              </a:rPr>
              <a:t>OS</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TargetInit </a:t>
            </a:r>
            <a:r>
              <a:rPr lang="zh-CN" altLang="en-US" sz="3200">
                <a:solidFill>
                  <a:srgbClr val="C0C0C0"/>
                </a:solidFill>
              </a:rPr>
              <a:t>初始化</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时间管理</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任务调度</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SWI</a:t>
            </a:r>
            <a:r>
              <a:rPr lang="zh-CN" altLang="en-US" sz="3200">
                <a:solidFill>
                  <a:srgbClr val="C0C0C0"/>
                </a:solidFill>
              </a:rPr>
              <a:t>软件中断异常</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任务级的任务调度小结</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启动</a:t>
            </a:r>
            <a:r>
              <a:rPr lang="en-US" altLang="zh-CN" sz="3200"/>
              <a:t>OS</a:t>
            </a:r>
          </a:p>
        </p:txBody>
      </p:sp>
      <p:sp>
        <p:nvSpPr>
          <p:cNvPr id="144388" name="Text Box 4"/>
          <p:cNvSpPr txBox="1">
            <a:spLocks noChangeArrowheads="1"/>
          </p:cNvSpPr>
          <p:nvPr/>
        </p:nvSpPr>
        <p:spPr bwMode="auto">
          <a:xfrm>
            <a:off x="2667000" y="2317751"/>
            <a:ext cx="6858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a:latin typeface="华文新魏" panose="02010800040101010101" pitchFamily="2" charset="-122"/>
                <a:ea typeface="华文新魏" panose="02010800040101010101" pitchFamily="2" charset="-122"/>
              </a:rPr>
              <a:t>    </a:t>
            </a:r>
            <a:r>
              <a:rPr lang="zh-CN" altLang="en-US" sz="2400" dirty="0">
                <a:latin typeface="华文新魏" panose="02010800040101010101" pitchFamily="2" charset="-122"/>
                <a:ea typeface="华文新魏" panose="02010800040101010101" pitchFamily="2" charset="-122"/>
              </a:rPr>
              <a:t>多任务的启动是通过调用</a:t>
            </a:r>
            <a:r>
              <a:rPr lang="en-US" altLang="zh-CN" sz="2400" dirty="0" err="1">
                <a:latin typeface="华文新魏" panose="02010800040101010101" pitchFamily="2" charset="-122"/>
                <a:ea typeface="华文新魏" panose="02010800040101010101" pitchFamily="2" charset="-122"/>
              </a:rPr>
              <a:t>OSStart</a:t>
            </a:r>
            <a:r>
              <a:rPr lang="en-US" altLang="zh-CN" sz="24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函数实现的，启动</a:t>
            </a:r>
            <a:r>
              <a:rPr lang="en-US" altLang="zh-CN" sz="2400" dirty="0" err="1">
                <a:latin typeface="华文新魏" panose="02010800040101010101" pitchFamily="2" charset="-122"/>
                <a:ea typeface="华文新魏" panose="02010800040101010101" pitchFamily="2" charset="-122"/>
              </a:rPr>
              <a:t>μC</a:t>
            </a:r>
            <a:r>
              <a:rPr lang="en-US" altLang="zh-CN" sz="2400" dirty="0">
                <a:latin typeface="华文新魏" panose="02010800040101010101" pitchFamily="2" charset="-122"/>
                <a:ea typeface="华文新魏" panose="02010800040101010101" pitchFamily="2" charset="-122"/>
              </a:rPr>
              <a:t>/OS-Ⅱ</a:t>
            </a:r>
            <a:r>
              <a:rPr lang="zh-CN" altLang="en-US" sz="2400" dirty="0">
                <a:latin typeface="华文新魏" panose="02010800040101010101" pitchFamily="2" charset="-122"/>
                <a:ea typeface="华文新魏" panose="02010800040101010101" pitchFamily="2" charset="-122"/>
              </a:rPr>
              <a:t>之前，用户</a:t>
            </a:r>
            <a:r>
              <a:rPr lang="zh-CN" altLang="en-US" sz="2400" dirty="0">
                <a:solidFill>
                  <a:srgbClr val="0070C0"/>
                </a:solidFill>
                <a:latin typeface="华文新魏" panose="02010800040101010101" pitchFamily="2" charset="-122"/>
                <a:ea typeface="华文新魏" panose="02010800040101010101" pitchFamily="2" charset="-122"/>
              </a:rPr>
              <a:t>至少要建立</a:t>
            </a:r>
            <a:r>
              <a:rPr lang="zh-CN" altLang="en-US" sz="2400" dirty="0">
                <a:latin typeface="华文新魏" panose="02010800040101010101" pitchFamily="2" charset="-122"/>
                <a:ea typeface="华文新魏" panose="02010800040101010101" pitchFamily="2" charset="-122"/>
              </a:rPr>
              <a:t>一个应用</a:t>
            </a:r>
            <a:r>
              <a:rPr lang="zh-CN" altLang="en-US" sz="2400" dirty="0">
                <a:solidFill>
                  <a:srgbClr val="00B050"/>
                </a:solidFill>
                <a:latin typeface="华文新魏" panose="02010800040101010101" pitchFamily="2" charset="-122"/>
                <a:ea typeface="华文新魏" panose="02010800040101010101" pitchFamily="2" charset="-122"/>
              </a:rPr>
              <a:t>任务</a:t>
            </a:r>
            <a:r>
              <a:rPr lang="zh-CN" altLang="en-US" sz="2400" dirty="0">
                <a:latin typeface="华文新魏" panose="02010800040101010101" pitchFamily="2" charset="-122"/>
                <a:ea typeface="华文新魏" panose="02010800040101010101" pitchFamily="2" charset="-122"/>
              </a:rPr>
              <a:t>。</a:t>
            </a:r>
          </a:p>
        </p:txBody>
      </p:sp>
      <p:sp>
        <p:nvSpPr>
          <p:cNvPr id="144389" name="Rectangle 5"/>
          <p:cNvSpPr>
            <a:spLocks noChangeArrowheads="1"/>
          </p:cNvSpPr>
          <p:nvPr/>
        </p:nvSpPr>
        <p:spPr bwMode="auto">
          <a:xfrm>
            <a:off x="4038600" y="3581400"/>
            <a:ext cx="4038600" cy="26670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200" dirty="0">
                <a:latin typeface="Arial" panose="020B0604020202020204" pitchFamily="34" charset="0"/>
              </a:rPr>
              <a:t>void  </a:t>
            </a:r>
            <a:r>
              <a:rPr lang="en-US" altLang="zh-CN" sz="1200" dirty="0" err="1">
                <a:latin typeface="Arial" panose="020B0604020202020204" pitchFamily="34" charset="0"/>
              </a:rPr>
              <a:t>OSStart</a:t>
            </a:r>
            <a:r>
              <a:rPr lang="en-US" altLang="zh-CN" sz="1200" dirty="0">
                <a:latin typeface="Arial" panose="020B0604020202020204" pitchFamily="34" charset="0"/>
              </a:rPr>
              <a:t> (void)</a:t>
            </a:r>
          </a:p>
          <a:p>
            <a:pPr>
              <a:defRPr/>
            </a:pPr>
            <a:r>
              <a:rPr lang="en-US" altLang="zh-CN" sz="1200" dirty="0">
                <a:latin typeface="Arial" panose="020B0604020202020204" pitchFamily="34" charset="0"/>
              </a:rPr>
              <a:t>{</a:t>
            </a:r>
          </a:p>
          <a:p>
            <a:pPr>
              <a:defRPr/>
            </a:pPr>
            <a:r>
              <a:rPr lang="en-US" altLang="zh-CN" sz="1200" dirty="0">
                <a:latin typeface="Arial" panose="020B0604020202020204" pitchFamily="34" charset="0"/>
              </a:rPr>
              <a:t>    INT8U y;</a:t>
            </a:r>
          </a:p>
          <a:p>
            <a:pPr>
              <a:defRPr/>
            </a:pPr>
            <a:r>
              <a:rPr lang="en-US" altLang="zh-CN" sz="1200" dirty="0">
                <a:latin typeface="Arial" panose="020B0604020202020204" pitchFamily="34" charset="0"/>
              </a:rPr>
              <a:t>    INT8U x;</a:t>
            </a:r>
          </a:p>
          <a:p>
            <a:pPr>
              <a:defRPr/>
            </a:pPr>
            <a:r>
              <a:rPr lang="en-US" altLang="zh-CN" sz="1200" dirty="0">
                <a:latin typeface="Arial" panose="020B0604020202020204" pitchFamily="34" charset="0"/>
              </a:rPr>
              <a:t>    if (</a:t>
            </a:r>
            <a:r>
              <a:rPr lang="en-US" altLang="zh-CN" sz="1200" dirty="0" err="1">
                <a:latin typeface="Arial" panose="020B0604020202020204" pitchFamily="34" charset="0"/>
              </a:rPr>
              <a:t>OSRunning</a:t>
            </a:r>
            <a:r>
              <a:rPr lang="en-US" altLang="zh-CN" sz="1200" dirty="0">
                <a:latin typeface="Arial" panose="020B0604020202020204" pitchFamily="34" charset="0"/>
              </a:rPr>
              <a:t> == FALSE) {</a:t>
            </a:r>
          </a:p>
          <a:p>
            <a:pPr>
              <a:defRPr/>
            </a:pPr>
            <a:r>
              <a:rPr lang="en-US" altLang="zh-CN" sz="1200" dirty="0">
                <a:latin typeface="Arial" panose="020B0604020202020204" pitchFamily="34" charset="0"/>
              </a:rPr>
              <a:t>        y             = </a:t>
            </a:r>
            <a:r>
              <a:rPr lang="en-US" altLang="zh-CN" sz="1200" dirty="0" err="1">
                <a:latin typeface="Arial" panose="020B0604020202020204" pitchFamily="34" charset="0"/>
              </a:rPr>
              <a:t>OSUnMapTbl</a:t>
            </a:r>
            <a:r>
              <a:rPr lang="en-US" altLang="zh-CN" sz="1200" dirty="0">
                <a:latin typeface="Arial" panose="020B0604020202020204" pitchFamily="34" charset="0"/>
              </a:rPr>
              <a:t>[OSRdyGrp]; </a:t>
            </a:r>
          </a:p>
          <a:p>
            <a:pPr>
              <a:defRPr/>
            </a:pPr>
            <a:r>
              <a:rPr lang="en-US" altLang="zh-CN" sz="1200" dirty="0">
                <a:latin typeface="Arial" panose="020B0604020202020204" pitchFamily="34" charset="0"/>
              </a:rPr>
              <a:t>        x             = </a:t>
            </a:r>
            <a:r>
              <a:rPr lang="en-US" altLang="zh-CN" sz="1200" dirty="0" err="1">
                <a:latin typeface="Arial" panose="020B0604020202020204" pitchFamily="34" charset="0"/>
              </a:rPr>
              <a:t>OSUnMapTbl</a:t>
            </a:r>
            <a:r>
              <a:rPr lang="en-US" altLang="zh-CN" sz="1200" dirty="0">
                <a:latin typeface="Arial" panose="020B0604020202020204" pitchFamily="34" charset="0"/>
              </a:rPr>
              <a:t>[</a:t>
            </a:r>
            <a:r>
              <a:rPr lang="en-US" altLang="zh-CN" sz="1200" dirty="0" err="1">
                <a:latin typeface="Arial" panose="020B0604020202020204" pitchFamily="34" charset="0"/>
              </a:rPr>
              <a:t>OSRdyTbl</a:t>
            </a:r>
            <a:r>
              <a:rPr lang="en-US" altLang="zh-CN" sz="1200" dirty="0">
                <a:latin typeface="Arial" panose="020B0604020202020204" pitchFamily="34" charset="0"/>
              </a:rPr>
              <a:t>[y]];</a:t>
            </a:r>
          </a:p>
          <a:p>
            <a:pPr>
              <a:defRPr/>
            </a:pPr>
            <a:r>
              <a:rPr lang="en-US" altLang="zh-CN" sz="1200" dirty="0">
                <a:latin typeface="Arial" panose="020B0604020202020204" pitchFamily="34" charset="0"/>
              </a:rPr>
              <a:t>        </a:t>
            </a:r>
            <a:r>
              <a:rPr lang="en-US" altLang="zh-CN" sz="1200" dirty="0" err="1">
                <a:latin typeface="Arial" panose="020B0604020202020204" pitchFamily="34" charset="0"/>
              </a:rPr>
              <a:t>OSPrioHighRdy</a:t>
            </a:r>
            <a:r>
              <a:rPr lang="en-US" altLang="zh-CN" sz="1200" dirty="0">
                <a:latin typeface="Arial" panose="020B0604020202020204" pitchFamily="34" charset="0"/>
              </a:rPr>
              <a:t>  = (INT8U)((y &lt;&lt; 3) + x);</a:t>
            </a:r>
          </a:p>
          <a:p>
            <a:pPr>
              <a:defRPr/>
            </a:pPr>
            <a:r>
              <a:rPr lang="en-US" altLang="zh-CN" sz="1200" dirty="0">
                <a:latin typeface="Arial" panose="020B0604020202020204" pitchFamily="34" charset="0"/>
              </a:rPr>
              <a:t>        </a:t>
            </a:r>
            <a:r>
              <a:rPr lang="en-US" altLang="zh-CN" sz="1200" dirty="0" err="1">
                <a:latin typeface="Arial" panose="020B0604020202020204" pitchFamily="34" charset="0"/>
              </a:rPr>
              <a:t>OSPrioCur</a:t>
            </a:r>
            <a:r>
              <a:rPr lang="en-US" altLang="zh-CN" sz="1200" dirty="0">
                <a:latin typeface="Arial" panose="020B0604020202020204" pitchFamily="34" charset="0"/>
              </a:rPr>
              <a:t>          = </a:t>
            </a:r>
            <a:r>
              <a:rPr lang="en-US" altLang="zh-CN" sz="1200" dirty="0" err="1">
                <a:latin typeface="Arial" panose="020B0604020202020204" pitchFamily="34" charset="0"/>
              </a:rPr>
              <a:t>OSPrioHighRdy</a:t>
            </a:r>
            <a:r>
              <a:rPr lang="en-US" altLang="zh-CN" sz="1200" dirty="0">
                <a:latin typeface="Arial" panose="020B0604020202020204" pitchFamily="34" charset="0"/>
              </a:rPr>
              <a:t>;</a:t>
            </a:r>
          </a:p>
          <a:p>
            <a:pPr>
              <a:defRPr/>
            </a:pPr>
            <a:r>
              <a:rPr lang="en-US" altLang="zh-CN" sz="1200" dirty="0">
                <a:latin typeface="Arial" panose="020B0604020202020204" pitchFamily="34" charset="0"/>
              </a:rPr>
              <a:t>        </a:t>
            </a:r>
            <a:r>
              <a:rPr lang="en-US" altLang="zh-CN" sz="1200" dirty="0" err="1">
                <a:latin typeface="Arial" panose="020B0604020202020204" pitchFamily="34" charset="0"/>
              </a:rPr>
              <a:t>OSTCBHighRdy</a:t>
            </a:r>
            <a:r>
              <a:rPr lang="en-US" altLang="zh-CN" sz="1200" dirty="0">
                <a:latin typeface="Arial" panose="020B0604020202020204" pitchFamily="34" charset="0"/>
              </a:rPr>
              <a:t>  = OSTCBPrioTbl[</a:t>
            </a:r>
            <a:r>
              <a:rPr lang="en-US" altLang="zh-CN" sz="1200" dirty="0" err="1">
                <a:latin typeface="Arial" panose="020B0604020202020204" pitchFamily="34" charset="0"/>
              </a:rPr>
              <a:t>OSPrioHighRdy</a:t>
            </a:r>
            <a:r>
              <a:rPr lang="en-US" altLang="zh-CN" sz="1200" dirty="0">
                <a:latin typeface="Arial" panose="020B0604020202020204" pitchFamily="34" charset="0"/>
              </a:rPr>
              <a:t>]; </a:t>
            </a:r>
          </a:p>
          <a:p>
            <a:pPr>
              <a:defRPr/>
            </a:pPr>
            <a:r>
              <a:rPr lang="en-US" altLang="zh-CN" sz="1200" dirty="0">
                <a:latin typeface="Arial" panose="020B0604020202020204" pitchFamily="34" charset="0"/>
              </a:rPr>
              <a:t>        OSTCBCur          = </a:t>
            </a:r>
            <a:r>
              <a:rPr lang="en-US" altLang="zh-CN" sz="1200" dirty="0" err="1">
                <a:latin typeface="Arial" panose="020B0604020202020204" pitchFamily="34" charset="0"/>
              </a:rPr>
              <a:t>OSTCBHighRdy</a:t>
            </a:r>
            <a:r>
              <a:rPr lang="en-US" altLang="zh-CN" sz="1200" dirty="0">
                <a:latin typeface="Arial" panose="020B0604020202020204" pitchFamily="34" charset="0"/>
              </a:rPr>
              <a:t>;</a:t>
            </a:r>
          </a:p>
          <a:p>
            <a:pPr>
              <a:defRPr/>
            </a:pPr>
            <a:r>
              <a:rPr lang="en-US" altLang="zh-CN" sz="1200" dirty="0">
                <a:latin typeface="Arial" panose="020B0604020202020204" pitchFamily="34" charset="0"/>
              </a:rPr>
              <a:t>        </a:t>
            </a:r>
            <a:r>
              <a:rPr lang="en-US" altLang="zh-CN" sz="1200" dirty="0" err="1">
                <a:latin typeface="Arial" panose="020B0604020202020204" pitchFamily="34" charset="0"/>
              </a:rPr>
              <a:t>OSStartHighRdy</a:t>
            </a:r>
            <a:r>
              <a:rPr lang="en-US" altLang="zh-CN" sz="1200" dirty="0">
                <a:latin typeface="Arial" panose="020B0604020202020204" pitchFamily="34" charset="0"/>
              </a:rPr>
              <a:t>();</a:t>
            </a:r>
          </a:p>
          <a:p>
            <a:pPr>
              <a:defRPr/>
            </a:pPr>
            <a:r>
              <a:rPr lang="en-US" altLang="zh-CN" sz="1200" dirty="0">
                <a:latin typeface="Arial" panose="020B0604020202020204" pitchFamily="34" charset="0"/>
              </a:rPr>
              <a:t>    }</a:t>
            </a:r>
          </a:p>
          <a:p>
            <a:pPr>
              <a:defRPr/>
            </a:pPr>
            <a:r>
              <a:rPr lang="en-US" altLang="zh-CN" sz="1200" dirty="0">
                <a:latin typeface="Arial" panose="020B0604020202020204" pitchFamily="34" charset="0"/>
              </a:rPr>
              <a:t>}</a:t>
            </a:r>
          </a:p>
        </p:txBody>
      </p:sp>
      <p:grpSp>
        <p:nvGrpSpPr>
          <p:cNvPr id="2" name="Group 6"/>
          <p:cNvGrpSpPr/>
          <p:nvPr/>
        </p:nvGrpSpPr>
        <p:grpSpPr bwMode="auto">
          <a:xfrm>
            <a:off x="4267200" y="4211638"/>
            <a:ext cx="5176838" cy="360362"/>
            <a:chOff x="1728" y="2653"/>
            <a:chExt cx="3261" cy="227"/>
          </a:xfrm>
        </p:grpSpPr>
        <p:sp>
          <p:nvSpPr>
            <p:cNvPr id="77851" name="AutoShape 7"/>
            <p:cNvSpPr>
              <a:spLocks noChangeArrowheads="1"/>
            </p:cNvSpPr>
            <p:nvPr/>
          </p:nvSpPr>
          <p:spPr bwMode="auto">
            <a:xfrm>
              <a:off x="1728" y="2736"/>
              <a:ext cx="2784" cy="14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7852" name="AutoShape 8"/>
            <p:cNvSpPr>
              <a:spLocks noChangeArrowheads="1"/>
            </p:cNvSpPr>
            <p:nvPr/>
          </p:nvSpPr>
          <p:spPr bwMode="auto">
            <a:xfrm>
              <a:off x="4032" y="2653"/>
              <a:ext cx="957" cy="227"/>
            </a:xfrm>
            <a:prstGeom prst="roundRect">
              <a:avLst>
                <a:gd name="adj" fmla="val 16667"/>
              </a:avLst>
            </a:prstGeom>
            <a:solidFill>
              <a:srgbClr val="E7FFFF"/>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行楷" panose="02010800040101010101" pitchFamily="2" charset="-122"/>
                </a:rPr>
                <a:t>判断系统是否启动</a:t>
              </a:r>
            </a:p>
          </p:txBody>
        </p:sp>
      </p:grpSp>
      <p:grpSp>
        <p:nvGrpSpPr>
          <p:cNvPr id="3" name="Group 9"/>
          <p:cNvGrpSpPr/>
          <p:nvPr/>
        </p:nvGrpSpPr>
        <p:grpSpPr bwMode="auto">
          <a:xfrm>
            <a:off x="4419600" y="4572000"/>
            <a:ext cx="5562600" cy="381000"/>
            <a:chOff x="1824" y="2880"/>
            <a:chExt cx="3504" cy="240"/>
          </a:xfrm>
        </p:grpSpPr>
        <p:sp>
          <p:nvSpPr>
            <p:cNvPr id="77849" name="AutoShape 10"/>
            <p:cNvSpPr>
              <a:spLocks noChangeArrowheads="1"/>
            </p:cNvSpPr>
            <p:nvPr/>
          </p:nvSpPr>
          <p:spPr bwMode="auto">
            <a:xfrm>
              <a:off x="1824" y="2880"/>
              <a:ext cx="2640" cy="240"/>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7850" name="AutoShape 11"/>
            <p:cNvSpPr>
              <a:spLocks noChangeArrowheads="1"/>
            </p:cNvSpPr>
            <p:nvPr/>
          </p:nvSpPr>
          <p:spPr bwMode="auto">
            <a:xfrm>
              <a:off x="3696" y="2880"/>
              <a:ext cx="1632" cy="240"/>
            </a:xfrm>
            <a:prstGeom prst="roundRect">
              <a:avLst>
                <a:gd name="adj" fmla="val 16667"/>
              </a:avLst>
            </a:prstGeom>
            <a:solidFill>
              <a:srgbClr val="FFFFB7"/>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行楷" panose="02010800040101010101" pitchFamily="2" charset="-122"/>
                </a:rPr>
                <a:t>查找就绪列表优先级最高的任务</a:t>
              </a:r>
            </a:p>
          </p:txBody>
        </p:sp>
      </p:grpSp>
      <p:grpSp>
        <p:nvGrpSpPr>
          <p:cNvPr id="4" name="Group 12"/>
          <p:cNvGrpSpPr/>
          <p:nvPr/>
        </p:nvGrpSpPr>
        <p:grpSpPr bwMode="auto">
          <a:xfrm>
            <a:off x="4419600" y="4760913"/>
            <a:ext cx="5257800" cy="360362"/>
            <a:chOff x="1824" y="2999"/>
            <a:chExt cx="3312" cy="227"/>
          </a:xfrm>
        </p:grpSpPr>
        <p:sp>
          <p:nvSpPr>
            <p:cNvPr id="77847" name="AutoShape 13"/>
            <p:cNvSpPr>
              <a:spLocks noChangeArrowheads="1"/>
            </p:cNvSpPr>
            <p:nvPr/>
          </p:nvSpPr>
          <p:spPr bwMode="auto">
            <a:xfrm>
              <a:off x="1824" y="3082"/>
              <a:ext cx="2784" cy="14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7848" name="AutoShape 14"/>
            <p:cNvSpPr>
              <a:spLocks noChangeArrowheads="1"/>
            </p:cNvSpPr>
            <p:nvPr/>
          </p:nvSpPr>
          <p:spPr bwMode="auto">
            <a:xfrm>
              <a:off x="3936" y="2999"/>
              <a:ext cx="1200" cy="227"/>
            </a:xfrm>
            <a:prstGeom prst="roundRect">
              <a:avLst>
                <a:gd name="adj" fmla="val 16667"/>
              </a:avLst>
            </a:prstGeom>
            <a:solidFill>
              <a:srgbClr val="E7FFFF"/>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行楷" panose="02010800040101010101" pitchFamily="2" charset="-122"/>
                </a:rPr>
                <a:t>将要运行任务的优先级</a:t>
              </a:r>
            </a:p>
          </p:txBody>
        </p:sp>
      </p:grpSp>
      <p:grpSp>
        <p:nvGrpSpPr>
          <p:cNvPr id="5" name="Group 15"/>
          <p:cNvGrpSpPr/>
          <p:nvPr/>
        </p:nvGrpSpPr>
        <p:grpSpPr bwMode="auto">
          <a:xfrm>
            <a:off x="4419600" y="4953000"/>
            <a:ext cx="5334000" cy="381000"/>
            <a:chOff x="1824" y="3120"/>
            <a:chExt cx="3360" cy="240"/>
          </a:xfrm>
        </p:grpSpPr>
        <p:sp>
          <p:nvSpPr>
            <p:cNvPr id="77845" name="AutoShape 16"/>
            <p:cNvSpPr>
              <a:spLocks noChangeArrowheads="1"/>
            </p:cNvSpPr>
            <p:nvPr/>
          </p:nvSpPr>
          <p:spPr bwMode="auto">
            <a:xfrm>
              <a:off x="1824" y="3201"/>
              <a:ext cx="2640" cy="14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7846" name="AutoShape 17"/>
            <p:cNvSpPr>
              <a:spLocks noChangeArrowheads="1"/>
            </p:cNvSpPr>
            <p:nvPr/>
          </p:nvSpPr>
          <p:spPr bwMode="auto">
            <a:xfrm>
              <a:off x="4128" y="3120"/>
              <a:ext cx="1056" cy="240"/>
            </a:xfrm>
            <a:prstGeom prst="roundRect">
              <a:avLst>
                <a:gd name="adj" fmla="val 16667"/>
              </a:avLst>
            </a:prstGeom>
            <a:solidFill>
              <a:srgbClr val="FFFFB7"/>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行楷" panose="02010800040101010101" pitchFamily="2" charset="-122"/>
                </a:rPr>
                <a:t>改变当前任务优先级</a:t>
              </a:r>
            </a:p>
          </p:txBody>
        </p:sp>
      </p:grpSp>
      <p:grpSp>
        <p:nvGrpSpPr>
          <p:cNvPr id="6" name="Group 18"/>
          <p:cNvGrpSpPr/>
          <p:nvPr/>
        </p:nvGrpSpPr>
        <p:grpSpPr bwMode="auto">
          <a:xfrm>
            <a:off x="4419600" y="5126038"/>
            <a:ext cx="6019800" cy="360362"/>
            <a:chOff x="1824" y="3229"/>
            <a:chExt cx="3792" cy="227"/>
          </a:xfrm>
        </p:grpSpPr>
        <p:sp>
          <p:nvSpPr>
            <p:cNvPr id="77843" name="AutoShape 19"/>
            <p:cNvSpPr>
              <a:spLocks noChangeArrowheads="1"/>
            </p:cNvSpPr>
            <p:nvPr/>
          </p:nvSpPr>
          <p:spPr bwMode="auto">
            <a:xfrm>
              <a:off x="1824" y="3312"/>
              <a:ext cx="2784" cy="14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7844" name="AutoShape 20"/>
            <p:cNvSpPr>
              <a:spLocks noChangeArrowheads="1"/>
            </p:cNvSpPr>
            <p:nvPr/>
          </p:nvSpPr>
          <p:spPr bwMode="auto">
            <a:xfrm>
              <a:off x="4128" y="3229"/>
              <a:ext cx="1488" cy="227"/>
            </a:xfrm>
            <a:prstGeom prst="roundRect">
              <a:avLst>
                <a:gd name="adj" fmla="val 16667"/>
              </a:avLst>
            </a:prstGeom>
            <a:solidFill>
              <a:srgbClr val="E7FFFF"/>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行楷" panose="02010800040101010101" pitchFamily="2" charset="-122"/>
                </a:rPr>
                <a:t>获取将要运行任务的</a:t>
              </a:r>
              <a:r>
                <a:rPr lang="en-US" altLang="zh-CN" sz="1400">
                  <a:ea typeface="华文行楷" panose="02010800040101010101" pitchFamily="2" charset="-122"/>
                </a:rPr>
                <a:t>TCB</a:t>
              </a:r>
              <a:r>
                <a:rPr lang="zh-CN" altLang="en-US" sz="1400">
                  <a:ea typeface="华文行楷" panose="02010800040101010101" pitchFamily="2" charset="-122"/>
                </a:rPr>
                <a:t>指针</a:t>
              </a:r>
            </a:p>
          </p:txBody>
        </p:sp>
      </p:grpSp>
      <p:grpSp>
        <p:nvGrpSpPr>
          <p:cNvPr id="7" name="Group 21"/>
          <p:cNvGrpSpPr/>
          <p:nvPr/>
        </p:nvGrpSpPr>
        <p:grpSpPr bwMode="auto">
          <a:xfrm>
            <a:off x="4419600" y="5318125"/>
            <a:ext cx="5334000" cy="381000"/>
            <a:chOff x="1824" y="3120"/>
            <a:chExt cx="3360" cy="240"/>
          </a:xfrm>
        </p:grpSpPr>
        <p:sp>
          <p:nvSpPr>
            <p:cNvPr id="77841" name="AutoShape 22"/>
            <p:cNvSpPr>
              <a:spLocks noChangeArrowheads="1"/>
            </p:cNvSpPr>
            <p:nvPr/>
          </p:nvSpPr>
          <p:spPr bwMode="auto">
            <a:xfrm>
              <a:off x="1824" y="3201"/>
              <a:ext cx="2640" cy="14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7842" name="AutoShape 23"/>
            <p:cNvSpPr>
              <a:spLocks noChangeArrowheads="1"/>
            </p:cNvSpPr>
            <p:nvPr/>
          </p:nvSpPr>
          <p:spPr bwMode="auto">
            <a:xfrm>
              <a:off x="4128" y="3120"/>
              <a:ext cx="1056" cy="240"/>
            </a:xfrm>
            <a:prstGeom prst="roundRect">
              <a:avLst>
                <a:gd name="adj" fmla="val 16667"/>
              </a:avLst>
            </a:prstGeom>
            <a:solidFill>
              <a:srgbClr val="FFFFB7"/>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行楷" panose="02010800040101010101" pitchFamily="2" charset="-122"/>
                </a:rPr>
                <a:t>改变当前</a:t>
              </a:r>
              <a:r>
                <a:rPr lang="en-US" altLang="zh-CN" sz="1400">
                  <a:ea typeface="华文行楷" panose="02010800040101010101" pitchFamily="2" charset="-122"/>
                </a:rPr>
                <a:t>TCB</a:t>
              </a:r>
              <a:r>
                <a:rPr lang="zh-CN" altLang="en-US" sz="1400">
                  <a:ea typeface="华文行楷" panose="02010800040101010101" pitchFamily="2" charset="-122"/>
                </a:rPr>
                <a:t>指针</a:t>
              </a:r>
            </a:p>
          </p:txBody>
        </p:sp>
      </p:grpSp>
      <p:grpSp>
        <p:nvGrpSpPr>
          <p:cNvPr id="8" name="Group 24"/>
          <p:cNvGrpSpPr/>
          <p:nvPr/>
        </p:nvGrpSpPr>
        <p:grpSpPr bwMode="auto">
          <a:xfrm>
            <a:off x="4419600" y="5507038"/>
            <a:ext cx="5562600" cy="360362"/>
            <a:chOff x="1824" y="3469"/>
            <a:chExt cx="3504" cy="227"/>
          </a:xfrm>
        </p:grpSpPr>
        <p:sp>
          <p:nvSpPr>
            <p:cNvPr id="77839" name="AutoShape 25"/>
            <p:cNvSpPr>
              <a:spLocks noChangeArrowheads="1"/>
            </p:cNvSpPr>
            <p:nvPr/>
          </p:nvSpPr>
          <p:spPr bwMode="auto">
            <a:xfrm>
              <a:off x="1824" y="3552"/>
              <a:ext cx="2784" cy="14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7840" name="AutoShape 26"/>
            <p:cNvSpPr>
              <a:spLocks noChangeArrowheads="1"/>
            </p:cNvSpPr>
            <p:nvPr/>
          </p:nvSpPr>
          <p:spPr bwMode="auto">
            <a:xfrm>
              <a:off x="3936" y="3469"/>
              <a:ext cx="1392" cy="227"/>
            </a:xfrm>
            <a:prstGeom prst="roundRect">
              <a:avLst>
                <a:gd name="adj" fmla="val 16667"/>
              </a:avLst>
            </a:prstGeom>
            <a:solidFill>
              <a:srgbClr val="E7FFFF"/>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行楷" panose="02010800040101010101" pitchFamily="2" charset="-122"/>
                </a:rPr>
                <a:t>运行就绪态最高优先级任务</a:t>
              </a:r>
            </a:p>
          </p:txBody>
        </p:sp>
      </p:grpSp>
      <p:sp>
        <p:nvSpPr>
          <p:cNvPr id="144411" name="AutoShape 27"/>
          <p:cNvSpPr>
            <a:spLocks noChangeArrowheads="1"/>
          </p:cNvSpPr>
          <p:nvPr/>
        </p:nvSpPr>
        <p:spPr bwMode="auto">
          <a:xfrm>
            <a:off x="2514600" y="4724400"/>
            <a:ext cx="1752600" cy="838200"/>
          </a:xfrm>
          <a:prstGeom prst="wedgeRoundRectCallout">
            <a:avLst>
              <a:gd name="adj1" fmla="val 55977"/>
              <a:gd name="adj2" fmla="val 71782"/>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dirty="0" err="1"/>
              <a:t>OSStartHighRdy</a:t>
            </a:r>
            <a:r>
              <a:rPr lang="en-US" altLang="zh-CN" sz="1400" dirty="0"/>
              <a:t>()</a:t>
            </a:r>
            <a:r>
              <a:rPr lang="zh-CN" altLang="en-US" sz="1400" dirty="0"/>
              <a:t>永远将不会返回，它只执行一次。</a:t>
            </a:r>
          </a:p>
        </p:txBody>
      </p:sp>
      <p:sp>
        <p:nvSpPr>
          <p:cNvPr id="28" name="燕尾形 27">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9" name="标题 8"/>
          <p:cNvSpPr>
            <a:spLocks noGrp="1"/>
          </p:cNvSpPr>
          <p:nvPr>
            <p:ph type="title"/>
          </p:nvPr>
        </p:nvSpPr>
        <p:spPr/>
        <p:txBody>
          <a:bodyPr/>
          <a:lstStyle/>
          <a:p>
            <a:r>
              <a:rPr lang="en-US" altLang="zh-CN" dirty="0"/>
              <a:t>3.2  </a:t>
            </a:r>
            <a:r>
              <a:rPr lang="zh-CN" altLang="en-US" dirty="0"/>
              <a:t>最小内核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44388">
                                            <p:txEl>
                                              <p:pRg st="0" end="0"/>
                                            </p:txEl>
                                          </p:spTgt>
                                        </p:tgtEl>
                                        <p:attrNameLst>
                                          <p:attrName>style.visibility</p:attrName>
                                        </p:attrNameLst>
                                      </p:cBhvr>
                                      <p:to>
                                        <p:strVal val="visible"/>
                                      </p:to>
                                    </p:set>
                                    <p:animEffect transition="in" filter="wipe(up)">
                                      <p:cBhvr>
                                        <p:cTn id="7" dur="500"/>
                                        <p:tgtEl>
                                          <p:spTgt spid="144388">
                                            <p:txEl>
                                              <p:pRg st="0" end="0"/>
                                            </p:txEl>
                                          </p:spTgt>
                                        </p:tgtEl>
                                      </p:cBhvr>
                                    </p:animEffect>
                                  </p:childTnLst>
                                </p:cTn>
                              </p:par>
                            </p:childTnLst>
                          </p:cTn>
                        </p:par>
                        <p:par>
                          <p:cTn id="8" fill="hold">
                            <p:stCondLst>
                              <p:cond delay="500"/>
                            </p:stCondLst>
                            <p:childTnLst>
                              <p:par>
                                <p:cTn id="9" presetID="12" presetClass="entr" presetSubtype="1" fill="hold" grpId="0" nodeType="afterEffect">
                                  <p:stCondLst>
                                    <p:cond delay="0"/>
                                  </p:stCondLst>
                                  <p:childTnLst>
                                    <p:set>
                                      <p:cBhvr>
                                        <p:cTn id="10" dur="1" fill="hold">
                                          <p:stCondLst>
                                            <p:cond delay="0"/>
                                          </p:stCondLst>
                                        </p:cTn>
                                        <p:tgtEl>
                                          <p:spTgt spid="144389"/>
                                        </p:tgtEl>
                                        <p:attrNameLst>
                                          <p:attrName>style.visibility</p:attrName>
                                        </p:attrNameLst>
                                      </p:cBhvr>
                                      <p:to>
                                        <p:strVal val="visible"/>
                                      </p:to>
                                    </p:set>
                                    <p:animEffect transition="in" filter="slide(fromTop)">
                                      <p:cBhvr>
                                        <p:cTn id="11" dur="500"/>
                                        <p:tgtEl>
                                          <p:spTgt spid="14438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2"/>
                                        </p:tgtEl>
                                        <p:attrNameLst>
                                          <p:attrName>style.visibility</p:attrName>
                                        </p:attrNameLst>
                                      </p:cBhvr>
                                      <p:to>
                                        <p:strVal val="hidden"/>
                                      </p:to>
                                    </p:set>
                                  </p:childTnLst>
                                </p:cTn>
                              </p:par>
                              <p:par>
                                <p:cTn id="20" presetID="22" presetClass="entr" presetSubtype="8"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
                                        </p:tgtEl>
                                        <p:attrNameLst>
                                          <p:attrName>style.visibility</p:attrName>
                                        </p:attrNameLst>
                                      </p:cBhvr>
                                      <p:to>
                                        <p:strVal val="hidden"/>
                                      </p:to>
                                    </p:set>
                                  </p:childTnLst>
                                </p:cTn>
                              </p:par>
                              <p:par>
                                <p:cTn id="27" presetID="22" presetClass="entr" presetSubtype="8"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4"/>
                                        </p:tgtEl>
                                        <p:attrNameLst>
                                          <p:attrName>style.visibility</p:attrName>
                                        </p:attrNameLst>
                                      </p:cBhvr>
                                      <p:to>
                                        <p:strVal val="hidden"/>
                                      </p:to>
                                    </p:set>
                                  </p:childTnLst>
                                </p:cTn>
                              </p:par>
                              <p:par>
                                <p:cTn id="34" presetID="22" presetClass="entr" presetSubtype="8"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left)">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5"/>
                                        </p:tgtEl>
                                        <p:attrNameLst>
                                          <p:attrName>style.visibility</p:attrName>
                                        </p:attrNameLst>
                                      </p:cBhvr>
                                      <p:to>
                                        <p:strVal val="hidden"/>
                                      </p:to>
                                    </p:set>
                                  </p:childTnLst>
                                </p:cTn>
                              </p:par>
                              <p:par>
                                <p:cTn id="41" presetID="22" presetClass="entr" presetSubtype="8" fill="hold"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left)">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6"/>
                                        </p:tgtEl>
                                        <p:attrNameLst>
                                          <p:attrName>style.visibility</p:attrName>
                                        </p:attrNameLst>
                                      </p:cBhvr>
                                      <p:to>
                                        <p:strVal val="hidden"/>
                                      </p:to>
                                    </p:set>
                                  </p:childTnLst>
                                </p:cTn>
                              </p:par>
                              <p:par>
                                <p:cTn id="48" presetID="22" presetClass="entr" presetSubtype="8" fill="hold" nodeType="with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wipe(left)">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7"/>
                                        </p:tgtEl>
                                        <p:attrNameLst>
                                          <p:attrName>style.visibility</p:attrName>
                                        </p:attrNameLst>
                                      </p:cBhvr>
                                      <p:to>
                                        <p:strVal val="hidden"/>
                                      </p:to>
                                    </p:set>
                                  </p:childTnLst>
                                </p:cTn>
                              </p:par>
                              <p:par>
                                <p:cTn id="55" presetID="22" presetClass="entr" presetSubtype="8" fill="hold" nodeType="with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wipe(left)">
                                      <p:cBhvr>
                                        <p:cTn id="57" dur="500"/>
                                        <p:tgtEl>
                                          <p:spTgt spid="8"/>
                                        </p:tgtEl>
                                      </p:cBhvr>
                                    </p:animEffect>
                                  </p:childTnLst>
                                </p:cTn>
                              </p:par>
                            </p:childTnLst>
                          </p:cTn>
                        </p:par>
                      </p:childTnLst>
                    </p:cTn>
                  </p:par>
                  <p:par>
                    <p:cTn id="58" fill="hold">
                      <p:stCondLst>
                        <p:cond delay="indefinite"/>
                      </p:stCondLst>
                      <p:childTnLst>
                        <p:par>
                          <p:cTn id="59" fill="hold">
                            <p:stCondLst>
                              <p:cond delay="0"/>
                            </p:stCondLst>
                            <p:childTnLst>
                              <p:par>
                                <p:cTn id="60" presetID="12" presetClass="entr" presetSubtype="8" fill="hold" grpId="0" nodeType="clickEffect">
                                  <p:stCondLst>
                                    <p:cond delay="0"/>
                                  </p:stCondLst>
                                  <p:childTnLst>
                                    <p:set>
                                      <p:cBhvr>
                                        <p:cTn id="61" dur="1" fill="hold">
                                          <p:stCondLst>
                                            <p:cond delay="0"/>
                                          </p:stCondLst>
                                        </p:cTn>
                                        <p:tgtEl>
                                          <p:spTgt spid="144411"/>
                                        </p:tgtEl>
                                        <p:attrNameLst>
                                          <p:attrName>style.visibility</p:attrName>
                                        </p:attrNameLst>
                                      </p:cBhvr>
                                      <p:to>
                                        <p:strVal val="visible"/>
                                      </p:to>
                                    </p:set>
                                    <p:animEffect transition="in" filter="slide(fromLeft)">
                                      <p:cBhvr>
                                        <p:cTn id="62" dur="500"/>
                                        <p:tgtEl>
                                          <p:spTgt spid="144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9" grpId="0" animBg="1"/>
      <p:bldP spid="144411"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latin typeface="Arial" panose="020B0604020202020204" pitchFamily="34" charset="0"/>
                <a:sym typeface="+mn-ea"/>
              </a:rPr>
              <a:t>OSStartHighRdy</a:t>
            </a:r>
            <a:r>
              <a:rPr lang="zh-CN" altLang="en-US" dirty="0" err="1">
                <a:latin typeface="Arial" panose="020B0604020202020204" pitchFamily="34" charset="0"/>
                <a:sym typeface="+mn-ea"/>
              </a:rPr>
              <a:t>解读</a:t>
            </a:r>
          </a:p>
        </p:txBody>
      </p:sp>
      <p:pic>
        <p:nvPicPr>
          <p:cNvPr id="4" name="内容占位符 3"/>
          <p:cNvPicPr>
            <a:picLocks noGrp="1" noChangeAspect="1"/>
          </p:cNvPicPr>
          <p:nvPr>
            <p:ph idx="1"/>
            <p:custDataLst>
              <p:tags r:id="rId1"/>
            </p:custDataLst>
          </p:nvPr>
        </p:nvPicPr>
        <p:blipFill>
          <a:blip r:embed="rId3"/>
          <a:stretch>
            <a:fillRect/>
          </a:stretch>
        </p:blipFill>
        <p:spPr>
          <a:xfrm>
            <a:off x="730885" y="1109980"/>
            <a:ext cx="8115300" cy="4638675"/>
          </a:xfrm>
          <a:prstGeom prst="rect">
            <a:avLst/>
          </a:prstGeom>
        </p:spPr>
      </p:pic>
      <p:sp>
        <p:nvSpPr>
          <p:cNvPr id="5" name="文本框 4"/>
          <p:cNvSpPr txBox="1"/>
          <p:nvPr/>
        </p:nvSpPr>
        <p:spPr>
          <a:xfrm>
            <a:off x="8846185" y="1183640"/>
            <a:ext cx="2926715" cy="3969385"/>
          </a:xfrm>
          <a:prstGeom prst="rect">
            <a:avLst/>
          </a:prstGeom>
          <a:noFill/>
        </p:spPr>
        <p:txBody>
          <a:bodyPr wrap="square" rtlCol="0" anchor="t">
            <a:spAutoFit/>
          </a:bodyPr>
          <a:lstStyle/>
          <a:p>
            <a:pPr algn="l">
              <a:lnSpc>
                <a:spcPct val="150000"/>
              </a:lnSpc>
              <a:buClrTx/>
              <a:buSzTx/>
              <a:buFontTx/>
            </a:pPr>
            <a:r>
              <a:rPr lang="zh-CN" altLang="en-US" sz="2400" dirty="0">
                <a:latin typeface="楷体" panose="02010609060101010101" charset="-122"/>
                <a:ea typeface="楷体" panose="02010609060101010101" charset="-122"/>
                <a:cs typeface="楷体" panose="02010609060101010101" charset="-122"/>
              </a:rPr>
              <a:t>功能：</a:t>
            </a:r>
          </a:p>
          <a:p>
            <a:pPr algn="l">
              <a:lnSpc>
                <a:spcPct val="150000"/>
              </a:lnSpc>
              <a:buClrTx/>
              <a:buSzTx/>
              <a:buFontTx/>
            </a:pPr>
            <a:r>
              <a:rPr lang="zh-CN" altLang="en-US" sz="2400" dirty="0">
                <a:latin typeface="楷体" panose="02010609060101010101" charset="-122"/>
                <a:ea typeface="楷体" panose="02010609060101010101" charset="-122"/>
                <a:cs typeface="楷体" panose="02010609060101010101" charset="-122"/>
              </a:rPr>
              <a:t>配置系统软件中断优先级；</a:t>
            </a:r>
          </a:p>
          <a:p>
            <a:pPr algn="l">
              <a:lnSpc>
                <a:spcPct val="150000"/>
              </a:lnSpc>
              <a:buClrTx/>
              <a:buSzTx/>
              <a:buFontTx/>
            </a:pPr>
            <a:r>
              <a:rPr lang="zh-CN" altLang="en-US" sz="2400" dirty="0">
                <a:latin typeface="楷体" panose="02010609060101010101" charset="-122"/>
                <a:ea typeface="楷体" panose="02010609060101010101" charset="-122"/>
                <a:cs typeface="楷体" panose="02010609060101010101" charset="-122"/>
              </a:rPr>
              <a:t>PSP栈指针清零；</a:t>
            </a:r>
            <a:r>
              <a:rPr lang="zh-CN" altLang="en-US" sz="2400" dirty="0">
                <a:solidFill>
                  <a:srgbClr val="FF0000"/>
                </a:solidFill>
                <a:latin typeface="楷体" panose="02010609060101010101" charset="-122"/>
                <a:ea typeface="楷体" panose="02010609060101010101" charset="-122"/>
                <a:cs typeface="楷体" panose="02010609060101010101" charset="-122"/>
              </a:rPr>
              <a:t>OSRunning = TRUE；</a:t>
            </a:r>
            <a:endParaRPr lang="zh-CN" altLang="en-US" sz="2400" dirty="0">
              <a:latin typeface="楷体" panose="02010609060101010101" charset="-122"/>
              <a:ea typeface="楷体" panose="02010609060101010101" charset="-122"/>
              <a:cs typeface="楷体" panose="02010609060101010101" charset="-122"/>
            </a:endParaRPr>
          </a:p>
          <a:p>
            <a:pPr algn="l">
              <a:lnSpc>
                <a:spcPct val="150000"/>
              </a:lnSpc>
              <a:buClrTx/>
              <a:buSzTx/>
              <a:buFontTx/>
            </a:pPr>
            <a:r>
              <a:rPr lang="zh-CN" altLang="en-US" sz="2400" dirty="0">
                <a:latin typeface="楷体" panose="02010609060101010101" charset="-122"/>
                <a:ea typeface="楷体" panose="02010609060101010101" charset="-122"/>
                <a:cs typeface="楷体" panose="02010609060101010101" charset="-122"/>
              </a:rPr>
              <a:t>触发软件中断；</a:t>
            </a:r>
          </a:p>
          <a:p>
            <a:pPr algn="l" fontAlgn="auto">
              <a:lnSpc>
                <a:spcPct val="150000"/>
              </a:lnSpc>
              <a:buClrTx/>
              <a:buSzTx/>
              <a:buFontTx/>
            </a:pPr>
            <a:r>
              <a:rPr lang="zh-CN" altLang="en-US" sz="2400" dirty="0">
                <a:latin typeface="楷体" panose="02010609060101010101" charset="-122"/>
                <a:ea typeface="楷体" panose="02010609060101010101" charset="-122"/>
                <a:cs typeface="楷体" panose="02010609060101010101" charset="-122"/>
              </a:rPr>
              <a:t>使能全局中断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1267" name="Group 3"/>
          <p:cNvGrpSpPr/>
          <p:nvPr/>
        </p:nvGrpSpPr>
        <p:grpSpPr bwMode="auto">
          <a:xfrm>
            <a:off x="3106738" y="1582738"/>
            <a:ext cx="6265862" cy="4970462"/>
            <a:chOff x="793" y="709"/>
            <a:chExt cx="4174" cy="3311"/>
          </a:xfrm>
        </p:grpSpPr>
        <p:sp>
          <p:nvSpPr>
            <p:cNvPr id="11268" name="AutoShape 4"/>
            <p:cNvSpPr>
              <a:spLocks noChangeArrowheads="1"/>
            </p:cNvSpPr>
            <p:nvPr/>
          </p:nvSpPr>
          <p:spPr bwMode="auto">
            <a:xfrm>
              <a:off x="793" y="709"/>
              <a:ext cx="4174" cy="3311"/>
            </a:xfrm>
            <a:prstGeom prst="roundRect">
              <a:avLst>
                <a:gd name="adj" fmla="val 1963"/>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1269" name="Picture 5"/>
            <p:cNvPicPr>
              <a:picLocks noChangeAspect="1" noChangeArrowheads="1"/>
            </p:cNvPicPr>
            <p:nvPr/>
          </p:nvPicPr>
          <p:blipFill>
            <a:blip r:embed="rId2">
              <a:clrChange>
                <a:clrFrom>
                  <a:srgbClr val="949AA5"/>
                </a:clrFrom>
                <a:clrTo>
                  <a:srgbClr val="949AA5">
                    <a:alpha val="0"/>
                  </a:srgbClr>
                </a:clrTo>
              </a:clrChange>
              <a:extLst>
                <a:ext uri="{28A0092B-C50C-407E-A947-70E740481C1C}">
                  <a14:useLocalDpi xmlns:a14="http://schemas.microsoft.com/office/drawing/2010/main" val="0"/>
                </a:ext>
              </a:extLst>
            </a:blip>
            <a:srcRect/>
            <a:stretch>
              <a:fillRect/>
            </a:stretch>
          </p:blipFill>
          <p:spPr bwMode="auto">
            <a:xfrm>
              <a:off x="885" y="799"/>
              <a:ext cx="3991" cy="3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 name="标题 3"/>
          <p:cNvSpPr>
            <a:spLocks noGrp="1"/>
          </p:cNvSpPr>
          <p:nvPr>
            <p:ph type="title"/>
          </p:nvPr>
        </p:nvSpPr>
        <p:spPr/>
        <p:txBody>
          <a:bodyPr/>
          <a:lstStyle/>
          <a:p>
            <a:r>
              <a:rPr lang="zh-CN" altLang="en-US" dirty="0"/>
              <a:t>现实中的嵌入式系统</a:t>
            </a:r>
          </a:p>
        </p:txBody>
      </p:sp>
      <p:sp>
        <p:nvSpPr>
          <p:cNvPr id="5" name="内容占位符 4"/>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nodeType="afterEffect">
                                  <p:stCondLst>
                                    <p:cond delay="0"/>
                                  </p:stCondLst>
                                  <p:childTnLst>
                                    <p:set>
                                      <p:cBhvr>
                                        <p:cTn id="6" dur="1" fill="hold">
                                          <p:stCondLst>
                                            <p:cond delay="0"/>
                                          </p:stCondLst>
                                        </p:cTn>
                                        <p:tgtEl>
                                          <p:spTgt spid="11267"/>
                                        </p:tgtEl>
                                        <p:attrNameLst>
                                          <p:attrName>style.visibility</p:attrName>
                                        </p:attrNameLst>
                                      </p:cBhvr>
                                      <p:to>
                                        <p:strVal val="visible"/>
                                      </p:to>
                                    </p:set>
                                    <p:animEffect transition="in" filter="wheel(4)">
                                      <p:cBhvr>
                                        <p:cTn id="7" dur="1000"/>
                                        <p:tgtEl>
                                          <p:spTgt spid="11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ChangeArrowheads="1"/>
          </p:cNvSpPr>
          <p:nvPr/>
        </p:nvSpPr>
        <p:spPr bwMode="auto">
          <a:xfrm>
            <a:off x="1981200" y="297975"/>
            <a:ext cx="2209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dirty="0"/>
              <a:t>启动</a:t>
            </a:r>
            <a:r>
              <a:rPr lang="en-US" altLang="zh-CN" sz="3200" dirty="0"/>
              <a:t>OS</a:t>
            </a:r>
          </a:p>
        </p:txBody>
      </p:sp>
      <p:sp>
        <p:nvSpPr>
          <p:cNvPr id="149507" name="Rectangle 3"/>
          <p:cNvSpPr>
            <a:spLocks noChangeArrowheads="1"/>
          </p:cNvSpPr>
          <p:nvPr/>
        </p:nvSpPr>
        <p:spPr bwMode="auto">
          <a:xfrm>
            <a:off x="2667000" y="1591658"/>
            <a:ext cx="6858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latin typeface="华文新魏" panose="02010800040101010101" pitchFamily="2" charset="-122"/>
                <a:ea typeface="华文新魏" panose="02010800040101010101" pitchFamily="2" charset="-122"/>
              </a:rPr>
              <a:t>       </a:t>
            </a:r>
            <a:r>
              <a:rPr lang="zh-CN" altLang="en-US" sz="2400" dirty="0">
                <a:latin typeface="华文新魏" panose="02010800040101010101" pitchFamily="2" charset="-122"/>
                <a:ea typeface="华文新魏" panose="02010800040101010101" pitchFamily="2" charset="-122"/>
              </a:rPr>
              <a:t>在调用</a:t>
            </a:r>
            <a:r>
              <a:rPr lang="en-US" altLang="zh-CN" sz="2400" dirty="0" err="1">
                <a:latin typeface="华文新魏" panose="02010800040101010101" pitchFamily="2" charset="-122"/>
                <a:ea typeface="华文新魏" panose="02010800040101010101" pitchFamily="2" charset="-122"/>
              </a:rPr>
              <a:t>OSStart</a:t>
            </a:r>
            <a:r>
              <a:rPr lang="en-US" altLang="zh-CN" sz="24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之后首先启动新任务</a:t>
            </a:r>
            <a:r>
              <a:rPr lang="en-US" altLang="zh-CN" sz="2400" dirty="0">
                <a:latin typeface="华文新魏" panose="02010800040101010101" pitchFamily="2" charset="-122"/>
                <a:ea typeface="华文新魏" panose="02010800040101010101" pitchFamily="2" charset="-122"/>
              </a:rPr>
              <a:t>Task0</a:t>
            </a:r>
            <a:r>
              <a:rPr lang="zh-CN" altLang="en-US" sz="2400" dirty="0">
                <a:latin typeface="华文新魏" panose="02010800040101010101" pitchFamily="2" charset="-122"/>
                <a:ea typeface="华文新魏" panose="02010800040101010101" pitchFamily="2" charset="-122"/>
              </a:rPr>
              <a:t>，然后执行</a:t>
            </a:r>
            <a:r>
              <a:rPr lang="zh-CN" altLang="en-US" sz="2400" dirty="0">
                <a:solidFill>
                  <a:srgbClr val="00B050"/>
                </a:solidFill>
                <a:latin typeface="华文新魏" panose="02010800040101010101" pitchFamily="2" charset="-122"/>
                <a:ea typeface="华文新魏" panose="02010800040101010101" pitchFamily="2" charset="-122"/>
              </a:rPr>
              <a:t>目标板</a:t>
            </a:r>
            <a:r>
              <a:rPr lang="zh-CN" altLang="en-US" sz="2400" dirty="0">
                <a:latin typeface="华文新魏" panose="02010800040101010101" pitchFamily="2" charset="-122"/>
                <a:ea typeface="华文新魏" panose="02010800040101010101" pitchFamily="2" charset="-122"/>
              </a:rPr>
              <a:t>初始化函数</a:t>
            </a:r>
            <a:r>
              <a:rPr lang="en-US" altLang="zh-CN" sz="2400" dirty="0" err="1">
                <a:latin typeface="华文新魏" panose="02010800040101010101" pitchFamily="2" charset="-122"/>
                <a:ea typeface="华文新魏" panose="02010800040101010101" pitchFamily="2" charset="-122"/>
              </a:rPr>
              <a:t>TargetInit</a:t>
            </a:r>
            <a:r>
              <a:rPr lang="en-US" altLang="zh-CN" sz="24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，接着初始化</a:t>
            </a:r>
            <a:r>
              <a:rPr lang="en-US" altLang="zh-CN" sz="2400" dirty="0">
                <a:latin typeface="华文新魏" panose="02010800040101010101" pitchFamily="2" charset="-122"/>
                <a:ea typeface="华文新魏" panose="02010800040101010101" pitchFamily="2" charset="-122"/>
              </a:rPr>
              <a:t>VIC</a:t>
            </a:r>
            <a:r>
              <a:rPr lang="zh-CN" altLang="en-US" sz="2400" dirty="0">
                <a:latin typeface="华文新魏" panose="02010800040101010101" pitchFamily="2" charset="-122"/>
                <a:ea typeface="华文新魏" panose="02010800040101010101" pitchFamily="2" charset="-122"/>
              </a:rPr>
              <a:t>中断向量控制器和</a:t>
            </a:r>
            <a:r>
              <a:rPr lang="en-US" altLang="zh-CN" sz="2400" dirty="0">
                <a:latin typeface="华文新魏" panose="02010800040101010101" pitchFamily="2" charset="-122"/>
                <a:ea typeface="华文新魏" panose="02010800040101010101" pitchFamily="2" charset="-122"/>
              </a:rPr>
              <a:t>Timer0</a:t>
            </a:r>
            <a:r>
              <a:rPr lang="zh-CN" altLang="en-US" sz="2400" dirty="0">
                <a:latin typeface="华文新魏" panose="02010800040101010101" pitchFamily="2" charset="-122"/>
                <a:ea typeface="华文新魏" panose="02010800040101010101" pitchFamily="2" charset="-122"/>
              </a:rPr>
              <a:t>定时器并产生周期性的中断。</a:t>
            </a:r>
          </a:p>
        </p:txBody>
      </p:sp>
      <p:grpSp>
        <p:nvGrpSpPr>
          <p:cNvPr id="2" name="Group 4"/>
          <p:cNvGrpSpPr/>
          <p:nvPr/>
        </p:nvGrpSpPr>
        <p:grpSpPr bwMode="auto">
          <a:xfrm>
            <a:off x="2844800" y="3124200"/>
            <a:ext cx="6527800" cy="3124200"/>
            <a:chOff x="624" y="2064"/>
            <a:chExt cx="4112" cy="1968"/>
          </a:xfrm>
        </p:grpSpPr>
        <p:sp>
          <p:nvSpPr>
            <p:cNvPr id="81926" name="AutoShape 5"/>
            <p:cNvSpPr>
              <a:spLocks noChangeArrowheads="1"/>
            </p:cNvSpPr>
            <p:nvPr/>
          </p:nvSpPr>
          <p:spPr bwMode="auto">
            <a:xfrm>
              <a:off x="2128" y="2365"/>
              <a:ext cx="1088" cy="22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OSStartHighRdy</a:t>
              </a:r>
              <a:r>
                <a:rPr lang="zh-CN" altLang="en-US" sz="1400"/>
                <a:t>（）</a:t>
              </a:r>
            </a:p>
          </p:txBody>
        </p:sp>
        <p:sp>
          <p:nvSpPr>
            <p:cNvPr id="81927" name="AutoShape 6"/>
            <p:cNvSpPr>
              <a:spLocks noChangeArrowheads="1"/>
            </p:cNvSpPr>
            <p:nvPr/>
          </p:nvSpPr>
          <p:spPr bwMode="auto">
            <a:xfrm>
              <a:off x="624" y="2365"/>
              <a:ext cx="997" cy="227"/>
            </a:xfrm>
            <a:prstGeom prst="roundRect">
              <a:avLst>
                <a:gd name="adj" fmla="val 16667"/>
              </a:avLst>
            </a:prstGeom>
            <a:solidFill>
              <a:srgbClr val="CCFFCC"/>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OSInit</a:t>
              </a:r>
              <a:r>
                <a:rPr lang="zh-CN" altLang="en-US" sz="1400"/>
                <a:t>（）</a:t>
              </a:r>
            </a:p>
          </p:txBody>
        </p:sp>
        <p:sp>
          <p:nvSpPr>
            <p:cNvPr id="81928" name="AutoShape 7"/>
            <p:cNvSpPr>
              <a:spLocks noChangeArrowheads="1"/>
            </p:cNvSpPr>
            <p:nvPr/>
          </p:nvSpPr>
          <p:spPr bwMode="auto">
            <a:xfrm>
              <a:off x="624" y="2797"/>
              <a:ext cx="997" cy="22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OSTaskCreate</a:t>
              </a:r>
              <a:r>
                <a:rPr lang="zh-CN" altLang="en-US" sz="1400"/>
                <a:t>（）</a:t>
              </a:r>
            </a:p>
          </p:txBody>
        </p:sp>
        <p:sp>
          <p:nvSpPr>
            <p:cNvPr id="81929" name="AutoShape 8"/>
            <p:cNvSpPr>
              <a:spLocks noChangeArrowheads="1"/>
            </p:cNvSpPr>
            <p:nvPr/>
          </p:nvSpPr>
          <p:spPr bwMode="auto">
            <a:xfrm>
              <a:off x="624" y="3229"/>
              <a:ext cx="997" cy="22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OSStart</a:t>
              </a:r>
              <a:r>
                <a:rPr lang="zh-CN" altLang="en-US" sz="1400"/>
                <a:t>（）</a:t>
              </a:r>
            </a:p>
          </p:txBody>
        </p:sp>
        <p:sp>
          <p:nvSpPr>
            <p:cNvPr id="81930" name="AutoShape 9"/>
            <p:cNvSpPr>
              <a:spLocks noChangeArrowheads="1"/>
            </p:cNvSpPr>
            <p:nvPr/>
          </p:nvSpPr>
          <p:spPr bwMode="auto">
            <a:xfrm>
              <a:off x="624" y="3661"/>
              <a:ext cx="997" cy="22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return 0</a:t>
              </a:r>
            </a:p>
          </p:txBody>
        </p:sp>
        <p:sp>
          <p:nvSpPr>
            <p:cNvPr id="81931" name="AutoShape 10"/>
            <p:cNvSpPr>
              <a:spLocks noChangeArrowheads="1"/>
            </p:cNvSpPr>
            <p:nvPr/>
          </p:nvSpPr>
          <p:spPr bwMode="auto">
            <a:xfrm>
              <a:off x="1984" y="2832"/>
              <a:ext cx="1376" cy="602"/>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dirty="0"/>
                <a:t>将</a:t>
              </a:r>
              <a:r>
                <a:rPr lang="en-US" altLang="zh-CN" sz="1400" dirty="0"/>
                <a:t>Task0</a:t>
              </a:r>
              <a:r>
                <a:rPr lang="zh-CN" altLang="en-US" sz="1400" dirty="0"/>
                <a:t>的</a:t>
              </a:r>
              <a:r>
                <a:rPr lang="en-US" altLang="zh-CN" sz="1400" dirty="0" err="1"/>
                <a:t>OSTCBStkptr</a:t>
              </a:r>
              <a:endParaRPr lang="en-US" altLang="zh-CN" sz="1400" dirty="0"/>
            </a:p>
            <a:p>
              <a:pPr eaLnBrk="1" hangingPunct="1"/>
              <a:r>
                <a:rPr lang="zh-CN" altLang="en-US" sz="1400" dirty="0"/>
                <a:t>装入</a:t>
              </a:r>
              <a:r>
                <a:rPr lang="en-US" altLang="zh-CN" sz="1400" dirty="0"/>
                <a:t>SP</a:t>
              </a:r>
              <a:r>
                <a:rPr lang="zh-CN" altLang="en-US" sz="1400" dirty="0"/>
                <a:t>，然后从任务</a:t>
              </a:r>
            </a:p>
            <a:p>
              <a:pPr eaLnBrk="1" hangingPunct="1"/>
              <a:r>
                <a:rPr lang="en-US" altLang="zh-CN" sz="1400" dirty="0"/>
                <a:t>Task0</a:t>
              </a:r>
              <a:r>
                <a:rPr lang="zh-CN" altLang="en-US" sz="1400" dirty="0"/>
                <a:t>的堆栈中恢复</a:t>
              </a:r>
              <a:r>
                <a:rPr lang="en-US" altLang="zh-CN" sz="1400" dirty="0"/>
                <a:t>CPU</a:t>
              </a:r>
            </a:p>
            <a:p>
              <a:pPr eaLnBrk="1" hangingPunct="1"/>
              <a:r>
                <a:rPr lang="zh-CN" altLang="en-US" sz="1400" dirty="0"/>
                <a:t>现场，运行</a:t>
              </a:r>
              <a:r>
                <a:rPr lang="en-US" altLang="zh-CN" sz="1400" dirty="0"/>
                <a:t>Task0</a:t>
              </a:r>
            </a:p>
          </p:txBody>
        </p:sp>
        <p:sp>
          <p:nvSpPr>
            <p:cNvPr id="81932" name="Text Box 11"/>
            <p:cNvSpPr txBox="1">
              <a:spLocks noChangeArrowheads="1"/>
            </p:cNvSpPr>
            <p:nvPr/>
          </p:nvSpPr>
          <p:spPr bwMode="auto">
            <a:xfrm>
              <a:off x="816" y="2073"/>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main ()</a:t>
              </a:r>
            </a:p>
          </p:txBody>
        </p:sp>
        <p:sp>
          <p:nvSpPr>
            <p:cNvPr id="81933" name="Text Box 12"/>
            <p:cNvSpPr txBox="1">
              <a:spLocks noChangeArrowheads="1"/>
            </p:cNvSpPr>
            <p:nvPr/>
          </p:nvSpPr>
          <p:spPr bwMode="auto">
            <a:xfrm>
              <a:off x="2112" y="2073"/>
              <a:ext cx="11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OSTaskCreat()</a:t>
              </a:r>
            </a:p>
          </p:txBody>
        </p:sp>
        <p:cxnSp>
          <p:nvCxnSpPr>
            <p:cNvPr id="81934" name="AutoShape 13"/>
            <p:cNvCxnSpPr>
              <a:cxnSpLocks noChangeShapeType="1"/>
              <a:stCxn id="81926" idx="2"/>
              <a:endCxn id="81931" idx="0"/>
            </p:cNvCxnSpPr>
            <p:nvPr/>
          </p:nvCxnSpPr>
          <p:spPr bwMode="auto">
            <a:xfrm>
              <a:off x="2672" y="2592"/>
              <a:ext cx="0" cy="240"/>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81935" name="AutoShape 14"/>
            <p:cNvCxnSpPr>
              <a:cxnSpLocks noChangeShapeType="1"/>
              <a:stCxn id="81927" idx="2"/>
              <a:endCxn id="81928" idx="0"/>
            </p:cNvCxnSpPr>
            <p:nvPr/>
          </p:nvCxnSpPr>
          <p:spPr bwMode="auto">
            <a:xfrm>
              <a:off x="1123" y="2592"/>
              <a:ext cx="0" cy="205"/>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81936" name="AutoShape 15"/>
            <p:cNvCxnSpPr>
              <a:cxnSpLocks noChangeShapeType="1"/>
              <a:stCxn id="81926" idx="3"/>
              <a:endCxn id="81938" idx="1"/>
            </p:cNvCxnSpPr>
            <p:nvPr/>
          </p:nvCxnSpPr>
          <p:spPr bwMode="auto">
            <a:xfrm>
              <a:off x="3216" y="2479"/>
              <a:ext cx="432" cy="0"/>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81937" name="AutoShape 16"/>
            <p:cNvCxnSpPr>
              <a:cxnSpLocks noChangeShapeType="1"/>
              <a:stCxn id="81928" idx="2"/>
              <a:endCxn id="81929" idx="0"/>
            </p:cNvCxnSpPr>
            <p:nvPr/>
          </p:nvCxnSpPr>
          <p:spPr bwMode="auto">
            <a:xfrm>
              <a:off x="1123" y="3024"/>
              <a:ext cx="0" cy="205"/>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sp>
          <p:nvSpPr>
            <p:cNvPr id="81938" name="AutoShape 17"/>
            <p:cNvSpPr>
              <a:spLocks noChangeArrowheads="1"/>
            </p:cNvSpPr>
            <p:nvPr/>
          </p:nvSpPr>
          <p:spPr bwMode="auto">
            <a:xfrm>
              <a:off x="3648" y="2365"/>
              <a:ext cx="1088" cy="22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TargetInit</a:t>
              </a:r>
              <a:r>
                <a:rPr lang="zh-CN" altLang="en-US" sz="1400"/>
                <a:t>（）</a:t>
              </a:r>
            </a:p>
          </p:txBody>
        </p:sp>
        <p:sp>
          <p:nvSpPr>
            <p:cNvPr id="81939" name="Text Box 18"/>
            <p:cNvSpPr txBox="1">
              <a:spLocks noChangeArrowheads="1"/>
            </p:cNvSpPr>
            <p:nvPr/>
          </p:nvSpPr>
          <p:spPr bwMode="auto">
            <a:xfrm>
              <a:off x="3888" y="2064"/>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Task0()</a:t>
              </a:r>
            </a:p>
          </p:txBody>
        </p:sp>
        <p:cxnSp>
          <p:nvCxnSpPr>
            <p:cNvPr id="81940" name="AutoShape 19"/>
            <p:cNvCxnSpPr>
              <a:cxnSpLocks noChangeShapeType="1"/>
              <a:stCxn id="81929" idx="3"/>
              <a:endCxn id="81926" idx="1"/>
            </p:cNvCxnSpPr>
            <p:nvPr/>
          </p:nvCxnSpPr>
          <p:spPr bwMode="auto">
            <a:xfrm flipV="1">
              <a:off x="1621" y="2479"/>
              <a:ext cx="507" cy="864"/>
            </a:xfrm>
            <a:prstGeom prst="bentConnector3">
              <a:avLst>
                <a:gd name="adj1" fmla="val 50000"/>
              </a:avLst>
            </a:prstGeom>
            <a:noFill/>
            <a:ln w="19050">
              <a:solidFill>
                <a:schemeClr val="tx1"/>
              </a:solidFill>
              <a:miter lim="800000"/>
              <a:tailEnd type="triangle" w="med" len="lg"/>
            </a:ln>
            <a:extLst>
              <a:ext uri="{909E8E84-426E-40DD-AFC4-6F175D3DCCD1}">
                <a14:hiddenFill xmlns:a14="http://schemas.microsoft.com/office/drawing/2010/main">
                  <a:noFill/>
                </a14:hiddenFill>
              </a:ext>
            </a:extLst>
          </p:spPr>
        </p:cxnSp>
        <p:sp>
          <p:nvSpPr>
            <p:cNvPr id="81941" name="AutoShape 20"/>
            <p:cNvSpPr>
              <a:spLocks noChangeArrowheads="1"/>
            </p:cNvSpPr>
            <p:nvPr/>
          </p:nvSpPr>
          <p:spPr bwMode="auto">
            <a:xfrm>
              <a:off x="3648" y="2666"/>
              <a:ext cx="1056" cy="22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IO2DIR |= LED1</a:t>
              </a:r>
            </a:p>
          </p:txBody>
        </p:sp>
        <p:sp>
          <p:nvSpPr>
            <p:cNvPr id="81942" name="AutoShape 21"/>
            <p:cNvSpPr>
              <a:spLocks noChangeArrowheads="1"/>
            </p:cNvSpPr>
            <p:nvPr/>
          </p:nvSpPr>
          <p:spPr bwMode="auto">
            <a:xfrm>
              <a:off x="3648" y="2967"/>
              <a:ext cx="1056" cy="22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IO2CLR |= LED1</a:t>
              </a:r>
            </a:p>
          </p:txBody>
        </p:sp>
        <p:sp>
          <p:nvSpPr>
            <p:cNvPr id="81943" name="AutoShape 22"/>
            <p:cNvSpPr>
              <a:spLocks noChangeArrowheads="1"/>
            </p:cNvSpPr>
            <p:nvPr/>
          </p:nvSpPr>
          <p:spPr bwMode="auto">
            <a:xfrm>
              <a:off x="3648" y="3242"/>
              <a:ext cx="1056" cy="22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OSTimeDly</a:t>
              </a:r>
              <a:r>
                <a:rPr lang="zh-CN" altLang="en-US" sz="1400"/>
                <a:t>（）</a:t>
              </a:r>
            </a:p>
          </p:txBody>
        </p:sp>
        <p:sp>
          <p:nvSpPr>
            <p:cNvPr id="81944" name="AutoShape 23"/>
            <p:cNvSpPr>
              <a:spLocks noChangeArrowheads="1"/>
            </p:cNvSpPr>
            <p:nvPr/>
          </p:nvSpPr>
          <p:spPr bwMode="auto">
            <a:xfrm>
              <a:off x="3648" y="3530"/>
              <a:ext cx="1056" cy="22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IO2SET |= LED1</a:t>
              </a:r>
            </a:p>
          </p:txBody>
        </p:sp>
        <p:sp>
          <p:nvSpPr>
            <p:cNvPr id="81945" name="AutoShape 24"/>
            <p:cNvSpPr>
              <a:spLocks noChangeArrowheads="1"/>
            </p:cNvSpPr>
            <p:nvPr/>
          </p:nvSpPr>
          <p:spPr bwMode="auto">
            <a:xfrm>
              <a:off x="3648" y="3805"/>
              <a:ext cx="1056" cy="22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OSTimeDly</a:t>
              </a:r>
              <a:r>
                <a:rPr lang="zh-CN" altLang="en-US" sz="1400"/>
                <a:t>（）</a:t>
              </a:r>
            </a:p>
          </p:txBody>
        </p:sp>
      </p:grpSp>
      <p:sp>
        <p:nvSpPr>
          <p:cNvPr id="25" name="燕尾形 2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5" name="标题 4"/>
          <p:cNvSpPr>
            <a:spLocks noGrp="1"/>
          </p:cNvSpPr>
          <p:nvPr>
            <p:ph type="title"/>
          </p:nvPr>
        </p:nvSpPr>
        <p:spPr/>
        <p:txBody>
          <a:bodyPr/>
          <a:lstStyle/>
          <a:p>
            <a:endParaRPr lang="zh-CN" altLang="en-US"/>
          </a:p>
        </p:txBody>
      </p:sp>
      <p:sp>
        <p:nvSpPr>
          <p:cNvPr id="6" name="内容占位符 5"/>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49507"/>
                                        </p:tgtEl>
                                        <p:attrNameLst>
                                          <p:attrName>style.visibility</p:attrName>
                                        </p:attrNameLst>
                                      </p:cBhvr>
                                      <p:to>
                                        <p:strVal val="visible"/>
                                      </p:to>
                                    </p:set>
                                    <p:animEffect transition="in" filter="wipe(up)">
                                      <p:cBhvr>
                                        <p:cTn id="7" dur="500"/>
                                        <p:tgtEl>
                                          <p:spTgt spid="149507"/>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7"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82947" name="Rectangle 3"/>
          <p:cNvSpPr>
            <a:spLocks noGrp="1" noChangeArrowheads="1"/>
          </p:cNvSpPr>
          <p:nvPr>
            <p:ph idx="1"/>
          </p:nvPr>
        </p:nvSpPr>
        <p:spPr>
          <a:noFill/>
        </p:spPr>
        <p:txBody>
          <a:bodyPr/>
          <a:lstStyle/>
          <a:p>
            <a:pPr eaLnBrk="1" hangingPunct="1">
              <a:buClr>
                <a:srgbClr val="0000FF"/>
              </a:buClr>
              <a:buSzPct val="80000"/>
              <a:buFont typeface="Wingdings" panose="05000000000000000000" pitchFamily="2" charset="2"/>
              <a:buChar char="q"/>
            </a:pPr>
            <a:r>
              <a:rPr lang="zh-CN" altLang="en-US">
                <a:solidFill>
                  <a:srgbClr val="C0C0C0"/>
                </a:solidFill>
              </a:rPr>
              <a:t>基本概念</a:t>
            </a:r>
          </a:p>
          <a:p>
            <a:pPr eaLnBrk="1" hangingPunct="1">
              <a:buClr>
                <a:srgbClr val="0000FF"/>
              </a:buClr>
              <a:buSzPct val="80000"/>
              <a:buFont typeface="Wingdings" panose="05000000000000000000" pitchFamily="2" charset="2"/>
              <a:buChar char="q"/>
            </a:pPr>
            <a:r>
              <a:rPr lang="zh-CN" altLang="en-US">
                <a:solidFill>
                  <a:srgbClr val="C0C0C0"/>
                </a:solidFill>
              </a:rPr>
              <a:t>案例分析</a:t>
            </a:r>
          </a:p>
          <a:p>
            <a:pPr eaLnBrk="1" hangingPunct="1">
              <a:buClr>
                <a:srgbClr val="0000FF"/>
              </a:buClr>
              <a:buSzPct val="80000"/>
              <a:buFont typeface="Wingdings" panose="05000000000000000000" pitchFamily="2" charset="2"/>
              <a:buChar char="q"/>
            </a:pPr>
            <a:r>
              <a:rPr lang="zh-CN" altLang="en-US">
                <a:solidFill>
                  <a:srgbClr val="C0C0C0"/>
                </a:solidFill>
              </a:rPr>
              <a:t>任务控制块</a:t>
            </a:r>
          </a:p>
          <a:p>
            <a:pPr eaLnBrk="1" hangingPunct="1">
              <a:buClr>
                <a:srgbClr val="0000FF"/>
              </a:buClr>
              <a:buSzPct val="80000"/>
              <a:buFont typeface="Wingdings" panose="05000000000000000000" pitchFamily="2" charset="2"/>
              <a:buChar char="q"/>
            </a:pPr>
            <a:r>
              <a:rPr lang="zh-CN" altLang="en-US">
                <a:solidFill>
                  <a:srgbClr val="C0C0C0"/>
                </a:solidFill>
              </a:rPr>
              <a:t>任务就绪算法</a:t>
            </a:r>
          </a:p>
          <a:p>
            <a:pPr eaLnBrk="1" hangingPunct="1">
              <a:buClr>
                <a:srgbClr val="0000FF"/>
              </a:buClr>
              <a:buSzPct val="80000"/>
              <a:buFont typeface="Wingdings" panose="05000000000000000000" pitchFamily="2" charset="2"/>
              <a:buChar char="q"/>
            </a:pPr>
            <a:r>
              <a:rPr lang="en-US" altLang="zh-CN">
                <a:solidFill>
                  <a:srgbClr val="C0C0C0"/>
                </a:solidFill>
              </a:rPr>
              <a:t>OS</a:t>
            </a:r>
            <a:r>
              <a:rPr lang="zh-CN" altLang="en-US">
                <a:solidFill>
                  <a:srgbClr val="C0C0C0"/>
                </a:solidFill>
              </a:rPr>
              <a:t>初始化</a:t>
            </a:r>
          </a:p>
          <a:p>
            <a:pPr eaLnBrk="1" hangingPunct="1">
              <a:buClr>
                <a:srgbClr val="0000FF"/>
              </a:buClr>
              <a:buSzPct val="80000"/>
              <a:buFont typeface="Wingdings" panose="05000000000000000000" pitchFamily="2" charset="2"/>
              <a:buChar char="q"/>
            </a:pPr>
            <a:r>
              <a:rPr lang="zh-CN" altLang="en-US">
                <a:solidFill>
                  <a:srgbClr val="C0C0C0"/>
                </a:solidFill>
              </a:rPr>
              <a:t>任务管理</a:t>
            </a:r>
          </a:p>
          <a:p>
            <a:pPr eaLnBrk="1" hangingPunct="1">
              <a:buClr>
                <a:srgbClr val="0000FF"/>
              </a:buClr>
              <a:buSzPct val="80000"/>
              <a:buFont typeface="Wingdings" panose="05000000000000000000" pitchFamily="2" charset="2"/>
              <a:buChar char="q"/>
            </a:pPr>
            <a:r>
              <a:rPr lang="zh-CN" altLang="en-US">
                <a:solidFill>
                  <a:srgbClr val="C0C0C0"/>
                </a:solidFill>
              </a:rPr>
              <a:t>任务堆栈初始化</a:t>
            </a:r>
          </a:p>
        </p:txBody>
      </p:sp>
      <p:sp>
        <p:nvSpPr>
          <p:cNvPr id="82948" name="Rectangle 4"/>
          <p:cNvSpPr>
            <a:spLocks noChangeArrowheads="1"/>
          </p:cNvSpPr>
          <p:nvPr/>
        </p:nvSpPr>
        <p:spPr bwMode="auto">
          <a:xfrm>
            <a:off x="5807076" y="1447801"/>
            <a:ext cx="41751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获取并初始化</a:t>
            </a:r>
            <a:r>
              <a:rPr lang="en-US" altLang="zh-CN" sz="3200">
                <a:solidFill>
                  <a:srgbClr val="C0C0C0"/>
                </a:solidFill>
              </a:rPr>
              <a:t>TCB</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启动</a:t>
            </a:r>
            <a:r>
              <a:rPr lang="en-US" altLang="zh-CN" sz="3200">
                <a:solidFill>
                  <a:srgbClr val="C0C0C0"/>
                </a:solidFill>
              </a:rPr>
              <a:t>OS</a:t>
            </a:r>
          </a:p>
          <a:p>
            <a:pPr eaLnBrk="1" hangingPunct="1">
              <a:spcBef>
                <a:spcPct val="20000"/>
              </a:spcBef>
              <a:buClr>
                <a:srgbClr val="0000FF"/>
              </a:buClr>
              <a:buSzPct val="80000"/>
              <a:buFont typeface="Wingdings" panose="05000000000000000000" pitchFamily="2" charset="2"/>
              <a:buChar char="q"/>
            </a:pPr>
            <a:r>
              <a:rPr lang="en-US" altLang="zh-CN" sz="3200">
                <a:solidFill>
                  <a:srgbClr val="FF0000"/>
                </a:solidFill>
              </a:rPr>
              <a:t>TargetInit </a:t>
            </a:r>
            <a:r>
              <a:rPr lang="zh-CN" altLang="en-US" sz="3200">
                <a:solidFill>
                  <a:srgbClr val="FF0000"/>
                </a:solidFill>
              </a:rPr>
              <a:t>初始化</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时间管理</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任务调度</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SWI</a:t>
            </a:r>
            <a:r>
              <a:rPr lang="zh-CN" altLang="en-US" sz="3200">
                <a:solidFill>
                  <a:srgbClr val="C0C0C0"/>
                </a:solidFill>
              </a:rPr>
              <a:t>软件中断异常</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任务级的任务调度小结</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3"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en-US" altLang="zh-CN" sz="3200"/>
              <a:t>TargetInit </a:t>
            </a:r>
            <a:r>
              <a:rPr lang="zh-CN" altLang="en-US" sz="3200"/>
              <a:t>初始化</a:t>
            </a:r>
          </a:p>
        </p:txBody>
      </p:sp>
      <p:sp>
        <p:nvSpPr>
          <p:cNvPr id="138244" name="Rectangle 4"/>
          <p:cNvSpPr>
            <a:spLocks noChangeArrowheads="1"/>
          </p:cNvSpPr>
          <p:nvPr/>
        </p:nvSpPr>
        <p:spPr bwMode="auto">
          <a:xfrm>
            <a:off x="2667000" y="2272199"/>
            <a:ext cx="6858000"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a:latin typeface="华文新魏" panose="02010800040101010101" pitchFamily="2" charset="-122"/>
                <a:ea typeface="华文新魏" panose="02010800040101010101" pitchFamily="2" charset="-122"/>
              </a:rPr>
              <a:t>       </a:t>
            </a:r>
            <a:r>
              <a:rPr lang="en-US" altLang="zh-CN" sz="2400" dirty="0" err="1">
                <a:latin typeface="华文新魏" panose="02010800040101010101" pitchFamily="2" charset="-122"/>
                <a:ea typeface="华文新魏" panose="02010800040101010101" pitchFamily="2" charset="-122"/>
              </a:rPr>
              <a:t>μC</a:t>
            </a:r>
            <a:r>
              <a:rPr lang="en-US" altLang="zh-CN" sz="2400" dirty="0">
                <a:latin typeface="华文新魏" panose="02010800040101010101" pitchFamily="2" charset="-122"/>
                <a:ea typeface="华文新魏" panose="02010800040101010101" pitchFamily="2" charset="-122"/>
              </a:rPr>
              <a:t>/OS-Ⅱ</a:t>
            </a:r>
            <a:r>
              <a:rPr lang="zh-CN" altLang="en-US" sz="2400" dirty="0">
                <a:latin typeface="华文新魏" panose="02010800040101010101" pitchFamily="2" charset="-122"/>
                <a:ea typeface="华文新魏" panose="02010800040101010101" pitchFamily="2" charset="-122"/>
              </a:rPr>
              <a:t>要求在</a:t>
            </a:r>
            <a:r>
              <a:rPr lang="zh-CN" altLang="en-US" sz="2400" dirty="0">
                <a:solidFill>
                  <a:srgbClr val="00B050"/>
                </a:solidFill>
                <a:latin typeface="华文新魏" panose="02010800040101010101" pitchFamily="2" charset="-122"/>
                <a:ea typeface="华文新魏" panose="02010800040101010101" pitchFamily="2" charset="-122"/>
              </a:rPr>
              <a:t>多任务环境启动之前</a:t>
            </a:r>
            <a:r>
              <a:rPr lang="zh-CN" altLang="en-US" sz="2400" dirty="0">
                <a:solidFill>
                  <a:srgbClr val="FF0000"/>
                </a:solidFill>
                <a:latin typeface="华文新魏" panose="02010800040101010101" pitchFamily="2" charset="-122"/>
                <a:ea typeface="华文新魏" panose="02010800040101010101" pitchFamily="2" charset="-122"/>
              </a:rPr>
              <a:t>不</a:t>
            </a:r>
            <a:r>
              <a:rPr lang="zh-CN" altLang="en-US" sz="2400" dirty="0">
                <a:latin typeface="华文新魏" panose="02010800040101010101" pitchFamily="2" charset="-122"/>
                <a:ea typeface="华文新魏" panose="02010800040101010101" pitchFamily="2" charset="-122"/>
              </a:rPr>
              <a:t>允许产生</a:t>
            </a:r>
            <a:r>
              <a:rPr lang="zh-CN" altLang="en-US" sz="2400" dirty="0">
                <a:solidFill>
                  <a:srgbClr val="0070C0"/>
                </a:solidFill>
                <a:latin typeface="华文新魏" panose="02010800040101010101" pitchFamily="2" charset="-122"/>
                <a:ea typeface="华文新魏" panose="02010800040101010101" pitchFamily="2" charset="-122"/>
              </a:rPr>
              <a:t>中断</a:t>
            </a:r>
            <a:r>
              <a:rPr lang="zh-CN" altLang="en-US" sz="2400" dirty="0">
                <a:latin typeface="华文新魏" panose="02010800040101010101" pitchFamily="2" charset="-122"/>
                <a:ea typeface="华文新魏" panose="02010800040101010101" pitchFamily="2" charset="-122"/>
              </a:rPr>
              <a:t>，所以通常会在第一个执行的任务中调用函数</a:t>
            </a:r>
            <a:r>
              <a:rPr lang="en-US" altLang="zh-CN" sz="2400" dirty="0" err="1">
                <a:latin typeface="华文新魏" panose="02010800040101010101" pitchFamily="2" charset="-122"/>
                <a:ea typeface="华文新魏" panose="02010800040101010101" pitchFamily="2" charset="-122"/>
              </a:rPr>
              <a:t>TargetInit</a:t>
            </a:r>
            <a:r>
              <a:rPr lang="en-US" altLang="zh-CN" sz="24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初始化中断系统和能够产生中断的外设。</a:t>
            </a:r>
          </a:p>
          <a:p>
            <a:pPr eaLnBrk="1" hangingPunct="1">
              <a:spcBef>
                <a:spcPct val="50000"/>
              </a:spcBef>
            </a:pPr>
            <a:r>
              <a:rPr lang="zh-CN" altLang="en-US" sz="2400" dirty="0">
                <a:latin typeface="华文新魏" panose="02010800040101010101" pitchFamily="2" charset="-122"/>
                <a:ea typeface="华文新魏" panose="02010800040101010101" pitchFamily="2" charset="-122"/>
              </a:rPr>
              <a:t>       因为这些代码都与中断有关，所以必须禁止中断以保证程序执行正确。 </a:t>
            </a:r>
          </a:p>
        </p:txBody>
      </p:sp>
      <p:sp>
        <p:nvSpPr>
          <p:cNvPr id="138245" name="Rectangle 5"/>
          <p:cNvSpPr>
            <a:spLocks noChangeArrowheads="1"/>
          </p:cNvSpPr>
          <p:nvPr/>
        </p:nvSpPr>
        <p:spPr bwMode="auto">
          <a:xfrm>
            <a:off x="4038600" y="4800600"/>
            <a:ext cx="3124200" cy="16002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void TargetInit(void)</a:t>
            </a:r>
          </a:p>
          <a:p>
            <a:pPr>
              <a:defRPr/>
            </a:pPr>
            <a:r>
              <a:rPr lang="en-US" altLang="zh-CN" sz="1400">
                <a:latin typeface="Arial" panose="020B0604020202020204" pitchFamily="34" charset="0"/>
              </a:rPr>
              <a:t>{</a:t>
            </a:r>
          </a:p>
          <a:p>
            <a:pPr>
              <a:defRPr/>
            </a:pPr>
            <a:r>
              <a:rPr lang="en-US" altLang="zh-CN" sz="1400">
                <a:latin typeface="Arial" panose="020B0604020202020204" pitchFamily="34" charset="0"/>
              </a:rPr>
              <a:t>    OS_ENTER_CRITICAL();</a:t>
            </a:r>
          </a:p>
          <a:p>
            <a:pPr>
              <a:defRPr/>
            </a:pPr>
            <a:r>
              <a:rPr lang="en-US" altLang="zh-CN" sz="1400">
                <a:latin typeface="Arial" panose="020B0604020202020204" pitchFamily="34" charset="0"/>
              </a:rPr>
              <a:t>    VICInit();</a:t>
            </a:r>
          </a:p>
          <a:p>
            <a:pPr>
              <a:defRPr/>
            </a:pPr>
            <a:r>
              <a:rPr lang="en-US" altLang="zh-CN" sz="1400">
                <a:latin typeface="Arial" panose="020B0604020202020204" pitchFamily="34" charset="0"/>
              </a:rPr>
              <a:t>    Timer0Init();</a:t>
            </a:r>
          </a:p>
          <a:p>
            <a:pPr>
              <a:defRPr/>
            </a:pPr>
            <a:r>
              <a:rPr lang="en-US" altLang="zh-CN" sz="1400">
                <a:latin typeface="Arial" panose="020B0604020202020204" pitchFamily="34" charset="0"/>
              </a:rPr>
              <a:t>    OS_EXIT_CRITICAL();</a:t>
            </a:r>
          </a:p>
          <a:p>
            <a:pPr>
              <a:defRPr/>
            </a:pPr>
            <a:r>
              <a:rPr lang="en-US" altLang="zh-CN" sz="1400">
                <a:latin typeface="Arial" panose="020B0604020202020204" pitchFamily="34" charset="0"/>
              </a:rPr>
              <a:t>}</a:t>
            </a:r>
          </a:p>
        </p:txBody>
      </p:sp>
      <p:grpSp>
        <p:nvGrpSpPr>
          <p:cNvPr id="2" name="Group 6"/>
          <p:cNvGrpSpPr/>
          <p:nvPr/>
        </p:nvGrpSpPr>
        <p:grpSpPr bwMode="auto">
          <a:xfrm>
            <a:off x="4191000" y="5257800"/>
            <a:ext cx="4419600" cy="914400"/>
            <a:chOff x="1680" y="3312"/>
            <a:chExt cx="2784" cy="576"/>
          </a:xfrm>
        </p:grpSpPr>
        <p:sp>
          <p:nvSpPr>
            <p:cNvPr id="83982" name="AutoShape 7"/>
            <p:cNvSpPr>
              <a:spLocks noChangeArrowheads="1"/>
            </p:cNvSpPr>
            <p:nvPr/>
          </p:nvSpPr>
          <p:spPr bwMode="auto">
            <a:xfrm>
              <a:off x="1680" y="3324"/>
              <a:ext cx="1968" cy="14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3983" name="AutoShape 8"/>
            <p:cNvSpPr>
              <a:spLocks noChangeArrowheads="1"/>
            </p:cNvSpPr>
            <p:nvPr/>
          </p:nvSpPr>
          <p:spPr bwMode="auto">
            <a:xfrm>
              <a:off x="1680" y="3726"/>
              <a:ext cx="1968" cy="14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3984" name="AutoShape 9"/>
            <p:cNvSpPr>
              <a:spLocks noChangeArrowheads="1"/>
            </p:cNvSpPr>
            <p:nvPr/>
          </p:nvSpPr>
          <p:spPr bwMode="auto">
            <a:xfrm>
              <a:off x="3603" y="3312"/>
              <a:ext cx="861" cy="576"/>
            </a:xfrm>
            <a:prstGeom prst="roundRect">
              <a:avLst>
                <a:gd name="adj" fmla="val 16667"/>
              </a:avLst>
            </a:prstGeom>
            <a:solidFill>
              <a:srgbClr val="E7FFFF"/>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关中断</a:t>
              </a:r>
            </a:p>
            <a:p>
              <a:pPr algn="ctr" eaLnBrk="1" hangingPunct="1"/>
              <a:endParaRPr lang="zh-CN" altLang="en-US">
                <a:ea typeface="华文行楷" panose="02010800040101010101" pitchFamily="2" charset="-122"/>
              </a:endParaRPr>
            </a:p>
            <a:p>
              <a:pPr algn="ctr" eaLnBrk="1" hangingPunct="1"/>
              <a:r>
                <a:rPr lang="zh-CN" altLang="en-US">
                  <a:ea typeface="华文行楷" panose="02010800040101010101" pitchFamily="2" charset="-122"/>
                </a:rPr>
                <a:t>开中断</a:t>
              </a:r>
            </a:p>
          </p:txBody>
        </p:sp>
      </p:grpSp>
      <p:grpSp>
        <p:nvGrpSpPr>
          <p:cNvPr id="3" name="Group 10"/>
          <p:cNvGrpSpPr/>
          <p:nvPr/>
        </p:nvGrpSpPr>
        <p:grpSpPr bwMode="auto">
          <a:xfrm>
            <a:off x="4191000" y="5583238"/>
            <a:ext cx="5181600" cy="360362"/>
            <a:chOff x="1680" y="3517"/>
            <a:chExt cx="3264" cy="227"/>
          </a:xfrm>
        </p:grpSpPr>
        <p:sp>
          <p:nvSpPr>
            <p:cNvPr id="83980" name="AutoShape 11"/>
            <p:cNvSpPr>
              <a:spLocks noChangeArrowheads="1"/>
            </p:cNvSpPr>
            <p:nvPr/>
          </p:nvSpPr>
          <p:spPr bwMode="auto">
            <a:xfrm>
              <a:off x="1680" y="3600"/>
              <a:ext cx="2016" cy="13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3981" name="AutoShape 12"/>
            <p:cNvSpPr>
              <a:spLocks noChangeArrowheads="1"/>
            </p:cNvSpPr>
            <p:nvPr/>
          </p:nvSpPr>
          <p:spPr bwMode="auto">
            <a:xfrm>
              <a:off x="3600" y="3517"/>
              <a:ext cx="1344" cy="227"/>
            </a:xfrm>
            <a:prstGeom prst="roundRect">
              <a:avLst>
                <a:gd name="adj" fmla="val 16667"/>
              </a:avLst>
            </a:prstGeom>
            <a:solidFill>
              <a:srgbClr val="FFFFB7"/>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时钟节拍中断初始化</a:t>
              </a:r>
            </a:p>
          </p:txBody>
        </p:sp>
      </p:grpSp>
      <p:grpSp>
        <p:nvGrpSpPr>
          <p:cNvPr id="4" name="Group 13"/>
          <p:cNvGrpSpPr/>
          <p:nvPr/>
        </p:nvGrpSpPr>
        <p:grpSpPr bwMode="auto">
          <a:xfrm>
            <a:off x="4191000" y="5362576"/>
            <a:ext cx="5181600" cy="360363"/>
            <a:chOff x="1680" y="3517"/>
            <a:chExt cx="3264" cy="227"/>
          </a:xfrm>
        </p:grpSpPr>
        <p:sp>
          <p:nvSpPr>
            <p:cNvPr id="83978" name="AutoShape 14"/>
            <p:cNvSpPr>
              <a:spLocks noChangeArrowheads="1"/>
            </p:cNvSpPr>
            <p:nvPr/>
          </p:nvSpPr>
          <p:spPr bwMode="auto">
            <a:xfrm>
              <a:off x="1680" y="3600"/>
              <a:ext cx="2016" cy="13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3979" name="AutoShape 15"/>
            <p:cNvSpPr>
              <a:spLocks noChangeArrowheads="1"/>
            </p:cNvSpPr>
            <p:nvPr/>
          </p:nvSpPr>
          <p:spPr bwMode="auto">
            <a:xfrm>
              <a:off x="3600" y="3517"/>
              <a:ext cx="1344" cy="227"/>
            </a:xfrm>
            <a:prstGeom prst="roundRect">
              <a:avLst>
                <a:gd name="adj" fmla="val 16667"/>
              </a:avLst>
            </a:prstGeom>
            <a:solidFill>
              <a:srgbClr val="FFFFB7"/>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a:ea typeface="华文行楷" panose="02010800040101010101" pitchFamily="2" charset="-122"/>
                </a:rPr>
                <a:t>VIC</a:t>
              </a:r>
              <a:r>
                <a:rPr lang="zh-CN" altLang="en-US">
                  <a:ea typeface="华文行楷" panose="02010800040101010101" pitchFamily="2" charset="-122"/>
                </a:rPr>
                <a:t>中断向量初始化</a:t>
              </a:r>
            </a:p>
          </p:txBody>
        </p:sp>
      </p:grpSp>
      <p:sp>
        <p:nvSpPr>
          <p:cNvPr id="16" name="燕尾形 15">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5" name="标题 4"/>
          <p:cNvSpPr>
            <a:spLocks noGrp="1"/>
          </p:cNvSpPr>
          <p:nvPr>
            <p:ph type="title"/>
          </p:nvPr>
        </p:nvSpPr>
        <p:spPr/>
        <p:txBody>
          <a:bodyPr/>
          <a:lstStyle/>
          <a:p>
            <a:r>
              <a:rPr lang="en-US" altLang="zh-CN" dirty="0"/>
              <a:t>3.2  </a:t>
            </a:r>
            <a:r>
              <a:rPr lang="zh-CN" altLang="en-US" dirty="0"/>
              <a:t>最小内核</a:t>
            </a:r>
          </a:p>
        </p:txBody>
      </p:sp>
      <p:sp>
        <p:nvSpPr>
          <p:cNvPr id="7" name="内容占位符 6"/>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38243"/>
                                        </p:tgtEl>
                                        <p:attrNameLst>
                                          <p:attrName>style.visibility</p:attrName>
                                        </p:attrNameLst>
                                      </p:cBhvr>
                                      <p:to>
                                        <p:strVal val="visible"/>
                                      </p:to>
                                    </p:set>
                                    <p:animEffect transition="in" filter="slide(fromRight)">
                                      <p:cBhvr>
                                        <p:cTn id="7" dur="500"/>
                                        <p:tgtEl>
                                          <p:spTgt spid="13824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38244">
                                            <p:txEl>
                                              <p:pRg st="0" end="0"/>
                                            </p:txEl>
                                          </p:spTgt>
                                        </p:tgtEl>
                                        <p:attrNameLst>
                                          <p:attrName>style.visibility</p:attrName>
                                        </p:attrNameLst>
                                      </p:cBhvr>
                                      <p:to>
                                        <p:strVal val="visible"/>
                                      </p:to>
                                    </p:set>
                                    <p:animEffect transition="in" filter="wipe(up)">
                                      <p:cBhvr>
                                        <p:cTn id="11" dur="500"/>
                                        <p:tgtEl>
                                          <p:spTgt spid="138244">
                                            <p:txEl>
                                              <p:pRg st="0" end="0"/>
                                            </p:txEl>
                                          </p:spTgt>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38244">
                                            <p:txEl>
                                              <p:pRg st="1" end="1"/>
                                            </p:txEl>
                                          </p:spTgt>
                                        </p:tgtEl>
                                        <p:attrNameLst>
                                          <p:attrName>style.visibility</p:attrName>
                                        </p:attrNameLst>
                                      </p:cBhvr>
                                      <p:to>
                                        <p:strVal val="visible"/>
                                      </p:to>
                                    </p:set>
                                    <p:animEffect transition="in" filter="wipe(up)">
                                      <p:cBhvr>
                                        <p:cTn id="15" dur="500"/>
                                        <p:tgtEl>
                                          <p:spTgt spid="138244">
                                            <p:txEl>
                                              <p:pRg st="1" end="1"/>
                                            </p:txEl>
                                          </p:spTgt>
                                        </p:tgtEl>
                                      </p:cBhvr>
                                    </p:animEffect>
                                  </p:childTnLst>
                                </p:cTn>
                              </p:par>
                            </p:childTnLst>
                          </p:cTn>
                        </p:par>
                        <p:par>
                          <p:cTn id="16" fill="hold">
                            <p:stCondLst>
                              <p:cond delay="1500"/>
                            </p:stCondLst>
                            <p:childTnLst>
                              <p:par>
                                <p:cTn id="17" presetID="12" presetClass="entr" presetSubtype="1" fill="hold" grpId="0" nodeType="afterEffect">
                                  <p:stCondLst>
                                    <p:cond delay="0"/>
                                  </p:stCondLst>
                                  <p:childTnLst>
                                    <p:set>
                                      <p:cBhvr>
                                        <p:cTn id="18" dur="1" fill="hold">
                                          <p:stCondLst>
                                            <p:cond delay="0"/>
                                          </p:stCondLst>
                                        </p:cTn>
                                        <p:tgtEl>
                                          <p:spTgt spid="138245"/>
                                        </p:tgtEl>
                                        <p:attrNameLst>
                                          <p:attrName>style.visibility</p:attrName>
                                        </p:attrNameLst>
                                      </p:cBhvr>
                                      <p:to>
                                        <p:strVal val="visible"/>
                                      </p:to>
                                    </p:set>
                                    <p:animEffect transition="in" filter="slide(fromTop)">
                                      <p:cBhvr>
                                        <p:cTn id="19" dur="500"/>
                                        <p:tgtEl>
                                          <p:spTgt spid="13824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left)">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2"/>
                                        </p:tgtEl>
                                        <p:attrNameLst>
                                          <p:attrName>style.visibility</p:attrName>
                                        </p:attrNameLst>
                                      </p:cBhvr>
                                      <p:to>
                                        <p:strVal val="hidden"/>
                                      </p:to>
                                    </p:set>
                                  </p:childTnLst>
                                </p:cTn>
                              </p:par>
                              <p:par>
                                <p:cTn id="29" presetID="22" presetClass="entr" presetSubtype="8"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4"/>
                                        </p:tgtEl>
                                        <p:attrNameLst>
                                          <p:attrName>style.visibility</p:attrName>
                                        </p:attrNameLst>
                                      </p:cBhvr>
                                      <p:to>
                                        <p:strVal val="hidden"/>
                                      </p:to>
                                    </p:set>
                                  </p:childTnLst>
                                </p:cTn>
                              </p:par>
                              <p:par>
                                <p:cTn id="36" presetID="22" presetClass="entr" presetSubtype="8" fill="hold"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wipe(left)">
                                      <p:cBhvr>
                                        <p:cTn id="3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3" grpId="0"/>
      <p:bldP spid="138245"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en-US" altLang="zh-CN" sz="3200"/>
              <a:t>TargetInit </a:t>
            </a:r>
            <a:r>
              <a:rPr lang="zh-CN" altLang="en-US" sz="3200"/>
              <a:t>初始化</a:t>
            </a:r>
          </a:p>
        </p:txBody>
      </p:sp>
      <p:sp>
        <p:nvSpPr>
          <p:cNvPr id="150532" name="Rectangle 4"/>
          <p:cNvSpPr>
            <a:spLocks noChangeArrowheads="1"/>
          </p:cNvSpPr>
          <p:nvPr/>
        </p:nvSpPr>
        <p:spPr bwMode="auto">
          <a:xfrm>
            <a:off x="2667000" y="2203362"/>
            <a:ext cx="69342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       TargetInit()</a:t>
            </a:r>
            <a:r>
              <a:rPr lang="zh-CN" altLang="en-US" sz="2400">
                <a:latin typeface="华文新魏" panose="02010800040101010101" pitchFamily="2" charset="-122"/>
                <a:ea typeface="华文新魏" panose="02010800040101010101" pitchFamily="2" charset="-122"/>
              </a:rPr>
              <a:t>目标板初始化包括其它初始化代码、</a:t>
            </a:r>
            <a:r>
              <a:rPr lang="en-US" altLang="zh-CN" sz="2400">
                <a:latin typeface="华文新魏" panose="02010800040101010101" pitchFamily="2" charset="-122"/>
                <a:ea typeface="华文新魏" panose="02010800040101010101" pitchFamily="2" charset="-122"/>
              </a:rPr>
              <a:t>VICInit()</a:t>
            </a:r>
            <a:r>
              <a:rPr lang="zh-CN" altLang="en-US" sz="2400">
                <a:latin typeface="华文新魏" panose="02010800040101010101" pitchFamily="2" charset="-122"/>
                <a:ea typeface="华文新魏" panose="02010800040101010101" pitchFamily="2" charset="-122"/>
              </a:rPr>
              <a:t>初始化、</a:t>
            </a:r>
            <a:r>
              <a:rPr lang="en-US" altLang="zh-CN" sz="2400">
                <a:latin typeface="华文新魏" panose="02010800040101010101" pitchFamily="2" charset="-122"/>
                <a:ea typeface="华文新魏" panose="02010800040101010101" pitchFamily="2" charset="-122"/>
              </a:rPr>
              <a:t>Timer0Init()</a:t>
            </a:r>
            <a:r>
              <a:rPr lang="zh-CN" altLang="en-US" sz="2400">
                <a:latin typeface="华文新魏" panose="02010800040101010101" pitchFamily="2" charset="-122"/>
                <a:ea typeface="华文新魏" panose="02010800040101010101" pitchFamily="2" charset="-122"/>
              </a:rPr>
              <a:t>初始化与其它外设初始化。 </a:t>
            </a:r>
          </a:p>
        </p:txBody>
      </p:sp>
      <p:grpSp>
        <p:nvGrpSpPr>
          <p:cNvPr id="2" name="Group 5"/>
          <p:cNvGrpSpPr/>
          <p:nvPr/>
        </p:nvGrpSpPr>
        <p:grpSpPr bwMode="auto">
          <a:xfrm>
            <a:off x="3962400" y="3290888"/>
            <a:ext cx="4343400" cy="3033712"/>
            <a:chOff x="1632" y="2025"/>
            <a:chExt cx="2736" cy="1911"/>
          </a:xfrm>
        </p:grpSpPr>
        <p:cxnSp>
          <p:nvCxnSpPr>
            <p:cNvPr id="84999" name="AutoShape 6"/>
            <p:cNvCxnSpPr>
              <a:cxnSpLocks noChangeShapeType="1"/>
              <a:stCxn id="85000" idx="3"/>
              <a:endCxn id="85007" idx="1"/>
            </p:cNvCxnSpPr>
            <p:nvPr/>
          </p:nvCxnSpPr>
          <p:spPr bwMode="auto">
            <a:xfrm>
              <a:off x="2688" y="2383"/>
              <a:ext cx="624" cy="0"/>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sp>
          <p:nvSpPr>
            <p:cNvPr id="85000" name="AutoShape 7"/>
            <p:cNvSpPr>
              <a:spLocks noChangeArrowheads="1"/>
            </p:cNvSpPr>
            <p:nvPr/>
          </p:nvSpPr>
          <p:spPr bwMode="auto">
            <a:xfrm>
              <a:off x="1632" y="2269"/>
              <a:ext cx="1056" cy="22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TargetInit</a:t>
              </a:r>
              <a:r>
                <a:rPr lang="zh-CN" altLang="en-US" sz="1400"/>
                <a:t>（）</a:t>
              </a:r>
            </a:p>
          </p:txBody>
        </p:sp>
        <p:sp>
          <p:nvSpPr>
            <p:cNvPr id="85001" name="Text Box 8"/>
            <p:cNvSpPr txBox="1">
              <a:spLocks noChangeArrowheads="1"/>
            </p:cNvSpPr>
            <p:nvPr/>
          </p:nvSpPr>
          <p:spPr bwMode="auto">
            <a:xfrm>
              <a:off x="1872" y="2025"/>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Task0()</a:t>
              </a:r>
            </a:p>
          </p:txBody>
        </p:sp>
        <p:sp>
          <p:nvSpPr>
            <p:cNvPr id="85002" name="AutoShape 9"/>
            <p:cNvSpPr>
              <a:spLocks noChangeArrowheads="1"/>
            </p:cNvSpPr>
            <p:nvPr/>
          </p:nvSpPr>
          <p:spPr bwMode="auto">
            <a:xfrm>
              <a:off x="1632" y="2570"/>
              <a:ext cx="1056" cy="22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IO2DIR |= LED1</a:t>
              </a:r>
            </a:p>
          </p:txBody>
        </p:sp>
        <p:sp>
          <p:nvSpPr>
            <p:cNvPr id="85003" name="AutoShape 10"/>
            <p:cNvSpPr>
              <a:spLocks noChangeArrowheads="1"/>
            </p:cNvSpPr>
            <p:nvPr/>
          </p:nvSpPr>
          <p:spPr bwMode="auto">
            <a:xfrm>
              <a:off x="1632" y="2871"/>
              <a:ext cx="1056" cy="22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IO2CLR |= LED1</a:t>
              </a:r>
            </a:p>
          </p:txBody>
        </p:sp>
        <p:sp>
          <p:nvSpPr>
            <p:cNvPr id="85004" name="AutoShape 11"/>
            <p:cNvSpPr>
              <a:spLocks noChangeArrowheads="1"/>
            </p:cNvSpPr>
            <p:nvPr/>
          </p:nvSpPr>
          <p:spPr bwMode="auto">
            <a:xfrm>
              <a:off x="1632" y="3146"/>
              <a:ext cx="1056" cy="22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OSTimeDly</a:t>
              </a:r>
              <a:r>
                <a:rPr lang="zh-CN" altLang="en-US" sz="1400"/>
                <a:t>（）</a:t>
              </a:r>
            </a:p>
          </p:txBody>
        </p:sp>
        <p:sp>
          <p:nvSpPr>
            <p:cNvPr id="85005" name="AutoShape 12"/>
            <p:cNvSpPr>
              <a:spLocks noChangeArrowheads="1"/>
            </p:cNvSpPr>
            <p:nvPr/>
          </p:nvSpPr>
          <p:spPr bwMode="auto">
            <a:xfrm>
              <a:off x="1632" y="3434"/>
              <a:ext cx="1056" cy="22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IO2SET |= LED1</a:t>
              </a:r>
            </a:p>
          </p:txBody>
        </p:sp>
        <p:sp>
          <p:nvSpPr>
            <p:cNvPr id="85006" name="AutoShape 13"/>
            <p:cNvSpPr>
              <a:spLocks noChangeArrowheads="1"/>
            </p:cNvSpPr>
            <p:nvPr/>
          </p:nvSpPr>
          <p:spPr bwMode="auto">
            <a:xfrm>
              <a:off x="1632" y="3709"/>
              <a:ext cx="1056" cy="22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OSTimeDly</a:t>
              </a:r>
              <a:r>
                <a:rPr lang="zh-CN" altLang="en-US" sz="1400"/>
                <a:t>（）</a:t>
              </a:r>
            </a:p>
          </p:txBody>
        </p:sp>
        <p:sp>
          <p:nvSpPr>
            <p:cNvPr id="85007" name="AutoShape 14"/>
            <p:cNvSpPr>
              <a:spLocks noChangeArrowheads="1"/>
            </p:cNvSpPr>
            <p:nvPr/>
          </p:nvSpPr>
          <p:spPr bwMode="auto">
            <a:xfrm>
              <a:off x="3312" y="2269"/>
              <a:ext cx="1056" cy="22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其他初始化代码</a:t>
              </a:r>
            </a:p>
          </p:txBody>
        </p:sp>
        <p:sp>
          <p:nvSpPr>
            <p:cNvPr id="85008" name="AutoShape 15"/>
            <p:cNvSpPr>
              <a:spLocks noChangeArrowheads="1"/>
            </p:cNvSpPr>
            <p:nvPr/>
          </p:nvSpPr>
          <p:spPr bwMode="auto">
            <a:xfrm>
              <a:off x="3312" y="2653"/>
              <a:ext cx="1056" cy="22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VICInit</a:t>
              </a:r>
              <a:r>
                <a:rPr lang="zh-CN" altLang="en-US" sz="1400"/>
                <a:t>（）</a:t>
              </a:r>
            </a:p>
          </p:txBody>
        </p:sp>
        <p:sp>
          <p:nvSpPr>
            <p:cNvPr id="85009" name="AutoShape 16"/>
            <p:cNvSpPr>
              <a:spLocks noChangeArrowheads="1"/>
            </p:cNvSpPr>
            <p:nvPr/>
          </p:nvSpPr>
          <p:spPr bwMode="auto">
            <a:xfrm>
              <a:off x="3312" y="3037"/>
              <a:ext cx="1056" cy="22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Time0Init</a:t>
              </a:r>
              <a:r>
                <a:rPr lang="zh-CN" altLang="en-US" sz="1400"/>
                <a:t>（）</a:t>
              </a:r>
            </a:p>
          </p:txBody>
        </p:sp>
        <p:sp>
          <p:nvSpPr>
            <p:cNvPr id="85010" name="AutoShape 17"/>
            <p:cNvSpPr>
              <a:spLocks noChangeArrowheads="1"/>
            </p:cNvSpPr>
            <p:nvPr/>
          </p:nvSpPr>
          <p:spPr bwMode="auto">
            <a:xfrm>
              <a:off x="3312" y="3421"/>
              <a:ext cx="1056" cy="22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其他外设初始化</a:t>
              </a:r>
            </a:p>
          </p:txBody>
        </p:sp>
        <p:cxnSp>
          <p:nvCxnSpPr>
            <p:cNvPr id="85011" name="AutoShape 18"/>
            <p:cNvCxnSpPr>
              <a:cxnSpLocks noChangeShapeType="1"/>
              <a:stCxn id="85007" idx="2"/>
              <a:endCxn id="85008" idx="0"/>
            </p:cNvCxnSpPr>
            <p:nvPr/>
          </p:nvCxnSpPr>
          <p:spPr bwMode="auto">
            <a:xfrm>
              <a:off x="3840" y="2496"/>
              <a:ext cx="0" cy="157"/>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85012" name="AutoShape 19"/>
            <p:cNvCxnSpPr>
              <a:cxnSpLocks noChangeShapeType="1"/>
              <a:stCxn id="85008" idx="2"/>
              <a:endCxn id="85009" idx="0"/>
            </p:cNvCxnSpPr>
            <p:nvPr/>
          </p:nvCxnSpPr>
          <p:spPr bwMode="auto">
            <a:xfrm>
              <a:off x="3840" y="2880"/>
              <a:ext cx="0" cy="157"/>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85013" name="AutoShape 20"/>
            <p:cNvCxnSpPr>
              <a:cxnSpLocks noChangeShapeType="1"/>
              <a:stCxn id="85009" idx="2"/>
              <a:endCxn id="85010" idx="0"/>
            </p:cNvCxnSpPr>
            <p:nvPr/>
          </p:nvCxnSpPr>
          <p:spPr bwMode="auto">
            <a:xfrm>
              <a:off x="3840" y="3264"/>
              <a:ext cx="0" cy="157"/>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85014" name="AutoShape 21"/>
            <p:cNvCxnSpPr>
              <a:cxnSpLocks noChangeShapeType="1"/>
              <a:stCxn id="85010" idx="1"/>
              <a:endCxn id="85000" idx="3"/>
            </p:cNvCxnSpPr>
            <p:nvPr/>
          </p:nvCxnSpPr>
          <p:spPr bwMode="auto">
            <a:xfrm flipH="1" flipV="1">
              <a:off x="2688" y="2383"/>
              <a:ext cx="624" cy="1152"/>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sp>
          <p:nvSpPr>
            <p:cNvPr id="85015" name="Rectangle 22"/>
            <p:cNvSpPr>
              <a:spLocks noChangeArrowheads="1"/>
            </p:cNvSpPr>
            <p:nvPr/>
          </p:nvSpPr>
          <p:spPr bwMode="auto">
            <a:xfrm>
              <a:off x="3360" y="2025"/>
              <a:ext cx="8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TargetInit()</a:t>
              </a:r>
            </a:p>
          </p:txBody>
        </p:sp>
      </p:grpSp>
      <p:sp>
        <p:nvSpPr>
          <p:cNvPr id="23" name="燕尾形 22">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3" name="标题 2"/>
          <p:cNvSpPr>
            <a:spLocks noGrp="1"/>
          </p:cNvSpPr>
          <p:nvPr>
            <p:ph type="title"/>
          </p:nvPr>
        </p:nvSpPr>
        <p:spPr/>
        <p:txBody>
          <a:bodyPr/>
          <a:lstStyle/>
          <a:p>
            <a:r>
              <a:rPr lang="en-US" altLang="zh-CN" dirty="0"/>
              <a:t>3.2  </a:t>
            </a:r>
            <a:r>
              <a:rPr lang="zh-CN" altLang="en-US" dirty="0"/>
              <a:t>最小内核</a:t>
            </a:r>
          </a:p>
        </p:txBody>
      </p:sp>
      <p:sp>
        <p:nvSpPr>
          <p:cNvPr id="5" name="内容占位符 4"/>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50532">
                                            <p:txEl>
                                              <p:pRg st="0" end="0"/>
                                            </p:txEl>
                                          </p:spTgt>
                                        </p:tgtEl>
                                        <p:attrNameLst>
                                          <p:attrName>style.visibility</p:attrName>
                                        </p:attrNameLst>
                                      </p:cBhvr>
                                      <p:to>
                                        <p:strVal val="visible"/>
                                      </p:to>
                                    </p:set>
                                    <p:animEffect transition="in" filter="wipe(up)">
                                      <p:cBhvr>
                                        <p:cTn id="7" dur="500"/>
                                        <p:tgtEl>
                                          <p:spTgt spid="150532">
                                            <p:txEl>
                                              <p:pRg st="0" end="0"/>
                                            </p:txEl>
                                          </p:spTgt>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86019" name="Rectangle 3"/>
          <p:cNvSpPr>
            <a:spLocks noGrp="1" noChangeArrowheads="1"/>
          </p:cNvSpPr>
          <p:nvPr>
            <p:ph idx="1"/>
          </p:nvPr>
        </p:nvSpPr>
        <p:spPr>
          <a:noFill/>
        </p:spPr>
        <p:txBody>
          <a:bodyPr/>
          <a:lstStyle/>
          <a:p>
            <a:pPr eaLnBrk="1" hangingPunct="1">
              <a:buClr>
                <a:srgbClr val="0000FF"/>
              </a:buClr>
              <a:buSzPct val="80000"/>
              <a:buFont typeface="Wingdings" panose="05000000000000000000" pitchFamily="2" charset="2"/>
              <a:buChar char="q"/>
            </a:pPr>
            <a:r>
              <a:rPr lang="zh-CN" altLang="en-US">
                <a:solidFill>
                  <a:srgbClr val="C0C0C0"/>
                </a:solidFill>
              </a:rPr>
              <a:t>基本概念</a:t>
            </a:r>
          </a:p>
          <a:p>
            <a:pPr eaLnBrk="1" hangingPunct="1">
              <a:buClr>
                <a:srgbClr val="0000FF"/>
              </a:buClr>
              <a:buSzPct val="80000"/>
              <a:buFont typeface="Wingdings" panose="05000000000000000000" pitchFamily="2" charset="2"/>
              <a:buChar char="q"/>
            </a:pPr>
            <a:r>
              <a:rPr lang="zh-CN" altLang="en-US">
                <a:solidFill>
                  <a:srgbClr val="C0C0C0"/>
                </a:solidFill>
              </a:rPr>
              <a:t>案例分析</a:t>
            </a:r>
          </a:p>
          <a:p>
            <a:pPr eaLnBrk="1" hangingPunct="1">
              <a:buClr>
                <a:srgbClr val="0000FF"/>
              </a:buClr>
              <a:buSzPct val="80000"/>
              <a:buFont typeface="Wingdings" panose="05000000000000000000" pitchFamily="2" charset="2"/>
              <a:buChar char="q"/>
            </a:pPr>
            <a:r>
              <a:rPr lang="zh-CN" altLang="en-US">
                <a:solidFill>
                  <a:srgbClr val="C0C0C0"/>
                </a:solidFill>
              </a:rPr>
              <a:t>任务控制块</a:t>
            </a:r>
          </a:p>
          <a:p>
            <a:pPr eaLnBrk="1" hangingPunct="1">
              <a:buClr>
                <a:srgbClr val="0000FF"/>
              </a:buClr>
              <a:buSzPct val="80000"/>
              <a:buFont typeface="Wingdings" panose="05000000000000000000" pitchFamily="2" charset="2"/>
              <a:buChar char="q"/>
            </a:pPr>
            <a:r>
              <a:rPr lang="zh-CN" altLang="en-US">
                <a:solidFill>
                  <a:srgbClr val="C0C0C0"/>
                </a:solidFill>
              </a:rPr>
              <a:t>任务就绪算法</a:t>
            </a:r>
          </a:p>
          <a:p>
            <a:pPr eaLnBrk="1" hangingPunct="1">
              <a:buClr>
                <a:srgbClr val="0000FF"/>
              </a:buClr>
              <a:buSzPct val="80000"/>
              <a:buFont typeface="Wingdings" panose="05000000000000000000" pitchFamily="2" charset="2"/>
              <a:buChar char="q"/>
            </a:pPr>
            <a:r>
              <a:rPr lang="en-US" altLang="zh-CN">
                <a:solidFill>
                  <a:srgbClr val="C0C0C0"/>
                </a:solidFill>
              </a:rPr>
              <a:t>OS</a:t>
            </a:r>
            <a:r>
              <a:rPr lang="zh-CN" altLang="en-US">
                <a:solidFill>
                  <a:srgbClr val="C0C0C0"/>
                </a:solidFill>
              </a:rPr>
              <a:t>初始化</a:t>
            </a:r>
          </a:p>
          <a:p>
            <a:pPr eaLnBrk="1" hangingPunct="1">
              <a:buClr>
                <a:srgbClr val="0000FF"/>
              </a:buClr>
              <a:buSzPct val="80000"/>
              <a:buFont typeface="Wingdings" panose="05000000000000000000" pitchFamily="2" charset="2"/>
              <a:buChar char="q"/>
            </a:pPr>
            <a:r>
              <a:rPr lang="zh-CN" altLang="en-US">
                <a:solidFill>
                  <a:srgbClr val="C0C0C0"/>
                </a:solidFill>
              </a:rPr>
              <a:t>任务管理</a:t>
            </a:r>
          </a:p>
          <a:p>
            <a:pPr eaLnBrk="1" hangingPunct="1">
              <a:buClr>
                <a:srgbClr val="0000FF"/>
              </a:buClr>
              <a:buSzPct val="80000"/>
              <a:buFont typeface="Wingdings" panose="05000000000000000000" pitchFamily="2" charset="2"/>
              <a:buChar char="q"/>
            </a:pPr>
            <a:r>
              <a:rPr lang="zh-CN" altLang="en-US">
                <a:solidFill>
                  <a:srgbClr val="C0C0C0"/>
                </a:solidFill>
              </a:rPr>
              <a:t>任务堆栈初始化</a:t>
            </a:r>
          </a:p>
        </p:txBody>
      </p:sp>
      <p:sp>
        <p:nvSpPr>
          <p:cNvPr id="86020" name="Rectangle 4"/>
          <p:cNvSpPr>
            <a:spLocks noChangeArrowheads="1"/>
          </p:cNvSpPr>
          <p:nvPr/>
        </p:nvSpPr>
        <p:spPr bwMode="auto">
          <a:xfrm>
            <a:off x="5807076" y="1447801"/>
            <a:ext cx="41751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获取并初始化</a:t>
            </a:r>
            <a:r>
              <a:rPr lang="en-US" altLang="zh-CN" sz="3200">
                <a:solidFill>
                  <a:srgbClr val="C0C0C0"/>
                </a:solidFill>
              </a:rPr>
              <a:t>TCB</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启动</a:t>
            </a:r>
            <a:r>
              <a:rPr lang="en-US" altLang="zh-CN" sz="3200">
                <a:solidFill>
                  <a:srgbClr val="C0C0C0"/>
                </a:solidFill>
              </a:rPr>
              <a:t>OS</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TargetInit </a:t>
            </a:r>
            <a:r>
              <a:rPr lang="zh-CN" altLang="en-US" sz="3200">
                <a:solidFill>
                  <a:srgbClr val="C0C0C0"/>
                </a:solidFill>
              </a:rPr>
              <a:t>初始化</a:t>
            </a:r>
          </a:p>
          <a:p>
            <a:pPr eaLnBrk="1" hangingPunct="1">
              <a:spcBef>
                <a:spcPct val="20000"/>
              </a:spcBef>
              <a:buClr>
                <a:srgbClr val="0000FF"/>
              </a:buClr>
              <a:buSzPct val="80000"/>
              <a:buFont typeface="Wingdings" panose="05000000000000000000" pitchFamily="2" charset="2"/>
              <a:buChar char="q"/>
            </a:pPr>
            <a:r>
              <a:rPr lang="zh-CN" altLang="en-US" sz="3200">
                <a:solidFill>
                  <a:srgbClr val="FF0000"/>
                </a:solidFill>
              </a:rPr>
              <a:t>时间管理</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任务调度</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SWI</a:t>
            </a:r>
            <a:r>
              <a:rPr lang="zh-CN" altLang="en-US" sz="3200">
                <a:solidFill>
                  <a:srgbClr val="C0C0C0"/>
                </a:solidFill>
              </a:rPr>
              <a:t>软件中断异常</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任务级的任务调度小结</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时间管理</a:t>
            </a:r>
          </a:p>
        </p:txBody>
      </p:sp>
      <p:sp>
        <p:nvSpPr>
          <p:cNvPr id="139268" name="Rectangle 4"/>
          <p:cNvSpPr>
            <a:spLocks noChangeArrowheads="1"/>
          </p:cNvSpPr>
          <p:nvPr/>
        </p:nvSpPr>
        <p:spPr bwMode="auto">
          <a:xfrm>
            <a:off x="1856095" y="2675262"/>
            <a:ext cx="9034817"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en-US" altLang="zh-CN" sz="2800" dirty="0">
                <a:latin typeface="华文新魏" panose="02010800040101010101" pitchFamily="2" charset="-122"/>
                <a:ea typeface="华文新魏" panose="02010800040101010101" pitchFamily="2" charset="-122"/>
              </a:rPr>
              <a:t>       </a:t>
            </a:r>
            <a:r>
              <a:rPr lang="zh-CN" altLang="en-US" sz="2800" dirty="0">
                <a:solidFill>
                  <a:srgbClr val="0070C0"/>
                </a:solidFill>
                <a:latin typeface="华文新魏" panose="02010800040101010101" pitchFamily="2" charset="-122"/>
                <a:ea typeface="华文新魏" panose="02010800040101010101" pitchFamily="2" charset="-122"/>
              </a:rPr>
              <a:t>任务</a:t>
            </a:r>
            <a:r>
              <a:rPr lang="zh-CN" altLang="en-US" sz="2800" dirty="0">
                <a:latin typeface="华文新魏" panose="02010800040101010101" pitchFamily="2" charset="-122"/>
                <a:ea typeface="华文新魏" panose="02010800040101010101" pitchFamily="2" charset="-122"/>
              </a:rPr>
              <a:t>可以通过调用系统服务函数</a:t>
            </a:r>
            <a:r>
              <a:rPr lang="en-US" altLang="zh-CN" sz="2800" dirty="0" err="1">
                <a:latin typeface="华文新魏" panose="02010800040101010101" pitchFamily="2" charset="-122"/>
                <a:ea typeface="华文新魏" panose="02010800040101010101" pitchFamily="2" charset="-122"/>
              </a:rPr>
              <a:t>OSTimeDly</a:t>
            </a:r>
            <a:r>
              <a:rPr lang="en-US" altLang="zh-CN" sz="2800" dirty="0">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申请一段时间（即</a:t>
            </a:r>
            <a:r>
              <a:rPr lang="zh-CN" altLang="en-US" sz="2800" dirty="0">
                <a:solidFill>
                  <a:srgbClr val="00B050"/>
                </a:solidFill>
                <a:latin typeface="华文新魏" panose="02010800040101010101" pitchFamily="2" charset="-122"/>
                <a:ea typeface="华文新魏" panose="02010800040101010101" pitchFamily="2" charset="-122"/>
              </a:rPr>
              <a:t>等待</a:t>
            </a:r>
            <a:r>
              <a:rPr lang="zh-CN" altLang="en-US" sz="2800" dirty="0">
                <a:latin typeface="华文新魏" panose="02010800040101010101" pitchFamily="2" charset="-122"/>
                <a:ea typeface="华文新魏" panose="02010800040101010101" pitchFamily="2" charset="-122"/>
              </a:rPr>
              <a:t>时间事件）。</a:t>
            </a:r>
          </a:p>
          <a:p>
            <a:pPr algn="just" eaLnBrk="1" hangingPunct="1">
              <a:spcBef>
                <a:spcPct val="50000"/>
              </a:spcBef>
            </a:pPr>
            <a:r>
              <a:rPr lang="zh-CN" altLang="en-US" sz="2800" dirty="0">
                <a:latin typeface="华文新魏" panose="02010800040101010101" pitchFamily="2" charset="-122"/>
                <a:ea typeface="华文新魏" panose="02010800040101010101" pitchFamily="2" charset="-122"/>
              </a:rPr>
              <a:t>       调用</a:t>
            </a:r>
            <a:r>
              <a:rPr lang="zh-CN" altLang="en-US" sz="2800" dirty="0">
                <a:solidFill>
                  <a:srgbClr val="00B050"/>
                </a:solidFill>
                <a:latin typeface="华文新魏" panose="02010800040101010101" pitchFamily="2" charset="-122"/>
                <a:ea typeface="华文新魏" panose="02010800040101010101" pitchFamily="2" charset="-122"/>
              </a:rPr>
              <a:t>该函数</a:t>
            </a:r>
            <a:r>
              <a:rPr lang="zh-CN" altLang="en-US" sz="2800" dirty="0">
                <a:latin typeface="华文新魏" panose="02010800040101010101" pitchFamily="2" charset="-122"/>
                <a:ea typeface="华文新魏" panose="02010800040101010101" pitchFamily="2" charset="-122"/>
              </a:rPr>
              <a:t>会使操作系统进行一次任务调度，并且执行</a:t>
            </a:r>
            <a:r>
              <a:rPr lang="zh-CN" altLang="en-US" sz="2800" dirty="0">
                <a:solidFill>
                  <a:srgbClr val="FF0000"/>
                </a:solidFill>
                <a:latin typeface="华文新魏" panose="02010800040101010101" pitchFamily="2" charset="-122"/>
                <a:ea typeface="华文新魏" panose="02010800040101010101" pitchFamily="2" charset="-122"/>
              </a:rPr>
              <a:t>下一个</a:t>
            </a:r>
            <a:r>
              <a:rPr lang="zh-CN" altLang="en-US" sz="2800" dirty="0">
                <a:latin typeface="华文新魏" panose="02010800040101010101" pitchFamily="2" charset="-122"/>
                <a:ea typeface="华文新魏" panose="02010800040101010101" pitchFamily="2" charset="-122"/>
              </a:rPr>
              <a:t>处于就绪态优先级最高的</a:t>
            </a:r>
            <a:r>
              <a:rPr lang="zh-CN" altLang="en-US" sz="2800" dirty="0">
                <a:solidFill>
                  <a:srgbClr val="0070C0"/>
                </a:solidFill>
                <a:latin typeface="华文新魏" panose="02010800040101010101" pitchFamily="2" charset="-122"/>
                <a:ea typeface="华文新魏" panose="02010800040101010101" pitchFamily="2" charset="-122"/>
              </a:rPr>
              <a:t>任务</a:t>
            </a:r>
            <a:r>
              <a:rPr lang="zh-CN" altLang="en-US" sz="2800" dirty="0">
                <a:latin typeface="华文新魏" panose="02010800040101010101" pitchFamily="2" charset="-122"/>
                <a:ea typeface="华文新魏" panose="02010800040101010101" pitchFamily="2" charset="-122"/>
              </a:rPr>
              <a:t>。</a:t>
            </a:r>
          </a:p>
          <a:p>
            <a:pPr algn="just" eaLnBrk="1" hangingPunct="1">
              <a:spcBef>
                <a:spcPct val="50000"/>
              </a:spcBef>
            </a:pPr>
            <a:r>
              <a:rPr lang="zh-CN" altLang="en-US" sz="2800" dirty="0">
                <a:latin typeface="华文新魏" panose="02010800040101010101" pitchFamily="2" charset="-122"/>
                <a:ea typeface="华文新魏" panose="02010800040101010101" pitchFamily="2" charset="-122"/>
              </a:rPr>
              <a:t>       函数</a:t>
            </a:r>
            <a:r>
              <a:rPr lang="en-US" altLang="zh-CN" sz="2800" dirty="0" err="1">
                <a:latin typeface="华文新魏" panose="02010800040101010101" pitchFamily="2" charset="-122"/>
                <a:ea typeface="华文新魏" panose="02010800040101010101" pitchFamily="2" charset="-122"/>
              </a:rPr>
              <a:t>OSTimeDly</a:t>
            </a:r>
            <a:r>
              <a:rPr lang="en-US" altLang="zh-CN" sz="2800" dirty="0">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仅有一个参数</a:t>
            </a:r>
            <a:r>
              <a:rPr lang="en-US" altLang="zh-CN" sz="2800" dirty="0">
                <a:latin typeface="华文新魏" panose="02010800040101010101" pitchFamily="2" charset="-122"/>
                <a:ea typeface="华文新魏" panose="02010800040101010101" pitchFamily="2" charset="-122"/>
              </a:rPr>
              <a:t>ticks</a:t>
            </a:r>
            <a:r>
              <a:rPr lang="zh-CN" altLang="en-US" sz="2800" dirty="0">
                <a:latin typeface="华文新魏" panose="02010800040101010101" pitchFamily="2" charset="-122"/>
                <a:ea typeface="华文新魏" panose="02010800040101010101" pitchFamily="2" charset="-122"/>
              </a:rPr>
              <a:t>表明任务需要延时的时间，以系统</a:t>
            </a:r>
            <a:r>
              <a:rPr lang="zh-CN" altLang="en-US" sz="2800" dirty="0">
                <a:solidFill>
                  <a:srgbClr val="00B050"/>
                </a:solidFill>
                <a:latin typeface="华文新魏" panose="02010800040101010101" pitchFamily="2" charset="-122"/>
                <a:ea typeface="华文新魏" panose="02010800040101010101" pitchFamily="2" charset="-122"/>
              </a:rPr>
              <a:t>时钟节拍</a:t>
            </a:r>
            <a:r>
              <a:rPr lang="zh-CN" altLang="en-US" sz="2800" dirty="0">
                <a:latin typeface="华文新魏" panose="02010800040101010101" pitchFamily="2" charset="-122"/>
                <a:ea typeface="华文新魏" panose="02010800040101010101" pitchFamily="2" charset="-122"/>
              </a:rPr>
              <a:t>为单位。</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r>
              <a:rPr lang="en-US" altLang="zh-CN" dirty="0"/>
              <a:t>3.2  </a:t>
            </a:r>
            <a:r>
              <a:rPr lang="zh-CN" altLang="en-US" dirty="0"/>
              <a:t>最小内核</a:t>
            </a:r>
          </a:p>
        </p:txBody>
      </p:sp>
      <p:sp>
        <p:nvSpPr>
          <p:cNvPr id="4" name="内容占位符 3"/>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39267"/>
                                        </p:tgtEl>
                                        <p:attrNameLst>
                                          <p:attrName>style.visibility</p:attrName>
                                        </p:attrNameLst>
                                      </p:cBhvr>
                                      <p:to>
                                        <p:strVal val="visible"/>
                                      </p:to>
                                    </p:set>
                                    <p:animEffect transition="in" filter="slide(fromRight)">
                                      <p:cBhvr>
                                        <p:cTn id="7" dur="500"/>
                                        <p:tgtEl>
                                          <p:spTgt spid="13926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39268">
                                            <p:txEl>
                                              <p:pRg st="0" end="0"/>
                                            </p:txEl>
                                          </p:spTgt>
                                        </p:tgtEl>
                                        <p:attrNameLst>
                                          <p:attrName>style.visibility</p:attrName>
                                        </p:attrNameLst>
                                      </p:cBhvr>
                                      <p:to>
                                        <p:strVal val="visible"/>
                                      </p:to>
                                    </p:set>
                                    <p:animEffect transition="in" filter="wipe(up)">
                                      <p:cBhvr>
                                        <p:cTn id="11" dur="500"/>
                                        <p:tgtEl>
                                          <p:spTgt spid="139268">
                                            <p:txEl>
                                              <p:pRg st="0" end="0"/>
                                            </p:txEl>
                                          </p:spTgt>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39268">
                                            <p:txEl>
                                              <p:pRg st="1" end="1"/>
                                            </p:txEl>
                                          </p:spTgt>
                                        </p:tgtEl>
                                        <p:attrNameLst>
                                          <p:attrName>style.visibility</p:attrName>
                                        </p:attrNameLst>
                                      </p:cBhvr>
                                      <p:to>
                                        <p:strVal val="visible"/>
                                      </p:to>
                                    </p:set>
                                    <p:animEffect transition="in" filter="wipe(up)">
                                      <p:cBhvr>
                                        <p:cTn id="15" dur="500"/>
                                        <p:tgtEl>
                                          <p:spTgt spid="139268">
                                            <p:txEl>
                                              <p:pRg st="1" end="1"/>
                                            </p:txEl>
                                          </p:spTgt>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39268">
                                            <p:txEl>
                                              <p:pRg st="2" end="2"/>
                                            </p:txEl>
                                          </p:spTgt>
                                        </p:tgtEl>
                                        <p:attrNameLst>
                                          <p:attrName>style.visibility</p:attrName>
                                        </p:attrNameLst>
                                      </p:cBhvr>
                                      <p:to>
                                        <p:strVal val="visible"/>
                                      </p:to>
                                    </p:set>
                                    <p:animEffect transition="in" filter="wipe(up)">
                                      <p:cBhvr>
                                        <p:cTn id="19" dur="500"/>
                                        <p:tgtEl>
                                          <p:spTgt spid="13926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7" grpId="0"/>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ChangeArrowheads="1"/>
          </p:cNvSpPr>
          <p:nvPr/>
        </p:nvSpPr>
        <p:spPr bwMode="auto">
          <a:xfrm>
            <a:off x="3352800" y="2743200"/>
            <a:ext cx="4114800" cy="32766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dirty="0">
                <a:latin typeface="Arial" panose="020B0604020202020204" pitchFamily="34" charset="0"/>
              </a:rPr>
              <a:t>void  </a:t>
            </a:r>
            <a:r>
              <a:rPr lang="en-US" altLang="zh-CN" sz="1400" dirty="0" err="1">
                <a:latin typeface="Arial" panose="020B0604020202020204" pitchFamily="34" charset="0"/>
              </a:rPr>
              <a:t>OSTimeDly</a:t>
            </a:r>
            <a:r>
              <a:rPr lang="en-US" altLang="zh-CN" sz="1400" dirty="0">
                <a:latin typeface="Arial" panose="020B0604020202020204" pitchFamily="34" charset="0"/>
              </a:rPr>
              <a:t> (INT16U ticks) </a:t>
            </a:r>
          </a:p>
          <a:p>
            <a:pPr>
              <a:defRPr/>
            </a:pPr>
            <a:r>
              <a:rPr lang="en-US" altLang="zh-CN" sz="1400" dirty="0">
                <a:latin typeface="Arial" panose="020B0604020202020204" pitchFamily="34" charset="0"/>
              </a:rPr>
              <a:t>{</a:t>
            </a:r>
          </a:p>
          <a:p>
            <a:pPr>
              <a:defRPr/>
            </a:pPr>
            <a:r>
              <a:rPr lang="en-US" altLang="zh-CN" sz="1400" dirty="0">
                <a:latin typeface="Arial" panose="020B0604020202020204" pitchFamily="34" charset="0"/>
              </a:rPr>
              <a:t>    if (ticks &gt; 0) </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OS_ENTER_CRITICAL();</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OSRdyTbl</a:t>
            </a:r>
            <a:r>
              <a:rPr lang="en-US" altLang="zh-CN" sz="1400" dirty="0">
                <a:latin typeface="Arial" panose="020B0604020202020204" pitchFamily="34" charset="0"/>
              </a:rPr>
              <a:t>[OSTCBCur-&gt;OSTCBY] &amp;=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OSTCBCur</a:t>
            </a:r>
            <a:r>
              <a:rPr lang="en-US" altLang="zh-CN" sz="1400" dirty="0">
                <a:latin typeface="Arial" panose="020B0604020202020204" pitchFamily="34" charset="0"/>
              </a:rPr>
              <a:t>-&gt;</a:t>
            </a:r>
            <a:r>
              <a:rPr lang="en-US" altLang="zh-CN" sz="1400" dirty="0" err="1">
                <a:latin typeface="Arial" panose="020B0604020202020204" pitchFamily="34" charset="0"/>
              </a:rPr>
              <a:t>OSTCBBitX</a:t>
            </a:r>
            <a:r>
              <a:rPr lang="en-US" altLang="zh-CN" sz="1400" dirty="0">
                <a:latin typeface="Arial" panose="020B0604020202020204" pitchFamily="34" charset="0"/>
              </a:rPr>
              <a:t>) == 0)</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OSRdyGrp &amp;= ~</a:t>
            </a:r>
            <a:r>
              <a:rPr lang="en-US" altLang="zh-CN" sz="1400" dirty="0" err="1">
                <a:latin typeface="Arial" panose="020B0604020202020204" pitchFamily="34" charset="0"/>
              </a:rPr>
              <a:t>OSTCBCur</a:t>
            </a:r>
            <a:r>
              <a:rPr lang="en-US" altLang="zh-CN" sz="1400" dirty="0">
                <a:latin typeface="Arial" panose="020B0604020202020204" pitchFamily="34" charset="0"/>
              </a:rPr>
              <a:t>-&gt;</a:t>
            </a:r>
            <a:r>
              <a:rPr lang="en-US" altLang="zh-CN" sz="1400" dirty="0" err="1">
                <a:latin typeface="Arial" panose="020B0604020202020204" pitchFamily="34" charset="0"/>
              </a:rPr>
              <a:t>OSTCBBitY</a:t>
            </a:r>
            <a:r>
              <a:rPr lang="en-US" altLang="zh-CN" sz="1400" dirty="0">
                <a:latin typeface="Arial" panose="020B0604020202020204" pitchFamily="34" charset="0"/>
              </a:rPr>
              <a:t>; </a:t>
            </a:r>
          </a:p>
          <a:p>
            <a:pPr>
              <a:defRPr/>
            </a:pPr>
            <a:r>
              <a:rPr lang="en-US" altLang="zh-CN" sz="1400" dirty="0">
                <a:latin typeface="Arial" panose="020B0604020202020204" pitchFamily="34" charset="0"/>
              </a:rPr>
              <a:t>        } </a:t>
            </a:r>
          </a:p>
          <a:p>
            <a:pPr>
              <a:defRPr/>
            </a:pPr>
            <a:r>
              <a:rPr lang="en-US" altLang="zh-CN" sz="1400" dirty="0">
                <a:latin typeface="Arial" panose="020B0604020202020204" pitchFamily="34" charset="0"/>
              </a:rPr>
              <a:t>        OSTCBCur-&gt;</a:t>
            </a:r>
            <a:r>
              <a:rPr lang="en-US" altLang="zh-CN" sz="1400" dirty="0" err="1">
                <a:latin typeface="Arial" panose="020B0604020202020204" pitchFamily="34" charset="0"/>
              </a:rPr>
              <a:t>OSTCBDly</a:t>
            </a:r>
            <a:r>
              <a:rPr lang="en-US" altLang="zh-CN" sz="1400" dirty="0">
                <a:latin typeface="Arial" panose="020B0604020202020204" pitchFamily="34" charset="0"/>
              </a:rPr>
              <a:t> = ticks; </a:t>
            </a:r>
          </a:p>
          <a:p>
            <a:pPr>
              <a:defRPr/>
            </a:pPr>
            <a:r>
              <a:rPr lang="en-US" altLang="zh-CN" sz="1400" dirty="0">
                <a:latin typeface="Arial" panose="020B0604020202020204" pitchFamily="34" charset="0"/>
              </a:rPr>
              <a:t>        OS_EXIT_CRITICAL();</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OS_Sched</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a:t>
            </a:r>
          </a:p>
        </p:txBody>
      </p:sp>
      <p:sp>
        <p:nvSpPr>
          <p:cNvPr id="88068" name="Rectangle 4"/>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时间管理</a:t>
            </a:r>
          </a:p>
        </p:txBody>
      </p:sp>
      <p:grpSp>
        <p:nvGrpSpPr>
          <p:cNvPr id="2" name="Group 5"/>
          <p:cNvGrpSpPr/>
          <p:nvPr/>
        </p:nvGrpSpPr>
        <p:grpSpPr bwMode="auto">
          <a:xfrm>
            <a:off x="3733800" y="3822700"/>
            <a:ext cx="5638800" cy="1130300"/>
            <a:chOff x="1392" y="2408"/>
            <a:chExt cx="3552" cy="712"/>
          </a:xfrm>
        </p:grpSpPr>
        <p:sp>
          <p:nvSpPr>
            <p:cNvPr id="88077" name="AutoShape 6"/>
            <p:cNvSpPr>
              <a:spLocks noChangeArrowheads="1"/>
            </p:cNvSpPr>
            <p:nvPr/>
          </p:nvSpPr>
          <p:spPr bwMode="auto">
            <a:xfrm>
              <a:off x="1392" y="2408"/>
              <a:ext cx="2400" cy="712"/>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8078" name="AutoShape 7"/>
            <p:cNvSpPr>
              <a:spLocks noChangeArrowheads="1"/>
            </p:cNvSpPr>
            <p:nvPr/>
          </p:nvSpPr>
          <p:spPr bwMode="auto">
            <a:xfrm>
              <a:off x="3744" y="2893"/>
              <a:ext cx="1200" cy="227"/>
            </a:xfrm>
            <a:prstGeom prst="roundRect">
              <a:avLst>
                <a:gd name="adj" fmla="val 16667"/>
              </a:avLst>
            </a:prstGeom>
            <a:solidFill>
              <a:srgbClr val="E7FFFF"/>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使任务脱离就绪态</a:t>
              </a:r>
            </a:p>
          </p:txBody>
        </p:sp>
      </p:grpSp>
      <p:grpSp>
        <p:nvGrpSpPr>
          <p:cNvPr id="3" name="Group 8"/>
          <p:cNvGrpSpPr/>
          <p:nvPr/>
        </p:nvGrpSpPr>
        <p:grpSpPr bwMode="auto">
          <a:xfrm>
            <a:off x="3733800" y="4800601"/>
            <a:ext cx="5257800" cy="360363"/>
            <a:chOff x="1392" y="3024"/>
            <a:chExt cx="3312" cy="227"/>
          </a:xfrm>
        </p:grpSpPr>
        <p:sp>
          <p:nvSpPr>
            <p:cNvPr id="88075" name="AutoShape 9"/>
            <p:cNvSpPr>
              <a:spLocks noChangeArrowheads="1"/>
            </p:cNvSpPr>
            <p:nvPr/>
          </p:nvSpPr>
          <p:spPr bwMode="auto">
            <a:xfrm>
              <a:off x="1392" y="3090"/>
              <a:ext cx="2400" cy="14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8076" name="AutoShape 10"/>
            <p:cNvSpPr>
              <a:spLocks noChangeArrowheads="1"/>
            </p:cNvSpPr>
            <p:nvPr/>
          </p:nvSpPr>
          <p:spPr bwMode="auto">
            <a:xfrm>
              <a:off x="3744" y="3024"/>
              <a:ext cx="960" cy="227"/>
            </a:xfrm>
            <a:prstGeom prst="roundRect">
              <a:avLst>
                <a:gd name="adj" fmla="val 16667"/>
              </a:avLst>
            </a:prstGeom>
            <a:solidFill>
              <a:srgbClr val="FFFFB7"/>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设置延时时间</a:t>
              </a:r>
            </a:p>
          </p:txBody>
        </p:sp>
      </p:grpSp>
      <p:grpSp>
        <p:nvGrpSpPr>
          <p:cNvPr id="4" name="Group 11"/>
          <p:cNvGrpSpPr/>
          <p:nvPr/>
        </p:nvGrpSpPr>
        <p:grpSpPr bwMode="auto">
          <a:xfrm>
            <a:off x="3733800" y="5248276"/>
            <a:ext cx="4876800" cy="360363"/>
            <a:chOff x="1392" y="3306"/>
            <a:chExt cx="3072" cy="227"/>
          </a:xfrm>
        </p:grpSpPr>
        <p:sp>
          <p:nvSpPr>
            <p:cNvPr id="88073" name="AutoShape 12"/>
            <p:cNvSpPr>
              <a:spLocks noChangeArrowheads="1"/>
            </p:cNvSpPr>
            <p:nvPr/>
          </p:nvSpPr>
          <p:spPr bwMode="auto">
            <a:xfrm>
              <a:off x="1392" y="3372"/>
              <a:ext cx="2400" cy="14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8074" name="AutoShape 13"/>
            <p:cNvSpPr>
              <a:spLocks noChangeArrowheads="1"/>
            </p:cNvSpPr>
            <p:nvPr/>
          </p:nvSpPr>
          <p:spPr bwMode="auto">
            <a:xfrm>
              <a:off x="3744" y="3306"/>
              <a:ext cx="720" cy="227"/>
            </a:xfrm>
            <a:prstGeom prst="roundRect">
              <a:avLst>
                <a:gd name="adj" fmla="val 16667"/>
              </a:avLst>
            </a:prstGeom>
            <a:solidFill>
              <a:srgbClr val="E7FFFF"/>
            </a:solidFill>
            <a:ln w="9525" algn="ctr">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任务调度</a:t>
              </a:r>
            </a:p>
          </p:txBody>
        </p:sp>
      </p:grpSp>
      <p:sp>
        <p:nvSpPr>
          <p:cNvPr id="14" name="燕尾形 13">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5" name="标题 4"/>
          <p:cNvSpPr>
            <a:spLocks noGrp="1"/>
          </p:cNvSpPr>
          <p:nvPr>
            <p:ph type="title"/>
          </p:nvPr>
        </p:nvSpPr>
        <p:spPr/>
        <p:txBody>
          <a:bodyPr/>
          <a:lstStyle/>
          <a:p>
            <a:r>
              <a:rPr lang="en-US" altLang="zh-CN" dirty="0"/>
              <a:t>3.2  </a:t>
            </a:r>
            <a:r>
              <a:rPr lang="zh-CN" altLang="en-US" dirty="0"/>
              <a:t>最小内核</a:t>
            </a:r>
          </a:p>
        </p:txBody>
      </p:sp>
      <p:sp>
        <p:nvSpPr>
          <p:cNvPr id="7" name="内容占位符 6"/>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40290"/>
                                        </p:tgtEl>
                                        <p:attrNameLst>
                                          <p:attrName>style.visibility</p:attrName>
                                        </p:attrNameLst>
                                      </p:cBhvr>
                                      <p:to>
                                        <p:strVal val="visible"/>
                                      </p:to>
                                    </p:set>
                                    <p:animEffect transition="in" filter="slide(fromTop)">
                                      <p:cBhvr>
                                        <p:cTn id="7" dur="500"/>
                                        <p:tgtEl>
                                          <p:spTgt spid="1402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
                                        </p:tgtEl>
                                        <p:attrNameLst>
                                          <p:attrName>style.visibility</p:attrName>
                                        </p:attrNameLst>
                                      </p:cBhvr>
                                      <p:to>
                                        <p:strVal val="hidden"/>
                                      </p:to>
                                    </p:set>
                                  </p:childTnLst>
                                </p:cTn>
                              </p:par>
                              <p:par>
                                <p:cTn id="17" presetID="22" presetClass="entr" presetSubtype="8"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3"/>
                                        </p:tgtEl>
                                        <p:attrNameLst>
                                          <p:attrName>style.visibility</p:attrName>
                                        </p:attrNameLst>
                                      </p:cBhvr>
                                      <p:to>
                                        <p:strVal val="hidden"/>
                                      </p:to>
                                    </p:set>
                                  </p:childTnLst>
                                </p:cTn>
                              </p:par>
                              <p:par>
                                <p:cTn id="24" presetID="22" presetClass="entr" presetSubtype="8"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0"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时间管理</a:t>
            </a:r>
          </a:p>
        </p:txBody>
      </p:sp>
      <p:sp>
        <p:nvSpPr>
          <p:cNvPr id="141316" name="Rectangle 4"/>
          <p:cNvSpPr>
            <a:spLocks noChangeArrowheads="1"/>
          </p:cNvSpPr>
          <p:nvPr/>
        </p:nvSpPr>
        <p:spPr bwMode="auto">
          <a:xfrm>
            <a:off x="1446663" y="2908731"/>
            <a:ext cx="9416955"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dirty="0">
                <a:latin typeface="华文新魏" panose="02010800040101010101" pitchFamily="2" charset="-122"/>
                <a:ea typeface="华文新魏" panose="02010800040101010101" pitchFamily="2" charset="-122"/>
              </a:rPr>
              <a:t>       </a:t>
            </a:r>
            <a:r>
              <a:rPr lang="zh-CN" altLang="en-US" sz="3200" dirty="0">
                <a:latin typeface="华文新魏" panose="02010800040101010101" pitchFamily="2" charset="-122"/>
                <a:ea typeface="华文新魏" panose="02010800040101010101" pitchFamily="2" charset="-122"/>
              </a:rPr>
              <a:t>如果</a:t>
            </a:r>
            <a:r>
              <a:rPr lang="en-US" altLang="zh-CN" sz="3200" dirty="0">
                <a:latin typeface="华文新魏" panose="02010800040101010101" pitchFamily="2" charset="-122"/>
                <a:ea typeface="华文新魏" panose="02010800040101010101" pitchFamily="2" charset="-122"/>
              </a:rPr>
              <a:t>ticks</a:t>
            </a:r>
            <a:r>
              <a:rPr lang="zh-CN" altLang="en-US" sz="3200" dirty="0">
                <a:latin typeface="华文新魏" panose="02010800040101010101" pitchFamily="2" charset="-122"/>
                <a:ea typeface="华文新魏" panose="02010800040101010101" pitchFamily="2" charset="-122"/>
              </a:rPr>
              <a:t>为</a:t>
            </a:r>
            <a:r>
              <a:rPr lang="en-US" altLang="zh-CN" sz="3200" dirty="0">
                <a:latin typeface="华文新魏" panose="02010800040101010101" pitchFamily="2" charset="-122"/>
                <a:ea typeface="华文新魏" panose="02010800040101010101" pitchFamily="2" charset="-122"/>
              </a:rPr>
              <a:t>0</a:t>
            </a:r>
            <a:r>
              <a:rPr lang="zh-CN" altLang="en-US" sz="3200" dirty="0">
                <a:latin typeface="华文新魏" panose="02010800040101010101" pitchFamily="2" charset="-122"/>
                <a:ea typeface="华文新魏" panose="02010800040101010101" pitchFamily="2" charset="-122"/>
              </a:rPr>
              <a:t>，则表明用户不想延时任务，函数会立即返回到调用者；如果</a:t>
            </a:r>
            <a:r>
              <a:rPr lang="en-US" altLang="zh-CN" sz="3200" dirty="0">
                <a:latin typeface="华文新魏" panose="02010800040101010101" pitchFamily="2" charset="-122"/>
                <a:ea typeface="华文新魏" panose="02010800040101010101" pitchFamily="2" charset="-122"/>
              </a:rPr>
              <a:t>ticks</a:t>
            </a:r>
            <a:r>
              <a:rPr lang="zh-CN" altLang="en-US" sz="3200" dirty="0">
                <a:latin typeface="华文新魏" panose="02010800040101010101" pitchFamily="2" charset="-122"/>
                <a:ea typeface="华文新魏" panose="02010800040101010101" pitchFamily="2" charset="-122"/>
              </a:rPr>
              <a:t>非</a:t>
            </a:r>
            <a:r>
              <a:rPr lang="en-US" altLang="zh-CN" sz="3200" dirty="0">
                <a:latin typeface="华文新魏" panose="02010800040101010101" pitchFamily="2" charset="-122"/>
                <a:ea typeface="华文新魏" panose="02010800040101010101" pitchFamily="2" charset="-122"/>
              </a:rPr>
              <a:t>0</a:t>
            </a:r>
            <a:r>
              <a:rPr lang="zh-CN" altLang="en-US" sz="3200" dirty="0">
                <a:latin typeface="华文新魏" panose="02010800040101010101" pitchFamily="2" charset="-122"/>
                <a:ea typeface="华文新魏" panose="02010800040101010101" pitchFamily="2" charset="-122"/>
              </a:rPr>
              <a:t>，则将</a:t>
            </a:r>
            <a:r>
              <a:rPr lang="zh-CN" altLang="en-US" sz="3200" dirty="0">
                <a:solidFill>
                  <a:srgbClr val="00B050"/>
                </a:solidFill>
                <a:latin typeface="华文新魏" panose="02010800040101010101" pitchFamily="2" charset="-122"/>
                <a:ea typeface="华文新魏" panose="02010800040101010101" pitchFamily="2" charset="-122"/>
              </a:rPr>
              <a:t>当前任务从就绪表中删除</a:t>
            </a:r>
            <a:r>
              <a:rPr lang="zh-CN" altLang="en-US" sz="3200" dirty="0">
                <a:latin typeface="华文新魏" panose="02010800040101010101" pitchFamily="2" charset="-122"/>
                <a:ea typeface="华文新魏" panose="02010800040101010101" pitchFamily="2" charset="-122"/>
              </a:rPr>
              <a:t>。与此同时将</a:t>
            </a:r>
            <a:r>
              <a:rPr lang="en-US" altLang="zh-CN" sz="3200" dirty="0">
                <a:latin typeface="华文新魏" panose="02010800040101010101" pitchFamily="2" charset="-122"/>
                <a:ea typeface="华文新魏" panose="02010800040101010101" pitchFamily="2" charset="-122"/>
              </a:rPr>
              <a:t>ticks</a:t>
            </a:r>
            <a:r>
              <a:rPr lang="zh-CN" altLang="en-US" sz="3200" dirty="0">
                <a:latin typeface="华文新魏" panose="02010800040101010101" pitchFamily="2" charset="-122"/>
                <a:ea typeface="华文新魏" panose="02010800040101010101" pitchFamily="2" charset="-122"/>
              </a:rPr>
              <a:t>延时</a:t>
            </a:r>
            <a:r>
              <a:rPr lang="zh-CN" altLang="en-US" sz="3200" dirty="0">
                <a:solidFill>
                  <a:srgbClr val="0070C0"/>
                </a:solidFill>
                <a:latin typeface="华文新魏" panose="02010800040101010101" pitchFamily="2" charset="-122"/>
                <a:ea typeface="华文新魏" panose="02010800040101010101" pitchFamily="2" charset="-122"/>
              </a:rPr>
              <a:t>节拍数保存</a:t>
            </a:r>
            <a:r>
              <a:rPr lang="zh-CN" altLang="en-US" sz="3200" dirty="0">
                <a:latin typeface="华文新魏" panose="02010800040101010101" pitchFamily="2" charset="-122"/>
                <a:ea typeface="华文新魏" panose="02010800040101010101" pitchFamily="2" charset="-122"/>
              </a:rPr>
              <a:t>到当前任务的</a:t>
            </a:r>
            <a:r>
              <a:rPr lang="en-US" altLang="zh-CN" sz="3200" dirty="0">
                <a:solidFill>
                  <a:srgbClr val="FF0000"/>
                </a:solidFill>
                <a:latin typeface="华文新魏" panose="02010800040101010101" pitchFamily="2" charset="-122"/>
                <a:ea typeface="华文新魏" panose="02010800040101010101" pitchFamily="2" charset="-122"/>
              </a:rPr>
              <a:t>OS_TCB</a:t>
            </a:r>
            <a:r>
              <a:rPr lang="zh-CN" altLang="en-US" sz="3200" dirty="0">
                <a:solidFill>
                  <a:srgbClr val="FF0000"/>
                </a:solidFill>
                <a:latin typeface="华文新魏" panose="02010800040101010101" pitchFamily="2" charset="-122"/>
                <a:ea typeface="华文新魏" panose="02010800040101010101" pitchFamily="2" charset="-122"/>
              </a:rPr>
              <a:t>中</a:t>
            </a:r>
            <a:r>
              <a:rPr lang="zh-CN" altLang="en-US" sz="3200" dirty="0">
                <a:latin typeface="华文新魏" panose="02010800040101010101" pitchFamily="2" charset="-122"/>
                <a:ea typeface="华文新魏" panose="02010800040101010101" pitchFamily="2" charset="-122"/>
              </a:rPr>
              <a:t>，然后进行一次任务调度，并且</a:t>
            </a:r>
            <a:r>
              <a:rPr lang="zh-CN" altLang="en-US" sz="3200" dirty="0">
                <a:solidFill>
                  <a:srgbClr val="00B050"/>
                </a:solidFill>
                <a:latin typeface="华文新魏" panose="02010800040101010101" pitchFamily="2" charset="-122"/>
                <a:ea typeface="华文新魏" panose="02010800040101010101" pitchFamily="2" charset="-122"/>
              </a:rPr>
              <a:t>执行下一个</a:t>
            </a:r>
            <a:r>
              <a:rPr lang="zh-CN" altLang="en-US" sz="3200" dirty="0">
                <a:latin typeface="华文新魏" panose="02010800040101010101" pitchFamily="2" charset="-122"/>
                <a:ea typeface="华文新魏" panose="02010800040101010101" pitchFamily="2" charset="-122"/>
              </a:rPr>
              <a:t>优先级最高的处于就绪态的任务。 </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r>
              <a:rPr lang="en-US" altLang="zh-CN" dirty="0"/>
              <a:t>3.2  </a:t>
            </a:r>
            <a:r>
              <a:rPr lang="zh-CN" altLang="en-US" dirty="0"/>
              <a:t>最小内核</a:t>
            </a:r>
          </a:p>
        </p:txBody>
      </p:sp>
      <p:sp>
        <p:nvSpPr>
          <p:cNvPr id="4" name="内容占位符 3"/>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41316">
                                            <p:txEl>
                                              <p:pRg st="0" end="0"/>
                                            </p:txEl>
                                          </p:spTgt>
                                        </p:tgtEl>
                                        <p:attrNameLst>
                                          <p:attrName>style.visibility</p:attrName>
                                        </p:attrNameLst>
                                      </p:cBhvr>
                                      <p:to>
                                        <p:strVal val="visible"/>
                                      </p:to>
                                    </p:set>
                                    <p:animEffect transition="in" filter="wipe(up)">
                                      <p:cBhvr>
                                        <p:cTn id="7" dur="500"/>
                                        <p:tgtEl>
                                          <p:spTgt spid="1413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90115" name="Rectangle 3"/>
          <p:cNvSpPr>
            <a:spLocks noGrp="1" noChangeArrowheads="1"/>
          </p:cNvSpPr>
          <p:nvPr>
            <p:ph idx="1"/>
          </p:nvPr>
        </p:nvSpPr>
        <p:spPr>
          <a:noFill/>
        </p:spPr>
        <p:txBody>
          <a:bodyPr/>
          <a:lstStyle/>
          <a:p>
            <a:pPr eaLnBrk="1" hangingPunct="1">
              <a:buClr>
                <a:srgbClr val="0000FF"/>
              </a:buClr>
              <a:buSzPct val="80000"/>
              <a:buFont typeface="Wingdings" panose="05000000000000000000" pitchFamily="2" charset="2"/>
              <a:buChar char="q"/>
            </a:pPr>
            <a:r>
              <a:rPr lang="zh-CN" altLang="en-US" dirty="0">
                <a:solidFill>
                  <a:srgbClr val="C0C0C0"/>
                </a:solidFill>
              </a:rPr>
              <a:t>基本概念</a:t>
            </a:r>
          </a:p>
          <a:p>
            <a:pPr eaLnBrk="1" hangingPunct="1">
              <a:buClr>
                <a:srgbClr val="0000FF"/>
              </a:buClr>
              <a:buSzPct val="80000"/>
              <a:buFont typeface="Wingdings" panose="05000000000000000000" pitchFamily="2" charset="2"/>
              <a:buChar char="q"/>
            </a:pPr>
            <a:r>
              <a:rPr lang="zh-CN" altLang="en-US" dirty="0">
                <a:solidFill>
                  <a:srgbClr val="C0C0C0"/>
                </a:solidFill>
              </a:rPr>
              <a:t>案例分析</a:t>
            </a:r>
          </a:p>
          <a:p>
            <a:pPr eaLnBrk="1" hangingPunct="1">
              <a:buClr>
                <a:srgbClr val="0000FF"/>
              </a:buClr>
              <a:buSzPct val="80000"/>
              <a:buFont typeface="Wingdings" panose="05000000000000000000" pitchFamily="2" charset="2"/>
              <a:buChar char="q"/>
            </a:pPr>
            <a:r>
              <a:rPr lang="zh-CN" altLang="en-US" dirty="0">
                <a:solidFill>
                  <a:srgbClr val="C0C0C0"/>
                </a:solidFill>
              </a:rPr>
              <a:t>任务控制块</a:t>
            </a:r>
          </a:p>
          <a:p>
            <a:pPr eaLnBrk="1" hangingPunct="1">
              <a:buClr>
                <a:srgbClr val="0000FF"/>
              </a:buClr>
              <a:buSzPct val="80000"/>
              <a:buFont typeface="Wingdings" panose="05000000000000000000" pitchFamily="2" charset="2"/>
              <a:buChar char="q"/>
            </a:pPr>
            <a:r>
              <a:rPr lang="zh-CN" altLang="en-US" dirty="0">
                <a:solidFill>
                  <a:srgbClr val="C0C0C0"/>
                </a:solidFill>
              </a:rPr>
              <a:t>任务就绪算法</a:t>
            </a:r>
          </a:p>
          <a:p>
            <a:pPr eaLnBrk="1" hangingPunct="1">
              <a:buClr>
                <a:srgbClr val="0000FF"/>
              </a:buClr>
              <a:buSzPct val="80000"/>
              <a:buFont typeface="Wingdings" panose="05000000000000000000" pitchFamily="2" charset="2"/>
              <a:buChar char="q"/>
            </a:pPr>
            <a:r>
              <a:rPr lang="en-US" altLang="zh-CN" dirty="0">
                <a:solidFill>
                  <a:srgbClr val="C0C0C0"/>
                </a:solidFill>
              </a:rPr>
              <a:t>OS</a:t>
            </a:r>
            <a:r>
              <a:rPr lang="zh-CN" altLang="en-US" dirty="0">
                <a:solidFill>
                  <a:srgbClr val="C0C0C0"/>
                </a:solidFill>
              </a:rPr>
              <a:t>初始化</a:t>
            </a:r>
          </a:p>
          <a:p>
            <a:pPr eaLnBrk="1" hangingPunct="1">
              <a:buClr>
                <a:srgbClr val="0000FF"/>
              </a:buClr>
              <a:buSzPct val="80000"/>
              <a:buFont typeface="Wingdings" panose="05000000000000000000" pitchFamily="2" charset="2"/>
              <a:buChar char="q"/>
            </a:pPr>
            <a:r>
              <a:rPr lang="zh-CN" altLang="en-US" dirty="0">
                <a:solidFill>
                  <a:srgbClr val="C0C0C0"/>
                </a:solidFill>
              </a:rPr>
              <a:t>任务管理</a:t>
            </a:r>
          </a:p>
          <a:p>
            <a:pPr eaLnBrk="1" hangingPunct="1">
              <a:buClr>
                <a:srgbClr val="0000FF"/>
              </a:buClr>
              <a:buSzPct val="80000"/>
              <a:buFont typeface="Wingdings" panose="05000000000000000000" pitchFamily="2" charset="2"/>
              <a:buChar char="q"/>
            </a:pPr>
            <a:r>
              <a:rPr lang="zh-CN" altLang="en-US" dirty="0">
                <a:solidFill>
                  <a:srgbClr val="C0C0C0"/>
                </a:solidFill>
              </a:rPr>
              <a:t>任务堆栈初始化</a:t>
            </a:r>
          </a:p>
        </p:txBody>
      </p:sp>
      <p:sp>
        <p:nvSpPr>
          <p:cNvPr id="90116" name="Rectangle 4"/>
          <p:cNvSpPr>
            <a:spLocks noChangeArrowheads="1"/>
          </p:cNvSpPr>
          <p:nvPr/>
        </p:nvSpPr>
        <p:spPr bwMode="auto">
          <a:xfrm>
            <a:off x="5807076" y="1447801"/>
            <a:ext cx="41751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0000FF"/>
              </a:buClr>
              <a:buSzPct val="80000"/>
              <a:buFont typeface="Wingdings" panose="05000000000000000000" pitchFamily="2" charset="2"/>
              <a:buChar char="q"/>
            </a:pPr>
            <a:r>
              <a:rPr lang="zh-CN" altLang="en-US" sz="3200" dirty="0">
                <a:solidFill>
                  <a:srgbClr val="C0C0C0"/>
                </a:solidFill>
              </a:rPr>
              <a:t>获取并初始化</a:t>
            </a:r>
            <a:r>
              <a:rPr lang="en-US" altLang="zh-CN" sz="3200" dirty="0">
                <a:solidFill>
                  <a:srgbClr val="C0C0C0"/>
                </a:solidFill>
              </a:rPr>
              <a:t>TCB</a:t>
            </a:r>
          </a:p>
          <a:p>
            <a:pPr eaLnBrk="1" hangingPunct="1">
              <a:spcBef>
                <a:spcPct val="20000"/>
              </a:spcBef>
              <a:buClr>
                <a:srgbClr val="0000FF"/>
              </a:buClr>
              <a:buSzPct val="80000"/>
              <a:buFont typeface="Wingdings" panose="05000000000000000000" pitchFamily="2" charset="2"/>
              <a:buChar char="q"/>
            </a:pPr>
            <a:r>
              <a:rPr lang="zh-CN" altLang="en-US" sz="3200" dirty="0">
                <a:solidFill>
                  <a:srgbClr val="C0C0C0"/>
                </a:solidFill>
              </a:rPr>
              <a:t>启动</a:t>
            </a:r>
            <a:r>
              <a:rPr lang="en-US" altLang="zh-CN" sz="3200" dirty="0">
                <a:solidFill>
                  <a:srgbClr val="C0C0C0"/>
                </a:solidFill>
              </a:rPr>
              <a:t>OS</a:t>
            </a:r>
          </a:p>
          <a:p>
            <a:pPr eaLnBrk="1" hangingPunct="1">
              <a:spcBef>
                <a:spcPct val="20000"/>
              </a:spcBef>
              <a:buClr>
                <a:srgbClr val="0000FF"/>
              </a:buClr>
              <a:buSzPct val="80000"/>
              <a:buFont typeface="Wingdings" panose="05000000000000000000" pitchFamily="2" charset="2"/>
              <a:buChar char="q"/>
            </a:pPr>
            <a:r>
              <a:rPr lang="en-US" altLang="zh-CN" sz="3200" dirty="0" err="1">
                <a:solidFill>
                  <a:srgbClr val="C0C0C0"/>
                </a:solidFill>
              </a:rPr>
              <a:t>TargetInit</a:t>
            </a:r>
            <a:r>
              <a:rPr lang="en-US" altLang="zh-CN" sz="3200" dirty="0">
                <a:solidFill>
                  <a:srgbClr val="C0C0C0"/>
                </a:solidFill>
              </a:rPr>
              <a:t> </a:t>
            </a:r>
            <a:r>
              <a:rPr lang="zh-CN" altLang="en-US" sz="3200" dirty="0">
                <a:solidFill>
                  <a:srgbClr val="C0C0C0"/>
                </a:solidFill>
              </a:rPr>
              <a:t>初始化</a:t>
            </a:r>
          </a:p>
          <a:p>
            <a:pPr eaLnBrk="1" hangingPunct="1">
              <a:spcBef>
                <a:spcPct val="20000"/>
              </a:spcBef>
              <a:buClr>
                <a:srgbClr val="0000FF"/>
              </a:buClr>
              <a:buSzPct val="80000"/>
              <a:buFont typeface="Wingdings" panose="05000000000000000000" pitchFamily="2" charset="2"/>
              <a:buChar char="q"/>
            </a:pPr>
            <a:r>
              <a:rPr lang="zh-CN" altLang="en-US" sz="3200" dirty="0">
                <a:solidFill>
                  <a:srgbClr val="C0C0C0"/>
                </a:solidFill>
              </a:rPr>
              <a:t>时间管理</a:t>
            </a:r>
          </a:p>
          <a:p>
            <a:pPr eaLnBrk="1" hangingPunct="1">
              <a:spcBef>
                <a:spcPct val="20000"/>
              </a:spcBef>
              <a:buClr>
                <a:srgbClr val="0000FF"/>
              </a:buClr>
              <a:buSzPct val="80000"/>
              <a:buFont typeface="Wingdings" panose="05000000000000000000" pitchFamily="2" charset="2"/>
              <a:buChar char="q"/>
            </a:pPr>
            <a:r>
              <a:rPr lang="zh-CN" altLang="en-US" sz="3200" dirty="0">
                <a:solidFill>
                  <a:srgbClr val="FF0000"/>
                </a:solidFill>
              </a:rPr>
              <a:t>任务调度</a:t>
            </a:r>
          </a:p>
          <a:p>
            <a:pPr eaLnBrk="1" hangingPunct="1">
              <a:spcBef>
                <a:spcPct val="20000"/>
              </a:spcBef>
              <a:buClr>
                <a:srgbClr val="0000FF"/>
              </a:buClr>
              <a:buSzPct val="80000"/>
              <a:buFont typeface="Wingdings" panose="05000000000000000000" pitchFamily="2" charset="2"/>
              <a:buChar char="q"/>
            </a:pPr>
            <a:r>
              <a:rPr lang="zh-CN" altLang="en-US" sz="3200" dirty="0">
                <a:solidFill>
                  <a:srgbClr val="C0C0C0"/>
                </a:solidFill>
              </a:rPr>
              <a:t>任务级的任务调度小结</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ChangeArrowheads="1"/>
          </p:cNvSpPr>
          <p:nvPr/>
        </p:nvSpPr>
        <p:spPr bwMode="auto">
          <a:xfrm>
            <a:off x="1981200" y="102352"/>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3.2  </a:t>
            </a:r>
            <a:r>
              <a:rPr lang="zh-CN" altLang="en-US" sz="4400" dirty="0">
                <a:solidFill>
                  <a:schemeClr val="tx2"/>
                </a:solidFill>
              </a:rPr>
              <a:t>最小内核</a:t>
            </a:r>
          </a:p>
        </p:txBody>
      </p:sp>
      <p:sp>
        <p:nvSpPr>
          <p:cNvPr id="151555"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任务调度</a:t>
            </a:r>
          </a:p>
        </p:txBody>
      </p:sp>
      <p:sp>
        <p:nvSpPr>
          <p:cNvPr id="151556" name="Rectangle 4"/>
          <p:cNvSpPr>
            <a:spLocks noChangeArrowheads="1"/>
          </p:cNvSpPr>
          <p:nvPr/>
        </p:nvSpPr>
        <p:spPr bwMode="auto">
          <a:xfrm>
            <a:off x="1981200" y="2852418"/>
            <a:ext cx="8229600"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latin typeface="华文新魏" panose="02010800040101010101" pitchFamily="2" charset="-122"/>
                <a:ea typeface="华文新魏" panose="02010800040101010101" pitchFamily="2" charset="-122"/>
              </a:rPr>
              <a:t>      </a:t>
            </a:r>
            <a:r>
              <a:rPr lang="en-US" altLang="zh-CN" sz="2800" dirty="0" err="1">
                <a:latin typeface="华文新魏" panose="02010800040101010101" pitchFamily="2" charset="-122"/>
                <a:ea typeface="华文新魏" panose="02010800040101010101" pitchFamily="2" charset="-122"/>
              </a:rPr>
              <a:t>μC</a:t>
            </a:r>
            <a:r>
              <a:rPr lang="en-US" altLang="zh-CN" sz="2800" dirty="0">
                <a:latin typeface="华文新魏" panose="02010800040101010101" pitchFamily="2" charset="-122"/>
                <a:ea typeface="华文新魏" panose="02010800040101010101" pitchFamily="2" charset="-122"/>
              </a:rPr>
              <a:t>/OS-Ⅱ</a:t>
            </a:r>
            <a:r>
              <a:rPr lang="zh-CN" altLang="en-US" sz="2800" dirty="0">
                <a:latin typeface="华文新魏" panose="02010800040101010101" pitchFamily="2" charset="-122"/>
                <a:ea typeface="华文新魏" panose="02010800040101010101" pitchFamily="2" charset="-122"/>
              </a:rPr>
              <a:t>内核采用了</a:t>
            </a:r>
            <a:r>
              <a:rPr lang="zh-CN" altLang="en-US" sz="2800" dirty="0">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可剥夺型</a:t>
            </a:r>
            <a:r>
              <a:rPr lang="zh-CN" altLang="en-US" sz="2800" dirty="0">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任务调度算法，</a:t>
            </a:r>
            <a:r>
              <a:rPr lang="en-US" altLang="zh-CN" sz="2800" dirty="0" err="1">
                <a:latin typeface="华文新魏" panose="02010800040101010101" pitchFamily="2" charset="-122"/>
                <a:ea typeface="华文新魏" panose="02010800040101010101" pitchFamily="2" charset="-122"/>
              </a:rPr>
              <a:t>μC</a:t>
            </a:r>
            <a:r>
              <a:rPr lang="en-US" altLang="zh-CN" sz="2800" dirty="0">
                <a:latin typeface="华文新魏" panose="02010800040101010101" pitchFamily="2" charset="-122"/>
                <a:ea typeface="华文新魏" panose="02010800040101010101" pitchFamily="2" charset="-122"/>
              </a:rPr>
              <a:t>/OS-Ⅱ</a:t>
            </a:r>
            <a:r>
              <a:rPr lang="zh-CN" altLang="en-US" sz="2800" dirty="0">
                <a:latin typeface="华文新魏" panose="02010800040101010101" pitchFamily="2" charset="-122"/>
                <a:ea typeface="华文新魏" panose="02010800040101010101" pitchFamily="2" charset="-122"/>
              </a:rPr>
              <a:t>总是</a:t>
            </a:r>
            <a:r>
              <a:rPr lang="zh-CN" altLang="en-US" sz="2800" dirty="0">
                <a:solidFill>
                  <a:srgbClr val="00B050"/>
                </a:solidFill>
                <a:latin typeface="华文新魏" panose="02010800040101010101" pitchFamily="2" charset="-122"/>
                <a:ea typeface="华文新魏" panose="02010800040101010101" pitchFamily="2" charset="-122"/>
              </a:rPr>
              <a:t>运行</a:t>
            </a:r>
            <a:r>
              <a:rPr lang="zh-CN" altLang="en-US" sz="2800" dirty="0">
                <a:latin typeface="华文新魏" panose="02010800040101010101" pitchFamily="2" charset="-122"/>
                <a:ea typeface="华文新魏" panose="02010800040101010101" pitchFamily="2" charset="-122"/>
              </a:rPr>
              <a:t>处于就绪态中</a:t>
            </a:r>
            <a:r>
              <a:rPr lang="zh-CN" altLang="en-US" sz="2800" dirty="0">
                <a:solidFill>
                  <a:srgbClr val="0070C0"/>
                </a:solidFill>
                <a:latin typeface="华文新魏" panose="02010800040101010101" pitchFamily="2" charset="-122"/>
                <a:ea typeface="华文新魏" panose="02010800040101010101" pitchFamily="2" charset="-122"/>
              </a:rPr>
              <a:t>优先级最高</a:t>
            </a:r>
            <a:r>
              <a:rPr lang="zh-CN" altLang="en-US" sz="2800" dirty="0">
                <a:latin typeface="华文新魏" panose="02010800040101010101" pitchFamily="2" charset="-122"/>
                <a:ea typeface="华文新魏" panose="02010800040101010101" pitchFamily="2" charset="-122"/>
              </a:rPr>
              <a:t>的任务，具体是通过</a:t>
            </a:r>
            <a:r>
              <a:rPr lang="zh-CN" altLang="en-US" sz="2800" dirty="0">
                <a:solidFill>
                  <a:srgbClr val="FF0000"/>
                </a:solidFill>
                <a:latin typeface="华文新魏" panose="02010800040101010101" pitchFamily="2" charset="-122"/>
                <a:ea typeface="华文新魏" panose="02010800040101010101" pitchFamily="2" charset="-122"/>
              </a:rPr>
              <a:t>调度器（</a:t>
            </a:r>
            <a:r>
              <a:rPr lang="en-US" altLang="zh-CN" sz="2800" dirty="0">
                <a:solidFill>
                  <a:srgbClr val="FF0000"/>
                </a:solidFill>
                <a:latin typeface="华文新魏" panose="02010800040101010101" pitchFamily="2" charset="-122"/>
                <a:ea typeface="华文新魏" panose="02010800040101010101" pitchFamily="2" charset="-122"/>
              </a:rPr>
              <a:t>Scheduler</a:t>
            </a:r>
            <a:r>
              <a:rPr lang="zh-CN" altLang="en-US" sz="2800" dirty="0">
                <a:solidFill>
                  <a:srgbClr val="FF0000"/>
                </a:solidFill>
                <a:latin typeface="华文新魏" panose="02010800040101010101" pitchFamily="2" charset="-122"/>
                <a:ea typeface="华文新魏" panose="02010800040101010101" pitchFamily="2" charset="-122"/>
              </a:rPr>
              <a:t>）实现</a:t>
            </a:r>
            <a:r>
              <a:rPr lang="zh-CN" altLang="en-US" sz="2800" dirty="0">
                <a:latin typeface="华文新魏" panose="02010800040101010101" pitchFamily="2" charset="-122"/>
                <a:ea typeface="华文新魏" panose="02010800040101010101" pitchFamily="2" charset="-122"/>
              </a:rPr>
              <a:t>。</a:t>
            </a:r>
          </a:p>
          <a:p>
            <a:pPr eaLnBrk="1" hangingPunct="1">
              <a:spcBef>
                <a:spcPct val="50000"/>
              </a:spcBef>
            </a:pPr>
            <a:r>
              <a:rPr lang="zh-CN" altLang="en-US" sz="2800" dirty="0">
                <a:latin typeface="华文新魏" panose="02010800040101010101" pitchFamily="2" charset="-122"/>
                <a:ea typeface="华文新魏" panose="02010800040101010101" pitchFamily="2" charset="-122"/>
              </a:rPr>
              <a:t>      任务级的</a:t>
            </a:r>
            <a:r>
              <a:rPr lang="zh-CN" altLang="en-US" sz="2800" dirty="0">
                <a:solidFill>
                  <a:srgbClr val="0070C0"/>
                </a:solidFill>
                <a:latin typeface="华文新魏" panose="02010800040101010101" pitchFamily="2" charset="-122"/>
                <a:ea typeface="华文新魏" panose="02010800040101010101" pitchFamily="2" charset="-122"/>
              </a:rPr>
              <a:t>任务调度</a:t>
            </a:r>
            <a:r>
              <a:rPr lang="zh-CN" altLang="en-US" sz="2800" dirty="0">
                <a:latin typeface="华文新魏" panose="02010800040101010101" pitchFamily="2" charset="-122"/>
                <a:ea typeface="华文新魏" panose="02010800040101010101" pitchFamily="2" charset="-122"/>
              </a:rPr>
              <a:t>由</a:t>
            </a:r>
            <a:r>
              <a:rPr lang="en-US" altLang="zh-CN" sz="2800" dirty="0" err="1">
                <a:latin typeface="华文新魏" panose="02010800040101010101" pitchFamily="2" charset="-122"/>
                <a:ea typeface="华文新魏" panose="02010800040101010101" pitchFamily="2" charset="-122"/>
              </a:rPr>
              <a:t>OS_Sched</a:t>
            </a:r>
            <a:r>
              <a:rPr lang="en-US" altLang="zh-CN" sz="2800" dirty="0">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函数完成，而</a:t>
            </a:r>
            <a:r>
              <a:rPr lang="zh-CN" altLang="en-US" sz="2800" dirty="0">
                <a:solidFill>
                  <a:srgbClr val="00B050"/>
                </a:solidFill>
                <a:latin typeface="华文新魏" panose="02010800040101010101" pitchFamily="2" charset="-122"/>
                <a:ea typeface="华文新魏" panose="02010800040101010101" pitchFamily="2" charset="-122"/>
              </a:rPr>
              <a:t>中断级</a:t>
            </a:r>
            <a:r>
              <a:rPr lang="zh-CN" altLang="en-US" sz="2800" dirty="0">
                <a:latin typeface="华文新魏" panose="02010800040101010101" pitchFamily="2" charset="-122"/>
                <a:ea typeface="华文新魏" panose="02010800040101010101" pitchFamily="2" charset="-122"/>
              </a:rPr>
              <a:t>的任务调度由</a:t>
            </a:r>
            <a:r>
              <a:rPr lang="en-US" altLang="zh-CN" sz="2800" dirty="0" err="1">
                <a:latin typeface="华文新魏" panose="02010800040101010101" pitchFamily="2" charset="-122"/>
                <a:ea typeface="华文新魏" panose="02010800040101010101" pitchFamily="2" charset="-122"/>
              </a:rPr>
              <a:t>OSIntExt</a:t>
            </a:r>
            <a:r>
              <a:rPr lang="en-US" altLang="zh-CN" sz="2800" dirty="0">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函数完成。</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51555"/>
                                        </p:tgtEl>
                                        <p:attrNameLst>
                                          <p:attrName>style.visibility</p:attrName>
                                        </p:attrNameLst>
                                      </p:cBhvr>
                                      <p:to>
                                        <p:strVal val="visible"/>
                                      </p:to>
                                    </p:set>
                                    <p:animEffect transition="in" filter="slide(fromRight)">
                                      <p:cBhvr>
                                        <p:cTn id="7" dur="500"/>
                                        <p:tgtEl>
                                          <p:spTgt spid="15155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51556">
                                            <p:txEl>
                                              <p:pRg st="0" end="0"/>
                                            </p:txEl>
                                          </p:spTgt>
                                        </p:tgtEl>
                                        <p:attrNameLst>
                                          <p:attrName>style.visibility</p:attrName>
                                        </p:attrNameLst>
                                      </p:cBhvr>
                                      <p:to>
                                        <p:strVal val="visible"/>
                                      </p:to>
                                    </p:set>
                                    <p:animEffect transition="in" filter="wipe(up)">
                                      <p:cBhvr>
                                        <p:cTn id="11" dur="500"/>
                                        <p:tgtEl>
                                          <p:spTgt spid="151556">
                                            <p:txEl>
                                              <p:pRg st="0" end="0"/>
                                            </p:txEl>
                                          </p:spTgt>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51556">
                                            <p:txEl>
                                              <p:pRg st="1" end="1"/>
                                            </p:txEl>
                                          </p:spTgt>
                                        </p:tgtEl>
                                        <p:attrNameLst>
                                          <p:attrName>style.visibility</p:attrName>
                                        </p:attrNameLst>
                                      </p:cBhvr>
                                      <p:to>
                                        <p:strVal val="visible"/>
                                      </p:to>
                                    </p:set>
                                    <p:animEffect transition="in" filter="wipe(up)">
                                      <p:cBhvr>
                                        <p:cTn id="15" dur="500"/>
                                        <p:tgtEl>
                                          <p:spTgt spid="15155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kumimoji="1" lang="zh-CN" altLang="en-US" b="1" dirty="0">
                <a:solidFill>
                  <a:schemeClr val="tx1"/>
                </a:solidFill>
              </a:rPr>
              <a:t>希望大家有所收获</a:t>
            </a:r>
          </a:p>
        </p:txBody>
      </p:sp>
      <p:sp>
        <p:nvSpPr>
          <p:cNvPr id="93187" name="Rectangle 3"/>
          <p:cNvSpPr>
            <a:spLocks noGrp="1" noChangeArrowheads="1"/>
          </p:cNvSpPr>
          <p:nvPr>
            <p:ph idx="1"/>
          </p:nvPr>
        </p:nvSpPr>
        <p:spPr/>
        <p:txBody>
          <a:bodyPr>
            <a:normAutofit/>
          </a:bodyPr>
          <a:lstStyle/>
          <a:p>
            <a:pPr>
              <a:buFontTx/>
              <a:buNone/>
            </a:pPr>
            <a:r>
              <a:rPr lang="en-US" altLang="zh-CN"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1</a:t>
            </a:r>
            <a:r>
              <a:rPr lang="zh-CN" altLang="en-US"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、形成</a:t>
            </a:r>
            <a:r>
              <a:rPr lang="zh-CN" altLang="en-US" sz="3600" dirty="0">
                <a:solidFill>
                  <a:srgbClr val="FF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个人对嵌入式</a:t>
            </a:r>
            <a:r>
              <a:rPr lang="zh-CN" altLang="en-US"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的</a:t>
            </a:r>
            <a:r>
              <a:rPr lang="zh-CN" altLang="en-US" sz="3600" dirty="0">
                <a:solidFill>
                  <a:srgbClr val="0070C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初步认知</a:t>
            </a:r>
            <a:endParaRPr lang="en-US" altLang="zh-CN" sz="3600" dirty="0">
              <a:solidFill>
                <a:srgbClr val="0070C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a:buFontTx/>
              <a:buNone/>
            </a:pPr>
            <a:endParaRPr lang="zh-CN" altLang="en-US" sz="3600" dirty="0">
              <a:solidFill>
                <a:srgbClr val="0070C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a:buFontTx/>
              <a:buNone/>
            </a:pPr>
            <a:r>
              <a:rPr lang="en-US" altLang="zh-CN"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2</a:t>
            </a:r>
            <a:r>
              <a:rPr lang="zh-CN" altLang="en-US"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、知其然知其所以然！！！</a:t>
            </a:r>
          </a:p>
          <a:p>
            <a:pPr>
              <a:buFontTx/>
              <a:buNone/>
            </a:pPr>
            <a:endParaRPr lang="zh-CN" altLang="en-US"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a:buFontTx/>
              <a:buNone/>
            </a:pPr>
            <a:r>
              <a:rPr lang="en-US" altLang="zh-CN"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3</a:t>
            </a:r>
            <a:r>
              <a:rPr lang="zh-CN" altLang="en-US"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a:t>
            </a:r>
            <a:r>
              <a:rPr lang="zh-CN" altLang="en-US" sz="3600" dirty="0">
                <a:solidFill>
                  <a:srgbClr val="00B05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接触</a:t>
            </a:r>
            <a:r>
              <a:rPr lang="zh-CN" altLang="en-US"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、获得嵌入式开发设计实践经验</a:t>
            </a:r>
          </a:p>
          <a:p>
            <a:pPr>
              <a:buFontTx/>
              <a:buNone/>
            </a:pPr>
            <a:endParaRPr lang="en-US" altLang="zh-CN"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未标题-1"/>
          <p:cNvPicPr>
            <a:picLocks noChangeAspect="1" noChangeArrowheads="1"/>
          </p:cNvPicPr>
          <p:nvPr/>
        </p:nvPicPr>
        <p:blipFill>
          <a:blip r:embed="rId2">
            <a:clrChange>
              <a:clrFrom>
                <a:srgbClr val="FFFFFF"/>
              </a:clrFrom>
              <a:clrTo>
                <a:srgbClr val="FFFFFF">
                  <a:alpha val="0"/>
                </a:srgbClr>
              </a:clrTo>
            </a:clrChange>
            <a:lum contrast="-12000"/>
            <a:extLst>
              <a:ext uri="{28A0092B-C50C-407E-A947-70E740481C1C}">
                <a14:useLocalDpi xmlns:a14="http://schemas.microsoft.com/office/drawing/2010/main" val="0"/>
              </a:ext>
            </a:extLst>
          </a:blip>
          <a:srcRect/>
          <a:stretch>
            <a:fillRect/>
          </a:stretch>
        </p:blipFill>
        <p:spPr bwMode="auto">
          <a:xfrm>
            <a:off x="1923052" y="1479554"/>
            <a:ext cx="2021147" cy="399712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292" name="Group 4"/>
          <p:cNvGraphicFramePr>
            <a:graphicFrameLocks noGrp="1"/>
          </p:cNvGraphicFramePr>
          <p:nvPr/>
        </p:nvGraphicFramePr>
        <p:xfrm>
          <a:off x="3944199" y="1479554"/>
          <a:ext cx="6591872" cy="4876800"/>
        </p:xfrm>
        <a:graphic>
          <a:graphicData uri="http://schemas.openxmlformats.org/drawingml/2006/table">
            <a:tbl>
              <a:tblPr/>
              <a:tblGrid>
                <a:gridCol w="1295244">
                  <a:extLst>
                    <a:ext uri="{9D8B030D-6E8A-4147-A177-3AD203B41FA5}">
                      <a16:colId xmlns:a16="http://schemas.microsoft.com/office/drawing/2014/main" val="20000"/>
                    </a:ext>
                  </a:extLst>
                </a:gridCol>
                <a:gridCol w="1341503">
                  <a:extLst>
                    <a:ext uri="{9D8B030D-6E8A-4147-A177-3AD203B41FA5}">
                      <a16:colId xmlns:a16="http://schemas.microsoft.com/office/drawing/2014/main" val="20001"/>
                    </a:ext>
                  </a:extLst>
                </a:gridCol>
                <a:gridCol w="1318375">
                  <a:extLst>
                    <a:ext uri="{9D8B030D-6E8A-4147-A177-3AD203B41FA5}">
                      <a16:colId xmlns:a16="http://schemas.microsoft.com/office/drawing/2014/main" val="20002"/>
                    </a:ext>
                  </a:extLst>
                </a:gridCol>
                <a:gridCol w="1318375">
                  <a:extLst>
                    <a:ext uri="{9D8B030D-6E8A-4147-A177-3AD203B41FA5}">
                      <a16:colId xmlns:a16="http://schemas.microsoft.com/office/drawing/2014/main" val="20003"/>
                    </a:ext>
                  </a:extLst>
                </a:gridCol>
                <a:gridCol w="1318375">
                  <a:extLst>
                    <a:ext uri="{9D8B030D-6E8A-4147-A177-3AD203B41FA5}">
                      <a16:colId xmlns:a16="http://schemas.microsoft.com/office/drawing/2014/main" val="20004"/>
                    </a:ext>
                  </a:extLst>
                </a:gridCol>
              </a:tblGrid>
              <a:tr h="38717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iPhone A4</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iPhone A5</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iPad A4</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iPad A5</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717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dirty="0">
                          <a:ln>
                            <a:noFill/>
                          </a:ln>
                          <a:solidFill>
                            <a:srgbClr val="00B050"/>
                          </a:solidFill>
                          <a:effectLst/>
                          <a:latin typeface="Times New Roman" panose="02020603050405020304" pitchFamily="18" charset="0"/>
                          <a:ea typeface="宋体" panose="02010600030101010101" pitchFamily="2" charset="-122"/>
                          <a:cs typeface="Times New Roman" panose="02020603050405020304" pitchFamily="18" charset="0"/>
                        </a:rPr>
                        <a:t>架构</a:t>
                      </a:r>
                      <a:endParaRPr kumimoji="0" lang="zh-CN" altLang="en-US" sz="2000" b="0" i="0" u="none" strike="noStrike" cap="none" normalizeH="0" baseline="0" dirty="0">
                        <a:ln>
                          <a:noFill/>
                        </a:ln>
                        <a:solidFill>
                          <a:srgbClr val="00B050"/>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B050"/>
                          </a:solidFill>
                          <a:effectLst/>
                          <a:latin typeface="Times New Roman" panose="02020603050405020304" pitchFamily="18" charset="0"/>
                          <a:ea typeface="宋体" panose="02010600030101010101" pitchFamily="2" charset="-122"/>
                          <a:cs typeface="Times New Roman" panose="02020603050405020304" pitchFamily="18" charset="0"/>
                        </a:rPr>
                        <a:t>ARMv7</a:t>
                      </a:r>
                      <a:endParaRPr kumimoji="0" lang="en-US" altLang="zh-CN" sz="2000" b="0" i="0" u="none" strike="noStrike" cap="none" normalizeH="0" baseline="0" dirty="0">
                        <a:ln>
                          <a:noFill/>
                        </a:ln>
                        <a:solidFill>
                          <a:srgbClr val="00B050"/>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B050"/>
                          </a:solidFill>
                          <a:effectLst/>
                          <a:latin typeface="Times New Roman" panose="02020603050405020304" pitchFamily="18" charset="0"/>
                          <a:ea typeface="宋体" panose="02010600030101010101" pitchFamily="2" charset="-122"/>
                          <a:cs typeface="Times New Roman" panose="02020603050405020304" pitchFamily="18" charset="0"/>
                        </a:rPr>
                        <a:t>ARMv7</a:t>
                      </a:r>
                      <a:endParaRPr kumimoji="0" lang="en-US" altLang="zh-CN" sz="2000" b="0" i="0" u="none" strike="noStrike" cap="none" normalizeH="0" baseline="0">
                        <a:ln>
                          <a:noFill/>
                        </a:ln>
                        <a:solidFill>
                          <a:srgbClr val="00B050"/>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B050"/>
                          </a:solidFill>
                          <a:effectLst/>
                          <a:latin typeface="Times New Roman" panose="02020603050405020304" pitchFamily="18" charset="0"/>
                          <a:ea typeface="宋体" panose="02010600030101010101" pitchFamily="2" charset="-122"/>
                          <a:cs typeface="Times New Roman" panose="02020603050405020304" pitchFamily="18" charset="0"/>
                        </a:rPr>
                        <a:t>ARMv7</a:t>
                      </a:r>
                      <a:endParaRPr kumimoji="0" lang="en-US" altLang="zh-CN" sz="2000" b="0" i="0" u="none" strike="noStrike" cap="none" normalizeH="0" baseline="0">
                        <a:ln>
                          <a:noFill/>
                        </a:ln>
                        <a:solidFill>
                          <a:srgbClr val="00B050"/>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B050"/>
                          </a:solidFill>
                          <a:effectLst/>
                          <a:latin typeface="Times New Roman" panose="02020603050405020304" pitchFamily="18" charset="0"/>
                          <a:ea typeface="宋体" panose="02010600030101010101" pitchFamily="2" charset="-122"/>
                          <a:cs typeface="Times New Roman" panose="02020603050405020304" pitchFamily="18" charset="0"/>
                        </a:rPr>
                        <a:t>ARMv7</a:t>
                      </a:r>
                      <a:endParaRPr kumimoji="0" lang="en-US" altLang="zh-CN" sz="2000" b="0" i="0" u="none" strike="noStrike" cap="none" normalizeH="0" baseline="0" dirty="0">
                        <a:ln>
                          <a:noFill/>
                        </a:ln>
                        <a:solidFill>
                          <a:srgbClr val="00B050"/>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717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频率</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800MHz</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800MHz</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1GHz</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1GHz</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717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运行频率</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731MHz</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685MHz</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984MHz</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808MHz</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68763">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处理器数量</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717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核心</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68763">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一级指令缓存</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32.0KB</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32.0KB</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32.0KB</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32.0KB</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668763">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一级数据缓存</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32.0KB</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32.0KB</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32.0KB</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32.0KB</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8717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二级缓存</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512KB</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1.00MB</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512KB</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1.00MB</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8717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总线频率</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100.0MHz</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200.0MHz</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100.0MHz</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250MHz</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4" name="标题 3"/>
          <p:cNvSpPr>
            <a:spLocks noGrp="1"/>
          </p:cNvSpPr>
          <p:nvPr>
            <p:ph type="title"/>
          </p:nvPr>
        </p:nvSpPr>
        <p:spPr/>
        <p:txBody>
          <a:bodyPr>
            <a:normAutofit fontScale="90000"/>
          </a:bodyPr>
          <a:lstStyle/>
          <a:p>
            <a:r>
              <a:rPr lang="zh-CN" altLang="en-US" sz="4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苹果</a:t>
            </a:r>
            <a:r>
              <a:rPr lang="en-US" altLang="zh-CN" sz="4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A4</a:t>
            </a:r>
            <a:r>
              <a:rPr lang="zh-CN" altLang="en-US" sz="4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 </a:t>
            </a:r>
            <a:r>
              <a:rPr lang="en-US" altLang="zh-CN" sz="4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A5</a:t>
            </a:r>
            <a:r>
              <a:rPr lang="zh-CN" altLang="en-US" sz="4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的一些数据对比</a:t>
            </a:r>
            <a:r>
              <a:rPr lang="en-US" altLang="zh-CN" sz="4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endParaRPr lang="zh-CN" altLang="en-US"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nodeType="withEffect">
                                  <p:stCondLst>
                                    <p:cond delay="0"/>
                                  </p:stCondLst>
                                  <p:childTnLst>
                                    <p:set>
                                      <p:cBhvr>
                                        <p:cTn id="6" dur="1" fill="hold">
                                          <p:stCondLst>
                                            <p:cond delay="0"/>
                                          </p:stCondLst>
                                        </p:cTn>
                                        <p:tgtEl>
                                          <p:spTgt spid="12292"/>
                                        </p:tgtEl>
                                        <p:attrNameLst>
                                          <p:attrName>style.visibility</p:attrName>
                                        </p:attrNameLst>
                                      </p:cBhvr>
                                      <p:to>
                                        <p:strVal val="visible"/>
                                      </p:to>
                                    </p:set>
                                    <p:animEffect transition="in" filter="barn(inHorizontal)">
                                      <p:cBhvr>
                                        <p:cTn id="7" dur="500"/>
                                        <p:tgtEl>
                                          <p:spTgt spid="12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ChangeArrowheads="1"/>
          </p:cNvSpPr>
          <p:nvPr/>
        </p:nvSpPr>
        <p:spPr bwMode="auto">
          <a:xfrm>
            <a:off x="1981200" y="75061"/>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3.2  </a:t>
            </a:r>
            <a:r>
              <a:rPr lang="zh-CN" altLang="en-US" sz="4400" dirty="0">
                <a:solidFill>
                  <a:schemeClr val="tx2"/>
                </a:solidFill>
              </a:rPr>
              <a:t>最小内核</a:t>
            </a:r>
          </a:p>
        </p:txBody>
      </p:sp>
      <p:sp>
        <p:nvSpPr>
          <p:cNvPr id="92163" name="Rectangle 3"/>
          <p:cNvSpPr>
            <a:spLocks noChangeArrowheads="1"/>
          </p:cNvSpPr>
          <p:nvPr/>
        </p:nvSpPr>
        <p:spPr bwMode="auto">
          <a:xfrm>
            <a:off x="1181100" y="110376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dirty="0"/>
              <a:t>任务调度</a:t>
            </a:r>
          </a:p>
        </p:txBody>
      </p:sp>
      <p:sp>
        <p:nvSpPr>
          <p:cNvPr id="152580" name="Rectangle 4"/>
          <p:cNvSpPr>
            <a:spLocks noChangeArrowheads="1"/>
          </p:cNvSpPr>
          <p:nvPr/>
        </p:nvSpPr>
        <p:spPr bwMode="auto">
          <a:xfrm>
            <a:off x="2411412" y="1809750"/>
            <a:ext cx="5791200" cy="31242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dirty="0">
                <a:latin typeface="Arial" panose="020B0604020202020204" pitchFamily="34" charset="0"/>
              </a:rPr>
              <a:t>void  </a:t>
            </a:r>
            <a:r>
              <a:rPr lang="en-US" altLang="zh-CN" sz="1400" dirty="0" err="1">
                <a:latin typeface="Arial" panose="020B0604020202020204" pitchFamily="34" charset="0"/>
              </a:rPr>
              <a:t>OS_Sched</a:t>
            </a:r>
            <a:r>
              <a:rPr lang="en-US" altLang="zh-CN" sz="1400" dirty="0">
                <a:latin typeface="Arial" panose="020B0604020202020204" pitchFamily="34" charset="0"/>
              </a:rPr>
              <a:t> (void)</a:t>
            </a:r>
          </a:p>
          <a:p>
            <a:pPr>
              <a:defRPr/>
            </a:pPr>
            <a:r>
              <a:rPr lang="pt-BR" altLang="zh-CN" sz="1400" dirty="0">
                <a:latin typeface="Arial" panose="020B0604020202020204" pitchFamily="34" charset="0"/>
              </a:rPr>
              <a:t>{</a:t>
            </a:r>
          </a:p>
          <a:p>
            <a:pPr>
              <a:defRPr/>
            </a:pPr>
            <a:r>
              <a:rPr lang="pt-BR" altLang="zh-CN" sz="1400" dirty="0">
                <a:latin typeface="Arial" panose="020B0604020202020204" pitchFamily="34" charset="0"/>
              </a:rPr>
              <a:t>    INT8U      y;</a:t>
            </a:r>
          </a:p>
          <a:p>
            <a:pPr>
              <a:defRPr/>
            </a:pPr>
            <a:r>
              <a:rPr lang="pt-BR" altLang="zh-CN" sz="1400" dirty="0">
                <a:latin typeface="Arial" panose="020B0604020202020204" pitchFamily="34" charset="0"/>
              </a:rPr>
              <a:t>    OS_ENTER_CRITICAL();</a:t>
            </a:r>
          </a:p>
          <a:p>
            <a:pPr>
              <a:defRPr/>
            </a:pPr>
            <a:r>
              <a:rPr lang="pt-BR" altLang="zh-CN" sz="1400" dirty="0">
                <a:latin typeface="Arial" panose="020B0604020202020204" pitchFamily="34" charset="0"/>
              </a:rPr>
              <a:t>    if (OSIntNesting == 0) {</a:t>
            </a:r>
          </a:p>
          <a:p>
            <a:pPr>
              <a:defRPr/>
            </a:pPr>
            <a:r>
              <a:rPr lang="pt-BR" altLang="zh-CN" sz="1400" dirty="0">
                <a:latin typeface="Arial" panose="020B0604020202020204" pitchFamily="34" charset="0"/>
              </a:rPr>
              <a:t>        y             = OSUnMapTbl[OSRdyGrp]; </a:t>
            </a:r>
          </a:p>
          <a:p>
            <a:pPr>
              <a:defRPr/>
            </a:pPr>
            <a:r>
              <a:rPr lang="pt-BR" altLang="zh-CN" sz="1400" dirty="0">
                <a:latin typeface="Arial" panose="020B0604020202020204" pitchFamily="34" charset="0"/>
              </a:rPr>
              <a:t>        </a:t>
            </a:r>
            <a:r>
              <a:rPr lang="en-US" altLang="zh-CN" sz="1400" dirty="0" err="1">
                <a:latin typeface="Arial" panose="020B0604020202020204" pitchFamily="34" charset="0"/>
              </a:rPr>
              <a:t>OSPrioHighRdy</a:t>
            </a:r>
            <a:r>
              <a:rPr lang="en-US" altLang="zh-CN" sz="1400" dirty="0">
                <a:latin typeface="Arial" panose="020B0604020202020204" pitchFamily="34" charset="0"/>
              </a:rPr>
              <a:t> = (INT8U)((y &lt;&lt; 3) + </a:t>
            </a:r>
            <a:r>
              <a:rPr lang="en-US" altLang="zh-CN" sz="1400" dirty="0" err="1">
                <a:latin typeface="Arial" panose="020B0604020202020204" pitchFamily="34" charset="0"/>
              </a:rPr>
              <a:t>OSUnMapTbl</a:t>
            </a:r>
            <a:r>
              <a:rPr lang="en-US" altLang="zh-CN" sz="1400" dirty="0">
                <a:latin typeface="Arial" panose="020B0604020202020204" pitchFamily="34" charset="0"/>
              </a:rPr>
              <a:t>[</a:t>
            </a:r>
            <a:r>
              <a:rPr lang="en-US" altLang="zh-CN" sz="1400" dirty="0" err="1">
                <a:latin typeface="Arial" panose="020B0604020202020204" pitchFamily="34" charset="0"/>
              </a:rPr>
              <a:t>OSRdyTbl</a:t>
            </a:r>
            <a:r>
              <a:rPr lang="en-US" altLang="zh-CN" sz="1400" dirty="0">
                <a:latin typeface="Arial" panose="020B0604020202020204" pitchFamily="34" charset="0"/>
              </a:rPr>
              <a:t>[y]]);</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OSPrioHighRdy</a:t>
            </a:r>
            <a:r>
              <a:rPr lang="en-US" altLang="zh-CN" sz="1400" dirty="0">
                <a:latin typeface="Arial" panose="020B0604020202020204" pitchFamily="34" charset="0"/>
              </a:rPr>
              <a:t> != </a:t>
            </a:r>
            <a:r>
              <a:rPr lang="en-US" altLang="zh-CN" sz="1400" dirty="0" err="1">
                <a:latin typeface="Arial" panose="020B0604020202020204" pitchFamily="34" charset="0"/>
              </a:rPr>
              <a:t>OSPrioCur</a:t>
            </a:r>
            <a:r>
              <a:rPr lang="en-US" altLang="zh-CN" sz="1400" dirty="0">
                <a:latin typeface="Arial" panose="020B0604020202020204" pitchFamily="34" charset="0"/>
              </a:rPr>
              <a:t>) {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OSTCBHighRdy</a:t>
            </a:r>
            <a:r>
              <a:rPr lang="en-US" altLang="zh-CN" sz="1400" dirty="0">
                <a:latin typeface="Arial" panose="020B0604020202020204" pitchFamily="34" charset="0"/>
              </a:rPr>
              <a:t> = OSTCBPrioTbl[</a:t>
            </a:r>
            <a:r>
              <a:rPr lang="en-US" altLang="zh-CN" sz="1400" dirty="0" err="1">
                <a:latin typeface="Arial" panose="020B0604020202020204" pitchFamily="34" charset="0"/>
              </a:rPr>
              <a:t>OSPrioHighRdy</a:t>
            </a:r>
            <a:r>
              <a:rPr lang="en-US" altLang="zh-CN" sz="1400" dirty="0">
                <a:latin typeface="Arial" panose="020B0604020202020204" pitchFamily="34" charset="0"/>
              </a:rPr>
              <a:t>];</a:t>
            </a:r>
          </a:p>
          <a:p>
            <a:pPr>
              <a:defRPr/>
            </a:pPr>
            <a:r>
              <a:rPr lang="en-US" altLang="zh-CN" sz="1400" dirty="0">
                <a:latin typeface="Arial" panose="020B0604020202020204" pitchFamily="34" charset="0"/>
              </a:rPr>
              <a:t>            OS_TASK_SW();</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OS_EXIT_CRITICAL();</a:t>
            </a:r>
          </a:p>
          <a:p>
            <a:pPr>
              <a:defRPr/>
            </a:pPr>
            <a:r>
              <a:rPr lang="en-US" altLang="zh-CN" sz="1400" dirty="0">
                <a:latin typeface="Arial" panose="020B0604020202020204" pitchFamily="34" charset="0"/>
              </a:rPr>
              <a:t>}</a:t>
            </a:r>
          </a:p>
        </p:txBody>
      </p:sp>
      <p:grpSp>
        <p:nvGrpSpPr>
          <p:cNvPr id="2" name="Group 5"/>
          <p:cNvGrpSpPr/>
          <p:nvPr/>
        </p:nvGrpSpPr>
        <p:grpSpPr bwMode="auto">
          <a:xfrm>
            <a:off x="2640012" y="2592388"/>
            <a:ext cx="6096000" cy="360362"/>
            <a:chOff x="912" y="2077"/>
            <a:chExt cx="3840" cy="227"/>
          </a:xfrm>
        </p:grpSpPr>
        <p:sp>
          <p:nvSpPr>
            <p:cNvPr id="92179" name="AutoShape 6"/>
            <p:cNvSpPr>
              <a:spLocks noChangeArrowheads="1"/>
            </p:cNvSpPr>
            <p:nvPr/>
          </p:nvSpPr>
          <p:spPr bwMode="auto">
            <a:xfrm>
              <a:off x="912" y="2160"/>
              <a:ext cx="2064" cy="14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180" name="AutoShape 7"/>
            <p:cNvSpPr>
              <a:spLocks noChangeArrowheads="1"/>
            </p:cNvSpPr>
            <p:nvPr/>
          </p:nvSpPr>
          <p:spPr bwMode="auto">
            <a:xfrm>
              <a:off x="2832" y="2077"/>
              <a:ext cx="1920" cy="227"/>
            </a:xfrm>
            <a:prstGeom prst="roundRect">
              <a:avLst>
                <a:gd name="adj" fmla="val 16667"/>
              </a:avLst>
            </a:prstGeom>
            <a:solidFill>
              <a:srgbClr val="E7FFFF"/>
            </a:solidFill>
            <a:ln w="9525" algn="ctr">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判断是否处于中断服务程序中</a:t>
              </a:r>
            </a:p>
          </p:txBody>
        </p:sp>
      </p:grpSp>
      <p:grpSp>
        <p:nvGrpSpPr>
          <p:cNvPr id="3" name="Group 8"/>
          <p:cNvGrpSpPr/>
          <p:nvPr/>
        </p:nvGrpSpPr>
        <p:grpSpPr bwMode="auto">
          <a:xfrm>
            <a:off x="2792412" y="2724151"/>
            <a:ext cx="7162800" cy="665163"/>
            <a:chOff x="1008" y="2160"/>
            <a:chExt cx="4512" cy="419"/>
          </a:xfrm>
        </p:grpSpPr>
        <p:sp>
          <p:nvSpPr>
            <p:cNvPr id="92177" name="AutoShape 9"/>
            <p:cNvSpPr>
              <a:spLocks noChangeArrowheads="1"/>
            </p:cNvSpPr>
            <p:nvPr/>
          </p:nvSpPr>
          <p:spPr bwMode="auto">
            <a:xfrm>
              <a:off x="1008" y="2310"/>
              <a:ext cx="3552" cy="258"/>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178" name="AutoShape 10"/>
            <p:cNvSpPr>
              <a:spLocks noChangeArrowheads="1"/>
            </p:cNvSpPr>
            <p:nvPr/>
          </p:nvSpPr>
          <p:spPr bwMode="auto">
            <a:xfrm>
              <a:off x="4416" y="2160"/>
              <a:ext cx="1104" cy="419"/>
            </a:xfrm>
            <a:prstGeom prst="roundRect">
              <a:avLst>
                <a:gd name="adj" fmla="val 16667"/>
              </a:avLst>
            </a:prstGeom>
            <a:solidFill>
              <a:srgbClr val="FFFFB7"/>
            </a:solidFill>
            <a:ln w="9525" algn="ctr">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获取就绪态任务</a:t>
              </a:r>
            </a:p>
            <a:p>
              <a:pPr algn="ctr" eaLnBrk="1" hangingPunct="1"/>
              <a:r>
                <a:rPr lang="zh-CN" altLang="en-US">
                  <a:ea typeface="华文行楷" panose="02010800040101010101" pitchFamily="2" charset="-122"/>
                </a:rPr>
                <a:t>最高优先级</a:t>
              </a:r>
            </a:p>
          </p:txBody>
        </p:sp>
      </p:grpSp>
      <p:grpSp>
        <p:nvGrpSpPr>
          <p:cNvPr id="4" name="Group 11"/>
          <p:cNvGrpSpPr/>
          <p:nvPr/>
        </p:nvGrpSpPr>
        <p:grpSpPr bwMode="auto">
          <a:xfrm>
            <a:off x="2792412" y="2695575"/>
            <a:ext cx="7010400" cy="941388"/>
            <a:chOff x="1008" y="2160"/>
            <a:chExt cx="4416" cy="593"/>
          </a:xfrm>
        </p:grpSpPr>
        <p:sp>
          <p:nvSpPr>
            <p:cNvPr id="92175" name="AutoShape 12"/>
            <p:cNvSpPr>
              <a:spLocks noChangeArrowheads="1"/>
            </p:cNvSpPr>
            <p:nvPr/>
          </p:nvSpPr>
          <p:spPr bwMode="auto">
            <a:xfrm>
              <a:off x="1008" y="2580"/>
              <a:ext cx="3552" cy="156"/>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176" name="AutoShape 13"/>
            <p:cNvSpPr>
              <a:spLocks noChangeArrowheads="1"/>
            </p:cNvSpPr>
            <p:nvPr/>
          </p:nvSpPr>
          <p:spPr bwMode="auto">
            <a:xfrm>
              <a:off x="4416" y="2160"/>
              <a:ext cx="1008" cy="593"/>
            </a:xfrm>
            <a:prstGeom prst="roundRect">
              <a:avLst>
                <a:gd name="adj" fmla="val 16667"/>
              </a:avLst>
            </a:prstGeom>
            <a:solidFill>
              <a:srgbClr val="E7FFFF"/>
            </a:solidFill>
            <a:ln w="9525" algn="ctr">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判断当前任务</a:t>
              </a:r>
            </a:p>
            <a:p>
              <a:pPr algn="ctr" eaLnBrk="1" hangingPunct="1"/>
              <a:r>
                <a:rPr lang="zh-CN" altLang="en-US">
                  <a:ea typeface="华文行楷" panose="02010800040101010101" pitchFamily="2" charset="-122"/>
                </a:rPr>
                <a:t>优先级是否为</a:t>
              </a:r>
            </a:p>
            <a:p>
              <a:pPr algn="ctr" eaLnBrk="1" hangingPunct="1"/>
              <a:r>
                <a:rPr lang="zh-CN" altLang="en-US">
                  <a:ea typeface="华文行楷" panose="02010800040101010101" pitchFamily="2" charset="-122"/>
                </a:rPr>
                <a:t>最高优先级</a:t>
              </a:r>
            </a:p>
          </p:txBody>
        </p:sp>
      </p:grpSp>
      <p:grpSp>
        <p:nvGrpSpPr>
          <p:cNvPr id="5" name="Group 14"/>
          <p:cNvGrpSpPr/>
          <p:nvPr/>
        </p:nvGrpSpPr>
        <p:grpSpPr bwMode="auto">
          <a:xfrm>
            <a:off x="3011488" y="3171826"/>
            <a:ext cx="7096125" cy="665163"/>
            <a:chOff x="1146" y="2448"/>
            <a:chExt cx="4470" cy="419"/>
          </a:xfrm>
        </p:grpSpPr>
        <p:sp>
          <p:nvSpPr>
            <p:cNvPr id="92173" name="AutoShape 15"/>
            <p:cNvSpPr>
              <a:spLocks noChangeArrowheads="1"/>
            </p:cNvSpPr>
            <p:nvPr/>
          </p:nvSpPr>
          <p:spPr bwMode="auto">
            <a:xfrm>
              <a:off x="1146" y="2718"/>
              <a:ext cx="3462" cy="14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174" name="AutoShape 16"/>
            <p:cNvSpPr>
              <a:spLocks noChangeArrowheads="1"/>
            </p:cNvSpPr>
            <p:nvPr/>
          </p:nvSpPr>
          <p:spPr bwMode="auto">
            <a:xfrm>
              <a:off x="4416" y="2448"/>
              <a:ext cx="1200" cy="419"/>
            </a:xfrm>
            <a:prstGeom prst="roundRect">
              <a:avLst>
                <a:gd name="adj" fmla="val 16667"/>
              </a:avLst>
            </a:prstGeom>
            <a:solidFill>
              <a:srgbClr val="FFFFB7"/>
            </a:solidFill>
            <a:ln w="9525" algn="ctr">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就绪态任务优先级</a:t>
              </a:r>
            </a:p>
            <a:p>
              <a:pPr algn="ctr" eaLnBrk="1" hangingPunct="1"/>
              <a:r>
                <a:rPr lang="zh-CN" altLang="en-US">
                  <a:ea typeface="华文行楷" panose="02010800040101010101" pitchFamily="2" charset="-122"/>
                </a:rPr>
                <a:t>高，则获取</a:t>
              </a:r>
              <a:r>
                <a:rPr lang="en-US" altLang="zh-CN">
                  <a:ea typeface="华文行楷" panose="02010800040101010101" pitchFamily="2" charset="-122"/>
                </a:rPr>
                <a:t>TCB</a:t>
              </a:r>
            </a:p>
          </p:txBody>
        </p:sp>
      </p:grpSp>
      <p:grpSp>
        <p:nvGrpSpPr>
          <p:cNvPr id="6" name="Group 17"/>
          <p:cNvGrpSpPr/>
          <p:nvPr/>
        </p:nvGrpSpPr>
        <p:grpSpPr bwMode="auto">
          <a:xfrm>
            <a:off x="3011487" y="3668713"/>
            <a:ext cx="5734050" cy="360362"/>
            <a:chOff x="1146" y="2755"/>
            <a:chExt cx="3612" cy="227"/>
          </a:xfrm>
        </p:grpSpPr>
        <p:sp>
          <p:nvSpPr>
            <p:cNvPr id="92171" name="AutoShape 18"/>
            <p:cNvSpPr>
              <a:spLocks noChangeArrowheads="1"/>
            </p:cNvSpPr>
            <p:nvPr/>
          </p:nvSpPr>
          <p:spPr bwMode="auto">
            <a:xfrm>
              <a:off x="1146" y="2838"/>
              <a:ext cx="2262" cy="14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172" name="AutoShape 19"/>
            <p:cNvSpPr>
              <a:spLocks noChangeArrowheads="1"/>
            </p:cNvSpPr>
            <p:nvPr/>
          </p:nvSpPr>
          <p:spPr bwMode="auto">
            <a:xfrm>
              <a:off x="3312" y="2755"/>
              <a:ext cx="1446" cy="227"/>
            </a:xfrm>
            <a:prstGeom prst="roundRect">
              <a:avLst>
                <a:gd name="adj" fmla="val 16667"/>
              </a:avLst>
            </a:prstGeom>
            <a:solidFill>
              <a:srgbClr val="E7FFFF"/>
            </a:solidFill>
            <a:ln w="9525" algn="ctr">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进行任务的任务切换</a:t>
              </a:r>
            </a:p>
          </p:txBody>
        </p:sp>
      </p:grpSp>
      <p:sp>
        <p:nvSpPr>
          <p:cNvPr id="20" name="燕尾形 19">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7" name="标题 6"/>
          <p:cNvSpPr>
            <a:spLocks noGrp="1"/>
          </p:cNvSpPr>
          <p:nvPr>
            <p:ph type="title"/>
          </p:nvPr>
        </p:nvSpPr>
        <p:spPr/>
        <p:txBody>
          <a:bodyPr/>
          <a:lstStyle/>
          <a:p>
            <a:endParaRPr lang="zh-CN" altLang="en-US"/>
          </a:p>
        </p:txBody>
      </p:sp>
      <p:pic>
        <p:nvPicPr>
          <p:cNvPr id="10" name="图片 9">
            <a:extLst>
              <a:ext uri="{FF2B5EF4-FFF2-40B4-BE49-F238E27FC236}">
                <a16:creationId xmlns:a16="http://schemas.microsoft.com/office/drawing/2014/main" id="{8CB557EF-7DA0-4A46-9992-9FE4374ED435}"/>
              </a:ext>
            </a:extLst>
          </p:cNvPr>
          <p:cNvPicPr>
            <a:picLocks noChangeAspect="1"/>
          </p:cNvPicPr>
          <p:nvPr/>
        </p:nvPicPr>
        <p:blipFill>
          <a:blip r:embed="rId4"/>
          <a:stretch>
            <a:fillRect/>
          </a:stretch>
        </p:blipFill>
        <p:spPr>
          <a:xfrm>
            <a:off x="3140075" y="5116513"/>
            <a:ext cx="4648200" cy="1200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52580"/>
                                        </p:tgtEl>
                                        <p:attrNameLst>
                                          <p:attrName>style.visibility</p:attrName>
                                        </p:attrNameLst>
                                      </p:cBhvr>
                                      <p:to>
                                        <p:strVal val="visible"/>
                                      </p:to>
                                    </p:set>
                                    <p:animEffect transition="in" filter="slide(fromTop)">
                                      <p:cBhvr>
                                        <p:cTn id="7" dur="500"/>
                                        <p:tgtEl>
                                          <p:spTgt spid="15258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
                                        </p:tgtEl>
                                        <p:attrNameLst>
                                          <p:attrName>style.visibility</p:attrName>
                                        </p:attrNameLst>
                                      </p:cBhvr>
                                      <p:to>
                                        <p:strVal val="hidden"/>
                                      </p:to>
                                    </p:set>
                                  </p:childTnLst>
                                </p:cTn>
                              </p:par>
                              <p:par>
                                <p:cTn id="17" presetID="22" presetClass="entr" presetSubtype="8"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3"/>
                                        </p:tgtEl>
                                        <p:attrNameLst>
                                          <p:attrName>style.visibility</p:attrName>
                                        </p:attrNameLst>
                                      </p:cBhvr>
                                      <p:to>
                                        <p:strVal val="hidden"/>
                                      </p:to>
                                    </p:set>
                                  </p:childTnLst>
                                </p:cTn>
                              </p:par>
                              <p:par>
                                <p:cTn id="24" presetID="22" presetClass="entr" presetSubtype="8"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4"/>
                                        </p:tgtEl>
                                        <p:attrNameLst>
                                          <p:attrName>style.visibility</p:attrName>
                                        </p:attrNameLst>
                                      </p:cBhvr>
                                      <p:to>
                                        <p:strVal val="hidden"/>
                                      </p:to>
                                    </p:set>
                                  </p:childTnLst>
                                </p:cTn>
                              </p:par>
                              <p:par>
                                <p:cTn id="31" presetID="22" presetClass="entr" presetSubtype="8"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5"/>
                                        </p:tgtEl>
                                        <p:attrNameLst>
                                          <p:attrName>style.visibility</p:attrName>
                                        </p:attrNameLst>
                                      </p:cBhvr>
                                      <p:to>
                                        <p:strVal val="hidden"/>
                                      </p:to>
                                    </p:set>
                                  </p:childTnLst>
                                </p:cTn>
                              </p:par>
                              <p:par>
                                <p:cTn id="38" presetID="22" presetClass="entr" presetSubtype="8" fill="hold"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left)">
                                      <p:cBhvr>
                                        <p:cTn id="40" dur="500"/>
                                        <p:tgtEl>
                                          <p:spTgt spid="6"/>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randombar(horizontal)">
                                      <p:cBhvr>
                                        <p:cTn id="4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80"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1"/>
          <p:cNvSpPr>
            <a:spLocks noGrp="1"/>
          </p:cNvSpPr>
          <p:nvPr>
            <p:ph type="dt" sz="half" idx="10"/>
          </p:nvPr>
        </p:nvSpPr>
        <p:spPr/>
        <p:txBody>
          <a:bodyPr/>
          <a:lstStyle/>
          <a:p>
            <a:fld id="{F3F076F8-2B0F-4788-BB8C-48A68CBA9141}" type="datetime1">
              <a:rPr lang="zh-CN" altLang="en-US"/>
              <a:t>2023/7/4</a:t>
            </a:fld>
            <a:endParaRPr lang="en-US" altLang="zh-CN"/>
          </a:p>
        </p:txBody>
      </p:sp>
      <p:sp>
        <p:nvSpPr>
          <p:cNvPr id="12" name="灯片编号占位符 3"/>
          <p:cNvSpPr>
            <a:spLocks noGrp="1"/>
          </p:cNvSpPr>
          <p:nvPr>
            <p:ph type="sldNum" sz="quarter" idx="12"/>
          </p:nvPr>
        </p:nvSpPr>
        <p:spPr/>
        <p:txBody>
          <a:bodyPr/>
          <a:lstStyle/>
          <a:p>
            <a:fld id="{91037F7B-6C0A-4353-9841-C4448EFED826}" type="slidenum">
              <a:rPr lang="en-US" altLang="zh-CN"/>
              <a:t>201</a:t>
            </a:fld>
            <a:endParaRPr lang="en-US" altLang="zh-CN"/>
          </a:p>
        </p:txBody>
      </p:sp>
      <p:sp>
        <p:nvSpPr>
          <p:cNvPr id="53250" name="Text Box 2" descr="白色大理石"/>
          <p:cNvSpPr txBox="1">
            <a:spLocks noChangeArrowheads="1"/>
          </p:cNvSpPr>
          <p:nvPr/>
        </p:nvSpPr>
        <p:spPr bwMode="auto">
          <a:xfrm>
            <a:off x="2743200" y="1371601"/>
            <a:ext cx="6936066" cy="3631763"/>
          </a:xfrm>
          <a:prstGeom prst="rect">
            <a:avLst/>
          </a:prstGeom>
          <a:blipFill dpi="0" rotWithShape="0">
            <a:blip r:embed="rId2"/>
            <a:srcRect/>
            <a:tile tx="0" ty="0" sx="100000" sy="100000" flip="none" algn="tl"/>
          </a:blipFill>
          <a:ln w="76200" cmpd="tri">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latin typeface="Times New Roman" panose="02020603050405020304" pitchFamily="18" charset="0"/>
              </a:rPr>
              <a:t>1</a:t>
            </a:r>
            <a:r>
              <a:rPr lang="zh-CN" altLang="en-US">
                <a:latin typeface="Times New Roman" panose="02020603050405020304" pitchFamily="18" charset="0"/>
              </a:rPr>
              <a:t>．</a:t>
            </a:r>
            <a:r>
              <a:rPr lang="zh-CN" altLang="en-US">
                <a:latin typeface="Times New Roman" panose="02020603050405020304" pitchFamily="18" charset="0"/>
                <a:cs typeface="Times New Roman" panose="02020603050405020304" pitchFamily="18" charset="0"/>
              </a:rPr>
              <a:t>  </a:t>
            </a:r>
          </a:p>
          <a:p>
            <a:r>
              <a:rPr lang="zh-CN" altLang="en-US">
                <a:latin typeface="Times New Roman" panose="02020603050405020304" pitchFamily="18" charset="0"/>
                <a:cs typeface="Times New Roman" panose="02020603050405020304" pitchFamily="18" charset="0"/>
              </a:rPr>
              <a:t>           </a:t>
            </a:r>
            <a:r>
              <a:rPr lang="zh-CN" altLang="en-US" sz="6600">
                <a:latin typeface="Times New Roman" panose="02020603050405020304" pitchFamily="18" charset="0"/>
              </a:rPr>
              <a:t>任务切换宏</a:t>
            </a:r>
          </a:p>
          <a:p>
            <a:r>
              <a:rPr lang="zh-CN" altLang="en-US" sz="6600">
                <a:latin typeface="Times New Roman" panose="02020603050405020304" pitchFamily="18" charset="0"/>
              </a:rPr>
              <a:t>  </a:t>
            </a:r>
            <a:r>
              <a:rPr lang="en-US" altLang="zh-CN" sz="6600">
                <a:solidFill>
                  <a:srgbClr val="FF3300"/>
                </a:solidFill>
                <a:latin typeface="Times New Roman" panose="02020603050405020304" pitchFamily="18" charset="0"/>
              </a:rPr>
              <a:t>OS_TASK_SW( )</a:t>
            </a:r>
            <a:r>
              <a:rPr lang="en-US" altLang="zh-CN" sz="6600">
                <a:latin typeface="Times New Roman" panose="02020603050405020304" pitchFamily="18" charset="0"/>
              </a:rPr>
              <a:t> </a:t>
            </a:r>
          </a:p>
          <a:p>
            <a:endParaRPr lang="en-US" altLang="zh-CN" sz="8000">
              <a:latin typeface="Times New Roman" panose="02020603050405020304" pitchFamily="18" charset="0"/>
            </a:endParaRPr>
          </a:p>
        </p:txBody>
      </p:sp>
      <p:sp>
        <p:nvSpPr>
          <p:cNvPr id="53251" name="Text Box 3"/>
          <p:cNvSpPr txBox="1">
            <a:spLocks noChangeArrowheads="1"/>
          </p:cNvSpPr>
          <p:nvPr/>
        </p:nvSpPr>
        <p:spPr bwMode="auto">
          <a:xfrm>
            <a:off x="2057401" y="609600"/>
            <a:ext cx="6264275" cy="2605088"/>
          </a:xfrm>
          <a:prstGeom prst="rect">
            <a:avLst/>
          </a:prstGeom>
          <a:solidFill>
            <a:srgbClr val="CCFF33"/>
          </a:solidFill>
          <a:ln w="76200" cmpd="tri">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a:latin typeface="黑体" panose="02010609060101010101" pitchFamily="49" charset="-122"/>
                <a:ea typeface="黑体" panose="02010609060101010101" pitchFamily="49" charset="-122"/>
              </a:rPr>
              <a:t>任务切换就是中止正在运行的任务（当前任务），转而去运行另外一个任务的操作，当然这个任务应该是就绪任务中优先级别最高的那个任务</a:t>
            </a:r>
            <a:r>
              <a:rPr lang="zh-CN" altLang="en-US">
                <a:latin typeface="黑体" panose="02010609060101010101" pitchFamily="49" charset="-122"/>
                <a:ea typeface="黑体" panose="02010609060101010101" pitchFamily="49" charset="-122"/>
              </a:rPr>
              <a:t> </a:t>
            </a:r>
          </a:p>
        </p:txBody>
      </p:sp>
      <p:pic>
        <p:nvPicPr>
          <p:cNvPr id="53252" name="Picture 4"/>
          <p:cNvPicPr>
            <a:picLocks noChangeAspect="1" noChangeArrowheads="1"/>
          </p:cNvPicPr>
          <p:nvPr/>
        </p:nvPicPr>
        <p:blipFill>
          <a:blip r:embed="rId3">
            <a:extLst>
              <a:ext uri="{28A0092B-C50C-407E-A947-70E740481C1C}">
                <a14:useLocalDpi xmlns:a14="http://schemas.microsoft.com/office/drawing/2010/main" val="0"/>
              </a:ext>
            </a:extLst>
          </a:blip>
          <a:srcRect l="17188" t="10785" r="11377" b="18013"/>
          <a:stretch>
            <a:fillRect/>
          </a:stretch>
        </p:blipFill>
        <p:spPr bwMode="auto">
          <a:xfrm>
            <a:off x="1905000" y="307976"/>
            <a:ext cx="8763000" cy="655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3" name="Picture 5"/>
          <p:cNvPicPr>
            <a:picLocks noChangeAspect="1" noChangeArrowheads="1"/>
          </p:cNvPicPr>
          <p:nvPr/>
        </p:nvPicPr>
        <p:blipFill>
          <a:blip r:embed="rId4">
            <a:extLst>
              <a:ext uri="{28A0092B-C50C-407E-A947-70E740481C1C}">
                <a14:useLocalDpi xmlns:a14="http://schemas.microsoft.com/office/drawing/2010/main" val="0"/>
              </a:ext>
            </a:extLst>
          </a:blip>
          <a:srcRect l="17969" t="11003" r="14063" b="18120"/>
          <a:stretch>
            <a:fillRect/>
          </a:stretch>
        </p:blipFill>
        <p:spPr bwMode="auto">
          <a:xfrm>
            <a:off x="1905000" y="0"/>
            <a:ext cx="8763000" cy="685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254" name="AutoShape 6"/>
          <p:cNvSpPr>
            <a:spLocks noChangeArrowheads="1"/>
          </p:cNvSpPr>
          <p:nvPr/>
        </p:nvSpPr>
        <p:spPr bwMode="auto">
          <a:xfrm>
            <a:off x="2133600" y="1143000"/>
            <a:ext cx="3048000" cy="1524000"/>
          </a:xfrm>
          <a:prstGeom prst="cloudCallout">
            <a:avLst>
              <a:gd name="adj1" fmla="val 36250"/>
              <a:gd name="adj2" fmla="val 71667"/>
            </a:avLst>
          </a:prstGeom>
          <a:solidFill>
            <a:srgbClr val="CCFF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a:latin typeface="Times New Roman" panose="02020603050405020304" pitchFamily="18" charset="0"/>
              </a:rPr>
              <a:t>先保护被中止任务的断点数据</a:t>
            </a:r>
          </a:p>
        </p:txBody>
      </p:sp>
      <p:sp>
        <p:nvSpPr>
          <p:cNvPr id="53255" name="AutoShape 7"/>
          <p:cNvSpPr>
            <a:spLocks noChangeArrowheads="1"/>
          </p:cNvSpPr>
          <p:nvPr/>
        </p:nvSpPr>
        <p:spPr bwMode="auto">
          <a:xfrm>
            <a:off x="7086600" y="762000"/>
            <a:ext cx="3048000" cy="1524000"/>
          </a:xfrm>
          <a:prstGeom prst="cloudCallout">
            <a:avLst>
              <a:gd name="adj1" fmla="val -48074"/>
              <a:gd name="adj2" fmla="val 101042"/>
            </a:avLst>
          </a:prstGeom>
          <a:solidFill>
            <a:srgbClr val="CCFF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a:latin typeface="Times New Roman" panose="02020603050405020304" pitchFamily="18" charset="0"/>
              </a:rPr>
              <a:t>后恢复待运行任务的断点数据</a:t>
            </a:r>
          </a:p>
        </p:txBody>
      </p:sp>
      <p:sp>
        <p:nvSpPr>
          <p:cNvPr id="53256" name="Text Box 8"/>
          <p:cNvSpPr txBox="1">
            <a:spLocks noChangeArrowheads="1"/>
          </p:cNvSpPr>
          <p:nvPr/>
        </p:nvSpPr>
        <p:spPr bwMode="auto">
          <a:xfrm>
            <a:off x="1752600" y="381000"/>
            <a:ext cx="8610600" cy="6210300"/>
          </a:xfrm>
          <a:prstGeom prst="rect">
            <a:avLst/>
          </a:prstGeom>
          <a:solidFill>
            <a:srgbClr val="FFCC00"/>
          </a:solidFill>
          <a:ln w="76200" cmpd="tri">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zh-CN" sz="3600" dirty="0">
              <a:solidFill>
                <a:srgbClr val="FF3300"/>
              </a:solidFill>
              <a:latin typeface="黑体" panose="02010609060101010101" pitchFamily="49" charset="-122"/>
              <a:ea typeface="黑体" panose="02010609060101010101" pitchFamily="49" charset="-122"/>
            </a:endParaRPr>
          </a:p>
          <a:p>
            <a:r>
              <a:rPr lang="zh-CN" altLang="en-US" sz="3600" dirty="0">
                <a:solidFill>
                  <a:srgbClr val="FF3300"/>
                </a:solidFill>
                <a:latin typeface="黑体" panose="02010609060101010101" pitchFamily="49" charset="-122"/>
                <a:ea typeface="黑体" panose="02010609060101010101" pitchFamily="49" charset="-122"/>
              </a:rPr>
              <a:t>不要企图用</a:t>
            </a:r>
            <a:r>
              <a:rPr lang="en-US" altLang="zh-CN" sz="3600" dirty="0">
                <a:solidFill>
                  <a:srgbClr val="FF3300"/>
                </a:solidFill>
                <a:latin typeface="黑体" panose="02010609060101010101" pitchFamily="49" charset="-122"/>
                <a:ea typeface="黑体" panose="02010609060101010101" pitchFamily="49" charset="-122"/>
              </a:rPr>
              <a:t>PUSH</a:t>
            </a:r>
            <a:r>
              <a:rPr lang="zh-CN" altLang="en-US" sz="3600" dirty="0">
                <a:solidFill>
                  <a:srgbClr val="FF3300"/>
                </a:solidFill>
                <a:latin typeface="黑体" panose="02010609060101010101" pitchFamily="49" charset="-122"/>
                <a:ea typeface="黑体" panose="02010609060101010101" pitchFamily="49" charset="-122"/>
              </a:rPr>
              <a:t>和</a:t>
            </a:r>
            <a:r>
              <a:rPr lang="en-US" altLang="zh-CN" sz="3600" dirty="0">
                <a:solidFill>
                  <a:srgbClr val="FF3300"/>
                </a:solidFill>
                <a:latin typeface="黑体" panose="02010609060101010101" pitchFamily="49" charset="-122"/>
                <a:ea typeface="黑体" panose="02010609060101010101" pitchFamily="49" charset="-122"/>
              </a:rPr>
              <a:t>POP</a:t>
            </a:r>
            <a:r>
              <a:rPr lang="zh-CN" altLang="en-US" sz="3600" dirty="0">
                <a:solidFill>
                  <a:srgbClr val="FF3300"/>
                </a:solidFill>
                <a:latin typeface="黑体" panose="02010609060101010101" pitchFamily="49" charset="-122"/>
                <a:ea typeface="黑体" panose="02010609060101010101" pitchFamily="49" charset="-122"/>
              </a:rPr>
              <a:t>指令来使程序计数器</a:t>
            </a:r>
            <a:r>
              <a:rPr lang="en-US" altLang="zh-CN" sz="3600" dirty="0">
                <a:solidFill>
                  <a:srgbClr val="FF3300"/>
                </a:solidFill>
                <a:latin typeface="黑体" panose="02010609060101010101" pitchFamily="49" charset="-122"/>
                <a:ea typeface="黑体" panose="02010609060101010101" pitchFamily="49" charset="-122"/>
              </a:rPr>
              <a:t>PC</a:t>
            </a:r>
            <a:r>
              <a:rPr lang="zh-CN" altLang="en-US" sz="3600" dirty="0">
                <a:solidFill>
                  <a:srgbClr val="FF3300"/>
                </a:solidFill>
                <a:latin typeface="黑体" panose="02010609060101010101" pitchFamily="49" charset="-122"/>
                <a:ea typeface="黑体" panose="02010609060101010101" pitchFamily="49" charset="-122"/>
              </a:rPr>
              <a:t>压栈和出栈，因为没有这样的指令。</a:t>
            </a:r>
          </a:p>
          <a:p>
            <a:endParaRPr lang="zh-CN" altLang="en-US" sz="3600" dirty="0">
              <a:latin typeface="黑体" panose="02010609060101010101" pitchFamily="49" charset="-122"/>
              <a:ea typeface="黑体" panose="02010609060101010101" pitchFamily="49" charset="-122"/>
            </a:endParaRPr>
          </a:p>
          <a:p>
            <a:r>
              <a:rPr lang="zh-CN" altLang="en-US" sz="3600" dirty="0">
                <a:latin typeface="黑体" panose="02010609060101010101" pitchFamily="49" charset="-122"/>
                <a:ea typeface="黑体" panose="02010609060101010101" pitchFamily="49" charset="-122"/>
              </a:rPr>
              <a:t>只好变通一下了。</a:t>
            </a:r>
          </a:p>
          <a:p>
            <a:endParaRPr lang="zh-CN" altLang="en-US" sz="3600" dirty="0">
              <a:latin typeface="黑体" panose="02010609060101010101" pitchFamily="49" charset="-122"/>
              <a:ea typeface="黑体" panose="02010609060101010101" pitchFamily="49" charset="-122"/>
            </a:endParaRPr>
          </a:p>
          <a:p>
            <a:r>
              <a:rPr lang="zh-CN" altLang="en-US" sz="3600" dirty="0">
                <a:solidFill>
                  <a:srgbClr val="FF3300"/>
                </a:solidFill>
                <a:latin typeface="黑体" panose="02010609060101010101" pitchFamily="49" charset="-122"/>
                <a:ea typeface="黑体" panose="02010609060101010101" pitchFamily="49" charset="-122"/>
              </a:rPr>
              <a:t>中断动作和过程调用指令可以使</a:t>
            </a:r>
            <a:r>
              <a:rPr lang="en-US" altLang="zh-CN" sz="3600" dirty="0">
                <a:solidFill>
                  <a:srgbClr val="FF3300"/>
                </a:solidFill>
                <a:latin typeface="黑体" panose="02010609060101010101" pitchFamily="49" charset="-122"/>
                <a:ea typeface="黑体" panose="02010609060101010101" pitchFamily="49" charset="-122"/>
              </a:rPr>
              <a:t>PC</a:t>
            </a:r>
            <a:r>
              <a:rPr lang="zh-CN" altLang="en-US" sz="3600" dirty="0">
                <a:solidFill>
                  <a:srgbClr val="FF3300"/>
                </a:solidFill>
                <a:latin typeface="黑体" panose="02010609060101010101" pitchFamily="49" charset="-122"/>
                <a:ea typeface="黑体" panose="02010609060101010101" pitchFamily="49" charset="-122"/>
              </a:rPr>
              <a:t>压栈；</a:t>
            </a:r>
          </a:p>
          <a:p>
            <a:r>
              <a:rPr lang="zh-CN" altLang="en-US" sz="3600" dirty="0">
                <a:solidFill>
                  <a:srgbClr val="FF3300"/>
                </a:solidFill>
                <a:latin typeface="黑体" panose="02010609060101010101" pitchFamily="49" charset="-122"/>
                <a:ea typeface="黑体" panose="02010609060101010101" pitchFamily="49" charset="-122"/>
              </a:rPr>
              <a:t>中断返回指令可以使</a:t>
            </a:r>
            <a:r>
              <a:rPr lang="en-US" altLang="zh-CN" sz="3600" dirty="0">
                <a:solidFill>
                  <a:srgbClr val="FF3300"/>
                </a:solidFill>
                <a:latin typeface="黑体" panose="02010609060101010101" pitchFamily="49" charset="-122"/>
                <a:ea typeface="黑体" panose="02010609060101010101" pitchFamily="49" charset="-122"/>
              </a:rPr>
              <a:t>PC</a:t>
            </a:r>
            <a:r>
              <a:rPr lang="zh-CN" altLang="en-US" sz="3600" dirty="0">
                <a:solidFill>
                  <a:srgbClr val="FF3300"/>
                </a:solidFill>
                <a:latin typeface="黑体" panose="02010609060101010101" pitchFamily="49" charset="-122"/>
                <a:ea typeface="黑体" panose="02010609060101010101" pitchFamily="49" charset="-122"/>
              </a:rPr>
              <a:t>出栈。</a:t>
            </a:r>
          </a:p>
          <a:p>
            <a:endParaRPr lang="zh-CN" altLang="en-US" sz="3600" dirty="0">
              <a:solidFill>
                <a:srgbClr val="FF3300"/>
              </a:solidFill>
              <a:latin typeface="黑体" panose="02010609060101010101" pitchFamily="49" charset="-122"/>
              <a:ea typeface="黑体" panose="02010609060101010101" pitchFamily="49" charset="-122"/>
            </a:endParaRPr>
          </a:p>
          <a:p>
            <a:r>
              <a:rPr lang="zh-CN" altLang="en-US" sz="3600" dirty="0">
                <a:latin typeface="黑体" panose="02010609060101010101" pitchFamily="49" charset="-122"/>
                <a:ea typeface="黑体" panose="02010609060101010101" pitchFamily="49" charset="-122"/>
              </a:rPr>
              <a:t>因此任务切换</a:t>
            </a:r>
            <a:r>
              <a:rPr lang="en-US" altLang="zh-CN" sz="3600" b="1" dirty="0" err="1">
                <a:latin typeface="黑体" panose="02010609060101010101" pitchFamily="49" charset="-122"/>
              </a:rPr>
              <a:t>OSCtxSw</a:t>
            </a:r>
            <a:r>
              <a:rPr lang="en-US" altLang="zh-CN" sz="3600" b="1" dirty="0">
                <a:latin typeface="黑体" panose="02010609060101010101" pitchFamily="49" charset="-122"/>
              </a:rPr>
              <a:t>(</a:t>
            </a:r>
            <a:r>
              <a:rPr lang="en-US" altLang="zh-CN" sz="3600" dirty="0">
                <a:latin typeface="黑体" panose="02010609060101010101" pitchFamily="49" charset="-122"/>
                <a:ea typeface="黑体" panose="02010609060101010101" pitchFamily="49" charset="-122"/>
              </a:rPr>
              <a:t> )</a:t>
            </a:r>
            <a:r>
              <a:rPr lang="zh-CN" altLang="en-US" sz="3600" dirty="0">
                <a:solidFill>
                  <a:srgbClr val="FF3300"/>
                </a:solidFill>
                <a:latin typeface="黑体" panose="02010609060101010101" pitchFamily="49" charset="-122"/>
                <a:ea typeface="黑体" panose="02010609060101010101" pitchFamily="49" charset="-122"/>
              </a:rPr>
              <a:t>必定是一个中断服务程序。</a:t>
            </a:r>
          </a:p>
        </p:txBody>
      </p:sp>
      <p:sp>
        <p:nvSpPr>
          <p:cNvPr id="53257" name="Text Box 9"/>
          <p:cNvSpPr txBox="1">
            <a:spLocks noChangeArrowheads="1"/>
          </p:cNvSpPr>
          <p:nvPr/>
        </p:nvSpPr>
        <p:spPr bwMode="auto">
          <a:xfrm>
            <a:off x="2286000" y="1828801"/>
            <a:ext cx="7772400" cy="4435475"/>
          </a:xfrm>
          <a:prstGeom prst="rect">
            <a:avLst/>
          </a:prstGeom>
          <a:solidFill>
            <a:srgbClr val="CCECFF"/>
          </a:solidFill>
          <a:ln w="76200" cmpd="tri">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zh-CN" sz="4000" dirty="0">
              <a:latin typeface="黑体" panose="02010609060101010101" pitchFamily="49" charset="-122"/>
              <a:ea typeface="黑体" panose="02010609060101010101" pitchFamily="49" charset="-122"/>
            </a:endParaRPr>
          </a:p>
          <a:p>
            <a:r>
              <a:rPr lang="zh-CN" altLang="en-US" sz="4000" dirty="0">
                <a:latin typeface="黑体" panose="02010609060101010101" pitchFamily="49" charset="-122"/>
                <a:ea typeface="黑体" panose="02010609060101010101" pitchFamily="49" charset="-122"/>
              </a:rPr>
              <a:t>需要由宏</a:t>
            </a:r>
            <a:r>
              <a:rPr lang="en-US" altLang="zh-CN" sz="4000" dirty="0">
                <a:solidFill>
                  <a:srgbClr val="FF3300"/>
                </a:solidFill>
                <a:latin typeface="黑体" panose="02010609060101010101" pitchFamily="49" charset="-122"/>
                <a:ea typeface="黑体" panose="02010609060101010101" pitchFamily="49" charset="-122"/>
              </a:rPr>
              <a:t>OS_TASK_SW( )</a:t>
            </a:r>
            <a:r>
              <a:rPr lang="en-US" altLang="zh-CN" sz="4000" dirty="0">
                <a:latin typeface="黑体" panose="02010609060101010101" pitchFamily="49" charset="-122"/>
                <a:ea typeface="黑体" panose="02010609060101010101" pitchFamily="49" charset="-122"/>
              </a:rPr>
              <a:t> </a:t>
            </a:r>
            <a:r>
              <a:rPr lang="zh-CN" altLang="en-US" sz="4000" dirty="0">
                <a:latin typeface="黑体" panose="02010609060101010101" pitchFamily="49" charset="-122"/>
                <a:ea typeface="黑体" panose="02010609060101010101" pitchFamily="49" charset="-122"/>
              </a:rPr>
              <a:t>来引发一次中断或者一次调用来使				</a:t>
            </a:r>
            <a:r>
              <a:rPr lang="en-US" altLang="zh-CN" sz="4000" b="1" dirty="0" err="1">
                <a:latin typeface="黑体" panose="02010609060101010101" pitchFamily="49" charset="-122"/>
                <a:ea typeface="黑体" panose="02010609060101010101" pitchFamily="49" charset="-122"/>
              </a:rPr>
              <a:t>OSCtxSw</a:t>
            </a:r>
            <a:r>
              <a:rPr lang="en-US" altLang="zh-CN" sz="4000" b="1" dirty="0">
                <a:latin typeface="黑体" panose="02010609060101010101" pitchFamily="49" charset="-122"/>
                <a:ea typeface="黑体" panose="02010609060101010101" pitchFamily="49" charset="-122"/>
              </a:rPr>
              <a:t>(</a:t>
            </a:r>
            <a:r>
              <a:rPr lang="en-US" altLang="zh-CN" sz="4000" dirty="0">
                <a:latin typeface="黑体" panose="02010609060101010101" pitchFamily="49" charset="-122"/>
                <a:ea typeface="黑体" panose="02010609060101010101" pitchFamily="49" charset="-122"/>
              </a:rPr>
              <a:t> )</a:t>
            </a:r>
          </a:p>
          <a:p>
            <a:r>
              <a:rPr lang="en-US" altLang="zh-CN" sz="4000" dirty="0">
                <a:latin typeface="黑体" panose="02010609060101010101" pitchFamily="49" charset="-122"/>
                <a:ea typeface="黑体" panose="02010609060101010101" pitchFamily="49" charset="-122"/>
              </a:rPr>
              <a:t>			</a:t>
            </a:r>
            <a:r>
              <a:rPr lang="zh-CN" altLang="en-US" sz="4000" dirty="0">
                <a:latin typeface="黑体" panose="02010609060101010101" pitchFamily="49" charset="-122"/>
                <a:ea typeface="黑体" panose="02010609060101010101" pitchFamily="49" charset="-122"/>
              </a:rPr>
              <a:t>执行任务切换工作</a:t>
            </a:r>
          </a:p>
          <a:p>
            <a:endParaRPr lang="zh-CN" altLang="en-US" sz="4000" dirty="0">
              <a:latin typeface="黑体" panose="02010609060101010101" pitchFamily="49" charset="-122"/>
              <a:ea typeface="黑体" panose="02010609060101010101" pitchFamily="49" charset="-122"/>
            </a:endParaRPr>
          </a:p>
          <a:p>
            <a:endParaRPr lang="en-US" altLang="zh-CN" sz="400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3251"/>
                                        </p:tgtEl>
                                        <p:attrNameLst>
                                          <p:attrName>style.visibility</p:attrName>
                                        </p:attrNameLst>
                                      </p:cBhvr>
                                      <p:to>
                                        <p:strVal val="visible"/>
                                      </p:to>
                                    </p:set>
                                    <p:animEffect transition="in" filter="box(in)">
                                      <p:cBhvr>
                                        <p:cTn id="7" dur="500"/>
                                        <p:tgtEl>
                                          <p:spTgt spid="5325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53252"/>
                                        </p:tgtEl>
                                        <p:attrNameLst>
                                          <p:attrName>style.visibility</p:attrName>
                                        </p:attrNameLst>
                                      </p:cBhvr>
                                      <p:to>
                                        <p:strVal val="visible"/>
                                      </p:to>
                                    </p:set>
                                    <p:animEffect transition="in" filter="box(in)">
                                      <p:cBhvr>
                                        <p:cTn id="12" dur="500"/>
                                        <p:tgtEl>
                                          <p:spTgt spid="5325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53253"/>
                                        </p:tgtEl>
                                        <p:attrNameLst>
                                          <p:attrName>style.visibility</p:attrName>
                                        </p:attrNameLst>
                                      </p:cBhvr>
                                      <p:to>
                                        <p:strVal val="visible"/>
                                      </p:to>
                                    </p:set>
                                    <p:animEffect transition="in" filter="box(out)">
                                      <p:cBhvr>
                                        <p:cTn id="17" dur="500"/>
                                        <p:tgtEl>
                                          <p:spTgt spid="5325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3254"/>
                                        </p:tgtEl>
                                        <p:attrNameLst>
                                          <p:attrName>style.visibility</p:attrName>
                                        </p:attrNameLst>
                                      </p:cBhvr>
                                      <p:to>
                                        <p:strVal val="visible"/>
                                      </p:to>
                                    </p:set>
                                    <p:animEffect transition="in" filter="dissolve">
                                      <p:cBhvr>
                                        <p:cTn id="22" dur="500"/>
                                        <p:tgtEl>
                                          <p:spTgt spid="5325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3255"/>
                                        </p:tgtEl>
                                        <p:attrNameLst>
                                          <p:attrName>style.visibility</p:attrName>
                                        </p:attrNameLst>
                                      </p:cBhvr>
                                      <p:to>
                                        <p:strVal val="visible"/>
                                      </p:to>
                                    </p:set>
                                    <p:animEffect transition="in" filter="dissolve">
                                      <p:cBhvr>
                                        <p:cTn id="27" dur="500"/>
                                        <p:tgtEl>
                                          <p:spTgt spid="53255"/>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53256"/>
                                        </p:tgtEl>
                                        <p:attrNameLst>
                                          <p:attrName>style.visibility</p:attrName>
                                        </p:attrNameLst>
                                      </p:cBhvr>
                                      <p:to>
                                        <p:strVal val="visible"/>
                                      </p:to>
                                    </p:set>
                                    <p:animEffect transition="in" filter="box(in)">
                                      <p:cBhvr>
                                        <p:cTn id="32" dur="500"/>
                                        <p:tgtEl>
                                          <p:spTgt spid="53256"/>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53257"/>
                                        </p:tgtEl>
                                        <p:attrNameLst>
                                          <p:attrName>style.visibility</p:attrName>
                                        </p:attrNameLst>
                                      </p:cBhvr>
                                      <p:to>
                                        <p:strVal val="visible"/>
                                      </p:to>
                                    </p:set>
                                    <p:animEffect transition="in" filter="box(out)">
                                      <p:cBhvr>
                                        <p:cTn id="37" dur="500"/>
                                        <p:tgtEl>
                                          <p:spTgt spid="53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animBg="1" autoUpdateAnimBg="0"/>
      <p:bldP spid="53254" grpId="0" animBg="1" autoUpdateAnimBg="0"/>
      <p:bldP spid="53255" grpId="0" animBg="1" autoUpdateAnimBg="0"/>
      <p:bldP spid="53256" grpId="0" animBg="1" autoUpdateAnimBg="0"/>
      <p:bldP spid="53257" grpId="0" animBg="1" autoUpdateAnimBg="0"/>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A8BF896-AB77-4DEF-8266-5E847BFDD42B}"/>
              </a:ext>
            </a:extLst>
          </p:cNvPr>
          <p:cNvPicPr>
            <a:picLocks noChangeAspect="1"/>
          </p:cNvPicPr>
          <p:nvPr/>
        </p:nvPicPr>
        <p:blipFill>
          <a:blip r:embed="rId2"/>
          <a:stretch>
            <a:fillRect/>
          </a:stretch>
        </p:blipFill>
        <p:spPr>
          <a:xfrm>
            <a:off x="1411816" y="1617134"/>
            <a:ext cx="8267700" cy="3467100"/>
          </a:xfrm>
          <a:prstGeom prst="rect">
            <a:avLst/>
          </a:prstGeom>
        </p:spPr>
      </p:pic>
      <p:sp>
        <p:nvSpPr>
          <p:cNvPr id="3" name="矩形 2">
            <a:extLst>
              <a:ext uri="{FF2B5EF4-FFF2-40B4-BE49-F238E27FC236}">
                <a16:creationId xmlns:a16="http://schemas.microsoft.com/office/drawing/2014/main" id="{4973B960-92C8-4F10-ABDF-23DA6499A776}"/>
              </a:ext>
            </a:extLst>
          </p:cNvPr>
          <p:cNvSpPr/>
          <p:nvPr/>
        </p:nvSpPr>
        <p:spPr>
          <a:xfrm>
            <a:off x="4295507" y="297934"/>
            <a:ext cx="2954655" cy="461665"/>
          </a:xfrm>
          <a:prstGeom prst="rect">
            <a:avLst/>
          </a:prstGeom>
        </p:spPr>
        <p:txBody>
          <a:bodyPr wrap="none">
            <a:spAutoFit/>
          </a:bodyPr>
          <a:lstStyle/>
          <a:p>
            <a:r>
              <a:rPr lang="en-US" altLang="zh-CN" sz="2400" dirty="0">
                <a:solidFill>
                  <a:schemeClr val="bg1"/>
                </a:solidFill>
                <a:latin typeface="黑体" panose="02010609060101010101" pitchFamily="49" charset="-122"/>
                <a:ea typeface="黑体" panose="02010609060101010101" pitchFamily="49" charset="-122"/>
              </a:rPr>
              <a:t>OS_TASK_SW( )</a:t>
            </a:r>
            <a:r>
              <a:rPr lang="zh-CN" altLang="en-US" sz="2400" dirty="0">
                <a:solidFill>
                  <a:schemeClr val="bg1"/>
                </a:solidFill>
                <a:latin typeface="黑体" panose="02010609060101010101" pitchFamily="49" charset="-122"/>
                <a:ea typeface="黑体" panose="02010609060101010101" pitchFamily="49" charset="-122"/>
              </a:rPr>
              <a:t>代码</a:t>
            </a:r>
            <a:r>
              <a:rPr lang="en-US" altLang="zh-CN" sz="2400" dirty="0">
                <a:solidFill>
                  <a:schemeClr val="bg1"/>
                </a:solidFill>
                <a:latin typeface="黑体" panose="02010609060101010101" pitchFamily="49" charset="-122"/>
                <a:ea typeface="黑体" panose="02010609060101010101" pitchFamily="49" charset="-122"/>
              </a:rPr>
              <a:t> </a:t>
            </a:r>
            <a:endParaRPr lang="zh-CN" altLang="en-US" sz="2400" dirty="0">
              <a:solidFill>
                <a:schemeClr val="bg1"/>
              </a:solidFill>
            </a:endParaRPr>
          </a:p>
        </p:txBody>
      </p:sp>
    </p:spTree>
    <p:extLst>
      <p:ext uri="{BB962C8B-B14F-4D97-AF65-F5344CB8AC3E}">
        <p14:creationId xmlns:p14="http://schemas.microsoft.com/office/powerpoint/2010/main" val="306105668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186" name="Group 2"/>
          <p:cNvGrpSpPr/>
          <p:nvPr/>
        </p:nvGrpSpPr>
        <p:grpSpPr bwMode="auto">
          <a:xfrm>
            <a:off x="7874000" y="1676401"/>
            <a:ext cx="2014538" cy="1960563"/>
            <a:chOff x="3425" y="754"/>
            <a:chExt cx="1269" cy="1235"/>
          </a:xfrm>
        </p:grpSpPr>
        <p:sp>
          <p:nvSpPr>
            <p:cNvPr id="93305" name="Line 3"/>
            <p:cNvSpPr>
              <a:spLocks noChangeShapeType="1"/>
            </p:cNvSpPr>
            <p:nvPr/>
          </p:nvSpPr>
          <p:spPr bwMode="auto">
            <a:xfrm flipV="1">
              <a:off x="3651" y="754"/>
              <a:ext cx="0" cy="1049"/>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93306" name="Group 4"/>
            <p:cNvGrpSpPr/>
            <p:nvPr/>
          </p:nvGrpSpPr>
          <p:grpSpPr bwMode="auto">
            <a:xfrm>
              <a:off x="3651" y="1525"/>
              <a:ext cx="726" cy="181"/>
              <a:chOff x="3651" y="1253"/>
              <a:chExt cx="726" cy="181"/>
            </a:xfrm>
          </p:grpSpPr>
          <p:sp>
            <p:nvSpPr>
              <p:cNvPr id="154629" name="Rectangle 5"/>
              <p:cNvSpPr>
                <a:spLocks noChangeArrowheads="1"/>
              </p:cNvSpPr>
              <p:nvPr/>
            </p:nvSpPr>
            <p:spPr bwMode="auto">
              <a:xfrm>
                <a:off x="3651"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54630" name="Rectangle 6"/>
              <p:cNvSpPr>
                <a:spLocks noChangeArrowheads="1"/>
              </p:cNvSpPr>
              <p:nvPr/>
            </p:nvSpPr>
            <p:spPr bwMode="auto">
              <a:xfrm>
                <a:off x="3742"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54631" name="Rectangle 7"/>
              <p:cNvSpPr>
                <a:spLocks noChangeArrowheads="1"/>
              </p:cNvSpPr>
              <p:nvPr/>
            </p:nvSpPr>
            <p:spPr bwMode="auto">
              <a:xfrm>
                <a:off x="383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54632" name="Rectangle 8"/>
              <p:cNvSpPr>
                <a:spLocks noChangeArrowheads="1"/>
              </p:cNvSpPr>
              <p:nvPr/>
            </p:nvSpPr>
            <p:spPr bwMode="auto">
              <a:xfrm>
                <a:off x="392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54633" name="Rectangle 9"/>
              <p:cNvSpPr>
                <a:spLocks noChangeArrowheads="1"/>
              </p:cNvSpPr>
              <p:nvPr/>
            </p:nvSpPr>
            <p:spPr bwMode="auto">
              <a:xfrm>
                <a:off x="4014"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54634" name="Rectangle 10"/>
              <p:cNvSpPr>
                <a:spLocks noChangeArrowheads="1"/>
              </p:cNvSpPr>
              <p:nvPr/>
            </p:nvSpPr>
            <p:spPr bwMode="auto">
              <a:xfrm>
                <a:off x="410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54635" name="Rectangle 11"/>
              <p:cNvSpPr>
                <a:spLocks noChangeArrowheads="1"/>
              </p:cNvSpPr>
              <p:nvPr/>
            </p:nvSpPr>
            <p:spPr bwMode="auto">
              <a:xfrm>
                <a:off x="419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54636" name="Rectangle 12"/>
              <p:cNvSpPr>
                <a:spLocks noChangeArrowheads="1"/>
              </p:cNvSpPr>
              <p:nvPr/>
            </p:nvSpPr>
            <p:spPr bwMode="auto">
              <a:xfrm>
                <a:off x="4286"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sp>
          <p:nvSpPr>
            <p:cNvPr id="93307" name="Line 13"/>
            <p:cNvSpPr>
              <a:spLocks noChangeShapeType="1"/>
            </p:cNvSpPr>
            <p:nvPr/>
          </p:nvSpPr>
          <p:spPr bwMode="auto">
            <a:xfrm flipV="1">
              <a:off x="3651" y="1797"/>
              <a:ext cx="1043" cy="6"/>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308" name="Text Box 14"/>
            <p:cNvSpPr txBox="1">
              <a:spLocks noChangeArrowheads="1"/>
            </p:cNvSpPr>
            <p:nvPr/>
          </p:nvSpPr>
          <p:spPr bwMode="auto">
            <a:xfrm>
              <a:off x="4467" y="1797"/>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X</a:t>
              </a:r>
            </a:p>
          </p:txBody>
        </p:sp>
        <p:sp>
          <p:nvSpPr>
            <p:cNvPr id="93309" name="Text Box 15"/>
            <p:cNvSpPr txBox="1">
              <a:spLocks noChangeArrowheads="1"/>
            </p:cNvSpPr>
            <p:nvPr/>
          </p:nvSpPr>
          <p:spPr bwMode="auto">
            <a:xfrm>
              <a:off x="3425" y="800"/>
              <a:ext cx="18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nvGrpSpPr>
            <p:cNvPr id="93310" name="Group 16"/>
            <p:cNvGrpSpPr/>
            <p:nvPr/>
          </p:nvGrpSpPr>
          <p:grpSpPr bwMode="auto">
            <a:xfrm>
              <a:off x="3651" y="1253"/>
              <a:ext cx="726" cy="181"/>
              <a:chOff x="3651" y="1253"/>
              <a:chExt cx="726" cy="181"/>
            </a:xfrm>
          </p:grpSpPr>
          <p:sp>
            <p:nvSpPr>
              <p:cNvPr id="154641" name="Rectangle 17"/>
              <p:cNvSpPr>
                <a:spLocks noChangeArrowheads="1"/>
              </p:cNvSpPr>
              <p:nvPr/>
            </p:nvSpPr>
            <p:spPr bwMode="auto">
              <a:xfrm>
                <a:off x="3651"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42" name="Rectangle 18"/>
              <p:cNvSpPr>
                <a:spLocks noChangeArrowheads="1"/>
              </p:cNvSpPr>
              <p:nvPr/>
            </p:nvSpPr>
            <p:spPr bwMode="auto">
              <a:xfrm>
                <a:off x="3742"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43" name="Rectangle 19"/>
              <p:cNvSpPr>
                <a:spLocks noChangeArrowheads="1"/>
              </p:cNvSpPr>
              <p:nvPr/>
            </p:nvSpPr>
            <p:spPr bwMode="auto">
              <a:xfrm>
                <a:off x="383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154644" name="Rectangle 20"/>
              <p:cNvSpPr>
                <a:spLocks noChangeArrowheads="1"/>
              </p:cNvSpPr>
              <p:nvPr/>
            </p:nvSpPr>
            <p:spPr bwMode="auto">
              <a:xfrm>
                <a:off x="392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solidFill>
                    <a:srgbClr val="FF0000"/>
                  </a:solidFill>
                  <a:latin typeface="Arial" panose="020B0604020202020204" pitchFamily="34" charset="0"/>
                </a:endParaRPr>
              </a:p>
            </p:txBody>
          </p:sp>
          <p:sp>
            <p:nvSpPr>
              <p:cNvPr id="154645" name="Rectangle 21"/>
              <p:cNvSpPr>
                <a:spLocks noChangeArrowheads="1"/>
              </p:cNvSpPr>
              <p:nvPr/>
            </p:nvSpPr>
            <p:spPr bwMode="auto">
              <a:xfrm>
                <a:off x="4014"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46" name="Rectangle 22"/>
              <p:cNvSpPr>
                <a:spLocks noChangeArrowheads="1"/>
              </p:cNvSpPr>
              <p:nvPr/>
            </p:nvSpPr>
            <p:spPr bwMode="auto">
              <a:xfrm>
                <a:off x="410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47" name="Rectangle 23"/>
              <p:cNvSpPr>
                <a:spLocks noChangeArrowheads="1"/>
              </p:cNvSpPr>
              <p:nvPr/>
            </p:nvSpPr>
            <p:spPr bwMode="auto">
              <a:xfrm>
                <a:off x="419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48" name="Rectangle 24"/>
              <p:cNvSpPr>
                <a:spLocks noChangeArrowheads="1"/>
              </p:cNvSpPr>
              <p:nvPr/>
            </p:nvSpPr>
            <p:spPr bwMode="auto">
              <a:xfrm>
                <a:off x="4286"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93311" name="Text Box 25"/>
            <p:cNvSpPr txBox="1">
              <a:spLocks noChangeArrowheads="1"/>
            </p:cNvSpPr>
            <p:nvPr/>
          </p:nvSpPr>
          <p:spPr bwMode="auto">
            <a:xfrm>
              <a:off x="3696" y="890"/>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OSRdyTbl[ ]</a:t>
              </a:r>
            </a:p>
          </p:txBody>
        </p:sp>
        <p:sp>
          <p:nvSpPr>
            <p:cNvPr id="93312" name="Text Box 26"/>
            <p:cNvSpPr txBox="1">
              <a:spLocks noChangeArrowheads="1"/>
            </p:cNvSpPr>
            <p:nvPr/>
          </p:nvSpPr>
          <p:spPr bwMode="auto">
            <a:xfrm>
              <a:off x="3426" y="1247"/>
              <a:ext cx="2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[0]</a:t>
              </a:r>
            </a:p>
          </p:txBody>
        </p:sp>
        <p:sp>
          <p:nvSpPr>
            <p:cNvPr id="93313" name="Text Box 27"/>
            <p:cNvSpPr txBox="1">
              <a:spLocks noChangeArrowheads="1"/>
            </p:cNvSpPr>
            <p:nvPr/>
          </p:nvSpPr>
          <p:spPr bwMode="auto">
            <a:xfrm>
              <a:off x="3426" y="1520"/>
              <a:ext cx="2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[1]</a:t>
              </a:r>
            </a:p>
          </p:txBody>
        </p:sp>
        <p:grpSp>
          <p:nvGrpSpPr>
            <p:cNvPr id="93314" name="Group 28"/>
            <p:cNvGrpSpPr/>
            <p:nvPr/>
          </p:nvGrpSpPr>
          <p:grpSpPr bwMode="auto">
            <a:xfrm>
              <a:off x="3652" y="1072"/>
              <a:ext cx="725" cy="181"/>
              <a:chOff x="1973" y="1434"/>
              <a:chExt cx="1451" cy="181"/>
            </a:xfrm>
          </p:grpSpPr>
          <p:sp>
            <p:nvSpPr>
              <p:cNvPr id="93333" name="Rectangle 29"/>
              <p:cNvSpPr>
                <a:spLocks noChangeArrowheads="1"/>
              </p:cNvSpPr>
              <p:nvPr/>
            </p:nvSpPr>
            <p:spPr bwMode="auto">
              <a:xfrm>
                <a:off x="197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7</a:t>
                </a:r>
              </a:p>
            </p:txBody>
          </p:sp>
          <p:sp>
            <p:nvSpPr>
              <p:cNvPr id="93334" name="Rectangle 30"/>
              <p:cNvSpPr>
                <a:spLocks noChangeArrowheads="1"/>
              </p:cNvSpPr>
              <p:nvPr/>
            </p:nvSpPr>
            <p:spPr bwMode="auto">
              <a:xfrm>
                <a:off x="2155"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6</a:t>
                </a:r>
              </a:p>
            </p:txBody>
          </p:sp>
          <p:sp>
            <p:nvSpPr>
              <p:cNvPr id="93335" name="Rectangle 31"/>
              <p:cNvSpPr>
                <a:spLocks noChangeArrowheads="1"/>
              </p:cNvSpPr>
              <p:nvPr/>
            </p:nvSpPr>
            <p:spPr bwMode="auto">
              <a:xfrm>
                <a:off x="2336"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5</a:t>
                </a:r>
              </a:p>
            </p:txBody>
          </p:sp>
          <p:sp>
            <p:nvSpPr>
              <p:cNvPr id="93336" name="Rectangle 32"/>
              <p:cNvSpPr>
                <a:spLocks noChangeArrowheads="1"/>
              </p:cNvSpPr>
              <p:nvPr/>
            </p:nvSpPr>
            <p:spPr bwMode="auto">
              <a:xfrm>
                <a:off x="2517"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4</a:t>
                </a:r>
              </a:p>
            </p:txBody>
          </p:sp>
          <p:sp>
            <p:nvSpPr>
              <p:cNvPr id="93337" name="Rectangle 33"/>
              <p:cNvSpPr>
                <a:spLocks noChangeArrowheads="1"/>
              </p:cNvSpPr>
              <p:nvPr/>
            </p:nvSpPr>
            <p:spPr bwMode="auto">
              <a:xfrm>
                <a:off x="2699"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3</a:t>
                </a:r>
              </a:p>
            </p:txBody>
          </p:sp>
          <p:sp>
            <p:nvSpPr>
              <p:cNvPr id="93338" name="Rectangle 34"/>
              <p:cNvSpPr>
                <a:spLocks noChangeArrowheads="1"/>
              </p:cNvSpPr>
              <p:nvPr/>
            </p:nvSpPr>
            <p:spPr bwMode="auto">
              <a:xfrm>
                <a:off x="2880"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2</a:t>
                </a:r>
              </a:p>
            </p:txBody>
          </p:sp>
          <p:sp>
            <p:nvSpPr>
              <p:cNvPr id="93339" name="Rectangle 35"/>
              <p:cNvSpPr>
                <a:spLocks noChangeArrowheads="1"/>
              </p:cNvSpPr>
              <p:nvPr/>
            </p:nvSpPr>
            <p:spPr bwMode="auto">
              <a:xfrm>
                <a:off x="3061" y="1434"/>
                <a:ext cx="181" cy="181"/>
              </a:xfrm>
              <a:prstGeom prst="rect">
                <a:avLst/>
              </a:prstGeom>
              <a:solidFill>
                <a:schemeClr val="bg1"/>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1</a:t>
                </a:r>
              </a:p>
            </p:txBody>
          </p:sp>
          <p:sp>
            <p:nvSpPr>
              <p:cNvPr id="93340" name="Rectangle 36"/>
              <p:cNvSpPr>
                <a:spLocks noChangeArrowheads="1"/>
              </p:cNvSpPr>
              <p:nvPr/>
            </p:nvSpPr>
            <p:spPr bwMode="auto">
              <a:xfrm>
                <a:off x="324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0</a:t>
                </a:r>
              </a:p>
            </p:txBody>
          </p:sp>
        </p:grpSp>
        <p:grpSp>
          <p:nvGrpSpPr>
            <p:cNvPr id="93315" name="Group 37"/>
            <p:cNvGrpSpPr/>
            <p:nvPr/>
          </p:nvGrpSpPr>
          <p:grpSpPr bwMode="auto">
            <a:xfrm>
              <a:off x="3651" y="1702"/>
              <a:ext cx="725" cy="91"/>
              <a:chOff x="1520" y="2704"/>
              <a:chExt cx="1451" cy="91"/>
            </a:xfrm>
          </p:grpSpPr>
          <p:sp>
            <p:nvSpPr>
              <p:cNvPr id="93325" name="Rectangle 38"/>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15</a:t>
                </a:r>
              </a:p>
            </p:txBody>
          </p:sp>
          <p:sp>
            <p:nvSpPr>
              <p:cNvPr id="93326" name="Rectangle 39"/>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14</a:t>
                </a:r>
              </a:p>
            </p:txBody>
          </p:sp>
          <p:sp>
            <p:nvSpPr>
              <p:cNvPr id="93327" name="Rectangle 40"/>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13</a:t>
                </a:r>
              </a:p>
            </p:txBody>
          </p:sp>
          <p:sp>
            <p:nvSpPr>
              <p:cNvPr id="93328" name="Rectangle 41"/>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12</a:t>
                </a:r>
              </a:p>
            </p:txBody>
          </p:sp>
          <p:sp>
            <p:nvSpPr>
              <p:cNvPr id="93329" name="Rectangle 42"/>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11</a:t>
                </a:r>
              </a:p>
            </p:txBody>
          </p:sp>
          <p:sp>
            <p:nvSpPr>
              <p:cNvPr id="93330" name="Rectangle 43"/>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10</a:t>
                </a:r>
              </a:p>
            </p:txBody>
          </p:sp>
          <p:sp>
            <p:nvSpPr>
              <p:cNvPr id="93331" name="Rectangle 44"/>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9</a:t>
                </a:r>
              </a:p>
            </p:txBody>
          </p:sp>
          <p:sp>
            <p:nvSpPr>
              <p:cNvPr id="93332" name="Rectangle 45"/>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8</a:t>
                </a:r>
              </a:p>
            </p:txBody>
          </p:sp>
        </p:grpSp>
        <p:grpSp>
          <p:nvGrpSpPr>
            <p:cNvPr id="93316" name="Group 46"/>
            <p:cNvGrpSpPr/>
            <p:nvPr/>
          </p:nvGrpSpPr>
          <p:grpSpPr bwMode="auto">
            <a:xfrm>
              <a:off x="3651" y="1430"/>
              <a:ext cx="725" cy="91"/>
              <a:chOff x="1520" y="2704"/>
              <a:chExt cx="1451" cy="91"/>
            </a:xfrm>
          </p:grpSpPr>
          <p:sp>
            <p:nvSpPr>
              <p:cNvPr id="93317" name="Rectangle 47"/>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7</a:t>
                </a:r>
              </a:p>
            </p:txBody>
          </p:sp>
          <p:sp>
            <p:nvSpPr>
              <p:cNvPr id="93318" name="Rectangle 48"/>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a:t>
                </a:r>
              </a:p>
            </p:txBody>
          </p:sp>
          <p:sp>
            <p:nvSpPr>
              <p:cNvPr id="93319" name="Rectangle 49"/>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a:t>
                </a:r>
              </a:p>
            </p:txBody>
          </p:sp>
          <p:sp>
            <p:nvSpPr>
              <p:cNvPr id="93320" name="Rectangle 50"/>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a:t>
                </a:r>
              </a:p>
            </p:txBody>
          </p:sp>
          <p:sp>
            <p:nvSpPr>
              <p:cNvPr id="93321" name="Rectangle 51"/>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a:t>
                </a:r>
              </a:p>
            </p:txBody>
          </p:sp>
          <p:sp>
            <p:nvSpPr>
              <p:cNvPr id="93322" name="Rectangle 52"/>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a:t>
                </a:r>
              </a:p>
            </p:txBody>
          </p:sp>
          <p:sp>
            <p:nvSpPr>
              <p:cNvPr id="93323" name="Rectangle 53"/>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a:t>
                </a:r>
              </a:p>
            </p:txBody>
          </p:sp>
          <p:sp>
            <p:nvSpPr>
              <p:cNvPr id="93324" name="Rectangle 54"/>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0</a:t>
                </a:r>
              </a:p>
            </p:txBody>
          </p:sp>
        </p:grpSp>
      </p:grpSp>
      <p:grpSp>
        <p:nvGrpSpPr>
          <p:cNvPr id="93187" name="Group 55"/>
          <p:cNvGrpSpPr/>
          <p:nvPr/>
        </p:nvGrpSpPr>
        <p:grpSpPr bwMode="auto">
          <a:xfrm>
            <a:off x="6721475" y="1820863"/>
            <a:ext cx="1150938" cy="635000"/>
            <a:chOff x="2290" y="890"/>
            <a:chExt cx="725" cy="400"/>
          </a:xfrm>
        </p:grpSpPr>
        <p:grpSp>
          <p:nvGrpSpPr>
            <p:cNvPr id="93295" name="Group 56"/>
            <p:cNvGrpSpPr/>
            <p:nvPr/>
          </p:nvGrpSpPr>
          <p:grpSpPr bwMode="auto">
            <a:xfrm>
              <a:off x="2290" y="1109"/>
              <a:ext cx="725" cy="181"/>
              <a:chOff x="1520" y="2251"/>
              <a:chExt cx="1450" cy="181"/>
            </a:xfrm>
          </p:grpSpPr>
          <p:sp>
            <p:nvSpPr>
              <p:cNvPr id="154681" name="Rectangle 57"/>
              <p:cNvSpPr>
                <a:spLocks noChangeArrowheads="1"/>
              </p:cNvSpPr>
              <p:nvPr/>
            </p:nvSpPr>
            <p:spPr bwMode="auto">
              <a:xfrm>
                <a:off x="1520"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54682" name="Rectangle 58"/>
              <p:cNvSpPr>
                <a:spLocks noChangeArrowheads="1"/>
              </p:cNvSpPr>
              <p:nvPr/>
            </p:nvSpPr>
            <p:spPr bwMode="auto">
              <a:xfrm>
                <a:off x="1702"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54683" name="Rectangle 59"/>
              <p:cNvSpPr>
                <a:spLocks noChangeArrowheads="1"/>
              </p:cNvSpPr>
              <p:nvPr/>
            </p:nvSpPr>
            <p:spPr bwMode="auto">
              <a:xfrm>
                <a:off x="1882"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54684" name="Rectangle 60"/>
              <p:cNvSpPr>
                <a:spLocks noChangeArrowheads="1"/>
              </p:cNvSpPr>
              <p:nvPr/>
            </p:nvSpPr>
            <p:spPr bwMode="auto">
              <a:xfrm>
                <a:off x="2064"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54685" name="Rectangle 61"/>
              <p:cNvSpPr>
                <a:spLocks noChangeArrowheads="1"/>
              </p:cNvSpPr>
              <p:nvPr/>
            </p:nvSpPr>
            <p:spPr bwMode="auto">
              <a:xfrm>
                <a:off x="2246"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54686" name="Rectangle 62"/>
              <p:cNvSpPr>
                <a:spLocks noChangeArrowheads="1"/>
              </p:cNvSpPr>
              <p:nvPr/>
            </p:nvSpPr>
            <p:spPr bwMode="auto">
              <a:xfrm>
                <a:off x="2426"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54687" name="Rectangle 63"/>
              <p:cNvSpPr>
                <a:spLocks noChangeArrowheads="1"/>
              </p:cNvSpPr>
              <p:nvPr/>
            </p:nvSpPr>
            <p:spPr bwMode="auto">
              <a:xfrm>
                <a:off x="2608"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54688" name="Rectangle 64"/>
              <p:cNvSpPr>
                <a:spLocks noChangeArrowheads="1"/>
              </p:cNvSpPr>
              <p:nvPr/>
            </p:nvSpPr>
            <p:spPr bwMode="auto">
              <a:xfrm>
                <a:off x="2790"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sp>
          <p:nvSpPr>
            <p:cNvPr id="93296" name="Text Box 65"/>
            <p:cNvSpPr txBox="1">
              <a:spLocks noChangeArrowheads="1"/>
            </p:cNvSpPr>
            <p:nvPr/>
          </p:nvSpPr>
          <p:spPr bwMode="auto">
            <a:xfrm>
              <a:off x="2382" y="890"/>
              <a:ext cx="58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OSRdyGrp</a:t>
              </a:r>
            </a:p>
          </p:txBody>
        </p:sp>
      </p:grpSp>
      <p:grpSp>
        <p:nvGrpSpPr>
          <p:cNvPr id="93188" name="Group 66"/>
          <p:cNvGrpSpPr/>
          <p:nvPr/>
        </p:nvGrpSpPr>
        <p:grpSpPr bwMode="auto">
          <a:xfrm>
            <a:off x="6721475" y="2179639"/>
            <a:ext cx="1150938" cy="287337"/>
            <a:chOff x="1520" y="2251"/>
            <a:chExt cx="1450" cy="181"/>
          </a:xfrm>
        </p:grpSpPr>
        <p:sp>
          <p:nvSpPr>
            <p:cNvPr id="93287" name="Rectangle 67"/>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3288" name="Rectangle 68"/>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3289" name="Rectangle 69"/>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3290" name="Rectangle 70"/>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3291" name="Rectangle 71"/>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3292" name="Rectangle 72"/>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3293" name="Rectangle 73"/>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93294" name="Rectangle 74"/>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grpSp>
      <p:grpSp>
        <p:nvGrpSpPr>
          <p:cNvPr id="93189" name="Group 75"/>
          <p:cNvGrpSpPr/>
          <p:nvPr/>
        </p:nvGrpSpPr>
        <p:grpSpPr bwMode="auto">
          <a:xfrm>
            <a:off x="8234364" y="2900364"/>
            <a:ext cx="1150937" cy="287337"/>
            <a:chOff x="1520" y="2251"/>
            <a:chExt cx="1450" cy="181"/>
          </a:xfrm>
        </p:grpSpPr>
        <p:sp>
          <p:nvSpPr>
            <p:cNvPr id="93279" name="Rectangle 76"/>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3280" name="Rectangle 77"/>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3281" name="Rectangle 78"/>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3282" name="Rectangle 79"/>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3283" name="Rectangle 80"/>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3284" name="Rectangle 81"/>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3285" name="Rectangle 82"/>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93286" name="Rectangle 83"/>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cxnSp>
        <p:nvCxnSpPr>
          <p:cNvPr id="93190" name="AutoShape 84"/>
          <p:cNvCxnSpPr>
            <a:cxnSpLocks noChangeShapeType="1"/>
            <a:stCxn id="93312" idx="1"/>
            <a:endCxn id="93294" idx="2"/>
          </p:cNvCxnSpPr>
          <p:nvPr/>
        </p:nvCxnSpPr>
        <p:spPr bwMode="auto">
          <a:xfrm rot="10800000">
            <a:off x="7800976" y="2466976"/>
            <a:ext cx="74613" cy="130175"/>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93191" name="AutoShape 85"/>
          <p:cNvCxnSpPr>
            <a:cxnSpLocks noChangeShapeType="1"/>
            <a:stCxn id="93313" idx="1"/>
            <a:endCxn id="93293" idx="2"/>
          </p:cNvCxnSpPr>
          <p:nvPr/>
        </p:nvCxnSpPr>
        <p:spPr bwMode="auto">
          <a:xfrm rot="10800000">
            <a:off x="7658100" y="2466976"/>
            <a:ext cx="217488" cy="563563"/>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grpSp>
        <p:nvGrpSpPr>
          <p:cNvPr id="93192" name="Group 86"/>
          <p:cNvGrpSpPr/>
          <p:nvPr/>
        </p:nvGrpSpPr>
        <p:grpSpPr bwMode="auto">
          <a:xfrm>
            <a:off x="5029201" y="3657601"/>
            <a:ext cx="1008063" cy="576263"/>
            <a:chOff x="113" y="1434"/>
            <a:chExt cx="635" cy="363"/>
          </a:xfrm>
        </p:grpSpPr>
        <p:sp>
          <p:nvSpPr>
            <p:cNvPr id="154711" name="Rectangle 87"/>
            <p:cNvSpPr>
              <a:spLocks noChangeArrowheads="1"/>
            </p:cNvSpPr>
            <p:nvPr/>
          </p:nvSpPr>
          <p:spPr bwMode="auto">
            <a:xfrm>
              <a:off x="113" y="1616"/>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93278" name="Text Box 88"/>
            <p:cNvSpPr txBox="1">
              <a:spLocks noChangeArrowheads="1"/>
            </p:cNvSpPr>
            <p:nvPr/>
          </p:nvSpPr>
          <p:spPr bwMode="auto">
            <a:xfrm>
              <a:off x="113" y="1434"/>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OSTCBCur</a:t>
              </a:r>
            </a:p>
          </p:txBody>
        </p:sp>
      </p:grpSp>
      <p:grpSp>
        <p:nvGrpSpPr>
          <p:cNvPr id="93193" name="Group 89"/>
          <p:cNvGrpSpPr/>
          <p:nvPr/>
        </p:nvGrpSpPr>
        <p:grpSpPr bwMode="auto">
          <a:xfrm>
            <a:off x="4953000" y="1798638"/>
            <a:ext cx="1149350" cy="563562"/>
            <a:chOff x="113" y="898"/>
            <a:chExt cx="724" cy="355"/>
          </a:xfrm>
        </p:grpSpPr>
        <p:sp>
          <p:nvSpPr>
            <p:cNvPr id="154714" name="Rectangle 90"/>
            <p:cNvSpPr>
              <a:spLocks noChangeArrowheads="1"/>
            </p:cNvSpPr>
            <p:nvPr/>
          </p:nvSpPr>
          <p:spPr bwMode="auto">
            <a:xfrm>
              <a:off x="158" y="1072"/>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3276" name="Text Box 91"/>
            <p:cNvSpPr txBox="1">
              <a:spLocks noChangeArrowheads="1"/>
            </p:cNvSpPr>
            <p:nvPr/>
          </p:nvSpPr>
          <p:spPr bwMode="auto">
            <a:xfrm>
              <a:off x="113" y="898"/>
              <a:ext cx="72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1200"/>
                <a:t>OSIntNesting</a:t>
              </a:r>
              <a:endParaRPr lang="en-US" altLang="zh-CN" sz="1200"/>
            </a:p>
          </p:txBody>
        </p:sp>
      </p:grpSp>
      <p:grpSp>
        <p:nvGrpSpPr>
          <p:cNvPr id="93194" name="Group 92"/>
          <p:cNvGrpSpPr/>
          <p:nvPr/>
        </p:nvGrpSpPr>
        <p:grpSpPr bwMode="auto">
          <a:xfrm>
            <a:off x="3048001" y="1760539"/>
            <a:ext cx="1008063" cy="581025"/>
            <a:chOff x="113" y="944"/>
            <a:chExt cx="635" cy="366"/>
          </a:xfrm>
        </p:grpSpPr>
        <p:sp>
          <p:nvSpPr>
            <p:cNvPr id="154717" name="Rectangle 93"/>
            <p:cNvSpPr>
              <a:spLocks noChangeArrowheads="1"/>
            </p:cNvSpPr>
            <p:nvPr/>
          </p:nvSpPr>
          <p:spPr bwMode="auto">
            <a:xfrm>
              <a:off x="113" y="1129"/>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TRUE</a:t>
              </a:r>
            </a:p>
          </p:txBody>
        </p:sp>
        <p:sp>
          <p:nvSpPr>
            <p:cNvPr id="93274" name="Text Box 94"/>
            <p:cNvSpPr txBox="1">
              <a:spLocks noChangeArrowheads="1"/>
            </p:cNvSpPr>
            <p:nvPr/>
          </p:nvSpPr>
          <p:spPr bwMode="auto">
            <a:xfrm>
              <a:off x="113" y="944"/>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1200"/>
                <a:t>OSRunning</a:t>
              </a:r>
              <a:endParaRPr lang="en-US" altLang="zh-CN" sz="1200"/>
            </a:p>
          </p:txBody>
        </p:sp>
      </p:grpSp>
      <p:grpSp>
        <p:nvGrpSpPr>
          <p:cNvPr id="93195" name="Group 95"/>
          <p:cNvGrpSpPr/>
          <p:nvPr/>
        </p:nvGrpSpPr>
        <p:grpSpPr bwMode="auto">
          <a:xfrm>
            <a:off x="4876800" y="2743200"/>
            <a:ext cx="1295400" cy="579438"/>
            <a:chOff x="1565" y="1035"/>
            <a:chExt cx="816" cy="365"/>
          </a:xfrm>
        </p:grpSpPr>
        <p:sp>
          <p:nvSpPr>
            <p:cNvPr id="93271" name="Text Box 96"/>
            <p:cNvSpPr txBox="1">
              <a:spLocks noChangeArrowheads="1"/>
            </p:cNvSpPr>
            <p:nvPr/>
          </p:nvSpPr>
          <p:spPr bwMode="auto">
            <a:xfrm>
              <a:off x="1565" y="1035"/>
              <a:ext cx="81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OSTCBHighRdy</a:t>
              </a:r>
            </a:p>
          </p:txBody>
        </p:sp>
        <p:sp>
          <p:nvSpPr>
            <p:cNvPr id="154721" name="Rectangle 97"/>
            <p:cNvSpPr>
              <a:spLocks noChangeArrowheads="1"/>
            </p:cNvSpPr>
            <p:nvPr/>
          </p:nvSpPr>
          <p:spPr bwMode="auto">
            <a:xfrm>
              <a:off x="1657" y="1219"/>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grpSp>
      <p:sp>
        <p:nvSpPr>
          <p:cNvPr id="154722" name="Rectangle 98"/>
          <p:cNvSpPr>
            <a:spLocks noChangeArrowheads="1"/>
          </p:cNvSpPr>
          <p:nvPr/>
        </p:nvSpPr>
        <p:spPr bwMode="auto">
          <a:xfrm>
            <a:off x="1981200" y="366208"/>
            <a:ext cx="6553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en-US" altLang="zh-CN" sz="3200" dirty="0"/>
              <a:t>Task0</a:t>
            </a:r>
            <a:r>
              <a:rPr lang="zh-CN" altLang="en-US" sz="3200" dirty="0"/>
              <a:t>从就绪表删除后的任务调度</a:t>
            </a:r>
          </a:p>
        </p:txBody>
      </p:sp>
      <p:grpSp>
        <p:nvGrpSpPr>
          <p:cNvPr id="93197" name="Group 99"/>
          <p:cNvGrpSpPr/>
          <p:nvPr/>
        </p:nvGrpSpPr>
        <p:grpSpPr bwMode="auto">
          <a:xfrm>
            <a:off x="2895600" y="2743200"/>
            <a:ext cx="1371600" cy="579438"/>
            <a:chOff x="2016" y="2112"/>
            <a:chExt cx="864" cy="365"/>
          </a:xfrm>
        </p:grpSpPr>
        <p:sp>
          <p:nvSpPr>
            <p:cNvPr id="93269" name="Text Box 100"/>
            <p:cNvSpPr txBox="1">
              <a:spLocks noChangeArrowheads="1"/>
            </p:cNvSpPr>
            <p:nvPr/>
          </p:nvSpPr>
          <p:spPr bwMode="auto">
            <a:xfrm>
              <a:off x="2016" y="2112"/>
              <a:ext cx="8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OSPrioHighRdy</a:t>
              </a:r>
            </a:p>
          </p:txBody>
        </p:sp>
        <p:sp>
          <p:nvSpPr>
            <p:cNvPr id="154725" name="Rectangle 101"/>
            <p:cNvSpPr>
              <a:spLocks noChangeArrowheads="1"/>
            </p:cNvSpPr>
            <p:nvPr/>
          </p:nvSpPr>
          <p:spPr bwMode="auto">
            <a:xfrm>
              <a:off x="2112" y="2296"/>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grpSp>
      <p:grpSp>
        <p:nvGrpSpPr>
          <p:cNvPr id="93198" name="Group 102"/>
          <p:cNvGrpSpPr/>
          <p:nvPr/>
        </p:nvGrpSpPr>
        <p:grpSpPr bwMode="auto">
          <a:xfrm>
            <a:off x="3048000" y="3657600"/>
            <a:ext cx="1066800" cy="579438"/>
            <a:chOff x="2112" y="2112"/>
            <a:chExt cx="672" cy="365"/>
          </a:xfrm>
        </p:grpSpPr>
        <p:sp>
          <p:nvSpPr>
            <p:cNvPr id="93267" name="Text Box 103"/>
            <p:cNvSpPr txBox="1">
              <a:spLocks noChangeArrowheads="1"/>
            </p:cNvSpPr>
            <p:nvPr/>
          </p:nvSpPr>
          <p:spPr bwMode="auto">
            <a:xfrm>
              <a:off x="2112" y="2112"/>
              <a:ext cx="67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OSPrioCur</a:t>
              </a:r>
            </a:p>
          </p:txBody>
        </p:sp>
        <p:sp>
          <p:nvSpPr>
            <p:cNvPr id="154728" name="Rectangle 104"/>
            <p:cNvSpPr>
              <a:spLocks noChangeArrowheads="1"/>
            </p:cNvSpPr>
            <p:nvPr/>
          </p:nvSpPr>
          <p:spPr bwMode="auto">
            <a:xfrm>
              <a:off x="2112" y="2296"/>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grpSp>
      <p:grpSp>
        <p:nvGrpSpPr>
          <p:cNvPr id="93199" name="Group 105"/>
          <p:cNvGrpSpPr/>
          <p:nvPr/>
        </p:nvGrpSpPr>
        <p:grpSpPr bwMode="auto">
          <a:xfrm>
            <a:off x="2152650" y="4648200"/>
            <a:ext cx="6000750" cy="1447800"/>
            <a:chOff x="396" y="2928"/>
            <a:chExt cx="3780" cy="912"/>
          </a:xfrm>
        </p:grpSpPr>
        <p:grpSp>
          <p:nvGrpSpPr>
            <p:cNvPr id="93239" name="Group 106"/>
            <p:cNvGrpSpPr/>
            <p:nvPr/>
          </p:nvGrpSpPr>
          <p:grpSpPr bwMode="auto">
            <a:xfrm>
              <a:off x="3632" y="3264"/>
              <a:ext cx="544" cy="173"/>
              <a:chOff x="2925" y="2341"/>
              <a:chExt cx="544" cy="173"/>
            </a:xfrm>
          </p:grpSpPr>
          <p:sp>
            <p:nvSpPr>
              <p:cNvPr id="93265" name="Line 107"/>
              <p:cNvSpPr>
                <a:spLocks noChangeShapeType="1"/>
              </p:cNvSpPr>
              <p:nvPr/>
            </p:nvSpPr>
            <p:spPr bwMode="auto">
              <a:xfrm>
                <a:off x="2925" y="242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66" name="Text Box 108"/>
              <p:cNvSpPr txBox="1">
                <a:spLocks noChangeArrowheads="1"/>
              </p:cNvSpPr>
              <p:nvPr/>
            </p:nvSpPr>
            <p:spPr bwMode="auto">
              <a:xfrm>
                <a:off x="3061" y="234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grpSp>
          <p:nvGrpSpPr>
            <p:cNvPr id="93240" name="Group 109"/>
            <p:cNvGrpSpPr/>
            <p:nvPr/>
          </p:nvGrpSpPr>
          <p:grpSpPr bwMode="auto">
            <a:xfrm>
              <a:off x="396" y="2928"/>
              <a:ext cx="3396" cy="912"/>
              <a:chOff x="396" y="2784"/>
              <a:chExt cx="3396" cy="912"/>
            </a:xfrm>
          </p:grpSpPr>
          <p:grpSp>
            <p:nvGrpSpPr>
              <p:cNvPr id="93241" name="Group 110"/>
              <p:cNvGrpSpPr/>
              <p:nvPr/>
            </p:nvGrpSpPr>
            <p:grpSpPr bwMode="auto">
              <a:xfrm>
                <a:off x="1212" y="2978"/>
                <a:ext cx="680" cy="718"/>
                <a:chOff x="1066" y="3166"/>
                <a:chExt cx="680" cy="718"/>
              </a:xfrm>
            </p:grpSpPr>
            <p:sp>
              <p:nvSpPr>
                <p:cNvPr id="154735" name="Rectangle 111"/>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93262" name="Text Box 112"/>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OSTCBTbl[2]</a:t>
                  </a:r>
                </a:p>
              </p:txBody>
            </p:sp>
            <p:sp>
              <p:nvSpPr>
                <p:cNvPr id="154737" name="Rectangle 113"/>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54738" name="Rectangle 114"/>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93242" name="Group 115"/>
              <p:cNvGrpSpPr/>
              <p:nvPr/>
            </p:nvGrpSpPr>
            <p:grpSpPr bwMode="auto">
              <a:xfrm>
                <a:off x="2076" y="2978"/>
                <a:ext cx="680" cy="718"/>
                <a:chOff x="1066" y="3166"/>
                <a:chExt cx="680" cy="718"/>
              </a:xfrm>
            </p:grpSpPr>
            <p:sp>
              <p:nvSpPr>
                <p:cNvPr id="154740" name="Rectangle 116"/>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93258" name="Text Box 117"/>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OSTCBTbl[1]</a:t>
                  </a:r>
                </a:p>
              </p:txBody>
            </p:sp>
            <p:sp>
              <p:nvSpPr>
                <p:cNvPr id="154742" name="Rectangle 118"/>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54743" name="Rectangle 119"/>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93243" name="Group 120"/>
              <p:cNvGrpSpPr/>
              <p:nvPr/>
            </p:nvGrpSpPr>
            <p:grpSpPr bwMode="auto">
              <a:xfrm>
                <a:off x="2940" y="2978"/>
                <a:ext cx="680" cy="718"/>
                <a:chOff x="1066" y="3166"/>
                <a:chExt cx="680" cy="718"/>
              </a:xfrm>
            </p:grpSpPr>
            <p:sp>
              <p:nvSpPr>
                <p:cNvPr id="154745" name="Rectangle 121"/>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93254" name="Text Box 122"/>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OSTCBTbl[0]</a:t>
                  </a:r>
                </a:p>
              </p:txBody>
            </p:sp>
            <p:sp>
              <p:nvSpPr>
                <p:cNvPr id="154747" name="Rectangle 123"/>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54748" name="Rectangle 124"/>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93244" name="Group 125"/>
              <p:cNvGrpSpPr/>
              <p:nvPr/>
            </p:nvGrpSpPr>
            <p:grpSpPr bwMode="auto">
              <a:xfrm>
                <a:off x="396" y="3035"/>
                <a:ext cx="636" cy="373"/>
                <a:chOff x="294" y="2659"/>
                <a:chExt cx="636" cy="373"/>
              </a:xfrm>
            </p:grpSpPr>
            <p:sp>
              <p:nvSpPr>
                <p:cNvPr id="154750" name="Rectangle 126"/>
                <p:cNvSpPr>
                  <a:spLocks noChangeArrowheads="1"/>
                </p:cNvSpPr>
                <p:nvPr/>
              </p:nvSpPr>
              <p:spPr bwMode="auto">
                <a:xfrm>
                  <a:off x="294" y="2851"/>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93252" name="Text Box 127"/>
                <p:cNvSpPr txBox="1">
                  <a:spLocks noChangeArrowheads="1"/>
                </p:cNvSpPr>
                <p:nvPr/>
              </p:nvSpPr>
              <p:spPr bwMode="auto">
                <a:xfrm>
                  <a:off x="295" y="2659"/>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OSTCBList</a:t>
                  </a:r>
                </a:p>
              </p:txBody>
            </p:sp>
          </p:grpSp>
          <p:cxnSp>
            <p:nvCxnSpPr>
              <p:cNvPr id="93245" name="AutoShape 128"/>
              <p:cNvCxnSpPr>
                <a:cxnSpLocks noChangeShapeType="1"/>
                <a:stCxn id="154750" idx="3"/>
                <a:endCxn id="154735" idx="1"/>
              </p:cNvCxnSpPr>
              <p:nvPr/>
            </p:nvCxnSpPr>
            <p:spPr bwMode="auto">
              <a:xfrm flipV="1">
                <a:off x="1031" y="3197"/>
                <a:ext cx="226" cy="121"/>
              </a:xfrm>
              <a:prstGeom prst="bentConnector3">
                <a:avLst>
                  <a:gd name="adj1" fmla="val 49556"/>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93246" name="AutoShape 129"/>
              <p:cNvCxnSpPr>
                <a:cxnSpLocks noChangeShapeType="1"/>
                <a:stCxn id="154737" idx="3"/>
                <a:endCxn id="154740" idx="1"/>
              </p:cNvCxnSpPr>
              <p:nvPr/>
            </p:nvCxnSpPr>
            <p:spPr bwMode="auto">
              <a:xfrm flipV="1">
                <a:off x="1892" y="3197"/>
                <a:ext cx="229" cy="91"/>
              </a:xfrm>
              <a:prstGeom prst="bentConnector3">
                <a:avLst>
                  <a:gd name="adj1" fmla="val 4978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93247" name="AutoShape 130"/>
              <p:cNvCxnSpPr>
                <a:cxnSpLocks noChangeShapeType="1"/>
                <a:stCxn id="154742" idx="3"/>
                <a:endCxn id="154745" idx="1"/>
              </p:cNvCxnSpPr>
              <p:nvPr/>
            </p:nvCxnSpPr>
            <p:spPr bwMode="auto">
              <a:xfrm flipV="1">
                <a:off x="2756" y="3197"/>
                <a:ext cx="229" cy="91"/>
              </a:xfrm>
              <a:prstGeom prst="bentConnector3">
                <a:avLst>
                  <a:gd name="adj1" fmla="val 4978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93248" name="Text Box 131"/>
              <p:cNvSpPr txBox="1">
                <a:spLocks noChangeArrowheads="1"/>
              </p:cNvSpPr>
              <p:nvPr/>
            </p:nvSpPr>
            <p:spPr bwMode="auto">
              <a:xfrm>
                <a:off x="1344" y="2784"/>
                <a:ext cx="52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Task1</a:t>
                </a:r>
              </a:p>
            </p:txBody>
          </p:sp>
          <p:sp>
            <p:nvSpPr>
              <p:cNvPr id="93249" name="Text Box 132"/>
              <p:cNvSpPr txBox="1">
                <a:spLocks noChangeArrowheads="1"/>
              </p:cNvSpPr>
              <p:nvPr/>
            </p:nvSpPr>
            <p:spPr bwMode="auto">
              <a:xfrm>
                <a:off x="2880" y="2784"/>
                <a:ext cx="91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OS_TASKIdle</a:t>
                </a:r>
              </a:p>
            </p:txBody>
          </p:sp>
          <p:sp>
            <p:nvSpPr>
              <p:cNvPr id="93250" name="Text Box 133"/>
              <p:cNvSpPr txBox="1">
                <a:spLocks noChangeArrowheads="1"/>
              </p:cNvSpPr>
              <p:nvPr/>
            </p:nvSpPr>
            <p:spPr bwMode="auto">
              <a:xfrm>
                <a:off x="2208" y="2784"/>
                <a:ext cx="52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Task0</a:t>
                </a:r>
              </a:p>
            </p:txBody>
          </p:sp>
        </p:grpSp>
      </p:grpSp>
      <p:sp>
        <p:nvSpPr>
          <p:cNvPr id="154758" name="Rectangle 134"/>
          <p:cNvSpPr>
            <a:spLocks noChangeArrowheads="1"/>
          </p:cNvSpPr>
          <p:nvPr/>
        </p:nvSpPr>
        <p:spPr bwMode="auto">
          <a:xfrm>
            <a:off x="8658226" y="2476500"/>
            <a:ext cx="144463"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154759" name="Rectangle 135"/>
          <p:cNvSpPr>
            <a:spLocks noChangeArrowheads="1"/>
          </p:cNvSpPr>
          <p:nvPr/>
        </p:nvSpPr>
        <p:spPr bwMode="auto">
          <a:xfrm>
            <a:off x="8658226" y="2476500"/>
            <a:ext cx="144463"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760" name="Oval 136"/>
          <p:cNvSpPr>
            <a:spLocks noChangeArrowheads="1"/>
          </p:cNvSpPr>
          <p:nvPr/>
        </p:nvSpPr>
        <p:spPr bwMode="auto">
          <a:xfrm>
            <a:off x="8610600" y="2438400"/>
            <a:ext cx="228600" cy="381000"/>
          </a:xfrm>
          <a:prstGeom prst="ellipse">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761" name="Oval 137"/>
          <p:cNvSpPr>
            <a:spLocks noChangeArrowheads="1"/>
          </p:cNvSpPr>
          <p:nvPr/>
        </p:nvSpPr>
        <p:spPr bwMode="auto">
          <a:xfrm>
            <a:off x="8477250" y="2438400"/>
            <a:ext cx="228600" cy="381000"/>
          </a:xfrm>
          <a:prstGeom prst="ellipse">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3204" name="Text Box 138"/>
          <p:cNvSpPr txBox="1">
            <a:spLocks noChangeArrowheads="1"/>
          </p:cNvSpPr>
          <p:nvPr/>
        </p:nvSpPr>
        <p:spPr bwMode="auto">
          <a:xfrm>
            <a:off x="5029200" y="3048000"/>
            <a:ext cx="990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200">
                <a:solidFill>
                  <a:srgbClr val="FF0000"/>
                </a:solidFill>
              </a:rPr>
              <a:t>5</a:t>
            </a:r>
          </a:p>
        </p:txBody>
      </p:sp>
      <p:sp>
        <p:nvSpPr>
          <p:cNvPr id="154763" name="Text Box 139"/>
          <p:cNvSpPr txBox="1">
            <a:spLocks noChangeArrowheads="1"/>
          </p:cNvSpPr>
          <p:nvPr/>
        </p:nvSpPr>
        <p:spPr bwMode="auto">
          <a:xfrm>
            <a:off x="5029200" y="3962400"/>
            <a:ext cx="990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200">
                <a:solidFill>
                  <a:srgbClr val="FF0000"/>
                </a:solidFill>
              </a:rPr>
              <a:t>4</a:t>
            </a:r>
          </a:p>
        </p:txBody>
      </p:sp>
      <p:sp>
        <p:nvSpPr>
          <p:cNvPr id="154764" name="Text Box 140"/>
          <p:cNvSpPr txBox="1">
            <a:spLocks noChangeArrowheads="1"/>
          </p:cNvSpPr>
          <p:nvPr/>
        </p:nvSpPr>
        <p:spPr bwMode="auto">
          <a:xfrm>
            <a:off x="2981325" y="3962400"/>
            <a:ext cx="1143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100"/>
              <a:t>&amp;OSTCBTbl[1]</a:t>
            </a:r>
          </a:p>
        </p:txBody>
      </p:sp>
      <p:sp>
        <p:nvSpPr>
          <p:cNvPr id="93207" name="Text Box 141"/>
          <p:cNvSpPr txBox="1">
            <a:spLocks noChangeArrowheads="1"/>
          </p:cNvSpPr>
          <p:nvPr/>
        </p:nvSpPr>
        <p:spPr bwMode="auto">
          <a:xfrm>
            <a:off x="2943225" y="3035300"/>
            <a:ext cx="12192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100"/>
              <a:t>&amp;OSTCBTbl[2]</a:t>
            </a:r>
          </a:p>
        </p:txBody>
      </p:sp>
      <p:sp>
        <p:nvSpPr>
          <p:cNvPr id="154766" name="Text Box 142"/>
          <p:cNvSpPr txBox="1">
            <a:spLocks noChangeArrowheads="1"/>
          </p:cNvSpPr>
          <p:nvPr/>
        </p:nvSpPr>
        <p:spPr bwMode="auto">
          <a:xfrm>
            <a:off x="5029200" y="3963989"/>
            <a:ext cx="990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200">
                <a:solidFill>
                  <a:srgbClr val="FF0000"/>
                </a:solidFill>
              </a:rPr>
              <a:t>5</a:t>
            </a:r>
          </a:p>
        </p:txBody>
      </p:sp>
      <p:sp>
        <p:nvSpPr>
          <p:cNvPr id="154767" name="Text Box 143"/>
          <p:cNvSpPr txBox="1">
            <a:spLocks noChangeArrowheads="1"/>
          </p:cNvSpPr>
          <p:nvPr/>
        </p:nvSpPr>
        <p:spPr bwMode="auto">
          <a:xfrm>
            <a:off x="2971800" y="3962400"/>
            <a:ext cx="1143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100"/>
              <a:t>&amp;OSTCBTbl[2]</a:t>
            </a:r>
          </a:p>
        </p:txBody>
      </p:sp>
      <p:sp>
        <p:nvSpPr>
          <p:cNvPr id="154768" name="Oval 144"/>
          <p:cNvSpPr>
            <a:spLocks noChangeArrowheads="1"/>
          </p:cNvSpPr>
          <p:nvPr/>
        </p:nvSpPr>
        <p:spPr bwMode="auto">
          <a:xfrm>
            <a:off x="5410200" y="3886200"/>
            <a:ext cx="228600" cy="457200"/>
          </a:xfrm>
          <a:prstGeom prst="ellipse">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769" name="Oval 145"/>
          <p:cNvSpPr>
            <a:spLocks noChangeArrowheads="1"/>
          </p:cNvSpPr>
          <p:nvPr/>
        </p:nvSpPr>
        <p:spPr bwMode="auto">
          <a:xfrm>
            <a:off x="2943225" y="3886200"/>
            <a:ext cx="1219200" cy="457200"/>
          </a:xfrm>
          <a:prstGeom prst="ellipse">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770" name="AutoShape 146"/>
          <p:cNvSpPr>
            <a:spLocks noChangeArrowheads="1"/>
          </p:cNvSpPr>
          <p:nvPr/>
        </p:nvSpPr>
        <p:spPr bwMode="auto">
          <a:xfrm>
            <a:off x="6096000" y="3276600"/>
            <a:ext cx="1219200" cy="609600"/>
          </a:xfrm>
          <a:prstGeom prst="wedgeRoundRectCallout">
            <a:avLst>
              <a:gd name="adj1" fmla="val -48435"/>
              <a:gd name="adj2" fmla="val 78384"/>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当前还是运行</a:t>
            </a:r>
            <a:r>
              <a:rPr lang="en-US" altLang="zh-CN" sz="1400"/>
              <a:t>Task0</a:t>
            </a:r>
          </a:p>
        </p:txBody>
      </p:sp>
      <p:grpSp>
        <p:nvGrpSpPr>
          <p:cNvPr id="93213" name="Group 147"/>
          <p:cNvGrpSpPr/>
          <p:nvPr/>
        </p:nvGrpSpPr>
        <p:grpSpPr bwMode="auto">
          <a:xfrm>
            <a:off x="8077200" y="3722689"/>
            <a:ext cx="1524000" cy="2420937"/>
            <a:chOff x="4416" y="2419"/>
            <a:chExt cx="960" cy="1525"/>
          </a:xfrm>
        </p:grpSpPr>
        <p:sp>
          <p:nvSpPr>
            <p:cNvPr id="154772" name="Rectangle 148"/>
            <p:cNvSpPr>
              <a:spLocks noChangeArrowheads="1"/>
            </p:cNvSpPr>
            <p:nvPr/>
          </p:nvSpPr>
          <p:spPr bwMode="auto">
            <a:xfrm>
              <a:off x="4608" y="2592"/>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54773" name="Rectangle 149"/>
            <p:cNvSpPr>
              <a:spLocks noChangeArrowheads="1"/>
            </p:cNvSpPr>
            <p:nvPr/>
          </p:nvSpPr>
          <p:spPr bwMode="auto">
            <a:xfrm>
              <a:off x="4608" y="2729"/>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54774" name="Rectangle 150"/>
            <p:cNvSpPr>
              <a:spLocks noChangeArrowheads="1"/>
            </p:cNvSpPr>
            <p:nvPr/>
          </p:nvSpPr>
          <p:spPr bwMode="auto">
            <a:xfrm>
              <a:off x="4608" y="2861"/>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54775" name="Rectangle 151"/>
            <p:cNvSpPr>
              <a:spLocks noChangeArrowheads="1"/>
            </p:cNvSpPr>
            <p:nvPr/>
          </p:nvSpPr>
          <p:spPr bwMode="auto">
            <a:xfrm>
              <a:off x="4608" y="2997"/>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54776" name="Rectangle 152"/>
            <p:cNvSpPr>
              <a:spLocks noChangeArrowheads="1"/>
            </p:cNvSpPr>
            <p:nvPr/>
          </p:nvSpPr>
          <p:spPr bwMode="auto">
            <a:xfrm>
              <a:off x="4608" y="3133"/>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54777" name="Rectangle 153"/>
            <p:cNvSpPr>
              <a:spLocks noChangeArrowheads="1"/>
            </p:cNvSpPr>
            <p:nvPr/>
          </p:nvSpPr>
          <p:spPr bwMode="auto">
            <a:xfrm>
              <a:off x="4608" y="3269"/>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54778" name="Rectangle 154"/>
            <p:cNvSpPr>
              <a:spLocks noChangeArrowheads="1"/>
            </p:cNvSpPr>
            <p:nvPr/>
          </p:nvSpPr>
          <p:spPr bwMode="auto">
            <a:xfrm>
              <a:off x="4608" y="3406"/>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tIns="0" anchor="ctr"/>
            <a:lstStyle/>
            <a:p>
              <a:pPr algn="ctr">
                <a:defRPr/>
              </a:pPr>
              <a:endParaRPr lang="zh-CN" altLang="zh-CN" sz="1200">
                <a:latin typeface="Arial" panose="020B0604020202020204" pitchFamily="34" charset="0"/>
              </a:endParaRPr>
            </a:p>
          </p:txBody>
        </p:sp>
        <p:sp>
          <p:nvSpPr>
            <p:cNvPr id="154779" name="Rectangle 155"/>
            <p:cNvSpPr>
              <a:spLocks noChangeArrowheads="1"/>
            </p:cNvSpPr>
            <p:nvPr/>
          </p:nvSpPr>
          <p:spPr bwMode="auto">
            <a:xfrm>
              <a:off x="4608" y="3540"/>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93226" name="Text Box 156"/>
            <p:cNvSpPr txBox="1">
              <a:spLocks noChangeArrowheads="1"/>
            </p:cNvSpPr>
            <p:nvPr/>
          </p:nvSpPr>
          <p:spPr bwMode="auto">
            <a:xfrm>
              <a:off x="4559" y="2419"/>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OSTCBPrioTbl[ ]</a:t>
              </a:r>
            </a:p>
          </p:txBody>
        </p:sp>
        <p:sp>
          <p:nvSpPr>
            <p:cNvPr id="154781" name="Rectangle 157"/>
            <p:cNvSpPr>
              <a:spLocks noChangeArrowheads="1"/>
            </p:cNvSpPr>
            <p:nvPr/>
          </p:nvSpPr>
          <p:spPr bwMode="auto">
            <a:xfrm>
              <a:off x="4608" y="3672"/>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93228" name="Rectangle 158"/>
            <p:cNvSpPr>
              <a:spLocks noChangeArrowheads="1"/>
            </p:cNvSpPr>
            <p:nvPr/>
          </p:nvSpPr>
          <p:spPr bwMode="auto">
            <a:xfrm>
              <a:off x="4416" y="2582"/>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[0]</a:t>
              </a:r>
            </a:p>
          </p:txBody>
        </p:sp>
        <p:sp>
          <p:nvSpPr>
            <p:cNvPr id="93229" name="Rectangle 159"/>
            <p:cNvSpPr>
              <a:spLocks noChangeArrowheads="1"/>
            </p:cNvSpPr>
            <p:nvPr/>
          </p:nvSpPr>
          <p:spPr bwMode="auto">
            <a:xfrm>
              <a:off x="4416" y="2713"/>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[1]</a:t>
              </a:r>
            </a:p>
          </p:txBody>
        </p:sp>
        <p:sp>
          <p:nvSpPr>
            <p:cNvPr id="93230" name="Rectangle 160"/>
            <p:cNvSpPr>
              <a:spLocks noChangeArrowheads="1"/>
            </p:cNvSpPr>
            <p:nvPr/>
          </p:nvSpPr>
          <p:spPr bwMode="auto">
            <a:xfrm>
              <a:off x="4416" y="2855"/>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[2]</a:t>
              </a:r>
            </a:p>
          </p:txBody>
        </p:sp>
        <p:sp>
          <p:nvSpPr>
            <p:cNvPr id="93231" name="Rectangle 161"/>
            <p:cNvSpPr>
              <a:spLocks noChangeArrowheads="1"/>
            </p:cNvSpPr>
            <p:nvPr/>
          </p:nvSpPr>
          <p:spPr bwMode="auto">
            <a:xfrm>
              <a:off x="4416" y="2994"/>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[3]</a:t>
              </a:r>
            </a:p>
          </p:txBody>
        </p:sp>
        <p:sp>
          <p:nvSpPr>
            <p:cNvPr id="93232" name="Rectangle 162"/>
            <p:cNvSpPr>
              <a:spLocks noChangeArrowheads="1"/>
            </p:cNvSpPr>
            <p:nvPr/>
          </p:nvSpPr>
          <p:spPr bwMode="auto">
            <a:xfrm>
              <a:off x="4416" y="3128"/>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[4]</a:t>
              </a:r>
            </a:p>
          </p:txBody>
        </p:sp>
        <p:sp>
          <p:nvSpPr>
            <p:cNvPr id="93233" name="Rectangle 163"/>
            <p:cNvSpPr>
              <a:spLocks noChangeArrowheads="1"/>
            </p:cNvSpPr>
            <p:nvPr/>
          </p:nvSpPr>
          <p:spPr bwMode="auto">
            <a:xfrm>
              <a:off x="4416" y="3259"/>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[5]</a:t>
              </a:r>
            </a:p>
          </p:txBody>
        </p:sp>
        <p:sp>
          <p:nvSpPr>
            <p:cNvPr id="93234" name="Rectangle 164"/>
            <p:cNvSpPr>
              <a:spLocks noChangeArrowheads="1"/>
            </p:cNvSpPr>
            <p:nvPr/>
          </p:nvSpPr>
          <p:spPr bwMode="auto">
            <a:xfrm>
              <a:off x="4416" y="3401"/>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[6]</a:t>
              </a:r>
            </a:p>
          </p:txBody>
        </p:sp>
        <p:sp>
          <p:nvSpPr>
            <p:cNvPr id="93235" name="Rectangle 165"/>
            <p:cNvSpPr>
              <a:spLocks noChangeArrowheads="1"/>
            </p:cNvSpPr>
            <p:nvPr/>
          </p:nvSpPr>
          <p:spPr bwMode="auto">
            <a:xfrm>
              <a:off x="4416" y="3532"/>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[7]</a:t>
              </a:r>
            </a:p>
          </p:txBody>
        </p:sp>
        <p:sp>
          <p:nvSpPr>
            <p:cNvPr id="93236" name="Rectangle 166"/>
            <p:cNvSpPr>
              <a:spLocks noChangeArrowheads="1"/>
            </p:cNvSpPr>
            <p:nvPr/>
          </p:nvSpPr>
          <p:spPr bwMode="auto">
            <a:xfrm>
              <a:off x="4416" y="3666"/>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[8]</a:t>
              </a:r>
            </a:p>
          </p:txBody>
        </p:sp>
        <p:sp>
          <p:nvSpPr>
            <p:cNvPr id="154791" name="Rectangle 167"/>
            <p:cNvSpPr>
              <a:spLocks noChangeArrowheads="1"/>
            </p:cNvSpPr>
            <p:nvPr/>
          </p:nvSpPr>
          <p:spPr bwMode="auto">
            <a:xfrm>
              <a:off x="4608" y="3808"/>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93238" name="Rectangle 168"/>
            <p:cNvSpPr>
              <a:spLocks noChangeArrowheads="1"/>
            </p:cNvSpPr>
            <p:nvPr/>
          </p:nvSpPr>
          <p:spPr bwMode="auto">
            <a:xfrm>
              <a:off x="4416" y="3800"/>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[9]</a:t>
              </a:r>
            </a:p>
          </p:txBody>
        </p:sp>
      </p:grpSp>
      <p:sp>
        <p:nvSpPr>
          <p:cNvPr id="93214" name="Rectangle 169"/>
          <p:cNvSpPr>
            <a:spLocks noChangeArrowheads="1"/>
          </p:cNvSpPr>
          <p:nvPr/>
        </p:nvSpPr>
        <p:spPr bwMode="auto">
          <a:xfrm>
            <a:off x="8382001" y="5049839"/>
            <a:ext cx="11922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&amp;OSTCBTbl[2]</a:t>
            </a:r>
          </a:p>
        </p:txBody>
      </p:sp>
      <p:sp>
        <p:nvSpPr>
          <p:cNvPr id="93215" name="Rectangle 170"/>
          <p:cNvSpPr>
            <a:spLocks noChangeArrowheads="1"/>
          </p:cNvSpPr>
          <p:nvPr/>
        </p:nvSpPr>
        <p:spPr bwMode="auto">
          <a:xfrm>
            <a:off x="8382001" y="4829175"/>
            <a:ext cx="11922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&amp;OSTCBTbl[1]</a:t>
            </a:r>
          </a:p>
        </p:txBody>
      </p:sp>
      <p:sp>
        <p:nvSpPr>
          <p:cNvPr id="93216" name="Rectangle 171"/>
          <p:cNvSpPr>
            <a:spLocks noChangeArrowheads="1"/>
          </p:cNvSpPr>
          <p:nvPr/>
        </p:nvSpPr>
        <p:spPr bwMode="auto">
          <a:xfrm>
            <a:off x="8382001" y="5897564"/>
            <a:ext cx="11922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&amp;OSTCBTbl[0]</a:t>
            </a:r>
          </a:p>
        </p:txBody>
      </p:sp>
      <p:sp>
        <p:nvSpPr>
          <p:cNvPr id="172" name="燕尾形 171">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54722"/>
                                        </p:tgtEl>
                                        <p:attrNameLst>
                                          <p:attrName>style.visibility</p:attrName>
                                        </p:attrNameLst>
                                      </p:cBhvr>
                                      <p:to>
                                        <p:strVal val="visible"/>
                                      </p:to>
                                    </p:set>
                                    <p:anim calcmode="lin" valueType="num">
                                      <p:cBhvr additive="base">
                                        <p:cTn id="7" dur="500" fill="hold"/>
                                        <p:tgtEl>
                                          <p:spTgt spid="154722"/>
                                        </p:tgtEl>
                                        <p:attrNameLst>
                                          <p:attrName>ppt_x</p:attrName>
                                        </p:attrNameLst>
                                      </p:cBhvr>
                                      <p:tavLst>
                                        <p:tav tm="0">
                                          <p:val>
                                            <p:strVal val="1+#ppt_w/2"/>
                                          </p:val>
                                        </p:tav>
                                        <p:tav tm="100000">
                                          <p:val>
                                            <p:strVal val="#ppt_x"/>
                                          </p:val>
                                        </p:tav>
                                      </p:tavLst>
                                    </p:anim>
                                    <p:anim calcmode="lin" valueType="num">
                                      <p:cBhvr additive="base">
                                        <p:cTn id="8" dur="500" fill="hold"/>
                                        <p:tgtEl>
                                          <p:spTgt spid="15472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54760"/>
                                        </p:tgtEl>
                                        <p:attrNameLst>
                                          <p:attrName>style.visibility</p:attrName>
                                        </p:attrNameLst>
                                      </p:cBhvr>
                                      <p:to>
                                        <p:strVal val="visible"/>
                                      </p:to>
                                    </p:set>
                                    <p:anim calcmode="lin" valueType="num">
                                      <p:cBhvr>
                                        <p:cTn id="12" dur="500" fill="hold"/>
                                        <p:tgtEl>
                                          <p:spTgt spid="154760"/>
                                        </p:tgtEl>
                                        <p:attrNameLst>
                                          <p:attrName>ppt_w</p:attrName>
                                        </p:attrNameLst>
                                      </p:cBhvr>
                                      <p:tavLst>
                                        <p:tav tm="0">
                                          <p:val>
                                            <p:fltVal val="0"/>
                                          </p:val>
                                        </p:tav>
                                        <p:tav tm="100000">
                                          <p:val>
                                            <p:strVal val="#ppt_w"/>
                                          </p:val>
                                        </p:tav>
                                      </p:tavLst>
                                    </p:anim>
                                    <p:anim calcmode="lin" valueType="num">
                                      <p:cBhvr>
                                        <p:cTn id="13" dur="500" fill="hold"/>
                                        <p:tgtEl>
                                          <p:spTgt spid="154760"/>
                                        </p:tgtEl>
                                        <p:attrNameLst>
                                          <p:attrName>ppt_h</p:attrName>
                                        </p:attrNameLst>
                                      </p:cBhvr>
                                      <p:tavLst>
                                        <p:tav tm="0">
                                          <p:val>
                                            <p:fltVal val="0"/>
                                          </p:val>
                                        </p:tav>
                                        <p:tav tm="100000">
                                          <p:val>
                                            <p:strVal val="#ppt_h"/>
                                          </p:val>
                                        </p:tav>
                                      </p:tavLst>
                                    </p:anim>
                                    <p:animEffect transition="in" filter="fade">
                                      <p:cBhvr>
                                        <p:cTn id="14" dur="500"/>
                                        <p:tgtEl>
                                          <p:spTgt spid="154760"/>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xit" presetSubtype="4" fill="hold" grpId="0" nodeType="clickEffect">
                                  <p:stCondLst>
                                    <p:cond delay="0"/>
                                  </p:stCondLst>
                                  <p:childTnLst>
                                    <p:animEffect transition="out" filter="slide(fromBottom)">
                                      <p:cBhvr>
                                        <p:cTn id="18" dur="500"/>
                                        <p:tgtEl>
                                          <p:spTgt spid="154758"/>
                                        </p:tgtEl>
                                      </p:cBhvr>
                                    </p:animEffect>
                                    <p:set>
                                      <p:cBhvr>
                                        <p:cTn id="19" dur="1" fill="hold">
                                          <p:stCondLst>
                                            <p:cond delay="499"/>
                                          </p:stCondLst>
                                        </p:cTn>
                                        <p:tgtEl>
                                          <p:spTgt spid="154758"/>
                                        </p:tgtEl>
                                        <p:attrNameLst>
                                          <p:attrName>style.visibility</p:attrName>
                                        </p:attrNameLst>
                                      </p:cBhvr>
                                      <p:to>
                                        <p:strVal val="hidden"/>
                                      </p:to>
                                    </p:set>
                                  </p:childTnLst>
                                </p:cTn>
                              </p:par>
                              <p:par>
                                <p:cTn id="20" presetID="12" presetClass="entr" presetSubtype="1" fill="hold" grpId="0" nodeType="withEffect">
                                  <p:stCondLst>
                                    <p:cond delay="0"/>
                                  </p:stCondLst>
                                  <p:childTnLst>
                                    <p:set>
                                      <p:cBhvr>
                                        <p:cTn id="21" dur="1" fill="hold">
                                          <p:stCondLst>
                                            <p:cond delay="0"/>
                                          </p:stCondLst>
                                        </p:cTn>
                                        <p:tgtEl>
                                          <p:spTgt spid="154759"/>
                                        </p:tgtEl>
                                        <p:attrNameLst>
                                          <p:attrName>style.visibility</p:attrName>
                                        </p:attrNameLst>
                                      </p:cBhvr>
                                      <p:to>
                                        <p:strVal val="visible"/>
                                      </p:to>
                                    </p:set>
                                    <p:animEffect transition="in" filter="slide(fromTop)">
                                      <p:cBhvr>
                                        <p:cTn id="22" dur="500"/>
                                        <p:tgtEl>
                                          <p:spTgt spid="154759"/>
                                        </p:tgtEl>
                                      </p:cBhvr>
                                    </p:animEffect>
                                  </p:childTnLst>
                                </p:cTn>
                              </p:par>
                            </p:childTnLst>
                          </p:cTn>
                        </p:par>
                        <p:par>
                          <p:cTn id="23" fill="hold">
                            <p:stCondLst>
                              <p:cond delay="500"/>
                            </p:stCondLst>
                            <p:childTnLst>
                              <p:par>
                                <p:cTn id="24" presetID="53" presetClass="exit" presetSubtype="16" fill="hold" grpId="1" nodeType="afterEffect">
                                  <p:stCondLst>
                                    <p:cond delay="0"/>
                                  </p:stCondLst>
                                  <p:childTnLst>
                                    <p:anim calcmode="lin" valueType="num">
                                      <p:cBhvr>
                                        <p:cTn id="25" dur="500"/>
                                        <p:tgtEl>
                                          <p:spTgt spid="154760"/>
                                        </p:tgtEl>
                                        <p:attrNameLst>
                                          <p:attrName>ppt_w</p:attrName>
                                        </p:attrNameLst>
                                      </p:cBhvr>
                                      <p:tavLst>
                                        <p:tav tm="0">
                                          <p:val>
                                            <p:strVal val="ppt_w"/>
                                          </p:val>
                                        </p:tav>
                                        <p:tav tm="100000">
                                          <p:val>
                                            <p:fltVal val="0"/>
                                          </p:val>
                                        </p:tav>
                                      </p:tavLst>
                                    </p:anim>
                                    <p:anim calcmode="lin" valueType="num">
                                      <p:cBhvr>
                                        <p:cTn id="26" dur="500"/>
                                        <p:tgtEl>
                                          <p:spTgt spid="154760"/>
                                        </p:tgtEl>
                                        <p:attrNameLst>
                                          <p:attrName>ppt_h</p:attrName>
                                        </p:attrNameLst>
                                      </p:cBhvr>
                                      <p:tavLst>
                                        <p:tav tm="0">
                                          <p:val>
                                            <p:strVal val="ppt_h"/>
                                          </p:val>
                                        </p:tav>
                                        <p:tav tm="100000">
                                          <p:val>
                                            <p:fltVal val="0"/>
                                          </p:val>
                                        </p:tav>
                                      </p:tavLst>
                                    </p:anim>
                                    <p:animEffect transition="out" filter="fade">
                                      <p:cBhvr>
                                        <p:cTn id="27" dur="500"/>
                                        <p:tgtEl>
                                          <p:spTgt spid="154760"/>
                                        </p:tgtEl>
                                      </p:cBhvr>
                                    </p:animEffect>
                                    <p:set>
                                      <p:cBhvr>
                                        <p:cTn id="28" dur="1" fill="hold">
                                          <p:stCondLst>
                                            <p:cond delay="499"/>
                                          </p:stCondLst>
                                        </p:cTn>
                                        <p:tgtEl>
                                          <p:spTgt spid="154760"/>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54761"/>
                                        </p:tgtEl>
                                        <p:attrNameLst>
                                          <p:attrName>style.visibility</p:attrName>
                                        </p:attrNameLst>
                                      </p:cBhvr>
                                      <p:to>
                                        <p:strVal val="visible"/>
                                      </p:to>
                                    </p:set>
                                    <p:anim calcmode="lin" valueType="num">
                                      <p:cBhvr>
                                        <p:cTn id="31" dur="500" fill="hold"/>
                                        <p:tgtEl>
                                          <p:spTgt spid="154761"/>
                                        </p:tgtEl>
                                        <p:attrNameLst>
                                          <p:attrName>ppt_w</p:attrName>
                                        </p:attrNameLst>
                                      </p:cBhvr>
                                      <p:tavLst>
                                        <p:tav tm="0">
                                          <p:val>
                                            <p:fltVal val="0"/>
                                          </p:val>
                                        </p:tav>
                                        <p:tav tm="100000">
                                          <p:val>
                                            <p:strVal val="#ppt_w"/>
                                          </p:val>
                                        </p:tav>
                                      </p:tavLst>
                                    </p:anim>
                                    <p:anim calcmode="lin" valueType="num">
                                      <p:cBhvr>
                                        <p:cTn id="32" dur="500" fill="hold"/>
                                        <p:tgtEl>
                                          <p:spTgt spid="154761"/>
                                        </p:tgtEl>
                                        <p:attrNameLst>
                                          <p:attrName>ppt_h</p:attrName>
                                        </p:attrNameLst>
                                      </p:cBhvr>
                                      <p:tavLst>
                                        <p:tav tm="0">
                                          <p:val>
                                            <p:fltVal val="0"/>
                                          </p:val>
                                        </p:tav>
                                        <p:tav tm="100000">
                                          <p:val>
                                            <p:strVal val="#ppt_h"/>
                                          </p:val>
                                        </p:tav>
                                      </p:tavLst>
                                    </p:anim>
                                    <p:animEffect transition="in" filter="fade">
                                      <p:cBhvr>
                                        <p:cTn id="33" dur="500"/>
                                        <p:tgtEl>
                                          <p:spTgt spid="154761"/>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154768"/>
                                        </p:tgtEl>
                                        <p:attrNameLst>
                                          <p:attrName>style.visibility</p:attrName>
                                        </p:attrNameLst>
                                      </p:cBhvr>
                                      <p:to>
                                        <p:strVal val="visible"/>
                                      </p:to>
                                    </p:set>
                                    <p:anim calcmode="lin" valueType="num">
                                      <p:cBhvr>
                                        <p:cTn id="38" dur="500" fill="hold"/>
                                        <p:tgtEl>
                                          <p:spTgt spid="154768"/>
                                        </p:tgtEl>
                                        <p:attrNameLst>
                                          <p:attrName>ppt_w</p:attrName>
                                        </p:attrNameLst>
                                      </p:cBhvr>
                                      <p:tavLst>
                                        <p:tav tm="0">
                                          <p:val>
                                            <p:fltVal val="0"/>
                                          </p:val>
                                        </p:tav>
                                        <p:tav tm="100000">
                                          <p:val>
                                            <p:strVal val="#ppt_w"/>
                                          </p:val>
                                        </p:tav>
                                      </p:tavLst>
                                    </p:anim>
                                    <p:anim calcmode="lin" valueType="num">
                                      <p:cBhvr>
                                        <p:cTn id="39" dur="500" fill="hold"/>
                                        <p:tgtEl>
                                          <p:spTgt spid="154768"/>
                                        </p:tgtEl>
                                        <p:attrNameLst>
                                          <p:attrName>ppt_h</p:attrName>
                                        </p:attrNameLst>
                                      </p:cBhvr>
                                      <p:tavLst>
                                        <p:tav tm="0">
                                          <p:val>
                                            <p:fltVal val="0"/>
                                          </p:val>
                                        </p:tav>
                                        <p:tav tm="100000">
                                          <p:val>
                                            <p:strVal val="#ppt_h"/>
                                          </p:val>
                                        </p:tav>
                                      </p:tavLst>
                                    </p:anim>
                                    <p:animEffect transition="in" filter="fade">
                                      <p:cBhvr>
                                        <p:cTn id="40" dur="500"/>
                                        <p:tgtEl>
                                          <p:spTgt spid="154768"/>
                                        </p:tgtEl>
                                      </p:cBhvr>
                                    </p:animEffect>
                                  </p:childTnLst>
                                </p:cTn>
                              </p:par>
                            </p:childTnLst>
                          </p:cTn>
                        </p:par>
                        <p:par>
                          <p:cTn id="41" fill="hold">
                            <p:stCondLst>
                              <p:cond delay="500"/>
                            </p:stCondLst>
                            <p:childTnLst>
                              <p:par>
                                <p:cTn id="42" presetID="12" presetClass="entr" presetSubtype="8" fill="hold" grpId="0" nodeType="afterEffect">
                                  <p:stCondLst>
                                    <p:cond delay="0"/>
                                  </p:stCondLst>
                                  <p:childTnLst>
                                    <p:set>
                                      <p:cBhvr>
                                        <p:cTn id="43" dur="1" fill="hold">
                                          <p:stCondLst>
                                            <p:cond delay="0"/>
                                          </p:stCondLst>
                                        </p:cTn>
                                        <p:tgtEl>
                                          <p:spTgt spid="154770"/>
                                        </p:tgtEl>
                                        <p:attrNameLst>
                                          <p:attrName>style.visibility</p:attrName>
                                        </p:attrNameLst>
                                      </p:cBhvr>
                                      <p:to>
                                        <p:strVal val="visible"/>
                                      </p:to>
                                    </p:set>
                                    <p:animEffect transition="in" filter="slide(fromLeft)">
                                      <p:cBhvr>
                                        <p:cTn id="44" dur="500"/>
                                        <p:tgtEl>
                                          <p:spTgt spid="154770"/>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54770"/>
                                        </p:tgtEl>
                                        <p:attrNameLst>
                                          <p:attrName>style.visibility</p:attrName>
                                        </p:attrNameLst>
                                      </p:cBhvr>
                                      <p:to>
                                        <p:strVal val="hidden"/>
                                      </p:to>
                                    </p:set>
                                  </p:childTnLst>
                                </p:cTn>
                              </p:par>
                              <p:par>
                                <p:cTn id="49" presetID="12" presetClass="exit" presetSubtype="4" fill="hold" grpId="0" nodeType="withEffect">
                                  <p:stCondLst>
                                    <p:cond delay="0"/>
                                  </p:stCondLst>
                                  <p:childTnLst>
                                    <p:animEffect transition="out" filter="slide(fromBottom)">
                                      <p:cBhvr>
                                        <p:cTn id="50" dur="500"/>
                                        <p:tgtEl>
                                          <p:spTgt spid="154763"/>
                                        </p:tgtEl>
                                      </p:cBhvr>
                                    </p:animEffect>
                                    <p:set>
                                      <p:cBhvr>
                                        <p:cTn id="51" dur="1" fill="hold">
                                          <p:stCondLst>
                                            <p:cond delay="499"/>
                                          </p:stCondLst>
                                        </p:cTn>
                                        <p:tgtEl>
                                          <p:spTgt spid="154763"/>
                                        </p:tgtEl>
                                        <p:attrNameLst>
                                          <p:attrName>style.visibility</p:attrName>
                                        </p:attrNameLst>
                                      </p:cBhvr>
                                      <p:to>
                                        <p:strVal val="hidden"/>
                                      </p:to>
                                    </p:set>
                                  </p:childTnLst>
                                </p:cTn>
                              </p:par>
                              <p:par>
                                <p:cTn id="52" presetID="12" presetClass="entr" presetSubtype="1" fill="hold" grpId="0" nodeType="withEffect">
                                  <p:stCondLst>
                                    <p:cond delay="0"/>
                                  </p:stCondLst>
                                  <p:childTnLst>
                                    <p:set>
                                      <p:cBhvr>
                                        <p:cTn id="53" dur="1" fill="hold">
                                          <p:stCondLst>
                                            <p:cond delay="0"/>
                                          </p:stCondLst>
                                        </p:cTn>
                                        <p:tgtEl>
                                          <p:spTgt spid="154766"/>
                                        </p:tgtEl>
                                        <p:attrNameLst>
                                          <p:attrName>style.visibility</p:attrName>
                                        </p:attrNameLst>
                                      </p:cBhvr>
                                      <p:to>
                                        <p:strVal val="visible"/>
                                      </p:to>
                                    </p:set>
                                    <p:animEffect transition="in" filter="slide(fromTop)">
                                      <p:cBhvr>
                                        <p:cTn id="54" dur="500"/>
                                        <p:tgtEl>
                                          <p:spTgt spid="154766"/>
                                        </p:tgtEl>
                                      </p:cBhvr>
                                    </p:animEffect>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grpId="0" nodeType="clickEffect">
                                  <p:stCondLst>
                                    <p:cond delay="0"/>
                                  </p:stCondLst>
                                  <p:childTnLst>
                                    <p:set>
                                      <p:cBhvr>
                                        <p:cTn id="58" dur="1" fill="hold">
                                          <p:stCondLst>
                                            <p:cond delay="0"/>
                                          </p:stCondLst>
                                        </p:cTn>
                                        <p:tgtEl>
                                          <p:spTgt spid="154769"/>
                                        </p:tgtEl>
                                        <p:attrNameLst>
                                          <p:attrName>style.visibility</p:attrName>
                                        </p:attrNameLst>
                                      </p:cBhvr>
                                      <p:to>
                                        <p:strVal val="visible"/>
                                      </p:to>
                                    </p:set>
                                    <p:anim calcmode="lin" valueType="num">
                                      <p:cBhvr>
                                        <p:cTn id="59" dur="500" fill="hold"/>
                                        <p:tgtEl>
                                          <p:spTgt spid="154769"/>
                                        </p:tgtEl>
                                        <p:attrNameLst>
                                          <p:attrName>ppt_w</p:attrName>
                                        </p:attrNameLst>
                                      </p:cBhvr>
                                      <p:tavLst>
                                        <p:tav tm="0">
                                          <p:val>
                                            <p:fltVal val="0"/>
                                          </p:val>
                                        </p:tav>
                                        <p:tav tm="100000">
                                          <p:val>
                                            <p:strVal val="#ppt_w"/>
                                          </p:val>
                                        </p:tav>
                                      </p:tavLst>
                                    </p:anim>
                                    <p:anim calcmode="lin" valueType="num">
                                      <p:cBhvr>
                                        <p:cTn id="60" dur="500" fill="hold"/>
                                        <p:tgtEl>
                                          <p:spTgt spid="154769"/>
                                        </p:tgtEl>
                                        <p:attrNameLst>
                                          <p:attrName>ppt_h</p:attrName>
                                        </p:attrNameLst>
                                      </p:cBhvr>
                                      <p:tavLst>
                                        <p:tav tm="0">
                                          <p:val>
                                            <p:fltVal val="0"/>
                                          </p:val>
                                        </p:tav>
                                        <p:tav tm="100000">
                                          <p:val>
                                            <p:strVal val="#ppt_h"/>
                                          </p:val>
                                        </p:tav>
                                      </p:tavLst>
                                    </p:anim>
                                    <p:animEffect transition="in" filter="fade">
                                      <p:cBhvr>
                                        <p:cTn id="61" dur="500"/>
                                        <p:tgtEl>
                                          <p:spTgt spid="154769"/>
                                        </p:tgtEl>
                                      </p:cBhvr>
                                    </p:animEffect>
                                  </p:childTnLst>
                                </p:cTn>
                              </p:par>
                            </p:childTnLst>
                          </p:cTn>
                        </p:par>
                        <p:par>
                          <p:cTn id="62" fill="hold">
                            <p:stCondLst>
                              <p:cond delay="500"/>
                            </p:stCondLst>
                            <p:childTnLst>
                              <p:par>
                                <p:cTn id="63" presetID="12" presetClass="exit" presetSubtype="4" fill="hold" grpId="0" nodeType="afterEffect">
                                  <p:stCondLst>
                                    <p:cond delay="0"/>
                                  </p:stCondLst>
                                  <p:childTnLst>
                                    <p:animEffect transition="out" filter="slide(fromBottom)">
                                      <p:cBhvr>
                                        <p:cTn id="64" dur="500"/>
                                        <p:tgtEl>
                                          <p:spTgt spid="154764"/>
                                        </p:tgtEl>
                                      </p:cBhvr>
                                    </p:animEffect>
                                    <p:set>
                                      <p:cBhvr>
                                        <p:cTn id="65" dur="1" fill="hold">
                                          <p:stCondLst>
                                            <p:cond delay="499"/>
                                          </p:stCondLst>
                                        </p:cTn>
                                        <p:tgtEl>
                                          <p:spTgt spid="154764"/>
                                        </p:tgtEl>
                                        <p:attrNameLst>
                                          <p:attrName>style.visibility</p:attrName>
                                        </p:attrNameLst>
                                      </p:cBhvr>
                                      <p:to>
                                        <p:strVal val="hidden"/>
                                      </p:to>
                                    </p:set>
                                  </p:childTnLst>
                                </p:cTn>
                              </p:par>
                              <p:par>
                                <p:cTn id="66" presetID="12" presetClass="entr" presetSubtype="1" fill="hold" grpId="0" nodeType="withEffect">
                                  <p:stCondLst>
                                    <p:cond delay="0"/>
                                  </p:stCondLst>
                                  <p:childTnLst>
                                    <p:set>
                                      <p:cBhvr>
                                        <p:cTn id="67" dur="1" fill="hold">
                                          <p:stCondLst>
                                            <p:cond delay="0"/>
                                          </p:stCondLst>
                                        </p:cTn>
                                        <p:tgtEl>
                                          <p:spTgt spid="154767"/>
                                        </p:tgtEl>
                                        <p:attrNameLst>
                                          <p:attrName>style.visibility</p:attrName>
                                        </p:attrNameLst>
                                      </p:cBhvr>
                                      <p:to>
                                        <p:strVal val="visible"/>
                                      </p:to>
                                    </p:set>
                                    <p:animEffect transition="in" filter="slide(fromTop)">
                                      <p:cBhvr>
                                        <p:cTn id="68" dur="500"/>
                                        <p:tgtEl>
                                          <p:spTgt spid="1547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722" grpId="0"/>
      <p:bldP spid="154758" grpId="0"/>
      <p:bldP spid="154759" grpId="0"/>
      <p:bldP spid="154760" grpId="0" animBg="1"/>
      <p:bldP spid="154760" grpId="1" animBg="1"/>
      <p:bldP spid="154761" grpId="0" animBg="1"/>
      <p:bldP spid="154763" grpId="0"/>
      <p:bldP spid="154764" grpId="0"/>
      <p:bldP spid="154766" grpId="0"/>
      <p:bldP spid="154767" grpId="0"/>
      <p:bldP spid="154768" grpId="0" animBg="1"/>
      <p:bldP spid="154769" grpId="0" animBg="1"/>
      <p:bldP spid="154770" grpId="0" animBg="1"/>
      <p:bldP spid="154770" grpId="1"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100355" name="Rectangle 3"/>
          <p:cNvSpPr>
            <a:spLocks noGrp="1" noChangeArrowheads="1"/>
          </p:cNvSpPr>
          <p:nvPr>
            <p:ph idx="1"/>
          </p:nvPr>
        </p:nvSpPr>
        <p:spPr>
          <a:noFill/>
        </p:spPr>
        <p:txBody>
          <a:bodyPr/>
          <a:lstStyle/>
          <a:p>
            <a:pPr eaLnBrk="1" hangingPunct="1">
              <a:buClr>
                <a:srgbClr val="0000FF"/>
              </a:buClr>
              <a:buSzPct val="80000"/>
              <a:buFont typeface="Wingdings" panose="05000000000000000000" pitchFamily="2" charset="2"/>
              <a:buChar char="q"/>
            </a:pPr>
            <a:r>
              <a:rPr lang="zh-CN" altLang="en-US">
                <a:solidFill>
                  <a:srgbClr val="C0C0C0"/>
                </a:solidFill>
              </a:rPr>
              <a:t>基本概念</a:t>
            </a:r>
          </a:p>
          <a:p>
            <a:pPr eaLnBrk="1" hangingPunct="1">
              <a:buClr>
                <a:srgbClr val="0000FF"/>
              </a:buClr>
              <a:buSzPct val="80000"/>
              <a:buFont typeface="Wingdings" panose="05000000000000000000" pitchFamily="2" charset="2"/>
              <a:buChar char="q"/>
            </a:pPr>
            <a:r>
              <a:rPr lang="zh-CN" altLang="en-US">
                <a:solidFill>
                  <a:srgbClr val="C0C0C0"/>
                </a:solidFill>
              </a:rPr>
              <a:t>案例分析</a:t>
            </a:r>
          </a:p>
          <a:p>
            <a:pPr eaLnBrk="1" hangingPunct="1">
              <a:buClr>
                <a:srgbClr val="0000FF"/>
              </a:buClr>
              <a:buSzPct val="80000"/>
              <a:buFont typeface="Wingdings" panose="05000000000000000000" pitchFamily="2" charset="2"/>
              <a:buChar char="q"/>
            </a:pPr>
            <a:r>
              <a:rPr lang="zh-CN" altLang="en-US">
                <a:solidFill>
                  <a:srgbClr val="C0C0C0"/>
                </a:solidFill>
              </a:rPr>
              <a:t>任务控制块</a:t>
            </a:r>
          </a:p>
          <a:p>
            <a:pPr eaLnBrk="1" hangingPunct="1">
              <a:buClr>
                <a:srgbClr val="0000FF"/>
              </a:buClr>
              <a:buSzPct val="80000"/>
              <a:buFont typeface="Wingdings" panose="05000000000000000000" pitchFamily="2" charset="2"/>
              <a:buChar char="q"/>
            </a:pPr>
            <a:r>
              <a:rPr lang="zh-CN" altLang="en-US">
                <a:solidFill>
                  <a:srgbClr val="C0C0C0"/>
                </a:solidFill>
              </a:rPr>
              <a:t>任务就绪算法</a:t>
            </a:r>
          </a:p>
          <a:p>
            <a:pPr eaLnBrk="1" hangingPunct="1">
              <a:buClr>
                <a:srgbClr val="0000FF"/>
              </a:buClr>
              <a:buSzPct val="80000"/>
              <a:buFont typeface="Wingdings" panose="05000000000000000000" pitchFamily="2" charset="2"/>
              <a:buChar char="q"/>
            </a:pPr>
            <a:r>
              <a:rPr lang="en-US" altLang="zh-CN">
                <a:solidFill>
                  <a:srgbClr val="C0C0C0"/>
                </a:solidFill>
              </a:rPr>
              <a:t>OS</a:t>
            </a:r>
            <a:r>
              <a:rPr lang="zh-CN" altLang="en-US">
                <a:solidFill>
                  <a:srgbClr val="C0C0C0"/>
                </a:solidFill>
              </a:rPr>
              <a:t>初始化</a:t>
            </a:r>
          </a:p>
          <a:p>
            <a:pPr eaLnBrk="1" hangingPunct="1">
              <a:buClr>
                <a:srgbClr val="0000FF"/>
              </a:buClr>
              <a:buSzPct val="80000"/>
              <a:buFont typeface="Wingdings" panose="05000000000000000000" pitchFamily="2" charset="2"/>
              <a:buChar char="q"/>
            </a:pPr>
            <a:r>
              <a:rPr lang="zh-CN" altLang="en-US">
                <a:solidFill>
                  <a:srgbClr val="C0C0C0"/>
                </a:solidFill>
              </a:rPr>
              <a:t>任务管理</a:t>
            </a:r>
          </a:p>
          <a:p>
            <a:pPr eaLnBrk="1" hangingPunct="1">
              <a:buClr>
                <a:srgbClr val="0000FF"/>
              </a:buClr>
              <a:buSzPct val="80000"/>
              <a:buFont typeface="Wingdings" panose="05000000000000000000" pitchFamily="2" charset="2"/>
              <a:buChar char="q"/>
            </a:pPr>
            <a:r>
              <a:rPr lang="zh-CN" altLang="en-US">
                <a:solidFill>
                  <a:srgbClr val="C0C0C0"/>
                </a:solidFill>
              </a:rPr>
              <a:t>任务堆栈初始化</a:t>
            </a:r>
          </a:p>
        </p:txBody>
      </p:sp>
      <p:sp>
        <p:nvSpPr>
          <p:cNvPr id="100356" name="Rectangle 4"/>
          <p:cNvSpPr>
            <a:spLocks noChangeArrowheads="1"/>
          </p:cNvSpPr>
          <p:nvPr/>
        </p:nvSpPr>
        <p:spPr bwMode="auto">
          <a:xfrm>
            <a:off x="5807076" y="1447801"/>
            <a:ext cx="41751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0000FF"/>
              </a:buClr>
              <a:buSzPct val="80000"/>
              <a:buFont typeface="Wingdings" panose="05000000000000000000" pitchFamily="2" charset="2"/>
              <a:buChar char="q"/>
            </a:pPr>
            <a:r>
              <a:rPr lang="zh-CN" altLang="en-US" sz="3200" dirty="0">
                <a:solidFill>
                  <a:srgbClr val="C0C0C0"/>
                </a:solidFill>
              </a:rPr>
              <a:t>获取并初始化</a:t>
            </a:r>
            <a:r>
              <a:rPr lang="en-US" altLang="zh-CN" sz="3200" dirty="0">
                <a:solidFill>
                  <a:srgbClr val="C0C0C0"/>
                </a:solidFill>
              </a:rPr>
              <a:t>TCB</a:t>
            </a:r>
          </a:p>
          <a:p>
            <a:pPr eaLnBrk="1" hangingPunct="1">
              <a:spcBef>
                <a:spcPct val="20000"/>
              </a:spcBef>
              <a:buClr>
                <a:srgbClr val="0000FF"/>
              </a:buClr>
              <a:buSzPct val="80000"/>
              <a:buFont typeface="Wingdings" panose="05000000000000000000" pitchFamily="2" charset="2"/>
              <a:buChar char="q"/>
            </a:pPr>
            <a:r>
              <a:rPr lang="zh-CN" altLang="en-US" sz="3200" dirty="0">
                <a:solidFill>
                  <a:srgbClr val="C0C0C0"/>
                </a:solidFill>
              </a:rPr>
              <a:t>启动</a:t>
            </a:r>
            <a:r>
              <a:rPr lang="en-US" altLang="zh-CN" sz="3200" dirty="0">
                <a:solidFill>
                  <a:srgbClr val="C0C0C0"/>
                </a:solidFill>
              </a:rPr>
              <a:t>OS</a:t>
            </a:r>
          </a:p>
          <a:p>
            <a:pPr eaLnBrk="1" hangingPunct="1">
              <a:spcBef>
                <a:spcPct val="20000"/>
              </a:spcBef>
              <a:buClr>
                <a:srgbClr val="0000FF"/>
              </a:buClr>
              <a:buSzPct val="80000"/>
              <a:buFont typeface="Wingdings" panose="05000000000000000000" pitchFamily="2" charset="2"/>
              <a:buChar char="q"/>
            </a:pPr>
            <a:r>
              <a:rPr lang="en-US" altLang="zh-CN" sz="3200" dirty="0" err="1">
                <a:solidFill>
                  <a:srgbClr val="C0C0C0"/>
                </a:solidFill>
              </a:rPr>
              <a:t>TargetInit</a:t>
            </a:r>
            <a:r>
              <a:rPr lang="en-US" altLang="zh-CN" sz="3200" dirty="0">
                <a:solidFill>
                  <a:srgbClr val="C0C0C0"/>
                </a:solidFill>
              </a:rPr>
              <a:t> </a:t>
            </a:r>
            <a:r>
              <a:rPr lang="zh-CN" altLang="en-US" sz="3200" dirty="0">
                <a:solidFill>
                  <a:srgbClr val="C0C0C0"/>
                </a:solidFill>
              </a:rPr>
              <a:t>初始化</a:t>
            </a:r>
          </a:p>
          <a:p>
            <a:pPr eaLnBrk="1" hangingPunct="1">
              <a:spcBef>
                <a:spcPct val="20000"/>
              </a:spcBef>
              <a:buClr>
                <a:srgbClr val="0000FF"/>
              </a:buClr>
              <a:buSzPct val="80000"/>
              <a:buFont typeface="Wingdings" panose="05000000000000000000" pitchFamily="2" charset="2"/>
              <a:buChar char="q"/>
            </a:pPr>
            <a:r>
              <a:rPr lang="zh-CN" altLang="en-US" sz="3200" dirty="0">
                <a:solidFill>
                  <a:srgbClr val="C0C0C0"/>
                </a:solidFill>
              </a:rPr>
              <a:t>时间管理</a:t>
            </a:r>
          </a:p>
          <a:p>
            <a:pPr eaLnBrk="1" hangingPunct="1">
              <a:spcBef>
                <a:spcPct val="20000"/>
              </a:spcBef>
              <a:buClr>
                <a:srgbClr val="0000FF"/>
              </a:buClr>
              <a:buSzPct val="80000"/>
              <a:buFont typeface="Wingdings" panose="05000000000000000000" pitchFamily="2" charset="2"/>
              <a:buChar char="q"/>
            </a:pPr>
            <a:r>
              <a:rPr lang="zh-CN" altLang="en-US" sz="3200" dirty="0">
                <a:solidFill>
                  <a:srgbClr val="C0C0C0"/>
                </a:solidFill>
              </a:rPr>
              <a:t>任务调度</a:t>
            </a:r>
          </a:p>
          <a:p>
            <a:pPr eaLnBrk="1" hangingPunct="1">
              <a:spcBef>
                <a:spcPct val="20000"/>
              </a:spcBef>
              <a:buClr>
                <a:srgbClr val="0000FF"/>
              </a:buClr>
              <a:buSzPct val="80000"/>
              <a:buFont typeface="Wingdings" panose="05000000000000000000" pitchFamily="2" charset="2"/>
              <a:buChar char="q"/>
            </a:pPr>
            <a:r>
              <a:rPr lang="zh-CN" altLang="en-US" sz="3200" dirty="0">
                <a:solidFill>
                  <a:srgbClr val="FF0000"/>
                </a:solidFill>
              </a:rPr>
              <a:t>任务级的任务调度小结</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AutoShape 2"/>
          <p:cNvSpPr>
            <a:spLocks noChangeArrowheads="1"/>
          </p:cNvSpPr>
          <p:nvPr/>
        </p:nvSpPr>
        <p:spPr bwMode="auto">
          <a:xfrm>
            <a:off x="9296400" y="3200400"/>
            <a:ext cx="457200" cy="457200"/>
          </a:xfrm>
          <a:prstGeom prst="curvedDownArrow">
            <a:avLst>
              <a:gd name="adj1" fmla="val 20000"/>
              <a:gd name="adj2" fmla="val 40000"/>
              <a:gd name="adj3" fmla="val 33333"/>
            </a:avLst>
          </a:prstGeom>
          <a:solidFill>
            <a:schemeClr val="accent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1379" name="Rectangle 3"/>
          <p:cNvSpPr>
            <a:spLocks noChangeArrowheads="1"/>
          </p:cNvSpPr>
          <p:nvPr/>
        </p:nvSpPr>
        <p:spPr bwMode="auto">
          <a:xfrm>
            <a:off x="1981200" y="76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3.2  </a:t>
            </a:r>
            <a:r>
              <a:rPr lang="zh-CN" altLang="en-US" sz="4400" dirty="0">
                <a:solidFill>
                  <a:schemeClr val="tx2"/>
                </a:solidFill>
              </a:rPr>
              <a:t>最小内核</a:t>
            </a:r>
          </a:p>
        </p:txBody>
      </p:sp>
      <p:sp>
        <p:nvSpPr>
          <p:cNvPr id="153604" name="Rectangle 4"/>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任务级的任务调度小结</a:t>
            </a:r>
          </a:p>
        </p:txBody>
      </p:sp>
      <p:sp>
        <p:nvSpPr>
          <p:cNvPr id="153605" name="Text Box 5"/>
          <p:cNvSpPr txBox="1">
            <a:spLocks noChangeArrowheads="1"/>
          </p:cNvSpPr>
          <p:nvPr/>
        </p:nvSpPr>
        <p:spPr bwMode="auto">
          <a:xfrm>
            <a:off x="2209800" y="2667001"/>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Task0()</a:t>
            </a:r>
          </a:p>
        </p:txBody>
      </p:sp>
      <p:sp>
        <p:nvSpPr>
          <p:cNvPr id="153606" name="AutoShape 6"/>
          <p:cNvSpPr>
            <a:spLocks noChangeArrowheads="1"/>
          </p:cNvSpPr>
          <p:nvPr/>
        </p:nvSpPr>
        <p:spPr bwMode="auto">
          <a:xfrm>
            <a:off x="1981201" y="5122864"/>
            <a:ext cx="1439863" cy="28733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IO2SET |= LED1</a:t>
            </a:r>
          </a:p>
        </p:txBody>
      </p:sp>
      <p:grpSp>
        <p:nvGrpSpPr>
          <p:cNvPr id="2" name="Group 7"/>
          <p:cNvGrpSpPr/>
          <p:nvPr/>
        </p:nvGrpSpPr>
        <p:grpSpPr bwMode="auto">
          <a:xfrm>
            <a:off x="1981201" y="3124200"/>
            <a:ext cx="1439863" cy="1277938"/>
            <a:chOff x="288" y="1968"/>
            <a:chExt cx="907" cy="805"/>
          </a:xfrm>
        </p:grpSpPr>
        <p:sp>
          <p:nvSpPr>
            <p:cNvPr id="101434" name="AutoShape 8"/>
            <p:cNvSpPr>
              <a:spLocks noChangeArrowheads="1"/>
            </p:cNvSpPr>
            <p:nvPr/>
          </p:nvSpPr>
          <p:spPr bwMode="auto">
            <a:xfrm>
              <a:off x="288" y="1968"/>
              <a:ext cx="907" cy="181"/>
            </a:xfrm>
            <a:prstGeom prst="roundRect">
              <a:avLst>
                <a:gd name="adj" fmla="val 16667"/>
              </a:avLst>
            </a:prstGeom>
            <a:solidFill>
              <a:srgbClr val="FFFF99"/>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TargetInit()</a:t>
              </a:r>
            </a:p>
          </p:txBody>
        </p:sp>
        <p:sp>
          <p:nvSpPr>
            <p:cNvPr id="101435" name="AutoShape 9"/>
            <p:cNvSpPr>
              <a:spLocks noChangeArrowheads="1"/>
            </p:cNvSpPr>
            <p:nvPr/>
          </p:nvSpPr>
          <p:spPr bwMode="auto">
            <a:xfrm>
              <a:off x="288" y="2279"/>
              <a:ext cx="907" cy="181"/>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IO2DIR |= LED1</a:t>
              </a:r>
            </a:p>
          </p:txBody>
        </p:sp>
        <p:sp>
          <p:nvSpPr>
            <p:cNvPr id="101436" name="AutoShape 10"/>
            <p:cNvSpPr>
              <a:spLocks noChangeArrowheads="1"/>
            </p:cNvSpPr>
            <p:nvPr/>
          </p:nvSpPr>
          <p:spPr bwMode="auto">
            <a:xfrm>
              <a:off x="288" y="2592"/>
              <a:ext cx="907" cy="181"/>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IO2CLR |= LED1</a:t>
              </a:r>
            </a:p>
          </p:txBody>
        </p:sp>
        <p:cxnSp>
          <p:nvCxnSpPr>
            <p:cNvPr id="101437" name="AutoShape 11"/>
            <p:cNvCxnSpPr>
              <a:cxnSpLocks noChangeShapeType="1"/>
              <a:stCxn id="101434" idx="2"/>
              <a:endCxn id="101435" idx="0"/>
            </p:cNvCxnSpPr>
            <p:nvPr/>
          </p:nvCxnSpPr>
          <p:spPr bwMode="auto">
            <a:xfrm>
              <a:off x="742" y="2149"/>
              <a:ext cx="0" cy="130"/>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cxnSp>
          <p:nvCxnSpPr>
            <p:cNvPr id="101438" name="AutoShape 12"/>
            <p:cNvCxnSpPr>
              <a:cxnSpLocks noChangeShapeType="1"/>
              <a:stCxn id="101435" idx="2"/>
              <a:endCxn id="101436" idx="0"/>
            </p:cNvCxnSpPr>
            <p:nvPr/>
          </p:nvCxnSpPr>
          <p:spPr bwMode="auto">
            <a:xfrm>
              <a:off x="742" y="2460"/>
              <a:ext cx="0" cy="132"/>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grpSp>
      <p:grpSp>
        <p:nvGrpSpPr>
          <p:cNvPr id="3" name="Group 13"/>
          <p:cNvGrpSpPr/>
          <p:nvPr/>
        </p:nvGrpSpPr>
        <p:grpSpPr bwMode="auto">
          <a:xfrm>
            <a:off x="1981201" y="4402138"/>
            <a:ext cx="1439863" cy="533400"/>
            <a:chOff x="288" y="2773"/>
            <a:chExt cx="907" cy="336"/>
          </a:xfrm>
        </p:grpSpPr>
        <p:sp>
          <p:nvSpPr>
            <p:cNvPr id="101432" name="AutoShape 14"/>
            <p:cNvSpPr>
              <a:spLocks noChangeArrowheads="1"/>
            </p:cNvSpPr>
            <p:nvPr/>
          </p:nvSpPr>
          <p:spPr bwMode="auto">
            <a:xfrm>
              <a:off x="288" y="2928"/>
              <a:ext cx="907" cy="181"/>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OSTimeDly()</a:t>
              </a:r>
            </a:p>
          </p:txBody>
        </p:sp>
        <p:cxnSp>
          <p:nvCxnSpPr>
            <p:cNvPr id="101433" name="AutoShape 15"/>
            <p:cNvCxnSpPr>
              <a:cxnSpLocks noChangeShapeType="1"/>
              <a:stCxn id="101436" idx="2"/>
              <a:endCxn id="101432" idx="0"/>
            </p:cNvCxnSpPr>
            <p:nvPr/>
          </p:nvCxnSpPr>
          <p:spPr bwMode="auto">
            <a:xfrm>
              <a:off x="742" y="2773"/>
              <a:ext cx="0" cy="155"/>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grpSp>
      <p:grpSp>
        <p:nvGrpSpPr>
          <p:cNvPr id="4" name="Group 16"/>
          <p:cNvGrpSpPr/>
          <p:nvPr/>
        </p:nvGrpSpPr>
        <p:grpSpPr bwMode="auto">
          <a:xfrm>
            <a:off x="3657600" y="2681288"/>
            <a:ext cx="1447800" cy="730250"/>
            <a:chOff x="1344" y="1689"/>
            <a:chExt cx="912" cy="460"/>
          </a:xfrm>
        </p:grpSpPr>
        <p:sp>
          <p:nvSpPr>
            <p:cNvPr id="101430" name="Text Box 17"/>
            <p:cNvSpPr txBox="1">
              <a:spLocks noChangeArrowheads="1"/>
            </p:cNvSpPr>
            <p:nvPr/>
          </p:nvSpPr>
          <p:spPr bwMode="auto">
            <a:xfrm>
              <a:off x="1344" y="1689"/>
              <a:ext cx="9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OSTimeDly()</a:t>
              </a:r>
            </a:p>
          </p:txBody>
        </p:sp>
        <p:sp>
          <p:nvSpPr>
            <p:cNvPr id="101431" name="AutoShape 18"/>
            <p:cNvSpPr>
              <a:spLocks noChangeArrowheads="1"/>
            </p:cNvSpPr>
            <p:nvPr/>
          </p:nvSpPr>
          <p:spPr bwMode="auto">
            <a:xfrm>
              <a:off x="1349" y="1968"/>
              <a:ext cx="907" cy="181"/>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OS_Sched()</a:t>
              </a:r>
            </a:p>
          </p:txBody>
        </p:sp>
      </p:grpSp>
      <p:grpSp>
        <p:nvGrpSpPr>
          <p:cNvPr id="5" name="Group 19"/>
          <p:cNvGrpSpPr/>
          <p:nvPr/>
        </p:nvGrpSpPr>
        <p:grpSpPr bwMode="auto">
          <a:xfrm>
            <a:off x="3657600" y="3411538"/>
            <a:ext cx="1447800" cy="1541462"/>
            <a:chOff x="1344" y="2149"/>
            <a:chExt cx="912" cy="971"/>
          </a:xfrm>
        </p:grpSpPr>
        <p:cxnSp>
          <p:nvCxnSpPr>
            <p:cNvPr id="101425" name="AutoShape 20"/>
            <p:cNvCxnSpPr>
              <a:cxnSpLocks noChangeShapeType="1"/>
              <a:stCxn id="101431" idx="2"/>
              <a:endCxn id="101427" idx="0"/>
            </p:cNvCxnSpPr>
            <p:nvPr/>
          </p:nvCxnSpPr>
          <p:spPr bwMode="auto">
            <a:xfrm>
              <a:off x="1803" y="2149"/>
              <a:ext cx="0" cy="155"/>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grpSp>
          <p:nvGrpSpPr>
            <p:cNvPr id="101426" name="Group 21"/>
            <p:cNvGrpSpPr/>
            <p:nvPr/>
          </p:nvGrpSpPr>
          <p:grpSpPr bwMode="auto">
            <a:xfrm>
              <a:off x="1344" y="2304"/>
              <a:ext cx="912" cy="816"/>
              <a:chOff x="1344" y="2304"/>
              <a:chExt cx="912" cy="816"/>
            </a:xfrm>
          </p:grpSpPr>
          <p:sp>
            <p:nvSpPr>
              <p:cNvPr id="101427" name="AutoShape 22"/>
              <p:cNvSpPr>
                <a:spLocks noChangeArrowheads="1"/>
              </p:cNvSpPr>
              <p:nvPr/>
            </p:nvSpPr>
            <p:spPr bwMode="auto">
              <a:xfrm>
                <a:off x="1349" y="2304"/>
                <a:ext cx="907" cy="181"/>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OS_TASK_SW()</a:t>
                </a:r>
              </a:p>
            </p:txBody>
          </p:sp>
          <p:sp>
            <p:nvSpPr>
              <p:cNvPr id="101428" name="AutoShape 23"/>
              <p:cNvSpPr>
                <a:spLocks noChangeArrowheads="1"/>
              </p:cNvSpPr>
              <p:nvPr/>
            </p:nvSpPr>
            <p:spPr bwMode="auto">
              <a:xfrm>
                <a:off x="1344" y="2688"/>
                <a:ext cx="907" cy="432"/>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先保存当前任务的</a:t>
                </a:r>
              </a:p>
              <a:p>
                <a:pPr algn="ctr" eaLnBrk="1" hangingPunct="1"/>
                <a:r>
                  <a:rPr lang="zh-CN" altLang="en-US" sz="1400"/>
                  <a:t>环境，接着恢复新</a:t>
                </a:r>
              </a:p>
              <a:p>
                <a:pPr algn="ctr" eaLnBrk="1" hangingPunct="1"/>
                <a:r>
                  <a:rPr lang="zh-CN" altLang="en-US" sz="1400"/>
                  <a:t>任务执行的首地址</a:t>
                </a:r>
              </a:p>
            </p:txBody>
          </p:sp>
          <p:sp>
            <p:nvSpPr>
              <p:cNvPr id="101429" name="Line 24"/>
              <p:cNvSpPr>
                <a:spLocks noChangeShapeType="1"/>
              </p:cNvSpPr>
              <p:nvPr/>
            </p:nvSpPr>
            <p:spPr bwMode="auto">
              <a:xfrm>
                <a:off x="1776" y="2496"/>
                <a:ext cx="0" cy="19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sp>
        <p:nvSpPr>
          <p:cNvPr id="153625" name="AutoShape 25"/>
          <p:cNvSpPr>
            <a:spLocks noChangeArrowheads="1"/>
          </p:cNvSpPr>
          <p:nvPr/>
        </p:nvSpPr>
        <p:spPr bwMode="auto">
          <a:xfrm>
            <a:off x="1981201" y="5580064"/>
            <a:ext cx="1439863" cy="28733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OSTimeDly()</a:t>
            </a:r>
          </a:p>
        </p:txBody>
      </p:sp>
      <p:sp>
        <p:nvSpPr>
          <p:cNvPr id="153626" name="AutoShape 26"/>
          <p:cNvSpPr>
            <a:spLocks noChangeArrowheads="1"/>
          </p:cNvSpPr>
          <p:nvPr/>
        </p:nvSpPr>
        <p:spPr bwMode="auto">
          <a:xfrm>
            <a:off x="5341938" y="4629150"/>
            <a:ext cx="1439862" cy="287338"/>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IO2SET |= LED2</a:t>
            </a:r>
          </a:p>
        </p:txBody>
      </p:sp>
      <p:grpSp>
        <p:nvGrpSpPr>
          <p:cNvPr id="7" name="Group 27"/>
          <p:cNvGrpSpPr/>
          <p:nvPr/>
        </p:nvGrpSpPr>
        <p:grpSpPr bwMode="auto">
          <a:xfrm>
            <a:off x="5341938" y="2681289"/>
            <a:ext cx="1439862" cy="1227137"/>
            <a:chOff x="2405" y="1689"/>
            <a:chExt cx="907" cy="773"/>
          </a:xfrm>
        </p:grpSpPr>
        <p:sp>
          <p:nvSpPr>
            <p:cNvPr id="101421" name="Text Box 28"/>
            <p:cNvSpPr txBox="1">
              <a:spLocks noChangeArrowheads="1"/>
            </p:cNvSpPr>
            <p:nvPr/>
          </p:nvSpPr>
          <p:spPr bwMode="auto">
            <a:xfrm>
              <a:off x="2544" y="1689"/>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Task1()</a:t>
              </a:r>
            </a:p>
          </p:txBody>
        </p:sp>
        <p:sp>
          <p:nvSpPr>
            <p:cNvPr id="101422" name="AutoShape 29"/>
            <p:cNvSpPr>
              <a:spLocks noChangeArrowheads="1"/>
            </p:cNvSpPr>
            <p:nvPr/>
          </p:nvSpPr>
          <p:spPr bwMode="auto">
            <a:xfrm>
              <a:off x="2405" y="1968"/>
              <a:ext cx="907" cy="181"/>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IO2DIR |= LED2</a:t>
              </a:r>
            </a:p>
          </p:txBody>
        </p:sp>
        <p:sp>
          <p:nvSpPr>
            <p:cNvPr id="101423" name="AutoShape 30"/>
            <p:cNvSpPr>
              <a:spLocks noChangeArrowheads="1"/>
            </p:cNvSpPr>
            <p:nvPr/>
          </p:nvSpPr>
          <p:spPr bwMode="auto">
            <a:xfrm>
              <a:off x="2405" y="2281"/>
              <a:ext cx="907" cy="181"/>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IO2CLR |= LED2</a:t>
              </a:r>
            </a:p>
          </p:txBody>
        </p:sp>
        <p:cxnSp>
          <p:nvCxnSpPr>
            <p:cNvPr id="101424" name="AutoShape 31"/>
            <p:cNvCxnSpPr>
              <a:cxnSpLocks noChangeShapeType="1"/>
              <a:stCxn id="101422" idx="2"/>
              <a:endCxn id="101423" idx="0"/>
            </p:cNvCxnSpPr>
            <p:nvPr/>
          </p:nvCxnSpPr>
          <p:spPr bwMode="auto">
            <a:xfrm>
              <a:off x="2859" y="2149"/>
              <a:ext cx="0" cy="132"/>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grpSp>
      <p:grpSp>
        <p:nvGrpSpPr>
          <p:cNvPr id="8" name="Group 32"/>
          <p:cNvGrpSpPr/>
          <p:nvPr/>
        </p:nvGrpSpPr>
        <p:grpSpPr bwMode="auto">
          <a:xfrm>
            <a:off x="5341938" y="3908425"/>
            <a:ext cx="1439862" cy="533400"/>
            <a:chOff x="2405" y="2462"/>
            <a:chExt cx="907" cy="336"/>
          </a:xfrm>
        </p:grpSpPr>
        <p:sp>
          <p:nvSpPr>
            <p:cNvPr id="101419" name="AutoShape 33"/>
            <p:cNvSpPr>
              <a:spLocks noChangeArrowheads="1"/>
            </p:cNvSpPr>
            <p:nvPr/>
          </p:nvSpPr>
          <p:spPr bwMode="auto">
            <a:xfrm>
              <a:off x="2405" y="2617"/>
              <a:ext cx="907" cy="181"/>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OSTimeDly()</a:t>
              </a:r>
            </a:p>
          </p:txBody>
        </p:sp>
        <p:cxnSp>
          <p:nvCxnSpPr>
            <p:cNvPr id="101420" name="AutoShape 34"/>
            <p:cNvCxnSpPr>
              <a:cxnSpLocks noChangeShapeType="1"/>
              <a:stCxn id="101423" idx="2"/>
              <a:endCxn id="101419" idx="0"/>
            </p:cNvCxnSpPr>
            <p:nvPr/>
          </p:nvCxnSpPr>
          <p:spPr bwMode="auto">
            <a:xfrm>
              <a:off x="2859" y="2462"/>
              <a:ext cx="0" cy="155"/>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grpSp>
      <p:sp>
        <p:nvSpPr>
          <p:cNvPr id="153635" name="AutoShape 35"/>
          <p:cNvSpPr>
            <a:spLocks noChangeArrowheads="1"/>
          </p:cNvSpPr>
          <p:nvPr/>
        </p:nvSpPr>
        <p:spPr bwMode="auto">
          <a:xfrm>
            <a:off x="5341938" y="5086350"/>
            <a:ext cx="1439862" cy="287338"/>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OSTimeDly()</a:t>
            </a:r>
          </a:p>
        </p:txBody>
      </p:sp>
      <p:grpSp>
        <p:nvGrpSpPr>
          <p:cNvPr id="9" name="Group 36"/>
          <p:cNvGrpSpPr/>
          <p:nvPr/>
        </p:nvGrpSpPr>
        <p:grpSpPr bwMode="auto">
          <a:xfrm>
            <a:off x="7010400" y="2667000"/>
            <a:ext cx="1447800" cy="730250"/>
            <a:chOff x="3456" y="1680"/>
            <a:chExt cx="912" cy="460"/>
          </a:xfrm>
        </p:grpSpPr>
        <p:sp>
          <p:nvSpPr>
            <p:cNvPr id="101417" name="Text Box 37"/>
            <p:cNvSpPr txBox="1">
              <a:spLocks noChangeArrowheads="1"/>
            </p:cNvSpPr>
            <p:nvPr/>
          </p:nvSpPr>
          <p:spPr bwMode="auto">
            <a:xfrm>
              <a:off x="3456" y="1680"/>
              <a:ext cx="9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OSTimeDly()</a:t>
              </a:r>
            </a:p>
          </p:txBody>
        </p:sp>
        <p:sp>
          <p:nvSpPr>
            <p:cNvPr id="101418" name="AutoShape 38"/>
            <p:cNvSpPr>
              <a:spLocks noChangeArrowheads="1"/>
            </p:cNvSpPr>
            <p:nvPr/>
          </p:nvSpPr>
          <p:spPr bwMode="auto">
            <a:xfrm>
              <a:off x="3461" y="1959"/>
              <a:ext cx="907" cy="181"/>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OS_Sched()</a:t>
              </a:r>
            </a:p>
          </p:txBody>
        </p:sp>
      </p:grpSp>
      <p:grpSp>
        <p:nvGrpSpPr>
          <p:cNvPr id="10" name="Group 39"/>
          <p:cNvGrpSpPr/>
          <p:nvPr/>
        </p:nvGrpSpPr>
        <p:grpSpPr bwMode="auto">
          <a:xfrm>
            <a:off x="7010400" y="3397251"/>
            <a:ext cx="1447800" cy="1541463"/>
            <a:chOff x="3456" y="2140"/>
            <a:chExt cx="912" cy="971"/>
          </a:xfrm>
        </p:grpSpPr>
        <p:sp>
          <p:nvSpPr>
            <p:cNvPr id="101412" name="AutoShape 40"/>
            <p:cNvSpPr>
              <a:spLocks noChangeArrowheads="1"/>
            </p:cNvSpPr>
            <p:nvPr/>
          </p:nvSpPr>
          <p:spPr bwMode="auto">
            <a:xfrm>
              <a:off x="3456" y="2679"/>
              <a:ext cx="907" cy="432"/>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先保存当前任务的</a:t>
              </a:r>
            </a:p>
            <a:p>
              <a:pPr algn="ctr" eaLnBrk="1" hangingPunct="1"/>
              <a:r>
                <a:rPr lang="zh-CN" altLang="en-US" sz="1400"/>
                <a:t>环境，接着恢复新</a:t>
              </a:r>
            </a:p>
            <a:p>
              <a:pPr algn="ctr" eaLnBrk="1" hangingPunct="1"/>
              <a:r>
                <a:rPr lang="zh-CN" altLang="en-US" sz="1400"/>
                <a:t>任务执行的首地址</a:t>
              </a:r>
            </a:p>
          </p:txBody>
        </p:sp>
        <p:grpSp>
          <p:nvGrpSpPr>
            <p:cNvPr id="101413" name="Group 41"/>
            <p:cNvGrpSpPr/>
            <p:nvPr/>
          </p:nvGrpSpPr>
          <p:grpSpPr bwMode="auto">
            <a:xfrm>
              <a:off x="3461" y="2140"/>
              <a:ext cx="907" cy="336"/>
              <a:chOff x="3461" y="2140"/>
              <a:chExt cx="907" cy="336"/>
            </a:xfrm>
          </p:grpSpPr>
          <p:sp>
            <p:nvSpPr>
              <p:cNvPr id="101415" name="AutoShape 42"/>
              <p:cNvSpPr>
                <a:spLocks noChangeArrowheads="1"/>
              </p:cNvSpPr>
              <p:nvPr/>
            </p:nvSpPr>
            <p:spPr bwMode="auto">
              <a:xfrm>
                <a:off x="3461" y="2295"/>
                <a:ext cx="907" cy="181"/>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OS_TASK_SW()</a:t>
                </a:r>
              </a:p>
            </p:txBody>
          </p:sp>
          <p:cxnSp>
            <p:nvCxnSpPr>
              <p:cNvPr id="101416" name="AutoShape 43"/>
              <p:cNvCxnSpPr>
                <a:cxnSpLocks noChangeShapeType="1"/>
                <a:stCxn id="101418" idx="2"/>
                <a:endCxn id="101415" idx="0"/>
              </p:cNvCxnSpPr>
              <p:nvPr/>
            </p:nvCxnSpPr>
            <p:spPr bwMode="auto">
              <a:xfrm>
                <a:off x="3915" y="2140"/>
                <a:ext cx="0" cy="155"/>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grpSp>
        <p:sp>
          <p:nvSpPr>
            <p:cNvPr id="101414" name="Line 44"/>
            <p:cNvSpPr>
              <a:spLocks noChangeShapeType="1"/>
            </p:cNvSpPr>
            <p:nvPr/>
          </p:nvSpPr>
          <p:spPr bwMode="auto">
            <a:xfrm>
              <a:off x="3888" y="2487"/>
              <a:ext cx="0" cy="19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2" name="Group 45"/>
          <p:cNvGrpSpPr/>
          <p:nvPr/>
        </p:nvGrpSpPr>
        <p:grpSpPr bwMode="auto">
          <a:xfrm>
            <a:off x="8610600" y="2676525"/>
            <a:ext cx="1600200" cy="1258888"/>
            <a:chOff x="4464" y="1680"/>
            <a:chExt cx="1008" cy="793"/>
          </a:xfrm>
        </p:grpSpPr>
        <p:sp>
          <p:nvSpPr>
            <p:cNvPr id="101410" name="AutoShape 46"/>
            <p:cNvSpPr>
              <a:spLocks noChangeArrowheads="1"/>
            </p:cNvSpPr>
            <p:nvPr/>
          </p:nvSpPr>
          <p:spPr bwMode="auto">
            <a:xfrm>
              <a:off x="4541" y="2292"/>
              <a:ext cx="907" cy="181"/>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For(;;)</a:t>
              </a:r>
            </a:p>
          </p:txBody>
        </p:sp>
        <p:sp>
          <p:nvSpPr>
            <p:cNvPr id="101411" name="Text Box 47"/>
            <p:cNvSpPr txBox="1">
              <a:spLocks noChangeArrowheads="1"/>
            </p:cNvSpPr>
            <p:nvPr/>
          </p:nvSpPr>
          <p:spPr bwMode="auto">
            <a:xfrm>
              <a:off x="4464" y="1680"/>
              <a:ext cx="10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OS_TaskIdle()</a:t>
              </a:r>
            </a:p>
          </p:txBody>
        </p:sp>
      </p:grpSp>
      <p:cxnSp>
        <p:nvCxnSpPr>
          <p:cNvPr id="153648" name="AutoShape 48"/>
          <p:cNvCxnSpPr>
            <a:cxnSpLocks noChangeShapeType="1"/>
            <a:stCxn id="101432" idx="3"/>
            <a:endCxn id="101431" idx="1"/>
          </p:cNvCxnSpPr>
          <p:nvPr/>
        </p:nvCxnSpPr>
        <p:spPr bwMode="auto">
          <a:xfrm flipV="1">
            <a:off x="3421064" y="3268663"/>
            <a:ext cx="244475" cy="1524000"/>
          </a:xfrm>
          <a:prstGeom prst="bentConnector3">
            <a:avLst>
              <a:gd name="adj1" fmla="val 4935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153649" name="AutoShape 49"/>
          <p:cNvCxnSpPr>
            <a:cxnSpLocks noChangeShapeType="1"/>
            <a:stCxn id="101427" idx="3"/>
            <a:endCxn id="101422" idx="1"/>
          </p:cNvCxnSpPr>
          <p:nvPr/>
        </p:nvCxnSpPr>
        <p:spPr bwMode="auto">
          <a:xfrm flipV="1">
            <a:off x="5105400" y="3268663"/>
            <a:ext cx="236538" cy="533400"/>
          </a:xfrm>
          <a:prstGeom prst="bentConnector3">
            <a:avLst>
              <a:gd name="adj1" fmla="val 49667"/>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153650" name="AutoShape 50"/>
          <p:cNvCxnSpPr>
            <a:cxnSpLocks noChangeShapeType="1"/>
            <a:stCxn id="101419" idx="3"/>
            <a:endCxn id="101418" idx="1"/>
          </p:cNvCxnSpPr>
          <p:nvPr/>
        </p:nvCxnSpPr>
        <p:spPr bwMode="auto">
          <a:xfrm flipV="1">
            <a:off x="6781800" y="3254376"/>
            <a:ext cx="236538" cy="1044575"/>
          </a:xfrm>
          <a:prstGeom prst="bentConnector3">
            <a:avLst>
              <a:gd name="adj1" fmla="val 49667"/>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153651" name="AutoShape 51"/>
          <p:cNvCxnSpPr>
            <a:cxnSpLocks noChangeShapeType="1"/>
            <a:stCxn id="101415" idx="3"/>
            <a:endCxn id="101410" idx="1"/>
          </p:cNvCxnSpPr>
          <p:nvPr/>
        </p:nvCxnSpPr>
        <p:spPr bwMode="auto">
          <a:xfrm>
            <a:off x="8458200" y="3787776"/>
            <a:ext cx="274638" cy="4763"/>
          </a:xfrm>
          <a:prstGeom prst="bentConnector3">
            <a:avLst>
              <a:gd name="adj1" fmla="val 49713"/>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153652" name="AutoShape 52"/>
          <p:cNvSpPr>
            <a:spLocks noChangeArrowheads="1"/>
          </p:cNvSpPr>
          <p:nvPr/>
        </p:nvSpPr>
        <p:spPr bwMode="auto">
          <a:xfrm>
            <a:off x="3124200" y="2209800"/>
            <a:ext cx="1295400" cy="609600"/>
          </a:xfrm>
          <a:prstGeom prst="wedgeRoundRectCallout">
            <a:avLst>
              <a:gd name="adj1" fmla="val -48528"/>
              <a:gd name="adj2" fmla="val 64324"/>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启动</a:t>
            </a:r>
            <a:r>
              <a:rPr lang="en-US" altLang="zh-CN" sz="1400"/>
              <a:t>OS</a:t>
            </a:r>
            <a:r>
              <a:rPr lang="zh-CN" altLang="en-US" sz="1400"/>
              <a:t>后，执行</a:t>
            </a:r>
            <a:r>
              <a:rPr lang="en-US" altLang="zh-CN" sz="1400"/>
              <a:t>Task0</a:t>
            </a:r>
          </a:p>
        </p:txBody>
      </p:sp>
      <p:sp>
        <p:nvSpPr>
          <p:cNvPr id="153653" name="AutoShape 53"/>
          <p:cNvSpPr>
            <a:spLocks noChangeArrowheads="1"/>
          </p:cNvSpPr>
          <p:nvPr/>
        </p:nvSpPr>
        <p:spPr bwMode="auto">
          <a:xfrm>
            <a:off x="3352800" y="2743200"/>
            <a:ext cx="1371600" cy="381000"/>
          </a:xfrm>
          <a:prstGeom prst="wedgeRoundRectCallout">
            <a:avLst>
              <a:gd name="adj1" fmla="val -43056"/>
              <a:gd name="adj2" fmla="val 80417"/>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目标板初始化</a:t>
            </a:r>
          </a:p>
        </p:txBody>
      </p:sp>
      <p:sp>
        <p:nvSpPr>
          <p:cNvPr id="153654" name="AutoShape 54"/>
          <p:cNvSpPr>
            <a:spLocks noChangeArrowheads="1"/>
          </p:cNvSpPr>
          <p:nvPr/>
        </p:nvSpPr>
        <p:spPr bwMode="auto">
          <a:xfrm>
            <a:off x="3200400" y="4191000"/>
            <a:ext cx="1371600" cy="381000"/>
          </a:xfrm>
          <a:prstGeom prst="wedgeRoundRectCallout">
            <a:avLst>
              <a:gd name="adj1" fmla="val -34028"/>
              <a:gd name="adj2" fmla="val 87917"/>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执行延时函数</a:t>
            </a:r>
          </a:p>
        </p:txBody>
      </p:sp>
      <p:sp>
        <p:nvSpPr>
          <p:cNvPr id="153655" name="AutoShape 55"/>
          <p:cNvSpPr>
            <a:spLocks noChangeArrowheads="1"/>
          </p:cNvSpPr>
          <p:nvPr/>
        </p:nvSpPr>
        <p:spPr bwMode="auto">
          <a:xfrm>
            <a:off x="6248400" y="2133600"/>
            <a:ext cx="1524000" cy="609600"/>
          </a:xfrm>
          <a:prstGeom prst="wedgeRoundRectCallout">
            <a:avLst>
              <a:gd name="adj1" fmla="val -40000"/>
              <a:gd name="adj2" fmla="val 83074"/>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执行就绪优先级最高的</a:t>
            </a:r>
            <a:r>
              <a:rPr lang="en-US" altLang="zh-CN" sz="1400"/>
              <a:t>Task1</a:t>
            </a:r>
          </a:p>
        </p:txBody>
      </p:sp>
      <p:sp>
        <p:nvSpPr>
          <p:cNvPr id="153656" name="AutoShape 56"/>
          <p:cNvSpPr>
            <a:spLocks noChangeArrowheads="1"/>
          </p:cNvSpPr>
          <p:nvPr/>
        </p:nvSpPr>
        <p:spPr bwMode="auto">
          <a:xfrm>
            <a:off x="4876800" y="3048000"/>
            <a:ext cx="1447800" cy="609600"/>
          </a:xfrm>
          <a:prstGeom prst="wedgeRoundRectCallout">
            <a:avLst>
              <a:gd name="adj1" fmla="val -35528"/>
              <a:gd name="adj2" fmla="val 73699"/>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调用任务级任务调度函数</a:t>
            </a:r>
          </a:p>
        </p:txBody>
      </p:sp>
      <p:sp>
        <p:nvSpPr>
          <p:cNvPr id="153657" name="AutoShape 57"/>
          <p:cNvSpPr>
            <a:spLocks noChangeArrowheads="1"/>
          </p:cNvSpPr>
          <p:nvPr/>
        </p:nvSpPr>
        <p:spPr bwMode="auto">
          <a:xfrm>
            <a:off x="4876800" y="2438400"/>
            <a:ext cx="1371600" cy="609600"/>
          </a:xfrm>
          <a:prstGeom prst="wedgeRoundRectCallout">
            <a:avLst>
              <a:gd name="adj1" fmla="val -34028"/>
              <a:gd name="adj2" fmla="val 73699"/>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将当前任务从就绪表删除</a:t>
            </a:r>
          </a:p>
        </p:txBody>
      </p:sp>
      <p:sp>
        <p:nvSpPr>
          <p:cNvPr id="153658" name="AutoShape 58"/>
          <p:cNvSpPr>
            <a:spLocks noChangeArrowheads="1"/>
          </p:cNvSpPr>
          <p:nvPr/>
        </p:nvSpPr>
        <p:spPr bwMode="auto">
          <a:xfrm>
            <a:off x="8229600" y="3048000"/>
            <a:ext cx="1447800" cy="609600"/>
          </a:xfrm>
          <a:prstGeom prst="wedgeRoundRectCallout">
            <a:avLst>
              <a:gd name="adj1" fmla="val -35528"/>
              <a:gd name="adj2" fmla="val 73699"/>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调用任务级任务调度函数</a:t>
            </a:r>
          </a:p>
        </p:txBody>
      </p:sp>
      <p:sp>
        <p:nvSpPr>
          <p:cNvPr id="153659" name="AutoShape 59"/>
          <p:cNvSpPr>
            <a:spLocks noChangeArrowheads="1"/>
          </p:cNvSpPr>
          <p:nvPr/>
        </p:nvSpPr>
        <p:spPr bwMode="auto">
          <a:xfrm>
            <a:off x="8229600" y="2438400"/>
            <a:ext cx="1371600" cy="609600"/>
          </a:xfrm>
          <a:prstGeom prst="wedgeRoundRectCallout">
            <a:avLst>
              <a:gd name="adj1" fmla="val -34028"/>
              <a:gd name="adj2" fmla="val 73699"/>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将当前任务从就绪表删除</a:t>
            </a:r>
          </a:p>
        </p:txBody>
      </p:sp>
      <p:sp>
        <p:nvSpPr>
          <p:cNvPr id="153660" name="AutoShape 60"/>
          <p:cNvSpPr>
            <a:spLocks noChangeArrowheads="1"/>
          </p:cNvSpPr>
          <p:nvPr/>
        </p:nvSpPr>
        <p:spPr bwMode="auto">
          <a:xfrm>
            <a:off x="6553200" y="3733800"/>
            <a:ext cx="1371600" cy="381000"/>
          </a:xfrm>
          <a:prstGeom prst="wedgeRoundRectCallout">
            <a:avLst>
              <a:gd name="adj1" fmla="val -34028"/>
              <a:gd name="adj2" fmla="val 87917"/>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执行延时函数</a:t>
            </a:r>
          </a:p>
        </p:txBody>
      </p:sp>
      <p:sp>
        <p:nvSpPr>
          <p:cNvPr id="153661" name="AutoShape 61"/>
          <p:cNvSpPr>
            <a:spLocks noChangeArrowheads="1"/>
          </p:cNvSpPr>
          <p:nvPr/>
        </p:nvSpPr>
        <p:spPr bwMode="auto">
          <a:xfrm>
            <a:off x="8534400" y="4191000"/>
            <a:ext cx="1981200" cy="685800"/>
          </a:xfrm>
          <a:prstGeom prst="wedgeRoundRectCallout">
            <a:avLst>
              <a:gd name="adj1" fmla="val 13463"/>
              <a:gd name="adj2" fmla="val -87269"/>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执行空闲任务，等待</a:t>
            </a:r>
            <a:r>
              <a:rPr lang="en-US" altLang="zh-CN" sz="1400"/>
              <a:t>Task0</a:t>
            </a:r>
            <a:r>
              <a:rPr lang="zh-CN" altLang="en-US" sz="1400"/>
              <a:t>和</a:t>
            </a:r>
            <a:r>
              <a:rPr lang="en-US" altLang="zh-CN" sz="1400"/>
              <a:t>Task1</a:t>
            </a:r>
            <a:r>
              <a:rPr lang="zh-CN" altLang="en-US" sz="1400"/>
              <a:t>就绪</a:t>
            </a:r>
          </a:p>
        </p:txBody>
      </p:sp>
      <p:sp>
        <p:nvSpPr>
          <p:cNvPr id="62" name="燕尾形 61">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6" name="标题 5"/>
          <p:cNvSpPr>
            <a:spLocks noGrp="1"/>
          </p:cNvSpPr>
          <p:nvPr>
            <p:ph type="title"/>
          </p:nvPr>
        </p:nvSpPr>
        <p:spPr/>
        <p:txBody>
          <a:bodyPr/>
          <a:lstStyle/>
          <a:p>
            <a:endParaRPr lang="zh-CN" altLang="en-US"/>
          </a:p>
        </p:txBody>
      </p:sp>
      <p:sp>
        <p:nvSpPr>
          <p:cNvPr id="11" name="内容占位符 10"/>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53604"/>
                                        </p:tgtEl>
                                        <p:attrNameLst>
                                          <p:attrName>style.visibility</p:attrName>
                                        </p:attrNameLst>
                                      </p:cBhvr>
                                      <p:to>
                                        <p:strVal val="visible"/>
                                      </p:to>
                                    </p:set>
                                    <p:animEffect transition="in" filter="slide(fromRight)">
                                      <p:cBhvr>
                                        <p:cTn id="7" dur="500"/>
                                        <p:tgtEl>
                                          <p:spTgt spid="153604"/>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53605"/>
                                        </p:tgtEl>
                                        <p:attrNameLst>
                                          <p:attrName>style.visibility</p:attrName>
                                        </p:attrNameLst>
                                      </p:cBhvr>
                                      <p:to>
                                        <p:strVal val="visible"/>
                                      </p:to>
                                    </p:set>
                                  </p:childTnLst>
                                </p:cTn>
                              </p:par>
                            </p:childTnLst>
                          </p:cTn>
                        </p:par>
                        <p:par>
                          <p:cTn id="11" fill="hold">
                            <p:stCondLst>
                              <p:cond delay="500"/>
                            </p:stCondLst>
                            <p:childTnLst>
                              <p:par>
                                <p:cTn id="12" presetID="12" presetClass="entr" presetSubtype="8" fill="hold" grpId="0" nodeType="afterEffect">
                                  <p:stCondLst>
                                    <p:cond delay="0"/>
                                  </p:stCondLst>
                                  <p:childTnLst>
                                    <p:set>
                                      <p:cBhvr>
                                        <p:cTn id="13" dur="1" fill="hold">
                                          <p:stCondLst>
                                            <p:cond delay="0"/>
                                          </p:stCondLst>
                                        </p:cTn>
                                        <p:tgtEl>
                                          <p:spTgt spid="153652"/>
                                        </p:tgtEl>
                                        <p:attrNameLst>
                                          <p:attrName>style.visibility</p:attrName>
                                        </p:attrNameLst>
                                      </p:cBhvr>
                                      <p:to>
                                        <p:strVal val="visible"/>
                                      </p:to>
                                    </p:set>
                                    <p:animEffect transition="in" filter="slide(fromLeft)">
                                      <p:cBhvr>
                                        <p:cTn id="14" dur="500"/>
                                        <p:tgtEl>
                                          <p:spTgt spid="15365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53652"/>
                                        </p:tgtEl>
                                        <p:attrNameLst>
                                          <p:attrName>style.visibility</p:attrName>
                                        </p:attrNameLst>
                                      </p:cBhvr>
                                      <p:to>
                                        <p:strVal val="hidden"/>
                                      </p:to>
                                    </p:set>
                                  </p:childTnLst>
                                </p:cTn>
                              </p:par>
                              <p:par>
                                <p:cTn id="19" presetID="22" presetClass="entr" presetSubtype="1"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up)">
                                      <p:cBhvr>
                                        <p:cTn id="21" dur="500"/>
                                        <p:tgtEl>
                                          <p:spTgt spid="2"/>
                                        </p:tgtEl>
                                      </p:cBhvr>
                                    </p:animEffect>
                                  </p:childTnLst>
                                </p:cTn>
                              </p:par>
                            </p:childTnLst>
                          </p:cTn>
                        </p:par>
                        <p:par>
                          <p:cTn id="22" fill="hold">
                            <p:stCondLst>
                              <p:cond delay="0"/>
                            </p:stCondLst>
                            <p:childTnLst>
                              <p:par>
                                <p:cTn id="23" presetID="12" presetClass="entr" presetSubtype="8" fill="hold" grpId="0" nodeType="afterEffect">
                                  <p:stCondLst>
                                    <p:cond delay="0"/>
                                  </p:stCondLst>
                                  <p:childTnLst>
                                    <p:set>
                                      <p:cBhvr>
                                        <p:cTn id="24" dur="1" fill="hold">
                                          <p:stCondLst>
                                            <p:cond delay="0"/>
                                          </p:stCondLst>
                                        </p:cTn>
                                        <p:tgtEl>
                                          <p:spTgt spid="153653"/>
                                        </p:tgtEl>
                                        <p:attrNameLst>
                                          <p:attrName>style.visibility</p:attrName>
                                        </p:attrNameLst>
                                      </p:cBhvr>
                                      <p:to>
                                        <p:strVal val="visible"/>
                                      </p:to>
                                    </p:set>
                                    <p:animEffect transition="in" filter="slide(fromLeft)">
                                      <p:cBhvr>
                                        <p:cTn id="25" dur="500"/>
                                        <p:tgtEl>
                                          <p:spTgt spid="153653"/>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153653"/>
                                        </p:tgtEl>
                                        <p:attrNameLst>
                                          <p:attrName>style.visibility</p:attrName>
                                        </p:attrNameLst>
                                      </p:cBhvr>
                                      <p:to>
                                        <p:strVal val="hidden"/>
                                      </p:to>
                                    </p:set>
                                  </p:childTnLst>
                                </p:cTn>
                              </p:par>
                              <p:par>
                                <p:cTn id="30" presetID="22" presetClass="entr" presetSubtype="1"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up)">
                                      <p:cBhvr>
                                        <p:cTn id="32" dur="500"/>
                                        <p:tgtEl>
                                          <p:spTgt spid="3"/>
                                        </p:tgtEl>
                                      </p:cBhvr>
                                    </p:animEffect>
                                  </p:childTnLst>
                                </p:cTn>
                              </p:par>
                            </p:childTnLst>
                          </p:cTn>
                        </p:par>
                        <p:par>
                          <p:cTn id="33" fill="hold">
                            <p:stCondLst>
                              <p:cond delay="0"/>
                            </p:stCondLst>
                            <p:childTnLst>
                              <p:par>
                                <p:cTn id="34" presetID="1" presetClass="entr" presetSubtype="0" fill="hold" grpId="0" nodeType="afterEffect">
                                  <p:stCondLst>
                                    <p:cond delay="0"/>
                                  </p:stCondLst>
                                  <p:childTnLst>
                                    <p:set>
                                      <p:cBhvr>
                                        <p:cTn id="35" dur="1" fill="hold">
                                          <p:stCondLst>
                                            <p:cond delay="0"/>
                                          </p:stCondLst>
                                        </p:cTn>
                                        <p:tgtEl>
                                          <p:spTgt spid="153606"/>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53625"/>
                                        </p:tgtEl>
                                        <p:attrNameLst>
                                          <p:attrName>style.visibility</p:attrName>
                                        </p:attrNameLst>
                                      </p:cBhvr>
                                      <p:to>
                                        <p:strVal val="visible"/>
                                      </p:to>
                                    </p:set>
                                  </p:childTnLst>
                                </p:cTn>
                              </p:par>
                            </p:childTnLst>
                          </p:cTn>
                        </p:par>
                        <p:par>
                          <p:cTn id="38" fill="hold">
                            <p:stCondLst>
                              <p:cond delay="0"/>
                            </p:stCondLst>
                            <p:childTnLst>
                              <p:par>
                                <p:cTn id="39" presetID="12" presetClass="entr" presetSubtype="8" fill="hold" grpId="0" nodeType="afterEffect">
                                  <p:stCondLst>
                                    <p:cond delay="0"/>
                                  </p:stCondLst>
                                  <p:childTnLst>
                                    <p:set>
                                      <p:cBhvr>
                                        <p:cTn id="40" dur="1" fill="hold">
                                          <p:stCondLst>
                                            <p:cond delay="0"/>
                                          </p:stCondLst>
                                        </p:cTn>
                                        <p:tgtEl>
                                          <p:spTgt spid="153654"/>
                                        </p:tgtEl>
                                        <p:attrNameLst>
                                          <p:attrName>style.visibility</p:attrName>
                                        </p:attrNameLst>
                                      </p:cBhvr>
                                      <p:to>
                                        <p:strVal val="visible"/>
                                      </p:to>
                                    </p:set>
                                    <p:animEffect transition="in" filter="slide(fromLeft)">
                                      <p:cBhvr>
                                        <p:cTn id="41" dur="500"/>
                                        <p:tgtEl>
                                          <p:spTgt spid="153654"/>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153654"/>
                                        </p:tgtEl>
                                        <p:attrNameLst>
                                          <p:attrName>style.visibility</p:attrName>
                                        </p:attrNameLst>
                                      </p:cBhvr>
                                      <p:to>
                                        <p:strVal val="hidden"/>
                                      </p:to>
                                    </p:set>
                                  </p:childTnLst>
                                </p:cTn>
                              </p:par>
                              <p:par>
                                <p:cTn id="46" presetID="22" presetClass="entr" presetSubtype="4" fill="hold" nodeType="withEffect">
                                  <p:stCondLst>
                                    <p:cond delay="0"/>
                                  </p:stCondLst>
                                  <p:childTnLst>
                                    <p:set>
                                      <p:cBhvr>
                                        <p:cTn id="47" dur="1" fill="hold">
                                          <p:stCondLst>
                                            <p:cond delay="0"/>
                                          </p:stCondLst>
                                        </p:cTn>
                                        <p:tgtEl>
                                          <p:spTgt spid="153648"/>
                                        </p:tgtEl>
                                        <p:attrNameLst>
                                          <p:attrName>style.visibility</p:attrName>
                                        </p:attrNameLst>
                                      </p:cBhvr>
                                      <p:to>
                                        <p:strVal val="visible"/>
                                      </p:to>
                                    </p:set>
                                    <p:animEffect transition="in" filter="wipe(down)">
                                      <p:cBhvr>
                                        <p:cTn id="48" dur="500"/>
                                        <p:tgtEl>
                                          <p:spTgt spid="153648"/>
                                        </p:tgtEl>
                                      </p:cBhvr>
                                    </p:animEffect>
                                  </p:childTnLst>
                                </p:cTn>
                              </p:par>
                            </p:childTnLst>
                          </p:cTn>
                        </p:par>
                        <p:par>
                          <p:cTn id="49" fill="hold">
                            <p:stCondLst>
                              <p:cond delay="0"/>
                            </p:stCondLst>
                            <p:childTnLst>
                              <p:par>
                                <p:cTn id="50" presetID="22" presetClass="entr" presetSubtype="1" fill="hold" nodeType="after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wipe(up)">
                                      <p:cBhvr>
                                        <p:cTn id="52" dur="500"/>
                                        <p:tgtEl>
                                          <p:spTgt spid="4"/>
                                        </p:tgtEl>
                                      </p:cBhvr>
                                    </p:animEffect>
                                  </p:childTnLst>
                                </p:cTn>
                              </p:par>
                            </p:childTnLst>
                          </p:cTn>
                        </p:par>
                        <p:par>
                          <p:cTn id="53" fill="hold">
                            <p:stCondLst>
                              <p:cond delay="500"/>
                            </p:stCondLst>
                            <p:childTnLst>
                              <p:par>
                                <p:cTn id="54" presetID="12" presetClass="entr" presetSubtype="8" fill="hold" nodeType="afterEffect">
                                  <p:stCondLst>
                                    <p:cond delay="0"/>
                                  </p:stCondLst>
                                  <p:childTnLst>
                                    <p:set>
                                      <p:cBhvr>
                                        <p:cTn id="55" dur="1" fill="hold">
                                          <p:stCondLst>
                                            <p:cond delay="0"/>
                                          </p:stCondLst>
                                        </p:cTn>
                                        <p:tgtEl>
                                          <p:spTgt spid="153657"/>
                                        </p:tgtEl>
                                        <p:attrNameLst>
                                          <p:attrName>style.visibility</p:attrName>
                                        </p:attrNameLst>
                                      </p:cBhvr>
                                      <p:to>
                                        <p:strVal val="visible"/>
                                      </p:to>
                                    </p:set>
                                    <p:animEffect transition="in" filter="slide(fromLeft)">
                                      <p:cBhvr>
                                        <p:cTn id="56" dur="500"/>
                                        <p:tgtEl>
                                          <p:spTgt spid="153657"/>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153657"/>
                                        </p:tgtEl>
                                        <p:attrNameLst>
                                          <p:attrName>style.visibility</p:attrName>
                                        </p:attrNameLst>
                                      </p:cBhvr>
                                      <p:to>
                                        <p:strVal val="hidden"/>
                                      </p:to>
                                    </p:set>
                                  </p:childTnLst>
                                </p:cTn>
                              </p:par>
                              <p:par>
                                <p:cTn id="61" presetID="22" presetClass="entr" presetSubtype="1" fill="hold" nodeType="with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wipe(up)">
                                      <p:cBhvr>
                                        <p:cTn id="63" dur="500"/>
                                        <p:tgtEl>
                                          <p:spTgt spid="5"/>
                                        </p:tgtEl>
                                      </p:cBhvr>
                                    </p:animEffect>
                                  </p:childTnLst>
                                </p:cTn>
                              </p:par>
                            </p:childTnLst>
                          </p:cTn>
                        </p:par>
                        <p:par>
                          <p:cTn id="64" fill="hold">
                            <p:stCondLst>
                              <p:cond delay="0"/>
                            </p:stCondLst>
                            <p:childTnLst>
                              <p:par>
                                <p:cTn id="65" presetID="12" presetClass="entr" presetSubtype="8" fill="hold" grpId="0" nodeType="afterEffect">
                                  <p:stCondLst>
                                    <p:cond delay="0"/>
                                  </p:stCondLst>
                                  <p:childTnLst>
                                    <p:set>
                                      <p:cBhvr>
                                        <p:cTn id="66" dur="1" fill="hold">
                                          <p:stCondLst>
                                            <p:cond delay="0"/>
                                          </p:stCondLst>
                                        </p:cTn>
                                        <p:tgtEl>
                                          <p:spTgt spid="153656"/>
                                        </p:tgtEl>
                                        <p:attrNameLst>
                                          <p:attrName>style.visibility</p:attrName>
                                        </p:attrNameLst>
                                      </p:cBhvr>
                                      <p:to>
                                        <p:strVal val="visible"/>
                                      </p:to>
                                    </p:set>
                                    <p:animEffect transition="in" filter="slide(fromLeft)">
                                      <p:cBhvr>
                                        <p:cTn id="67" dur="500"/>
                                        <p:tgtEl>
                                          <p:spTgt spid="153656"/>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153656"/>
                                        </p:tgtEl>
                                        <p:attrNameLst>
                                          <p:attrName>style.visibility</p:attrName>
                                        </p:attrNameLst>
                                      </p:cBhvr>
                                      <p:to>
                                        <p:strVal val="hidden"/>
                                      </p:to>
                                    </p:set>
                                  </p:childTnLst>
                                </p:cTn>
                              </p:par>
                            </p:childTnLst>
                          </p:cTn>
                        </p:par>
                        <p:par>
                          <p:cTn id="72" fill="hold">
                            <p:stCondLst>
                              <p:cond delay="0"/>
                            </p:stCondLst>
                            <p:childTnLst>
                              <p:par>
                                <p:cTn id="73" presetID="22" presetClass="entr" presetSubtype="4" fill="hold" nodeType="afterEffect">
                                  <p:stCondLst>
                                    <p:cond delay="0"/>
                                  </p:stCondLst>
                                  <p:childTnLst>
                                    <p:set>
                                      <p:cBhvr>
                                        <p:cTn id="74" dur="1" fill="hold">
                                          <p:stCondLst>
                                            <p:cond delay="0"/>
                                          </p:stCondLst>
                                        </p:cTn>
                                        <p:tgtEl>
                                          <p:spTgt spid="153649"/>
                                        </p:tgtEl>
                                        <p:attrNameLst>
                                          <p:attrName>style.visibility</p:attrName>
                                        </p:attrNameLst>
                                      </p:cBhvr>
                                      <p:to>
                                        <p:strVal val="visible"/>
                                      </p:to>
                                    </p:set>
                                    <p:animEffect transition="in" filter="wipe(down)">
                                      <p:cBhvr>
                                        <p:cTn id="75" dur="500"/>
                                        <p:tgtEl>
                                          <p:spTgt spid="153649"/>
                                        </p:tgtEl>
                                      </p:cBhvr>
                                    </p:animEffect>
                                  </p:childTnLst>
                                </p:cTn>
                              </p:par>
                            </p:childTnLst>
                          </p:cTn>
                        </p:par>
                        <p:par>
                          <p:cTn id="76" fill="hold">
                            <p:stCondLst>
                              <p:cond delay="500"/>
                            </p:stCondLst>
                            <p:childTnLst>
                              <p:par>
                                <p:cTn id="77" presetID="22" presetClass="entr" presetSubtype="1" fill="hold" nodeType="afterEffect">
                                  <p:stCondLst>
                                    <p:cond delay="0"/>
                                  </p:stCondLst>
                                  <p:childTnLst>
                                    <p:set>
                                      <p:cBhvr>
                                        <p:cTn id="78" dur="1" fill="hold">
                                          <p:stCondLst>
                                            <p:cond delay="0"/>
                                          </p:stCondLst>
                                        </p:cTn>
                                        <p:tgtEl>
                                          <p:spTgt spid="7"/>
                                        </p:tgtEl>
                                        <p:attrNameLst>
                                          <p:attrName>style.visibility</p:attrName>
                                        </p:attrNameLst>
                                      </p:cBhvr>
                                      <p:to>
                                        <p:strVal val="visible"/>
                                      </p:to>
                                    </p:set>
                                    <p:animEffect transition="in" filter="wipe(up)">
                                      <p:cBhvr>
                                        <p:cTn id="79" dur="500"/>
                                        <p:tgtEl>
                                          <p:spTgt spid="7"/>
                                        </p:tgtEl>
                                      </p:cBhvr>
                                    </p:animEffect>
                                  </p:childTnLst>
                                </p:cTn>
                              </p:par>
                            </p:childTnLst>
                          </p:cTn>
                        </p:par>
                        <p:par>
                          <p:cTn id="80" fill="hold">
                            <p:stCondLst>
                              <p:cond delay="1000"/>
                            </p:stCondLst>
                            <p:childTnLst>
                              <p:par>
                                <p:cTn id="81" presetID="12" presetClass="entr" presetSubtype="8" fill="hold" nodeType="afterEffect">
                                  <p:stCondLst>
                                    <p:cond delay="0"/>
                                  </p:stCondLst>
                                  <p:childTnLst>
                                    <p:set>
                                      <p:cBhvr>
                                        <p:cTn id="82" dur="1" fill="hold">
                                          <p:stCondLst>
                                            <p:cond delay="0"/>
                                          </p:stCondLst>
                                        </p:cTn>
                                        <p:tgtEl>
                                          <p:spTgt spid="153655"/>
                                        </p:tgtEl>
                                        <p:attrNameLst>
                                          <p:attrName>style.visibility</p:attrName>
                                        </p:attrNameLst>
                                      </p:cBhvr>
                                      <p:to>
                                        <p:strVal val="visible"/>
                                      </p:to>
                                    </p:set>
                                    <p:animEffect transition="in" filter="slide(fromLeft)">
                                      <p:cBhvr>
                                        <p:cTn id="83" dur="500"/>
                                        <p:tgtEl>
                                          <p:spTgt spid="153655"/>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xit" presetSubtype="0" fill="hold" nodeType="clickEffect">
                                  <p:stCondLst>
                                    <p:cond delay="0"/>
                                  </p:stCondLst>
                                  <p:childTnLst>
                                    <p:set>
                                      <p:cBhvr>
                                        <p:cTn id="87" dur="1" fill="hold">
                                          <p:stCondLst>
                                            <p:cond delay="0"/>
                                          </p:stCondLst>
                                        </p:cTn>
                                        <p:tgtEl>
                                          <p:spTgt spid="153655"/>
                                        </p:tgtEl>
                                        <p:attrNameLst>
                                          <p:attrName>style.visibility</p:attrName>
                                        </p:attrNameLst>
                                      </p:cBhvr>
                                      <p:to>
                                        <p:strVal val="hidden"/>
                                      </p:to>
                                    </p:set>
                                  </p:childTnLst>
                                </p:cTn>
                              </p:par>
                              <p:par>
                                <p:cTn id="88" presetID="22" presetClass="entr" presetSubtype="1" fill="hold" nodeType="withEffect">
                                  <p:stCondLst>
                                    <p:cond delay="0"/>
                                  </p:stCondLst>
                                  <p:childTnLst>
                                    <p:set>
                                      <p:cBhvr>
                                        <p:cTn id="89" dur="1" fill="hold">
                                          <p:stCondLst>
                                            <p:cond delay="0"/>
                                          </p:stCondLst>
                                        </p:cTn>
                                        <p:tgtEl>
                                          <p:spTgt spid="8"/>
                                        </p:tgtEl>
                                        <p:attrNameLst>
                                          <p:attrName>style.visibility</p:attrName>
                                        </p:attrNameLst>
                                      </p:cBhvr>
                                      <p:to>
                                        <p:strVal val="visible"/>
                                      </p:to>
                                    </p:set>
                                    <p:animEffect transition="in" filter="wipe(up)">
                                      <p:cBhvr>
                                        <p:cTn id="90" dur="500"/>
                                        <p:tgtEl>
                                          <p:spTgt spid="8"/>
                                        </p:tgtEl>
                                      </p:cBhvr>
                                    </p:animEffect>
                                  </p:childTnLst>
                                </p:cTn>
                              </p:par>
                            </p:childTnLst>
                          </p:cTn>
                        </p:par>
                        <p:par>
                          <p:cTn id="91" fill="hold">
                            <p:stCondLst>
                              <p:cond delay="0"/>
                            </p:stCondLst>
                            <p:childTnLst>
                              <p:par>
                                <p:cTn id="92" presetID="1" presetClass="entr" presetSubtype="0" fill="hold" grpId="0" nodeType="afterEffect">
                                  <p:stCondLst>
                                    <p:cond delay="0"/>
                                  </p:stCondLst>
                                  <p:childTnLst>
                                    <p:set>
                                      <p:cBhvr>
                                        <p:cTn id="93" dur="1" fill="hold">
                                          <p:stCondLst>
                                            <p:cond delay="0"/>
                                          </p:stCondLst>
                                        </p:cTn>
                                        <p:tgtEl>
                                          <p:spTgt spid="153626"/>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153635"/>
                                        </p:tgtEl>
                                        <p:attrNameLst>
                                          <p:attrName>style.visibility</p:attrName>
                                        </p:attrNameLst>
                                      </p:cBhvr>
                                      <p:to>
                                        <p:strVal val="visible"/>
                                      </p:to>
                                    </p:set>
                                  </p:childTnLst>
                                </p:cTn>
                              </p:par>
                            </p:childTnLst>
                          </p:cTn>
                        </p:par>
                        <p:par>
                          <p:cTn id="96" fill="hold">
                            <p:stCondLst>
                              <p:cond delay="0"/>
                            </p:stCondLst>
                            <p:childTnLst>
                              <p:par>
                                <p:cTn id="97" presetID="12" presetClass="entr" presetSubtype="8" fill="hold" grpId="0" nodeType="afterEffect">
                                  <p:stCondLst>
                                    <p:cond delay="0"/>
                                  </p:stCondLst>
                                  <p:childTnLst>
                                    <p:set>
                                      <p:cBhvr>
                                        <p:cTn id="98" dur="1" fill="hold">
                                          <p:stCondLst>
                                            <p:cond delay="0"/>
                                          </p:stCondLst>
                                        </p:cTn>
                                        <p:tgtEl>
                                          <p:spTgt spid="153660"/>
                                        </p:tgtEl>
                                        <p:attrNameLst>
                                          <p:attrName>style.visibility</p:attrName>
                                        </p:attrNameLst>
                                      </p:cBhvr>
                                      <p:to>
                                        <p:strVal val="visible"/>
                                      </p:to>
                                    </p:set>
                                    <p:animEffect transition="in" filter="slide(fromLeft)">
                                      <p:cBhvr>
                                        <p:cTn id="99" dur="500"/>
                                        <p:tgtEl>
                                          <p:spTgt spid="153660"/>
                                        </p:tgtEl>
                                      </p:cBhvr>
                                    </p:animEffect>
                                  </p:childTnLst>
                                </p:cTn>
                              </p:par>
                            </p:childTnLst>
                          </p:cTn>
                        </p:par>
                      </p:childTnLst>
                    </p:cTn>
                  </p:par>
                  <p:par>
                    <p:cTn id="100" fill="hold">
                      <p:stCondLst>
                        <p:cond delay="indefinite"/>
                      </p:stCondLst>
                      <p:childTnLst>
                        <p:par>
                          <p:cTn id="101" fill="hold">
                            <p:stCondLst>
                              <p:cond delay="0"/>
                            </p:stCondLst>
                            <p:childTnLst>
                              <p:par>
                                <p:cTn id="102" presetID="1" presetClass="exit" presetSubtype="0" fill="hold" grpId="1" nodeType="clickEffect">
                                  <p:stCondLst>
                                    <p:cond delay="0"/>
                                  </p:stCondLst>
                                  <p:childTnLst>
                                    <p:set>
                                      <p:cBhvr>
                                        <p:cTn id="103" dur="1" fill="hold">
                                          <p:stCondLst>
                                            <p:cond delay="0"/>
                                          </p:stCondLst>
                                        </p:cTn>
                                        <p:tgtEl>
                                          <p:spTgt spid="153660"/>
                                        </p:tgtEl>
                                        <p:attrNameLst>
                                          <p:attrName>style.visibility</p:attrName>
                                        </p:attrNameLst>
                                      </p:cBhvr>
                                      <p:to>
                                        <p:strVal val="hidden"/>
                                      </p:to>
                                    </p:set>
                                  </p:childTnLst>
                                </p:cTn>
                              </p:par>
                              <p:par>
                                <p:cTn id="104" presetID="22" presetClass="entr" presetSubtype="4" fill="hold" nodeType="withEffect">
                                  <p:stCondLst>
                                    <p:cond delay="0"/>
                                  </p:stCondLst>
                                  <p:childTnLst>
                                    <p:set>
                                      <p:cBhvr>
                                        <p:cTn id="105" dur="1" fill="hold">
                                          <p:stCondLst>
                                            <p:cond delay="0"/>
                                          </p:stCondLst>
                                        </p:cTn>
                                        <p:tgtEl>
                                          <p:spTgt spid="153650"/>
                                        </p:tgtEl>
                                        <p:attrNameLst>
                                          <p:attrName>style.visibility</p:attrName>
                                        </p:attrNameLst>
                                      </p:cBhvr>
                                      <p:to>
                                        <p:strVal val="visible"/>
                                      </p:to>
                                    </p:set>
                                    <p:animEffect transition="in" filter="wipe(down)">
                                      <p:cBhvr>
                                        <p:cTn id="106" dur="500"/>
                                        <p:tgtEl>
                                          <p:spTgt spid="153650"/>
                                        </p:tgtEl>
                                      </p:cBhvr>
                                    </p:animEffect>
                                  </p:childTnLst>
                                </p:cTn>
                              </p:par>
                            </p:childTnLst>
                          </p:cTn>
                        </p:par>
                        <p:par>
                          <p:cTn id="107" fill="hold">
                            <p:stCondLst>
                              <p:cond delay="0"/>
                            </p:stCondLst>
                            <p:childTnLst>
                              <p:par>
                                <p:cTn id="108" presetID="22" presetClass="entr" presetSubtype="1" fill="hold" nodeType="afterEffect">
                                  <p:stCondLst>
                                    <p:cond delay="0"/>
                                  </p:stCondLst>
                                  <p:childTnLst>
                                    <p:set>
                                      <p:cBhvr>
                                        <p:cTn id="109" dur="1" fill="hold">
                                          <p:stCondLst>
                                            <p:cond delay="0"/>
                                          </p:stCondLst>
                                        </p:cTn>
                                        <p:tgtEl>
                                          <p:spTgt spid="9"/>
                                        </p:tgtEl>
                                        <p:attrNameLst>
                                          <p:attrName>style.visibility</p:attrName>
                                        </p:attrNameLst>
                                      </p:cBhvr>
                                      <p:to>
                                        <p:strVal val="visible"/>
                                      </p:to>
                                    </p:set>
                                    <p:animEffect transition="in" filter="wipe(up)">
                                      <p:cBhvr>
                                        <p:cTn id="110" dur="500"/>
                                        <p:tgtEl>
                                          <p:spTgt spid="9"/>
                                        </p:tgtEl>
                                      </p:cBhvr>
                                    </p:animEffect>
                                  </p:childTnLst>
                                </p:cTn>
                              </p:par>
                            </p:childTnLst>
                          </p:cTn>
                        </p:par>
                        <p:par>
                          <p:cTn id="111" fill="hold">
                            <p:stCondLst>
                              <p:cond delay="500"/>
                            </p:stCondLst>
                            <p:childTnLst>
                              <p:par>
                                <p:cTn id="112" presetID="12" presetClass="entr" presetSubtype="8" fill="hold" grpId="0" nodeType="afterEffect">
                                  <p:stCondLst>
                                    <p:cond delay="0"/>
                                  </p:stCondLst>
                                  <p:childTnLst>
                                    <p:set>
                                      <p:cBhvr>
                                        <p:cTn id="113" dur="1" fill="hold">
                                          <p:stCondLst>
                                            <p:cond delay="0"/>
                                          </p:stCondLst>
                                        </p:cTn>
                                        <p:tgtEl>
                                          <p:spTgt spid="153659"/>
                                        </p:tgtEl>
                                        <p:attrNameLst>
                                          <p:attrName>style.visibility</p:attrName>
                                        </p:attrNameLst>
                                      </p:cBhvr>
                                      <p:to>
                                        <p:strVal val="visible"/>
                                      </p:to>
                                    </p:set>
                                    <p:animEffect transition="in" filter="slide(fromLeft)">
                                      <p:cBhvr>
                                        <p:cTn id="114" dur="500"/>
                                        <p:tgtEl>
                                          <p:spTgt spid="153659"/>
                                        </p:tgtEl>
                                      </p:cBhvr>
                                    </p:animEffec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153659"/>
                                        </p:tgtEl>
                                        <p:attrNameLst>
                                          <p:attrName>style.visibility</p:attrName>
                                        </p:attrNameLst>
                                      </p:cBhvr>
                                      <p:to>
                                        <p:strVal val="hidden"/>
                                      </p:to>
                                    </p:set>
                                  </p:childTnLst>
                                </p:cTn>
                              </p:par>
                              <p:par>
                                <p:cTn id="119" presetID="22" presetClass="entr" presetSubtype="1" fill="hold" nodeType="withEffect">
                                  <p:stCondLst>
                                    <p:cond delay="0"/>
                                  </p:stCondLst>
                                  <p:childTnLst>
                                    <p:set>
                                      <p:cBhvr>
                                        <p:cTn id="120" dur="1" fill="hold">
                                          <p:stCondLst>
                                            <p:cond delay="0"/>
                                          </p:stCondLst>
                                        </p:cTn>
                                        <p:tgtEl>
                                          <p:spTgt spid="10"/>
                                        </p:tgtEl>
                                        <p:attrNameLst>
                                          <p:attrName>style.visibility</p:attrName>
                                        </p:attrNameLst>
                                      </p:cBhvr>
                                      <p:to>
                                        <p:strVal val="visible"/>
                                      </p:to>
                                    </p:set>
                                    <p:animEffect transition="in" filter="wipe(up)">
                                      <p:cBhvr>
                                        <p:cTn id="121" dur="500"/>
                                        <p:tgtEl>
                                          <p:spTgt spid="10"/>
                                        </p:tgtEl>
                                      </p:cBhvr>
                                    </p:animEffect>
                                  </p:childTnLst>
                                </p:cTn>
                              </p:par>
                            </p:childTnLst>
                          </p:cTn>
                        </p:par>
                        <p:par>
                          <p:cTn id="122" fill="hold">
                            <p:stCondLst>
                              <p:cond delay="0"/>
                            </p:stCondLst>
                            <p:childTnLst>
                              <p:par>
                                <p:cTn id="123" presetID="12" presetClass="entr" presetSubtype="8" fill="hold" grpId="0" nodeType="afterEffect">
                                  <p:stCondLst>
                                    <p:cond delay="0"/>
                                  </p:stCondLst>
                                  <p:childTnLst>
                                    <p:set>
                                      <p:cBhvr>
                                        <p:cTn id="124" dur="1" fill="hold">
                                          <p:stCondLst>
                                            <p:cond delay="0"/>
                                          </p:stCondLst>
                                        </p:cTn>
                                        <p:tgtEl>
                                          <p:spTgt spid="153658"/>
                                        </p:tgtEl>
                                        <p:attrNameLst>
                                          <p:attrName>style.visibility</p:attrName>
                                        </p:attrNameLst>
                                      </p:cBhvr>
                                      <p:to>
                                        <p:strVal val="visible"/>
                                      </p:to>
                                    </p:set>
                                    <p:animEffect transition="in" filter="slide(fromLeft)">
                                      <p:cBhvr>
                                        <p:cTn id="125" dur="500"/>
                                        <p:tgtEl>
                                          <p:spTgt spid="153658"/>
                                        </p:tgtEl>
                                      </p:cBhvr>
                                    </p:animEffect>
                                  </p:childTnLst>
                                </p:cTn>
                              </p:par>
                            </p:childTnLst>
                          </p:cTn>
                        </p:par>
                      </p:childTnLst>
                    </p:cTn>
                  </p:par>
                  <p:par>
                    <p:cTn id="126" fill="hold">
                      <p:stCondLst>
                        <p:cond delay="indefinite"/>
                      </p:stCondLst>
                      <p:childTnLst>
                        <p:par>
                          <p:cTn id="127" fill="hold">
                            <p:stCondLst>
                              <p:cond delay="0"/>
                            </p:stCondLst>
                            <p:childTnLst>
                              <p:par>
                                <p:cTn id="128" presetID="1" presetClass="exit" presetSubtype="0" fill="hold" grpId="1" nodeType="clickEffect">
                                  <p:stCondLst>
                                    <p:cond delay="0"/>
                                  </p:stCondLst>
                                  <p:childTnLst>
                                    <p:set>
                                      <p:cBhvr>
                                        <p:cTn id="129" dur="1" fill="hold">
                                          <p:stCondLst>
                                            <p:cond delay="0"/>
                                          </p:stCondLst>
                                        </p:cTn>
                                        <p:tgtEl>
                                          <p:spTgt spid="153658"/>
                                        </p:tgtEl>
                                        <p:attrNameLst>
                                          <p:attrName>style.visibility</p:attrName>
                                        </p:attrNameLst>
                                      </p:cBhvr>
                                      <p:to>
                                        <p:strVal val="hidden"/>
                                      </p:to>
                                    </p:set>
                                  </p:childTnLst>
                                </p:cTn>
                              </p:par>
                              <p:par>
                                <p:cTn id="130" presetID="22" presetClass="entr" presetSubtype="8" fill="hold" nodeType="withEffect">
                                  <p:stCondLst>
                                    <p:cond delay="0"/>
                                  </p:stCondLst>
                                  <p:childTnLst>
                                    <p:set>
                                      <p:cBhvr>
                                        <p:cTn id="131" dur="1" fill="hold">
                                          <p:stCondLst>
                                            <p:cond delay="0"/>
                                          </p:stCondLst>
                                        </p:cTn>
                                        <p:tgtEl>
                                          <p:spTgt spid="153651"/>
                                        </p:tgtEl>
                                        <p:attrNameLst>
                                          <p:attrName>style.visibility</p:attrName>
                                        </p:attrNameLst>
                                      </p:cBhvr>
                                      <p:to>
                                        <p:strVal val="visible"/>
                                      </p:to>
                                    </p:set>
                                    <p:animEffect transition="in" filter="wipe(left)">
                                      <p:cBhvr>
                                        <p:cTn id="132" dur="500"/>
                                        <p:tgtEl>
                                          <p:spTgt spid="153651"/>
                                        </p:tgtEl>
                                      </p:cBhvr>
                                    </p:animEffect>
                                  </p:childTnLst>
                                </p:cTn>
                              </p:par>
                            </p:childTnLst>
                          </p:cTn>
                        </p:par>
                        <p:par>
                          <p:cTn id="133" fill="hold">
                            <p:stCondLst>
                              <p:cond delay="0"/>
                            </p:stCondLst>
                            <p:childTnLst>
                              <p:par>
                                <p:cTn id="134" presetID="22" presetClass="entr" presetSubtype="1" fill="hold" nodeType="afterEffect">
                                  <p:stCondLst>
                                    <p:cond delay="0"/>
                                  </p:stCondLst>
                                  <p:childTnLst>
                                    <p:set>
                                      <p:cBhvr>
                                        <p:cTn id="135" dur="1" fill="hold">
                                          <p:stCondLst>
                                            <p:cond delay="0"/>
                                          </p:stCondLst>
                                        </p:cTn>
                                        <p:tgtEl>
                                          <p:spTgt spid="12"/>
                                        </p:tgtEl>
                                        <p:attrNameLst>
                                          <p:attrName>style.visibility</p:attrName>
                                        </p:attrNameLst>
                                      </p:cBhvr>
                                      <p:to>
                                        <p:strVal val="visible"/>
                                      </p:to>
                                    </p:set>
                                    <p:animEffect transition="in" filter="wipe(up)">
                                      <p:cBhvr>
                                        <p:cTn id="136" dur="500"/>
                                        <p:tgtEl>
                                          <p:spTgt spid="12"/>
                                        </p:tgtEl>
                                      </p:cBhvr>
                                    </p:animEffect>
                                  </p:childTnLst>
                                </p:cTn>
                              </p:par>
                            </p:childTnLst>
                          </p:cTn>
                        </p:par>
                        <p:par>
                          <p:cTn id="137" fill="hold">
                            <p:stCondLst>
                              <p:cond delay="500"/>
                            </p:stCondLst>
                            <p:childTnLst>
                              <p:par>
                                <p:cTn id="138" presetID="22" presetClass="entr" presetSubtype="8" fill="hold" grpId="0" nodeType="afterEffect">
                                  <p:stCondLst>
                                    <p:cond delay="0"/>
                                  </p:stCondLst>
                                  <p:childTnLst>
                                    <p:set>
                                      <p:cBhvr>
                                        <p:cTn id="139" dur="1" fill="hold">
                                          <p:stCondLst>
                                            <p:cond delay="0"/>
                                          </p:stCondLst>
                                        </p:cTn>
                                        <p:tgtEl>
                                          <p:spTgt spid="153602"/>
                                        </p:tgtEl>
                                        <p:attrNameLst>
                                          <p:attrName>style.visibility</p:attrName>
                                        </p:attrNameLst>
                                      </p:cBhvr>
                                      <p:to>
                                        <p:strVal val="visible"/>
                                      </p:to>
                                    </p:set>
                                    <p:animEffect transition="in" filter="wipe(left)">
                                      <p:cBhvr>
                                        <p:cTn id="140" dur="500"/>
                                        <p:tgtEl>
                                          <p:spTgt spid="153602"/>
                                        </p:tgtEl>
                                      </p:cBhvr>
                                    </p:animEffect>
                                  </p:childTnLst>
                                </p:cTn>
                              </p:par>
                            </p:childTnLst>
                          </p:cTn>
                        </p:par>
                        <p:par>
                          <p:cTn id="141" fill="hold">
                            <p:stCondLst>
                              <p:cond delay="1000"/>
                            </p:stCondLst>
                            <p:childTnLst>
                              <p:par>
                                <p:cTn id="142" presetID="12" presetClass="entr" presetSubtype="8" fill="hold" grpId="0" nodeType="afterEffect">
                                  <p:stCondLst>
                                    <p:cond delay="0"/>
                                  </p:stCondLst>
                                  <p:childTnLst>
                                    <p:set>
                                      <p:cBhvr>
                                        <p:cTn id="143" dur="1" fill="hold">
                                          <p:stCondLst>
                                            <p:cond delay="0"/>
                                          </p:stCondLst>
                                        </p:cTn>
                                        <p:tgtEl>
                                          <p:spTgt spid="153661"/>
                                        </p:tgtEl>
                                        <p:attrNameLst>
                                          <p:attrName>style.visibility</p:attrName>
                                        </p:attrNameLst>
                                      </p:cBhvr>
                                      <p:to>
                                        <p:strVal val="visible"/>
                                      </p:to>
                                    </p:set>
                                    <p:animEffect transition="in" filter="slide(fromLeft)">
                                      <p:cBhvr>
                                        <p:cTn id="144" dur="500"/>
                                        <p:tgtEl>
                                          <p:spTgt spid="153661"/>
                                        </p:tgtEl>
                                      </p:cBhvr>
                                    </p:animEffect>
                                  </p:childTnLst>
                                </p:cTn>
                              </p:par>
                            </p:childTnLst>
                          </p:cTn>
                        </p:par>
                      </p:childTnLst>
                    </p:cTn>
                  </p:par>
                  <p:par>
                    <p:cTn id="145" fill="hold">
                      <p:stCondLst>
                        <p:cond delay="indefinite"/>
                      </p:stCondLst>
                      <p:childTnLst>
                        <p:par>
                          <p:cTn id="146" fill="hold">
                            <p:stCondLst>
                              <p:cond delay="0"/>
                            </p:stCondLst>
                            <p:childTnLst>
                              <p:par>
                                <p:cTn id="147" presetID="1" presetClass="exit" presetSubtype="0" fill="hold" grpId="1" nodeType="clickEffect">
                                  <p:stCondLst>
                                    <p:cond delay="0"/>
                                  </p:stCondLst>
                                  <p:childTnLst>
                                    <p:set>
                                      <p:cBhvr>
                                        <p:cTn id="148" dur="1" fill="hold">
                                          <p:stCondLst>
                                            <p:cond delay="0"/>
                                          </p:stCondLst>
                                        </p:cTn>
                                        <p:tgtEl>
                                          <p:spTgt spid="1536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2" grpId="0" animBg="1"/>
      <p:bldP spid="153604" grpId="0"/>
      <p:bldP spid="153605" grpId="0"/>
      <p:bldP spid="153606" grpId="0" animBg="1"/>
      <p:bldP spid="153625" grpId="0" animBg="1"/>
      <p:bldP spid="153626" grpId="0" animBg="1"/>
      <p:bldP spid="153635" grpId="0" animBg="1"/>
      <p:bldP spid="153652" grpId="0" animBg="1"/>
      <p:bldP spid="153652" grpId="1" animBg="1"/>
      <p:bldP spid="153653" grpId="0" animBg="1"/>
      <p:bldP spid="153653" grpId="1" animBg="1"/>
      <p:bldP spid="153654" grpId="0" animBg="1"/>
      <p:bldP spid="153654" grpId="1" animBg="1"/>
      <p:bldP spid="153656" grpId="0" animBg="1"/>
      <p:bldP spid="153656" grpId="1" animBg="1"/>
      <p:bldP spid="153658" grpId="0" animBg="1"/>
      <p:bldP spid="153658" grpId="1" animBg="1"/>
      <p:bldP spid="153659" grpId="0" animBg="1"/>
      <p:bldP spid="153659" grpId="1" animBg="1"/>
      <p:bldP spid="153660" grpId="0" animBg="1"/>
      <p:bldP spid="153660" grpId="1" animBg="1"/>
      <p:bldP spid="153661" grpId="0" animBg="1"/>
      <p:bldP spid="153661" grpId="1"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p>
        </p:txBody>
      </p:sp>
      <p:sp>
        <p:nvSpPr>
          <p:cNvPr id="102403" name="Rectangle 3"/>
          <p:cNvSpPr>
            <a:spLocks noGrp="1" noChangeArrowheads="1"/>
          </p:cNvSpPr>
          <p:nvPr>
            <p:ph idx="1"/>
          </p:nvPr>
        </p:nvSpPr>
        <p:spPr>
          <a:noFill/>
        </p:spPr>
        <p:txBody>
          <a:bodyPr/>
          <a:lstStyle/>
          <a:p>
            <a:pPr eaLnBrk="1" hangingPunct="1">
              <a:spcBef>
                <a:spcPct val="50000"/>
              </a:spcBef>
              <a:buClr>
                <a:srgbClr val="FF0000"/>
              </a:buClr>
              <a:buFont typeface="Wingdings" panose="05000000000000000000" pitchFamily="2" charset="2"/>
              <a:buChar char="Ø"/>
            </a:pPr>
            <a:r>
              <a:rPr lang="zh-CN" altLang="en-US">
                <a:solidFill>
                  <a:srgbClr val="C0C0C0"/>
                </a:solidFill>
              </a:rPr>
              <a:t>概述</a:t>
            </a:r>
          </a:p>
          <a:p>
            <a:pPr eaLnBrk="1" hangingPunct="1">
              <a:spcBef>
                <a:spcPct val="50000"/>
              </a:spcBef>
              <a:buClr>
                <a:srgbClr val="FF0000"/>
              </a:buClr>
              <a:buFont typeface="Wingdings" panose="05000000000000000000" pitchFamily="2" charset="2"/>
              <a:buChar char="Ø"/>
            </a:pPr>
            <a:r>
              <a:rPr lang="zh-CN" altLang="en-US">
                <a:solidFill>
                  <a:srgbClr val="C0C0C0"/>
                </a:solidFill>
              </a:rPr>
              <a:t>最小内核</a:t>
            </a:r>
          </a:p>
          <a:p>
            <a:pPr eaLnBrk="1" hangingPunct="1">
              <a:spcBef>
                <a:spcPct val="50000"/>
              </a:spcBef>
              <a:buClr>
                <a:srgbClr val="FF0000"/>
              </a:buClr>
              <a:buFont typeface="Wingdings" panose="05000000000000000000" pitchFamily="2" charset="2"/>
              <a:buChar char="Ø"/>
            </a:pPr>
            <a:r>
              <a:rPr lang="zh-CN" altLang="en-US">
                <a:solidFill>
                  <a:srgbClr val="FF0000"/>
                </a:solidFill>
                <a:hlinkClick r:id="rId2" action="ppaction://hlinksldjump"/>
              </a:rPr>
              <a:t>临界区与中断管理</a:t>
            </a:r>
            <a:endParaRPr lang="zh-CN" altLang="en-US">
              <a:solidFill>
                <a:srgbClr val="FF0000"/>
              </a:solidFill>
            </a:endParaRPr>
          </a:p>
          <a:p>
            <a:pPr eaLnBrk="1" hangingPunct="1">
              <a:spcBef>
                <a:spcPct val="50000"/>
              </a:spcBef>
              <a:buClr>
                <a:srgbClr val="FF0000"/>
              </a:buClr>
              <a:buFont typeface="Wingdings" panose="05000000000000000000" pitchFamily="2" charset="2"/>
              <a:buChar char="Ø"/>
            </a:pPr>
            <a:r>
              <a:rPr lang="zh-CN" altLang="en-US">
                <a:solidFill>
                  <a:srgbClr val="C0C0C0"/>
                </a:solidFill>
              </a:rPr>
              <a:t>任务的结束</a:t>
            </a:r>
          </a:p>
          <a:p>
            <a:pPr eaLnBrk="1" hangingPunct="1">
              <a:spcBef>
                <a:spcPct val="50000"/>
              </a:spcBef>
              <a:buClr>
                <a:srgbClr val="FF0000"/>
              </a:buClr>
              <a:buFont typeface="Wingdings" panose="05000000000000000000" pitchFamily="2" charset="2"/>
              <a:buChar char="Ø"/>
            </a:pPr>
            <a:r>
              <a:rPr lang="zh-CN" altLang="en-US">
                <a:solidFill>
                  <a:srgbClr val="C0C0C0"/>
                </a:solidFill>
              </a:rPr>
              <a:t>信号量</a:t>
            </a:r>
          </a:p>
          <a:p>
            <a:pPr eaLnBrk="1" hangingPunct="1">
              <a:spcBef>
                <a:spcPct val="50000"/>
              </a:spcBef>
              <a:buClr>
                <a:srgbClr val="FF0000"/>
              </a:buClr>
              <a:buFont typeface="Wingdings" panose="05000000000000000000" pitchFamily="2" charset="2"/>
              <a:buChar char="Ø"/>
            </a:pPr>
            <a:r>
              <a:rPr lang="zh-CN" altLang="en-US">
                <a:solidFill>
                  <a:srgbClr val="C0C0C0"/>
                </a:solidFill>
              </a:rPr>
              <a:t>删除信号量</a:t>
            </a:r>
          </a:p>
        </p:txBody>
      </p:sp>
      <p:sp>
        <p:nvSpPr>
          <p:cNvPr id="4" name="燕尾形 3">
            <a:hlinkClick r:id="rId3" action="ppaction://hlinksldjump"/>
          </p:cNvPr>
          <p:cNvSpPr/>
          <p:nvPr/>
        </p:nvSpPr>
        <p:spPr>
          <a:xfrm>
            <a:off x="10134600" y="6096000"/>
            <a:ext cx="533400" cy="381000"/>
          </a:xfrm>
          <a:prstGeom prst="chevron">
            <a:avLst>
              <a:gd name="adj" fmla="val 64328"/>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ChangeArrowheads="1"/>
          </p:cNvSpPr>
          <p:nvPr/>
        </p:nvSpPr>
        <p:spPr bwMode="gray">
          <a:xfrm>
            <a:off x="2424114" y="1763714"/>
            <a:ext cx="7775575" cy="396875"/>
          </a:xfrm>
          <a:prstGeom prst="rect">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en-US" altLang="zh-CN" sz="2000" b="1">
                <a:solidFill>
                  <a:schemeClr val="bg1"/>
                </a:solidFill>
                <a:latin typeface="Arial" panose="020B0604020202020204" pitchFamily="34" charset="0"/>
                <a:ea typeface="宋体" panose="02010600030101010101" pitchFamily="2" charset="-122"/>
              </a:rPr>
              <a:t>μC/OS-II</a:t>
            </a:r>
            <a:r>
              <a:rPr lang="zh-CN" altLang="en-US" sz="2000" b="1">
                <a:solidFill>
                  <a:schemeClr val="bg1"/>
                </a:solidFill>
                <a:latin typeface="Arial" panose="020B0604020202020204" pitchFamily="34" charset="0"/>
                <a:ea typeface="宋体" panose="02010600030101010101" pitchFamily="2" charset="-122"/>
              </a:rPr>
              <a:t>微小内核分析</a:t>
            </a:r>
          </a:p>
        </p:txBody>
      </p:sp>
      <p:sp>
        <p:nvSpPr>
          <p:cNvPr id="264195" name="Rectangle 3"/>
          <p:cNvSpPr>
            <a:spLocks noChangeArrowheads="1"/>
          </p:cNvSpPr>
          <p:nvPr/>
        </p:nvSpPr>
        <p:spPr bwMode="auto">
          <a:xfrm>
            <a:off x="1850906" y="366714"/>
            <a:ext cx="4016493"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r>
              <a:rPr lang="en-US" altLang="zh-CN" sz="2800" b="1" dirty="0">
                <a:solidFill>
                  <a:srgbClr val="006600"/>
                </a:solidFill>
                <a:latin typeface="Arial" panose="020B0604020202020204" pitchFamily="34" charset="0"/>
                <a:ea typeface="华文新魏" panose="02010800040101010101" pitchFamily="2" charset="-122"/>
              </a:rPr>
              <a:t>3.3</a:t>
            </a:r>
            <a:r>
              <a:rPr lang="zh-CN" altLang="en-US" sz="2800" b="1" dirty="0">
                <a:solidFill>
                  <a:srgbClr val="006600"/>
                </a:solidFill>
                <a:latin typeface="Arial" panose="020B0604020202020204" pitchFamily="34" charset="0"/>
                <a:ea typeface="华文新魏" panose="02010800040101010101" pitchFamily="2" charset="-122"/>
              </a:rPr>
              <a:t>临界区与中断管理</a:t>
            </a:r>
          </a:p>
        </p:txBody>
      </p:sp>
      <p:sp>
        <p:nvSpPr>
          <p:cNvPr id="264196" name="Line 4"/>
          <p:cNvSpPr>
            <a:spLocks noChangeShapeType="1"/>
          </p:cNvSpPr>
          <p:nvPr/>
        </p:nvSpPr>
        <p:spPr bwMode="auto">
          <a:xfrm>
            <a:off x="2495550" y="2509838"/>
            <a:ext cx="19050" cy="1909762"/>
          </a:xfrm>
          <a:prstGeom prst="line">
            <a:avLst/>
          </a:prstGeom>
          <a:noFill/>
          <a:ln w="9525">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64197" name="Group 5"/>
          <p:cNvGrpSpPr/>
          <p:nvPr/>
        </p:nvGrpSpPr>
        <p:grpSpPr bwMode="auto">
          <a:xfrm>
            <a:off x="2770188" y="2479678"/>
            <a:ext cx="355600" cy="519113"/>
            <a:chOff x="657" y="1203"/>
            <a:chExt cx="224" cy="327"/>
          </a:xfrm>
        </p:grpSpPr>
        <p:grpSp>
          <p:nvGrpSpPr>
            <p:cNvPr id="264198" name="Group 6"/>
            <p:cNvGrpSpPr/>
            <p:nvPr/>
          </p:nvGrpSpPr>
          <p:grpSpPr bwMode="auto">
            <a:xfrm>
              <a:off x="657" y="1203"/>
              <a:ext cx="224" cy="327"/>
              <a:chOff x="2078" y="1386"/>
              <a:chExt cx="1615" cy="2204"/>
            </a:xfrm>
          </p:grpSpPr>
          <p:sp>
            <p:nvSpPr>
              <p:cNvPr id="264199" name="Oval 7"/>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264200" name="Oval 8"/>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264201" name="Oval 9"/>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264202" name="Oval 10"/>
              <p:cNvSpPr>
                <a:spLocks noChangeArrowheads="1"/>
              </p:cNvSpPr>
              <p:nvPr/>
            </p:nvSpPr>
            <p:spPr bwMode="gray">
              <a:xfrm>
                <a:off x="2254" y="1387"/>
                <a:ext cx="1180" cy="2202"/>
              </a:xfrm>
              <a:prstGeom prst="ellipse">
                <a:avLst/>
              </a:prstGeom>
              <a:gradFill rotWithShape="1">
                <a:gsLst>
                  <a:gs pos="0">
                    <a:srgbClr val="BCC4DC">
                      <a:gamma/>
                      <a:shade val="0"/>
                      <a:invGamma/>
                    </a:srgbClr>
                  </a:gs>
                  <a:gs pos="100000">
                    <a:srgbClr val="BCC4DC"/>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264203" name="Oval 11"/>
              <p:cNvSpPr>
                <a:spLocks noChangeArrowheads="1"/>
              </p:cNvSpPr>
              <p:nvPr/>
            </p:nvSpPr>
            <p:spPr bwMode="gray">
              <a:xfrm>
                <a:off x="2337" y="1386"/>
                <a:ext cx="1096" cy="2203"/>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264204" name="Oval 12"/>
              <p:cNvSpPr>
                <a:spLocks noChangeArrowheads="1"/>
              </p:cNvSpPr>
              <p:nvPr/>
            </p:nvSpPr>
            <p:spPr bwMode="gray">
              <a:xfrm>
                <a:off x="2337" y="1386"/>
                <a:ext cx="1096" cy="2204"/>
              </a:xfrm>
              <a:prstGeom prst="ellipse">
                <a:avLst/>
              </a:prstGeom>
              <a:gradFill rotWithShape="1">
                <a:gsLst>
                  <a:gs pos="0">
                    <a:srgbClr val="BCC4DC"/>
                  </a:gs>
                  <a:gs pos="100000">
                    <a:srgbClr val="BCC4DC">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grpSp>
        <p:sp>
          <p:nvSpPr>
            <p:cNvPr id="264205" name="Text Box 13"/>
            <p:cNvSpPr txBox="1">
              <a:spLocks noChangeArrowheads="1"/>
            </p:cNvSpPr>
            <p:nvPr/>
          </p:nvSpPr>
          <p:spPr bwMode="auto">
            <a:xfrm>
              <a:off x="671" y="1253"/>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a:latin typeface="Arial" panose="020B0604020202020204" pitchFamily="34" charset="0"/>
                  <a:ea typeface="宋体" panose="02010600030101010101" pitchFamily="2" charset="-122"/>
                </a:rPr>
                <a:t>1</a:t>
              </a:r>
            </a:p>
          </p:txBody>
        </p:sp>
      </p:grpSp>
      <p:grpSp>
        <p:nvGrpSpPr>
          <p:cNvPr id="264206" name="Group 14"/>
          <p:cNvGrpSpPr/>
          <p:nvPr/>
        </p:nvGrpSpPr>
        <p:grpSpPr bwMode="auto">
          <a:xfrm>
            <a:off x="2770188" y="3157542"/>
            <a:ext cx="381000" cy="519113"/>
            <a:chOff x="657" y="1640"/>
            <a:chExt cx="240" cy="327"/>
          </a:xfrm>
        </p:grpSpPr>
        <p:grpSp>
          <p:nvGrpSpPr>
            <p:cNvPr id="264207" name="Group 15"/>
            <p:cNvGrpSpPr/>
            <p:nvPr/>
          </p:nvGrpSpPr>
          <p:grpSpPr bwMode="auto">
            <a:xfrm>
              <a:off x="657" y="1640"/>
              <a:ext cx="240" cy="327"/>
              <a:chOff x="2078" y="1386"/>
              <a:chExt cx="1615" cy="2204"/>
            </a:xfrm>
          </p:grpSpPr>
          <p:sp>
            <p:nvSpPr>
              <p:cNvPr id="264208" name="Oval 16"/>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264209" name="Oval 17"/>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264210" name="Oval 18"/>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264211" name="Oval 19"/>
              <p:cNvSpPr>
                <a:spLocks noChangeArrowheads="1"/>
              </p:cNvSpPr>
              <p:nvPr/>
            </p:nvSpPr>
            <p:spPr bwMode="gray">
              <a:xfrm>
                <a:off x="2254" y="1387"/>
                <a:ext cx="1101" cy="2202"/>
              </a:xfrm>
              <a:prstGeom prst="ellipse">
                <a:avLst/>
              </a:prstGeom>
              <a:gradFill rotWithShape="1">
                <a:gsLst>
                  <a:gs pos="0">
                    <a:srgbClr val="48BE67">
                      <a:gamma/>
                      <a:shade val="0"/>
                      <a:invGamma/>
                    </a:srgbClr>
                  </a:gs>
                  <a:gs pos="100000">
                    <a:srgbClr val="48BE67"/>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264212" name="Oval 20"/>
              <p:cNvSpPr>
                <a:spLocks noChangeArrowheads="1"/>
              </p:cNvSpPr>
              <p:nvPr/>
            </p:nvSpPr>
            <p:spPr bwMode="gray">
              <a:xfrm>
                <a:off x="2337" y="1386"/>
                <a:ext cx="1096" cy="2203"/>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264213" name="Oval 21"/>
              <p:cNvSpPr>
                <a:spLocks noChangeArrowheads="1"/>
              </p:cNvSpPr>
              <p:nvPr/>
            </p:nvSpPr>
            <p:spPr bwMode="gray">
              <a:xfrm>
                <a:off x="2337" y="1386"/>
                <a:ext cx="1096" cy="2204"/>
              </a:xfrm>
              <a:prstGeom prst="ellipse">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grpSp>
        <p:sp>
          <p:nvSpPr>
            <p:cNvPr id="264214" name="Text Box 22"/>
            <p:cNvSpPr txBox="1">
              <a:spLocks noChangeArrowheads="1"/>
            </p:cNvSpPr>
            <p:nvPr/>
          </p:nvSpPr>
          <p:spPr bwMode="auto">
            <a:xfrm>
              <a:off x="685" y="1688"/>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a:latin typeface="Arial" panose="020B0604020202020204" pitchFamily="34" charset="0"/>
                  <a:ea typeface="宋体" panose="02010600030101010101" pitchFamily="2" charset="-122"/>
                </a:rPr>
                <a:t>2</a:t>
              </a:r>
            </a:p>
          </p:txBody>
        </p:sp>
      </p:grpSp>
      <p:grpSp>
        <p:nvGrpSpPr>
          <p:cNvPr id="264215" name="Group 23"/>
          <p:cNvGrpSpPr/>
          <p:nvPr/>
        </p:nvGrpSpPr>
        <p:grpSpPr bwMode="auto">
          <a:xfrm>
            <a:off x="2770188" y="3806829"/>
            <a:ext cx="381000" cy="519113"/>
            <a:chOff x="657" y="2049"/>
            <a:chExt cx="240" cy="327"/>
          </a:xfrm>
        </p:grpSpPr>
        <p:grpSp>
          <p:nvGrpSpPr>
            <p:cNvPr id="264216" name="Group 24"/>
            <p:cNvGrpSpPr/>
            <p:nvPr/>
          </p:nvGrpSpPr>
          <p:grpSpPr bwMode="auto">
            <a:xfrm>
              <a:off x="657" y="2049"/>
              <a:ext cx="240" cy="327"/>
              <a:chOff x="2078" y="1386"/>
              <a:chExt cx="1615" cy="2204"/>
            </a:xfrm>
          </p:grpSpPr>
          <p:sp>
            <p:nvSpPr>
              <p:cNvPr id="264217" name="Oval 25"/>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264218" name="Oval 26"/>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264219" name="Oval 27"/>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264220" name="Oval 28"/>
              <p:cNvSpPr>
                <a:spLocks noChangeArrowheads="1"/>
              </p:cNvSpPr>
              <p:nvPr/>
            </p:nvSpPr>
            <p:spPr bwMode="gray">
              <a:xfrm>
                <a:off x="2254" y="1387"/>
                <a:ext cx="1101" cy="2202"/>
              </a:xfrm>
              <a:prstGeom prst="ellipse">
                <a:avLst/>
              </a:prstGeom>
              <a:gradFill rotWithShape="1">
                <a:gsLst>
                  <a:gs pos="0">
                    <a:srgbClr val="21B3E1"/>
                  </a:gs>
                  <a:gs pos="100000">
                    <a:srgbClr val="21B3E1">
                      <a:gamma/>
                      <a:shade val="46275"/>
                      <a:invGamma/>
                    </a:srgbClr>
                  </a:gs>
                </a:gsLst>
                <a:lin ang="54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264221" name="Oval 29"/>
              <p:cNvSpPr>
                <a:spLocks noChangeArrowheads="1"/>
              </p:cNvSpPr>
              <p:nvPr/>
            </p:nvSpPr>
            <p:spPr bwMode="gray">
              <a:xfrm>
                <a:off x="2337" y="1386"/>
                <a:ext cx="1096" cy="2203"/>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264222" name="Oval 30"/>
              <p:cNvSpPr>
                <a:spLocks noChangeArrowheads="1"/>
              </p:cNvSpPr>
              <p:nvPr/>
            </p:nvSpPr>
            <p:spPr bwMode="gray">
              <a:xfrm>
                <a:off x="2337" y="1386"/>
                <a:ext cx="1096" cy="2204"/>
              </a:xfrm>
              <a:prstGeom prst="ellipse">
                <a:avLst/>
              </a:prstGeom>
              <a:gradFill rotWithShape="1">
                <a:gsLst>
                  <a:gs pos="0">
                    <a:srgbClr val="21B3E1"/>
                  </a:gs>
                  <a:gs pos="100000">
                    <a:srgbClr val="21B3E1">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grpSp>
        <p:sp>
          <p:nvSpPr>
            <p:cNvPr id="264223" name="Text Box 31"/>
            <p:cNvSpPr txBox="1">
              <a:spLocks noChangeArrowheads="1"/>
            </p:cNvSpPr>
            <p:nvPr/>
          </p:nvSpPr>
          <p:spPr bwMode="auto">
            <a:xfrm>
              <a:off x="683" y="2102"/>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a:latin typeface="Arial" panose="020B0604020202020204" pitchFamily="34" charset="0"/>
                  <a:ea typeface="宋体" panose="02010600030101010101" pitchFamily="2" charset="-122"/>
                </a:rPr>
                <a:t>3</a:t>
              </a:r>
            </a:p>
          </p:txBody>
        </p:sp>
      </p:grpSp>
      <p:sp>
        <p:nvSpPr>
          <p:cNvPr id="264224" name="Line 32"/>
          <p:cNvSpPr>
            <a:spLocks noChangeShapeType="1"/>
          </p:cNvSpPr>
          <p:nvPr/>
        </p:nvSpPr>
        <p:spPr bwMode="auto">
          <a:xfrm>
            <a:off x="5943600" y="2514600"/>
            <a:ext cx="0" cy="1905000"/>
          </a:xfrm>
          <a:prstGeom prst="line">
            <a:avLst/>
          </a:prstGeom>
          <a:noFill/>
          <a:ln w="9525">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64225" name="Group 33"/>
          <p:cNvGrpSpPr/>
          <p:nvPr/>
        </p:nvGrpSpPr>
        <p:grpSpPr bwMode="auto">
          <a:xfrm>
            <a:off x="6218238" y="2484441"/>
            <a:ext cx="355600" cy="519113"/>
            <a:chOff x="657" y="1203"/>
            <a:chExt cx="224" cy="327"/>
          </a:xfrm>
        </p:grpSpPr>
        <p:grpSp>
          <p:nvGrpSpPr>
            <p:cNvPr id="264226" name="Group 34"/>
            <p:cNvGrpSpPr/>
            <p:nvPr/>
          </p:nvGrpSpPr>
          <p:grpSpPr bwMode="auto">
            <a:xfrm>
              <a:off x="657" y="1203"/>
              <a:ext cx="224" cy="327"/>
              <a:chOff x="2078" y="1386"/>
              <a:chExt cx="1615" cy="2204"/>
            </a:xfrm>
          </p:grpSpPr>
          <p:sp>
            <p:nvSpPr>
              <p:cNvPr id="264227" name="Oval 35"/>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264228" name="Oval 36"/>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264229" name="Oval 37"/>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264230" name="Oval 38"/>
              <p:cNvSpPr>
                <a:spLocks noChangeArrowheads="1"/>
              </p:cNvSpPr>
              <p:nvPr/>
            </p:nvSpPr>
            <p:spPr bwMode="gray">
              <a:xfrm>
                <a:off x="2254" y="1387"/>
                <a:ext cx="1180" cy="2202"/>
              </a:xfrm>
              <a:prstGeom prst="ellipse">
                <a:avLst/>
              </a:prstGeom>
              <a:gradFill rotWithShape="1">
                <a:gsLst>
                  <a:gs pos="0">
                    <a:srgbClr val="BCC4DC">
                      <a:gamma/>
                      <a:shade val="0"/>
                      <a:invGamma/>
                    </a:srgbClr>
                  </a:gs>
                  <a:gs pos="100000">
                    <a:srgbClr val="BCC4DC"/>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264231" name="Oval 39"/>
              <p:cNvSpPr>
                <a:spLocks noChangeArrowheads="1"/>
              </p:cNvSpPr>
              <p:nvPr/>
            </p:nvSpPr>
            <p:spPr bwMode="gray">
              <a:xfrm>
                <a:off x="2337" y="1386"/>
                <a:ext cx="1096" cy="2203"/>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264232" name="Oval 40"/>
              <p:cNvSpPr>
                <a:spLocks noChangeArrowheads="1"/>
              </p:cNvSpPr>
              <p:nvPr/>
            </p:nvSpPr>
            <p:spPr bwMode="gray">
              <a:xfrm>
                <a:off x="2337" y="1386"/>
                <a:ext cx="1096" cy="2204"/>
              </a:xfrm>
              <a:prstGeom prst="ellipse">
                <a:avLst/>
              </a:prstGeom>
              <a:gradFill rotWithShape="1">
                <a:gsLst>
                  <a:gs pos="0">
                    <a:srgbClr val="BCC4DC"/>
                  </a:gs>
                  <a:gs pos="100000">
                    <a:srgbClr val="BCC4DC">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grpSp>
        <p:sp>
          <p:nvSpPr>
            <p:cNvPr id="264233" name="Text Box 41"/>
            <p:cNvSpPr txBox="1">
              <a:spLocks noChangeArrowheads="1"/>
            </p:cNvSpPr>
            <p:nvPr/>
          </p:nvSpPr>
          <p:spPr bwMode="auto">
            <a:xfrm>
              <a:off x="671" y="1253"/>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a:latin typeface="Arial" panose="020B0604020202020204" pitchFamily="34" charset="0"/>
                  <a:ea typeface="宋体" panose="02010600030101010101" pitchFamily="2" charset="-122"/>
                </a:rPr>
                <a:t>4</a:t>
              </a:r>
            </a:p>
          </p:txBody>
        </p:sp>
      </p:grpSp>
      <p:grpSp>
        <p:nvGrpSpPr>
          <p:cNvPr id="264234" name="Group 42"/>
          <p:cNvGrpSpPr/>
          <p:nvPr/>
        </p:nvGrpSpPr>
        <p:grpSpPr bwMode="auto">
          <a:xfrm>
            <a:off x="6218238" y="3162304"/>
            <a:ext cx="381000" cy="519113"/>
            <a:chOff x="657" y="1640"/>
            <a:chExt cx="240" cy="327"/>
          </a:xfrm>
        </p:grpSpPr>
        <p:grpSp>
          <p:nvGrpSpPr>
            <p:cNvPr id="264235" name="Group 43"/>
            <p:cNvGrpSpPr/>
            <p:nvPr/>
          </p:nvGrpSpPr>
          <p:grpSpPr bwMode="auto">
            <a:xfrm>
              <a:off x="657" y="1640"/>
              <a:ext cx="240" cy="327"/>
              <a:chOff x="2078" y="1386"/>
              <a:chExt cx="1615" cy="2204"/>
            </a:xfrm>
          </p:grpSpPr>
          <p:sp>
            <p:nvSpPr>
              <p:cNvPr id="264236" name="Oval 44"/>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264237" name="Oval 45"/>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264238" name="Oval 46"/>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264239" name="Oval 47"/>
              <p:cNvSpPr>
                <a:spLocks noChangeArrowheads="1"/>
              </p:cNvSpPr>
              <p:nvPr/>
            </p:nvSpPr>
            <p:spPr bwMode="gray">
              <a:xfrm>
                <a:off x="2254" y="1387"/>
                <a:ext cx="1101" cy="2202"/>
              </a:xfrm>
              <a:prstGeom prst="ellipse">
                <a:avLst/>
              </a:prstGeom>
              <a:gradFill rotWithShape="1">
                <a:gsLst>
                  <a:gs pos="0">
                    <a:srgbClr val="48BE67">
                      <a:gamma/>
                      <a:shade val="0"/>
                      <a:invGamma/>
                    </a:srgbClr>
                  </a:gs>
                  <a:gs pos="100000">
                    <a:srgbClr val="48BE67"/>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264240" name="Oval 48"/>
              <p:cNvSpPr>
                <a:spLocks noChangeArrowheads="1"/>
              </p:cNvSpPr>
              <p:nvPr/>
            </p:nvSpPr>
            <p:spPr bwMode="gray">
              <a:xfrm>
                <a:off x="2337" y="1386"/>
                <a:ext cx="1096" cy="2203"/>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264241" name="Oval 49"/>
              <p:cNvSpPr>
                <a:spLocks noChangeArrowheads="1"/>
              </p:cNvSpPr>
              <p:nvPr/>
            </p:nvSpPr>
            <p:spPr bwMode="gray">
              <a:xfrm>
                <a:off x="2337" y="1386"/>
                <a:ext cx="1096" cy="2204"/>
              </a:xfrm>
              <a:prstGeom prst="ellipse">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grpSp>
        <p:sp>
          <p:nvSpPr>
            <p:cNvPr id="264242" name="Text Box 50"/>
            <p:cNvSpPr txBox="1">
              <a:spLocks noChangeArrowheads="1"/>
            </p:cNvSpPr>
            <p:nvPr/>
          </p:nvSpPr>
          <p:spPr bwMode="auto">
            <a:xfrm>
              <a:off x="685" y="1688"/>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a:latin typeface="Arial" panose="020B0604020202020204" pitchFamily="34" charset="0"/>
                  <a:ea typeface="宋体" panose="02010600030101010101" pitchFamily="2" charset="-122"/>
                </a:rPr>
                <a:t>5</a:t>
              </a:r>
            </a:p>
          </p:txBody>
        </p:sp>
      </p:grpSp>
      <p:grpSp>
        <p:nvGrpSpPr>
          <p:cNvPr id="264243" name="Group 51"/>
          <p:cNvGrpSpPr/>
          <p:nvPr/>
        </p:nvGrpSpPr>
        <p:grpSpPr bwMode="auto">
          <a:xfrm>
            <a:off x="6218238" y="3811592"/>
            <a:ext cx="381000" cy="519113"/>
            <a:chOff x="657" y="2049"/>
            <a:chExt cx="240" cy="327"/>
          </a:xfrm>
        </p:grpSpPr>
        <p:grpSp>
          <p:nvGrpSpPr>
            <p:cNvPr id="264244" name="Group 52"/>
            <p:cNvGrpSpPr/>
            <p:nvPr/>
          </p:nvGrpSpPr>
          <p:grpSpPr bwMode="auto">
            <a:xfrm>
              <a:off x="657" y="2049"/>
              <a:ext cx="240" cy="327"/>
              <a:chOff x="2078" y="1386"/>
              <a:chExt cx="1615" cy="2204"/>
            </a:xfrm>
          </p:grpSpPr>
          <p:sp>
            <p:nvSpPr>
              <p:cNvPr id="264245" name="Oval 5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264246" name="Oval 5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264247" name="Oval 55"/>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264248" name="Oval 56"/>
              <p:cNvSpPr>
                <a:spLocks noChangeArrowheads="1"/>
              </p:cNvSpPr>
              <p:nvPr/>
            </p:nvSpPr>
            <p:spPr bwMode="gray">
              <a:xfrm>
                <a:off x="2254" y="1387"/>
                <a:ext cx="1101" cy="2202"/>
              </a:xfrm>
              <a:prstGeom prst="ellipse">
                <a:avLst/>
              </a:prstGeom>
              <a:gradFill rotWithShape="1">
                <a:gsLst>
                  <a:gs pos="0">
                    <a:srgbClr val="21B3E1"/>
                  </a:gs>
                  <a:gs pos="100000">
                    <a:srgbClr val="21B3E1">
                      <a:gamma/>
                      <a:shade val="46275"/>
                      <a:invGamma/>
                    </a:srgbClr>
                  </a:gs>
                </a:gsLst>
                <a:lin ang="54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264249" name="Oval 57"/>
              <p:cNvSpPr>
                <a:spLocks noChangeArrowheads="1"/>
              </p:cNvSpPr>
              <p:nvPr/>
            </p:nvSpPr>
            <p:spPr bwMode="gray">
              <a:xfrm>
                <a:off x="2337" y="1386"/>
                <a:ext cx="1096" cy="2203"/>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264250" name="Oval 58"/>
              <p:cNvSpPr>
                <a:spLocks noChangeArrowheads="1"/>
              </p:cNvSpPr>
              <p:nvPr/>
            </p:nvSpPr>
            <p:spPr bwMode="gray">
              <a:xfrm>
                <a:off x="2337" y="1386"/>
                <a:ext cx="1096" cy="2204"/>
              </a:xfrm>
              <a:prstGeom prst="ellipse">
                <a:avLst/>
              </a:prstGeom>
              <a:gradFill rotWithShape="1">
                <a:gsLst>
                  <a:gs pos="0">
                    <a:srgbClr val="21B3E1"/>
                  </a:gs>
                  <a:gs pos="100000">
                    <a:srgbClr val="21B3E1">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grpSp>
        <p:sp>
          <p:nvSpPr>
            <p:cNvPr id="264251" name="Text Box 59"/>
            <p:cNvSpPr txBox="1">
              <a:spLocks noChangeArrowheads="1"/>
            </p:cNvSpPr>
            <p:nvPr/>
          </p:nvSpPr>
          <p:spPr bwMode="auto">
            <a:xfrm>
              <a:off x="683" y="2102"/>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a:latin typeface="Arial" panose="020B0604020202020204" pitchFamily="34" charset="0"/>
                  <a:ea typeface="宋体" panose="02010600030101010101" pitchFamily="2" charset="-122"/>
                </a:rPr>
                <a:t>6</a:t>
              </a:r>
            </a:p>
          </p:txBody>
        </p:sp>
      </p:grpSp>
      <p:sp>
        <p:nvSpPr>
          <p:cNvPr id="264252" name="Text Box 60"/>
          <p:cNvSpPr txBox="1">
            <a:spLocks noChangeArrowheads="1"/>
          </p:cNvSpPr>
          <p:nvPr/>
        </p:nvSpPr>
        <p:spPr bwMode="auto">
          <a:xfrm>
            <a:off x="3200400" y="2513014"/>
            <a:ext cx="2667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zh-CN" altLang="en-US" sz="2000" b="1" u="sng">
                <a:solidFill>
                  <a:schemeClr val="hlink"/>
                </a:solidFill>
                <a:latin typeface="Arial" panose="020B0604020202020204" pitchFamily="34" charset="0"/>
                <a:ea typeface="宋体" panose="02010600030101010101" pitchFamily="2" charset="-122"/>
                <a:hlinkClick r:id="rId2" action="ppaction://hlinksldjump"/>
              </a:rPr>
              <a:t>可重入性               </a:t>
            </a:r>
            <a:endParaRPr lang="zh-CN" altLang="en-US" sz="2000" b="1" u="sng">
              <a:solidFill>
                <a:schemeClr val="hlink"/>
              </a:solidFill>
              <a:latin typeface="Arial" panose="020B0604020202020204" pitchFamily="34" charset="0"/>
              <a:ea typeface="宋体" panose="02010600030101010101" pitchFamily="2" charset="-122"/>
            </a:endParaRPr>
          </a:p>
        </p:txBody>
      </p:sp>
      <p:sp>
        <p:nvSpPr>
          <p:cNvPr id="264253" name="Text Box 61"/>
          <p:cNvSpPr txBox="1">
            <a:spLocks noChangeArrowheads="1"/>
          </p:cNvSpPr>
          <p:nvPr/>
        </p:nvSpPr>
        <p:spPr bwMode="auto">
          <a:xfrm>
            <a:off x="3200400" y="3198814"/>
            <a:ext cx="2667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zh-CN" altLang="en-US" sz="2000" b="1" u="sng">
                <a:solidFill>
                  <a:schemeClr val="hlink"/>
                </a:solidFill>
                <a:latin typeface="Arial" panose="020B0604020202020204" pitchFamily="34" charset="0"/>
                <a:ea typeface="宋体" panose="02010600030101010101" pitchFamily="2" charset="-122"/>
                <a:hlinkClick r:id="rId3" action="ppaction://hlinksldjump"/>
              </a:rPr>
              <a:t>案例分析              </a:t>
            </a:r>
            <a:endParaRPr lang="zh-CN" altLang="en-US" sz="2000" b="1" u="sng">
              <a:solidFill>
                <a:schemeClr val="hlink"/>
              </a:solidFill>
              <a:latin typeface="Arial" panose="020B0604020202020204" pitchFamily="34" charset="0"/>
              <a:ea typeface="宋体" panose="02010600030101010101" pitchFamily="2" charset="-122"/>
            </a:endParaRPr>
          </a:p>
        </p:txBody>
      </p:sp>
      <p:sp>
        <p:nvSpPr>
          <p:cNvPr id="264254" name="Text Box 62"/>
          <p:cNvSpPr txBox="1">
            <a:spLocks noChangeArrowheads="1"/>
          </p:cNvSpPr>
          <p:nvPr/>
        </p:nvSpPr>
        <p:spPr bwMode="auto">
          <a:xfrm>
            <a:off x="3200400" y="3822701"/>
            <a:ext cx="2667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zh-CN" altLang="en-US" sz="2000" b="1" u="sng">
                <a:solidFill>
                  <a:schemeClr val="hlink"/>
                </a:solidFill>
                <a:latin typeface="Arial" panose="020B0604020202020204" pitchFamily="34" charset="0"/>
                <a:ea typeface="宋体" panose="02010600030101010101" pitchFamily="2" charset="-122"/>
                <a:hlinkClick r:id="rId4" action="ppaction://hlinksldjump"/>
              </a:rPr>
              <a:t>禁止</a:t>
            </a:r>
            <a:r>
              <a:rPr lang="en-US" altLang="zh-CN" sz="2000" b="1" u="sng">
                <a:solidFill>
                  <a:schemeClr val="hlink"/>
                </a:solidFill>
                <a:latin typeface="Arial" panose="020B0604020202020204" pitchFamily="34" charset="0"/>
                <a:ea typeface="宋体" panose="02010600030101010101" pitchFamily="2" charset="-122"/>
                <a:hlinkClick r:id="rId4" action="ppaction://hlinksldjump"/>
              </a:rPr>
              <a:t>/</a:t>
            </a:r>
            <a:r>
              <a:rPr lang="zh-CN" altLang="en-US" sz="2000" b="1" u="sng">
                <a:solidFill>
                  <a:schemeClr val="hlink"/>
                </a:solidFill>
                <a:latin typeface="Arial" panose="020B0604020202020204" pitchFamily="34" charset="0"/>
                <a:ea typeface="宋体" panose="02010600030101010101" pitchFamily="2" charset="-122"/>
                <a:hlinkClick r:id="rId4" action="ppaction://hlinksldjump"/>
              </a:rPr>
              <a:t>允许中断       </a:t>
            </a:r>
            <a:endParaRPr lang="zh-CN" altLang="en-US" sz="2000" b="1" u="sng">
              <a:solidFill>
                <a:schemeClr val="hlink"/>
              </a:solidFill>
              <a:latin typeface="Arial" panose="020B0604020202020204" pitchFamily="34" charset="0"/>
              <a:ea typeface="宋体" panose="02010600030101010101" pitchFamily="2" charset="-122"/>
            </a:endParaRPr>
          </a:p>
        </p:txBody>
      </p:sp>
      <p:sp>
        <p:nvSpPr>
          <p:cNvPr id="264255" name="Text Box 63"/>
          <p:cNvSpPr txBox="1">
            <a:spLocks noChangeArrowheads="1"/>
          </p:cNvSpPr>
          <p:nvPr/>
        </p:nvSpPr>
        <p:spPr bwMode="auto">
          <a:xfrm>
            <a:off x="6750050" y="2513014"/>
            <a:ext cx="247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zh-CN" altLang="en-US" sz="2000" b="1" u="sng">
                <a:solidFill>
                  <a:schemeClr val="hlink"/>
                </a:solidFill>
                <a:latin typeface="Arial" panose="020B0604020202020204" pitchFamily="34" charset="0"/>
                <a:ea typeface="宋体" panose="02010600030101010101" pitchFamily="2" charset="-122"/>
                <a:hlinkClick r:id="rId5" action="ppaction://hlinksldjump"/>
              </a:rPr>
              <a:t>时钟节拍             </a:t>
            </a:r>
            <a:endParaRPr lang="zh-CN" altLang="en-US" sz="2000" b="1" u="sng">
              <a:solidFill>
                <a:schemeClr val="hlink"/>
              </a:solidFill>
              <a:latin typeface="Arial" panose="020B0604020202020204" pitchFamily="34" charset="0"/>
              <a:ea typeface="宋体" panose="02010600030101010101" pitchFamily="2" charset="-122"/>
            </a:endParaRPr>
          </a:p>
        </p:txBody>
      </p:sp>
      <p:sp>
        <p:nvSpPr>
          <p:cNvPr id="264256" name="Text Box 64"/>
          <p:cNvSpPr txBox="1">
            <a:spLocks noChangeArrowheads="1"/>
          </p:cNvSpPr>
          <p:nvPr/>
        </p:nvSpPr>
        <p:spPr bwMode="auto">
          <a:xfrm>
            <a:off x="6750050" y="3198814"/>
            <a:ext cx="2774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zh-CN" altLang="en-US" sz="2000" b="1" u="sng">
                <a:solidFill>
                  <a:schemeClr val="hlink"/>
                </a:solidFill>
                <a:latin typeface="Arial" panose="020B0604020202020204" pitchFamily="34" charset="0"/>
                <a:ea typeface="宋体" panose="02010600030101010101" pitchFamily="2" charset="-122"/>
                <a:hlinkClick r:id="rId6" action="ppaction://hlinksldjump"/>
              </a:rPr>
              <a:t>中断服务程序</a:t>
            </a:r>
            <a:r>
              <a:rPr lang="zh-CN" altLang="en-US" sz="2000" b="1" u="sng">
                <a:solidFill>
                  <a:schemeClr val="hlink"/>
                </a:solidFill>
                <a:latin typeface="Arial" panose="020B0604020202020204" pitchFamily="34" charset="0"/>
                <a:ea typeface="宋体" panose="02010600030101010101" pitchFamily="2" charset="-122"/>
              </a:rPr>
              <a:t>        </a:t>
            </a:r>
          </a:p>
        </p:txBody>
      </p:sp>
      <p:sp>
        <p:nvSpPr>
          <p:cNvPr id="264257" name="Text Box 65"/>
          <p:cNvSpPr txBox="1">
            <a:spLocks noChangeArrowheads="1"/>
          </p:cNvSpPr>
          <p:nvPr/>
        </p:nvSpPr>
        <p:spPr bwMode="auto">
          <a:xfrm>
            <a:off x="6750050" y="3822701"/>
            <a:ext cx="2774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zh-CN" altLang="en-US" sz="2000" b="1" u="sng">
                <a:solidFill>
                  <a:schemeClr val="hlink"/>
                </a:solidFill>
                <a:latin typeface="Arial" panose="020B0604020202020204" pitchFamily="34" charset="0"/>
                <a:ea typeface="宋体" panose="02010600030101010101" pitchFamily="2" charset="-122"/>
                <a:hlinkClick r:id="rId7" action="ppaction://hlinksldjump"/>
              </a:rPr>
              <a:t>中断管理              </a:t>
            </a:r>
            <a:endParaRPr lang="zh-CN" altLang="en-US" sz="2000" b="1" u="sng">
              <a:solidFill>
                <a:schemeClr val="hlink"/>
              </a:solidFill>
              <a:latin typeface="Arial" panose="020B0604020202020204" pitchFamily="34" charset="0"/>
              <a:ea typeface="宋体" panose="02010600030101010101" pitchFamily="2" charset="-122"/>
            </a:endParaRP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AutoShape 2"/>
          <p:cNvSpPr>
            <a:spLocks noChangeArrowheads="1"/>
          </p:cNvSpPr>
          <p:nvPr/>
        </p:nvSpPr>
        <p:spPr bwMode="auto">
          <a:xfrm>
            <a:off x="1774826" y="260208"/>
            <a:ext cx="432117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临界区与中断管理</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p>
        </p:txBody>
      </p:sp>
      <p:sp>
        <p:nvSpPr>
          <p:cNvPr id="265219" name="Line 3"/>
          <p:cNvSpPr>
            <a:spLocks noChangeShapeType="1"/>
          </p:cNvSpPr>
          <p:nvPr/>
        </p:nvSpPr>
        <p:spPr bwMode="auto">
          <a:xfrm>
            <a:off x="4727576" y="763445"/>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5220" name="AutoShape 4"/>
          <p:cNvSpPr>
            <a:spLocks noChangeArrowheads="1"/>
          </p:cNvSpPr>
          <p:nvPr/>
        </p:nvSpPr>
        <p:spPr bwMode="gray">
          <a:xfrm>
            <a:off x="6248401" y="146900"/>
            <a:ext cx="3457575"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可重入性</a:t>
            </a:r>
          </a:p>
        </p:txBody>
      </p:sp>
      <p:sp>
        <p:nvSpPr>
          <p:cNvPr id="265221" name="Rectangle 5"/>
          <p:cNvSpPr>
            <a:spLocks noChangeArrowheads="1"/>
          </p:cNvSpPr>
          <p:nvPr/>
        </p:nvSpPr>
        <p:spPr bwMode="auto">
          <a:xfrm>
            <a:off x="1269242" y="1304926"/>
            <a:ext cx="9689910" cy="2225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just"/>
            <a:r>
              <a:rPr kumimoji="1" lang="en-US" altLang="zh-CN" sz="2400" dirty="0">
                <a:ea typeface="华文新魏" panose="02010800040101010101" pitchFamily="2" charset="-122"/>
              </a:rPr>
              <a:t>        </a:t>
            </a:r>
            <a:r>
              <a:rPr kumimoji="1" lang="zh-CN" altLang="en-US" sz="2400" dirty="0">
                <a:ea typeface="华文新魏" panose="02010800040101010101" pitchFamily="2" charset="-122"/>
              </a:rPr>
              <a:t>可重入的代码指的是一段代码可以被多个任务同时调用，而不必担心数据被破坏。即就是说，可重入型函数在任何时候都可以</a:t>
            </a:r>
            <a:r>
              <a:rPr kumimoji="1" lang="zh-CN" altLang="en-US" sz="2400" dirty="0">
                <a:solidFill>
                  <a:srgbClr val="FF0000"/>
                </a:solidFill>
                <a:ea typeface="华文新魏" panose="02010800040101010101" pitchFamily="2" charset="-122"/>
              </a:rPr>
              <a:t>被中断</a:t>
            </a:r>
            <a:r>
              <a:rPr kumimoji="1" lang="zh-CN" altLang="en-US" sz="2400" dirty="0">
                <a:ea typeface="华文新魏" panose="02010800040101010101" pitchFamily="2" charset="-122"/>
              </a:rPr>
              <a:t>，一段时间以后又可以继续运行，而相应数据却不会丢失。</a:t>
            </a:r>
          </a:p>
          <a:p>
            <a:pPr algn="just"/>
            <a:r>
              <a:rPr kumimoji="1" lang="zh-CN" altLang="en-US" sz="2400" dirty="0">
                <a:ea typeface="华文新魏" panose="02010800040101010101" pitchFamily="2" charset="-122"/>
              </a:rPr>
              <a:t>        可重入型函数或者只使用局部变量，即变量保存在</a:t>
            </a:r>
            <a:r>
              <a:rPr kumimoji="1" lang="en-US" altLang="zh-CN" sz="2400" dirty="0">
                <a:ea typeface="华文新魏" panose="02010800040101010101" pitchFamily="2" charset="-122"/>
              </a:rPr>
              <a:t>CPU</a:t>
            </a:r>
            <a:r>
              <a:rPr kumimoji="1" lang="zh-CN" altLang="en-US" sz="2400" dirty="0">
                <a:ea typeface="华文新魏" panose="02010800040101010101" pitchFamily="2" charset="-122"/>
              </a:rPr>
              <a:t>寄存器或堆栈中；或者使用全局变量。当使用全局变量时，则要对全局变量予以保护。</a:t>
            </a:r>
          </a:p>
        </p:txBody>
      </p:sp>
      <p:grpSp>
        <p:nvGrpSpPr>
          <p:cNvPr id="265222" name="Group 6"/>
          <p:cNvGrpSpPr/>
          <p:nvPr/>
        </p:nvGrpSpPr>
        <p:grpSpPr bwMode="auto">
          <a:xfrm>
            <a:off x="5181600" y="4976815"/>
            <a:ext cx="992188" cy="1261463"/>
            <a:chOff x="2527" y="2988"/>
            <a:chExt cx="689" cy="941"/>
          </a:xfrm>
        </p:grpSpPr>
        <p:grpSp>
          <p:nvGrpSpPr>
            <p:cNvPr id="265223" name="Group 7"/>
            <p:cNvGrpSpPr/>
            <p:nvPr/>
          </p:nvGrpSpPr>
          <p:grpSpPr bwMode="auto">
            <a:xfrm>
              <a:off x="2527" y="2988"/>
              <a:ext cx="689" cy="708"/>
              <a:chOff x="2016" y="1920"/>
              <a:chExt cx="1680" cy="1680"/>
            </a:xfrm>
          </p:grpSpPr>
          <p:sp>
            <p:nvSpPr>
              <p:cNvPr id="265224" name="Oval 8"/>
              <p:cNvSpPr>
                <a:spLocks noChangeArrowheads="1"/>
              </p:cNvSpPr>
              <p:nvPr/>
            </p:nvSpPr>
            <p:spPr bwMode="gray">
              <a:xfrm>
                <a:off x="2016" y="1920"/>
                <a:ext cx="1680" cy="1680"/>
              </a:xfrm>
              <a:prstGeom prst="ellipse">
                <a:avLst/>
              </a:prstGeom>
              <a:gradFill rotWithShape="1">
                <a:gsLst>
                  <a:gs pos="0">
                    <a:schemeClr val="accent1"/>
                  </a:gs>
                  <a:gs pos="100000">
                    <a:schemeClr val="accent1">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endParaRPr lang="zh-CN" altLang="en-US"/>
              </a:p>
            </p:txBody>
          </p:sp>
          <p:sp>
            <p:nvSpPr>
              <p:cNvPr id="265225" name="Freeform 9"/>
              <p:cNvSpPr/>
              <p:nvPr/>
            </p:nvSpPr>
            <p:spPr bwMode="gray">
              <a:xfrm>
                <a:off x="2208" y="1948"/>
                <a:ext cx="1296" cy="634"/>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accent1">
                      <a:gamma/>
                      <a:tint val="0"/>
                      <a:invGamma/>
                    </a:schemeClr>
                  </a:gs>
                  <a:gs pos="100000">
                    <a:schemeClr val="accent1"/>
                  </a:gs>
                </a:gsLst>
                <a:lin ang="5400000" scaled="1"/>
              </a:gradFill>
              <a:ln>
                <a:noFill/>
              </a:ln>
              <a:effectLst/>
              <a:extLst>
                <a:ext uri="{91240B29-F687-4F45-9708-019B960494DF}">
                  <a14:hiddenLine xmlns:a14="http://schemas.microsoft.com/office/drawing/2010/main" w="0">
                    <a:solidFill>
                      <a:srgbClr val="000000"/>
                    </a:solidFill>
                    <a:prstDash val="solid"/>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265226" name="Text Box 10"/>
            <p:cNvSpPr txBox="1">
              <a:spLocks noChangeArrowheads="1"/>
            </p:cNvSpPr>
            <p:nvPr/>
          </p:nvSpPr>
          <p:spPr bwMode="gray">
            <a:xfrm>
              <a:off x="2592" y="3217"/>
              <a:ext cx="575" cy="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b="1">
                  <a:solidFill>
                    <a:srgbClr val="FFFFFF"/>
                  </a:solidFill>
                  <a:effectLst>
                    <a:outerShdw blurRad="38100" dist="38100" dir="2700000" algn="tl">
                      <a:srgbClr val="000000"/>
                    </a:outerShdw>
                  </a:effectLst>
                  <a:latin typeface="Arial" panose="020B0604020202020204" pitchFamily="34" charset="0"/>
                  <a:ea typeface="宋体" panose="02010600030101010101" pitchFamily="2" charset="-122"/>
                </a:rPr>
                <a:t>可重入性代码</a:t>
              </a:r>
              <a:r>
                <a:rPr lang="zh-CN" altLang="en-US" sz="2000" b="1">
                  <a:solidFill>
                    <a:srgbClr val="FFFFFF"/>
                  </a:solidFill>
                  <a:effectLst>
                    <a:outerShdw blurRad="38100" dist="38100" dir="2700000" algn="tl">
                      <a:srgbClr val="000000"/>
                    </a:outerShdw>
                  </a:effectLst>
                  <a:latin typeface="Arial" panose="020B0604020202020204" pitchFamily="34" charset="0"/>
                  <a:ea typeface="宋体" panose="02010600030101010101" pitchFamily="2" charset="-122"/>
                </a:rPr>
                <a:t> </a:t>
              </a:r>
            </a:p>
          </p:txBody>
        </p:sp>
        <p:sp>
          <p:nvSpPr>
            <p:cNvPr id="265227" name="Oval 11"/>
            <p:cNvSpPr>
              <a:spLocks noChangeArrowheads="1"/>
            </p:cNvSpPr>
            <p:nvPr/>
          </p:nvSpPr>
          <p:spPr bwMode="gray">
            <a:xfrm>
              <a:off x="2549" y="3702"/>
              <a:ext cx="663" cy="186"/>
            </a:xfrm>
            <a:prstGeom prst="ellipse">
              <a:avLst/>
            </a:prstGeom>
            <a:gradFill rotWithShape="1">
              <a:gsLst>
                <a:gs pos="0">
                  <a:srgbClr val="C0C0C0"/>
                </a:gs>
                <a:gs pos="100000">
                  <a:schemeClr val="bg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latin typeface="Arial" panose="020B0604020202020204" pitchFamily="34" charset="0"/>
                <a:ea typeface="宋体" panose="02010600030101010101" pitchFamily="2" charset="-122"/>
              </a:endParaRPr>
            </a:p>
          </p:txBody>
        </p:sp>
      </p:grpSp>
      <p:sp>
        <p:nvSpPr>
          <p:cNvPr id="265228" name="Freeform 12"/>
          <p:cNvSpPr/>
          <p:nvPr/>
        </p:nvSpPr>
        <p:spPr bwMode="gray">
          <a:xfrm rot="10800000" flipV="1">
            <a:off x="6324601" y="5589589"/>
            <a:ext cx="690563" cy="3143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rgbClr val="CC99FF"/>
              </a:gs>
              <a:gs pos="100000">
                <a:srgbClr val="CC99FF">
                  <a:gamma/>
                  <a:tint val="28627"/>
                  <a:invGamma/>
                </a:srgbClr>
              </a:gs>
            </a:gsLst>
            <a:lin ang="0" scaled="1"/>
          </a:gradFill>
          <a:ln>
            <a:noFill/>
          </a:ln>
          <a:effectLst/>
          <a:extLst>
            <a:ext uri="{91240B29-F687-4F45-9708-019B960494DF}">
              <a14:hiddenLine xmlns:a14="http://schemas.microsoft.com/office/drawing/2010/main" w="9525">
                <a:solidFill>
                  <a:srgbClr val="000000"/>
                </a:solidFill>
                <a:prstDash val="solid"/>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endParaRPr lang="zh-CN" altLang="en-US"/>
          </a:p>
        </p:txBody>
      </p:sp>
      <p:sp>
        <p:nvSpPr>
          <p:cNvPr id="265229" name="AutoShape 13"/>
          <p:cNvSpPr>
            <a:spLocks noChangeArrowheads="1"/>
          </p:cNvSpPr>
          <p:nvPr/>
        </p:nvSpPr>
        <p:spPr bwMode="gray">
          <a:xfrm>
            <a:off x="3124201" y="4425951"/>
            <a:ext cx="1179513" cy="1116013"/>
          </a:xfrm>
          <a:prstGeom prst="roundRect">
            <a:avLst>
              <a:gd name="adj" fmla="val 50000"/>
            </a:avLst>
          </a:prstGeom>
          <a:gradFill rotWithShape="1">
            <a:gsLst>
              <a:gs pos="0">
                <a:srgbClr val="48BE67"/>
              </a:gs>
              <a:gs pos="100000">
                <a:srgbClr val="48BE67">
                  <a:gamma/>
                  <a:tint val="47451"/>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lstStyle/>
          <a:p>
            <a:pPr algn="ctr"/>
            <a:r>
              <a:rPr lang="zh-CN" altLang="en-US">
                <a:solidFill>
                  <a:srgbClr val="006600"/>
                </a:solidFill>
                <a:effectLst>
                  <a:outerShdw blurRad="38100" dist="38100" dir="2700000" algn="tl">
                    <a:srgbClr val="000000"/>
                  </a:outerShdw>
                </a:effectLst>
                <a:latin typeface="Verdana" panose="020B0604030504040204" pitchFamily="34" charset="0"/>
                <a:ea typeface="宋体" panose="02010600030101010101" pitchFamily="2" charset="-122"/>
              </a:rPr>
              <a:t>任务</a:t>
            </a:r>
            <a:r>
              <a:rPr lang="en-US" altLang="zh-CN">
                <a:solidFill>
                  <a:srgbClr val="006600"/>
                </a:solidFill>
                <a:effectLst>
                  <a:outerShdw blurRad="38100" dist="38100" dir="2700000" algn="tl">
                    <a:srgbClr val="000000"/>
                  </a:outerShdw>
                </a:effectLst>
                <a:latin typeface="Verdana" panose="020B0604030504040204" pitchFamily="34" charset="0"/>
                <a:ea typeface="宋体" panose="02010600030101010101" pitchFamily="2" charset="-122"/>
              </a:rPr>
              <a:t>1</a:t>
            </a:r>
          </a:p>
        </p:txBody>
      </p:sp>
      <p:sp>
        <p:nvSpPr>
          <p:cNvPr id="265230" name="AutoShape 14"/>
          <p:cNvSpPr>
            <a:spLocks noChangeArrowheads="1"/>
          </p:cNvSpPr>
          <p:nvPr/>
        </p:nvSpPr>
        <p:spPr bwMode="gray">
          <a:xfrm>
            <a:off x="6400801" y="3613151"/>
            <a:ext cx="1179513" cy="1116013"/>
          </a:xfrm>
          <a:prstGeom prst="roundRect">
            <a:avLst>
              <a:gd name="adj" fmla="val 50000"/>
            </a:avLst>
          </a:prstGeom>
          <a:gradFill rotWithShape="1">
            <a:gsLst>
              <a:gs pos="0">
                <a:srgbClr val="009999">
                  <a:gamma/>
                  <a:tint val="25490"/>
                  <a:invGamma/>
                </a:srgbClr>
              </a:gs>
              <a:gs pos="100000">
                <a:srgbClr val="009999"/>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lstStyle/>
          <a:p>
            <a:pPr algn="ctr"/>
            <a:r>
              <a:rPr lang="zh-CN" altLang="en-US">
                <a:solidFill>
                  <a:srgbClr val="006600"/>
                </a:solidFill>
                <a:effectLst>
                  <a:outerShdw blurRad="38100" dist="38100" dir="2700000" algn="tl">
                    <a:srgbClr val="000000"/>
                  </a:outerShdw>
                </a:effectLst>
                <a:latin typeface="Verdana" panose="020B0604030504040204" pitchFamily="34" charset="0"/>
                <a:ea typeface="宋体" panose="02010600030101010101" pitchFamily="2" charset="-122"/>
              </a:rPr>
              <a:t>任务</a:t>
            </a:r>
            <a:r>
              <a:rPr lang="en-US" altLang="zh-CN">
                <a:solidFill>
                  <a:srgbClr val="006600"/>
                </a:solidFill>
                <a:effectLst>
                  <a:outerShdw blurRad="38100" dist="38100" dir="2700000" algn="tl">
                    <a:srgbClr val="000000"/>
                  </a:outerShdw>
                </a:effectLst>
                <a:latin typeface="Verdana" panose="020B0604030504040204" pitchFamily="34" charset="0"/>
                <a:ea typeface="宋体" panose="02010600030101010101" pitchFamily="2" charset="-122"/>
              </a:rPr>
              <a:t>2</a:t>
            </a:r>
          </a:p>
        </p:txBody>
      </p:sp>
      <p:sp>
        <p:nvSpPr>
          <p:cNvPr id="265231" name="AutoShape 15"/>
          <p:cNvSpPr>
            <a:spLocks noChangeArrowheads="1"/>
          </p:cNvSpPr>
          <p:nvPr/>
        </p:nvSpPr>
        <p:spPr bwMode="auto">
          <a:xfrm>
            <a:off x="2459038" y="3536950"/>
            <a:ext cx="7173912" cy="2895600"/>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265232" name="AutoShape 16"/>
          <p:cNvSpPr>
            <a:spLocks noChangeArrowheads="1"/>
          </p:cNvSpPr>
          <p:nvPr/>
        </p:nvSpPr>
        <p:spPr bwMode="gray">
          <a:xfrm>
            <a:off x="7239001" y="5121276"/>
            <a:ext cx="1179513" cy="1116013"/>
          </a:xfrm>
          <a:prstGeom prst="roundRect">
            <a:avLst>
              <a:gd name="adj" fmla="val 50000"/>
            </a:avLst>
          </a:prstGeom>
          <a:gradFill rotWithShape="1">
            <a:gsLst>
              <a:gs pos="0">
                <a:srgbClr val="CC99FF">
                  <a:gamma/>
                  <a:tint val="38039"/>
                  <a:invGamma/>
                </a:srgbClr>
              </a:gs>
              <a:gs pos="100000">
                <a:srgbClr val="CC99FF"/>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lstStyle/>
          <a:p>
            <a:pPr algn="ctr"/>
            <a:r>
              <a:rPr lang="zh-CN" altLang="en-US">
                <a:solidFill>
                  <a:srgbClr val="006600"/>
                </a:solidFill>
                <a:effectLst>
                  <a:outerShdw blurRad="38100" dist="38100" dir="2700000" algn="tl">
                    <a:srgbClr val="000000"/>
                  </a:outerShdw>
                </a:effectLst>
                <a:latin typeface="Verdana" panose="020B0604030504040204" pitchFamily="34" charset="0"/>
                <a:ea typeface="宋体" panose="02010600030101010101" pitchFamily="2" charset="-122"/>
              </a:rPr>
              <a:t>任务</a:t>
            </a:r>
            <a:r>
              <a:rPr lang="en-US" altLang="zh-CN">
                <a:solidFill>
                  <a:srgbClr val="006600"/>
                </a:solidFill>
                <a:effectLst>
                  <a:outerShdw blurRad="38100" dist="38100" dir="2700000" algn="tl">
                    <a:srgbClr val="000000"/>
                  </a:outerShdw>
                </a:effectLst>
                <a:latin typeface="Verdana" panose="020B0604030504040204" pitchFamily="34" charset="0"/>
                <a:ea typeface="宋体" panose="02010600030101010101" pitchFamily="2" charset="-122"/>
              </a:rPr>
              <a:t>3</a:t>
            </a:r>
          </a:p>
        </p:txBody>
      </p:sp>
      <p:sp>
        <p:nvSpPr>
          <p:cNvPr id="265233" name="Text Box 17"/>
          <p:cNvSpPr txBox="1">
            <a:spLocks noChangeArrowheads="1"/>
          </p:cNvSpPr>
          <p:nvPr/>
        </p:nvSpPr>
        <p:spPr bwMode="auto">
          <a:xfrm>
            <a:off x="2674939" y="6008688"/>
            <a:ext cx="45608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dirty="0"/>
              <a:t>代码的可重入性是保证完成</a:t>
            </a:r>
            <a:r>
              <a:rPr kumimoji="1" lang="zh-CN" altLang="en-US" dirty="0">
                <a:solidFill>
                  <a:srgbClr val="00B050"/>
                </a:solidFill>
              </a:rPr>
              <a:t>多任务</a:t>
            </a:r>
            <a:r>
              <a:rPr kumimoji="1" lang="zh-CN" altLang="en-US" dirty="0"/>
              <a:t>的基础。</a:t>
            </a:r>
            <a:endParaRPr lang="zh-CN" altLang="en-US" dirty="0"/>
          </a:p>
        </p:txBody>
      </p:sp>
      <p:sp>
        <p:nvSpPr>
          <p:cNvPr id="265234" name="Freeform 18"/>
          <p:cNvSpPr/>
          <p:nvPr/>
        </p:nvSpPr>
        <p:spPr bwMode="gray">
          <a:xfrm rot="21459492" flipV="1">
            <a:off x="4508500" y="4984750"/>
            <a:ext cx="623888" cy="254000"/>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1"/>
              </a:gs>
              <a:gs pos="100000">
                <a:schemeClr val="accent1">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prstDash val="solid"/>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endParaRPr lang="zh-CN" altLang="en-US"/>
          </a:p>
        </p:txBody>
      </p:sp>
      <p:sp>
        <p:nvSpPr>
          <p:cNvPr id="265235" name="Freeform 19"/>
          <p:cNvSpPr/>
          <p:nvPr/>
        </p:nvSpPr>
        <p:spPr bwMode="gray">
          <a:xfrm rot="-12578403">
            <a:off x="5562600" y="4537075"/>
            <a:ext cx="793750" cy="223838"/>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s>
              <a:gs pos="100000">
                <a:schemeClr val="hlink">
                  <a:gamma/>
                  <a:tint val="31765"/>
                  <a:invGamma/>
                </a:schemeClr>
              </a:gs>
            </a:gsLst>
            <a:lin ang="0" scaled="1"/>
          </a:gradFill>
          <a:ln>
            <a:noFill/>
          </a:ln>
          <a:extLst>
            <a:ext uri="{91240B29-F687-4F45-9708-019B960494DF}">
              <a14:hiddenLine xmlns:a14="http://schemas.microsoft.com/office/drawing/2010/main" w="0">
                <a:solidFill>
                  <a:srgbClr val="00A06C"/>
                </a:solidFill>
                <a:prstDash val="solid"/>
                <a:round/>
              </a14:hiddenLine>
            </a:ext>
          </a:extLst>
        </p:spPr>
        <p:txBody>
          <a:bodyPr/>
          <a:lstStyle/>
          <a:p>
            <a:endParaRPr lang="zh-CN" altLang="en-US"/>
          </a:p>
        </p:txBody>
      </p:sp>
      <p:sp>
        <p:nvSpPr>
          <p:cNvPr id="265236" name="Text Box 20"/>
          <p:cNvSpPr txBox="1">
            <a:spLocks noChangeArrowheads="1"/>
          </p:cNvSpPr>
          <p:nvPr/>
        </p:nvSpPr>
        <p:spPr bwMode="auto">
          <a:xfrm>
            <a:off x="4632326" y="4751388"/>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zh-CN" altLang="en-US">
                <a:latin typeface="Arial" panose="020B0604020202020204" pitchFamily="34" charset="0"/>
                <a:ea typeface="华文新魏" panose="02010800040101010101" pitchFamily="2" charset="-122"/>
              </a:rPr>
              <a:t>调用</a:t>
            </a:r>
          </a:p>
        </p:txBody>
      </p:sp>
      <p:sp>
        <p:nvSpPr>
          <p:cNvPr id="265237" name="Text Box 21"/>
          <p:cNvSpPr txBox="1">
            <a:spLocks noChangeArrowheads="1"/>
          </p:cNvSpPr>
          <p:nvPr/>
        </p:nvSpPr>
        <p:spPr bwMode="auto">
          <a:xfrm>
            <a:off x="6477001" y="5337175"/>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zh-CN" altLang="en-US">
                <a:latin typeface="Arial" panose="020B0604020202020204" pitchFamily="34" charset="0"/>
                <a:ea typeface="华文新魏" panose="02010800040101010101" pitchFamily="2" charset="-122"/>
              </a:rPr>
              <a:t>调用</a:t>
            </a:r>
          </a:p>
        </p:txBody>
      </p:sp>
      <p:sp>
        <p:nvSpPr>
          <p:cNvPr id="265238" name="Text Box 22"/>
          <p:cNvSpPr txBox="1">
            <a:spLocks noChangeArrowheads="1"/>
          </p:cNvSpPr>
          <p:nvPr/>
        </p:nvSpPr>
        <p:spPr bwMode="auto">
          <a:xfrm>
            <a:off x="5943601" y="4679950"/>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zh-CN" altLang="en-US">
                <a:latin typeface="Arial" panose="020B0604020202020204" pitchFamily="34" charset="0"/>
                <a:ea typeface="华文新魏" panose="02010800040101010101" pitchFamily="2" charset="-122"/>
              </a:rPr>
              <a:t>调用</a:t>
            </a:r>
          </a:p>
        </p:txBody>
      </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65220"/>
                                        </p:tgtEl>
                                        <p:attrNameLst>
                                          <p:attrName>style.visibility</p:attrName>
                                        </p:attrNameLst>
                                      </p:cBhvr>
                                      <p:to>
                                        <p:strVal val="visible"/>
                                      </p:to>
                                    </p:set>
                                    <p:anim calcmode="lin" valueType="num">
                                      <p:cBhvr additive="base">
                                        <p:cTn id="7" dur="500" fill="hold"/>
                                        <p:tgtEl>
                                          <p:spTgt spid="265220"/>
                                        </p:tgtEl>
                                        <p:attrNameLst>
                                          <p:attrName>ppt_x</p:attrName>
                                        </p:attrNameLst>
                                      </p:cBhvr>
                                      <p:tavLst>
                                        <p:tav tm="0">
                                          <p:val>
                                            <p:strVal val="1+#ppt_w/2"/>
                                          </p:val>
                                        </p:tav>
                                        <p:tav tm="100000">
                                          <p:val>
                                            <p:strVal val="#ppt_x"/>
                                          </p:val>
                                        </p:tav>
                                      </p:tavLst>
                                    </p:anim>
                                    <p:anim calcmode="lin" valueType="num">
                                      <p:cBhvr additive="base">
                                        <p:cTn id="8" dur="500" fill="hold"/>
                                        <p:tgtEl>
                                          <p:spTgt spid="2652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265221">
                                            <p:txEl>
                                              <p:pRg st="0" end="0"/>
                                            </p:txEl>
                                          </p:spTgt>
                                        </p:tgtEl>
                                        <p:attrNameLst>
                                          <p:attrName>style.visibility</p:attrName>
                                        </p:attrNameLst>
                                      </p:cBhvr>
                                      <p:to>
                                        <p:strVal val="visible"/>
                                      </p:to>
                                    </p:set>
                                    <p:animEffect transition="in" filter="blinds(horizontal)">
                                      <p:cBhvr>
                                        <p:cTn id="12" dur="500"/>
                                        <p:tgtEl>
                                          <p:spTgt spid="265221">
                                            <p:txEl>
                                              <p:pRg st="0" end="0"/>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65221">
                                            <p:txEl>
                                              <p:pRg st="1" end="1"/>
                                            </p:txEl>
                                          </p:spTgt>
                                        </p:tgtEl>
                                        <p:attrNameLst>
                                          <p:attrName>style.visibility</p:attrName>
                                        </p:attrNameLst>
                                      </p:cBhvr>
                                      <p:to>
                                        <p:strVal val="visible"/>
                                      </p:to>
                                    </p:set>
                                    <p:animEffect transition="in" filter="blinds(horizontal)">
                                      <p:cBhvr>
                                        <p:cTn id="15" dur="500"/>
                                        <p:tgtEl>
                                          <p:spTgt spid="265221">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2" fill="hold" grpId="0" nodeType="clickEffect">
                                  <p:stCondLst>
                                    <p:cond delay="0"/>
                                  </p:stCondLst>
                                  <p:childTnLst>
                                    <p:set>
                                      <p:cBhvr>
                                        <p:cTn id="19" dur="1" fill="hold">
                                          <p:stCondLst>
                                            <p:cond delay="0"/>
                                          </p:stCondLst>
                                        </p:cTn>
                                        <p:tgtEl>
                                          <p:spTgt spid="265231"/>
                                        </p:tgtEl>
                                        <p:attrNameLst>
                                          <p:attrName>style.visibility</p:attrName>
                                        </p:attrNameLst>
                                      </p:cBhvr>
                                      <p:to>
                                        <p:strVal val="visible"/>
                                      </p:to>
                                    </p:set>
                                    <p:animEffect transition="in" filter="slide(fromRight)">
                                      <p:cBhvr>
                                        <p:cTn id="20" dur="500"/>
                                        <p:tgtEl>
                                          <p:spTgt spid="265231"/>
                                        </p:tgtEl>
                                      </p:cBhvr>
                                    </p:animEffec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265232"/>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652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65230"/>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65222"/>
                                        </p:tgtEl>
                                        <p:attrNameLst>
                                          <p:attrName>style.visibility</p:attrName>
                                        </p:attrNameLst>
                                      </p:cBhvr>
                                      <p:to>
                                        <p:strVal val="visible"/>
                                      </p:to>
                                    </p:set>
                                  </p:childTnLst>
                                </p:cTn>
                              </p:par>
                            </p:childTnLst>
                          </p:cTn>
                        </p:par>
                        <p:par>
                          <p:cTn id="30" fill="hold">
                            <p:stCondLst>
                              <p:cond delay="500"/>
                            </p:stCondLst>
                            <p:childTnLst>
                              <p:par>
                                <p:cTn id="31" presetID="22" presetClass="entr" presetSubtype="2" fill="hold" grpId="0" nodeType="afterEffect">
                                  <p:stCondLst>
                                    <p:cond delay="0"/>
                                  </p:stCondLst>
                                  <p:childTnLst>
                                    <p:set>
                                      <p:cBhvr>
                                        <p:cTn id="32" dur="1" fill="hold">
                                          <p:stCondLst>
                                            <p:cond delay="0"/>
                                          </p:stCondLst>
                                        </p:cTn>
                                        <p:tgtEl>
                                          <p:spTgt spid="265234"/>
                                        </p:tgtEl>
                                        <p:attrNameLst>
                                          <p:attrName>style.visibility</p:attrName>
                                        </p:attrNameLst>
                                      </p:cBhvr>
                                      <p:to>
                                        <p:strVal val="visible"/>
                                      </p:to>
                                    </p:set>
                                    <p:animEffect transition="in" filter="wipe(right)">
                                      <p:cBhvr>
                                        <p:cTn id="33" dur="500"/>
                                        <p:tgtEl>
                                          <p:spTgt spid="265234"/>
                                        </p:tgtEl>
                                      </p:cBhvr>
                                    </p:animEffect>
                                  </p:childTnLst>
                                </p:cTn>
                              </p:par>
                              <p:par>
                                <p:cTn id="34" presetID="9" presetClass="entr" presetSubtype="0" fill="hold" nodeType="withEffect">
                                  <p:stCondLst>
                                    <p:cond delay="0"/>
                                  </p:stCondLst>
                                  <p:childTnLst>
                                    <p:set>
                                      <p:cBhvr>
                                        <p:cTn id="35" dur="1" fill="hold">
                                          <p:stCondLst>
                                            <p:cond delay="0"/>
                                          </p:stCondLst>
                                        </p:cTn>
                                        <p:tgtEl>
                                          <p:spTgt spid="265236">
                                            <p:txEl>
                                              <p:pRg st="0" end="0"/>
                                            </p:txEl>
                                          </p:spTgt>
                                        </p:tgtEl>
                                        <p:attrNameLst>
                                          <p:attrName>style.visibility</p:attrName>
                                        </p:attrNameLst>
                                      </p:cBhvr>
                                      <p:to>
                                        <p:strVal val="visible"/>
                                      </p:to>
                                    </p:set>
                                    <p:animEffect transition="in" filter="dissolve">
                                      <p:cBhvr>
                                        <p:cTn id="36" dur="500"/>
                                        <p:tgtEl>
                                          <p:spTgt spid="265236">
                                            <p:txEl>
                                              <p:pRg st="0" end="0"/>
                                            </p:txEl>
                                          </p:spTgt>
                                        </p:tgtEl>
                                      </p:cBhvr>
                                    </p:animEffect>
                                  </p:childTnLst>
                                </p:cTn>
                              </p:par>
                            </p:childTnLst>
                          </p:cTn>
                        </p:par>
                        <p:par>
                          <p:cTn id="37" fill="hold">
                            <p:stCondLst>
                              <p:cond delay="1000"/>
                            </p:stCondLst>
                            <p:childTnLst>
                              <p:par>
                                <p:cTn id="38" presetID="22" presetClass="entr" presetSubtype="4" fill="hold" grpId="0" nodeType="afterEffect">
                                  <p:stCondLst>
                                    <p:cond delay="0"/>
                                  </p:stCondLst>
                                  <p:childTnLst>
                                    <p:set>
                                      <p:cBhvr>
                                        <p:cTn id="39" dur="1" fill="hold">
                                          <p:stCondLst>
                                            <p:cond delay="0"/>
                                          </p:stCondLst>
                                        </p:cTn>
                                        <p:tgtEl>
                                          <p:spTgt spid="265235"/>
                                        </p:tgtEl>
                                        <p:attrNameLst>
                                          <p:attrName>style.visibility</p:attrName>
                                        </p:attrNameLst>
                                      </p:cBhvr>
                                      <p:to>
                                        <p:strVal val="visible"/>
                                      </p:to>
                                    </p:set>
                                    <p:animEffect transition="in" filter="wipe(down)">
                                      <p:cBhvr>
                                        <p:cTn id="40" dur="500"/>
                                        <p:tgtEl>
                                          <p:spTgt spid="265235"/>
                                        </p:tgtEl>
                                      </p:cBhvr>
                                    </p:animEffect>
                                  </p:childTnLst>
                                </p:cTn>
                              </p:par>
                              <p:par>
                                <p:cTn id="41" presetID="9" presetClass="entr" presetSubtype="0" fill="hold" nodeType="withEffect">
                                  <p:stCondLst>
                                    <p:cond delay="0"/>
                                  </p:stCondLst>
                                  <p:childTnLst>
                                    <p:set>
                                      <p:cBhvr>
                                        <p:cTn id="42" dur="1" fill="hold">
                                          <p:stCondLst>
                                            <p:cond delay="0"/>
                                          </p:stCondLst>
                                        </p:cTn>
                                        <p:tgtEl>
                                          <p:spTgt spid="265238">
                                            <p:txEl>
                                              <p:pRg st="0" end="0"/>
                                            </p:txEl>
                                          </p:spTgt>
                                        </p:tgtEl>
                                        <p:attrNameLst>
                                          <p:attrName>style.visibility</p:attrName>
                                        </p:attrNameLst>
                                      </p:cBhvr>
                                      <p:to>
                                        <p:strVal val="visible"/>
                                      </p:to>
                                    </p:set>
                                    <p:animEffect transition="in" filter="dissolve">
                                      <p:cBhvr>
                                        <p:cTn id="43" dur="500"/>
                                        <p:tgtEl>
                                          <p:spTgt spid="265238">
                                            <p:txEl>
                                              <p:pRg st="0" end="0"/>
                                            </p:txEl>
                                          </p:spTgt>
                                        </p:tgtEl>
                                      </p:cBhvr>
                                    </p:animEffect>
                                  </p:childTnLst>
                                </p:cTn>
                              </p:par>
                            </p:childTnLst>
                          </p:cTn>
                        </p:par>
                        <p:par>
                          <p:cTn id="44" fill="hold">
                            <p:stCondLst>
                              <p:cond delay="1500"/>
                            </p:stCondLst>
                            <p:childTnLst>
                              <p:par>
                                <p:cTn id="45" presetID="22" presetClass="entr" presetSubtype="8" fill="hold" grpId="0" nodeType="afterEffect">
                                  <p:stCondLst>
                                    <p:cond delay="0"/>
                                  </p:stCondLst>
                                  <p:childTnLst>
                                    <p:set>
                                      <p:cBhvr>
                                        <p:cTn id="46" dur="1" fill="hold">
                                          <p:stCondLst>
                                            <p:cond delay="0"/>
                                          </p:stCondLst>
                                        </p:cTn>
                                        <p:tgtEl>
                                          <p:spTgt spid="265228"/>
                                        </p:tgtEl>
                                        <p:attrNameLst>
                                          <p:attrName>style.visibility</p:attrName>
                                        </p:attrNameLst>
                                      </p:cBhvr>
                                      <p:to>
                                        <p:strVal val="visible"/>
                                      </p:to>
                                    </p:set>
                                    <p:animEffect transition="in" filter="wipe(left)">
                                      <p:cBhvr>
                                        <p:cTn id="47" dur="500"/>
                                        <p:tgtEl>
                                          <p:spTgt spid="265228"/>
                                        </p:tgtEl>
                                      </p:cBhvr>
                                    </p:animEffect>
                                  </p:childTnLst>
                                </p:cTn>
                              </p:par>
                              <p:par>
                                <p:cTn id="48" presetID="9" presetClass="entr" presetSubtype="0" fill="hold" nodeType="withEffect">
                                  <p:stCondLst>
                                    <p:cond delay="0"/>
                                  </p:stCondLst>
                                  <p:childTnLst>
                                    <p:set>
                                      <p:cBhvr>
                                        <p:cTn id="49" dur="1" fill="hold">
                                          <p:stCondLst>
                                            <p:cond delay="0"/>
                                          </p:stCondLst>
                                        </p:cTn>
                                        <p:tgtEl>
                                          <p:spTgt spid="265237">
                                            <p:txEl>
                                              <p:pRg st="0" end="0"/>
                                            </p:txEl>
                                          </p:spTgt>
                                        </p:tgtEl>
                                        <p:attrNameLst>
                                          <p:attrName>style.visibility</p:attrName>
                                        </p:attrNameLst>
                                      </p:cBhvr>
                                      <p:to>
                                        <p:strVal val="visible"/>
                                      </p:to>
                                    </p:set>
                                    <p:animEffect transition="in" filter="dissolve">
                                      <p:cBhvr>
                                        <p:cTn id="50" dur="500"/>
                                        <p:tgtEl>
                                          <p:spTgt spid="265237">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65233"/>
                                        </p:tgtEl>
                                        <p:attrNameLst>
                                          <p:attrName>style.visibility</p:attrName>
                                        </p:attrNameLst>
                                      </p:cBhvr>
                                      <p:to>
                                        <p:strVal val="visible"/>
                                      </p:to>
                                    </p:set>
                                  </p:childTnLst>
                                </p:cTn>
                              </p:par>
                              <p:par>
                                <p:cTn id="55" presetID="27" presetClass="emph" presetSubtype="0" fill="hold" grpId="1" nodeType="withEffect">
                                  <p:stCondLst>
                                    <p:cond delay="0"/>
                                  </p:stCondLst>
                                  <p:childTnLst>
                                    <p:animClr clrSpc="rgb" dir="cw">
                                      <p:cBhvr override="childStyle">
                                        <p:cTn id="56" dur="250" autoRev="1" fill="hold"/>
                                        <p:tgtEl>
                                          <p:spTgt spid="265233"/>
                                        </p:tgtEl>
                                        <p:attrNameLst>
                                          <p:attrName>style.color</p:attrName>
                                        </p:attrNameLst>
                                      </p:cBhvr>
                                      <p:to>
                                        <a:schemeClr val="bg1"/>
                                      </p:to>
                                    </p:animClr>
                                    <p:animClr clrSpc="rgb" dir="cw">
                                      <p:cBhvr>
                                        <p:cTn id="57" dur="250" autoRev="1" fill="hold"/>
                                        <p:tgtEl>
                                          <p:spTgt spid="265233"/>
                                        </p:tgtEl>
                                        <p:attrNameLst>
                                          <p:attrName>fillcolor</p:attrName>
                                        </p:attrNameLst>
                                      </p:cBhvr>
                                      <p:to>
                                        <a:schemeClr val="bg1"/>
                                      </p:to>
                                    </p:animClr>
                                    <p:set>
                                      <p:cBhvr>
                                        <p:cTn id="58" dur="250" autoRev="1" fill="hold"/>
                                        <p:tgtEl>
                                          <p:spTgt spid="265233"/>
                                        </p:tgtEl>
                                        <p:attrNameLst>
                                          <p:attrName>fill.type</p:attrName>
                                        </p:attrNameLst>
                                      </p:cBhvr>
                                      <p:to>
                                        <p:strVal val="solid"/>
                                      </p:to>
                                    </p:set>
                                    <p:set>
                                      <p:cBhvr>
                                        <p:cTn id="59" dur="250" autoRev="1" fill="hold"/>
                                        <p:tgtEl>
                                          <p:spTgt spid="26523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20" grpId="0" animBg="1"/>
      <p:bldP spid="265221" grpId="0" build="allAtOnce"/>
      <p:bldP spid="265228" grpId="0" animBg="1"/>
      <p:bldP spid="265229" grpId="0" animBg="1"/>
      <p:bldP spid="265230" grpId="0" animBg="1"/>
      <p:bldP spid="265231" grpId="0" animBg="1"/>
      <p:bldP spid="265232" grpId="0" animBg="1"/>
      <p:bldP spid="265233" grpId="0"/>
      <p:bldP spid="265233" grpId="1"/>
      <p:bldP spid="265234" grpId="0" animBg="1"/>
      <p:bldP spid="265235" grpId="0" animBg="1"/>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AutoShape 2"/>
          <p:cNvSpPr>
            <a:spLocks noChangeArrowheads="1"/>
          </p:cNvSpPr>
          <p:nvPr/>
        </p:nvSpPr>
        <p:spPr bwMode="auto">
          <a:xfrm>
            <a:off x="1774826" y="355739"/>
            <a:ext cx="432117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临界区与中断管理</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p>
        </p:txBody>
      </p:sp>
      <p:sp>
        <p:nvSpPr>
          <p:cNvPr id="266243" name="Line 3"/>
          <p:cNvSpPr>
            <a:spLocks noChangeShapeType="1"/>
          </p:cNvSpPr>
          <p:nvPr/>
        </p:nvSpPr>
        <p:spPr bwMode="auto">
          <a:xfrm>
            <a:off x="4727576" y="858976"/>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244" name="AutoShape 4"/>
          <p:cNvSpPr>
            <a:spLocks noChangeArrowheads="1"/>
          </p:cNvSpPr>
          <p:nvPr/>
        </p:nvSpPr>
        <p:spPr bwMode="gray">
          <a:xfrm>
            <a:off x="6248401" y="242431"/>
            <a:ext cx="3457575"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案例分析</a:t>
            </a:r>
          </a:p>
        </p:txBody>
      </p:sp>
      <p:sp>
        <p:nvSpPr>
          <p:cNvPr id="266245" name="Rectangle 5"/>
          <p:cNvSpPr>
            <a:spLocks noChangeArrowheads="1"/>
          </p:cNvSpPr>
          <p:nvPr/>
        </p:nvSpPr>
        <p:spPr bwMode="auto">
          <a:xfrm>
            <a:off x="1596788" y="2061994"/>
            <a:ext cx="8625385"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r>
              <a:rPr kumimoji="1" lang="en-US" altLang="zh-CN" sz="2800" dirty="0">
                <a:ea typeface="华文新魏" panose="02010800040101010101" pitchFamily="2" charset="-122"/>
              </a:rPr>
              <a:t>      </a:t>
            </a:r>
            <a:r>
              <a:rPr kumimoji="1" lang="zh-CN" altLang="en-US" sz="2800" dirty="0">
                <a:ea typeface="华文新魏" panose="02010800040101010101" pitchFamily="2" charset="-122"/>
              </a:rPr>
              <a:t>在</a:t>
            </a:r>
            <a:r>
              <a:rPr kumimoji="1" lang="en-US" altLang="zh-CN" sz="2800" dirty="0">
                <a:ea typeface="华文新魏" panose="02010800040101010101" pitchFamily="2" charset="-122"/>
              </a:rPr>
              <a:t>RTOS</a:t>
            </a:r>
            <a:r>
              <a:rPr kumimoji="1" lang="zh-CN" altLang="en-US" sz="2800" dirty="0">
                <a:ea typeface="华文新魏" panose="02010800040101010101" pitchFamily="2" charset="-122"/>
              </a:rPr>
              <a:t>中，有可能几个任务需要访问同一个资源。同一个资源往往</a:t>
            </a:r>
            <a:r>
              <a:rPr kumimoji="1" lang="zh-CN" altLang="en-US" sz="2800" dirty="0">
                <a:solidFill>
                  <a:srgbClr val="FF0000"/>
                </a:solidFill>
                <a:ea typeface="华文新魏" panose="02010800040101010101" pitchFamily="2" charset="-122"/>
              </a:rPr>
              <a:t>不能</a:t>
            </a:r>
            <a:r>
              <a:rPr kumimoji="1" lang="zh-CN" altLang="en-US" sz="2800" dirty="0">
                <a:ea typeface="华文新魏" panose="02010800040101010101" pitchFamily="2" charset="-122"/>
              </a:rPr>
              <a:t>被几个任务同时访问，否则可能会破坏资源。全局变量是最简单的资源，本例用</a:t>
            </a:r>
            <a:r>
              <a:rPr kumimoji="1" lang="en-US" altLang="zh-CN" sz="2800" dirty="0">
                <a:ea typeface="华文新魏" panose="02010800040101010101" pitchFamily="2" charset="-122"/>
              </a:rPr>
              <a:t>2</a:t>
            </a:r>
            <a:r>
              <a:rPr kumimoji="1" lang="zh-CN" altLang="en-US" sz="2800" dirty="0">
                <a:ea typeface="华文新魏" panose="02010800040101010101" pitchFamily="2" charset="-122"/>
              </a:rPr>
              <a:t>个全局变量</a:t>
            </a:r>
            <a:r>
              <a:rPr kumimoji="1" lang="zh-CN" altLang="en-US" sz="2800" dirty="0">
                <a:solidFill>
                  <a:srgbClr val="00B050"/>
                </a:solidFill>
                <a:ea typeface="华文新魏" panose="02010800040101010101" pitchFamily="2" charset="-122"/>
              </a:rPr>
              <a:t>模拟</a:t>
            </a:r>
            <a:r>
              <a:rPr kumimoji="1" lang="en-US" altLang="zh-CN" sz="2800" dirty="0">
                <a:solidFill>
                  <a:srgbClr val="00B050"/>
                </a:solidFill>
                <a:ea typeface="华文新魏" panose="02010800040101010101" pitchFamily="2" charset="-122"/>
              </a:rPr>
              <a:t>1</a:t>
            </a:r>
            <a:r>
              <a:rPr kumimoji="1" lang="zh-CN" altLang="en-US" sz="2800" dirty="0">
                <a:solidFill>
                  <a:srgbClr val="00B050"/>
                </a:solidFill>
                <a:ea typeface="华文新魏" panose="02010800040101010101" pitchFamily="2" charset="-122"/>
              </a:rPr>
              <a:t>个共享资源</a:t>
            </a:r>
            <a:r>
              <a:rPr kumimoji="1" lang="zh-CN" altLang="en-US" sz="2800" dirty="0">
                <a:ea typeface="华文新魏" panose="02010800040101010101" pitchFamily="2" charset="-122"/>
              </a:rPr>
              <a:t>，让</a:t>
            </a:r>
            <a:r>
              <a:rPr kumimoji="1" lang="zh-CN" altLang="en-US" sz="2800" dirty="0">
                <a:solidFill>
                  <a:srgbClr val="0070C0"/>
                </a:solidFill>
                <a:ea typeface="华文新魏" panose="02010800040101010101" pitchFamily="2" charset="-122"/>
              </a:rPr>
              <a:t>低</a:t>
            </a:r>
            <a:r>
              <a:rPr kumimoji="1" lang="zh-CN" altLang="en-US" sz="2800" dirty="0">
                <a:ea typeface="华文新魏" panose="02010800040101010101" pitchFamily="2" charset="-122"/>
              </a:rPr>
              <a:t>优先级任务依次改变</a:t>
            </a:r>
            <a:r>
              <a:rPr kumimoji="1" lang="en-US" altLang="zh-CN" sz="2800" dirty="0">
                <a:ea typeface="华文新魏" panose="02010800040101010101" pitchFamily="2" charset="-122"/>
              </a:rPr>
              <a:t>2</a:t>
            </a:r>
            <a:r>
              <a:rPr kumimoji="1" lang="zh-CN" altLang="en-US" sz="2800" dirty="0">
                <a:ea typeface="华文新魏" panose="02010800040101010101" pitchFamily="2" charset="-122"/>
              </a:rPr>
              <a:t>个</a:t>
            </a:r>
            <a:r>
              <a:rPr kumimoji="1" lang="zh-CN" altLang="en-US" sz="2800" dirty="0">
                <a:solidFill>
                  <a:srgbClr val="FF0000"/>
                </a:solidFill>
                <a:ea typeface="华文新魏" panose="02010800040101010101" pitchFamily="2" charset="-122"/>
              </a:rPr>
              <a:t>全局变量</a:t>
            </a:r>
            <a:r>
              <a:rPr kumimoji="1" lang="zh-CN" altLang="en-US" sz="2800" dirty="0">
                <a:ea typeface="华文新魏" panose="02010800040101010101" pitchFamily="2" charset="-122"/>
              </a:rPr>
              <a:t>的值，让它们的值</a:t>
            </a:r>
            <a:r>
              <a:rPr kumimoji="1" lang="zh-CN" altLang="en-US" sz="2800" dirty="0">
                <a:solidFill>
                  <a:srgbClr val="00B050"/>
                </a:solidFill>
                <a:ea typeface="华文新魏" panose="02010800040101010101" pitchFamily="2" charset="-122"/>
              </a:rPr>
              <a:t>始终相等</a:t>
            </a:r>
            <a:r>
              <a:rPr kumimoji="1" lang="zh-CN" altLang="en-US" sz="2800" dirty="0">
                <a:ea typeface="华文新魏" panose="02010800040101010101" pitchFamily="2" charset="-122"/>
              </a:rPr>
              <a:t>。而高优先级的任务则定时检查这</a:t>
            </a:r>
            <a:r>
              <a:rPr kumimoji="1" lang="en-US" altLang="zh-CN" sz="2800" dirty="0">
                <a:ea typeface="华文新魏" panose="02010800040101010101" pitchFamily="2" charset="-122"/>
              </a:rPr>
              <a:t>2</a:t>
            </a:r>
            <a:r>
              <a:rPr kumimoji="1" lang="zh-CN" altLang="en-US" sz="2800" dirty="0">
                <a:ea typeface="华文新魏" panose="02010800040101010101" pitchFamily="2" charset="-122"/>
              </a:rPr>
              <a:t>个变量的值是否相等，如果不相等，则让</a:t>
            </a:r>
            <a:r>
              <a:rPr kumimoji="1" lang="en-US" altLang="zh-CN" sz="2800" dirty="0">
                <a:solidFill>
                  <a:srgbClr val="FF0000"/>
                </a:solidFill>
                <a:ea typeface="华文新魏" panose="02010800040101010101" pitchFamily="2" charset="-122"/>
              </a:rPr>
              <a:t>LED2</a:t>
            </a:r>
            <a:r>
              <a:rPr kumimoji="1" lang="zh-CN" altLang="en-US" sz="2800" dirty="0">
                <a:solidFill>
                  <a:srgbClr val="FF0000"/>
                </a:solidFill>
                <a:ea typeface="华文新魏" panose="02010800040101010101" pitchFamily="2" charset="-122"/>
              </a:rPr>
              <a:t>闪烁</a:t>
            </a:r>
            <a:r>
              <a:rPr kumimoji="1" lang="zh-CN" altLang="en-US" sz="2800" dirty="0">
                <a:ea typeface="华文新魏" panose="02010800040101010101" pitchFamily="2" charset="-122"/>
              </a:rPr>
              <a:t>。</a:t>
            </a: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66244"/>
                                        </p:tgtEl>
                                        <p:attrNameLst>
                                          <p:attrName>style.visibility</p:attrName>
                                        </p:attrNameLst>
                                      </p:cBhvr>
                                      <p:to>
                                        <p:strVal val="visible"/>
                                      </p:to>
                                    </p:set>
                                    <p:anim calcmode="lin" valueType="num">
                                      <p:cBhvr additive="base">
                                        <p:cTn id="7" dur="500" fill="hold"/>
                                        <p:tgtEl>
                                          <p:spTgt spid="266244"/>
                                        </p:tgtEl>
                                        <p:attrNameLst>
                                          <p:attrName>ppt_x</p:attrName>
                                        </p:attrNameLst>
                                      </p:cBhvr>
                                      <p:tavLst>
                                        <p:tav tm="0">
                                          <p:val>
                                            <p:strVal val="1+#ppt_w/2"/>
                                          </p:val>
                                        </p:tav>
                                        <p:tav tm="100000">
                                          <p:val>
                                            <p:strVal val="#ppt_x"/>
                                          </p:val>
                                        </p:tav>
                                      </p:tavLst>
                                    </p:anim>
                                    <p:anim calcmode="lin" valueType="num">
                                      <p:cBhvr additive="base">
                                        <p:cTn id="8" dur="500" fill="hold"/>
                                        <p:tgtEl>
                                          <p:spTgt spid="2662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4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有趣的图片</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47688" y="1600200"/>
            <a:ext cx="4896623" cy="4525963"/>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AutoShape 2"/>
          <p:cNvSpPr>
            <a:spLocks noChangeArrowheads="1"/>
          </p:cNvSpPr>
          <p:nvPr/>
        </p:nvSpPr>
        <p:spPr bwMode="auto">
          <a:xfrm>
            <a:off x="1774826" y="369387"/>
            <a:ext cx="432117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临界区与中断管理</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p>
        </p:txBody>
      </p:sp>
      <p:sp>
        <p:nvSpPr>
          <p:cNvPr id="267267" name="Line 3"/>
          <p:cNvSpPr>
            <a:spLocks noChangeShapeType="1"/>
          </p:cNvSpPr>
          <p:nvPr/>
        </p:nvSpPr>
        <p:spPr bwMode="auto">
          <a:xfrm>
            <a:off x="4727576" y="872624"/>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7268" name="AutoShape 4"/>
          <p:cNvSpPr>
            <a:spLocks noChangeArrowheads="1"/>
          </p:cNvSpPr>
          <p:nvPr/>
        </p:nvSpPr>
        <p:spPr bwMode="gray">
          <a:xfrm>
            <a:off x="6248401" y="256079"/>
            <a:ext cx="3457575"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案例分析</a:t>
            </a:r>
          </a:p>
        </p:txBody>
      </p:sp>
      <p:sp>
        <p:nvSpPr>
          <p:cNvPr id="267269" name="Rectangle 5"/>
          <p:cNvSpPr>
            <a:spLocks noChangeArrowheads="1"/>
          </p:cNvSpPr>
          <p:nvPr/>
        </p:nvSpPr>
        <p:spPr bwMode="auto">
          <a:xfrm>
            <a:off x="2424113" y="1990726"/>
            <a:ext cx="3600450" cy="4257675"/>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171450" indent="-171450">
              <a:tabLst>
                <a:tab pos="1885950" algn="l"/>
              </a:tabLst>
              <a:defRPr kumimoji="1" sz="2400">
                <a:solidFill>
                  <a:schemeClr val="tx1"/>
                </a:solidFill>
                <a:latin typeface="Times New Roman" panose="02020603050405020304" pitchFamily="18" charset="0"/>
                <a:ea typeface="宋体" panose="02010600030101010101" pitchFamily="2" charset="-122"/>
              </a:defRPr>
            </a:lvl1pPr>
            <a:lvl2pPr>
              <a:tabLst>
                <a:tab pos="1885950" algn="l"/>
              </a:tabLst>
              <a:defRPr kumimoji="1" sz="2400">
                <a:solidFill>
                  <a:schemeClr val="tx1"/>
                </a:solidFill>
                <a:latin typeface="Times New Roman" panose="02020603050405020304" pitchFamily="18" charset="0"/>
                <a:ea typeface="宋体" panose="02010600030101010101" pitchFamily="2" charset="-122"/>
              </a:defRPr>
            </a:lvl2pPr>
            <a:lvl3pPr>
              <a:tabLst>
                <a:tab pos="1885950" algn="l"/>
              </a:tabLst>
              <a:defRPr kumimoji="1" sz="2400">
                <a:solidFill>
                  <a:schemeClr val="tx1"/>
                </a:solidFill>
                <a:latin typeface="Times New Roman" panose="02020603050405020304" pitchFamily="18" charset="0"/>
                <a:ea typeface="宋体" panose="02010600030101010101" pitchFamily="2" charset="-122"/>
              </a:defRPr>
            </a:lvl3pPr>
            <a:lvl4pPr>
              <a:tabLst>
                <a:tab pos="1885950" algn="l"/>
              </a:tabLst>
              <a:defRPr kumimoji="1" sz="2400">
                <a:solidFill>
                  <a:schemeClr val="tx1"/>
                </a:solidFill>
                <a:latin typeface="Times New Roman" panose="02020603050405020304" pitchFamily="18" charset="0"/>
                <a:ea typeface="宋体" panose="02010600030101010101" pitchFamily="2" charset="-122"/>
              </a:defRPr>
            </a:lvl4pPr>
            <a:lvl5pPr>
              <a:tabLst>
                <a:tab pos="1885950"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9pPr>
          </a:lstStyle>
          <a:p>
            <a:pPr algn="just"/>
            <a:r>
              <a:rPr lang="en-US" altLang="zh-CN" sz="1600" dirty="0">
                <a:latin typeface="Arial" panose="020B0604020202020204" pitchFamily="34" charset="0"/>
                <a:ea typeface="华文新魏" panose="02010800040101010101" pitchFamily="2" charset="-122"/>
              </a:rPr>
              <a:t>void  Task0(void  *</a:t>
            </a:r>
            <a:r>
              <a:rPr lang="en-US" altLang="zh-CN" sz="1600" dirty="0" err="1">
                <a:latin typeface="Arial" panose="020B0604020202020204" pitchFamily="34" charset="0"/>
                <a:ea typeface="华文新魏" panose="02010800040101010101" pitchFamily="2" charset="-122"/>
              </a:rPr>
              <a:t>pdata</a:t>
            </a:r>
            <a:r>
              <a:rPr lang="en-US" altLang="zh-CN" sz="1600" dirty="0">
                <a:latin typeface="Arial" panose="020B0604020202020204" pitchFamily="34" charset="0"/>
                <a:ea typeface="华文新魏" panose="02010800040101010101" pitchFamily="2" charset="-122"/>
              </a:rPr>
              <a:t>)</a:t>
            </a:r>
          </a:p>
          <a:p>
            <a:pPr algn="just"/>
            <a:r>
              <a:rPr lang="en-US" altLang="zh-CN" sz="1600" dirty="0">
                <a:latin typeface="Arial" panose="020B0604020202020204" pitchFamily="34" charset="0"/>
                <a:ea typeface="华文新魏" panose="02010800040101010101" pitchFamily="2" charset="-122"/>
              </a:rPr>
              <a:t>{</a:t>
            </a:r>
          </a:p>
          <a:p>
            <a:pPr algn="just"/>
            <a:r>
              <a:rPr lang="en-US" altLang="zh-CN" sz="1600" dirty="0">
                <a:latin typeface="Arial" panose="020B0604020202020204" pitchFamily="34" charset="0"/>
                <a:ea typeface="华文新魏" panose="02010800040101010101" pitchFamily="2" charset="-122"/>
              </a:rPr>
              <a:t>    ……</a:t>
            </a:r>
          </a:p>
          <a:p>
            <a:pPr algn="just"/>
            <a:r>
              <a:rPr lang="en-US" altLang="zh-CN" sz="1600" dirty="0">
                <a:latin typeface="Arial" panose="020B0604020202020204" pitchFamily="34" charset="0"/>
                <a:ea typeface="华文新魏" panose="02010800040101010101" pitchFamily="2" charset="-122"/>
              </a:rPr>
              <a:t>    while (1) {</a:t>
            </a:r>
          </a:p>
          <a:p>
            <a:pPr algn="just"/>
            <a:r>
              <a:rPr lang="en-US" altLang="zh-CN" sz="1600" dirty="0">
                <a:latin typeface="Arial" panose="020B0604020202020204" pitchFamily="34" charset="0"/>
                <a:ea typeface="华文新魏" panose="02010800040101010101" pitchFamily="2" charset="-122"/>
              </a:rPr>
              <a:t>        OS_ENTER_CRITICAL();</a:t>
            </a:r>
          </a:p>
          <a:p>
            <a:pPr algn="just"/>
            <a:r>
              <a:rPr lang="en-US" altLang="zh-CN" sz="1600" dirty="0">
                <a:latin typeface="Arial" panose="020B0604020202020204" pitchFamily="34" charset="0"/>
                <a:ea typeface="华文新魏" panose="02010800040101010101" pitchFamily="2" charset="-122"/>
              </a:rPr>
              <a:t>        if (sum1 != sum2) {</a:t>
            </a:r>
          </a:p>
          <a:p>
            <a:pPr algn="just"/>
            <a:r>
              <a:rPr lang="en-US" altLang="zh-CN" sz="1600" dirty="0">
                <a:latin typeface="Arial" panose="020B0604020202020204" pitchFamily="34" charset="0"/>
                <a:ea typeface="华文新魏" panose="02010800040101010101" pitchFamily="2" charset="-122"/>
              </a:rPr>
              <a:t>            if ((</a:t>
            </a:r>
            <a:r>
              <a:rPr lang="en-US" altLang="zh-CN" sz="1600" dirty="0" err="1">
                <a:latin typeface="Arial" panose="020B0604020202020204" pitchFamily="34" charset="0"/>
                <a:ea typeface="华文新魏" panose="02010800040101010101" pitchFamily="2" charset="-122"/>
              </a:rPr>
              <a:t>i</a:t>
            </a:r>
            <a:r>
              <a:rPr lang="en-US" altLang="zh-CN" sz="1600" dirty="0">
                <a:latin typeface="Arial" panose="020B0604020202020204" pitchFamily="34" charset="0"/>
                <a:ea typeface="华文新魏" panose="02010800040101010101" pitchFamily="2" charset="-122"/>
              </a:rPr>
              <a:t> % 2) == 0) {</a:t>
            </a:r>
          </a:p>
          <a:p>
            <a:pPr algn="just"/>
            <a:r>
              <a:rPr lang="en-US" altLang="zh-CN" sz="1600" dirty="0">
                <a:latin typeface="Arial" panose="020B0604020202020204" pitchFamily="34" charset="0"/>
                <a:ea typeface="华文新魏" panose="02010800040101010101" pitchFamily="2" charset="-122"/>
              </a:rPr>
              <a:t>                IO2CLR = LED2;</a:t>
            </a:r>
          </a:p>
          <a:p>
            <a:pPr algn="just"/>
            <a:r>
              <a:rPr lang="en-US" altLang="zh-CN" sz="1600" dirty="0">
                <a:latin typeface="Arial" panose="020B0604020202020204" pitchFamily="34" charset="0"/>
                <a:ea typeface="华文新魏" panose="02010800040101010101" pitchFamily="2" charset="-122"/>
              </a:rPr>
              <a:t>            } else {</a:t>
            </a:r>
          </a:p>
          <a:p>
            <a:pPr algn="just"/>
            <a:r>
              <a:rPr lang="en-US" altLang="zh-CN" sz="1600" dirty="0">
                <a:latin typeface="Arial" panose="020B0604020202020204" pitchFamily="34" charset="0"/>
                <a:ea typeface="华文新魏" panose="02010800040101010101" pitchFamily="2" charset="-122"/>
              </a:rPr>
              <a:t>                IO2SET = LED2;</a:t>
            </a:r>
          </a:p>
          <a:p>
            <a:pPr algn="just"/>
            <a:r>
              <a:rPr lang="en-US" altLang="zh-CN" sz="1600" dirty="0">
                <a:latin typeface="Arial" panose="020B0604020202020204" pitchFamily="34" charset="0"/>
                <a:ea typeface="华文新魏" panose="02010800040101010101" pitchFamily="2" charset="-122"/>
              </a:rPr>
              <a:t>            }</a:t>
            </a:r>
          </a:p>
          <a:p>
            <a:pPr algn="just"/>
            <a:r>
              <a:rPr lang="en-US" altLang="zh-CN" sz="1600" dirty="0">
                <a:latin typeface="Arial" panose="020B0604020202020204" pitchFamily="34" charset="0"/>
                <a:ea typeface="华文新魏" panose="02010800040101010101" pitchFamily="2" charset="-122"/>
              </a:rPr>
              <a:t>            </a:t>
            </a:r>
            <a:r>
              <a:rPr lang="en-US" altLang="zh-CN" sz="1600" dirty="0" err="1">
                <a:latin typeface="Arial" panose="020B0604020202020204" pitchFamily="34" charset="0"/>
                <a:ea typeface="华文新魏" panose="02010800040101010101" pitchFamily="2" charset="-122"/>
              </a:rPr>
              <a:t>i</a:t>
            </a:r>
            <a:r>
              <a:rPr lang="en-US" altLang="zh-CN" sz="1600" dirty="0">
                <a:latin typeface="Arial" panose="020B0604020202020204" pitchFamily="34" charset="0"/>
                <a:ea typeface="华文新魏" panose="02010800040101010101" pitchFamily="2" charset="-122"/>
              </a:rPr>
              <a:t>++;</a:t>
            </a:r>
          </a:p>
          <a:p>
            <a:pPr algn="just"/>
            <a:r>
              <a:rPr lang="en-US" altLang="zh-CN" sz="1600" dirty="0">
                <a:latin typeface="Arial" panose="020B0604020202020204" pitchFamily="34" charset="0"/>
                <a:ea typeface="华文新魏" panose="02010800040101010101" pitchFamily="2" charset="-122"/>
              </a:rPr>
              <a:t>        }</a:t>
            </a:r>
          </a:p>
          <a:p>
            <a:pPr algn="just"/>
            <a:r>
              <a:rPr lang="en-US" altLang="zh-CN" sz="1600" dirty="0">
                <a:latin typeface="Arial" panose="020B0604020202020204" pitchFamily="34" charset="0"/>
                <a:ea typeface="华文新魏" panose="02010800040101010101" pitchFamily="2" charset="-122"/>
              </a:rPr>
              <a:t>        OS_EXIT_CRITICAL();</a:t>
            </a:r>
          </a:p>
          <a:p>
            <a:pPr algn="just"/>
            <a:r>
              <a:rPr lang="en-US" altLang="zh-CN" sz="1600" dirty="0">
                <a:latin typeface="Arial" panose="020B0604020202020204" pitchFamily="34" charset="0"/>
                <a:ea typeface="华文新魏" panose="02010800040101010101" pitchFamily="2" charset="-122"/>
              </a:rPr>
              <a:t>        ……</a:t>
            </a:r>
          </a:p>
          <a:p>
            <a:pPr algn="just"/>
            <a:r>
              <a:rPr lang="en-US" altLang="zh-CN" sz="1600" dirty="0">
                <a:latin typeface="Arial" panose="020B0604020202020204" pitchFamily="34" charset="0"/>
                <a:ea typeface="华文新魏" panose="02010800040101010101" pitchFamily="2" charset="-122"/>
              </a:rPr>
              <a:t>    }</a:t>
            </a:r>
          </a:p>
          <a:p>
            <a:pPr algn="just"/>
            <a:r>
              <a:rPr lang="en-US" altLang="zh-CN" sz="1600" dirty="0">
                <a:latin typeface="Arial" panose="020B0604020202020204" pitchFamily="34" charset="0"/>
                <a:ea typeface="华文新魏" panose="02010800040101010101" pitchFamily="2" charset="-122"/>
              </a:rPr>
              <a:t>}</a:t>
            </a:r>
          </a:p>
        </p:txBody>
      </p:sp>
      <p:sp>
        <p:nvSpPr>
          <p:cNvPr id="267270" name="Rectangle 6"/>
          <p:cNvSpPr>
            <a:spLocks noChangeArrowheads="1"/>
          </p:cNvSpPr>
          <p:nvPr/>
        </p:nvSpPr>
        <p:spPr bwMode="auto">
          <a:xfrm>
            <a:off x="2424113" y="3025776"/>
            <a:ext cx="3600450" cy="250825"/>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7271" name="Group 7"/>
          <p:cNvGrpSpPr/>
          <p:nvPr/>
        </p:nvGrpSpPr>
        <p:grpSpPr bwMode="auto">
          <a:xfrm>
            <a:off x="6024564" y="2347918"/>
            <a:ext cx="2662237" cy="369888"/>
            <a:chOff x="2656" y="2700"/>
            <a:chExt cx="1559" cy="233"/>
          </a:xfrm>
        </p:grpSpPr>
        <p:grpSp>
          <p:nvGrpSpPr>
            <p:cNvPr id="267272" name="Group 8"/>
            <p:cNvGrpSpPr/>
            <p:nvPr/>
          </p:nvGrpSpPr>
          <p:grpSpPr bwMode="auto">
            <a:xfrm>
              <a:off x="2908" y="2700"/>
              <a:ext cx="1307" cy="233"/>
              <a:chOff x="2645" y="1782"/>
              <a:chExt cx="944" cy="745"/>
            </a:xfrm>
          </p:grpSpPr>
          <p:sp>
            <p:nvSpPr>
              <p:cNvPr id="267273" name="Rectangle 9"/>
              <p:cNvSpPr>
                <a:spLocks noChangeArrowheads="1"/>
              </p:cNvSpPr>
              <p:nvPr/>
            </p:nvSpPr>
            <p:spPr bwMode="auto">
              <a:xfrm>
                <a:off x="2705" y="1782"/>
                <a:ext cx="884" cy="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zh-CN" altLang="en-US">
                    <a:latin typeface="Arial" panose="020B0604020202020204" pitchFamily="34" charset="0"/>
                    <a:ea typeface="宋体" panose="02010600030101010101" pitchFamily="2" charset="-122"/>
                  </a:rPr>
                  <a:t>初始化工作</a:t>
                </a:r>
              </a:p>
            </p:txBody>
          </p:sp>
          <p:sp>
            <p:nvSpPr>
              <p:cNvPr id="267274" name="AutoShape 10"/>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7275" name="Freeform 11"/>
            <p:cNvSpPr/>
            <p:nvPr/>
          </p:nvSpPr>
          <p:spPr bwMode="auto">
            <a:xfrm rot="5400000">
              <a:off x="2729" y="2742"/>
              <a:ext cx="106" cy="25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7276" name="Rectangle 12"/>
          <p:cNvSpPr>
            <a:spLocks noChangeArrowheads="1"/>
          </p:cNvSpPr>
          <p:nvPr/>
        </p:nvSpPr>
        <p:spPr bwMode="auto">
          <a:xfrm>
            <a:off x="2424113" y="5486401"/>
            <a:ext cx="3600450" cy="250825"/>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7277" name="Group 13"/>
          <p:cNvGrpSpPr/>
          <p:nvPr/>
        </p:nvGrpSpPr>
        <p:grpSpPr bwMode="auto">
          <a:xfrm>
            <a:off x="6037264" y="5211767"/>
            <a:ext cx="2649537" cy="369888"/>
            <a:chOff x="3491" y="2120"/>
            <a:chExt cx="1559" cy="233"/>
          </a:xfrm>
        </p:grpSpPr>
        <p:grpSp>
          <p:nvGrpSpPr>
            <p:cNvPr id="267278" name="Group 14"/>
            <p:cNvGrpSpPr/>
            <p:nvPr/>
          </p:nvGrpSpPr>
          <p:grpSpPr bwMode="auto">
            <a:xfrm>
              <a:off x="3743" y="2120"/>
              <a:ext cx="1307" cy="233"/>
              <a:chOff x="2645" y="1782"/>
              <a:chExt cx="944" cy="745"/>
            </a:xfrm>
          </p:grpSpPr>
          <p:sp>
            <p:nvSpPr>
              <p:cNvPr id="267279" name="Rectangle 15"/>
              <p:cNvSpPr>
                <a:spLocks noChangeArrowheads="1"/>
              </p:cNvSpPr>
              <p:nvPr/>
            </p:nvSpPr>
            <p:spPr bwMode="auto">
              <a:xfrm>
                <a:off x="2705" y="1782"/>
                <a:ext cx="884" cy="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zh-CN" altLang="en-US">
                    <a:latin typeface="Arial" panose="020B0604020202020204" pitchFamily="34" charset="0"/>
                    <a:ea typeface="宋体" panose="02010600030101010101" pitchFamily="2" charset="-122"/>
                  </a:rPr>
                  <a:t>允许中断</a:t>
                </a:r>
              </a:p>
            </p:txBody>
          </p:sp>
          <p:sp>
            <p:nvSpPr>
              <p:cNvPr id="267280" name="AutoShape 16"/>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7281" name="Freeform 17"/>
            <p:cNvSpPr/>
            <p:nvPr/>
          </p:nvSpPr>
          <p:spPr bwMode="auto">
            <a:xfrm rot="16200000" flipV="1">
              <a:off x="3584" y="2078"/>
              <a:ext cx="57" cy="244"/>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7282" name="Rectangle 18"/>
          <p:cNvSpPr>
            <a:spLocks noChangeArrowheads="1"/>
          </p:cNvSpPr>
          <p:nvPr/>
        </p:nvSpPr>
        <p:spPr bwMode="auto">
          <a:xfrm>
            <a:off x="2424113" y="2562226"/>
            <a:ext cx="3600450" cy="257175"/>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283" name="Text Box 19"/>
          <p:cNvSpPr txBox="1">
            <a:spLocks noChangeArrowheads="1"/>
          </p:cNvSpPr>
          <p:nvPr/>
        </p:nvSpPr>
        <p:spPr bwMode="auto">
          <a:xfrm>
            <a:off x="2446338" y="1376364"/>
            <a:ext cx="61706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a:ea typeface="华文新魏" panose="02010800040101010101" pitchFamily="2" charset="-122"/>
              </a:rPr>
              <a:t>    </a:t>
            </a:r>
            <a:r>
              <a:rPr lang="zh-CN" altLang="en-US" sz="2000">
                <a:ea typeface="华文新魏" panose="02010800040101010101" pitchFamily="2" charset="-122"/>
              </a:rPr>
              <a:t>下面给出</a:t>
            </a:r>
            <a:r>
              <a:rPr lang="en-US" altLang="zh-CN" sz="2000">
                <a:ea typeface="华文新魏" panose="02010800040101010101" pitchFamily="2" charset="-122"/>
              </a:rPr>
              <a:t>Task0</a:t>
            </a:r>
            <a:r>
              <a:rPr lang="zh-CN" altLang="en-US" sz="2000">
                <a:ea typeface="华文新魏" panose="02010800040101010101" pitchFamily="2" charset="-122"/>
              </a:rPr>
              <a:t>任务的主要处理代码。</a:t>
            </a:r>
          </a:p>
        </p:txBody>
      </p:sp>
      <p:sp>
        <p:nvSpPr>
          <p:cNvPr id="267284" name="Rectangle 20"/>
          <p:cNvSpPr>
            <a:spLocks noChangeArrowheads="1"/>
          </p:cNvSpPr>
          <p:nvPr/>
        </p:nvSpPr>
        <p:spPr bwMode="auto">
          <a:xfrm>
            <a:off x="2387600" y="1808164"/>
            <a:ext cx="7435850" cy="4592637"/>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285" name="Rectangle 21"/>
          <p:cNvSpPr>
            <a:spLocks noChangeArrowheads="1"/>
          </p:cNvSpPr>
          <p:nvPr/>
        </p:nvSpPr>
        <p:spPr bwMode="auto">
          <a:xfrm>
            <a:off x="2424113" y="3276600"/>
            <a:ext cx="3600450" cy="2286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286" name="Rectangle 22"/>
          <p:cNvSpPr>
            <a:spLocks noChangeArrowheads="1"/>
          </p:cNvSpPr>
          <p:nvPr/>
        </p:nvSpPr>
        <p:spPr bwMode="auto">
          <a:xfrm>
            <a:off x="2424113" y="5235576"/>
            <a:ext cx="3600450" cy="250825"/>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7287" name="Group 23"/>
          <p:cNvGrpSpPr/>
          <p:nvPr/>
        </p:nvGrpSpPr>
        <p:grpSpPr bwMode="auto">
          <a:xfrm>
            <a:off x="6037264" y="5516570"/>
            <a:ext cx="2649537" cy="369888"/>
            <a:chOff x="2843" y="3475"/>
            <a:chExt cx="1669" cy="233"/>
          </a:xfrm>
        </p:grpSpPr>
        <p:grpSp>
          <p:nvGrpSpPr>
            <p:cNvPr id="267288" name="Group 24"/>
            <p:cNvGrpSpPr/>
            <p:nvPr/>
          </p:nvGrpSpPr>
          <p:grpSpPr bwMode="auto">
            <a:xfrm>
              <a:off x="3113" y="3475"/>
              <a:ext cx="1399" cy="233"/>
              <a:chOff x="2645" y="1782"/>
              <a:chExt cx="944" cy="745"/>
            </a:xfrm>
          </p:grpSpPr>
          <p:sp>
            <p:nvSpPr>
              <p:cNvPr id="267289" name="Rectangle 25"/>
              <p:cNvSpPr>
                <a:spLocks noChangeArrowheads="1"/>
              </p:cNvSpPr>
              <p:nvPr/>
            </p:nvSpPr>
            <p:spPr bwMode="auto">
              <a:xfrm>
                <a:off x="2705" y="1782"/>
                <a:ext cx="884" cy="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en-US" altLang="zh-CN">
                    <a:latin typeface="Arial" panose="020B0604020202020204" pitchFamily="34" charset="0"/>
                    <a:ea typeface="宋体" panose="02010600030101010101" pitchFamily="2" charset="-122"/>
                  </a:rPr>
                  <a:t>LED1</a:t>
                </a:r>
                <a:r>
                  <a:rPr kumimoji="1" lang="zh-CN" altLang="en-US">
                    <a:latin typeface="Arial" panose="020B0604020202020204" pitchFamily="34" charset="0"/>
                    <a:ea typeface="宋体" panose="02010600030101010101" pitchFamily="2" charset="-122"/>
                  </a:rPr>
                  <a:t>闪烁</a:t>
                </a:r>
              </a:p>
            </p:txBody>
          </p:sp>
          <p:sp>
            <p:nvSpPr>
              <p:cNvPr id="267290" name="AutoShape 26"/>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7291" name="Freeform 27"/>
            <p:cNvSpPr/>
            <p:nvPr/>
          </p:nvSpPr>
          <p:spPr bwMode="auto">
            <a:xfrm rot="16200000" flipV="1">
              <a:off x="2945" y="3424"/>
              <a:ext cx="57" cy="261"/>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7292" name="Group 28"/>
          <p:cNvGrpSpPr/>
          <p:nvPr/>
        </p:nvGrpSpPr>
        <p:grpSpPr bwMode="auto">
          <a:xfrm>
            <a:off x="6019799" y="2708279"/>
            <a:ext cx="2946779" cy="646113"/>
            <a:chOff x="2656" y="2611"/>
            <a:chExt cx="1559" cy="407"/>
          </a:xfrm>
        </p:grpSpPr>
        <p:grpSp>
          <p:nvGrpSpPr>
            <p:cNvPr id="267293" name="Group 29"/>
            <p:cNvGrpSpPr/>
            <p:nvPr/>
          </p:nvGrpSpPr>
          <p:grpSpPr bwMode="auto">
            <a:xfrm>
              <a:off x="2908" y="2611"/>
              <a:ext cx="1307" cy="407"/>
              <a:chOff x="2645" y="1503"/>
              <a:chExt cx="944" cy="1304"/>
            </a:xfrm>
          </p:grpSpPr>
          <p:sp>
            <p:nvSpPr>
              <p:cNvPr id="267294" name="Rectangle 30"/>
              <p:cNvSpPr>
                <a:spLocks noChangeArrowheads="1"/>
              </p:cNvSpPr>
              <p:nvPr/>
            </p:nvSpPr>
            <p:spPr bwMode="auto">
              <a:xfrm>
                <a:off x="2705" y="1503"/>
                <a:ext cx="884" cy="1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zh-CN" altLang="en-US" dirty="0">
                    <a:latin typeface="Arial" panose="020B0604020202020204" pitchFamily="34" charset="0"/>
                    <a:ea typeface="宋体" panose="02010600030101010101" pitchFamily="2" charset="-122"/>
                  </a:rPr>
                  <a:t>关键代码，禁止中断</a:t>
                </a:r>
              </a:p>
            </p:txBody>
          </p:sp>
          <p:sp>
            <p:nvSpPr>
              <p:cNvPr id="267295" name="AutoShape 31"/>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7296" name="Freeform 32"/>
            <p:cNvSpPr/>
            <p:nvPr/>
          </p:nvSpPr>
          <p:spPr bwMode="auto">
            <a:xfrm rot="5400000">
              <a:off x="2729" y="2742"/>
              <a:ext cx="106" cy="25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7297" name="Group 33"/>
          <p:cNvGrpSpPr/>
          <p:nvPr/>
        </p:nvGrpSpPr>
        <p:grpSpPr bwMode="auto">
          <a:xfrm>
            <a:off x="6019801" y="3209926"/>
            <a:ext cx="3963988" cy="757237"/>
            <a:chOff x="2832" y="2022"/>
            <a:chExt cx="2497" cy="477"/>
          </a:xfrm>
        </p:grpSpPr>
        <p:grpSp>
          <p:nvGrpSpPr>
            <p:cNvPr id="267298" name="Group 34"/>
            <p:cNvGrpSpPr/>
            <p:nvPr/>
          </p:nvGrpSpPr>
          <p:grpSpPr bwMode="auto">
            <a:xfrm>
              <a:off x="3094" y="2022"/>
              <a:ext cx="2235" cy="477"/>
              <a:chOff x="3090" y="1641"/>
              <a:chExt cx="2235" cy="173"/>
            </a:xfrm>
          </p:grpSpPr>
          <p:sp>
            <p:nvSpPr>
              <p:cNvPr id="267299" name="Rectangle 35"/>
              <p:cNvSpPr>
                <a:spLocks noChangeArrowheads="1"/>
              </p:cNvSpPr>
              <p:nvPr/>
            </p:nvSpPr>
            <p:spPr bwMode="auto">
              <a:xfrm>
                <a:off x="3152" y="1641"/>
                <a:ext cx="2173" cy="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1" hangingPunct="1"/>
                <a:r>
                  <a:rPr kumimoji="1" lang="zh-CN" altLang="en-US" dirty="0">
                    <a:latin typeface="Arial" panose="020B0604020202020204" pitchFamily="34" charset="0"/>
                    <a:ea typeface="宋体" panose="02010600030101010101" pitchFamily="2" charset="-122"/>
                  </a:rPr>
                  <a:t>如果</a:t>
                </a:r>
                <a:r>
                  <a:rPr kumimoji="1" lang="en-US" altLang="zh-CN" dirty="0">
                    <a:latin typeface="Arial" panose="020B0604020202020204" pitchFamily="34" charset="0"/>
                    <a:ea typeface="宋体" panose="02010600030101010101" pitchFamily="2" charset="-122"/>
                  </a:rPr>
                  <a:t>sum1</a:t>
                </a:r>
                <a:r>
                  <a:rPr kumimoji="1" lang="zh-CN" altLang="en-US" dirty="0">
                    <a:latin typeface="Arial" panose="020B0604020202020204" pitchFamily="34" charset="0"/>
                    <a:ea typeface="宋体" panose="02010600030101010101" pitchFamily="2" charset="-122"/>
                  </a:rPr>
                  <a:t>与</a:t>
                </a:r>
                <a:r>
                  <a:rPr kumimoji="1" lang="en-US" altLang="zh-CN" dirty="0">
                    <a:latin typeface="Arial" panose="020B0604020202020204" pitchFamily="34" charset="0"/>
                    <a:ea typeface="宋体" panose="02010600030101010101" pitchFamily="2" charset="-122"/>
                  </a:rPr>
                  <a:t>sum2</a:t>
                </a:r>
                <a:r>
                  <a:rPr kumimoji="1" lang="zh-CN" altLang="en-US" dirty="0">
                    <a:latin typeface="Arial" panose="020B0604020202020204" pitchFamily="34" charset="0"/>
                    <a:ea typeface="宋体" panose="02010600030101010101" pitchFamily="2" charset="-122"/>
                  </a:rPr>
                  <a:t>不相等，则根据</a:t>
                </a:r>
                <a:r>
                  <a:rPr kumimoji="1" lang="en-US" altLang="zh-CN" dirty="0" err="1">
                    <a:latin typeface="Arial" panose="020B0604020202020204" pitchFamily="34" charset="0"/>
                    <a:ea typeface="宋体" panose="02010600030101010101" pitchFamily="2" charset="-122"/>
                  </a:rPr>
                  <a:t>i</a:t>
                </a:r>
                <a:r>
                  <a:rPr kumimoji="1" lang="en-US" altLang="zh-CN" dirty="0">
                    <a:latin typeface="Arial" panose="020B0604020202020204" pitchFamily="34" charset="0"/>
                    <a:ea typeface="宋体" panose="02010600030101010101" pitchFamily="2" charset="-122"/>
                  </a:rPr>
                  <a:t> % 2</a:t>
                </a:r>
                <a:r>
                  <a:rPr kumimoji="1" lang="zh-CN" altLang="en-US" dirty="0">
                    <a:latin typeface="Arial" panose="020B0604020202020204" pitchFamily="34" charset="0"/>
                    <a:ea typeface="宋体" panose="02010600030101010101" pitchFamily="2" charset="-122"/>
                  </a:rPr>
                  <a:t>的值点亮或熄灭</a:t>
                </a:r>
                <a:r>
                  <a:rPr kumimoji="1" lang="en-US" altLang="zh-CN" dirty="0">
                    <a:latin typeface="Arial" panose="020B0604020202020204" pitchFamily="34" charset="0"/>
                    <a:ea typeface="宋体" panose="02010600030101010101" pitchFamily="2" charset="-122"/>
                  </a:rPr>
                  <a:t>LED2</a:t>
                </a:r>
              </a:p>
            </p:txBody>
          </p:sp>
          <p:sp>
            <p:nvSpPr>
              <p:cNvPr id="267300" name="AutoShape 36"/>
              <p:cNvSpPr>
                <a:spLocks noChangeArrowheads="1"/>
              </p:cNvSpPr>
              <p:nvPr/>
            </p:nvSpPr>
            <p:spPr bwMode="auto">
              <a:xfrm>
                <a:off x="3090" y="1646"/>
                <a:ext cx="2041" cy="168"/>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7301" name="Freeform 37"/>
            <p:cNvSpPr/>
            <p:nvPr/>
          </p:nvSpPr>
          <p:spPr bwMode="auto">
            <a:xfrm rot="16200000" flipV="1">
              <a:off x="2934" y="2049"/>
              <a:ext cx="57" cy="261"/>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67283"/>
                                        </p:tgtEl>
                                        <p:attrNameLst>
                                          <p:attrName>style.visibility</p:attrName>
                                        </p:attrNameLst>
                                      </p:cBhvr>
                                      <p:to>
                                        <p:strVal val="visible"/>
                                      </p:to>
                                    </p:set>
                                    <p:animEffect transition="in" filter="blinds(horizontal)">
                                      <p:cBhvr>
                                        <p:cTn id="7" dur="500"/>
                                        <p:tgtEl>
                                          <p:spTgt spid="267283"/>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267284"/>
                                        </p:tgtEl>
                                        <p:attrNameLst>
                                          <p:attrName>style.visibility</p:attrName>
                                        </p:attrNameLst>
                                      </p:cBhvr>
                                      <p:to>
                                        <p:strVal val="visible"/>
                                      </p:to>
                                    </p:set>
                                    <p:animEffect transition="in" filter="slide(fromBottom)">
                                      <p:cBhvr>
                                        <p:cTn id="11" dur="500"/>
                                        <p:tgtEl>
                                          <p:spTgt spid="267284"/>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2672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267282"/>
                                        </p:tgtEl>
                                        <p:attrNameLst>
                                          <p:attrName>style.visibility</p:attrName>
                                        </p:attrNameLst>
                                      </p:cBhvr>
                                      <p:to>
                                        <p:strVal val="visible"/>
                                      </p:to>
                                    </p:set>
                                    <p:animEffect transition="in" filter="wipe(up)">
                                      <p:cBhvr>
                                        <p:cTn id="19" dur="500"/>
                                        <p:tgtEl>
                                          <p:spTgt spid="267282"/>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267271"/>
                                        </p:tgtEl>
                                        <p:attrNameLst>
                                          <p:attrName>style.visibility</p:attrName>
                                        </p:attrNameLst>
                                      </p:cBhvr>
                                      <p:to>
                                        <p:strVal val="visible"/>
                                      </p:to>
                                    </p:set>
                                    <p:animEffect transition="in" filter="wipe(left)">
                                      <p:cBhvr>
                                        <p:cTn id="23" dur="500"/>
                                        <p:tgtEl>
                                          <p:spTgt spid="267271"/>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267270"/>
                                        </p:tgtEl>
                                        <p:attrNameLst>
                                          <p:attrName>style.visibility</p:attrName>
                                        </p:attrNameLst>
                                      </p:cBhvr>
                                      <p:to>
                                        <p:strVal val="visible"/>
                                      </p:to>
                                    </p:set>
                                    <p:animEffect transition="in" filter="wipe(up)">
                                      <p:cBhvr>
                                        <p:cTn id="27" dur="500"/>
                                        <p:tgtEl>
                                          <p:spTgt spid="267270"/>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267292"/>
                                        </p:tgtEl>
                                        <p:attrNameLst>
                                          <p:attrName>style.visibility</p:attrName>
                                        </p:attrNameLst>
                                      </p:cBhvr>
                                      <p:to>
                                        <p:strVal val="visible"/>
                                      </p:to>
                                    </p:set>
                                    <p:animEffect transition="in" filter="wipe(left)">
                                      <p:cBhvr>
                                        <p:cTn id="31" dur="500"/>
                                        <p:tgtEl>
                                          <p:spTgt spid="267292"/>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267285"/>
                                        </p:tgtEl>
                                        <p:attrNameLst>
                                          <p:attrName>style.visibility</p:attrName>
                                        </p:attrNameLst>
                                      </p:cBhvr>
                                      <p:to>
                                        <p:strVal val="visible"/>
                                      </p:to>
                                    </p:set>
                                    <p:animEffect transition="in" filter="wipe(up)">
                                      <p:cBhvr>
                                        <p:cTn id="35" dur="500"/>
                                        <p:tgtEl>
                                          <p:spTgt spid="267285"/>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267297"/>
                                        </p:tgtEl>
                                        <p:attrNameLst>
                                          <p:attrName>style.visibility</p:attrName>
                                        </p:attrNameLst>
                                      </p:cBhvr>
                                      <p:to>
                                        <p:strVal val="visible"/>
                                      </p:to>
                                    </p:set>
                                    <p:animEffect transition="in" filter="wipe(left)">
                                      <p:cBhvr>
                                        <p:cTn id="39" dur="500"/>
                                        <p:tgtEl>
                                          <p:spTgt spid="267297"/>
                                        </p:tgtEl>
                                      </p:cBhvr>
                                    </p:animEffect>
                                  </p:childTnLst>
                                </p:cTn>
                              </p:par>
                            </p:childTnLst>
                          </p:cTn>
                        </p:par>
                        <p:par>
                          <p:cTn id="40" fill="hold">
                            <p:stCondLst>
                              <p:cond delay="3000"/>
                            </p:stCondLst>
                            <p:childTnLst>
                              <p:par>
                                <p:cTn id="41" presetID="22" presetClass="entr" presetSubtype="1" fill="hold" grpId="0" nodeType="afterEffect">
                                  <p:stCondLst>
                                    <p:cond delay="0"/>
                                  </p:stCondLst>
                                  <p:childTnLst>
                                    <p:set>
                                      <p:cBhvr>
                                        <p:cTn id="42" dur="1" fill="hold">
                                          <p:stCondLst>
                                            <p:cond delay="0"/>
                                          </p:stCondLst>
                                        </p:cTn>
                                        <p:tgtEl>
                                          <p:spTgt spid="267286"/>
                                        </p:tgtEl>
                                        <p:attrNameLst>
                                          <p:attrName>style.visibility</p:attrName>
                                        </p:attrNameLst>
                                      </p:cBhvr>
                                      <p:to>
                                        <p:strVal val="visible"/>
                                      </p:to>
                                    </p:set>
                                    <p:animEffect transition="in" filter="wipe(up)">
                                      <p:cBhvr>
                                        <p:cTn id="43" dur="500"/>
                                        <p:tgtEl>
                                          <p:spTgt spid="267286"/>
                                        </p:tgtEl>
                                      </p:cBhvr>
                                    </p:animEffect>
                                  </p:childTnLst>
                                </p:cTn>
                              </p:par>
                            </p:childTnLst>
                          </p:cTn>
                        </p:par>
                        <p:par>
                          <p:cTn id="44" fill="hold">
                            <p:stCondLst>
                              <p:cond delay="3500"/>
                            </p:stCondLst>
                            <p:childTnLst>
                              <p:par>
                                <p:cTn id="45" presetID="22" presetClass="entr" presetSubtype="8" fill="hold" nodeType="afterEffect">
                                  <p:stCondLst>
                                    <p:cond delay="0"/>
                                  </p:stCondLst>
                                  <p:childTnLst>
                                    <p:set>
                                      <p:cBhvr>
                                        <p:cTn id="46" dur="1" fill="hold">
                                          <p:stCondLst>
                                            <p:cond delay="0"/>
                                          </p:stCondLst>
                                        </p:cTn>
                                        <p:tgtEl>
                                          <p:spTgt spid="267277"/>
                                        </p:tgtEl>
                                        <p:attrNameLst>
                                          <p:attrName>style.visibility</p:attrName>
                                        </p:attrNameLst>
                                      </p:cBhvr>
                                      <p:to>
                                        <p:strVal val="visible"/>
                                      </p:to>
                                    </p:set>
                                    <p:animEffect transition="in" filter="wipe(left)">
                                      <p:cBhvr>
                                        <p:cTn id="47" dur="500"/>
                                        <p:tgtEl>
                                          <p:spTgt spid="267277"/>
                                        </p:tgtEl>
                                      </p:cBhvr>
                                    </p:animEffect>
                                  </p:childTnLst>
                                </p:cTn>
                              </p:par>
                            </p:childTnLst>
                          </p:cTn>
                        </p:par>
                        <p:par>
                          <p:cTn id="48" fill="hold">
                            <p:stCondLst>
                              <p:cond delay="4000"/>
                            </p:stCondLst>
                            <p:childTnLst>
                              <p:par>
                                <p:cTn id="49" presetID="22" presetClass="entr" presetSubtype="1" fill="hold" grpId="0" nodeType="afterEffect">
                                  <p:stCondLst>
                                    <p:cond delay="0"/>
                                  </p:stCondLst>
                                  <p:childTnLst>
                                    <p:set>
                                      <p:cBhvr>
                                        <p:cTn id="50" dur="1" fill="hold">
                                          <p:stCondLst>
                                            <p:cond delay="0"/>
                                          </p:stCondLst>
                                        </p:cTn>
                                        <p:tgtEl>
                                          <p:spTgt spid="267276"/>
                                        </p:tgtEl>
                                        <p:attrNameLst>
                                          <p:attrName>style.visibility</p:attrName>
                                        </p:attrNameLst>
                                      </p:cBhvr>
                                      <p:to>
                                        <p:strVal val="visible"/>
                                      </p:to>
                                    </p:set>
                                    <p:animEffect transition="in" filter="wipe(up)">
                                      <p:cBhvr>
                                        <p:cTn id="51" dur="500"/>
                                        <p:tgtEl>
                                          <p:spTgt spid="267276"/>
                                        </p:tgtEl>
                                      </p:cBhvr>
                                    </p:animEffect>
                                  </p:childTnLst>
                                </p:cTn>
                              </p:par>
                            </p:childTnLst>
                          </p:cTn>
                        </p:par>
                        <p:par>
                          <p:cTn id="52" fill="hold">
                            <p:stCondLst>
                              <p:cond delay="4500"/>
                            </p:stCondLst>
                            <p:childTnLst>
                              <p:par>
                                <p:cTn id="53" presetID="22" presetClass="entr" presetSubtype="8" fill="hold" nodeType="afterEffect">
                                  <p:stCondLst>
                                    <p:cond delay="0"/>
                                  </p:stCondLst>
                                  <p:childTnLst>
                                    <p:set>
                                      <p:cBhvr>
                                        <p:cTn id="54" dur="1" fill="hold">
                                          <p:stCondLst>
                                            <p:cond delay="0"/>
                                          </p:stCondLst>
                                        </p:cTn>
                                        <p:tgtEl>
                                          <p:spTgt spid="267287"/>
                                        </p:tgtEl>
                                        <p:attrNameLst>
                                          <p:attrName>style.visibility</p:attrName>
                                        </p:attrNameLst>
                                      </p:cBhvr>
                                      <p:to>
                                        <p:strVal val="visible"/>
                                      </p:to>
                                    </p:set>
                                    <p:animEffect transition="in" filter="wipe(left)">
                                      <p:cBhvr>
                                        <p:cTn id="55" dur="500"/>
                                        <p:tgtEl>
                                          <p:spTgt spid="267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269" grpId="0" animBg="1"/>
      <p:bldP spid="267270" grpId="0" animBg="1"/>
      <p:bldP spid="267276" grpId="0" animBg="1"/>
      <p:bldP spid="267282" grpId="0" animBg="1"/>
      <p:bldP spid="267283" grpId="0"/>
      <p:bldP spid="267284" grpId="0" animBg="1"/>
      <p:bldP spid="267285" grpId="0" animBg="1"/>
      <p:bldP spid="267286" grpId="0" animBg="1"/>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AutoShape 2"/>
          <p:cNvSpPr>
            <a:spLocks noChangeArrowheads="1"/>
          </p:cNvSpPr>
          <p:nvPr/>
        </p:nvSpPr>
        <p:spPr bwMode="auto">
          <a:xfrm>
            <a:off x="1774826" y="355736"/>
            <a:ext cx="432117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临界区与中断管理</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p>
        </p:txBody>
      </p:sp>
      <p:sp>
        <p:nvSpPr>
          <p:cNvPr id="268291" name="Line 3"/>
          <p:cNvSpPr>
            <a:spLocks noChangeShapeType="1"/>
          </p:cNvSpPr>
          <p:nvPr/>
        </p:nvSpPr>
        <p:spPr bwMode="auto">
          <a:xfrm>
            <a:off x="4727576" y="85897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8292" name="AutoShape 4"/>
          <p:cNvSpPr>
            <a:spLocks noChangeArrowheads="1"/>
          </p:cNvSpPr>
          <p:nvPr/>
        </p:nvSpPr>
        <p:spPr bwMode="gray">
          <a:xfrm>
            <a:off x="6248401" y="242428"/>
            <a:ext cx="3457575"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案例分析</a:t>
            </a:r>
          </a:p>
        </p:txBody>
      </p:sp>
      <p:sp>
        <p:nvSpPr>
          <p:cNvPr id="268293" name="Rectangle 5"/>
          <p:cNvSpPr>
            <a:spLocks noChangeArrowheads="1"/>
          </p:cNvSpPr>
          <p:nvPr/>
        </p:nvSpPr>
        <p:spPr bwMode="auto">
          <a:xfrm>
            <a:off x="2424113" y="2141539"/>
            <a:ext cx="3600450" cy="2790825"/>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171450" indent="-171450">
              <a:tabLst>
                <a:tab pos="1885950" algn="l"/>
              </a:tabLst>
              <a:defRPr kumimoji="1" sz="2400">
                <a:solidFill>
                  <a:schemeClr val="tx1"/>
                </a:solidFill>
                <a:latin typeface="Times New Roman" panose="02020603050405020304" pitchFamily="18" charset="0"/>
                <a:ea typeface="宋体" panose="02010600030101010101" pitchFamily="2" charset="-122"/>
              </a:defRPr>
            </a:lvl1pPr>
            <a:lvl2pPr>
              <a:tabLst>
                <a:tab pos="1885950" algn="l"/>
              </a:tabLst>
              <a:defRPr kumimoji="1" sz="2400">
                <a:solidFill>
                  <a:schemeClr val="tx1"/>
                </a:solidFill>
                <a:latin typeface="Times New Roman" panose="02020603050405020304" pitchFamily="18" charset="0"/>
                <a:ea typeface="宋体" panose="02010600030101010101" pitchFamily="2" charset="-122"/>
              </a:defRPr>
            </a:lvl2pPr>
            <a:lvl3pPr>
              <a:tabLst>
                <a:tab pos="1885950" algn="l"/>
              </a:tabLst>
              <a:defRPr kumimoji="1" sz="2400">
                <a:solidFill>
                  <a:schemeClr val="tx1"/>
                </a:solidFill>
                <a:latin typeface="Times New Roman" panose="02020603050405020304" pitchFamily="18" charset="0"/>
                <a:ea typeface="宋体" panose="02010600030101010101" pitchFamily="2" charset="-122"/>
              </a:defRPr>
            </a:lvl3pPr>
            <a:lvl4pPr>
              <a:tabLst>
                <a:tab pos="1885950" algn="l"/>
              </a:tabLst>
              <a:defRPr kumimoji="1" sz="2400">
                <a:solidFill>
                  <a:schemeClr val="tx1"/>
                </a:solidFill>
                <a:latin typeface="Times New Roman" panose="02020603050405020304" pitchFamily="18" charset="0"/>
                <a:ea typeface="宋体" panose="02010600030101010101" pitchFamily="2" charset="-122"/>
              </a:defRPr>
            </a:lvl4pPr>
            <a:lvl5pPr>
              <a:tabLst>
                <a:tab pos="1885950"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9pPr>
          </a:lstStyle>
          <a:p>
            <a:pPr algn="just"/>
            <a:r>
              <a:rPr lang="en-US" altLang="zh-CN" sz="1600">
                <a:latin typeface="Arial" panose="020B0604020202020204" pitchFamily="34" charset="0"/>
                <a:ea typeface="华文新魏" panose="02010800040101010101" pitchFamily="2" charset="-122"/>
              </a:rPr>
              <a:t>void  Task1 (void  *pdata)</a:t>
            </a:r>
          </a:p>
          <a:p>
            <a:pPr algn="just"/>
            <a:r>
              <a:rPr lang="en-US" altLang="zh-CN" sz="1600">
                <a:latin typeface="Arial" panose="020B0604020202020204" pitchFamily="34" charset="0"/>
                <a:ea typeface="华文新魏" panose="02010800040101010101" pitchFamily="2" charset="-122"/>
              </a:rPr>
              <a:t>{</a:t>
            </a:r>
          </a:p>
          <a:p>
            <a:pPr algn="just"/>
            <a:r>
              <a:rPr kumimoji="0" lang="en-US" altLang="zh-CN" sz="1600">
                <a:latin typeface="Arial" panose="020B0604020202020204" pitchFamily="34" charset="0"/>
                <a:ea typeface="华文新魏" panose="02010800040101010101" pitchFamily="2" charset="-122"/>
              </a:rPr>
              <a:t>    pdata = pdata;</a:t>
            </a:r>
          </a:p>
          <a:p>
            <a:pPr algn="just"/>
            <a:r>
              <a:rPr lang="en-US" altLang="zh-CN" sz="1600">
                <a:latin typeface="Arial" panose="020B0604020202020204" pitchFamily="34" charset="0"/>
                <a:ea typeface="华文新魏" panose="02010800040101010101" pitchFamily="2" charset="-122"/>
              </a:rPr>
              <a:t>    </a:t>
            </a:r>
          </a:p>
          <a:p>
            <a:pPr algn="just"/>
            <a:r>
              <a:rPr lang="en-US" altLang="zh-CN" sz="1600">
                <a:latin typeface="Arial" panose="020B0604020202020204" pitchFamily="34" charset="0"/>
                <a:ea typeface="华文新魏" panose="02010800040101010101" pitchFamily="2" charset="-122"/>
              </a:rPr>
              <a:t>    while (1) {</a:t>
            </a:r>
          </a:p>
          <a:p>
            <a:pPr algn="just"/>
            <a:r>
              <a:rPr lang="en-US" altLang="zh-CN" sz="1600">
                <a:latin typeface="Arial" panose="020B0604020202020204" pitchFamily="34" charset="0"/>
                <a:ea typeface="华文新魏" panose="02010800040101010101" pitchFamily="2" charset="-122"/>
              </a:rPr>
              <a:t>        OS_ENTER_CRITICAL();</a:t>
            </a:r>
          </a:p>
          <a:p>
            <a:pPr algn="just"/>
            <a:r>
              <a:rPr lang="en-US" altLang="zh-CN" sz="1600">
                <a:latin typeface="Arial" panose="020B0604020202020204" pitchFamily="34" charset="0"/>
                <a:ea typeface="华文新魏" panose="02010800040101010101" pitchFamily="2" charset="-122"/>
              </a:rPr>
              <a:t>        sum1++;</a:t>
            </a:r>
          </a:p>
          <a:p>
            <a:pPr algn="just"/>
            <a:r>
              <a:rPr lang="en-US" altLang="zh-CN" sz="1600">
                <a:latin typeface="Arial" panose="020B0604020202020204" pitchFamily="34" charset="0"/>
                <a:ea typeface="华文新魏" panose="02010800040101010101" pitchFamily="2" charset="-122"/>
              </a:rPr>
              <a:t>        sum2++;</a:t>
            </a:r>
          </a:p>
          <a:p>
            <a:pPr algn="just"/>
            <a:r>
              <a:rPr lang="en-US" altLang="zh-CN" sz="1600">
                <a:latin typeface="Arial" panose="020B0604020202020204" pitchFamily="34" charset="0"/>
                <a:ea typeface="华文新魏" panose="02010800040101010101" pitchFamily="2" charset="-122"/>
              </a:rPr>
              <a:t>        OS_EXIT_CRITICAL();</a:t>
            </a:r>
          </a:p>
          <a:p>
            <a:pPr algn="just"/>
            <a:r>
              <a:rPr lang="en-US" altLang="zh-CN" sz="1600">
                <a:latin typeface="Arial" panose="020B0604020202020204" pitchFamily="34" charset="0"/>
                <a:ea typeface="华文新魏" panose="02010800040101010101" pitchFamily="2" charset="-122"/>
              </a:rPr>
              <a:t>    }</a:t>
            </a:r>
          </a:p>
          <a:p>
            <a:pPr algn="just"/>
            <a:r>
              <a:rPr lang="en-US" altLang="zh-CN" sz="1600">
                <a:latin typeface="Arial" panose="020B0604020202020204" pitchFamily="34" charset="0"/>
                <a:ea typeface="华文新魏" panose="02010800040101010101" pitchFamily="2" charset="-122"/>
              </a:rPr>
              <a:t>}</a:t>
            </a:r>
          </a:p>
        </p:txBody>
      </p:sp>
      <p:sp>
        <p:nvSpPr>
          <p:cNvPr id="268294" name="Rectangle 6"/>
          <p:cNvSpPr>
            <a:spLocks noChangeArrowheads="1"/>
          </p:cNvSpPr>
          <p:nvPr/>
        </p:nvSpPr>
        <p:spPr bwMode="auto">
          <a:xfrm>
            <a:off x="2424113" y="3408363"/>
            <a:ext cx="3600450" cy="3048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8295" name="Group 7"/>
          <p:cNvGrpSpPr/>
          <p:nvPr/>
        </p:nvGrpSpPr>
        <p:grpSpPr bwMode="auto">
          <a:xfrm>
            <a:off x="6042026" y="2479681"/>
            <a:ext cx="2644775" cy="369888"/>
            <a:chOff x="2656" y="2700"/>
            <a:chExt cx="1559" cy="233"/>
          </a:xfrm>
        </p:grpSpPr>
        <p:grpSp>
          <p:nvGrpSpPr>
            <p:cNvPr id="268296" name="Group 8"/>
            <p:cNvGrpSpPr/>
            <p:nvPr/>
          </p:nvGrpSpPr>
          <p:grpSpPr bwMode="auto">
            <a:xfrm>
              <a:off x="2908" y="2700"/>
              <a:ext cx="1307" cy="233"/>
              <a:chOff x="2645" y="1782"/>
              <a:chExt cx="944" cy="745"/>
            </a:xfrm>
          </p:grpSpPr>
          <p:sp>
            <p:nvSpPr>
              <p:cNvPr id="268297" name="Rectangle 9"/>
              <p:cNvSpPr>
                <a:spLocks noChangeArrowheads="1"/>
              </p:cNvSpPr>
              <p:nvPr/>
            </p:nvSpPr>
            <p:spPr bwMode="auto">
              <a:xfrm>
                <a:off x="2705" y="1782"/>
                <a:ext cx="884" cy="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zh-CN" altLang="en-US">
                    <a:latin typeface="Arial" panose="020B0604020202020204" pitchFamily="34" charset="0"/>
                    <a:ea typeface="宋体" panose="02010600030101010101" pitchFamily="2" charset="-122"/>
                  </a:rPr>
                  <a:t>防止编译器报警</a:t>
                </a:r>
              </a:p>
            </p:txBody>
          </p:sp>
          <p:sp>
            <p:nvSpPr>
              <p:cNvPr id="268298" name="AutoShape 10"/>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8299" name="Freeform 11"/>
            <p:cNvSpPr/>
            <p:nvPr/>
          </p:nvSpPr>
          <p:spPr bwMode="auto">
            <a:xfrm rot="5400000">
              <a:off x="2729" y="2742"/>
              <a:ext cx="106" cy="25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8300" name="Rectangle 12"/>
          <p:cNvSpPr>
            <a:spLocks noChangeArrowheads="1"/>
          </p:cNvSpPr>
          <p:nvPr/>
        </p:nvSpPr>
        <p:spPr bwMode="auto">
          <a:xfrm>
            <a:off x="2424113" y="3713163"/>
            <a:ext cx="3600450" cy="4572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8301" name="Group 13"/>
          <p:cNvGrpSpPr/>
          <p:nvPr/>
        </p:nvGrpSpPr>
        <p:grpSpPr bwMode="auto">
          <a:xfrm>
            <a:off x="6024564" y="3743330"/>
            <a:ext cx="2662237" cy="369888"/>
            <a:chOff x="3491" y="2120"/>
            <a:chExt cx="1559" cy="233"/>
          </a:xfrm>
        </p:grpSpPr>
        <p:grpSp>
          <p:nvGrpSpPr>
            <p:cNvPr id="268302" name="Group 14"/>
            <p:cNvGrpSpPr/>
            <p:nvPr/>
          </p:nvGrpSpPr>
          <p:grpSpPr bwMode="auto">
            <a:xfrm>
              <a:off x="3743" y="2120"/>
              <a:ext cx="1307" cy="233"/>
              <a:chOff x="2645" y="1782"/>
              <a:chExt cx="944" cy="745"/>
            </a:xfrm>
          </p:grpSpPr>
          <p:sp>
            <p:nvSpPr>
              <p:cNvPr id="268303" name="Rectangle 15"/>
              <p:cNvSpPr>
                <a:spLocks noChangeArrowheads="1"/>
              </p:cNvSpPr>
              <p:nvPr/>
            </p:nvSpPr>
            <p:spPr bwMode="auto">
              <a:xfrm>
                <a:off x="2705" y="1782"/>
                <a:ext cx="884" cy="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en-US" altLang="zh-CN">
                    <a:latin typeface="Arial" panose="020B0604020202020204" pitchFamily="34" charset="0"/>
                    <a:ea typeface="宋体" panose="02010600030101010101" pitchFamily="2" charset="-122"/>
                  </a:rPr>
                  <a:t>sum1</a:t>
                </a:r>
                <a:r>
                  <a:rPr kumimoji="1" lang="zh-CN" altLang="en-US">
                    <a:latin typeface="Arial" panose="020B0604020202020204" pitchFamily="34" charset="0"/>
                    <a:ea typeface="宋体" panose="02010600030101010101" pitchFamily="2" charset="-122"/>
                  </a:rPr>
                  <a:t>和</a:t>
                </a:r>
                <a:r>
                  <a:rPr kumimoji="1" lang="en-US" altLang="zh-CN">
                    <a:latin typeface="Arial" panose="020B0604020202020204" pitchFamily="34" charset="0"/>
                    <a:ea typeface="宋体" panose="02010600030101010101" pitchFamily="2" charset="-122"/>
                  </a:rPr>
                  <a:t>sum2</a:t>
                </a:r>
                <a:r>
                  <a:rPr kumimoji="1" lang="zh-CN" altLang="en-US">
                    <a:latin typeface="Arial" panose="020B0604020202020204" pitchFamily="34" charset="0"/>
                    <a:ea typeface="宋体" panose="02010600030101010101" pitchFamily="2" charset="-122"/>
                  </a:rPr>
                  <a:t>加</a:t>
                </a:r>
                <a:r>
                  <a:rPr kumimoji="1" lang="en-US" altLang="zh-CN">
                    <a:latin typeface="Arial" panose="020B0604020202020204" pitchFamily="34" charset="0"/>
                    <a:ea typeface="宋体" panose="02010600030101010101" pitchFamily="2" charset="-122"/>
                  </a:rPr>
                  <a:t>1</a:t>
                </a:r>
              </a:p>
            </p:txBody>
          </p:sp>
          <p:sp>
            <p:nvSpPr>
              <p:cNvPr id="268304" name="AutoShape 16"/>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8305" name="Freeform 17"/>
            <p:cNvSpPr/>
            <p:nvPr/>
          </p:nvSpPr>
          <p:spPr bwMode="auto">
            <a:xfrm rot="16200000" flipV="1">
              <a:off x="3584" y="2078"/>
              <a:ext cx="57" cy="244"/>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8306" name="Rectangle 18"/>
          <p:cNvSpPr>
            <a:spLocks noChangeArrowheads="1"/>
          </p:cNvSpPr>
          <p:nvPr/>
        </p:nvSpPr>
        <p:spPr bwMode="auto">
          <a:xfrm>
            <a:off x="2424113" y="2693989"/>
            <a:ext cx="3600450" cy="257175"/>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07" name="Text Box 19"/>
          <p:cNvSpPr txBox="1">
            <a:spLocks noChangeArrowheads="1"/>
          </p:cNvSpPr>
          <p:nvPr/>
        </p:nvSpPr>
        <p:spPr bwMode="auto">
          <a:xfrm>
            <a:off x="2446338" y="1411289"/>
            <a:ext cx="61706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a:ea typeface="华文新魏" panose="02010800040101010101" pitchFamily="2" charset="-122"/>
              </a:rPr>
              <a:t>    </a:t>
            </a:r>
            <a:r>
              <a:rPr lang="zh-CN" altLang="en-US" sz="2000">
                <a:ea typeface="华文新魏" panose="02010800040101010101" pitchFamily="2" charset="-122"/>
              </a:rPr>
              <a:t>下面给出</a:t>
            </a:r>
            <a:r>
              <a:rPr lang="en-US" altLang="zh-CN" sz="2000">
                <a:ea typeface="华文新魏" panose="02010800040101010101" pitchFamily="2" charset="-122"/>
              </a:rPr>
              <a:t>Task1</a:t>
            </a:r>
            <a:r>
              <a:rPr lang="zh-CN" altLang="en-US" sz="2000">
                <a:ea typeface="华文新魏" panose="02010800040101010101" pitchFamily="2" charset="-122"/>
              </a:rPr>
              <a:t>任务的主要处理代码。</a:t>
            </a:r>
          </a:p>
        </p:txBody>
      </p:sp>
      <p:sp>
        <p:nvSpPr>
          <p:cNvPr id="268308" name="Rectangle 20"/>
          <p:cNvSpPr>
            <a:spLocks noChangeArrowheads="1"/>
          </p:cNvSpPr>
          <p:nvPr/>
        </p:nvSpPr>
        <p:spPr bwMode="auto">
          <a:xfrm>
            <a:off x="2387600" y="1989138"/>
            <a:ext cx="7435850" cy="3124200"/>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09" name="Rectangle 21"/>
          <p:cNvSpPr>
            <a:spLocks noChangeArrowheads="1"/>
          </p:cNvSpPr>
          <p:nvPr/>
        </p:nvSpPr>
        <p:spPr bwMode="auto">
          <a:xfrm>
            <a:off x="2424113" y="4170364"/>
            <a:ext cx="3600450" cy="250825"/>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8310" name="Group 22"/>
          <p:cNvGrpSpPr/>
          <p:nvPr/>
        </p:nvGrpSpPr>
        <p:grpSpPr bwMode="auto">
          <a:xfrm>
            <a:off x="6019800" y="4200530"/>
            <a:ext cx="2667000" cy="369888"/>
            <a:chOff x="3491" y="2120"/>
            <a:chExt cx="1559" cy="233"/>
          </a:xfrm>
        </p:grpSpPr>
        <p:grpSp>
          <p:nvGrpSpPr>
            <p:cNvPr id="268311" name="Group 23"/>
            <p:cNvGrpSpPr/>
            <p:nvPr/>
          </p:nvGrpSpPr>
          <p:grpSpPr bwMode="auto">
            <a:xfrm>
              <a:off x="3743" y="2120"/>
              <a:ext cx="1307" cy="233"/>
              <a:chOff x="2645" y="1782"/>
              <a:chExt cx="944" cy="745"/>
            </a:xfrm>
          </p:grpSpPr>
          <p:sp>
            <p:nvSpPr>
              <p:cNvPr id="268312" name="Rectangle 24"/>
              <p:cNvSpPr>
                <a:spLocks noChangeArrowheads="1"/>
              </p:cNvSpPr>
              <p:nvPr/>
            </p:nvSpPr>
            <p:spPr bwMode="auto">
              <a:xfrm>
                <a:off x="2705" y="1782"/>
                <a:ext cx="884" cy="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zh-CN" altLang="en-US">
                    <a:latin typeface="Arial" panose="020B0604020202020204" pitchFamily="34" charset="0"/>
                    <a:ea typeface="宋体" panose="02010600030101010101" pitchFamily="2" charset="-122"/>
                  </a:rPr>
                  <a:t>允许中断</a:t>
                </a:r>
              </a:p>
            </p:txBody>
          </p:sp>
          <p:sp>
            <p:nvSpPr>
              <p:cNvPr id="268313" name="AutoShape 25"/>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8314" name="Freeform 26"/>
            <p:cNvSpPr/>
            <p:nvPr/>
          </p:nvSpPr>
          <p:spPr bwMode="auto">
            <a:xfrm rot="16200000" flipV="1">
              <a:off x="3584" y="2078"/>
              <a:ext cx="57" cy="244"/>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8315" name="Group 27"/>
          <p:cNvGrpSpPr/>
          <p:nvPr/>
        </p:nvGrpSpPr>
        <p:grpSpPr bwMode="auto">
          <a:xfrm>
            <a:off x="6019799" y="3068642"/>
            <a:ext cx="3055961" cy="646113"/>
            <a:chOff x="2656" y="2611"/>
            <a:chExt cx="1559" cy="407"/>
          </a:xfrm>
        </p:grpSpPr>
        <p:grpSp>
          <p:nvGrpSpPr>
            <p:cNvPr id="268316" name="Group 28"/>
            <p:cNvGrpSpPr/>
            <p:nvPr/>
          </p:nvGrpSpPr>
          <p:grpSpPr bwMode="auto">
            <a:xfrm>
              <a:off x="2908" y="2611"/>
              <a:ext cx="1307" cy="407"/>
              <a:chOff x="2645" y="1503"/>
              <a:chExt cx="944" cy="1304"/>
            </a:xfrm>
          </p:grpSpPr>
          <p:sp>
            <p:nvSpPr>
              <p:cNvPr id="268317" name="Rectangle 29"/>
              <p:cNvSpPr>
                <a:spLocks noChangeArrowheads="1"/>
              </p:cNvSpPr>
              <p:nvPr/>
            </p:nvSpPr>
            <p:spPr bwMode="auto">
              <a:xfrm>
                <a:off x="2705" y="1503"/>
                <a:ext cx="884" cy="1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zh-CN" altLang="en-US">
                    <a:latin typeface="Arial" panose="020B0604020202020204" pitchFamily="34" charset="0"/>
                    <a:ea typeface="宋体" panose="02010600030101010101" pitchFamily="2" charset="-122"/>
                  </a:rPr>
                  <a:t>关键代码，禁止中断</a:t>
                </a:r>
              </a:p>
            </p:txBody>
          </p:sp>
          <p:sp>
            <p:nvSpPr>
              <p:cNvPr id="268318" name="AutoShape 30"/>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8319" name="Freeform 31"/>
            <p:cNvSpPr/>
            <p:nvPr/>
          </p:nvSpPr>
          <p:spPr bwMode="auto">
            <a:xfrm rot="5400000">
              <a:off x="2729" y="2742"/>
              <a:ext cx="106" cy="25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8321" name="Rectangle 33"/>
          <p:cNvSpPr>
            <a:spLocks noChangeArrowheads="1"/>
          </p:cNvSpPr>
          <p:nvPr/>
        </p:nvSpPr>
        <p:spPr bwMode="auto">
          <a:xfrm>
            <a:off x="2387600" y="5265739"/>
            <a:ext cx="7435850" cy="915987"/>
          </a:xfrm>
          <a:prstGeom prst="rect">
            <a:avLst/>
          </a:prstGeom>
          <a:gradFill rotWithShape="1">
            <a:gsLst>
              <a:gs pos="0">
                <a:srgbClr val="008000">
                  <a:alpha val="50000"/>
                </a:srgbClr>
              </a:gs>
              <a:gs pos="100000">
                <a:srgbClr val="008000">
                  <a:gamma/>
                  <a:tint val="31765"/>
                  <a:invGamma/>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1" hangingPunct="1"/>
            <a:r>
              <a:rPr lang="zh-CN" altLang="en-US" dirty="0"/>
              <a:t>由于</a:t>
            </a:r>
            <a:r>
              <a:rPr lang="en-US" altLang="zh-CN" dirty="0"/>
              <a:t>CPU</a:t>
            </a:r>
            <a:r>
              <a:rPr lang="zh-CN" altLang="en-US" dirty="0"/>
              <a:t>在执行关键代码时，中断被屏蔽，因此不可能执行中断服务程序，也就不会引起中断切换。此时，只要</a:t>
            </a:r>
            <a:r>
              <a:rPr lang="en-US" altLang="zh-CN" dirty="0"/>
              <a:t>Task0()</a:t>
            </a:r>
            <a:r>
              <a:rPr lang="zh-CN" altLang="en-US" dirty="0"/>
              <a:t>运行，</a:t>
            </a:r>
            <a:r>
              <a:rPr lang="en-US" altLang="zh-CN" dirty="0"/>
              <a:t>sum1</a:t>
            </a:r>
            <a:r>
              <a:rPr lang="zh-CN" altLang="en-US" dirty="0"/>
              <a:t>和</a:t>
            </a:r>
            <a:r>
              <a:rPr lang="en-US" altLang="zh-CN" dirty="0"/>
              <a:t>sum2</a:t>
            </a:r>
            <a:r>
              <a:rPr lang="zh-CN" altLang="en-US" dirty="0"/>
              <a:t>就相等，因此，</a:t>
            </a:r>
            <a:r>
              <a:rPr lang="en-US" altLang="zh-CN" dirty="0"/>
              <a:t>LED2</a:t>
            </a:r>
            <a:r>
              <a:rPr lang="zh-CN" altLang="en-US" dirty="0">
                <a:solidFill>
                  <a:srgbClr val="FF0000"/>
                </a:solidFill>
              </a:rPr>
              <a:t>不会</a:t>
            </a:r>
            <a:r>
              <a:rPr lang="zh-CN" altLang="en-US" dirty="0">
                <a:solidFill>
                  <a:srgbClr val="002060"/>
                </a:solidFill>
              </a:rPr>
              <a:t>闪烁</a:t>
            </a:r>
            <a:r>
              <a:rPr lang="zh-CN" altLang="en-US" dirty="0"/>
              <a:t>。</a:t>
            </a: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68307"/>
                                        </p:tgtEl>
                                        <p:attrNameLst>
                                          <p:attrName>style.visibility</p:attrName>
                                        </p:attrNameLst>
                                      </p:cBhvr>
                                      <p:to>
                                        <p:strVal val="visible"/>
                                      </p:to>
                                    </p:set>
                                    <p:animEffect transition="in" filter="blinds(horizontal)">
                                      <p:cBhvr>
                                        <p:cTn id="7" dur="500"/>
                                        <p:tgtEl>
                                          <p:spTgt spid="268307"/>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268308"/>
                                        </p:tgtEl>
                                        <p:attrNameLst>
                                          <p:attrName>style.visibility</p:attrName>
                                        </p:attrNameLst>
                                      </p:cBhvr>
                                      <p:to>
                                        <p:strVal val="visible"/>
                                      </p:to>
                                    </p:set>
                                    <p:animEffect transition="in" filter="slide(fromBottom)">
                                      <p:cBhvr>
                                        <p:cTn id="11" dur="500"/>
                                        <p:tgtEl>
                                          <p:spTgt spid="26830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2682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268306"/>
                                        </p:tgtEl>
                                        <p:attrNameLst>
                                          <p:attrName>style.visibility</p:attrName>
                                        </p:attrNameLst>
                                      </p:cBhvr>
                                      <p:to>
                                        <p:strVal val="visible"/>
                                      </p:to>
                                    </p:set>
                                    <p:animEffect transition="in" filter="wipe(up)">
                                      <p:cBhvr>
                                        <p:cTn id="19" dur="500"/>
                                        <p:tgtEl>
                                          <p:spTgt spid="268306"/>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268295"/>
                                        </p:tgtEl>
                                        <p:attrNameLst>
                                          <p:attrName>style.visibility</p:attrName>
                                        </p:attrNameLst>
                                      </p:cBhvr>
                                      <p:to>
                                        <p:strVal val="visible"/>
                                      </p:to>
                                    </p:set>
                                    <p:animEffect transition="in" filter="wipe(left)">
                                      <p:cBhvr>
                                        <p:cTn id="23" dur="500"/>
                                        <p:tgtEl>
                                          <p:spTgt spid="268295"/>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268294"/>
                                        </p:tgtEl>
                                        <p:attrNameLst>
                                          <p:attrName>style.visibility</p:attrName>
                                        </p:attrNameLst>
                                      </p:cBhvr>
                                      <p:to>
                                        <p:strVal val="visible"/>
                                      </p:to>
                                    </p:set>
                                    <p:animEffect transition="in" filter="wipe(up)">
                                      <p:cBhvr>
                                        <p:cTn id="27" dur="500"/>
                                        <p:tgtEl>
                                          <p:spTgt spid="268294"/>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268315"/>
                                        </p:tgtEl>
                                        <p:attrNameLst>
                                          <p:attrName>style.visibility</p:attrName>
                                        </p:attrNameLst>
                                      </p:cBhvr>
                                      <p:to>
                                        <p:strVal val="visible"/>
                                      </p:to>
                                    </p:set>
                                    <p:animEffect transition="in" filter="wipe(left)">
                                      <p:cBhvr>
                                        <p:cTn id="31" dur="500"/>
                                        <p:tgtEl>
                                          <p:spTgt spid="268315"/>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268300"/>
                                        </p:tgtEl>
                                        <p:attrNameLst>
                                          <p:attrName>style.visibility</p:attrName>
                                        </p:attrNameLst>
                                      </p:cBhvr>
                                      <p:to>
                                        <p:strVal val="visible"/>
                                      </p:to>
                                    </p:set>
                                    <p:animEffect transition="in" filter="wipe(up)">
                                      <p:cBhvr>
                                        <p:cTn id="35" dur="500"/>
                                        <p:tgtEl>
                                          <p:spTgt spid="268300"/>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268301"/>
                                        </p:tgtEl>
                                        <p:attrNameLst>
                                          <p:attrName>style.visibility</p:attrName>
                                        </p:attrNameLst>
                                      </p:cBhvr>
                                      <p:to>
                                        <p:strVal val="visible"/>
                                      </p:to>
                                    </p:set>
                                    <p:animEffect transition="in" filter="wipe(left)">
                                      <p:cBhvr>
                                        <p:cTn id="39" dur="500"/>
                                        <p:tgtEl>
                                          <p:spTgt spid="268301"/>
                                        </p:tgtEl>
                                      </p:cBhvr>
                                    </p:animEffect>
                                  </p:childTnLst>
                                </p:cTn>
                              </p:par>
                            </p:childTnLst>
                          </p:cTn>
                        </p:par>
                        <p:par>
                          <p:cTn id="40" fill="hold">
                            <p:stCondLst>
                              <p:cond delay="3000"/>
                            </p:stCondLst>
                            <p:childTnLst>
                              <p:par>
                                <p:cTn id="41" presetID="22" presetClass="entr" presetSubtype="1" fill="hold" grpId="0" nodeType="afterEffect">
                                  <p:stCondLst>
                                    <p:cond delay="0"/>
                                  </p:stCondLst>
                                  <p:childTnLst>
                                    <p:set>
                                      <p:cBhvr>
                                        <p:cTn id="42" dur="1" fill="hold">
                                          <p:stCondLst>
                                            <p:cond delay="0"/>
                                          </p:stCondLst>
                                        </p:cTn>
                                        <p:tgtEl>
                                          <p:spTgt spid="268309"/>
                                        </p:tgtEl>
                                        <p:attrNameLst>
                                          <p:attrName>style.visibility</p:attrName>
                                        </p:attrNameLst>
                                      </p:cBhvr>
                                      <p:to>
                                        <p:strVal val="visible"/>
                                      </p:to>
                                    </p:set>
                                    <p:animEffect transition="in" filter="wipe(up)">
                                      <p:cBhvr>
                                        <p:cTn id="43" dur="500"/>
                                        <p:tgtEl>
                                          <p:spTgt spid="268309"/>
                                        </p:tgtEl>
                                      </p:cBhvr>
                                    </p:animEffect>
                                  </p:childTnLst>
                                </p:cTn>
                              </p:par>
                            </p:childTnLst>
                          </p:cTn>
                        </p:par>
                        <p:par>
                          <p:cTn id="44" fill="hold">
                            <p:stCondLst>
                              <p:cond delay="3500"/>
                            </p:stCondLst>
                            <p:childTnLst>
                              <p:par>
                                <p:cTn id="45" presetID="22" presetClass="entr" presetSubtype="8" fill="hold" nodeType="afterEffect">
                                  <p:stCondLst>
                                    <p:cond delay="0"/>
                                  </p:stCondLst>
                                  <p:childTnLst>
                                    <p:set>
                                      <p:cBhvr>
                                        <p:cTn id="46" dur="1" fill="hold">
                                          <p:stCondLst>
                                            <p:cond delay="0"/>
                                          </p:stCondLst>
                                        </p:cTn>
                                        <p:tgtEl>
                                          <p:spTgt spid="268310"/>
                                        </p:tgtEl>
                                        <p:attrNameLst>
                                          <p:attrName>style.visibility</p:attrName>
                                        </p:attrNameLst>
                                      </p:cBhvr>
                                      <p:to>
                                        <p:strVal val="visible"/>
                                      </p:to>
                                    </p:set>
                                    <p:animEffect transition="in" filter="wipe(left)">
                                      <p:cBhvr>
                                        <p:cTn id="47" dur="500"/>
                                        <p:tgtEl>
                                          <p:spTgt spid="26831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68321"/>
                                        </p:tgtEl>
                                        <p:attrNameLst>
                                          <p:attrName>style.visibility</p:attrName>
                                        </p:attrNameLst>
                                      </p:cBhvr>
                                      <p:to>
                                        <p:strVal val="visible"/>
                                      </p:to>
                                    </p:set>
                                  </p:childTnLst>
                                </p:cTn>
                              </p:par>
                              <p:par>
                                <p:cTn id="52" presetID="27" presetClass="emph" presetSubtype="0" fill="hold" grpId="1" nodeType="withEffect">
                                  <p:stCondLst>
                                    <p:cond delay="0"/>
                                  </p:stCondLst>
                                  <p:childTnLst>
                                    <p:animClr clrSpc="rgb" dir="cw">
                                      <p:cBhvr override="childStyle">
                                        <p:cTn id="53" dur="250" autoRev="1" fill="hold"/>
                                        <p:tgtEl>
                                          <p:spTgt spid="268321"/>
                                        </p:tgtEl>
                                        <p:attrNameLst>
                                          <p:attrName>style.color</p:attrName>
                                        </p:attrNameLst>
                                      </p:cBhvr>
                                      <p:to>
                                        <a:schemeClr val="bg1"/>
                                      </p:to>
                                    </p:animClr>
                                    <p:animClr clrSpc="rgb" dir="cw">
                                      <p:cBhvr>
                                        <p:cTn id="54" dur="250" autoRev="1" fill="hold"/>
                                        <p:tgtEl>
                                          <p:spTgt spid="268321"/>
                                        </p:tgtEl>
                                        <p:attrNameLst>
                                          <p:attrName>fillcolor</p:attrName>
                                        </p:attrNameLst>
                                      </p:cBhvr>
                                      <p:to>
                                        <a:schemeClr val="bg1"/>
                                      </p:to>
                                    </p:animClr>
                                    <p:set>
                                      <p:cBhvr>
                                        <p:cTn id="55" dur="250" autoRev="1" fill="hold"/>
                                        <p:tgtEl>
                                          <p:spTgt spid="268321"/>
                                        </p:tgtEl>
                                        <p:attrNameLst>
                                          <p:attrName>fill.type</p:attrName>
                                        </p:attrNameLst>
                                      </p:cBhvr>
                                      <p:to>
                                        <p:strVal val="solid"/>
                                      </p:to>
                                    </p:set>
                                    <p:set>
                                      <p:cBhvr>
                                        <p:cTn id="56" dur="250" autoRev="1" fill="hold"/>
                                        <p:tgtEl>
                                          <p:spTgt spid="26832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293" grpId="0" animBg="1"/>
      <p:bldP spid="268294" grpId="0" animBg="1"/>
      <p:bldP spid="268300" grpId="0" animBg="1"/>
      <p:bldP spid="268306" grpId="0" animBg="1"/>
      <p:bldP spid="268307" grpId="0"/>
      <p:bldP spid="268308" grpId="0" animBg="1"/>
      <p:bldP spid="268309" grpId="0" animBg="1"/>
      <p:bldP spid="268321" grpId="0" animBg="1"/>
      <p:bldP spid="268321" grpId="1" animBg="1"/>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AutoShape 2"/>
          <p:cNvSpPr>
            <a:spLocks noChangeArrowheads="1"/>
          </p:cNvSpPr>
          <p:nvPr/>
        </p:nvSpPr>
        <p:spPr bwMode="auto">
          <a:xfrm>
            <a:off x="1774826" y="355741"/>
            <a:ext cx="432117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临界区与中断管理</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p>
        </p:txBody>
      </p:sp>
      <p:sp>
        <p:nvSpPr>
          <p:cNvPr id="269315" name="Line 3"/>
          <p:cNvSpPr>
            <a:spLocks noChangeShapeType="1"/>
          </p:cNvSpPr>
          <p:nvPr/>
        </p:nvSpPr>
        <p:spPr bwMode="auto">
          <a:xfrm>
            <a:off x="4727576" y="858978"/>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9316" name="AutoShape 4"/>
          <p:cNvSpPr>
            <a:spLocks noChangeArrowheads="1"/>
          </p:cNvSpPr>
          <p:nvPr/>
        </p:nvSpPr>
        <p:spPr bwMode="gray">
          <a:xfrm>
            <a:off x="6248401" y="242433"/>
            <a:ext cx="3457575"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案例分析</a:t>
            </a:r>
          </a:p>
        </p:txBody>
      </p:sp>
      <p:sp>
        <p:nvSpPr>
          <p:cNvPr id="269317" name="Line 5"/>
          <p:cNvSpPr>
            <a:spLocks noChangeShapeType="1"/>
          </p:cNvSpPr>
          <p:nvPr/>
        </p:nvSpPr>
        <p:spPr bwMode="auto">
          <a:xfrm>
            <a:off x="4727576" y="858978"/>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9318" name="Rectangle 6"/>
          <p:cNvSpPr>
            <a:spLocks noChangeArrowheads="1"/>
          </p:cNvSpPr>
          <p:nvPr/>
        </p:nvSpPr>
        <p:spPr bwMode="auto">
          <a:xfrm>
            <a:off x="2617788" y="2054225"/>
            <a:ext cx="3600450" cy="2228850"/>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171450" indent="-171450">
              <a:tabLst>
                <a:tab pos="1885950" algn="l"/>
              </a:tabLst>
              <a:defRPr kumimoji="1" sz="2400">
                <a:solidFill>
                  <a:schemeClr val="tx1"/>
                </a:solidFill>
                <a:latin typeface="Times New Roman" panose="02020603050405020304" pitchFamily="18" charset="0"/>
                <a:ea typeface="宋体" panose="02010600030101010101" pitchFamily="2" charset="-122"/>
              </a:defRPr>
            </a:lvl1pPr>
            <a:lvl2pPr>
              <a:tabLst>
                <a:tab pos="1885950" algn="l"/>
              </a:tabLst>
              <a:defRPr kumimoji="1" sz="2400">
                <a:solidFill>
                  <a:schemeClr val="tx1"/>
                </a:solidFill>
                <a:latin typeface="Times New Roman" panose="02020603050405020304" pitchFamily="18" charset="0"/>
                <a:ea typeface="宋体" panose="02010600030101010101" pitchFamily="2" charset="-122"/>
              </a:defRPr>
            </a:lvl2pPr>
            <a:lvl3pPr>
              <a:tabLst>
                <a:tab pos="1885950" algn="l"/>
              </a:tabLst>
              <a:defRPr kumimoji="1" sz="2400">
                <a:solidFill>
                  <a:schemeClr val="tx1"/>
                </a:solidFill>
                <a:latin typeface="Times New Roman" panose="02020603050405020304" pitchFamily="18" charset="0"/>
                <a:ea typeface="宋体" panose="02010600030101010101" pitchFamily="2" charset="-122"/>
              </a:defRPr>
            </a:lvl3pPr>
            <a:lvl4pPr>
              <a:tabLst>
                <a:tab pos="1885950" algn="l"/>
              </a:tabLst>
              <a:defRPr kumimoji="1" sz="2400">
                <a:solidFill>
                  <a:schemeClr val="tx1"/>
                </a:solidFill>
                <a:latin typeface="Times New Roman" panose="02020603050405020304" pitchFamily="18" charset="0"/>
                <a:ea typeface="宋体" panose="02010600030101010101" pitchFamily="2" charset="-122"/>
              </a:defRPr>
            </a:lvl4pPr>
            <a:lvl5pPr>
              <a:tabLst>
                <a:tab pos="1885950"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9pPr>
          </a:lstStyle>
          <a:p>
            <a:pPr algn="just"/>
            <a:r>
              <a:rPr lang="en-US" altLang="zh-CN" sz="1400">
                <a:latin typeface="Arial" panose="020B0604020202020204" pitchFamily="34" charset="0"/>
                <a:ea typeface="华文新魏" panose="02010800040101010101" pitchFamily="2" charset="-122"/>
              </a:rPr>
              <a:t>void  Task0(void  *pdata)</a:t>
            </a:r>
          </a:p>
          <a:p>
            <a:pPr algn="just"/>
            <a:r>
              <a:rPr lang="en-US" altLang="zh-CN" sz="1400">
                <a:latin typeface="Arial" panose="020B0604020202020204" pitchFamily="34" charset="0"/>
                <a:ea typeface="华文新魏" panose="02010800040101010101" pitchFamily="2" charset="-122"/>
              </a:rPr>
              <a:t>{</a:t>
            </a:r>
          </a:p>
          <a:p>
            <a:pPr algn="just"/>
            <a:r>
              <a:rPr lang="en-US" altLang="zh-CN" sz="1400">
                <a:latin typeface="Arial" panose="020B0604020202020204" pitchFamily="34" charset="0"/>
                <a:ea typeface="华文新魏" panose="02010800040101010101" pitchFamily="2" charset="-122"/>
              </a:rPr>
              <a:t>    ……</a:t>
            </a:r>
          </a:p>
          <a:p>
            <a:pPr algn="just"/>
            <a:r>
              <a:rPr lang="en-US" altLang="zh-CN" sz="1400">
                <a:latin typeface="Arial" panose="020B0604020202020204" pitchFamily="34" charset="0"/>
                <a:ea typeface="华文新魏" panose="02010800040101010101" pitchFamily="2" charset="-122"/>
              </a:rPr>
              <a:t>    while (1) {</a:t>
            </a:r>
          </a:p>
          <a:p>
            <a:pPr algn="just"/>
            <a:r>
              <a:rPr lang="en-US" altLang="zh-CN" sz="1400">
                <a:latin typeface="Arial" panose="020B0604020202020204" pitchFamily="34" charset="0"/>
                <a:ea typeface="华文新魏" panose="02010800040101010101" pitchFamily="2" charset="-122"/>
              </a:rPr>
              <a:t>    if (sum1 != sum2) {</a:t>
            </a:r>
          </a:p>
          <a:p>
            <a:pPr algn="just"/>
            <a:r>
              <a:rPr lang="en-US" altLang="zh-CN" sz="1400">
                <a:latin typeface="Arial" panose="020B0604020202020204" pitchFamily="34" charset="0"/>
                <a:ea typeface="华文新魏" panose="02010800040101010101" pitchFamily="2" charset="-122"/>
              </a:rPr>
              <a:t>            ……</a:t>
            </a:r>
          </a:p>
          <a:p>
            <a:pPr algn="just"/>
            <a:r>
              <a:rPr lang="en-US" altLang="zh-CN" sz="1400">
                <a:latin typeface="Arial" panose="020B0604020202020204" pitchFamily="34" charset="0"/>
                <a:ea typeface="华文新魏" panose="02010800040101010101" pitchFamily="2" charset="-122"/>
              </a:rPr>
              <a:t>        }</a:t>
            </a:r>
          </a:p>
          <a:p>
            <a:pPr algn="just"/>
            <a:r>
              <a:rPr lang="en-US" altLang="zh-CN" sz="1400">
                <a:latin typeface="Arial" panose="020B0604020202020204" pitchFamily="34" charset="0"/>
                <a:ea typeface="华文新魏" panose="02010800040101010101" pitchFamily="2" charset="-122"/>
              </a:rPr>
              <a:t>    ……</a:t>
            </a:r>
          </a:p>
          <a:p>
            <a:pPr algn="just"/>
            <a:r>
              <a:rPr lang="en-US" altLang="zh-CN" sz="1400">
                <a:latin typeface="Arial" panose="020B0604020202020204" pitchFamily="34" charset="0"/>
                <a:ea typeface="华文新魏" panose="02010800040101010101" pitchFamily="2" charset="-122"/>
              </a:rPr>
              <a:t>    }</a:t>
            </a:r>
          </a:p>
          <a:p>
            <a:pPr algn="just"/>
            <a:r>
              <a:rPr lang="en-US" altLang="zh-CN" sz="1400">
                <a:latin typeface="Arial" panose="020B0604020202020204" pitchFamily="34" charset="0"/>
                <a:ea typeface="华文新魏" panose="02010800040101010101" pitchFamily="2" charset="-122"/>
              </a:rPr>
              <a:t>}</a:t>
            </a:r>
          </a:p>
        </p:txBody>
      </p:sp>
      <p:grpSp>
        <p:nvGrpSpPr>
          <p:cNvPr id="269319" name="Group 7"/>
          <p:cNvGrpSpPr/>
          <p:nvPr/>
        </p:nvGrpSpPr>
        <p:grpSpPr bwMode="auto">
          <a:xfrm>
            <a:off x="6218239" y="2332043"/>
            <a:ext cx="2662237" cy="369888"/>
            <a:chOff x="2656" y="2700"/>
            <a:chExt cx="1559" cy="233"/>
          </a:xfrm>
        </p:grpSpPr>
        <p:grpSp>
          <p:nvGrpSpPr>
            <p:cNvPr id="269320" name="Group 8"/>
            <p:cNvGrpSpPr/>
            <p:nvPr/>
          </p:nvGrpSpPr>
          <p:grpSpPr bwMode="auto">
            <a:xfrm>
              <a:off x="2908" y="2700"/>
              <a:ext cx="1307" cy="233"/>
              <a:chOff x="2645" y="1782"/>
              <a:chExt cx="944" cy="745"/>
            </a:xfrm>
          </p:grpSpPr>
          <p:sp>
            <p:nvSpPr>
              <p:cNvPr id="269321" name="Rectangle 9"/>
              <p:cNvSpPr>
                <a:spLocks noChangeArrowheads="1"/>
              </p:cNvSpPr>
              <p:nvPr/>
            </p:nvSpPr>
            <p:spPr bwMode="auto">
              <a:xfrm>
                <a:off x="2705" y="1782"/>
                <a:ext cx="884" cy="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zh-CN" altLang="en-US">
                    <a:latin typeface="Arial" panose="020B0604020202020204" pitchFamily="34" charset="0"/>
                    <a:ea typeface="宋体" panose="02010600030101010101" pitchFamily="2" charset="-122"/>
                  </a:rPr>
                  <a:t>初始化工作</a:t>
                </a:r>
              </a:p>
            </p:txBody>
          </p:sp>
          <p:sp>
            <p:nvSpPr>
              <p:cNvPr id="269322" name="AutoShape 10"/>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9323" name="Freeform 11"/>
            <p:cNvSpPr/>
            <p:nvPr/>
          </p:nvSpPr>
          <p:spPr bwMode="auto">
            <a:xfrm rot="5400000">
              <a:off x="2729" y="2742"/>
              <a:ext cx="106" cy="25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9324" name="Rectangle 12"/>
          <p:cNvSpPr>
            <a:spLocks noChangeArrowheads="1"/>
          </p:cNvSpPr>
          <p:nvPr/>
        </p:nvSpPr>
        <p:spPr bwMode="auto">
          <a:xfrm>
            <a:off x="2617788" y="3597276"/>
            <a:ext cx="3600450" cy="250825"/>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25" name="Rectangle 13"/>
          <p:cNvSpPr>
            <a:spLocks noChangeArrowheads="1"/>
          </p:cNvSpPr>
          <p:nvPr/>
        </p:nvSpPr>
        <p:spPr bwMode="auto">
          <a:xfrm>
            <a:off x="2617788" y="2530475"/>
            <a:ext cx="3600450" cy="2286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26" name="Text Box 14"/>
          <p:cNvSpPr txBox="1">
            <a:spLocks noChangeArrowheads="1"/>
          </p:cNvSpPr>
          <p:nvPr/>
        </p:nvSpPr>
        <p:spPr bwMode="auto">
          <a:xfrm>
            <a:off x="1173707" y="1376364"/>
            <a:ext cx="948519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50000"/>
              </a:spcBef>
            </a:pPr>
            <a:r>
              <a:rPr lang="zh-CN" altLang="en-US" sz="2400" dirty="0">
                <a:latin typeface="华文新魏" panose="02010800040101010101" pitchFamily="2" charset="-122"/>
                <a:ea typeface="华文新魏" panose="02010800040101010101" pitchFamily="2" charset="-122"/>
              </a:rPr>
              <a:t>当删除了禁止中断和允许中断的语句后，任务间可能出现以下情况。</a:t>
            </a:r>
          </a:p>
        </p:txBody>
      </p:sp>
      <p:grpSp>
        <p:nvGrpSpPr>
          <p:cNvPr id="269327" name="Group 15"/>
          <p:cNvGrpSpPr/>
          <p:nvPr/>
        </p:nvGrpSpPr>
        <p:grpSpPr bwMode="auto">
          <a:xfrm>
            <a:off x="6218239" y="2648263"/>
            <a:ext cx="3786187" cy="707717"/>
            <a:chOff x="2843" y="1630"/>
            <a:chExt cx="2385" cy="184"/>
          </a:xfrm>
        </p:grpSpPr>
        <p:grpSp>
          <p:nvGrpSpPr>
            <p:cNvPr id="269328" name="Group 16"/>
            <p:cNvGrpSpPr/>
            <p:nvPr/>
          </p:nvGrpSpPr>
          <p:grpSpPr bwMode="auto">
            <a:xfrm>
              <a:off x="3090" y="1630"/>
              <a:ext cx="2138" cy="184"/>
              <a:chOff x="3090" y="1630"/>
              <a:chExt cx="2138" cy="184"/>
            </a:xfrm>
          </p:grpSpPr>
          <p:sp>
            <p:nvSpPr>
              <p:cNvPr id="269329" name="Rectangle 17"/>
              <p:cNvSpPr>
                <a:spLocks noChangeArrowheads="1"/>
              </p:cNvSpPr>
              <p:nvPr/>
            </p:nvSpPr>
            <p:spPr bwMode="auto">
              <a:xfrm>
                <a:off x="3152" y="1630"/>
                <a:ext cx="2076" cy="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en-US" altLang="zh-CN">
                    <a:latin typeface="Arial" panose="020B0604020202020204" pitchFamily="34" charset="0"/>
                    <a:ea typeface="宋体" panose="02010600030101010101" pitchFamily="2" charset="-122"/>
                  </a:rPr>
                  <a:t>sum1</a:t>
                </a:r>
                <a:r>
                  <a:rPr kumimoji="1" lang="zh-CN" altLang="en-US">
                    <a:latin typeface="Arial" panose="020B0604020202020204" pitchFamily="34" charset="0"/>
                    <a:ea typeface="宋体" panose="02010600030101010101" pitchFamily="2" charset="-122"/>
                  </a:rPr>
                  <a:t>与</a:t>
                </a:r>
                <a:r>
                  <a:rPr kumimoji="1" lang="en-US" altLang="zh-CN">
                    <a:latin typeface="Arial" panose="020B0604020202020204" pitchFamily="34" charset="0"/>
                    <a:ea typeface="宋体" panose="02010600030101010101" pitchFamily="2" charset="-122"/>
                  </a:rPr>
                  <a:t>sum2</a:t>
                </a:r>
                <a:r>
                  <a:rPr kumimoji="1" lang="zh-CN" altLang="en-US">
                    <a:latin typeface="Arial" panose="020B0604020202020204" pitchFamily="34" charset="0"/>
                    <a:ea typeface="宋体" panose="02010600030101010101" pitchFamily="2" charset="-122"/>
                  </a:rPr>
                  <a:t>相等，不执行括号内的代码</a:t>
                </a:r>
              </a:p>
            </p:txBody>
          </p:sp>
          <p:sp>
            <p:nvSpPr>
              <p:cNvPr id="269330" name="AutoShape 18"/>
              <p:cNvSpPr>
                <a:spLocks noChangeArrowheads="1"/>
              </p:cNvSpPr>
              <p:nvPr/>
            </p:nvSpPr>
            <p:spPr bwMode="auto">
              <a:xfrm>
                <a:off x="3090" y="1646"/>
                <a:ext cx="2041" cy="168"/>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9331" name="Freeform 19"/>
            <p:cNvSpPr/>
            <p:nvPr/>
          </p:nvSpPr>
          <p:spPr bwMode="auto">
            <a:xfrm rot="5400000">
              <a:off x="2953" y="1605"/>
              <a:ext cx="36" cy="255"/>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9332" name="Rectangle 20"/>
          <p:cNvSpPr>
            <a:spLocks noChangeArrowheads="1"/>
          </p:cNvSpPr>
          <p:nvPr/>
        </p:nvSpPr>
        <p:spPr bwMode="auto">
          <a:xfrm>
            <a:off x="2617788" y="2987675"/>
            <a:ext cx="3600450" cy="2286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9333" name="Group 21"/>
          <p:cNvGrpSpPr/>
          <p:nvPr/>
        </p:nvGrpSpPr>
        <p:grpSpPr bwMode="auto">
          <a:xfrm>
            <a:off x="6230939" y="3627442"/>
            <a:ext cx="2649537" cy="369888"/>
            <a:chOff x="3491" y="2120"/>
            <a:chExt cx="1559" cy="233"/>
          </a:xfrm>
        </p:grpSpPr>
        <p:grpSp>
          <p:nvGrpSpPr>
            <p:cNvPr id="269334" name="Group 22"/>
            <p:cNvGrpSpPr/>
            <p:nvPr/>
          </p:nvGrpSpPr>
          <p:grpSpPr bwMode="auto">
            <a:xfrm>
              <a:off x="3743" y="2120"/>
              <a:ext cx="1307" cy="233"/>
              <a:chOff x="2645" y="1782"/>
              <a:chExt cx="944" cy="745"/>
            </a:xfrm>
          </p:grpSpPr>
          <p:sp>
            <p:nvSpPr>
              <p:cNvPr id="269335" name="Rectangle 23"/>
              <p:cNvSpPr>
                <a:spLocks noChangeArrowheads="1"/>
              </p:cNvSpPr>
              <p:nvPr/>
            </p:nvSpPr>
            <p:spPr bwMode="auto">
              <a:xfrm>
                <a:off x="2705" y="1782"/>
                <a:ext cx="884" cy="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en-US" altLang="zh-CN">
                    <a:latin typeface="Arial" panose="020B0604020202020204" pitchFamily="34" charset="0"/>
                    <a:ea typeface="宋体" panose="02010600030101010101" pitchFamily="2" charset="-122"/>
                  </a:rPr>
                  <a:t>LED1</a:t>
                </a:r>
                <a:r>
                  <a:rPr kumimoji="1" lang="zh-CN" altLang="en-US">
                    <a:latin typeface="Arial" panose="020B0604020202020204" pitchFamily="34" charset="0"/>
                    <a:ea typeface="宋体" panose="02010600030101010101" pitchFamily="2" charset="-122"/>
                  </a:rPr>
                  <a:t>闪烁</a:t>
                </a:r>
              </a:p>
            </p:txBody>
          </p:sp>
          <p:sp>
            <p:nvSpPr>
              <p:cNvPr id="269336" name="AutoShape 24"/>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9337" name="Freeform 25"/>
            <p:cNvSpPr/>
            <p:nvPr/>
          </p:nvSpPr>
          <p:spPr bwMode="auto">
            <a:xfrm rot="16200000" flipV="1">
              <a:off x="3584" y="2078"/>
              <a:ext cx="57" cy="244"/>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9338" name="Rectangle 26"/>
          <p:cNvSpPr>
            <a:spLocks noChangeArrowheads="1"/>
          </p:cNvSpPr>
          <p:nvPr/>
        </p:nvSpPr>
        <p:spPr bwMode="auto">
          <a:xfrm>
            <a:off x="2617788" y="3216275"/>
            <a:ext cx="3600450" cy="2286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39" name="Rectangle 27"/>
          <p:cNvSpPr>
            <a:spLocks noChangeArrowheads="1"/>
          </p:cNvSpPr>
          <p:nvPr/>
        </p:nvSpPr>
        <p:spPr bwMode="auto">
          <a:xfrm>
            <a:off x="2617788" y="4511675"/>
            <a:ext cx="3600450" cy="1803400"/>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171450" indent="-171450">
              <a:tabLst>
                <a:tab pos="1885950" algn="l"/>
              </a:tabLst>
              <a:defRPr kumimoji="1" sz="2400">
                <a:solidFill>
                  <a:schemeClr val="tx1"/>
                </a:solidFill>
                <a:latin typeface="Times New Roman" panose="02020603050405020304" pitchFamily="18" charset="0"/>
                <a:ea typeface="宋体" panose="02010600030101010101" pitchFamily="2" charset="-122"/>
              </a:defRPr>
            </a:lvl1pPr>
            <a:lvl2pPr>
              <a:tabLst>
                <a:tab pos="1885950" algn="l"/>
              </a:tabLst>
              <a:defRPr kumimoji="1" sz="2400">
                <a:solidFill>
                  <a:schemeClr val="tx1"/>
                </a:solidFill>
                <a:latin typeface="Times New Roman" panose="02020603050405020304" pitchFamily="18" charset="0"/>
                <a:ea typeface="宋体" panose="02010600030101010101" pitchFamily="2" charset="-122"/>
              </a:defRPr>
            </a:lvl2pPr>
            <a:lvl3pPr>
              <a:tabLst>
                <a:tab pos="1885950" algn="l"/>
              </a:tabLst>
              <a:defRPr kumimoji="1" sz="2400">
                <a:solidFill>
                  <a:schemeClr val="tx1"/>
                </a:solidFill>
                <a:latin typeface="Times New Roman" panose="02020603050405020304" pitchFamily="18" charset="0"/>
                <a:ea typeface="宋体" panose="02010600030101010101" pitchFamily="2" charset="-122"/>
              </a:defRPr>
            </a:lvl3pPr>
            <a:lvl4pPr>
              <a:tabLst>
                <a:tab pos="1885950" algn="l"/>
              </a:tabLst>
              <a:defRPr kumimoji="1" sz="2400">
                <a:solidFill>
                  <a:schemeClr val="tx1"/>
                </a:solidFill>
                <a:latin typeface="Times New Roman" panose="02020603050405020304" pitchFamily="18" charset="0"/>
                <a:ea typeface="宋体" panose="02010600030101010101" pitchFamily="2" charset="-122"/>
              </a:defRPr>
            </a:lvl4pPr>
            <a:lvl5pPr>
              <a:tabLst>
                <a:tab pos="1885950"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9pPr>
          </a:lstStyle>
          <a:p>
            <a:pPr algn="just"/>
            <a:r>
              <a:rPr lang="en-US" altLang="zh-CN" sz="1400">
                <a:latin typeface="Arial" panose="020B0604020202020204" pitchFamily="34" charset="0"/>
                <a:ea typeface="华文新魏" panose="02010800040101010101" pitchFamily="2" charset="-122"/>
              </a:rPr>
              <a:t>void  Task1 (void  *pdata)</a:t>
            </a:r>
          </a:p>
          <a:p>
            <a:pPr algn="just"/>
            <a:r>
              <a:rPr lang="en-US" altLang="zh-CN" sz="1400">
                <a:latin typeface="Arial" panose="020B0604020202020204" pitchFamily="34" charset="0"/>
                <a:ea typeface="华文新魏" panose="02010800040101010101" pitchFamily="2" charset="-122"/>
              </a:rPr>
              <a:t>{</a:t>
            </a:r>
          </a:p>
          <a:p>
            <a:pPr algn="just"/>
            <a:r>
              <a:rPr kumimoji="0" lang="en-US" altLang="zh-CN" sz="1400">
                <a:latin typeface="Arial" panose="020B0604020202020204" pitchFamily="34" charset="0"/>
                <a:ea typeface="华文新魏" panose="02010800040101010101" pitchFamily="2" charset="-122"/>
              </a:rPr>
              <a:t>    pdata = pdata;</a:t>
            </a:r>
            <a:endParaRPr lang="en-US" altLang="zh-CN" sz="1400">
              <a:latin typeface="Arial" panose="020B0604020202020204" pitchFamily="34" charset="0"/>
              <a:ea typeface="华文新魏" panose="02010800040101010101" pitchFamily="2" charset="-122"/>
            </a:endParaRPr>
          </a:p>
          <a:p>
            <a:pPr algn="just"/>
            <a:r>
              <a:rPr lang="en-US" altLang="zh-CN" sz="1400">
                <a:latin typeface="Arial" panose="020B0604020202020204" pitchFamily="34" charset="0"/>
                <a:ea typeface="华文新魏" panose="02010800040101010101" pitchFamily="2" charset="-122"/>
              </a:rPr>
              <a:t>    while (1) {</a:t>
            </a:r>
          </a:p>
          <a:p>
            <a:pPr algn="just"/>
            <a:r>
              <a:rPr lang="en-US" altLang="zh-CN" sz="1400">
                <a:latin typeface="Arial" panose="020B0604020202020204" pitchFamily="34" charset="0"/>
                <a:ea typeface="华文新魏" panose="02010800040101010101" pitchFamily="2" charset="-122"/>
              </a:rPr>
              <a:t>        sum1++;</a:t>
            </a:r>
          </a:p>
          <a:p>
            <a:pPr algn="just"/>
            <a:r>
              <a:rPr lang="en-US" altLang="zh-CN" sz="1400">
                <a:latin typeface="Arial" panose="020B0604020202020204" pitchFamily="34" charset="0"/>
                <a:ea typeface="华文新魏" panose="02010800040101010101" pitchFamily="2" charset="-122"/>
              </a:rPr>
              <a:t>        sum2++;</a:t>
            </a:r>
          </a:p>
          <a:p>
            <a:pPr algn="just"/>
            <a:r>
              <a:rPr lang="en-US" altLang="zh-CN" sz="1400">
                <a:latin typeface="Arial" panose="020B0604020202020204" pitchFamily="34" charset="0"/>
                <a:ea typeface="华文新魏" panose="02010800040101010101" pitchFamily="2" charset="-122"/>
              </a:rPr>
              <a:t>    }</a:t>
            </a:r>
          </a:p>
          <a:p>
            <a:pPr algn="just"/>
            <a:r>
              <a:rPr lang="en-US" altLang="zh-CN" sz="1400">
                <a:latin typeface="Arial" panose="020B0604020202020204" pitchFamily="34" charset="0"/>
                <a:ea typeface="华文新魏" panose="02010800040101010101" pitchFamily="2" charset="-122"/>
              </a:rPr>
              <a:t>}</a:t>
            </a:r>
          </a:p>
        </p:txBody>
      </p:sp>
      <p:sp>
        <p:nvSpPr>
          <p:cNvPr id="269340" name="Rectangle 28"/>
          <p:cNvSpPr>
            <a:spLocks noChangeArrowheads="1"/>
          </p:cNvSpPr>
          <p:nvPr/>
        </p:nvSpPr>
        <p:spPr bwMode="auto">
          <a:xfrm>
            <a:off x="2617788" y="5426075"/>
            <a:ext cx="3600450" cy="2286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9341" name="Group 29"/>
          <p:cNvGrpSpPr/>
          <p:nvPr/>
        </p:nvGrpSpPr>
        <p:grpSpPr bwMode="auto">
          <a:xfrm>
            <a:off x="6218239" y="5487992"/>
            <a:ext cx="2662237" cy="369888"/>
            <a:chOff x="3491" y="2120"/>
            <a:chExt cx="1559" cy="233"/>
          </a:xfrm>
        </p:grpSpPr>
        <p:grpSp>
          <p:nvGrpSpPr>
            <p:cNvPr id="269342" name="Group 30"/>
            <p:cNvGrpSpPr/>
            <p:nvPr/>
          </p:nvGrpSpPr>
          <p:grpSpPr bwMode="auto">
            <a:xfrm>
              <a:off x="3743" y="2120"/>
              <a:ext cx="1307" cy="233"/>
              <a:chOff x="2645" y="1782"/>
              <a:chExt cx="944" cy="745"/>
            </a:xfrm>
          </p:grpSpPr>
          <p:sp>
            <p:nvSpPr>
              <p:cNvPr id="269343" name="Rectangle 31"/>
              <p:cNvSpPr>
                <a:spLocks noChangeArrowheads="1"/>
              </p:cNvSpPr>
              <p:nvPr/>
            </p:nvSpPr>
            <p:spPr bwMode="auto">
              <a:xfrm>
                <a:off x="2705" y="1782"/>
                <a:ext cx="884" cy="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en-US" altLang="zh-CN">
                    <a:latin typeface="Arial" panose="020B0604020202020204" pitchFamily="34" charset="0"/>
                    <a:ea typeface="宋体" panose="02010600030101010101" pitchFamily="2" charset="-122"/>
                  </a:rPr>
                  <a:t>sum1</a:t>
                </a:r>
                <a:r>
                  <a:rPr kumimoji="1" lang="zh-CN" altLang="en-US">
                    <a:latin typeface="Arial" panose="020B0604020202020204" pitchFamily="34" charset="0"/>
                    <a:ea typeface="宋体" panose="02010600030101010101" pitchFamily="2" charset="-122"/>
                  </a:rPr>
                  <a:t>加</a:t>
                </a:r>
                <a:r>
                  <a:rPr kumimoji="1" lang="en-US" altLang="zh-CN">
                    <a:latin typeface="Arial" panose="020B0604020202020204" pitchFamily="34" charset="0"/>
                    <a:ea typeface="宋体" panose="02010600030101010101" pitchFamily="2" charset="-122"/>
                  </a:rPr>
                  <a:t>1</a:t>
                </a:r>
              </a:p>
            </p:txBody>
          </p:sp>
          <p:sp>
            <p:nvSpPr>
              <p:cNvPr id="269344" name="AutoShape 32"/>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9345" name="Freeform 33"/>
            <p:cNvSpPr/>
            <p:nvPr/>
          </p:nvSpPr>
          <p:spPr bwMode="auto">
            <a:xfrm rot="16200000" flipV="1">
              <a:off x="3584" y="2078"/>
              <a:ext cx="57" cy="244"/>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9346" name="Group 34"/>
          <p:cNvGrpSpPr/>
          <p:nvPr/>
        </p:nvGrpSpPr>
        <p:grpSpPr bwMode="auto">
          <a:xfrm>
            <a:off x="2581275" y="1900239"/>
            <a:ext cx="7435850" cy="4516437"/>
            <a:chOff x="544" y="1139"/>
            <a:chExt cx="4684" cy="3085"/>
          </a:xfrm>
        </p:grpSpPr>
        <p:sp>
          <p:nvSpPr>
            <p:cNvPr id="269347" name="Rectangle 35"/>
            <p:cNvSpPr>
              <a:spLocks noChangeArrowheads="1"/>
            </p:cNvSpPr>
            <p:nvPr/>
          </p:nvSpPr>
          <p:spPr bwMode="auto">
            <a:xfrm>
              <a:off x="544" y="1139"/>
              <a:ext cx="4684" cy="1693"/>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48" name="Rectangle 36"/>
            <p:cNvSpPr>
              <a:spLocks noChangeArrowheads="1"/>
            </p:cNvSpPr>
            <p:nvPr/>
          </p:nvSpPr>
          <p:spPr bwMode="auto">
            <a:xfrm>
              <a:off x="544" y="2832"/>
              <a:ext cx="4684" cy="1392"/>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9349" name="Rectangle 37"/>
          <p:cNvSpPr>
            <a:spLocks noChangeArrowheads="1"/>
          </p:cNvSpPr>
          <p:nvPr/>
        </p:nvSpPr>
        <p:spPr bwMode="auto">
          <a:xfrm>
            <a:off x="2617788" y="4511675"/>
            <a:ext cx="3600450" cy="3048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9350" name="Group 38"/>
          <p:cNvGrpSpPr/>
          <p:nvPr/>
        </p:nvGrpSpPr>
        <p:grpSpPr bwMode="auto">
          <a:xfrm>
            <a:off x="6218239" y="4954592"/>
            <a:ext cx="2662237" cy="369888"/>
            <a:chOff x="3491" y="2120"/>
            <a:chExt cx="1559" cy="233"/>
          </a:xfrm>
        </p:grpSpPr>
        <p:grpSp>
          <p:nvGrpSpPr>
            <p:cNvPr id="269351" name="Group 39"/>
            <p:cNvGrpSpPr/>
            <p:nvPr/>
          </p:nvGrpSpPr>
          <p:grpSpPr bwMode="auto">
            <a:xfrm>
              <a:off x="3743" y="2120"/>
              <a:ext cx="1307" cy="233"/>
              <a:chOff x="2645" y="1782"/>
              <a:chExt cx="944" cy="745"/>
            </a:xfrm>
          </p:grpSpPr>
          <p:sp>
            <p:nvSpPr>
              <p:cNvPr id="269352" name="Rectangle 40"/>
              <p:cNvSpPr>
                <a:spLocks noChangeArrowheads="1"/>
              </p:cNvSpPr>
              <p:nvPr/>
            </p:nvSpPr>
            <p:spPr bwMode="auto">
              <a:xfrm>
                <a:off x="2705" y="1782"/>
                <a:ext cx="884" cy="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zh-CN" altLang="en-US">
                    <a:latin typeface="Arial" panose="020B0604020202020204" pitchFamily="34" charset="0"/>
                    <a:ea typeface="宋体" panose="02010600030101010101" pitchFamily="2" charset="-122"/>
                  </a:rPr>
                  <a:t>防止编译器报警</a:t>
                </a:r>
              </a:p>
            </p:txBody>
          </p:sp>
          <p:sp>
            <p:nvSpPr>
              <p:cNvPr id="269353" name="AutoShape 41"/>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9354" name="Freeform 42"/>
            <p:cNvSpPr/>
            <p:nvPr/>
          </p:nvSpPr>
          <p:spPr bwMode="auto">
            <a:xfrm rot="16200000" flipV="1">
              <a:off x="3584" y="2078"/>
              <a:ext cx="57" cy="244"/>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9355" name="Group 43"/>
          <p:cNvGrpSpPr/>
          <p:nvPr/>
        </p:nvGrpSpPr>
        <p:grpSpPr bwMode="auto">
          <a:xfrm>
            <a:off x="6238875" y="4389443"/>
            <a:ext cx="2662238" cy="369888"/>
            <a:chOff x="2656" y="2700"/>
            <a:chExt cx="1559" cy="233"/>
          </a:xfrm>
        </p:grpSpPr>
        <p:grpSp>
          <p:nvGrpSpPr>
            <p:cNvPr id="269356" name="Group 44"/>
            <p:cNvGrpSpPr/>
            <p:nvPr/>
          </p:nvGrpSpPr>
          <p:grpSpPr bwMode="auto">
            <a:xfrm>
              <a:off x="2908" y="2700"/>
              <a:ext cx="1307" cy="233"/>
              <a:chOff x="2645" y="1782"/>
              <a:chExt cx="944" cy="745"/>
            </a:xfrm>
          </p:grpSpPr>
          <p:sp>
            <p:nvSpPr>
              <p:cNvPr id="269357" name="Rectangle 45"/>
              <p:cNvSpPr>
                <a:spLocks noChangeArrowheads="1"/>
              </p:cNvSpPr>
              <p:nvPr/>
            </p:nvSpPr>
            <p:spPr bwMode="auto">
              <a:xfrm>
                <a:off x="2705" y="1782"/>
                <a:ext cx="884" cy="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zh-CN" altLang="en-US">
                    <a:latin typeface="Arial" panose="020B0604020202020204" pitchFamily="34" charset="0"/>
                    <a:ea typeface="宋体" panose="02010600030101010101" pitchFamily="2" charset="-122"/>
                  </a:rPr>
                  <a:t>执行任务</a:t>
                </a:r>
                <a:r>
                  <a:rPr kumimoji="1" lang="en-US" altLang="zh-CN">
                    <a:latin typeface="Arial" panose="020B0604020202020204" pitchFamily="34" charset="0"/>
                    <a:ea typeface="宋体" panose="02010600030101010101" pitchFamily="2" charset="-122"/>
                  </a:rPr>
                  <a:t>1</a:t>
                </a:r>
              </a:p>
            </p:txBody>
          </p:sp>
          <p:sp>
            <p:nvSpPr>
              <p:cNvPr id="269358" name="AutoShape 46"/>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9359" name="Freeform 47"/>
            <p:cNvSpPr/>
            <p:nvPr/>
          </p:nvSpPr>
          <p:spPr bwMode="auto">
            <a:xfrm rot="5400000">
              <a:off x="2729" y="2742"/>
              <a:ext cx="106" cy="25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9360" name="Rectangle 48"/>
          <p:cNvSpPr>
            <a:spLocks noChangeArrowheads="1"/>
          </p:cNvSpPr>
          <p:nvPr/>
        </p:nvSpPr>
        <p:spPr bwMode="auto">
          <a:xfrm>
            <a:off x="2617788" y="4968875"/>
            <a:ext cx="3600450" cy="2286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61" name="Oval 49"/>
          <p:cNvSpPr>
            <a:spLocks noChangeArrowheads="1"/>
          </p:cNvSpPr>
          <p:nvPr/>
        </p:nvSpPr>
        <p:spPr bwMode="auto">
          <a:xfrm>
            <a:off x="1666875" y="3978275"/>
            <a:ext cx="685800" cy="685800"/>
          </a:xfrm>
          <a:prstGeom prst="ellipse">
            <a:avLst/>
          </a:prstGeom>
          <a:gradFill rotWithShape="1">
            <a:gsLst>
              <a:gs pos="0">
                <a:schemeClr val="accent1"/>
              </a:gs>
              <a:gs pos="100000">
                <a:schemeClr val="accent1">
                  <a:gamma/>
                  <a:shade val="46275"/>
                  <a:invGamma/>
                </a:schemeClr>
              </a:gs>
            </a:gsLst>
            <a:lin ang="540000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zh-CN" altLang="en-US" sz="1400">
                <a:solidFill>
                  <a:schemeClr val="bg1"/>
                </a:solidFill>
                <a:latin typeface="Arial" panose="020B0604020202020204" pitchFamily="34" charset="0"/>
                <a:ea typeface="华文新魏" panose="02010800040101010101" pitchFamily="2" charset="-122"/>
              </a:rPr>
              <a:t>任务调度</a:t>
            </a:r>
          </a:p>
        </p:txBody>
      </p:sp>
      <p:sp>
        <p:nvSpPr>
          <p:cNvPr id="269362" name="Arc 50"/>
          <p:cNvSpPr/>
          <p:nvPr/>
        </p:nvSpPr>
        <p:spPr bwMode="auto">
          <a:xfrm flipH="1">
            <a:off x="2200275" y="3825875"/>
            <a:ext cx="381000" cy="152400"/>
          </a:xfrm>
          <a:custGeom>
            <a:avLst/>
            <a:gdLst>
              <a:gd name="G0" fmla="+- 0 0 0"/>
              <a:gd name="G1" fmla="+- 21600 0 0"/>
              <a:gd name="G2" fmla="+- 21600 0 0"/>
              <a:gd name="T0" fmla="*/ 0 w 21600"/>
              <a:gd name="T1" fmla="*/ 0 h 23550"/>
              <a:gd name="T2" fmla="*/ 21512 w 21600"/>
              <a:gd name="T3" fmla="*/ 23550 h 23550"/>
              <a:gd name="T4" fmla="*/ 0 w 21600"/>
              <a:gd name="T5" fmla="*/ 21600 h 23550"/>
            </a:gdLst>
            <a:ahLst/>
            <a:cxnLst>
              <a:cxn ang="0">
                <a:pos x="T0" y="T1"/>
              </a:cxn>
              <a:cxn ang="0">
                <a:pos x="T2" y="T3"/>
              </a:cxn>
              <a:cxn ang="0">
                <a:pos x="T4" y="T5"/>
              </a:cxn>
            </a:cxnLst>
            <a:rect l="0" t="0" r="r" b="b"/>
            <a:pathLst>
              <a:path w="21600" h="23550" fill="none" extrusionOk="0">
                <a:moveTo>
                  <a:pt x="0" y="0"/>
                </a:moveTo>
                <a:cubicBezTo>
                  <a:pt x="11929" y="0"/>
                  <a:pt x="21600" y="9670"/>
                  <a:pt x="21600" y="21600"/>
                </a:cubicBezTo>
                <a:cubicBezTo>
                  <a:pt x="21600" y="22250"/>
                  <a:pt x="21570" y="22901"/>
                  <a:pt x="21511" y="23549"/>
                </a:cubicBezTo>
              </a:path>
              <a:path w="21600" h="23550" stroke="0" extrusionOk="0">
                <a:moveTo>
                  <a:pt x="0" y="0"/>
                </a:moveTo>
                <a:cubicBezTo>
                  <a:pt x="11929" y="0"/>
                  <a:pt x="21600" y="9670"/>
                  <a:pt x="21600" y="21600"/>
                </a:cubicBezTo>
                <a:cubicBezTo>
                  <a:pt x="21600" y="22250"/>
                  <a:pt x="21570" y="22901"/>
                  <a:pt x="21511" y="23549"/>
                </a:cubicBezTo>
                <a:lnTo>
                  <a:pt x="0" y="21600"/>
                </a:lnTo>
                <a:close/>
              </a:path>
            </a:pathLst>
          </a:custGeom>
          <a:noFill/>
          <a:ln w="9525">
            <a:solidFill>
              <a:schemeClr val="tx1"/>
            </a:solidFill>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63" name="Arc 51"/>
          <p:cNvSpPr/>
          <p:nvPr/>
        </p:nvSpPr>
        <p:spPr bwMode="auto">
          <a:xfrm rot="10114373">
            <a:off x="2124075" y="4587876"/>
            <a:ext cx="381000" cy="21431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9525">
            <a:solidFill>
              <a:schemeClr val="tx1"/>
            </a:solidFill>
            <a:round/>
            <a:head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64" name="Oval 52"/>
          <p:cNvSpPr>
            <a:spLocks noChangeArrowheads="1"/>
          </p:cNvSpPr>
          <p:nvPr/>
        </p:nvSpPr>
        <p:spPr bwMode="auto">
          <a:xfrm>
            <a:off x="1666875" y="4511675"/>
            <a:ext cx="685800" cy="685800"/>
          </a:xfrm>
          <a:prstGeom prst="ellipse">
            <a:avLst/>
          </a:prstGeom>
          <a:gradFill rotWithShape="1">
            <a:gsLst>
              <a:gs pos="0">
                <a:schemeClr val="accent1"/>
              </a:gs>
              <a:gs pos="100000">
                <a:schemeClr val="accent1">
                  <a:gamma/>
                  <a:shade val="46275"/>
                  <a:invGamma/>
                </a:schemeClr>
              </a:gs>
            </a:gsLst>
            <a:lin ang="540000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zh-CN" altLang="en-US" sz="1400">
                <a:solidFill>
                  <a:schemeClr val="bg1"/>
                </a:solidFill>
                <a:latin typeface="Arial" panose="020B0604020202020204" pitchFamily="34" charset="0"/>
                <a:ea typeface="华文新魏" panose="02010800040101010101" pitchFamily="2" charset="-122"/>
              </a:rPr>
              <a:t>发生中断</a:t>
            </a:r>
          </a:p>
        </p:txBody>
      </p:sp>
      <p:sp>
        <p:nvSpPr>
          <p:cNvPr id="269365" name="Oval 53"/>
          <p:cNvSpPr>
            <a:spLocks noChangeArrowheads="1"/>
          </p:cNvSpPr>
          <p:nvPr/>
        </p:nvSpPr>
        <p:spPr bwMode="auto">
          <a:xfrm>
            <a:off x="1666875" y="3368675"/>
            <a:ext cx="685800" cy="685800"/>
          </a:xfrm>
          <a:prstGeom prst="ellipse">
            <a:avLst/>
          </a:prstGeom>
          <a:gradFill rotWithShape="1">
            <a:gsLst>
              <a:gs pos="0">
                <a:schemeClr val="accent1"/>
              </a:gs>
              <a:gs pos="100000">
                <a:schemeClr val="accent1">
                  <a:gamma/>
                  <a:shade val="46275"/>
                  <a:invGamma/>
                </a:schemeClr>
              </a:gs>
            </a:gsLst>
            <a:lin ang="540000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zh-CN" altLang="en-US" sz="1400">
                <a:solidFill>
                  <a:schemeClr val="bg1"/>
                </a:solidFill>
                <a:latin typeface="Arial" panose="020B0604020202020204" pitchFamily="34" charset="0"/>
                <a:ea typeface="华文新魏" panose="02010800040101010101" pitchFamily="2" charset="-122"/>
              </a:rPr>
              <a:t>任务调度</a:t>
            </a:r>
          </a:p>
        </p:txBody>
      </p:sp>
      <p:sp>
        <p:nvSpPr>
          <p:cNvPr id="269366" name="Arc 54"/>
          <p:cNvSpPr/>
          <p:nvPr/>
        </p:nvSpPr>
        <p:spPr bwMode="auto">
          <a:xfrm flipH="1" flipV="1">
            <a:off x="2047875" y="5197475"/>
            <a:ext cx="457200" cy="381000"/>
          </a:xfrm>
          <a:custGeom>
            <a:avLst/>
            <a:gdLst>
              <a:gd name="G0" fmla="+- 0 0 0"/>
              <a:gd name="G1" fmla="+- 21600 0 0"/>
              <a:gd name="G2" fmla="+- 21600 0 0"/>
              <a:gd name="T0" fmla="*/ 0 w 21600"/>
              <a:gd name="T1" fmla="*/ 0 h 24630"/>
              <a:gd name="T2" fmla="*/ 21386 w 21600"/>
              <a:gd name="T3" fmla="*/ 24630 h 24630"/>
              <a:gd name="T4" fmla="*/ 0 w 21600"/>
              <a:gd name="T5" fmla="*/ 21600 h 24630"/>
            </a:gdLst>
            <a:ahLst/>
            <a:cxnLst>
              <a:cxn ang="0">
                <a:pos x="T0" y="T1"/>
              </a:cxn>
              <a:cxn ang="0">
                <a:pos x="T2" y="T3"/>
              </a:cxn>
              <a:cxn ang="0">
                <a:pos x="T4" y="T5"/>
              </a:cxn>
            </a:cxnLst>
            <a:rect l="0" t="0" r="r" b="b"/>
            <a:pathLst>
              <a:path w="21600" h="24630" fill="none" extrusionOk="0">
                <a:moveTo>
                  <a:pt x="0" y="0"/>
                </a:moveTo>
                <a:cubicBezTo>
                  <a:pt x="11929" y="0"/>
                  <a:pt x="21600" y="9670"/>
                  <a:pt x="21600" y="21600"/>
                </a:cubicBezTo>
                <a:cubicBezTo>
                  <a:pt x="21600" y="22613"/>
                  <a:pt x="21528" y="23626"/>
                  <a:pt x="21386" y="24630"/>
                </a:cubicBezTo>
              </a:path>
              <a:path w="21600" h="24630" stroke="0" extrusionOk="0">
                <a:moveTo>
                  <a:pt x="0" y="0"/>
                </a:moveTo>
                <a:cubicBezTo>
                  <a:pt x="11929" y="0"/>
                  <a:pt x="21600" y="9670"/>
                  <a:pt x="21600" y="21600"/>
                </a:cubicBezTo>
                <a:cubicBezTo>
                  <a:pt x="21600" y="22613"/>
                  <a:pt x="21528" y="23626"/>
                  <a:pt x="21386" y="24630"/>
                </a:cubicBezTo>
                <a:lnTo>
                  <a:pt x="0" y="21600"/>
                </a:lnTo>
                <a:close/>
              </a:path>
            </a:pathLst>
          </a:custGeom>
          <a:noFill/>
          <a:ln w="9525">
            <a:solidFill>
              <a:schemeClr val="tx1"/>
            </a:solidFill>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67" name="Line 55"/>
          <p:cNvSpPr>
            <a:spLocks noChangeShapeType="1"/>
          </p:cNvSpPr>
          <p:nvPr/>
        </p:nvSpPr>
        <p:spPr bwMode="auto">
          <a:xfrm flipV="1">
            <a:off x="1971675" y="4054475"/>
            <a:ext cx="0" cy="45720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9368" name="Arc 56"/>
          <p:cNvSpPr/>
          <p:nvPr/>
        </p:nvSpPr>
        <p:spPr bwMode="auto">
          <a:xfrm flipH="1">
            <a:off x="2047875" y="3063876"/>
            <a:ext cx="457200" cy="290513"/>
          </a:xfrm>
          <a:custGeom>
            <a:avLst/>
            <a:gdLst>
              <a:gd name="G0" fmla="+- 0 0 0"/>
              <a:gd name="G1" fmla="+- 21600 0 0"/>
              <a:gd name="G2" fmla="+- 21600 0 0"/>
              <a:gd name="T0" fmla="*/ 0 w 21600"/>
              <a:gd name="T1" fmla="*/ 0 h 25069"/>
              <a:gd name="T2" fmla="*/ 21320 w 21600"/>
              <a:gd name="T3" fmla="*/ 25069 h 25069"/>
              <a:gd name="T4" fmla="*/ 0 w 21600"/>
              <a:gd name="T5" fmla="*/ 21600 h 25069"/>
            </a:gdLst>
            <a:ahLst/>
            <a:cxnLst>
              <a:cxn ang="0">
                <a:pos x="T0" y="T1"/>
              </a:cxn>
              <a:cxn ang="0">
                <a:pos x="T2" y="T3"/>
              </a:cxn>
              <a:cxn ang="0">
                <a:pos x="T4" y="T5"/>
              </a:cxn>
            </a:cxnLst>
            <a:rect l="0" t="0" r="r" b="b"/>
            <a:pathLst>
              <a:path w="21600" h="25069" fill="none" extrusionOk="0">
                <a:moveTo>
                  <a:pt x="0" y="0"/>
                </a:moveTo>
                <a:cubicBezTo>
                  <a:pt x="11929" y="0"/>
                  <a:pt x="21600" y="9670"/>
                  <a:pt x="21600" y="21600"/>
                </a:cubicBezTo>
                <a:cubicBezTo>
                  <a:pt x="21600" y="22761"/>
                  <a:pt x="21506" y="23922"/>
                  <a:pt x="21319" y="25068"/>
                </a:cubicBezTo>
              </a:path>
              <a:path w="21600" h="25069" stroke="0" extrusionOk="0">
                <a:moveTo>
                  <a:pt x="0" y="0"/>
                </a:moveTo>
                <a:cubicBezTo>
                  <a:pt x="11929" y="0"/>
                  <a:pt x="21600" y="9670"/>
                  <a:pt x="21600" y="21600"/>
                </a:cubicBezTo>
                <a:cubicBezTo>
                  <a:pt x="21600" y="22761"/>
                  <a:pt x="21506" y="23922"/>
                  <a:pt x="21319" y="25068"/>
                </a:cubicBezTo>
                <a:lnTo>
                  <a:pt x="0" y="21600"/>
                </a:lnTo>
                <a:close/>
              </a:path>
            </a:pathLst>
          </a:custGeom>
          <a:noFill/>
          <a:ln w="9525">
            <a:solidFill>
              <a:schemeClr val="tx1"/>
            </a:solidFill>
            <a:round/>
            <a:head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9369" name="Group 57"/>
          <p:cNvGrpSpPr/>
          <p:nvPr/>
        </p:nvGrpSpPr>
        <p:grpSpPr bwMode="auto">
          <a:xfrm>
            <a:off x="6218239" y="2649251"/>
            <a:ext cx="3786187" cy="659103"/>
            <a:chOff x="2843" y="1618"/>
            <a:chExt cx="2385" cy="196"/>
          </a:xfrm>
        </p:grpSpPr>
        <p:grpSp>
          <p:nvGrpSpPr>
            <p:cNvPr id="269370" name="Group 58"/>
            <p:cNvGrpSpPr/>
            <p:nvPr/>
          </p:nvGrpSpPr>
          <p:grpSpPr bwMode="auto">
            <a:xfrm>
              <a:off x="3090" y="1618"/>
              <a:ext cx="2138" cy="196"/>
              <a:chOff x="3090" y="1618"/>
              <a:chExt cx="2138" cy="196"/>
            </a:xfrm>
          </p:grpSpPr>
          <p:sp>
            <p:nvSpPr>
              <p:cNvPr id="269371" name="Rectangle 59"/>
              <p:cNvSpPr>
                <a:spLocks noChangeArrowheads="1"/>
              </p:cNvSpPr>
              <p:nvPr/>
            </p:nvSpPr>
            <p:spPr bwMode="auto">
              <a:xfrm>
                <a:off x="3152" y="1618"/>
                <a:ext cx="207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en-US" altLang="zh-CN">
                    <a:latin typeface="Arial" panose="020B0604020202020204" pitchFamily="34" charset="0"/>
                    <a:ea typeface="宋体" panose="02010600030101010101" pitchFamily="2" charset="-122"/>
                  </a:rPr>
                  <a:t>sum1</a:t>
                </a:r>
                <a:r>
                  <a:rPr kumimoji="1" lang="zh-CN" altLang="en-US">
                    <a:latin typeface="Arial" panose="020B0604020202020204" pitchFamily="34" charset="0"/>
                    <a:ea typeface="宋体" panose="02010600030101010101" pitchFamily="2" charset="-122"/>
                  </a:rPr>
                  <a:t>与</a:t>
                </a:r>
                <a:r>
                  <a:rPr kumimoji="1" lang="en-US" altLang="zh-CN">
                    <a:latin typeface="Arial" panose="020B0604020202020204" pitchFamily="34" charset="0"/>
                    <a:ea typeface="宋体" panose="02010600030101010101" pitchFamily="2" charset="-122"/>
                  </a:rPr>
                  <a:t>sum2</a:t>
                </a:r>
                <a:r>
                  <a:rPr kumimoji="1" lang="zh-CN" altLang="en-US">
                    <a:latin typeface="Arial" panose="020B0604020202020204" pitchFamily="34" charset="0"/>
                    <a:ea typeface="宋体" panose="02010600030101010101" pitchFamily="2" charset="-122"/>
                  </a:rPr>
                  <a:t>不相等，执行括号内的代码</a:t>
                </a:r>
              </a:p>
            </p:txBody>
          </p:sp>
          <p:sp>
            <p:nvSpPr>
              <p:cNvPr id="269372" name="AutoShape 60"/>
              <p:cNvSpPr>
                <a:spLocks noChangeArrowheads="1"/>
              </p:cNvSpPr>
              <p:nvPr/>
            </p:nvSpPr>
            <p:spPr bwMode="auto">
              <a:xfrm>
                <a:off x="3090" y="1646"/>
                <a:ext cx="2041" cy="168"/>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9373" name="Freeform 61"/>
            <p:cNvSpPr/>
            <p:nvPr/>
          </p:nvSpPr>
          <p:spPr bwMode="auto">
            <a:xfrm rot="5400000">
              <a:off x="2953" y="1605"/>
              <a:ext cx="36" cy="255"/>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9374" name="Group 62"/>
          <p:cNvGrpSpPr/>
          <p:nvPr/>
        </p:nvGrpSpPr>
        <p:grpSpPr bwMode="auto">
          <a:xfrm>
            <a:off x="6230939" y="3278192"/>
            <a:ext cx="2649537" cy="369888"/>
            <a:chOff x="3491" y="2120"/>
            <a:chExt cx="1559" cy="233"/>
          </a:xfrm>
        </p:grpSpPr>
        <p:grpSp>
          <p:nvGrpSpPr>
            <p:cNvPr id="269375" name="Group 63"/>
            <p:cNvGrpSpPr/>
            <p:nvPr/>
          </p:nvGrpSpPr>
          <p:grpSpPr bwMode="auto">
            <a:xfrm>
              <a:off x="3743" y="2120"/>
              <a:ext cx="1307" cy="233"/>
              <a:chOff x="2645" y="1782"/>
              <a:chExt cx="944" cy="745"/>
            </a:xfrm>
          </p:grpSpPr>
          <p:sp>
            <p:nvSpPr>
              <p:cNvPr id="269376" name="Rectangle 64"/>
              <p:cNvSpPr>
                <a:spLocks noChangeArrowheads="1"/>
              </p:cNvSpPr>
              <p:nvPr/>
            </p:nvSpPr>
            <p:spPr bwMode="auto">
              <a:xfrm>
                <a:off x="2705" y="1782"/>
                <a:ext cx="884" cy="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en-US" altLang="zh-CN">
                    <a:latin typeface="Arial" panose="020B0604020202020204" pitchFamily="34" charset="0"/>
                    <a:ea typeface="宋体" panose="02010600030101010101" pitchFamily="2" charset="-122"/>
                  </a:rPr>
                  <a:t>LED2</a:t>
                </a:r>
                <a:r>
                  <a:rPr kumimoji="1" lang="zh-CN" altLang="en-US">
                    <a:latin typeface="Arial" panose="020B0604020202020204" pitchFamily="34" charset="0"/>
                    <a:ea typeface="宋体" panose="02010600030101010101" pitchFamily="2" charset="-122"/>
                  </a:rPr>
                  <a:t>闪烁</a:t>
                </a:r>
              </a:p>
            </p:txBody>
          </p:sp>
          <p:sp>
            <p:nvSpPr>
              <p:cNvPr id="269377" name="AutoShape 65"/>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9378" name="Freeform 66"/>
            <p:cNvSpPr/>
            <p:nvPr/>
          </p:nvSpPr>
          <p:spPr bwMode="auto">
            <a:xfrm rot="16200000" flipV="1">
              <a:off x="3584" y="2078"/>
              <a:ext cx="57" cy="244"/>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69326"/>
                                        </p:tgtEl>
                                        <p:attrNameLst>
                                          <p:attrName>style.visibility</p:attrName>
                                        </p:attrNameLst>
                                      </p:cBhvr>
                                      <p:to>
                                        <p:strVal val="visible"/>
                                      </p:to>
                                    </p:set>
                                    <p:animEffect transition="in" filter="blinds(horizontal)">
                                      <p:cBhvr>
                                        <p:cTn id="7" dur="500"/>
                                        <p:tgtEl>
                                          <p:spTgt spid="269326"/>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69346"/>
                                        </p:tgtEl>
                                        <p:attrNameLst>
                                          <p:attrName>style.visibility</p:attrName>
                                        </p:attrNameLst>
                                      </p:cBhvr>
                                      <p:to>
                                        <p:strVal val="visible"/>
                                      </p:to>
                                    </p:set>
                                    <p:anim calcmode="lin" valueType="num">
                                      <p:cBhvr additive="base">
                                        <p:cTn id="11" dur="500" fill="hold"/>
                                        <p:tgtEl>
                                          <p:spTgt spid="269346"/>
                                        </p:tgtEl>
                                        <p:attrNameLst>
                                          <p:attrName>ppt_x</p:attrName>
                                        </p:attrNameLst>
                                      </p:cBhvr>
                                      <p:tavLst>
                                        <p:tav tm="0">
                                          <p:val>
                                            <p:strVal val="#ppt_x"/>
                                          </p:val>
                                        </p:tav>
                                        <p:tav tm="100000">
                                          <p:val>
                                            <p:strVal val="#ppt_x"/>
                                          </p:val>
                                        </p:tav>
                                      </p:tavLst>
                                    </p:anim>
                                    <p:anim calcmode="lin" valueType="num">
                                      <p:cBhvr additive="base">
                                        <p:cTn id="12" dur="500" fill="hold"/>
                                        <p:tgtEl>
                                          <p:spTgt spid="269346"/>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269318"/>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6933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69325"/>
                                        </p:tgtEl>
                                        <p:attrNameLst>
                                          <p:attrName>style.visibility</p:attrName>
                                        </p:attrNameLst>
                                      </p:cBhvr>
                                      <p:to>
                                        <p:strVal val="visible"/>
                                      </p:to>
                                    </p:set>
                                    <p:animEffect transition="in" filter="wipe(up)">
                                      <p:cBhvr>
                                        <p:cTn id="22" dur="500"/>
                                        <p:tgtEl>
                                          <p:spTgt spid="269325"/>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269319"/>
                                        </p:tgtEl>
                                        <p:attrNameLst>
                                          <p:attrName>style.visibility</p:attrName>
                                        </p:attrNameLst>
                                      </p:cBhvr>
                                      <p:to>
                                        <p:strVal val="visible"/>
                                      </p:to>
                                    </p:set>
                                    <p:animEffect transition="in" filter="wipe(left)">
                                      <p:cBhvr>
                                        <p:cTn id="26" dur="500"/>
                                        <p:tgtEl>
                                          <p:spTgt spid="269319"/>
                                        </p:tgtEl>
                                      </p:cBhvr>
                                    </p:animEffect>
                                  </p:childTnLst>
                                </p:cTn>
                              </p:par>
                            </p:childTnLst>
                          </p:cTn>
                        </p:par>
                        <p:par>
                          <p:cTn id="27" fill="hold">
                            <p:stCondLst>
                              <p:cond delay="1000"/>
                            </p:stCondLst>
                            <p:childTnLst>
                              <p:par>
                                <p:cTn id="28" presetID="22" presetClass="entr" presetSubtype="1" fill="hold" grpId="0" nodeType="afterEffect">
                                  <p:stCondLst>
                                    <p:cond delay="0"/>
                                  </p:stCondLst>
                                  <p:childTnLst>
                                    <p:set>
                                      <p:cBhvr>
                                        <p:cTn id="29" dur="1" fill="hold">
                                          <p:stCondLst>
                                            <p:cond delay="0"/>
                                          </p:stCondLst>
                                        </p:cTn>
                                        <p:tgtEl>
                                          <p:spTgt spid="269332"/>
                                        </p:tgtEl>
                                        <p:attrNameLst>
                                          <p:attrName>style.visibility</p:attrName>
                                        </p:attrNameLst>
                                      </p:cBhvr>
                                      <p:to>
                                        <p:strVal val="visible"/>
                                      </p:to>
                                    </p:set>
                                    <p:animEffect transition="in" filter="wipe(up)">
                                      <p:cBhvr>
                                        <p:cTn id="30" dur="500"/>
                                        <p:tgtEl>
                                          <p:spTgt spid="269332"/>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269327"/>
                                        </p:tgtEl>
                                        <p:attrNameLst>
                                          <p:attrName>style.visibility</p:attrName>
                                        </p:attrNameLst>
                                      </p:cBhvr>
                                      <p:to>
                                        <p:strVal val="visible"/>
                                      </p:to>
                                    </p:set>
                                    <p:animEffect transition="in" filter="wipe(left)">
                                      <p:cBhvr>
                                        <p:cTn id="34" dur="500"/>
                                        <p:tgtEl>
                                          <p:spTgt spid="269327"/>
                                        </p:tgtEl>
                                      </p:cBhvr>
                                    </p:animEffect>
                                  </p:childTnLst>
                                </p:cTn>
                              </p:par>
                            </p:childTnLst>
                          </p:cTn>
                        </p:par>
                        <p:par>
                          <p:cTn id="35" fill="hold">
                            <p:stCondLst>
                              <p:cond delay="2000"/>
                            </p:stCondLst>
                            <p:childTnLst>
                              <p:par>
                                <p:cTn id="36" presetID="22" presetClass="entr" presetSubtype="1" fill="hold" grpId="0" nodeType="afterEffect">
                                  <p:stCondLst>
                                    <p:cond delay="0"/>
                                  </p:stCondLst>
                                  <p:childTnLst>
                                    <p:set>
                                      <p:cBhvr>
                                        <p:cTn id="37" dur="1" fill="hold">
                                          <p:stCondLst>
                                            <p:cond delay="0"/>
                                          </p:stCondLst>
                                        </p:cTn>
                                        <p:tgtEl>
                                          <p:spTgt spid="269324"/>
                                        </p:tgtEl>
                                        <p:attrNameLst>
                                          <p:attrName>style.visibility</p:attrName>
                                        </p:attrNameLst>
                                      </p:cBhvr>
                                      <p:to>
                                        <p:strVal val="visible"/>
                                      </p:to>
                                    </p:set>
                                    <p:animEffect transition="in" filter="wipe(up)">
                                      <p:cBhvr>
                                        <p:cTn id="38" dur="500"/>
                                        <p:tgtEl>
                                          <p:spTgt spid="269324"/>
                                        </p:tgtEl>
                                      </p:cBhvr>
                                    </p:animEffect>
                                  </p:childTnLst>
                                </p:cTn>
                              </p:par>
                            </p:childTnLst>
                          </p:cTn>
                        </p:par>
                        <p:par>
                          <p:cTn id="39" fill="hold">
                            <p:stCondLst>
                              <p:cond delay="2500"/>
                            </p:stCondLst>
                            <p:childTnLst>
                              <p:par>
                                <p:cTn id="40" presetID="22" presetClass="entr" presetSubtype="8" fill="hold" nodeType="afterEffect">
                                  <p:stCondLst>
                                    <p:cond delay="0"/>
                                  </p:stCondLst>
                                  <p:childTnLst>
                                    <p:set>
                                      <p:cBhvr>
                                        <p:cTn id="41" dur="1" fill="hold">
                                          <p:stCondLst>
                                            <p:cond delay="0"/>
                                          </p:stCondLst>
                                        </p:cTn>
                                        <p:tgtEl>
                                          <p:spTgt spid="269333"/>
                                        </p:tgtEl>
                                        <p:attrNameLst>
                                          <p:attrName>style.visibility</p:attrName>
                                        </p:attrNameLst>
                                      </p:cBhvr>
                                      <p:to>
                                        <p:strVal val="visible"/>
                                      </p:to>
                                    </p:set>
                                    <p:animEffect transition="in" filter="wipe(left)">
                                      <p:cBhvr>
                                        <p:cTn id="42" dur="500"/>
                                        <p:tgtEl>
                                          <p:spTgt spid="269333"/>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grpId="1" nodeType="clickEffect">
                                  <p:stCondLst>
                                    <p:cond delay="0"/>
                                  </p:stCondLst>
                                  <p:childTnLst>
                                    <p:animEffect transition="out" filter="dissolve">
                                      <p:cBhvr>
                                        <p:cTn id="46" dur="500"/>
                                        <p:tgtEl>
                                          <p:spTgt spid="269325"/>
                                        </p:tgtEl>
                                      </p:cBhvr>
                                    </p:animEffect>
                                    <p:set>
                                      <p:cBhvr>
                                        <p:cTn id="47" dur="1" fill="hold">
                                          <p:stCondLst>
                                            <p:cond delay="499"/>
                                          </p:stCondLst>
                                        </p:cTn>
                                        <p:tgtEl>
                                          <p:spTgt spid="269325"/>
                                        </p:tgtEl>
                                        <p:attrNameLst>
                                          <p:attrName>style.visibility</p:attrName>
                                        </p:attrNameLst>
                                      </p:cBhvr>
                                      <p:to>
                                        <p:strVal val="hidden"/>
                                      </p:to>
                                    </p:set>
                                  </p:childTnLst>
                                </p:cTn>
                              </p:par>
                              <p:par>
                                <p:cTn id="48" presetID="9" presetClass="exit" presetSubtype="0" fill="hold" grpId="1" nodeType="withEffect">
                                  <p:stCondLst>
                                    <p:cond delay="0"/>
                                  </p:stCondLst>
                                  <p:childTnLst>
                                    <p:animEffect transition="out" filter="dissolve">
                                      <p:cBhvr>
                                        <p:cTn id="49" dur="500"/>
                                        <p:tgtEl>
                                          <p:spTgt spid="269332"/>
                                        </p:tgtEl>
                                      </p:cBhvr>
                                    </p:animEffect>
                                    <p:set>
                                      <p:cBhvr>
                                        <p:cTn id="50" dur="1" fill="hold">
                                          <p:stCondLst>
                                            <p:cond delay="499"/>
                                          </p:stCondLst>
                                        </p:cTn>
                                        <p:tgtEl>
                                          <p:spTgt spid="269332"/>
                                        </p:tgtEl>
                                        <p:attrNameLst>
                                          <p:attrName>style.visibility</p:attrName>
                                        </p:attrNameLst>
                                      </p:cBhvr>
                                      <p:to>
                                        <p:strVal val="hidden"/>
                                      </p:to>
                                    </p:set>
                                  </p:childTnLst>
                                </p:cTn>
                              </p:par>
                              <p:par>
                                <p:cTn id="51" presetID="9" presetClass="exit" presetSubtype="0" fill="hold" grpId="1" nodeType="withEffect">
                                  <p:stCondLst>
                                    <p:cond delay="0"/>
                                  </p:stCondLst>
                                  <p:childTnLst>
                                    <p:animEffect transition="out" filter="dissolve">
                                      <p:cBhvr>
                                        <p:cTn id="52" dur="500"/>
                                        <p:tgtEl>
                                          <p:spTgt spid="269324"/>
                                        </p:tgtEl>
                                      </p:cBhvr>
                                    </p:animEffect>
                                    <p:set>
                                      <p:cBhvr>
                                        <p:cTn id="53" dur="1" fill="hold">
                                          <p:stCondLst>
                                            <p:cond delay="499"/>
                                          </p:stCondLst>
                                        </p:cTn>
                                        <p:tgtEl>
                                          <p:spTgt spid="269324"/>
                                        </p:tgtEl>
                                        <p:attrNameLst>
                                          <p:attrName>style.visibility</p:attrName>
                                        </p:attrNameLst>
                                      </p:cBhvr>
                                      <p:to>
                                        <p:strVal val="hidden"/>
                                      </p:to>
                                    </p:set>
                                  </p:childTnLst>
                                </p:cTn>
                              </p:par>
                              <p:par>
                                <p:cTn id="54" presetID="9" presetClass="exit" presetSubtype="0" fill="hold" nodeType="withEffect">
                                  <p:stCondLst>
                                    <p:cond delay="0"/>
                                  </p:stCondLst>
                                  <p:childTnLst>
                                    <p:animEffect transition="out" filter="dissolve">
                                      <p:cBhvr>
                                        <p:cTn id="55" dur="500"/>
                                        <p:tgtEl>
                                          <p:spTgt spid="269319"/>
                                        </p:tgtEl>
                                      </p:cBhvr>
                                    </p:animEffect>
                                    <p:set>
                                      <p:cBhvr>
                                        <p:cTn id="56" dur="1" fill="hold">
                                          <p:stCondLst>
                                            <p:cond delay="499"/>
                                          </p:stCondLst>
                                        </p:cTn>
                                        <p:tgtEl>
                                          <p:spTgt spid="269319"/>
                                        </p:tgtEl>
                                        <p:attrNameLst>
                                          <p:attrName>style.visibility</p:attrName>
                                        </p:attrNameLst>
                                      </p:cBhvr>
                                      <p:to>
                                        <p:strVal val="hidden"/>
                                      </p:to>
                                    </p:set>
                                  </p:childTnLst>
                                </p:cTn>
                              </p:par>
                              <p:par>
                                <p:cTn id="57" presetID="9" presetClass="exit" presetSubtype="0" fill="hold" nodeType="withEffect">
                                  <p:stCondLst>
                                    <p:cond delay="0"/>
                                  </p:stCondLst>
                                  <p:childTnLst>
                                    <p:animEffect transition="out" filter="dissolve">
                                      <p:cBhvr>
                                        <p:cTn id="58" dur="500"/>
                                        <p:tgtEl>
                                          <p:spTgt spid="269327"/>
                                        </p:tgtEl>
                                      </p:cBhvr>
                                    </p:animEffect>
                                    <p:set>
                                      <p:cBhvr>
                                        <p:cTn id="59" dur="1" fill="hold">
                                          <p:stCondLst>
                                            <p:cond delay="499"/>
                                          </p:stCondLst>
                                        </p:cTn>
                                        <p:tgtEl>
                                          <p:spTgt spid="269327"/>
                                        </p:tgtEl>
                                        <p:attrNameLst>
                                          <p:attrName>style.visibility</p:attrName>
                                        </p:attrNameLst>
                                      </p:cBhvr>
                                      <p:to>
                                        <p:strVal val="hidden"/>
                                      </p:to>
                                    </p:set>
                                  </p:childTnLst>
                                </p:cTn>
                              </p:par>
                              <p:par>
                                <p:cTn id="60" presetID="9" presetClass="exit" presetSubtype="0" fill="hold" nodeType="withEffect">
                                  <p:stCondLst>
                                    <p:cond delay="0"/>
                                  </p:stCondLst>
                                  <p:childTnLst>
                                    <p:animEffect transition="out" filter="dissolve">
                                      <p:cBhvr>
                                        <p:cTn id="61" dur="500"/>
                                        <p:tgtEl>
                                          <p:spTgt spid="269333"/>
                                        </p:tgtEl>
                                      </p:cBhvr>
                                    </p:animEffect>
                                    <p:set>
                                      <p:cBhvr>
                                        <p:cTn id="62" dur="1" fill="hold">
                                          <p:stCondLst>
                                            <p:cond delay="499"/>
                                          </p:stCondLst>
                                        </p:cTn>
                                        <p:tgtEl>
                                          <p:spTgt spid="269333"/>
                                        </p:tgtEl>
                                        <p:attrNameLst>
                                          <p:attrName>style.visibility</p:attrName>
                                        </p:attrNameLst>
                                      </p:cBhvr>
                                      <p:to>
                                        <p:strVal val="hidden"/>
                                      </p:to>
                                    </p:set>
                                  </p:childTnLst>
                                </p:cTn>
                              </p:par>
                            </p:childTnLst>
                          </p:cTn>
                        </p:par>
                        <p:par>
                          <p:cTn id="63" fill="hold">
                            <p:stCondLst>
                              <p:cond delay="500"/>
                            </p:stCondLst>
                            <p:childTnLst>
                              <p:par>
                                <p:cTn id="64" presetID="22" presetClass="entr" presetSubtype="2" fill="hold" grpId="0" nodeType="afterEffect">
                                  <p:stCondLst>
                                    <p:cond delay="0"/>
                                  </p:stCondLst>
                                  <p:childTnLst>
                                    <p:set>
                                      <p:cBhvr>
                                        <p:cTn id="65" dur="1" fill="hold">
                                          <p:stCondLst>
                                            <p:cond delay="0"/>
                                          </p:stCondLst>
                                        </p:cTn>
                                        <p:tgtEl>
                                          <p:spTgt spid="269362"/>
                                        </p:tgtEl>
                                        <p:attrNameLst>
                                          <p:attrName>style.visibility</p:attrName>
                                        </p:attrNameLst>
                                      </p:cBhvr>
                                      <p:to>
                                        <p:strVal val="visible"/>
                                      </p:to>
                                    </p:set>
                                    <p:animEffect transition="in" filter="wipe(right)">
                                      <p:cBhvr>
                                        <p:cTn id="66" dur="500"/>
                                        <p:tgtEl>
                                          <p:spTgt spid="269362"/>
                                        </p:tgtEl>
                                      </p:cBhvr>
                                    </p:animEffect>
                                  </p:childTnLst>
                                </p:cTn>
                              </p:par>
                            </p:childTnLst>
                          </p:cTn>
                        </p:par>
                        <p:par>
                          <p:cTn id="67" fill="hold">
                            <p:stCondLst>
                              <p:cond delay="1000"/>
                            </p:stCondLst>
                            <p:childTnLst>
                              <p:par>
                                <p:cTn id="68" presetID="3" presetClass="entr" presetSubtype="10" fill="hold" grpId="0" nodeType="afterEffect">
                                  <p:stCondLst>
                                    <p:cond delay="0"/>
                                  </p:stCondLst>
                                  <p:childTnLst>
                                    <p:set>
                                      <p:cBhvr>
                                        <p:cTn id="69" dur="1" fill="hold">
                                          <p:stCondLst>
                                            <p:cond delay="0"/>
                                          </p:stCondLst>
                                        </p:cTn>
                                        <p:tgtEl>
                                          <p:spTgt spid="269361"/>
                                        </p:tgtEl>
                                        <p:attrNameLst>
                                          <p:attrName>style.visibility</p:attrName>
                                        </p:attrNameLst>
                                      </p:cBhvr>
                                      <p:to>
                                        <p:strVal val="visible"/>
                                      </p:to>
                                    </p:set>
                                    <p:animEffect transition="in" filter="blinds(horizontal)">
                                      <p:cBhvr>
                                        <p:cTn id="70" dur="500"/>
                                        <p:tgtEl>
                                          <p:spTgt spid="269361"/>
                                        </p:tgtEl>
                                      </p:cBhvr>
                                    </p:animEffect>
                                  </p:childTnLst>
                                </p:cTn>
                              </p:par>
                            </p:childTnLst>
                          </p:cTn>
                        </p:par>
                        <p:par>
                          <p:cTn id="71" fill="hold">
                            <p:stCondLst>
                              <p:cond delay="1500"/>
                            </p:stCondLst>
                            <p:childTnLst>
                              <p:par>
                                <p:cTn id="72" presetID="22" presetClass="entr" presetSubtype="8" fill="hold" grpId="0" nodeType="afterEffect">
                                  <p:stCondLst>
                                    <p:cond delay="0"/>
                                  </p:stCondLst>
                                  <p:childTnLst>
                                    <p:set>
                                      <p:cBhvr>
                                        <p:cTn id="73" dur="1" fill="hold">
                                          <p:stCondLst>
                                            <p:cond delay="0"/>
                                          </p:stCondLst>
                                        </p:cTn>
                                        <p:tgtEl>
                                          <p:spTgt spid="269363"/>
                                        </p:tgtEl>
                                        <p:attrNameLst>
                                          <p:attrName>style.visibility</p:attrName>
                                        </p:attrNameLst>
                                      </p:cBhvr>
                                      <p:to>
                                        <p:strVal val="visible"/>
                                      </p:to>
                                    </p:set>
                                    <p:animEffect transition="in" filter="wipe(left)">
                                      <p:cBhvr>
                                        <p:cTn id="74" dur="500"/>
                                        <p:tgtEl>
                                          <p:spTgt spid="269363"/>
                                        </p:tgtEl>
                                      </p:cBhvr>
                                    </p:animEffect>
                                  </p:childTnLst>
                                </p:cTn>
                              </p:par>
                            </p:childTnLst>
                          </p:cTn>
                        </p:par>
                        <p:par>
                          <p:cTn id="75" fill="hold">
                            <p:stCondLst>
                              <p:cond delay="2000"/>
                            </p:stCondLst>
                            <p:childTnLst>
                              <p:par>
                                <p:cTn id="76" presetID="22" presetClass="entr" presetSubtype="1" fill="hold" grpId="0" nodeType="afterEffect">
                                  <p:stCondLst>
                                    <p:cond delay="0"/>
                                  </p:stCondLst>
                                  <p:childTnLst>
                                    <p:set>
                                      <p:cBhvr>
                                        <p:cTn id="77" dur="1" fill="hold">
                                          <p:stCondLst>
                                            <p:cond delay="0"/>
                                          </p:stCondLst>
                                        </p:cTn>
                                        <p:tgtEl>
                                          <p:spTgt spid="269349"/>
                                        </p:tgtEl>
                                        <p:attrNameLst>
                                          <p:attrName>style.visibility</p:attrName>
                                        </p:attrNameLst>
                                      </p:cBhvr>
                                      <p:to>
                                        <p:strVal val="visible"/>
                                      </p:to>
                                    </p:set>
                                    <p:animEffect transition="in" filter="wipe(up)">
                                      <p:cBhvr>
                                        <p:cTn id="78" dur="500"/>
                                        <p:tgtEl>
                                          <p:spTgt spid="269349"/>
                                        </p:tgtEl>
                                      </p:cBhvr>
                                    </p:animEffect>
                                  </p:childTnLst>
                                </p:cTn>
                              </p:par>
                            </p:childTnLst>
                          </p:cTn>
                        </p:par>
                        <p:par>
                          <p:cTn id="79" fill="hold">
                            <p:stCondLst>
                              <p:cond delay="2500"/>
                            </p:stCondLst>
                            <p:childTnLst>
                              <p:par>
                                <p:cTn id="80" presetID="22" presetClass="entr" presetSubtype="8" fill="hold" nodeType="afterEffect">
                                  <p:stCondLst>
                                    <p:cond delay="0"/>
                                  </p:stCondLst>
                                  <p:childTnLst>
                                    <p:set>
                                      <p:cBhvr>
                                        <p:cTn id="81" dur="1" fill="hold">
                                          <p:stCondLst>
                                            <p:cond delay="0"/>
                                          </p:stCondLst>
                                        </p:cTn>
                                        <p:tgtEl>
                                          <p:spTgt spid="269355"/>
                                        </p:tgtEl>
                                        <p:attrNameLst>
                                          <p:attrName>style.visibility</p:attrName>
                                        </p:attrNameLst>
                                      </p:cBhvr>
                                      <p:to>
                                        <p:strVal val="visible"/>
                                      </p:to>
                                    </p:set>
                                    <p:animEffect transition="in" filter="wipe(left)">
                                      <p:cBhvr>
                                        <p:cTn id="82" dur="500"/>
                                        <p:tgtEl>
                                          <p:spTgt spid="269355"/>
                                        </p:tgtEl>
                                      </p:cBhvr>
                                    </p:animEffect>
                                  </p:childTnLst>
                                </p:cTn>
                              </p:par>
                            </p:childTnLst>
                          </p:cTn>
                        </p:par>
                        <p:par>
                          <p:cTn id="83" fill="hold">
                            <p:stCondLst>
                              <p:cond delay="3000"/>
                            </p:stCondLst>
                            <p:childTnLst>
                              <p:par>
                                <p:cTn id="84" presetID="22" presetClass="entr" presetSubtype="1" fill="hold" grpId="0" nodeType="afterEffect">
                                  <p:stCondLst>
                                    <p:cond delay="0"/>
                                  </p:stCondLst>
                                  <p:childTnLst>
                                    <p:set>
                                      <p:cBhvr>
                                        <p:cTn id="85" dur="1" fill="hold">
                                          <p:stCondLst>
                                            <p:cond delay="0"/>
                                          </p:stCondLst>
                                        </p:cTn>
                                        <p:tgtEl>
                                          <p:spTgt spid="269360"/>
                                        </p:tgtEl>
                                        <p:attrNameLst>
                                          <p:attrName>style.visibility</p:attrName>
                                        </p:attrNameLst>
                                      </p:cBhvr>
                                      <p:to>
                                        <p:strVal val="visible"/>
                                      </p:to>
                                    </p:set>
                                    <p:animEffect transition="in" filter="wipe(up)">
                                      <p:cBhvr>
                                        <p:cTn id="86" dur="500"/>
                                        <p:tgtEl>
                                          <p:spTgt spid="269360"/>
                                        </p:tgtEl>
                                      </p:cBhvr>
                                    </p:animEffect>
                                  </p:childTnLst>
                                </p:cTn>
                              </p:par>
                            </p:childTnLst>
                          </p:cTn>
                        </p:par>
                        <p:par>
                          <p:cTn id="87" fill="hold">
                            <p:stCondLst>
                              <p:cond delay="3500"/>
                            </p:stCondLst>
                            <p:childTnLst>
                              <p:par>
                                <p:cTn id="88" presetID="22" presetClass="entr" presetSubtype="8" fill="hold" nodeType="afterEffect">
                                  <p:stCondLst>
                                    <p:cond delay="0"/>
                                  </p:stCondLst>
                                  <p:childTnLst>
                                    <p:set>
                                      <p:cBhvr>
                                        <p:cTn id="89" dur="1" fill="hold">
                                          <p:stCondLst>
                                            <p:cond delay="0"/>
                                          </p:stCondLst>
                                        </p:cTn>
                                        <p:tgtEl>
                                          <p:spTgt spid="269350"/>
                                        </p:tgtEl>
                                        <p:attrNameLst>
                                          <p:attrName>style.visibility</p:attrName>
                                        </p:attrNameLst>
                                      </p:cBhvr>
                                      <p:to>
                                        <p:strVal val="visible"/>
                                      </p:to>
                                    </p:set>
                                    <p:animEffect transition="in" filter="wipe(left)">
                                      <p:cBhvr>
                                        <p:cTn id="90" dur="500"/>
                                        <p:tgtEl>
                                          <p:spTgt spid="269350"/>
                                        </p:tgtEl>
                                      </p:cBhvr>
                                    </p:animEffect>
                                  </p:childTnLst>
                                </p:cTn>
                              </p:par>
                            </p:childTnLst>
                          </p:cTn>
                        </p:par>
                        <p:par>
                          <p:cTn id="91" fill="hold">
                            <p:stCondLst>
                              <p:cond delay="4000"/>
                            </p:stCondLst>
                            <p:childTnLst>
                              <p:par>
                                <p:cTn id="92" presetID="22" presetClass="entr" presetSubtype="1" fill="hold" grpId="0" nodeType="afterEffect">
                                  <p:stCondLst>
                                    <p:cond delay="0"/>
                                  </p:stCondLst>
                                  <p:childTnLst>
                                    <p:set>
                                      <p:cBhvr>
                                        <p:cTn id="93" dur="1" fill="hold">
                                          <p:stCondLst>
                                            <p:cond delay="0"/>
                                          </p:stCondLst>
                                        </p:cTn>
                                        <p:tgtEl>
                                          <p:spTgt spid="269340"/>
                                        </p:tgtEl>
                                        <p:attrNameLst>
                                          <p:attrName>style.visibility</p:attrName>
                                        </p:attrNameLst>
                                      </p:cBhvr>
                                      <p:to>
                                        <p:strVal val="visible"/>
                                      </p:to>
                                    </p:set>
                                    <p:animEffect transition="in" filter="wipe(up)">
                                      <p:cBhvr>
                                        <p:cTn id="94" dur="500"/>
                                        <p:tgtEl>
                                          <p:spTgt spid="269340"/>
                                        </p:tgtEl>
                                      </p:cBhvr>
                                    </p:animEffect>
                                  </p:childTnLst>
                                </p:cTn>
                              </p:par>
                            </p:childTnLst>
                          </p:cTn>
                        </p:par>
                        <p:par>
                          <p:cTn id="95" fill="hold">
                            <p:stCondLst>
                              <p:cond delay="4500"/>
                            </p:stCondLst>
                            <p:childTnLst>
                              <p:par>
                                <p:cTn id="96" presetID="22" presetClass="entr" presetSubtype="8" fill="hold" nodeType="afterEffect">
                                  <p:stCondLst>
                                    <p:cond delay="0"/>
                                  </p:stCondLst>
                                  <p:childTnLst>
                                    <p:set>
                                      <p:cBhvr>
                                        <p:cTn id="97" dur="1" fill="hold">
                                          <p:stCondLst>
                                            <p:cond delay="0"/>
                                          </p:stCondLst>
                                        </p:cTn>
                                        <p:tgtEl>
                                          <p:spTgt spid="269341"/>
                                        </p:tgtEl>
                                        <p:attrNameLst>
                                          <p:attrName>style.visibility</p:attrName>
                                        </p:attrNameLst>
                                      </p:cBhvr>
                                      <p:to>
                                        <p:strVal val="visible"/>
                                      </p:to>
                                    </p:set>
                                    <p:animEffect transition="in" filter="wipe(left)">
                                      <p:cBhvr>
                                        <p:cTn id="98" dur="500"/>
                                        <p:tgtEl>
                                          <p:spTgt spid="269341"/>
                                        </p:tgtEl>
                                      </p:cBhvr>
                                    </p:animEffect>
                                  </p:childTnLst>
                                </p:cTn>
                              </p:par>
                              <p:par>
                                <p:cTn id="99" presetID="9" presetClass="exit" presetSubtype="0" fill="hold" grpId="1" nodeType="withEffect">
                                  <p:stCondLst>
                                    <p:cond delay="0"/>
                                  </p:stCondLst>
                                  <p:childTnLst>
                                    <p:animEffect transition="out" filter="dissolve">
                                      <p:cBhvr>
                                        <p:cTn id="100" dur="500"/>
                                        <p:tgtEl>
                                          <p:spTgt spid="269362"/>
                                        </p:tgtEl>
                                      </p:cBhvr>
                                    </p:animEffect>
                                    <p:set>
                                      <p:cBhvr>
                                        <p:cTn id="101" dur="1" fill="hold">
                                          <p:stCondLst>
                                            <p:cond delay="499"/>
                                          </p:stCondLst>
                                        </p:cTn>
                                        <p:tgtEl>
                                          <p:spTgt spid="269362"/>
                                        </p:tgtEl>
                                        <p:attrNameLst>
                                          <p:attrName>style.visibility</p:attrName>
                                        </p:attrNameLst>
                                      </p:cBhvr>
                                      <p:to>
                                        <p:strVal val="hidden"/>
                                      </p:to>
                                    </p:set>
                                  </p:childTnLst>
                                </p:cTn>
                              </p:par>
                              <p:par>
                                <p:cTn id="102" presetID="9" presetClass="exit" presetSubtype="0" fill="hold" grpId="1" nodeType="withEffect">
                                  <p:stCondLst>
                                    <p:cond delay="0"/>
                                  </p:stCondLst>
                                  <p:childTnLst>
                                    <p:animEffect transition="out" filter="dissolve">
                                      <p:cBhvr>
                                        <p:cTn id="103" dur="500"/>
                                        <p:tgtEl>
                                          <p:spTgt spid="269361"/>
                                        </p:tgtEl>
                                      </p:cBhvr>
                                    </p:animEffect>
                                    <p:set>
                                      <p:cBhvr>
                                        <p:cTn id="104" dur="1" fill="hold">
                                          <p:stCondLst>
                                            <p:cond delay="499"/>
                                          </p:stCondLst>
                                        </p:cTn>
                                        <p:tgtEl>
                                          <p:spTgt spid="269361"/>
                                        </p:tgtEl>
                                        <p:attrNameLst>
                                          <p:attrName>style.visibility</p:attrName>
                                        </p:attrNameLst>
                                      </p:cBhvr>
                                      <p:to>
                                        <p:strVal val="hidden"/>
                                      </p:to>
                                    </p:set>
                                  </p:childTnLst>
                                </p:cTn>
                              </p:par>
                              <p:par>
                                <p:cTn id="105" presetID="9" presetClass="exit" presetSubtype="0" fill="hold" grpId="1" nodeType="withEffect">
                                  <p:stCondLst>
                                    <p:cond delay="0"/>
                                  </p:stCondLst>
                                  <p:childTnLst>
                                    <p:animEffect transition="out" filter="dissolve">
                                      <p:cBhvr>
                                        <p:cTn id="106" dur="500"/>
                                        <p:tgtEl>
                                          <p:spTgt spid="269363"/>
                                        </p:tgtEl>
                                      </p:cBhvr>
                                    </p:animEffect>
                                    <p:set>
                                      <p:cBhvr>
                                        <p:cTn id="107" dur="1" fill="hold">
                                          <p:stCondLst>
                                            <p:cond delay="499"/>
                                          </p:stCondLst>
                                        </p:cTn>
                                        <p:tgtEl>
                                          <p:spTgt spid="269363"/>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22" presetClass="entr" presetSubtype="2" fill="hold" grpId="0" nodeType="clickEffect">
                                  <p:stCondLst>
                                    <p:cond delay="0"/>
                                  </p:stCondLst>
                                  <p:childTnLst>
                                    <p:set>
                                      <p:cBhvr>
                                        <p:cTn id="111" dur="1" fill="hold">
                                          <p:stCondLst>
                                            <p:cond delay="0"/>
                                          </p:stCondLst>
                                        </p:cTn>
                                        <p:tgtEl>
                                          <p:spTgt spid="269366"/>
                                        </p:tgtEl>
                                        <p:attrNameLst>
                                          <p:attrName>style.visibility</p:attrName>
                                        </p:attrNameLst>
                                      </p:cBhvr>
                                      <p:to>
                                        <p:strVal val="visible"/>
                                      </p:to>
                                    </p:set>
                                    <p:animEffect transition="in" filter="wipe(right)">
                                      <p:cBhvr>
                                        <p:cTn id="112" dur="500"/>
                                        <p:tgtEl>
                                          <p:spTgt spid="269366"/>
                                        </p:tgtEl>
                                      </p:cBhvr>
                                    </p:animEffect>
                                  </p:childTnLst>
                                </p:cTn>
                              </p:par>
                            </p:childTnLst>
                          </p:cTn>
                        </p:par>
                        <p:par>
                          <p:cTn id="113" fill="hold">
                            <p:stCondLst>
                              <p:cond delay="500"/>
                            </p:stCondLst>
                            <p:childTnLst>
                              <p:par>
                                <p:cTn id="114" presetID="3" presetClass="entr" presetSubtype="10" fill="hold" grpId="0" nodeType="afterEffect">
                                  <p:stCondLst>
                                    <p:cond delay="0"/>
                                  </p:stCondLst>
                                  <p:childTnLst>
                                    <p:set>
                                      <p:cBhvr>
                                        <p:cTn id="115" dur="1" fill="hold">
                                          <p:stCondLst>
                                            <p:cond delay="0"/>
                                          </p:stCondLst>
                                        </p:cTn>
                                        <p:tgtEl>
                                          <p:spTgt spid="269364"/>
                                        </p:tgtEl>
                                        <p:attrNameLst>
                                          <p:attrName>style.visibility</p:attrName>
                                        </p:attrNameLst>
                                      </p:cBhvr>
                                      <p:to>
                                        <p:strVal val="visible"/>
                                      </p:to>
                                    </p:set>
                                    <p:animEffect transition="in" filter="blinds(horizontal)">
                                      <p:cBhvr>
                                        <p:cTn id="116" dur="500"/>
                                        <p:tgtEl>
                                          <p:spTgt spid="269364"/>
                                        </p:tgtEl>
                                      </p:cBhvr>
                                    </p:animEffect>
                                  </p:childTnLst>
                                </p:cTn>
                              </p:par>
                            </p:childTnLst>
                          </p:cTn>
                        </p:par>
                        <p:par>
                          <p:cTn id="117" fill="hold">
                            <p:stCondLst>
                              <p:cond delay="1000"/>
                            </p:stCondLst>
                            <p:childTnLst>
                              <p:par>
                                <p:cTn id="118" presetID="22" presetClass="entr" presetSubtype="4" fill="hold" grpId="0" nodeType="afterEffect">
                                  <p:stCondLst>
                                    <p:cond delay="0"/>
                                  </p:stCondLst>
                                  <p:childTnLst>
                                    <p:set>
                                      <p:cBhvr>
                                        <p:cTn id="119" dur="1" fill="hold">
                                          <p:stCondLst>
                                            <p:cond delay="0"/>
                                          </p:stCondLst>
                                        </p:cTn>
                                        <p:tgtEl>
                                          <p:spTgt spid="269367"/>
                                        </p:tgtEl>
                                        <p:attrNameLst>
                                          <p:attrName>style.visibility</p:attrName>
                                        </p:attrNameLst>
                                      </p:cBhvr>
                                      <p:to>
                                        <p:strVal val="visible"/>
                                      </p:to>
                                    </p:set>
                                    <p:animEffect transition="in" filter="wipe(down)">
                                      <p:cBhvr>
                                        <p:cTn id="120" dur="500"/>
                                        <p:tgtEl>
                                          <p:spTgt spid="269367"/>
                                        </p:tgtEl>
                                      </p:cBhvr>
                                    </p:animEffect>
                                  </p:childTnLst>
                                </p:cTn>
                              </p:par>
                            </p:childTnLst>
                          </p:cTn>
                        </p:par>
                        <p:par>
                          <p:cTn id="121" fill="hold">
                            <p:stCondLst>
                              <p:cond delay="1500"/>
                            </p:stCondLst>
                            <p:childTnLst>
                              <p:par>
                                <p:cTn id="122" presetID="3" presetClass="entr" presetSubtype="10" fill="hold" grpId="0" nodeType="afterEffect">
                                  <p:stCondLst>
                                    <p:cond delay="0"/>
                                  </p:stCondLst>
                                  <p:childTnLst>
                                    <p:set>
                                      <p:cBhvr>
                                        <p:cTn id="123" dur="1" fill="hold">
                                          <p:stCondLst>
                                            <p:cond delay="0"/>
                                          </p:stCondLst>
                                        </p:cTn>
                                        <p:tgtEl>
                                          <p:spTgt spid="269365"/>
                                        </p:tgtEl>
                                        <p:attrNameLst>
                                          <p:attrName>style.visibility</p:attrName>
                                        </p:attrNameLst>
                                      </p:cBhvr>
                                      <p:to>
                                        <p:strVal val="visible"/>
                                      </p:to>
                                    </p:set>
                                    <p:animEffect transition="in" filter="blinds(horizontal)">
                                      <p:cBhvr>
                                        <p:cTn id="124" dur="500"/>
                                        <p:tgtEl>
                                          <p:spTgt spid="269365"/>
                                        </p:tgtEl>
                                      </p:cBhvr>
                                    </p:animEffect>
                                  </p:childTnLst>
                                </p:cTn>
                              </p:par>
                            </p:childTnLst>
                          </p:cTn>
                        </p:par>
                        <p:par>
                          <p:cTn id="125" fill="hold">
                            <p:stCondLst>
                              <p:cond delay="2000"/>
                            </p:stCondLst>
                            <p:childTnLst>
                              <p:par>
                                <p:cTn id="126" presetID="22" presetClass="entr" presetSubtype="4" fill="hold" grpId="0" nodeType="afterEffect">
                                  <p:stCondLst>
                                    <p:cond delay="0"/>
                                  </p:stCondLst>
                                  <p:childTnLst>
                                    <p:set>
                                      <p:cBhvr>
                                        <p:cTn id="127" dur="1" fill="hold">
                                          <p:stCondLst>
                                            <p:cond delay="0"/>
                                          </p:stCondLst>
                                        </p:cTn>
                                        <p:tgtEl>
                                          <p:spTgt spid="269368"/>
                                        </p:tgtEl>
                                        <p:attrNameLst>
                                          <p:attrName>style.visibility</p:attrName>
                                        </p:attrNameLst>
                                      </p:cBhvr>
                                      <p:to>
                                        <p:strVal val="visible"/>
                                      </p:to>
                                    </p:set>
                                    <p:animEffect transition="in" filter="wipe(down)">
                                      <p:cBhvr>
                                        <p:cTn id="128" dur="500"/>
                                        <p:tgtEl>
                                          <p:spTgt spid="269368"/>
                                        </p:tgtEl>
                                      </p:cBhvr>
                                    </p:animEffect>
                                  </p:childTnLst>
                                </p:cTn>
                              </p:par>
                            </p:childTnLst>
                          </p:cTn>
                        </p:par>
                        <p:par>
                          <p:cTn id="129" fill="hold">
                            <p:stCondLst>
                              <p:cond delay="2500"/>
                            </p:stCondLst>
                            <p:childTnLst>
                              <p:par>
                                <p:cTn id="130" presetID="22" presetClass="entr" presetSubtype="1" fill="hold" grpId="2" nodeType="afterEffect">
                                  <p:stCondLst>
                                    <p:cond delay="0"/>
                                  </p:stCondLst>
                                  <p:childTnLst>
                                    <p:set>
                                      <p:cBhvr>
                                        <p:cTn id="131" dur="1" fill="hold">
                                          <p:stCondLst>
                                            <p:cond delay="0"/>
                                          </p:stCondLst>
                                        </p:cTn>
                                        <p:tgtEl>
                                          <p:spTgt spid="269332"/>
                                        </p:tgtEl>
                                        <p:attrNameLst>
                                          <p:attrName>style.visibility</p:attrName>
                                        </p:attrNameLst>
                                      </p:cBhvr>
                                      <p:to>
                                        <p:strVal val="visible"/>
                                      </p:to>
                                    </p:set>
                                    <p:animEffect transition="in" filter="wipe(up)">
                                      <p:cBhvr>
                                        <p:cTn id="132" dur="500"/>
                                        <p:tgtEl>
                                          <p:spTgt spid="269332"/>
                                        </p:tgtEl>
                                      </p:cBhvr>
                                    </p:animEffect>
                                  </p:childTnLst>
                                </p:cTn>
                              </p:par>
                            </p:childTnLst>
                          </p:cTn>
                        </p:par>
                        <p:par>
                          <p:cTn id="133" fill="hold">
                            <p:stCondLst>
                              <p:cond delay="3000"/>
                            </p:stCondLst>
                            <p:childTnLst>
                              <p:par>
                                <p:cTn id="134" presetID="22" presetClass="entr" presetSubtype="8" fill="hold" nodeType="afterEffect">
                                  <p:stCondLst>
                                    <p:cond delay="0"/>
                                  </p:stCondLst>
                                  <p:childTnLst>
                                    <p:set>
                                      <p:cBhvr>
                                        <p:cTn id="135" dur="1" fill="hold">
                                          <p:stCondLst>
                                            <p:cond delay="0"/>
                                          </p:stCondLst>
                                        </p:cTn>
                                        <p:tgtEl>
                                          <p:spTgt spid="269369"/>
                                        </p:tgtEl>
                                        <p:attrNameLst>
                                          <p:attrName>style.visibility</p:attrName>
                                        </p:attrNameLst>
                                      </p:cBhvr>
                                      <p:to>
                                        <p:strVal val="visible"/>
                                      </p:to>
                                    </p:set>
                                    <p:animEffect transition="in" filter="wipe(left)">
                                      <p:cBhvr>
                                        <p:cTn id="136" dur="500"/>
                                        <p:tgtEl>
                                          <p:spTgt spid="269369"/>
                                        </p:tgtEl>
                                      </p:cBhvr>
                                    </p:animEffect>
                                  </p:childTnLst>
                                </p:cTn>
                              </p:par>
                            </p:childTnLst>
                          </p:cTn>
                        </p:par>
                        <p:par>
                          <p:cTn id="137" fill="hold">
                            <p:stCondLst>
                              <p:cond delay="3500"/>
                            </p:stCondLst>
                            <p:childTnLst>
                              <p:par>
                                <p:cTn id="138" presetID="22" presetClass="entr" presetSubtype="1" fill="hold" grpId="0" nodeType="afterEffect">
                                  <p:stCondLst>
                                    <p:cond delay="0"/>
                                  </p:stCondLst>
                                  <p:childTnLst>
                                    <p:set>
                                      <p:cBhvr>
                                        <p:cTn id="139" dur="1" fill="hold">
                                          <p:stCondLst>
                                            <p:cond delay="0"/>
                                          </p:stCondLst>
                                        </p:cTn>
                                        <p:tgtEl>
                                          <p:spTgt spid="269338"/>
                                        </p:tgtEl>
                                        <p:attrNameLst>
                                          <p:attrName>style.visibility</p:attrName>
                                        </p:attrNameLst>
                                      </p:cBhvr>
                                      <p:to>
                                        <p:strVal val="visible"/>
                                      </p:to>
                                    </p:set>
                                    <p:animEffect transition="in" filter="wipe(up)">
                                      <p:cBhvr>
                                        <p:cTn id="140" dur="500"/>
                                        <p:tgtEl>
                                          <p:spTgt spid="269338"/>
                                        </p:tgtEl>
                                      </p:cBhvr>
                                    </p:animEffect>
                                  </p:childTnLst>
                                </p:cTn>
                              </p:par>
                            </p:childTnLst>
                          </p:cTn>
                        </p:par>
                        <p:par>
                          <p:cTn id="141" fill="hold">
                            <p:stCondLst>
                              <p:cond delay="4000"/>
                            </p:stCondLst>
                            <p:childTnLst>
                              <p:par>
                                <p:cTn id="142" presetID="22" presetClass="entr" presetSubtype="8" fill="hold" nodeType="afterEffect">
                                  <p:stCondLst>
                                    <p:cond delay="0"/>
                                  </p:stCondLst>
                                  <p:childTnLst>
                                    <p:set>
                                      <p:cBhvr>
                                        <p:cTn id="143" dur="1" fill="hold">
                                          <p:stCondLst>
                                            <p:cond delay="0"/>
                                          </p:stCondLst>
                                        </p:cTn>
                                        <p:tgtEl>
                                          <p:spTgt spid="269374"/>
                                        </p:tgtEl>
                                        <p:attrNameLst>
                                          <p:attrName>style.visibility</p:attrName>
                                        </p:attrNameLst>
                                      </p:cBhvr>
                                      <p:to>
                                        <p:strVal val="visible"/>
                                      </p:to>
                                    </p:set>
                                    <p:animEffect transition="in" filter="wipe(left)">
                                      <p:cBhvr>
                                        <p:cTn id="144" dur="500"/>
                                        <p:tgtEl>
                                          <p:spTgt spid="2693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318" grpId="0" animBg="1"/>
      <p:bldP spid="269324" grpId="0" animBg="1"/>
      <p:bldP spid="269324" grpId="1" animBg="1"/>
      <p:bldP spid="269325" grpId="0" animBg="1"/>
      <p:bldP spid="269325" grpId="1" animBg="1"/>
      <p:bldP spid="269326" grpId="0"/>
      <p:bldP spid="269332" grpId="0" animBg="1"/>
      <p:bldP spid="269332" grpId="1" animBg="1"/>
      <p:bldP spid="269332" grpId="2" animBg="1"/>
      <p:bldP spid="269338" grpId="0" animBg="1"/>
      <p:bldP spid="269339" grpId="0" animBg="1"/>
      <p:bldP spid="269340" grpId="0" animBg="1"/>
      <p:bldP spid="269349" grpId="0" animBg="1"/>
      <p:bldP spid="269360" grpId="0" animBg="1"/>
      <p:bldP spid="269361" grpId="0" animBg="1"/>
      <p:bldP spid="269361" grpId="1" animBg="1"/>
      <p:bldP spid="269362" grpId="0" animBg="1"/>
      <p:bldP spid="269362" grpId="1" animBg="1"/>
      <p:bldP spid="269363" grpId="0" animBg="1"/>
      <p:bldP spid="269363" grpId="1" animBg="1"/>
      <p:bldP spid="269364" grpId="0" animBg="1"/>
      <p:bldP spid="269365" grpId="0" animBg="1"/>
      <p:bldP spid="269366" grpId="0" animBg="1"/>
      <p:bldP spid="269367" grpId="0" animBg="1"/>
      <p:bldP spid="269368" grpId="0" animBg="1"/>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作业</a:t>
            </a:r>
          </a:p>
        </p:txBody>
      </p:sp>
      <p:sp>
        <p:nvSpPr>
          <p:cNvPr id="3" name="内容占位符 2"/>
          <p:cNvSpPr>
            <a:spLocks noGrp="1"/>
          </p:cNvSpPr>
          <p:nvPr>
            <p:ph idx="1"/>
          </p:nvPr>
        </p:nvSpPr>
        <p:spPr/>
        <p:txBody>
          <a:bodyPr/>
          <a:lstStyle/>
          <a:p>
            <a:r>
              <a:rPr lang="zh-CN" altLang="en-US" dirty="0"/>
              <a:t>在给定基于</a:t>
            </a:r>
            <a:r>
              <a:rPr lang="en-US" altLang="zh-CN" dirty="0"/>
              <a:t>vc6</a:t>
            </a:r>
            <a:r>
              <a:rPr lang="zh-CN" altLang="en-US" dirty="0"/>
              <a:t>的</a:t>
            </a:r>
            <a:r>
              <a:rPr lang="en-US" altLang="zh-CN" dirty="0" err="1"/>
              <a:t>ucos</a:t>
            </a:r>
            <a:r>
              <a:rPr lang="zh-CN" altLang="en-US" dirty="0"/>
              <a:t>工程代码上实现</a:t>
            </a:r>
            <a:r>
              <a:rPr lang="zh-CN" altLang="en-US" dirty="0">
                <a:solidFill>
                  <a:srgbClr val="FF0000"/>
                </a:solidFill>
              </a:rPr>
              <a:t>临界区展示</a:t>
            </a:r>
            <a:r>
              <a:rPr lang="zh-CN" altLang="en-US" dirty="0"/>
              <a:t>功能。</a:t>
            </a:r>
            <a:endParaRPr lang="en-US" altLang="zh-CN" dirty="0"/>
          </a:p>
          <a:p>
            <a:endParaRPr lang="en-US" altLang="zh-CN" dirty="0"/>
          </a:p>
          <a:p>
            <a:r>
              <a:rPr lang="zh-CN" altLang="en-US" dirty="0"/>
              <a:t>多人一组（具体几个人自由商定）</a:t>
            </a:r>
            <a:endParaRPr lang="en-US" altLang="zh-CN" dirty="0"/>
          </a:p>
          <a:p>
            <a:endParaRPr lang="en-US" altLang="zh-CN" dirty="0"/>
          </a:p>
          <a:p>
            <a:r>
              <a:rPr lang="zh-CN" altLang="en-US" dirty="0"/>
              <a:t>有多种实现方式，</a:t>
            </a:r>
            <a:r>
              <a:rPr lang="zh-CN" altLang="en-US" dirty="0">
                <a:solidFill>
                  <a:srgbClr val="FF0000"/>
                </a:solidFill>
              </a:rPr>
              <a:t>下次课</a:t>
            </a:r>
            <a:r>
              <a:rPr lang="zh-CN" altLang="en-US" dirty="0"/>
              <a:t>每组展示程序结果，明确展示出临界区</a:t>
            </a:r>
            <a:r>
              <a:rPr lang="zh-CN" altLang="en-US" dirty="0">
                <a:solidFill>
                  <a:srgbClr val="FF0000"/>
                </a:solidFill>
              </a:rPr>
              <a:t>有无的影响</a:t>
            </a:r>
            <a:r>
              <a:rPr lang="zh-CN" altLang="en-US" dirty="0"/>
              <a:t>即为完成任务！</a:t>
            </a: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AutoShape 2"/>
          <p:cNvSpPr>
            <a:spLocks noChangeArrowheads="1"/>
          </p:cNvSpPr>
          <p:nvPr/>
        </p:nvSpPr>
        <p:spPr bwMode="auto">
          <a:xfrm>
            <a:off x="1774826" y="383032"/>
            <a:ext cx="432117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临界区与中断管理</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p>
        </p:txBody>
      </p:sp>
      <p:sp>
        <p:nvSpPr>
          <p:cNvPr id="270339" name="AutoShape 3"/>
          <p:cNvSpPr>
            <a:spLocks noChangeArrowheads="1"/>
          </p:cNvSpPr>
          <p:nvPr/>
        </p:nvSpPr>
        <p:spPr bwMode="gray">
          <a:xfrm>
            <a:off x="6248401" y="269724"/>
            <a:ext cx="3457575"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禁止</a:t>
            </a:r>
            <a:r>
              <a:rPr lang="en-US" altLang="zh-CN" sz="2400" b="1">
                <a:solidFill>
                  <a:schemeClr val="bg1"/>
                </a:solidFill>
                <a:latin typeface="Arial" panose="020B0604020202020204" pitchFamily="34" charset="0"/>
                <a:ea typeface="宋体" panose="02010600030101010101" pitchFamily="2" charset="-122"/>
              </a:rPr>
              <a:t>/</a:t>
            </a:r>
            <a:r>
              <a:rPr lang="zh-CN" altLang="en-US" sz="2400" b="1">
                <a:solidFill>
                  <a:schemeClr val="bg1"/>
                </a:solidFill>
                <a:latin typeface="Arial" panose="020B0604020202020204" pitchFamily="34" charset="0"/>
                <a:ea typeface="宋体" panose="02010600030101010101" pitchFamily="2" charset="-122"/>
              </a:rPr>
              <a:t>允许中断</a:t>
            </a:r>
          </a:p>
        </p:txBody>
      </p:sp>
      <p:sp>
        <p:nvSpPr>
          <p:cNvPr id="270340" name="Line 4"/>
          <p:cNvSpPr>
            <a:spLocks noChangeShapeType="1"/>
          </p:cNvSpPr>
          <p:nvPr/>
        </p:nvSpPr>
        <p:spPr bwMode="auto">
          <a:xfrm>
            <a:off x="4413251" y="886269"/>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0341" name="Rectangle 5"/>
          <p:cNvSpPr>
            <a:spLocks noChangeArrowheads="1"/>
          </p:cNvSpPr>
          <p:nvPr/>
        </p:nvSpPr>
        <p:spPr bwMode="auto">
          <a:xfrm>
            <a:off x="1460310" y="1242964"/>
            <a:ext cx="9608023"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r>
              <a:rPr kumimoji="1" lang="en-US" altLang="zh-CN" sz="2400" dirty="0">
                <a:ea typeface="华文新魏" panose="02010800040101010101" pitchFamily="2" charset="-122"/>
              </a:rPr>
              <a:t>        </a:t>
            </a:r>
            <a:r>
              <a:rPr kumimoji="1" lang="zh-CN" altLang="en-US" sz="2400" dirty="0">
                <a:ea typeface="华文新魏" panose="02010800040101010101" pitchFamily="2" charset="-122"/>
              </a:rPr>
              <a:t>和其它内核一样，</a:t>
            </a:r>
            <a:r>
              <a:rPr kumimoji="1" lang="en-US" altLang="zh-CN" sz="2400" dirty="0" err="1">
                <a:ea typeface="华文新魏" panose="02010800040101010101" pitchFamily="2" charset="-122"/>
              </a:rPr>
              <a:t>μC</a:t>
            </a:r>
            <a:r>
              <a:rPr kumimoji="1" lang="en-US" altLang="zh-CN" sz="2400" dirty="0">
                <a:ea typeface="华文新魏" panose="02010800040101010101" pitchFamily="2" charset="-122"/>
              </a:rPr>
              <a:t>/OS-Ⅱ</a:t>
            </a:r>
            <a:r>
              <a:rPr kumimoji="1" lang="zh-CN" altLang="en-US" sz="2400" dirty="0">
                <a:ea typeface="华文新魏" panose="02010800040101010101" pitchFamily="2" charset="-122"/>
              </a:rPr>
              <a:t>为了处理临界区代码需要</a:t>
            </a:r>
            <a:r>
              <a:rPr kumimoji="1" lang="zh-CN" altLang="en-US" sz="2400" dirty="0">
                <a:solidFill>
                  <a:srgbClr val="00B050"/>
                </a:solidFill>
                <a:ea typeface="华文新魏" panose="02010800040101010101" pitchFamily="2" charset="-122"/>
              </a:rPr>
              <a:t>禁止中断，处理完毕后再允许中断</a:t>
            </a:r>
            <a:r>
              <a:rPr kumimoji="1" lang="zh-CN" altLang="en-US" sz="2400" dirty="0">
                <a:ea typeface="华文新魏" panose="02010800040101010101" pitchFamily="2" charset="-122"/>
              </a:rPr>
              <a:t>，这使得</a:t>
            </a:r>
            <a:r>
              <a:rPr kumimoji="1" lang="en-US" altLang="zh-CN" sz="2400" dirty="0" err="1">
                <a:ea typeface="华文新魏" panose="02010800040101010101" pitchFamily="2" charset="-122"/>
              </a:rPr>
              <a:t>μC</a:t>
            </a:r>
            <a:r>
              <a:rPr kumimoji="1" lang="en-US" altLang="zh-CN" sz="2400" dirty="0">
                <a:ea typeface="华文新魏" panose="02010800040101010101" pitchFamily="2" charset="-122"/>
              </a:rPr>
              <a:t>/OS-Ⅱ</a:t>
            </a:r>
            <a:r>
              <a:rPr kumimoji="1" lang="zh-CN" altLang="en-US" sz="2400" dirty="0">
                <a:ea typeface="华文新魏" panose="02010800040101010101" pitchFamily="2" charset="-122"/>
              </a:rPr>
              <a:t>能够避免同时有其它任务或中断服务进入临界段代码。</a:t>
            </a:r>
          </a:p>
          <a:p>
            <a:pPr algn="just"/>
            <a:r>
              <a:rPr kumimoji="1" lang="zh-CN" altLang="en-US" sz="2400" dirty="0">
                <a:ea typeface="华文新魏" panose="02010800040101010101" pitchFamily="2" charset="-122"/>
              </a:rPr>
              <a:t>       为了避开不同</a:t>
            </a:r>
            <a:r>
              <a:rPr kumimoji="1" lang="en-US" altLang="zh-CN" sz="2400" dirty="0">
                <a:ea typeface="华文新魏" panose="02010800040101010101" pitchFamily="2" charset="-122"/>
              </a:rPr>
              <a:t>C</a:t>
            </a:r>
            <a:r>
              <a:rPr kumimoji="1" lang="zh-CN" altLang="en-US" sz="2400" dirty="0">
                <a:solidFill>
                  <a:srgbClr val="000000"/>
                </a:solidFill>
                <a:ea typeface="华文新魏" panose="02010800040101010101" pitchFamily="2" charset="-122"/>
                <a:cs typeface="Times New Roman" panose="02020603050405020304" pitchFamily="18" charset="0"/>
              </a:rPr>
              <a:t>编译器厂商选择不同的方法来处理禁止中断和允许中断</a:t>
            </a:r>
            <a:r>
              <a:rPr kumimoji="1" lang="zh-CN" altLang="en-US" sz="2400" dirty="0">
                <a:ea typeface="华文新魏" panose="02010800040101010101" pitchFamily="2" charset="-122"/>
              </a:rPr>
              <a:t> ，</a:t>
            </a:r>
            <a:r>
              <a:rPr kumimoji="1" lang="en-US" altLang="zh-CN" sz="2400" dirty="0" err="1">
                <a:ea typeface="华文新魏" panose="02010800040101010101" pitchFamily="2" charset="-122"/>
              </a:rPr>
              <a:t>μC</a:t>
            </a:r>
            <a:r>
              <a:rPr kumimoji="1" lang="en-US" altLang="zh-CN" sz="2400" dirty="0">
                <a:ea typeface="华文新魏" panose="02010800040101010101" pitchFamily="2" charset="-122"/>
              </a:rPr>
              <a:t>/OS-Ⅱ</a:t>
            </a:r>
            <a:r>
              <a:rPr kumimoji="1" lang="zh-CN" altLang="en-US" sz="2400" dirty="0">
                <a:ea typeface="华文新魏" panose="02010800040101010101" pitchFamily="2" charset="-122"/>
              </a:rPr>
              <a:t>定义两个宏来禁止中断和允许中断，分别是：</a:t>
            </a:r>
            <a:r>
              <a:rPr kumimoji="1" lang="en-US" altLang="zh-CN" sz="2400" dirty="0">
                <a:ea typeface="华文新魏" panose="02010800040101010101" pitchFamily="2" charset="-122"/>
              </a:rPr>
              <a:t>OS_ENTER_CRITICAL()</a:t>
            </a:r>
            <a:r>
              <a:rPr kumimoji="1" lang="zh-CN" altLang="en-US" sz="2400" dirty="0">
                <a:ea typeface="华文新魏" panose="02010800040101010101" pitchFamily="2" charset="-122"/>
              </a:rPr>
              <a:t>和</a:t>
            </a:r>
            <a:r>
              <a:rPr kumimoji="1" lang="en-US" altLang="zh-CN" sz="2400" dirty="0">
                <a:ea typeface="华文新魏" panose="02010800040101010101" pitchFamily="2" charset="-122"/>
              </a:rPr>
              <a:t>OS_EXIT_CRITICAL()</a:t>
            </a:r>
            <a:r>
              <a:rPr kumimoji="1" lang="zh-CN" altLang="en-US" sz="2400" dirty="0">
                <a:ea typeface="华文新魏" panose="02010800040101010101" pitchFamily="2" charset="-122"/>
              </a:rPr>
              <a:t>。  </a:t>
            </a:r>
          </a:p>
        </p:txBody>
      </p:sp>
      <p:sp>
        <p:nvSpPr>
          <p:cNvPr id="270342" name="Text Box 6"/>
          <p:cNvSpPr txBox="1">
            <a:spLocks noChangeArrowheads="1"/>
          </p:cNvSpPr>
          <p:nvPr/>
        </p:nvSpPr>
        <p:spPr bwMode="auto">
          <a:xfrm>
            <a:off x="3124200" y="4129088"/>
            <a:ext cx="3113088" cy="366712"/>
          </a:xfrm>
          <a:prstGeom prst="rect">
            <a:avLst/>
          </a:prstGeom>
          <a:gradFill rotWithShape="1">
            <a:gsLst>
              <a:gs pos="0">
                <a:srgbClr val="008000"/>
              </a:gs>
              <a:gs pos="100000">
                <a:srgbClr val="008000">
                  <a:gamma/>
                  <a:tint val="54118"/>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a:latin typeface="Arial" panose="020B0604020202020204" pitchFamily="34" charset="0"/>
                <a:ea typeface="宋体" panose="02010600030101010101" pitchFamily="2" charset="-122"/>
              </a:rPr>
              <a:t>OS_ENTER_CRITICAL()</a:t>
            </a:r>
            <a:endParaRPr lang="en-US" altLang="zh-CN" sz="2000">
              <a:latin typeface="Arial" panose="020B0604020202020204" pitchFamily="34" charset="0"/>
              <a:ea typeface="华文新魏" panose="02010800040101010101" pitchFamily="2" charset="-122"/>
            </a:endParaRPr>
          </a:p>
        </p:txBody>
      </p:sp>
      <p:sp>
        <p:nvSpPr>
          <p:cNvPr id="270343" name="Text Box 7"/>
          <p:cNvSpPr txBox="1">
            <a:spLocks noChangeArrowheads="1"/>
          </p:cNvSpPr>
          <p:nvPr/>
        </p:nvSpPr>
        <p:spPr bwMode="auto">
          <a:xfrm>
            <a:off x="3124200" y="4494214"/>
            <a:ext cx="3113088" cy="396875"/>
          </a:xfrm>
          <a:prstGeom prst="rect">
            <a:avLst/>
          </a:prstGeom>
          <a:gradFill rotWithShape="1">
            <a:gsLst>
              <a:gs pos="0">
                <a:srgbClr val="D0D5E6"/>
              </a:gs>
              <a:gs pos="100000">
                <a:srgbClr val="D0D5E6">
                  <a:gamma/>
                  <a:shade val="92157"/>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a:latin typeface="Arial" panose="020B0604020202020204" pitchFamily="34" charset="0"/>
                <a:ea typeface="华文新魏" panose="02010800040101010101" pitchFamily="2" charset="-122"/>
              </a:rPr>
              <a:t>临界区代码</a:t>
            </a:r>
          </a:p>
        </p:txBody>
      </p:sp>
      <p:sp>
        <p:nvSpPr>
          <p:cNvPr id="270344" name="Text Box 8"/>
          <p:cNvSpPr txBox="1">
            <a:spLocks noChangeArrowheads="1"/>
          </p:cNvSpPr>
          <p:nvPr/>
        </p:nvSpPr>
        <p:spPr bwMode="auto">
          <a:xfrm>
            <a:off x="3124200" y="4891088"/>
            <a:ext cx="3113088" cy="366712"/>
          </a:xfrm>
          <a:prstGeom prst="rect">
            <a:avLst/>
          </a:prstGeom>
          <a:gradFill rotWithShape="1">
            <a:gsLst>
              <a:gs pos="0">
                <a:srgbClr val="008000"/>
              </a:gs>
              <a:gs pos="100000">
                <a:srgbClr val="008000">
                  <a:gamma/>
                  <a:tint val="57255"/>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a:latin typeface="Arial" panose="020B0604020202020204" pitchFamily="34" charset="0"/>
                <a:ea typeface="宋体" panose="02010600030101010101" pitchFamily="2" charset="-122"/>
              </a:rPr>
              <a:t>OS_EXIT_CRITICAL()</a:t>
            </a:r>
          </a:p>
        </p:txBody>
      </p:sp>
      <p:sp>
        <p:nvSpPr>
          <p:cNvPr id="270345" name="AutoShape 9"/>
          <p:cNvSpPr>
            <a:spLocks noChangeArrowheads="1"/>
          </p:cNvSpPr>
          <p:nvPr/>
        </p:nvSpPr>
        <p:spPr bwMode="auto">
          <a:xfrm>
            <a:off x="2371725" y="3810000"/>
            <a:ext cx="7037388" cy="1828800"/>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grpSp>
        <p:nvGrpSpPr>
          <p:cNvPr id="270346" name="Group 10"/>
          <p:cNvGrpSpPr/>
          <p:nvPr/>
        </p:nvGrpSpPr>
        <p:grpSpPr bwMode="auto">
          <a:xfrm>
            <a:off x="6248400" y="4267200"/>
            <a:ext cx="609600" cy="914400"/>
            <a:chOff x="2976" y="2928"/>
            <a:chExt cx="384" cy="576"/>
          </a:xfrm>
        </p:grpSpPr>
        <p:sp>
          <p:nvSpPr>
            <p:cNvPr id="270347" name="Line 11"/>
            <p:cNvSpPr>
              <a:spLocks noChangeShapeType="1"/>
            </p:cNvSpPr>
            <p:nvPr/>
          </p:nvSpPr>
          <p:spPr bwMode="auto">
            <a:xfrm>
              <a:off x="2976" y="2928"/>
              <a:ext cx="384" cy="24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0348" name="Line 12"/>
            <p:cNvSpPr>
              <a:spLocks noChangeShapeType="1"/>
            </p:cNvSpPr>
            <p:nvPr/>
          </p:nvSpPr>
          <p:spPr bwMode="auto">
            <a:xfrm flipV="1">
              <a:off x="2976" y="3216"/>
              <a:ext cx="384" cy="288"/>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70349" name="Oval 13"/>
          <p:cNvSpPr>
            <a:spLocks noChangeArrowheads="1"/>
          </p:cNvSpPr>
          <p:nvPr/>
        </p:nvSpPr>
        <p:spPr bwMode="auto">
          <a:xfrm>
            <a:off x="6858000" y="4419600"/>
            <a:ext cx="1905000" cy="533400"/>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zh-CN" altLang="en-US" sz="2000" dirty="0">
                <a:latin typeface="Arial" panose="020B0604020202020204" pitchFamily="34" charset="0"/>
              </a:rPr>
              <a:t>需成对出现</a:t>
            </a:r>
          </a:p>
        </p:txBody>
      </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70339"/>
                                        </p:tgtEl>
                                        <p:attrNameLst>
                                          <p:attrName>style.visibility</p:attrName>
                                        </p:attrNameLst>
                                      </p:cBhvr>
                                      <p:to>
                                        <p:strVal val="visible"/>
                                      </p:to>
                                    </p:set>
                                    <p:anim calcmode="lin" valueType="num">
                                      <p:cBhvr additive="base">
                                        <p:cTn id="7" dur="500" fill="hold"/>
                                        <p:tgtEl>
                                          <p:spTgt spid="270339"/>
                                        </p:tgtEl>
                                        <p:attrNameLst>
                                          <p:attrName>ppt_x</p:attrName>
                                        </p:attrNameLst>
                                      </p:cBhvr>
                                      <p:tavLst>
                                        <p:tav tm="0">
                                          <p:val>
                                            <p:strVal val="1+#ppt_w/2"/>
                                          </p:val>
                                        </p:tav>
                                        <p:tav tm="100000">
                                          <p:val>
                                            <p:strVal val="#ppt_x"/>
                                          </p:val>
                                        </p:tav>
                                      </p:tavLst>
                                    </p:anim>
                                    <p:anim calcmode="lin" valueType="num">
                                      <p:cBhvr additive="base">
                                        <p:cTn id="8" dur="500" fill="hold"/>
                                        <p:tgtEl>
                                          <p:spTgt spid="27033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270341"/>
                                        </p:tgtEl>
                                        <p:attrNameLst>
                                          <p:attrName>style.visibility</p:attrName>
                                        </p:attrNameLst>
                                      </p:cBhvr>
                                      <p:to>
                                        <p:strVal val="visible"/>
                                      </p:to>
                                    </p:set>
                                    <p:animEffect transition="in" filter="blinds(horizontal)">
                                      <p:cBhvr>
                                        <p:cTn id="12" dur="500"/>
                                        <p:tgtEl>
                                          <p:spTgt spid="270341"/>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270345"/>
                                        </p:tgtEl>
                                        <p:attrNameLst>
                                          <p:attrName>style.visibility</p:attrName>
                                        </p:attrNameLst>
                                      </p:cBhvr>
                                      <p:to>
                                        <p:strVal val="visible"/>
                                      </p:to>
                                    </p:set>
                                    <p:animEffect transition="in" filter="slide(fromTop)">
                                      <p:cBhvr>
                                        <p:cTn id="17" dur="500"/>
                                        <p:tgtEl>
                                          <p:spTgt spid="270345"/>
                                        </p:tgtEl>
                                      </p:cBhvr>
                                    </p:animEffect>
                                  </p:childTnLst>
                                </p:cTn>
                              </p:par>
                            </p:childTnLst>
                          </p:cTn>
                        </p:par>
                        <p:par>
                          <p:cTn id="18" fill="hold">
                            <p:stCondLst>
                              <p:cond delay="500"/>
                            </p:stCondLst>
                            <p:childTnLst>
                              <p:par>
                                <p:cTn id="19" presetID="22" presetClass="entr" presetSubtype="1" fill="hold" grpId="0" nodeType="afterEffect">
                                  <p:stCondLst>
                                    <p:cond delay="0"/>
                                  </p:stCondLst>
                                  <p:childTnLst>
                                    <p:set>
                                      <p:cBhvr>
                                        <p:cTn id="20" dur="1" fill="hold">
                                          <p:stCondLst>
                                            <p:cond delay="0"/>
                                          </p:stCondLst>
                                        </p:cTn>
                                        <p:tgtEl>
                                          <p:spTgt spid="270342"/>
                                        </p:tgtEl>
                                        <p:attrNameLst>
                                          <p:attrName>style.visibility</p:attrName>
                                        </p:attrNameLst>
                                      </p:cBhvr>
                                      <p:to>
                                        <p:strVal val="visible"/>
                                      </p:to>
                                    </p:set>
                                    <p:animEffect transition="in" filter="wipe(up)">
                                      <p:cBhvr>
                                        <p:cTn id="21" dur="500"/>
                                        <p:tgtEl>
                                          <p:spTgt spid="270342"/>
                                        </p:tgtEl>
                                      </p:cBhvr>
                                    </p:animEffect>
                                  </p:childTnLst>
                                </p:cTn>
                              </p:par>
                            </p:childTnLst>
                          </p:cTn>
                        </p:par>
                        <p:par>
                          <p:cTn id="22" fill="hold">
                            <p:stCondLst>
                              <p:cond delay="1000"/>
                            </p:stCondLst>
                            <p:childTnLst>
                              <p:par>
                                <p:cTn id="23" presetID="22" presetClass="entr" presetSubtype="1" fill="hold" grpId="0" nodeType="afterEffect">
                                  <p:stCondLst>
                                    <p:cond delay="0"/>
                                  </p:stCondLst>
                                  <p:childTnLst>
                                    <p:set>
                                      <p:cBhvr>
                                        <p:cTn id="24" dur="1" fill="hold">
                                          <p:stCondLst>
                                            <p:cond delay="0"/>
                                          </p:stCondLst>
                                        </p:cTn>
                                        <p:tgtEl>
                                          <p:spTgt spid="270343"/>
                                        </p:tgtEl>
                                        <p:attrNameLst>
                                          <p:attrName>style.visibility</p:attrName>
                                        </p:attrNameLst>
                                      </p:cBhvr>
                                      <p:to>
                                        <p:strVal val="visible"/>
                                      </p:to>
                                    </p:set>
                                    <p:animEffect transition="in" filter="wipe(up)">
                                      <p:cBhvr>
                                        <p:cTn id="25" dur="500"/>
                                        <p:tgtEl>
                                          <p:spTgt spid="270343"/>
                                        </p:tgtEl>
                                      </p:cBhvr>
                                    </p:animEffect>
                                  </p:childTnLst>
                                </p:cTn>
                              </p:par>
                            </p:childTnLst>
                          </p:cTn>
                        </p:par>
                        <p:par>
                          <p:cTn id="26" fill="hold">
                            <p:stCondLst>
                              <p:cond delay="1500"/>
                            </p:stCondLst>
                            <p:childTnLst>
                              <p:par>
                                <p:cTn id="27" presetID="22" presetClass="entr" presetSubtype="1" fill="hold" grpId="0" nodeType="afterEffect">
                                  <p:stCondLst>
                                    <p:cond delay="0"/>
                                  </p:stCondLst>
                                  <p:childTnLst>
                                    <p:set>
                                      <p:cBhvr>
                                        <p:cTn id="28" dur="1" fill="hold">
                                          <p:stCondLst>
                                            <p:cond delay="0"/>
                                          </p:stCondLst>
                                        </p:cTn>
                                        <p:tgtEl>
                                          <p:spTgt spid="270344"/>
                                        </p:tgtEl>
                                        <p:attrNameLst>
                                          <p:attrName>style.visibility</p:attrName>
                                        </p:attrNameLst>
                                      </p:cBhvr>
                                      <p:to>
                                        <p:strVal val="visible"/>
                                      </p:to>
                                    </p:set>
                                    <p:animEffect transition="in" filter="wipe(up)">
                                      <p:cBhvr>
                                        <p:cTn id="29" dur="500"/>
                                        <p:tgtEl>
                                          <p:spTgt spid="270344"/>
                                        </p:tgtEl>
                                      </p:cBhvr>
                                    </p:animEffect>
                                  </p:childTnLst>
                                </p:cTn>
                              </p:par>
                            </p:childTnLst>
                          </p:cTn>
                        </p:par>
                        <p:par>
                          <p:cTn id="30" fill="hold">
                            <p:stCondLst>
                              <p:cond delay="2000"/>
                            </p:stCondLst>
                            <p:childTnLst>
                              <p:par>
                                <p:cTn id="31" presetID="26" presetClass="emph" presetSubtype="0" fill="hold" grpId="1" nodeType="afterEffect">
                                  <p:stCondLst>
                                    <p:cond delay="0"/>
                                  </p:stCondLst>
                                  <p:childTnLst>
                                    <p:animEffect transition="out" filter="fade">
                                      <p:cBhvr>
                                        <p:cTn id="32" dur="500" tmFilter="0, 0; .2, .5; .8, .5; 1, 0"/>
                                        <p:tgtEl>
                                          <p:spTgt spid="270344"/>
                                        </p:tgtEl>
                                      </p:cBhvr>
                                    </p:animEffect>
                                    <p:animScale>
                                      <p:cBhvr>
                                        <p:cTn id="33" dur="250" autoRev="1" fill="hold"/>
                                        <p:tgtEl>
                                          <p:spTgt spid="270344"/>
                                        </p:tgtEl>
                                      </p:cBhvr>
                                      <p:by x="105000" y="105000"/>
                                    </p:animScale>
                                  </p:childTnLst>
                                </p:cTn>
                              </p:par>
                              <p:par>
                                <p:cTn id="34" presetID="26" presetClass="emph" presetSubtype="0" fill="hold" grpId="1" nodeType="withEffect">
                                  <p:stCondLst>
                                    <p:cond delay="0"/>
                                  </p:stCondLst>
                                  <p:childTnLst>
                                    <p:animEffect transition="out" filter="fade">
                                      <p:cBhvr>
                                        <p:cTn id="35" dur="500" tmFilter="0, 0; .2, .5; .8, .5; 1, 0"/>
                                        <p:tgtEl>
                                          <p:spTgt spid="270342"/>
                                        </p:tgtEl>
                                      </p:cBhvr>
                                    </p:animEffect>
                                    <p:animScale>
                                      <p:cBhvr>
                                        <p:cTn id="36" dur="250" autoRev="1" fill="hold"/>
                                        <p:tgtEl>
                                          <p:spTgt spid="270342"/>
                                        </p:tgtEl>
                                      </p:cBhvr>
                                      <p:by x="105000" y="105000"/>
                                    </p:animScale>
                                  </p:childTnLst>
                                </p:cTn>
                              </p:par>
                            </p:childTnLst>
                          </p:cTn>
                        </p:par>
                        <p:par>
                          <p:cTn id="37" fill="hold">
                            <p:stCondLst>
                              <p:cond delay="2500"/>
                            </p:stCondLst>
                            <p:childTnLst>
                              <p:par>
                                <p:cTn id="38" presetID="22" presetClass="entr" presetSubtype="8" fill="hold" nodeType="afterEffect">
                                  <p:stCondLst>
                                    <p:cond delay="0"/>
                                  </p:stCondLst>
                                  <p:childTnLst>
                                    <p:set>
                                      <p:cBhvr>
                                        <p:cTn id="39" dur="1" fill="hold">
                                          <p:stCondLst>
                                            <p:cond delay="0"/>
                                          </p:stCondLst>
                                        </p:cTn>
                                        <p:tgtEl>
                                          <p:spTgt spid="270346"/>
                                        </p:tgtEl>
                                        <p:attrNameLst>
                                          <p:attrName>style.visibility</p:attrName>
                                        </p:attrNameLst>
                                      </p:cBhvr>
                                      <p:to>
                                        <p:strVal val="visible"/>
                                      </p:to>
                                    </p:set>
                                    <p:animEffect transition="in" filter="wipe(left)">
                                      <p:cBhvr>
                                        <p:cTn id="40" dur="500"/>
                                        <p:tgtEl>
                                          <p:spTgt spid="270346"/>
                                        </p:tgtEl>
                                      </p:cBhvr>
                                    </p:animEffect>
                                  </p:childTnLst>
                                </p:cTn>
                              </p:par>
                            </p:childTnLst>
                          </p:cTn>
                        </p:par>
                        <p:par>
                          <p:cTn id="41" fill="hold">
                            <p:stCondLst>
                              <p:cond delay="3000"/>
                            </p:stCondLst>
                            <p:childTnLst>
                              <p:par>
                                <p:cTn id="42" presetID="9" presetClass="entr" presetSubtype="0" fill="hold" grpId="0" nodeType="afterEffect">
                                  <p:stCondLst>
                                    <p:cond delay="0"/>
                                  </p:stCondLst>
                                  <p:childTnLst>
                                    <p:set>
                                      <p:cBhvr>
                                        <p:cTn id="43" dur="1" fill="hold">
                                          <p:stCondLst>
                                            <p:cond delay="0"/>
                                          </p:stCondLst>
                                        </p:cTn>
                                        <p:tgtEl>
                                          <p:spTgt spid="270349"/>
                                        </p:tgtEl>
                                        <p:attrNameLst>
                                          <p:attrName>style.visibility</p:attrName>
                                        </p:attrNameLst>
                                      </p:cBhvr>
                                      <p:to>
                                        <p:strVal val="visible"/>
                                      </p:to>
                                    </p:set>
                                    <p:animEffect transition="in" filter="dissolve">
                                      <p:cBhvr>
                                        <p:cTn id="44" dur="500"/>
                                        <p:tgtEl>
                                          <p:spTgt spid="270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39" grpId="0" animBg="1"/>
      <p:bldP spid="270341" grpId="0"/>
      <p:bldP spid="270342" grpId="0" animBg="1"/>
      <p:bldP spid="270342" grpId="1" animBg="1"/>
      <p:bldP spid="270343" grpId="0" animBg="1"/>
      <p:bldP spid="270344" grpId="0" animBg="1"/>
      <p:bldP spid="270344" grpId="1" animBg="1"/>
      <p:bldP spid="270345" grpId="0" animBg="1"/>
      <p:bldP spid="270349" grpId="0"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AutoShape 2"/>
          <p:cNvSpPr>
            <a:spLocks noChangeArrowheads="1"/>
          </p:cNvSpPr>
          <p:nvPr/>
        </p:nvSpPr>
        <p:spPr bwMode="auto">
          <a:xfrm>
            <a:off x="1774826" y="355742"/>
            <a:ext cx="432117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临界区与中断管理</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p>
        </p:txBody>
      </p:sp>
      <p:sp>
        <p:nvSpPr>
          <p:cNvPr id="273411" name="AutoShape 3"/>
          <p:cNvSpPr>
            <a:spLocks noChangeArrowheads="1"/>
          </p:cNvSpPr>
          <p:nvPr/>
        </p:nvSpPr>
        <p:spPr bwMode="gray">
          <a:xfrm>
            <a:off x="6248401" y="242434"/>
            <a:ext cx="3457575"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时钟节拍</a:t>
            </a:r>
          </a:p>
        </p:txBody>
      </p:sp>
      <p:sp>
        <p:nvSpPr>
          <p:cNvPr id="273412" name="Line 4"/>
          <p:cNvSpPr>
            <a:spLocks noChangeShapeType="1"/>
          </p:cNvSpPr>
          <p:nvPr/>
        </p:nvSpPr>
        <p:spPr bwMode="auto">
          <a:xfrm>
            <a:off x="4565651" y="860566"/>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3413" name="Rectangle 5"/>
          <p:cNvSpPr>
            <a:spLocks noChangeArrowheads="1"/>
          </p:cNvSpPr>
          <p:nvPr/>
        </p:nvSpPr>
        <p:spPr bwMode="auto">
          <a:xfrm>
            <a:off x="2390776" y="1449389"/>
            <a:ext cx="7197725" cy="2014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r>
              <a:rPr kumimoji="1" lang="en-US" altLang="zh-CN" b="1" dirty="0">
                <a:ea typeface="华文新魏" panose="02010800040101010101" pitchFamily="2" charset="-122"/>
              </a:rPr>
              <a:t>       </a:t>
            </a:r>
            <a:r>
              <a:rPr kumimoji="1" lang="zh-CN" altLang="en-US" b="1" dirty="0">
                <a:ea typeface="华文新魏" panose="02010800040101010101" pitchFamily="2" charset="-122"/>
              </a:rPr>
              <a:t>时钟节拍是特定的</a:t>
            </a:r>
            <a:r>
              <a:rPr kumimoji="1" lang="zh-CN" altLang="en-US" b="1" dirty="0">
                <a:solidFill>
                  <a:srgbClr val="00B050"/>
                </a:solidFill>
                <a:ea typeface="华文新魏" panose="02010800040101010101" pitchFamily="2" charset="-122"/>
              </a:rPr>
              <a:t>周期性</a:t>
            </a:r>
            <a:r>
              <a:rPr kumimoji="1" lang="zh-CN" altLang="en-US" b="1" dirty="0">
                <a:solidFill>
                  <a:srgbClr val="FF0000"/>
                </a:solidFill>
                <a:ea typeface="华文新魏" panose="02010800040101010101" pitchFamily="2" charset="-122"/>
              </a:rPr>
              <a:t>中断</a:t>
            </a:r>
            <a:r>
              <a:rPr kumimoji="1" lang="zh-CN" altLang="en-US" dirty="0">
                <a:ea typeface="华文新魏" panose="02010800040101010101" pitchFamily="2" charset="-122"/>
              </a:rPr>
              <a:t>，时钟节拍源一般是由专门的硬件定时器产生的，该定时器是一个周期性定时器，该定时器产生周期性的中断，这个中断可以看作是系统心脏的脉动。一般情况下，用户在</a:t>
            </a:r>
            <a:r>
              <a:rPr kumimoji="1" lang="zh-CN" altLang="en-US" dirty="0">
                <a:solidFill>
                  <a:srgbClr val="FF0000"/>
                </a:solidFill>
                <a:ea typeface="华文新魏" panose="02010800040101010101" pitchFamily="2" charset="-122"/>
              </a:rPr>
              <a:t>第一个任务</a:t>
            </a:r>
            <a:r>
              <a:rPr kumimoji="1" lang="zh-CN" altLang="en-US" dirty="0">
                <a:ea typeface="华文新魏" panose="02010800040101010101" pitchFamily="2" charset="-122"/>
              </a:rPr>
              <a:t>中开启时钟节拍器</a:t>
            </a:r>
            <a:r>
              <a:rPr kumimoji="1" lang="zh-CN" altLang="en-US" b="1" dirty="0">
                <a:ea typeface="华文新魏" panose="02010800040101010101" pitchFamily="2" charset="-122"/>
              </a:rPr>
              <a:t>，</a:t>
            </a:r>
            <a:r>
              <a:rPr kumimoji="1" lang="zh-CN" altLang="en-US" dirty="0">
                <a:ea typeface="华文新魏" panose="02010800040101010101" pitchFamily="2" charset="-122"/>
              </a:rPr>
              <a:t>以避免用户程序崩溃。</a:t>
            </a:r>
          </a:p>
          <a:p>
            <a:pPr algn="just" eaLnBrk="1" hangingPunct="1"/>
            <a:r>
              <a:rPr kumimoji="1" lang="zh-CN" altLang="en-US" dirty="0">
                <a:ea typeface="华文新魏" panose="02010800040101010101" pitchFamily="2" charset="-122"/>
              </a:rPr>
              <a:t>      </a:t>
            </a:r>
            <a:r>
              <a:rPr kumimoji="1" lang="en-US" altLang="zh-CN" dirty="0" err="1">
                <a:ea typeface="华文新魏" panose="02010800040101010101" pitchFamily="2" charset="-122"/>
              </a:rPr>
              <a:t>μC</a:t>
            </a:r>
            <a:r>
              <a:rPr kumimoji="1" lang="en-US" altLang="zh-CN" dirty="0">
                <a:ea typeface="华文新魏" panose="02010800040101010101" pitchFamily="2" charset="-122"/>
              </a:rPr>
              <a:t>/OS-Ⅱ</a:t>
            </a:r>
            <a:r>
              <a:rPr kumimoji="1" lang="zh-CN" altLang="en-US" dirty="0">
                <a:ea typeface="华文新魏" panose="02010800040101010101" pitchFamily="2" charset="-122"/>
              </a:rPr>
              <a:t>中的时钟节拍服务是通过在中断服务程序中调用</a:t>
            </a:r>
            <a:r>
              <a:rPr kumimoji="1" lang="en-US" altLang="zh-CN" dirty="0">
                <a:ea typeface="华文新魏" panose="02010800040101010101" pitchFamily="2" charset="-122"/>
              </a:rPr>
              <a:t>OSTimeTick()</a:t>
            </a:r>
            <a:r>
              <a:rPr kumimoji="1" lang="zh-CN" altLang="en-US" dirty="0">
                <a:ea typeface="华文新魏" panose="02010800040101010101" pitchFamily="2" charset="-122"/>
              </a:rPr>
              <a:t>实现的，</a:t>
            </a:r>
            <a:r>
              <a:rPr kumimoji="1" lang="en-US" altLang="zh-CN" dirty="0">
                <a:ea typeface="华文新魏" panose="02010800040101010101" pitchFamily="2" charset="-122"/>
              </a:rPr>
              <a:t>OSTimeTick()</a:t>
            </a:r>
            <a:r>
              <a:rPr kumimoji="1" lang="zh-CN" altLang="en-US" dirty="0">
                <a:ea typeface="华文新魏" panose="02010800040101010101" pitchFamily="2" charset="-122"/>
              </a:rPr>
              <a:t>是为系统提供时钟节拍的服务程序。</a:t>
            </a:r>
          </a:p>
        </p:txBody>
      </p:sp>
      <p:graphicFrame>
        <p:nvGraphicFramePr>
          <p:cNvPr id="273445" name="Group 37"/>
          <p:cNvGraphicFramePr>
            <a:graphicFrameLocks noGrp="1"/>
          </p:cNvGraphicFramePr>
          <p:nvPr/>
        </p:nvGraphicFramePr>
        <p:xfrm>
          <a:off x="2487614" y="3644901"/>
          <a:ext cx="7064375" cy="2424749"/>
        </p:xfrm>
        <a:graphic>
          <a:graphicData uri="http://schemas.openxmlformats.org/drawingml/2006/table">
            <a:tbl>
              <a:tblPr/>
              <a:tblGrid>
                <a:gridCol w="1173162">
                  <a:extLst>
                    <a:ext uri="{9D8B030D-6E8A-4147-A177-3AD203B41FA5}">
                      <a16:colId xmlns:a16="http://schemas.microsoft.com/office/drawing/2014/main" val="20000"/>
                    </a:ext>
                  </a:extLst>
                </a:gridCol>
                <a:gridCol w="3376613">
                  <a:extLst>
                    <a:ext uri="{9D8B030D-6E8A-4147-A177-3AD203B41FA5}">
                      <a16:colId xmlns:a16="http://schemas.microsoft.com/office/drawing/2014/main" val="20001"/>
                    </a:ext>
                  </a:extLst>
                </a:gridCol>
                <a:gridCol w="1063625">
                  <a:extLst>
                    <a:ext uri="{9D8B030D-6E8A-4147-A177-3AD203B41FA5}">
                      <a16:colId xmlns:a16="http://schemas.microsoft.com/office/drawing/2014/main" val="20002"/>
                    </a:ext>
                  </a:extLst>
                </a:gridCol>
                <a:gridCol w="1450975">
                  <a:extLst>
                    <a:ext uri="{9D8B030D-6E8A-4147-A177-3AD203B41FA5}">
                      <a16:colId xmlns:a16="http://schemas.microsoft.com/office/drawing/2014/main" val="20003"/>
                    </a:ext>
                  </a:extLst>
                </a:gridCol>
              </a:tblGrid>
              <a:tr h="3429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dirty="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函数名称</a:t>
                      </a:r>
                      <a:endParaRPr kumimoji="1" lang="zh-CN" altLang="en-US" sz="14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OSTimeTick</a:t>
                      </a:r>
                      <a:endParaRPr kumimoji="1" lang="en-US"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所属文件</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OS_CORE.C</a:t>
                      </a:r>
                      <a:endPar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3813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函数原型</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void OSTimeTick (void) </a:t>
                      </a:r>
                      <a:endParaRPr kumimoji="1" lang="en-US"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43338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功能描述</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时间节拍处理函数。减少任务的一个延时节拍数，并判断任务是否延时结束，如果延时结束，则让任务进入</a:t>
                      </a:r>
                      <a:r>
                        <a:rPr kumimoji="1" lang="zh-CN" altLang="en-US" sz="14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就绪</a:t>
                      </a:r>
                      <a:r>
                        <a:rPr kumimoji="1" lang="zh-CN" altLang="en-US"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状态</a:t>
                      </a:r>
                      <a:endParaRPr kumimoji="1" lang="zh-CN" altLang="en-US"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37623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函数参数</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无</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40481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函数返回值</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无</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r h="4445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特殊说明</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由时钟节拍中断处理程序调用，用户很少使用</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5"/>
                  </a:ext>
                </a:extLst>
              </a:tr>
            </a:tbl>
          </a:graphicData>
        </a:graphic>
      </p:graphicFrame>
      <p:grpSp>
        <p:nvGrpSpPr>
          <p:cNvPr id="273441" name="Group 33"/>
          <p:cNvGrpSpPr/>
          <p:nvPr/>
        </p:nvGrpSpPr>
        <p:grpSpPr bwMode="auto">
          <a:xfrm>
            <a:off x="2479831" y="1384479"/>
            <a:ext cx="3657600" cy="457200"/>
            <a:chOff x="3220" y="3469"/>
            <a:chExt cx="2205" cy="214"/>
          </a:xfrm>
        </p:grpSpPr>
        <p:sp>
          <p:nvSpPr>
            <p:cNvPr id="273442" name="Rectangle 34"/>
            <p:cNvSpPr>
              <a:spLocks noChangeArrowheads="1"/>
            </p:cNvSpPr>
            <p:nvPr/>
          </p:nvSpPr>
          <p:spPr bwMode="auto">
            <a:xfrm>
              <a:off x="3220" y="3469"/>
              <a:ext cx="111"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endParaRPr kumimoji="1" lang="zh-CN" altLang="zh-CN" sz="2400">
                <a:latin typeface="Arial" panose="020B0604020202020204" pitchFamily="34" charset="0"/>
                <a:ea typeface="宋体" panose="02010600030101010101" pitchFamily="2" charset="-122"/>
              </a:endParaRPr>
            </a:p>
          </p:txBody>
        </p:sp>
        <p:sp>
          <p:nvSpPr>
            <p:cNvPr id="273443" name="AutoShape 35"/>
            <p:cNvSpPr>
              <a:spLocks noChangeArrowheads="1"/>
            </p:cNvSpPr>
            <p:nvPr/>
          </p:nvSpPr>
          <p:spPr bwMode="auto">
            <a:xfrm>
              <a:off x="3327" y="3521"/>
              <a:ext cx="2098" cy="144"/>
            </a:xfrm>
            <a:prstGeom prst="roundRect">
              <a:avLst>
                <a:gd name="adj" fmla="val 16667"/>
              </a:avLst>
            </a:prstGeom>
            <a:noFill/>
            <a:ln w="19050">
              <a:solidFill>
                <a:srgbClr val="CC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 name="标题 1"/>
          <p:cNvSpPr>
            <a:spLocks noGrp="1"/>
          </p:cNvSpPr>
          <p:nvPr>
            <p:ph type="title"/>
          </p:nvPr>
        </p:nvSpPr>
        <p:spPr/>
        <p:txBody>
          <a:bodyPr/>
          <a:lstStyle/>
          <a:p>
            <a:r>
              <a:rPr lang="en-US" altLang="zh-CN" dirty="0"/>
              <a:t>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73411"/>
                                        </p:tgtEl>
                                        <p:attrNameLst>
                                          <p:attrName>style.visibility</p:attrName>
                                        </p:attrNameLst>
                                      </p:cBhvr>
                                      <p:to>
                                        <p:strVal val="visible"/>
                                      </p:to>
                                    </p:set>
                                    <p:anim calcmode="lin" valueType="num">
                                      <p:cBhvr additive="base">
                                        <p:cTn id="7" dur="500" fill="hold"/>
                                        <p:tgtEl>
                                          <p:spTgt spid="273411"/>
                                        </p:tgtEl>
                                        <p:attrNameLst>
                                          <p:attrName>ppt_x</p:attrName>
                                        </p:attrNameLst>
                                      </p:cBhvr>
                                      <p:tavLst>
                                        <p:tav tm="0">
                                          <p:val>
                                            <p:strVal val="1+#ppt_w/2"/>
                                          </p:val>
                                        </p:tav>
                                        <p:tav tm="100000">
                                          <p:val>
                                            <p:strVal val="#ppt_x"/>
                                          </p:val>
                                        </p:tav>
                                      </p:tavLst>
                                    </p:anim>
                                    <p:anim calcmode="lin" valueType="num">
                                      <p:cBhvr additive="base">
                                        <p:cTn id="8" dur="500" fill="hold"/>
                                        <p:tgtEl>
                                          <p:spTgt spid="2734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273413"/>
                                        </p:tgtEl>
                                        <p:attrNameLst>
                                          <p:attrName>style.visibility</p:attrName>
                                        </p:attrNameLst>
                                      </p:cBhvr>
                                      <p:to>
                                        <p:strVal val="visible"/>
                                      </p:to>
                                    </p:set>
                                    <p:animEffect transition="in" filter="blinds(horizontal)">
                                      <p:cBhvr>
                                        <p:cTn id="12" dur="500"/>
                                        <p:tgtEl>
                                          <p:spTgt spid="273413"/>
                                        </p:tgtEl>
                                      </p:cBhvr>
                                    </p:animEffect>
                                  </p:childTnLst>
                                </p:cTn>
                              </p:par>
                            </p:childTnLst>
                          </p:cTn>
                        </p:par>
                        <p:par>
                          <p:cTn id="13" fill="hold">
                            <p:stCondLst>
                              <p:cond delay="1000"/>
                            </p:stCondLst>
                            <p:childTnLst>
                              <p:par>
                                <p:cTn id="14" presetID="1" presetClass="entr" presetSubtype="0" fill="hold" nodeType="afterEffect">
                                  <p:stCondLst>
                                    <p:cond delay="0"/>
                                  </p:stCondLst>
                                  <p:childTnLst>
                                    <p:set>
                                      <p:cBhvr>
                                        <p:cTn id="15" dur="1" fill="hold">
                                          <p:stCondLst>
                                            <p:cond delay="0"/>
                                          </p:stCondLst>
                                        </p:cTn>
                                        <p:tgtEl>
                                          <p:spTgt spid="273441"/>
                                        </p:tgtEl>
                                        <p:attrNameLst>
                                          <p:attrName>style.visibility</p:attrName>
                                        </p:attrNameLst>
                                      </p:cBhvr>
                                      <p:to>
                                        <p:strVal val="visible"/>
                                      </p:to>
                                    </p:set>
                                  </p:childTnLst>
                                </p:cTn>
                              </p:par>
                            </p:childTnLst>
                          </p:cTn>
                        </p:par>
                        <p:par>
                          <p:cTn id="16" fill="hold">
                            <p:stCondLst>
                              <p:cond delay="1000"/>
                            </p:stCondLst>
                            <p:childTnLst>
                              <p:par>
                                <p:cTn id="17" presetID="35" presetClass="emph" presetSubtype="0" repeatCount="2000" fill="hold" nodeType="afterEffect">
                                  <p:stCondLst>
                                    <p:cond delay="0"/>
                                  </p:stCondLst>
                                  <p:childTnLst>
                                    <p:anim calcmode="discrete" valueType="str">
                                      <p:cBhvr>
                                        <p:cTn id="18" dur="1000" fill="hold"/>
                                        <p:tgtEl>
                                          <p:spTgt spid="273441"/>
                                        </p:tgtEl>
                                        <p:attrNameLst>
                                          <p:attrName>style.visibility</p:attrName>
                                        </p:attrNameLst>
                                      </p:cBhvr>
                                      <p:tavLst>
                                        <p:tav tm="0">
                                          <p:val>
                                            <p:strVal val="hidden"/>
                                          </p:val>
                                        </p:tav>
                                        <p:tav tm="50000">
                                          <p:val>
                                            <p:strVal val="visible"/>
                                          </p:val>
                                        </p:tav>
                                      </p:tavLst>
                                    </p:anim>
                                  </p:childTnLst>
                                </p:cTn>
                              </p:par>
                            </p:childTnLst>
                          </p:cTn>
                        </p:par>
                        <p:par>
                          <p:cTn id="19" fill="hold">
                            <p:stCondLst>
                              <p:cond delay="2000"/>
                            </p:stCondLst>
                            <p:childTnLst>
                              <p:par>
                                <p:cTn id="20" presetID="22" presetClass="entr" presetSubtype="8" fill="hold" nodeType="afterEffect">
                                  <p:stCondLst>
                                    <p:cond delay="0"/>
                                  </p:stCondLst>
                                  <p:childTnLst>
                                    <p:set>
                                      <p:cBhvr>
                                        <p:cTn id="21" dur="1" fill="hold">
                                          <p:stCondLst>
                                            <p:cond delay="0"/>
                                          </p:stCondLst>
                                        </p:cTn>
                                        <p:tgtEl>
                                          <p:spTgt spid="273445"/>
                                        </p:tgtEl>
                                        <p:attrNameLst>
                                          <p:attrName>style.visibility</p:attrName>
                                        </p:attrNameLst>
                                      </p:cBhvr>
                                      <p:to>
                                        <p:strVal val="visible"/>
                                      </p:to>
                                    </p:set>
                                    <p:animEffect transition="in" filter="wipe(left)">
                                      <p:cBhvr>
                                        <p:cTn id="22" dur="500"/>
                                        <p:tgtEl>
                                          <p:spTgt spid="273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11" grpId="0" animBg="1"/>
      <p:bldP spid="273413" grpId="0"/>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AutoShape 2"/>
          <p:cNvSpPr>
            <a:spLocks noChangeArrowheads="1"/>
          </p:cNvSpPr>
          <p:nvPr/>
        </p:nvSpPr>
        <p:spPr bwMode="auto">
          <a:xfrm>
            <a:off x="1774826" y="383034"/>
            <a:ext cx="432117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临界区与中断管理</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p>
        </p:txBody>
      </p:sp>
      <p:sp>
        <p:nvSpPr>
          <p:cNvPr id="274435" name="AutoShape 3"/>
          <p:cNvSpPr>
            <a:spLocks noChangeArrowheads="1"/>
          </p:cNvSpPr>
          <p:nvPr/>
        </p:nvSpPr>
        <p:spPr bwMode="gray">
          <a:xfrm>
            <a:off x="6248401" y="269726"/>
            <a:ext cx="3457575"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时钟节拍</a:t>
            </a:r>
          </a:p>
        </p:txBody>
      </p:sp>
      <p:sp>
        <p:nvSpPr>
          <p:cNvPr id="274436" name="Line 4"/>
          <p:cNvSpPr>
            <a:spLocks noChangeShapeType="1"/>
          </p:cNvSpPr>
          <p:nvPr/>
        </p:nvSpPr>
        <p:spPr bwMode="auto">
          <a:xfrm>
            <a:off x="4565651" y="887858"/>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4437" name="Rectangle 5"/>
          <p:cNvSpPr>
            <a:spLocks noChangeArrowheads="1"/>
          </p:cNvSpPr>
          <p:nvPr/>
        </p:nvSpPr>
        <p:spPr bwMode="auto">
          <a:xfrm>
            <a:off x="2427289" y="1484314"/>
            <a:ext cx="7197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zh-CN" altLang="en-US" sz="2000" dirty="0">
                <a:ea typeface="华文新魏" panose="02010800040101010101" pitchFamily="2" charset="-122"/>
              </a:rPr>
              <a:t>使用</a:t>
            </a:r>
            <a:r>
              <a:rPr kumimoji="1" lang="en-US" altLang="zh-CN" sz="2000" dirty="0">
                <a:ea typeface="华文新魏" panose="02010800040101010101" pitchFamily="2" charset="-122"/>
              </a:rPr>
              <a:t>timer0</a:t>
            </a:r>
            <a:r>
              <a:rPr kumimoji="1" lang="zh-CN" altLang="en-US" sz="2000" dirty="0">
                <a:ea typeface="华文新魏" panose="02010800040101010101" pitchFamily="2" charset="-122"/>
              </a:rPr>
              <a:t>产生</a:t>
            </a:r>
            <a:r>
              <a:rPr kumimoji="1" lang="zh-CN" altLang="en-US" sz="2000" dirty="0">
                <a:solidFill>
                  <a:srgbClr val="FF0000"/>
                </a:solidFill>
                <a:ea typeface="华文新魏" panose="02010800040101010101" pitchFamily="2" charset="-122"/>
              </a:rPr>
              <a:t>周期性</a:t>
            </a:r>
            <a:r>
              <a:rPr kumimoji="1" lang="zh-CN" altLang="en-US" sz="2000" dirty="0">
                <a:ea typeface="华文新魏" panose="02010800040101010101" pitchFamily="2" charset="-122"/>
              </a:rPr>
              <a:t>时钟节拍，其过程如下图所示。</a:t>
            </a:r>
            <a:endParaRPr kumimoji="1" lang="zh-CN" altLang="en-US" dirty="0">
              <a:ea typeface="华文新魏" panose="02010800040101010101" pitchFamily="2" charset="-122"/>
            </a:endParaRPr>
          </a:p>
        </p:txBody>
      </p:sp>
      <p:sp>
        <p:nvSpPr>
          <p:cNvPr id="274438" name="Text Box 6"/>
          <p:cNvSpPr txBox="1">
            <a:spLocks noChangeArrowheads="1"/>
          </p:cNvSpPr>
          <p:nvPr/>
        </p:nvSpPr>
        <p:spPr bwMode="auto">
          <a:xfrm>
            <a:off x="3344864" y="2509838"/>
            <a:ext cx="3113087" cy="366712"/>
          </a:xfrm>
          <a:prstGeom prst="rect">
            <a:avLst/>
          </a:prstGeom>
          <a:gradFill rotWithShape="1">
            <a:gsLst>
              <a:gs pos="0">
                <a:srgbClr val="008000"/>
              </a:gs>
              <a:gs pos="100000">
                <a:srgbClr val="008000">
                  <a:gamma/>
                  <a:tint val="54118"/>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a:latin typeface="Arial" panose="020B0604020202020204" pitchFamily="34" charset="0"/>
                <a:ea typeface="宋体" panose="02010600030101010101" pitchFamily="2" charset="-122"/>
              </a:rPr>
              <a:t>VIC</a:t>
            </a:r>
            <a:r>
              <a:rPr kumimoji="1" lang="zh-CN" altLang="en-US">
                <a:latin typeface="Arial" panose="020B0604020202020204" pitchFamily="34" charset="0"/>
                <a:ea typeface="华文新魏" panose="02010800040101010101" pitchFamily="2" charset="-122"/>
              </a:rPr>
              <a:t>初始化</a:t>
            </a:r>
            <a:endParaRPr lang="zh-CN" altLang="en-US" sz="2000">
              <a:latin typeface="Arial" panose="020B0604020202020204" pitchFamily="34" charset="0"/>
              <a:ea typeface="华文新魏" panose="02010800040101010101" pitchFamily="2" charset="-122"/>
            </a:endParaRPr>
          </a:p>
        </p:txBody>
      </p:sp>
      <p:sp>
        <p:nvSpPr>
          <p:cNvPr id="274439" name="Text Box 7"/>
          <p:cNvSpPr txBox="1">
            <a:spLocks noChangeArrowheads="1"/>
          </p:cNvSpPr>
          <p:nvPr/>
        </p:nvSpPr>
        <p:spPr bwMode="auto">
          <a:xfrm>
            <a:off x="3344864" y="2874964"/>
            <a:ext cx="3113087" cy="396875"/>
          </a:xfrm>
          <a:prstGeom prst="rect">
            <a:avLst/>
          </a:prstGeom>
          <a:gradFill rotWithShape="1">
            <a:gsLst>
              <a:gs pos="0">
                <a:srgbClr val="D0D5E6"/>
              </a:gs>
              <a:gs pos="100000">
                <a:srgbClr val="D0D5E6">
                  <a:gamma/>
                  <a:shade val="92157"/>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a:latin typeface="Arial" panose="020B0604020202020204" pitchFamily="34" charset="0"/>
                <a:ea typeface="华文新魏" panose="02010800040101010101" pitchFamily="2" charset="-122"/>
              </a:rPr>
              <a:t>定时器</a:t>
            </a:r>
            <a:r>
              <a:rPr lang="en-US" altLang="zh-CN" sz="2000">
                <a:latin typeface="Arial" panose="020B0604020202020204" pitchFamily="34" charset="0"/>
                <a:ea typeface="华文新魏" panose="02010800040101010101" pitchFamily="2" charset="-122"/>
              </a:rPr>
              <a:t>0</a:t>
            </a:r>
            <a:r>
              <a:rPr lang="zh-CN" altLang="en-US" sz="2000">
                <a:latin typeface="Arial" panose="020B0604020202020204" pitchFamily="34" charset="0"/>
                <a:ea typeface="华文新魏" panose="02010800040101010101" pitchFamily="2" charset="-122"/>
              </a:rPr>
              <a:t>初始化</a:t>
            </a:r>
          </a:p>
        </p:txBody>
      </p:sp>
      <p:sp>
        <p:nvSpPr>
          <p:cNvPr id="274440" name="Text Box 8"/>
          <p:cNvSpPr txBox="1">
            <a:spLocks noChangeArrowheads="1"/>
          </p:cNvSpPr>
          <p:nvPr/>
        </p:nvSpPr>
        <p:spPr bwMode="auto">
          <a:xfrm>
            <a:off x="3344864" y="3787776"/>
            <a:ext cx="3113087" cy="779463"/>
          </a:xfrm>
          <a:prstGeom prst="rect">
            <a:avLst/>
          </a:prstGeom>
          <a:gradFill rotWithShape="1">
            <a:gsLst>
              <a:gs pos="0">
                <a:srgbClr val="008000">
                  <a:gamma/>
                  <a:tint val="34902"/>
                  <a:invGamma/>
                </a:srgbClr>
              </a:gs>
              <a:gs pos="100000">
                <a:srgbClr val="008000">
                  <a:alpha val="89999"/>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a:latin typeface="Arial" panose="020B0604020202020204" pitchFamily="34" charset="0"/>
                <a:ea typeface="宋体" panose="02010600030101010101" pitchFamily="2" charset="-122"/>
              </a:rPr>
              <a:t>Timer0</a:t>
            </a:r>
            <a:r>
              <a:rPr kumimoji="1" lang="zh-CN" altLang="en-US">
                <a:latin typeface="Arial" panose="020B0604020202020204" pitchFamily="34" charset="0"/>
                <a:ea typeface="华文新魏" panose="02010800040101010101" pitchFamily="2" charset="-122"/>
              </a:rPr>
              <a:t>中断服务程序</a:t>
            </a:r>
          </a:p>
          <a:p>
            <a:pPr algn="ctr">
              <a:spcBef>
                <a:spcPct val="50000"/>
              </a:spcBef>
            </a:pPr>
            <a:endParaRPr kumimoji="1" lang="en-US" altLang="zh-CN">
              <a:latin typeface="Arial" panose="020B0604020202020204" pitchFamily="34" charset="0"/>
              <a:ea typeface="宋体" panose="02010600030101010101" pitchFamily="2" charset="-122"/>
            </a:endParaRPr>
          </a:p>
        </p:txBody>
      </p:sp>
      <p:sp>
        <p:nvSpPr>
          <p:cNvPr id="274441" name="AutoShape 9"/>
          <p:cNvSpPr>
            <a:spLocks noChangeArrowheads="1"/>
          </p:cNvSpPr>
          <p:nvPr/>
        </p:nvSpPr>
        <p:spPr bwMode="auto">
          <a:xfrm>
            <a:off x="2479675" y="2205038"/>
            <a:ext cx="7037388" cy="2590800"/>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274442" name="AutoShape 10"/>
          <p:cNvSpPr/>
          <p:nvPr/>
        </p:nvSpPr>
        <p:spPr bwMode="auto">
          <a:xfrm>
            <a:off x="5308600" y="3348038"/>
            <a:ext cx="990600" cy="304800"/>
          </a:xfrm>
          <a:prstGeom prst="accentCallout2">
            <a:avLst>
              <a:gd name="adj1" fmla="val 12500"/>
              <a:gd name="adj2" fmla="val -7694"/>
              <a:gd name="adj3" fmla="val 12500"/>
              <a:gd name="adj4" fmla="val -13782"/>
              <a:gd name="adj5" fmla="val 25000"/>
              <a:gd name="adj6" fmla="val -35417"/>
            </a:avLst>
          </a:prstGeom>
          <a:gradFill rotWithShape="1">
            <a:gsLst>
              <a:gs pos="0">
                <a:srgbClr val="FF3300"/>
              </a:gs>
              <a:gs pos="100000">
                <a:srgbClr val="FF3300">
                  <a:gamma/>
                  <a:tint val="33725"/>
                  <a:invGamma/>
                </a:srgbClr>
              </a:gs>
            </a:gsLst>
            <a:lin ang="54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r>
              <a:rPr lang="zh-CN" altLang="en-US" sz="1400">
                <a:latin typeface="Arial" panose="020B0604020202020204" pitchFamily="34" charset="0"/>
              </a:rPr>
              <a:t>产生中断</a:t>
            </a:r>
          </a:p>
        </p:txBody>
      </p:sp>
      <p:sp>
        <p:nvSpPr>
          <p:cNvPr id="274443" name="Text Box 11"/>
          <p:cNvSpPr txBox="1">
            <a:spLocks noChangeArrowheads="1"/>
          </p:cNvSpPr>
          <p:nvPr/>
        </p:nvSpPr>
        <p:spPr bwMode="auto">
          <a:xfrm>
            <a:off x="3344864" y="4227513"/>
            <a:ext cx="3113087" cy="366712"/>
          </a:xfrm>
          <a:prstGeom prst="rect">
            <a:avLst/>
          </a:prstGeom>
          <a:gradFill rotWithShape="1">
            <a:gsLst>
              <a:gs pos="0">
                <a:srgbClr val="CC3300">
                  <a:gamma/>
                  <a:tint val="47451"/>
                  <a:invGamma/>
                </a:srgbClr>
              </a:gs>
              <a:gs pos="100000">
                <a:srgbClr val="CC3300"/>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dirty="0">
                <a:latin typeface="Arial" panose="020B0604020202020204" pitchFamily="34" charset="0"/>
                <a:ea typeface="华文新魏" panose="02010800040101010101" pitchFamily="2" charset="-122"/>
              </a:rPr>
              <a:t>调用</a:t>
            </a:r>
            <a:r>
              <a:rPr lang="en-US" altLang="zh-CN" dirty="0">
                <a:latin typeface="Arial" panose="020B0604020202020204" pitchFamily="34" charset="0"/>
                <a:ea typeface="宋体" panose="02010600030101010101" pitchFamily="2" charset="-122"/>
              </a:rPr>
              <a:t>OSTimeTick()</a:t>
            </a:r>
          </a:p>
        </p:txBody>
      </p:sp>
      <p:sp>
        <p:nvSpPr>
          <p:cNvPr id="274444" name="AutoShape 12"/>
          <p:cNvSpPr/>
          <p:nvPr/>
        </p:nvSpPr>
        <p:spPr bwMode="auto">
          <a:xfrm>
            <a:off x="6821488" y="3636963"/>
            <a:ext cx="2362200" cy="914400"/>
          </a:xfrm>
          <a:prstGeom prst="accentCallout2">
            <a:avLst>
              <a:gd name="adj1" fmla="val 4167"/>
              <a:gd name="adj2" fmla="val -3227"/>
              <a:gd name="adj3" fmla="val 4167"/>
              <a:gd name="adj4" fmla="val -5778"/>
              <a:gd name="adj5" fmla="val 75000"/>
              <a:gd name="adj6" fmla="val -14852"/>
            </a:avLst>
          </a:prstGeom>
          <a:gradFill rotWithShape="1">
            <a:gsLst>
              <a:gs pos="0">
                <a:srgbClr val="FF3300"/>
              </a:gs>
              <a:gs pos="100000">
                <a:srgbClr val="FF3300">
                  <a:gamma/>
                  <a:tint val="33725"/>
                  <a:invGamma/>
                </a:srgbClr>
              </a:gs>
            </a:gsLst>
            <a:lin ang="54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en-US" sz="1400">
                <a:latin typeface="Arial" panose="020B0604020202020204" pitchFamily="34" charset="0"/>
              </a:rPr>
              <a:t>减少任务一个延时节拍数</a:t>
            </a:r>
            <a:r>
              <a:rPr lang="zh-CN" altLang="pt-BR" sz="1400">
                <a:latin typeface="Arial" panose="020B0604020202020204" pitchFamily="34" charset="0"/>
              </a:rPr>
              <a:t>，并判断任务是否延时结束。如果延时结束，则任务进入就绪状态。</a:t>
            </a:r>
            <a:endParaRPr lang="zh-CN" altLang="en-US" sz="1400">
              <a:latin typeface="Arial" panose="020B0604020202020204" pitchFamily="34" charset="0"/>
            </a:endParaRPr>
          </a:p>
        </p:txBody>
      </p:sp>
      <p:sp>
        <p:nvSpPr>
          <p:cNvPr id="274445" name="Text Box 13"/>
          <p:cNvSpPr txBox="1">
            <a:spLocks noChangeArrowheads="1"/>
          </p:cNvSpPr>
          <p:nvPr/>
        </p:nvSpPr>
        <p:spPr bwMode="auto">
          <a:xfrm>
            <a:off x="2387601" y="5013325"/>
            <a:ext cx="7281863" cy="641350"/>
          </a:xfrm>
          <a:prstGeom prst="rect">
            <a:avLst/>
          </a:prstGeom>
          <a:gradFill rotWithShape="1">
            <a:gsLst>
              <a:gs pos="0">
                <a:srgbClr val="008000"/>
              </a:gs>
              <a:gs pos="100000">
                <a:srgbClr val="008000">
                  <a:gamma/>
                  <a:tint val="34902"/>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kumimoji="1" lang="zh-CN" altLang="en-US"/>
              <a:t>其中，</a:t>
            </a:r>
            <a:r>
              <a:rPr kumimoji="1" lang="en-US" altLang="zh-CN"/>
              <a:t>VIC</a:t>
            </a:r>
            <a:r>
              <a:rPr kumimoji="1" lang="zh-CN" altLang="en-US"/>
              <a:t>初始化函数为</a:t>
            </a:r>
            <a:r>
              <a:rPr kumimoji="1" lang="en-US" altLang="zh-CN"/>
              <a:t>VICInit() </a:t>
            </a:r>
            <a:r>
              <a:rPr kumimoji="1" lang="zh-CN" altLang="en-US"/>
              <a:t>，定时器</a:t>
            </a:r>
            <a:r>
              <a:rPr kumimoji="1" lang="en-US" altLang="zh-CN"/>
              <a:t>0</a:t>
            </a:r>
            <a:r>
              <a:rPr kumimoji="1" lang="zh-CN" altLang="en-US"/>
              <a:t>初始化函数为</a:t>
            </a:r>
            <a:r>
              <a:rPr kumimoji="1" lang="en-US" altLang="zh-CN"/>
              <a:t>imer0Init() </a:t>
            </a:r>
            <a:r>
              <a:rPr kumimoji="1" lang="zh-CN" altLang="en-US"/>
              <a:t>，</a:t>
            </a:r>
            <a:r>
              <a:rPr kumimoji="1" lang="en-US" altLang="zh-CN"/>
              <a:t>timer0</a:t>
            </a:r>
            <a:r>
              <a:rPr kumimoji="1" lang="zh-CN" altLang="en-US"/>
              <a:t>中断服务函数为</a:t>
            </a:r>
            <a:r>
              <a:rPr kumimoji="1" lang="en-US" altLang="zh-CN"/>
              <a:t>Timer0_Exception() </a:t>
            </a:r>
            <a:r>
              <a:rPr kumimoji="1" lang="zh-CN" altLang="en-US"/>
              <a:t>。</a:t>
            </a:r>
          </a:p>
        </p:txBody>
      </p:sp>
      <p:sp>
        <p:nvSpPr>
          <p:cNvPr id="274446" name="AutoShape 14"/>
          <p:cNvSpPr>
            <a:spLocks noChangeArrowheads="1"/>
          </p:cNvSpPr>
          <p:nvPr/>
        </p:nvSpPr>
        <p:spPr bwMode="auto">
          <a:xfrm rot="16200000">
            <a:off x="4623595" y="3325020"/>
            <a:ext cx="522287" cy="415925"/>
          </a:xfrm>
          <a:prstGeom prst="leftArrow">
            <a:avLst>
              <a:gd name="adj1" fmla="val 31250"/>
              <a:gd name="adj2" fmla="val 67367"/>
            </a:avLst>
          </a:prstGeom>
          <a:gradFill rotWithShape="1">
            <a:gsLst>
              <a:gs pos="0">
                <a:srgbClr val="D0D5E6"/>
              </a:gs>
              <a:gs pos="100000">
                <a:srgbClr val="D0D5E6">
                  <a:gamma/>
                  <a:shade val="92157"/>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50000"/>
              </a:spcBef>
            </a:pPr>
            <a:r>
              <a:rPr lang="en-US" altLang="zh-CN" sz="2000">
                <a:latin typeface="Arial" panose="020B0604020202020204" pitchFamily="34" charset="0"/>
                <a:ea typeface="华文新魏" panose="02010800040101010101" pitchFamily="2" charset="-122"/>
              </a:rPr>
              <a:t> </a:t>
            </a: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74437"/>
                                        </p:tgtEl>
                                        <p:attrNameLst>
                                          <p:attrName>style.visibility</p:attrName>
                                        </p:attrNameLst>
                                      </p:cBhvr>
                                      <p:to>
                                        <p:strVal val="visible"/>
                                      </p:to>
                                    </p:set>
                                    <p:animEffect transition="in" filter="blinds(horizontal)">
                                      <p:cBhvr>
                                        <p:cTn id="7" dur="500"/>
                                        <p:tgtEl>
                                          <p:spTgt spid="274437"/>
                                        </p:tgtEl>
                                      </p:cBhvr>
                                    </p:animEffect>
                                  </p:childTnLst>
                                </p:cTn>
                              </p:par>
                            </p:childTnLst>
                          </p:cTn>
                        </p:par>
                        <p:par>
                          <p:cTn id="8" fill="hold">
                            <p:stCondLst>
                              <p:cond delay="500"/>
                            </p:stCondLst>
                            <p:childTnLst>
                              <p:par>
                                <p:cTn id="9" presetID="12" presetClass="entr" presetSubtype="2" fill="hold" grpId="0" nodeType="afterEffect">
                                  <p:stCondLst>
                                    <p:cond delay="0"/>
                                  </p:stCondLst>
                                  <p:childTnLst>
                                    <p:set>
                                      <p:cBhvr>
                                        <p:cTn id="10" dur="1" fill="hold">
                                          <p:stCondLst>
                                            <p:cond delay="0"/>
                                          </p:stCondLst>
                                        </p:cTn>
                                        <p:tgtEl>
                                          <p:spTgt spid="274441"/>
                                        </p:tgtEl>
                                        <p:attrNameLst>
                                          <p:attrName>style.visibility</p:attrName>
                                        </p:attrNameLst>
                                      </p:cBhvr>
                                      <p:to>
                                        <p:strVal val="visible"/>
                                      </p:to>
                                    </p:set>
                                    <p:animEffect transition="in" filter="slide(fromRight)">
                                      <p:cBhvr>
                                        <p:cTn id="11" dur="500"/>
                                        <p:tgtEl>
                                          <p:spTgt spid="274441"/>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74438"/>
                                        </p:tgtEl>
                                        <p:attrNameLst>
                                          <p:attrName>style.visibility</p:attrName>
                                        </p:attrNameLst>
                                      </p:cBhvr>
                                      <p:to>
                                        <p:strVal val="visible"/>
                                      </p:to>
                                    </p:set>
                                    <p:animEffect transition="in" filter="wipe(up)">
                                      <p:cBhvr>
                                        <p:cTn id="15" dur="500"/>
                                        <p:tgtEl>
                                          <p:spTgt spid="274438"/>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274439"/>
                                        </p:tgtEl>
                                        <p:attrNameLst>
                                          <p:attrName>style.visibility</p:attrName>
                                        </p:attrNameLst>
                                      </p:cBhvr>
                                      <p:to>
                                        <p:strVal val="visible"/>
                                      </p:to>
                                    </p:set>
                                    <p:animEffect transition="in" filter="wipe(up)">
                                      <p:cBhvr>
                                        <p:cTn id="19" dur="500"/>
                                        <p:tgtEl>
                                          <p:spTgt spid="274439"/>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274446"/>
                                        </p:tgtEl>
                                        <p:attrNameLst>
                                          <p:attrName>style.visibility</p:attrName>
                                        </p:attrNameLst>
                                      </p:cBhvr>
                                      <p:to>
                                        <p:strVal val="visible"/>
                                      </p:to>
                                    </p:set>
                                    <p:animEffect transition="in" filter="wipe(up)">
                                      <p:cBhvr>
                                        <p:cTn id="23" dur="500"/>
                                        <p:tgtEl>
                                          <p:spTgt spid="274446"/>
                                        </p:tgtEl>
                                      </p:cBhvr>
                                    </p:animEffect>
                                  </p:childTnLst>
                                </p:cTn>
                              </p:par>
                            </p:childTnLst>
                          </p:cTn>
                        </p:par>
                        <p:par>
                          <p:cTn id="24" fill="hold">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274442"/>
                                        </p:tgtEl>
                                        <p:attrNameLst>
                                          <p:attrName>style.visibility</p:attrName>
                                        </p:attrNameLst>
                                      </p:cBhvr>
                                      <p:to>
                                        <p:strVal val="visible"/>
                                      </p:to>
                                    </p:set>
                                    <p:animEffect transition="in" filter="dissolve">
                                      <p:cBhvr>
                                        <p:cTn id="27" dur="500"/>
                                        <p:tgtEl>
                                          <p:spTgt spid="274442"/>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274440"/>
                                        </p:tgtEl>
                                        <p:attrNameLst>
                                          <p:attrName>style.visibility</p:attrName>
                                        </p:attrNameLst>
                                      </p:cBhvr>
                                      <p:to>
                                        <p:strVal val="visible"/>
                                      </p:to>
                                    </p:set>
                                    <p:animEffect transition="in" filter="wipe(up)">
                                      <p:cBhvr>
                                        <p:cTn id="31" dur="500"/>
                                        <p:tgtEl>
                                          <p:spTgt spid="274440"/>
                                        </p:tgtEl>
                                      </p:cBhvr>
                                    </p:animEffect>
                                  </p:childTnLst>
                                </p:cTn>
                              </p:par>
                            </p:childTnLst>
                          </p:cTn>
                        </p:par>
                        <p:par>
                          <p:cTn id="32" fill="hold">
                            <p:stCondLst>
                              <p:cond delay="3500"/>
                            </p:stCondLst>
                            <p:childTnLst>
                              <p:par>
                                <p:cTn id="33" presetID="9" presetClass="entr" presetSubtype="0" fill="hold" grpId="0" nodeType="afterEffect">
                                  <p:stCondLst>
                                    <p:cond delay="0"/>
                                  </p:stCondLst>
                                  <p:childTnLst>
                                    <p:set>
                                      <p:cBhvr>
                                        <p:cTn id="34" dur="1" fill="hold">
                                          <p:stCondLst>
                                            <p:cond delay="0"/>
                                          </p:stCondLst>
                                        </p:cTn>
                                        <p:tgtEl>
                                          <p:spTgt spid="274443"/>
                                        </p:tgtEl>
                                        <p:attrNameLst>
                                          <p:attrName>style.visibility</p:attrName>
                                        </p:attrNameLst>
                                      </p:cBhvr>
                                      <p:to>
                                        <p:strVal val="visible"/>
                                      </p:to>
                                    </p:set>
                                    <p:animEffect transition="in" filter="dissolve">
                                      <p:cBhvr>
                                        <p:cTn id="35" dur="500"/>
                                        <p:tgtEl>
                                          <p:spTgt spid="274443"/>
                                        </p:tgtEl>
                                      </p:cBhvr>
                                    </p:animEffect>
                                  </p:childTnLst>
                                </p:cTn>
                              </p:par>
                            </p:childTnLst>
                          </p:cTn>
                        </p:par>
                        <p:par>
                          <p:cTn id="36" fill="hold">
                            <p:stCondLst>
                              <p:cond delay="4000"/>
                            </p:stCondLst>
                            <p:childTnLst>
                              <p:par>
                                <p:cTn id="37" presetID="9" presetClass="entr" presetSubtype="0" fill="hold" grpId="0" nodeType="afterEffect">
                                  <p:stCondLst>
                                    <p:cond delay="0"/>
                                  </p:stCondLst>
                                  <p:childTnLst>
                                    <p:set>
                                      <p:cBhvr>
                                        <p:cTn id="38" dur="1" fill="hold">
                                          <p:stCondLst>
                                            <p:cond delay="0"/>
                                          </p:stCondLst>
                                        </p:cTn>
                                        <p:tgtEl>
                                          <p:spTgt spid="274444"/>
                                        </p:tgtEl>
                                        <p:attrNameLst>
                                          <p:attrName>style.visibility</p:attrName>
                                        </p:attrNameLst>
                                      </p:cBhvr>
                                      <p:to>
                                        <p:strVal val="visible"/>
                                      </p:to>
                                    </p:set>
                                    <p:animEffect transition="in" filter="dissolve">
                                      <p:cBhvr>
                                        <p:cTn id="39" dur="500"/>
                                        <p:tgtEl>
                                          <p:spTgt spid="274444"/>
                                        </p:tgtEl>
                                      </p:cBhvr>
                                    </p:animEffect>
                                  </p:childTnLst>
                                </p:cTn>
                              </p:par>
                            </p:childTnLst>
                          </p:cTn>
                        </p:par>
                        <p:par>
                          <p:cTn id="40" fill="hold">
                            <p:stCondLst>
                              <p:cond delay="4500"/>
                            </p:stCondLst>
                            <p:childTnLst>
                              <p:par>
                                <p:cTn id="41" presetID="3" presetClass="entr" presetSubtype="10" fill="hold" grpId="0" nodeType="afterEffect">
                                  <p:stCondLst>
                                    <p:cond delay="0"/>
                                  </p:stCondLst>
                                  <p:childTnLst>
                                    <p:set>
                                      <p:cBhvr>
                                        <p:cTn id="42" dur="1" fill="hold">
                                          <p:stCondLst>
                                            <p:cond delay="0"/>
                                          </p:stCondLst>
                                        </p:cTn>
                                        <p:tgtEl>
                                          <p:spTgt spid="274445"/>
                                        </p:tgtEl>
                                        <p:attrNameLst>
                                          <p:attrName>style.visibility</p:attrName>
                                        </p:attrNameLst>
                                      </p:cBhvr>
                                      <p:to>
                                        <p:strVal val="visible"/>
                                      </p:to>
                                    </p:set>
                                    <p:animEffect transition="in" filter="blinds(horizontal)">
                                      <p:cBhvr>
                                        <p:cTn id="43" dur="500"/>
                                        <p:tgtEl>
                                          <p:spTgt spid="274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437" grpId="0"/>
      <p:bldP spid="274438" grpId="0" animBg="1"/>
      <p:bldP spid="274439" grpId="0" animBg="1"/>
      <p:bldP spid="274440" grpId="0" animBg="1"/>
      <p:bldP spid="274441" grpId="0" animBg="1"/>
      <p:bldP spid="274442" grpId="0" animBg="1"/>
      <p:bldP spid="274443" grpId="0" animBg="1"/>
      <p:bldP spid="274444" grpId="0" animBg="1"/>
      <p:bldP spid="274445" grpId="0" animBg="1"/>
      <p:bldP spid="274446" grpId="0" animBg="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AutoShape 2"/>
          <p:cNvSpPr>
            <a:spLocks noChangeArrowheads="1"/>
          </p:cNvSpPr>
          <p:nvPr/>
        </p:nvSpPr>
        <p:spPr bwMode="auto">
          <a:xfrm>
            <a:off x="1774826" y="383034"/>
            <a:ext cx="432117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临界区与中断管理</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p>
        </p:txBody>
      </p:sp>
      <p:sp>
        <p:nvSpPr>
          <p:cNvPr id="275459" name="AutoShape 3"/>
          <p:cNvSpPr>
            <a:spLocks noChangeArrowheads="1"/>
          </p:cNvSpPr>
          <p:nvPr/>
        </p:nvSpPr>
        <p:spPr bwMode="gray">
          <a:xfrm>
            <a:off x="6248401" y="269726"/>
            <a:ext cx="3457575"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时钟节拍</a:t>
            </a:r>
          </a:p>
        </p:txBody>
      </p:sp>
      <p:sp>
        <p:nvSpPr>
          <p:cNvPr id="275460" name="Line 4"/>
          <p:cNvSpPr>
            <a:spLocks noChangeShapeType="1"/>
          </p:cNvSpPr>
          <p:nvPr/>
        </p:nvSpPr>
        <p:spPr bwMode="auto">
          <a:xfrm>
            <a:off x="4565651" y="887858"/>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5461" name="Rectangle 5"/>
          <p:cNvSpPr>
            <a:spLocks noChangeArrowheads="1"/>
          </p:cNvSpPr>
          <p:nvPr/>
        </p:nvSpPr>
        <p:spPr bwMode="auto">
          <a:xfrm>
            <a:off x="1981200" y="1370013"/>
            <a:ext cx="7772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en-US" altLang="zh-CN">
                <a:ea typeface="华文新魏" panose="02010800040101010101" pitchFamily="2" charset="-122"/>
              </a:rPr>
              <a:t>       VIC</a:t>
            </a:r>
            <a:r>
              <a:rPr kumimoji="1" lang="zh-CN" altLang="en-US">
                <a:ea typeface="华文新魏" panose="02010800040101010101" pitchFamily="2" charset="-122"/>
              </a:rPr>
              <a:t>初始化函数</a:t>
            </a:r>
            <a:r>
              <a:rPr kumimoji="1" lang="en-US" altLang="zh-CN">
                <a:ea typeface="华文新魏" panose="02010800040101010101" pitchFamily="2" charset="-122"/>
              </a:rPr>
              <a:t>VICInit()</a:t>
            </a:r>
            <a:r>
              <a:rPr kumimoji="1" lang="zh-CN" altLang="en-US">
                <a:ea typeface="华文新魏" panose="02010800040101010101" pitchFamily="2" charset="-122"/>
              </a:rPr>
              <a:t>和定时器</a:t>
            </a:r>
            <a:r>
              <a:rPr kumimoji="1" lang="en-US" altLang="zh-CN">
                <a:ea typeface="华文新魏" panose="02010800040101010101" pitchFamily="2" charset="-122"/>
              </a:rPr>
              <a:t>0</a:t>
            </a:r>
            <a:r>
              <a:rPr kumimoji="1" lang="zh-CN" altLang="en-US">
                <a:ea typeface="华文新魏" panose="02010800040101010101" pitchFamily="2" charset="-122"/>
              </a:rPr>
              <a:t>初始化函数</a:t>
            </a:r>
            <a:r>
              <a:rPr kumimoji="1" lang="en-US" altLang="zh-CN">
                <a:ea typeface="华文新魏" panose="02010800040101010101" pitchFamily="2" charset="-122"/>
              </a:rPr>
              <a:t>Timer0Init()</a:t>
            </a:r>
            <a:r>
              <a:rPr kumimoji="1" lang="zh-CN" altLang="en-US">
                <a:ea typeface="华文新魏" panose="02010800040101010101" pitchFamily="2" charset="-122"/>
              </a:rPr>
              <a:t>如下。</a:t>
            </a:r>
          </a:p>
        </p:txBody>
      </p:sp>
      <p:sp>
        <p:nvSpPr>
          <p:cNvPr id="275462" name="Rectangle 6"/>
          <p:cNvSpPr>
            <a:spLocks noChangeArrowheads="1"/>
          </p:cNvSpPr>
          <p:nvPr/>
        </p:nvSpPr>
        <p:spPr bwMode="auto">
          <a:xfrm>
            <a:off x="2433638" y="1855738"/>
            <a:ext cx="4057650" cy="2308324"/>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pt-BR" altLang="zh-CN" dirty="0">
                <a:latin typeface="Arial" panose="020B0604020202020204" pitchFamily="34" charset="0"/>
                <a:ea typeface="宋体" panose="02010600030101010101" pitchFamily="2" charset="-122"/>
              </a:rPr>
              <a:t>#define OS_TICKS_PER_SEC     200</a:t>
            </a:r>
          </a:p>
          <a:p>
            <a:pPr eaLnBrk="1" hangingPunct="1"/>
            <a:r>
              <a:rPr kumimoji="1" lang="pt-BR" altLang="zh-CN" dirty="0">
                <a:latin typeface="Arial" panose="020B0604020202020204" pitchFamily="34" charset="0"/>
                <a:ea typeface="宋体" panose="02010600030101010101" pitchFamily="2" charset="-122"/>
              </a:rPr>
              <a:t>void VICInit (void)</a:t>
            </a:r>
          </a:p>
          <a:p>
            <a:pPr eaLnBrk="1" hangingPunct="1"/>
            <a:r>
              <a:rPr kumimoji="1" lang="pt-BR" altLang="zh-CN" dirty="0">
                <a:latin typeface="Arial" panose="020B0604020202020204" pitchFamily="34" charset="0"/>
                <a:ea typeface="宋体" panose="02010600030101010101" pitchFamily="2" charset="-122"/>
              </a:rPr>
              <a:t>{</a:t>
            </a:r>
          </a:p>
          <a:p>
            <a:pPr eaLnBrk="1" hangingPunct="1"/>
            <a:r>
              <a:rPr kumimoji="1" lang="pt-BR" altLang="zh-CN" dirty="0">
                <a:latin typeface="Arial" panose="020B0604020202020204" pitchFamily="34" charset="0"/>
                <a:ea typeface="宋体" panose="02010600030101010101" pitchFamily="2" charset="-122"/>
              </a:rPr>
              <a:t>    ......</a:t>
            </a:r>
          </a:p>
          <a:p>
            <a:pPr eaLnBrk="1" hangingPunct="1"/>
            <a:r>
              <a:rPr kumimoji="1" lang="pt-BR" altLang="zh-CN" dirty="0">
                <a:latin typeface="Arial" panose="020B0604020202020204" pitchFamily="34" charset="0"/>
                <a:ea typeface="宋体" panose="02010600030101010101" pitchFamily="2" charset="-122"/>
              </a:rPr>
              <a:t>    </a:t>
            </a:r>
            <a:r>
              <a:rPr kumimoji="1" lang="zh-CN" altLang="pt-BR" dirty="0">
                <a:latin typeface="Arial" panose="020B0604020202020204" pitchFamily="34" charset="0"/>
                <a:ea typeface="宋体" panose="02010600030101010101" pitchFamily="2" charset="-122"/>
              </a:rPr>
              <a:t>设置定时器</a:t>
            </a:r>
            <a:r>
              <a:rPr kumimoji="1" lang="pt-BR" altLang="zh-CN" dirty="0">
                <a:latin typeface="Arial" panose="020B0604020202020204" pitchFamily="34" charset="0"/>
                <a:ea typeface="宋体" panose="02010600030101010101" pitchFamily="2" charset="-122"/>
              </a:rPr>
              <a:t>0</a:t>
            </a:r>
            <a:r>
              <a:rPr kumimoji="1" lang="zh-CN" altLang="pt-BR" dirty="0">
                <a:latin typeface="Arial" panose="020B0604020202020204" pitchFamily="34" charset="0"/>
                <a:ea typeface="宋体" panose="02010600030101010101" pitchFamily="2" charset="-122"/>
              </a:rPr>
              <a:t>的中断优先级；</a:t>
            </a:r>
          </a:p>
          <a:p>
            <a:pPr eaLnBrk="1" hangingPunct="1"/>
            <a:r>
              <a:rPr kumimoji="1" lang="zh-CN" altLang="pt-BR" dirty="0">
                <a:latin typeface="Arial" panose="020B0604020202020204" pitchFamily="34" charset="0"/>
                <a:ea typeface="宋体" panose="02010600030101010101" pitchFamily="2" charset="-122"/>
              </a:rPr>
              <a:t>    设置定时器</a:t>
            </a:r>
            <a:r>
              <a:rPr kumimoji="1" lang="pt-BR" altLang="zh-CN" dirty="0">
                <a:latin typeface="Arial" panose="020B0604020202020204" pitchFamily="34" charset="0"/>
                <a:ea typeface="宋体" panose="02010600030101010101" pitchFamily="2" charset="-122"/>
              </a:rPr>
              <a:t>0</a:t>
            </a:r>
            <a:r>
              <a:rPr kumimoji="1" lang="zh-CN" altLang="pt-BR" dirty="0">
                <a:latin typeface="Arial" panose="020B0604020202020204" pitchFamily="34" charset="0"/>
                <a:ea typeface="宋体" panose="02010600030101010101" pitchFamily="2" charset="-122"/>
              </a:rPr>
              <a:t>的中断服务程序入口；</a:t>
            </a:r>
          </a:p>
          <a:p>
            <a:pPr eaLnBrk="1" hangingPunct="1"/>
            <a:r>
              <a:rPr kumimoji="1" lang="zh-CN" altLang="pt-BR" dirty="0">
                <a:latin typeface="Arial" panose="020B0604020202020204" pitchFamily="34" charset="0"/>
                <a:ea typeface="宋体" panose="02010600030101010101" pitchFamily="2" charset="-122"/>
              </a:rPr>
              <a:t>    使能定时器</a:t>
            </a:r>
            <a:r>
              <a:rPr kumimoji="1" lang="pt-BR" altLang="zh-CN" dirty="0">
                <a:latin typeface="Arial" panose="020B0604020202020204" pitchFamily="34" charset="0"/>
                <a:ea typeface="宋体" panose="02010600030101010101" pitchFamily="2" charset="-122"/>
              </a:rPr>
              <a:t>0</a:t>
            </a:r>
            <a:r>
              <a:rPr kumimoji="1" lang="zh-CN" altLang="pt-BR" dirty="0">
                <a:latin typeface="Arial" panose="020B0604020202020204" pitchFamily="34" charset="0"/>
                <a:ea typeface="宋体" panose="02010600030101010101" pitchFamily="2" charset="-122"/>
              </a:rPr>
              <a:t>中断；    </a:t>
            </a:r>
          </a:p>
          <a:p>
            <a:pPr eaLnBrk="1" hangingPunct="1"/>
            <a:r>
              <a:rPr kumimoji="1" lang="pt-BR" altLang="zh-CN" dirty="0">
                <a:latin typeface="Arial" panose="020B0604020202020204" pitchFamily="34" charset="0"/>
                <a:ea typeface="宋体" panose="02010600030101010101" pitchFamily="2" charset="-122"/>
              </a:rPr>
              <a:t>} </a:t>
            </a:r>
          </a:p>
        </p:txBody>
      </p:sp>
      <p:sp>
        <p:nvSpPr>
          <p:cNvPr id="275463" name="Rectangle 7"/>
          <p:cNvSpPr>
            <a:spLocks noChangeArrowheads="1"/>
          </p:cNvSpPr>
          <p:nvPr/>
        </p:nvSpPr>
        <p:spPr bwMode="auto">
          <a:xfrm>
            <a:off x="2433638" y="3003550"/>
            <a:ext cx="4057650" cy="2286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75464" name="Group 8"/>
          <p:cNvGrpSpPr/>
          <p:nvPr/>
        </p:nvGrpSpPr>
        <p:grpSpPr bwMode="auto">
          <a:xfrm>
            <a:off x="6491288" y="2608267"/>
            <a:ext cx="3276600" cy="369888"/>
            <a:chOff x="2823" y="2155"/>
            <a:chExt cx="1559" cy="233"/>
          </a:xfrm>
        </p:grpSpPr>
        <p:grpSp>
          <p:nvGrpSpPr>
            <p:cNvPr id="275465" name="Group 9"/>
            <p:cNvGrpSpPr/>
            <p:nvPr/>
          </p:nvGrpSpPr>
          <p:grpSpPr bwMode="auto">
            <a:xfrm>
              <a:off x="3075" y="2155"/>
              <a:ext cx="1307" cy="233"/>
              <a:chOff x="2645" y="1744"/>
              <a:chExt cx="944" cy="822"/>
            </a:xfrm>
          </p:grpSpPr>
          <p:sp>
            <p:nvSpPr>
              <p:cNvPr id="275466" name="Rectangle 10"/>
              <p:cNvSpPr>
                <a:spLocks noChangeArrowheads="1"/>
              </p:cNvSpPr>
              <p:nvPr/>
            </p:nvSpPr>
            <p:spPr bwMode="auto">
              <a:xfrm>
                <a:off x="2705" y="1744"/>
                <a:ext cx="884" cy="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zh-CN" altLang="en-US">
                    <a:latin typeface="Arial" panose="020B0604020202020204" pitchFamily="34" charset="0"/>
                    <a:ea typeface="宋体" panose="02010600030101010101" pitchFamily="2" charset="-122"/>
                  </a:rPr>
                  <a:t>其它中断初始化</a:t>
                </a:r>
              </a:p>
            </p:txBody>
          </p:sp>
          <p:sp>
            <p:nvSpPr>
              <p:cNvPr id="275467" name="AutoShape 11"/>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000">
                  <a:latin typeface="Arial" panose="020B0604020202020204" pitchFamily="34" charset="0"/>
                  <a:ea typeface="华文新魏" panose="02010800040101010101" pitchFamily="2" charset="-122"/>
                </a:endParaRPr>
              </a:p>
            </p:txBody>
          </p:sp>
        </p:grpSp>
        <p:sp>
          <p:nvSpPr>
            <p:cNvPr id="275468" name="Freeform 12"/>
            <p:cNvSpPr/>
            <p:nvPr/>
          </p:nvSpPr>
          <p:spPr bwMode="auto">
            <a:xfrm rot="5400000">
              <a:off x="2914" y="2169"/>
              <a:ext cx="69" cy="25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75469" name="Rectangle 13"/>
          <p:cNvSpPr>
            <a:spLocks noChangeArrowheads="1"/>
          </p:cNvSpPr>
          <p:nvPr/>
        </p:nvSpPr>
        <p:spPr bwMode="auto">
          <a:xfrm>
            <a:off x="2433638" y="2779714"/>
            <a:ext cx="4057650" cy="223837"/>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470" name="Rectangle 14"/>
          <p:cNvSpPr>
            <a:spLocks noChangeArrowheads="1"/>
          </p:cNvSpPr>
          <p:nvPr/>
        </p:nvSpPr>
        <p:spPr bwMode="auto">
          <a:xfrm>
            <a:off x="2433638" y="1981200"/>
            <a:ext cx="4057650" cy="3048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75471" name="Group 15"/>
          <p:cNvGrpSpPr/>
          <p:nvPr/>
        </p:nvGrpSpPr>
        <p:grpSpPr bwMode="auto">
          <a:xfrm>
            <a:off x="6491288" y="2771779"/>
            <a:ext cx="3676294" cy="646113"/>
            <a:chOff x="2823" y="2066"/>
            <a:chExt cx="1559" cy="407"/>
          </a:xfrm>
        </p:grpSpPr>
        <p:grpSp>
          <p:nvGrpSpPr>
            <p:cNvPr id="275472" name="Group 16"/>
            <p:cNvGrpSpPr/>
            <p:nvPr/>
          </p:nvGrpSpPr>
          <p:grpSpPr bwMode="auto">
            <a:xfrm>
              <a:off x="3075" y="2066"/>
              <a:ext cx="1307" cy="407"/>
              <a:chOff x="2645" y="1435"/>
              <a:chExt cx="944" cy="1438"/>
            </a:xfrm>
          </p:grpSpPr>
          <p:sp>
            <p:nvSpPr>
              <p:cNvPr id="275473" name="Rectangle 17"/>
              <p:cNvSpPr>
                <a:spLocks noChangeArrowheads="1"/>
              </p:cNvSpPr>
              <p:nvPr/>
            </p:nvSpPr>
            <p:spPr bwMode="auto">
              <a:xfrm>
                <a:off x="2705" y="1435"/>
                <a:ext cx="884" cy="1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zh-CN" altLang="en-US">
                    <a:latin typeface="Arial" panose="020B0604020202020204" pitchFamily="34" charset="0"/>
                    <a:ea typeface="宋体" panose="02010600030101010101" pitchFamily="2" charset="-122"/>
                  </a:rPr>
                  <a:t>设置中断优先级为</a:t>
                </a:r>
                <a:r>
                  <a:rPr kumimoji="1" lang="en-US" altLang="zh-CN">
                    <a:latin typeface="Arial" panose="020B0604020202020204" pitchFamily="34" charset="0"/>
                    <a:ea typeface="宋体" panose="02010600030101010101" pitchFamily="2" charset="-122"/>
                  </a:rPr>
                  <a:t>0</a:t>
                </a:r>
                <a:r>
                  <a:rPr kumimoji="1" lang="zh-CN" altLang="en-US">
                    <a:latin typeface="Arial" panose="020B0604020202020204" pitchFamily="34" charset="0"/>
                    <a:ea typeface="宋体" panose="02010600030101010101" pitchFamily="2" charset="-122"/>
                  </a:rPr>
                  <a:t>（最高）</a:t>
                </a:r>
              </a:p>
            </p:txBody>
          </p:sp>
          <p:sp>
            <p:nvSpPr>
              <p:cNvPr id="275474" name="AutoShape 18"/>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000">
                  <a:latin typeface="Arial" panose="020B0604020202020204" pitchFamily="34" charset="0"/>
                  <a:ea typeface="华文新魏" panose="02010800040101010101" pitchFamily="2" charset="-122"/>
                </a:endParaRPr>
              </a:p>
            </p:txBody>
          </p:sp>
        </p:grpSp>
        <p:sp>
          <p:nvSpPr>
            <p:cNvPr id="275475" name="Freeform 19"/>
            <p:cNvSpPr/>
            <p:nvPr/>
          </p:nvSpPr>
          <p:spPr bwMode="auto">
            <a:xfrm rot="5400000">
              <a:off x="2914" y="2169"/>
              <a:ext cx="69" cy="25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75476" name="Group 20"/>
          <p:cNvGrpSpPr/>
          <p:nvPr/>
        </p:nvGrpSpPr>
        <p:grpSpPr bwMode="auto">
          <a:xfrm>
            <a:off x="6491288" y="1782822"/>
            <a:ext cx="3276600" cy="647256"/>
            <a:chOff x="2823" y="2163"/>
            <a:chExt cx="1559" cy="215"/>
          </a:xfrm>
        </p:grpSpPr>
        <p:grpSp>
          <p:nvGrpSpPr>
            <p:cNvPr id="275477" name="Group 21"/>
            <p:cNvGrpSpPr/>
            <p:nvPr/>
          </p:nvGrpSpPr>
          <p:grpSpPr bwMode="auto">
            <a:xfrm>
              <a:off x="3075" y="2163"/>
              <a:ext cx="1307" cy="215"/>
              <a:chOff x="2645" y="1776"/>
              <a:chExt cx="944" cy="754"/>
            </a:xfrm>
          </p:grpSpPr>
          <p:sp>
            <p:nvSpPr>
              <p:cNvPr id="275478" name="Rectangle 22"/>
              <p:cNvSpPr>
                <a:spLocks noChangeArrowheads="1"/>
              </p:cNvSpPr>
              <p:nvPr/>
            </p:nvSpPr>
            <p:spPr bwMode="auto">
              <a:xfrm>
                <a:off x="2705" y="1776"/>
                <a:ext cx="884" cy="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zh-CN" altLang="en-US">
                    <a:latin typeface="Arial" panose="020B0604020202020204" pitchFamily="34" charset="0"/>
                    <a:ea typeface="宋体" panose="02010600030101010101" pitchFamily="2" charset="-122"/>
                  </a:rPr>
                  <a:t>在</a:t>
                </a:r>
                <a:r>
                  <a:rPr kumimoji="1" lang="en-US" altLang="zh-CN">
                    <a:latin typeface="Arial" panose="020B0604020202020204" pitchFamily="34" charset="0"/>
                    <a:ea typeface="宋体" panose="02010600030101010101" pitchFamily="2" charset="-122"/>
                  </a:rPr>
                  <a:t>OS_CFG.h</a:t>
                </a:r>
                <a:r>
                  <a:rPr kumimoji="1" lang="zh-CN" altLang="en-US">
                    <a:latin typeface="Arial" panose="020B0604020202020204" pitchFamily="34" charset="0"/>
                    <a:ea typeface="宋体" panose="02010600030101010101" pitchFamily="2" charset="-122"/>
                  </a:rPr>
                  <a:t>中定义，一秒钟</a:t>
                </a:r>
                <a:r>
                  <a:rPr kumimoji="1" lang="en-US" altLang="zh-CN">
                    <a:latin typeface="Arial" panose="020B0604020202020204" pitchFamily="34" charset="0"/>
                    <a:ea typeface="宋体" panose="02010600030101010101" pitchFamily="2" charset="-122"/>
                  </a:rPr>
                  <a:t>200</a:t>
                </a:r>
                <a:r>
                  <a:rPr kumimoji="1" lang="zh-CN" altLang="en-US">
                    <a:latin typeface="Arial" panose="020B0604020202020204" pitchFamily="34" charset="0"/>
                    <a:ea typeface="宋体" panose="02010600030101010101" pitchFamily="2" charset="-122"/>
                  </a:rPr>
                  <a:t>个时钟节拍</a:t>
                </a:r>
              </a:p>
            </p:txBody>
          </p:sp>
          <p:sp>
            <p:nvSpPr>
              <p:cNvPr id="275479" name="AutoShape 23"/>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000">
                  <a:latin typeface="Arial" panose="020B0604020202020204" pitchFamily="34" charset="0"/>
                  <a:ea typeface="华文新魏" panose="02010800040101010101" pitchFamily="2" charset="-122"/>
                </a:endParaRPr>
              </a:p>
            </p:txBody>
          </p:sp>
        </p:grpSp>
        <p:sp>
          <p:nvSpPr>
            <p:cNvPr id="275480" name="Freeform 24"/>
            <p:cNvSpPr/>
            <p:nvPr/>
          </p:nvSpPr>
          <p:spPr bwMode="auto">
            <a:xfrm rot="5400000">
              <a:off x="2914" y="2169"/>
              <a:ext cx="69" cy="25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75481" name="Rectangle 25"/>
          <p:cNvSpPr>
            <a:spLocks noChangeArrowheads="1"/>
          </p:cNvSpPr>
          <p:nvPr/>
        </p:nvSpPr>
        <p:spPr bwMode="auto">
          <a:xfrm>
            <a:off x="2433638" y="3232150"/>
            <a:ext cx="4057650" cy="3048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75482" name="Group 26"/>
          <p:cNvGrpSpPr/>
          <p:nvPr/>
        </p:nvGrpSpPr>
        <p:grpSpPr bwMode="auto">
          <a:xfrm>
            <a:off x="6491288" y="3203836"/>
            <a:ext cx="3276600" cy="647155"/>
            <a:chOff x="2976" y="2708"/>
            <a:chExt cx="2064" cy="320"/>
          </a:xfrm>
        </p:grpSpPr>
        <p:grpSp>
          <p:nvGrpSpPr>
            <p:cNvPr id="275483" name="Group 27"/>
            <p:cNvGrpSpPr/>
            <p:nvPr/>
          </p:nvGrpSpPr>
          <p:grpSpPr bwMode="auto">
            <a:xfrm>
              <a:off x="3310" y="2708"/>
              <a:ext cx="1730" cy="320"/>
              <a:chOff x="2645" y="1833"/>
              <a:chExt cx="944" cy="640"/>
            </a:xfrm>
          </p:grpSpPr>
          <p:sp>
            <p:nvSpPr>
              <p:cNvPr id="275484" name="Rectangle 28"/>
              <p:cNvSpPr>
                <a:spLocks noChangeArrowheads="1"/>
              </p:cNvSpPr>
              <p:nvPr/>
            </p:nvSpPr>
            <p:spPr bwMode="auto">
              <a:xfrm>
                <a:off x="2705" y="1833"/>
                <a:ext cx="884" cy="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zh-CN" altLang="en-US" dirty="0">
                    <a:latin typeface="Arial" panose="020B0604020202020204" pitchFamily="34" charset="0"/>
                    <a:ea typeface="宋体" panose="02010600030101010101" pitchFamily="2" charset="-122"/>
                  </a:rPr>
                  <a:t>设置</a:t>
                </a:r>
                <a:r>
                  <a:rPr kumimoji="1" lang="en-US" altLang="zh-CN" dirty="0">
                    <a:latin typeface="Arial" panose="020B0604020202020204" pitchFamily="34" charset="0"/>
                    <a:ea typeface="宋体" panose="02010600030101010101" pitchFamily="2" charset="-122"/>
                  </a:rPr>
                  <a:t>Timer0</a:t>
                </a:r>
                <a:r>
                  <a:rPr kumimoji="1" lang="zh-CN" altLang="en-US" dirty="0">
                    <a:latin typeface="Arial" panose="020B0604020202020204" pitchFamily="34" charset="0"/>
                    <a:ea typeface="宋体" panose="02010600030101010101" pitchFamily="2" charset="-122"/>
                  </a:rPr>
                  <a:t>的中断服务地址为</a:t>
                </a:r>
                <a:r>
                  <a:rPr kumimoji="1" lang="en-US" altLang="zh-CN" dirty="0">
                    <a:latin typeface="Arial" panose="020B0604020202020204" pitchFamily="34" charset="0"/>
                    <a:ea typeface="宋体" panose="02010600030101010101" pitchFamily="2" charset="-122"/>
                  </a:rPr>
                  <a:t>mer0_Exception</a:t>
                </a:r>
              </a:p>
            </p:txBody>
          </p:sp>
          <p:sp>
            <p:nvSpPr>
              <p:cNvPr id="275485" name="AutoShape 29"/>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000">
                  <a:latin typeface="Arial" panose="020B0604020202020204" pitchFamily="34" charset="0"/>
                  <a:ea typeface="华文新魏" panose="02010800040101010101" pitchFamily="2" charset="-122"/>
                </a:endParaRPr>
              </a:p>
            </p:txBody>
          </p:sp>
        </p:grpSp>
        <p:sp>
          <p:nvSpPr>
            <p:cNvPr id="275486" name="Freeform 30"/>
            <p:cNvSpPr/>
            <p:nvPr/>
          </p:nvSpPr>
          <p:spPr bwMode="auto">
            <a:xfrm rot="16200000" flipV="1">
              <a:off x="3096" y="2664"/>
              <a:ext cx="96" cy="336"/>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75487" name="Rectangle 31"/>
          <p:cNvSpPr>
            <a:spLocks noChangeArrowheads="1"/>
          </p:cNvSpPr>
          <p:nvPr/>
        </p:nvSpPr>
        <p:spPr bwMode="auto">
          <a:xfrm>
            <a:off x="2433638" y="3944503"/>
            <a:ext cx="4057650" cy="2585323"/>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pt-BR" altLang="zh-CN" dirty="0">
                <a:latin typeface="Arial" panose="020B0604020202020204" pitchFamily="34" charset="0"/>
                <a:ea typeface="宋体" panose="02010600030101010101" pitchFamily="2" charset="-122"/>
              </a:rPr>
              <a:t>void Timer0Init (void)</a:t>
            </a:r>
          </a:p>
          <a:p>
            <a:pPr eaLnBrk="1" hangingPunct="1"/>
            <a:r>
              <a:rPr kumimoji="1" lang="pt-BR" altLang="zh-CN" dirty="0">
                <a:latin typeface="Arial" panose="020B0604020202020204" pitchFamily="34" charset="0"/>
                <a:ea typeface="宋体" panose="02010600030101010101" pitchFamily="2" charset="-122"/>
              </a:rPr>
              <a:t>{</a:t>
            </a:r>
          </a:p>
          <a:p>
            <a:pPr eaLnBrk="1" hangingPunct="1"/>
            <a:r>
              <a:rPr kumimoji="1" lang="pt-BR" altLang="zh-CN" dirty="0">
                <a:latin typeface="Arial" panose="020B0604020202020204" pitchFamily="34" charset="0"/>
                <a:ea typeface="宋体" panose="02010600030101010101" pitchFamily="2" charset="-122"/>
              </a:rPr>
              <a:t>    T0IR      = 0xff;</a:t>
            </a:r>
          </a:p>
          <a:p>
            <a:pPr eaLnBrk="1" hangingPunct="1"/>
            <a:r>
              <a:rPr kumimoji="1" lang="pt-BR" altLang="zh-CN" dirty="0">
                <a:latin typeface="Arial" panose="020B0604020202020204" pitchFamily="34" charset="0"/>
                <a:ea typeface="宋体" panose="02010600030101010101" pitchFamily="2" charset="-122"/>
              </a:rPr>
              <a:t>    T0TC     = 0</a:t>
            </a:r>
            <a:r>
              <a:rPr kumimoji="1" lang="zh-CN" altLang="pt-BR" dirty="0">
                <a:latin typeface="Arial" panose="020B0604020202020204" pitchFamily="34" charset="0"/>
                <a:ea typeface="宋体" panose="02010600030101010101" pitchFamily="2" charset="-122"/>
              </a:rPr>
              <a:t>；</a:t>
            </a:r>
          </a:p>
          <a:p>
            <a:pPr eaLnBrk="1" hangingPunct="1"/>
            <a:r>
              <a:rPr kumimoji="1" lang="zh-CN" altLang="pt-BR" dirty="0">
                <a:latin typeface="Arial" panose="020B0604020202020204" pitchFamily="34" charset="0"/>
                <a:ea typeface="宋体" panose="02010600030101010101" pitchFamily="2" charset="-122"/>
              </a:rPr>
              <a:t>    </a:t>
            </a:r>
            <a:r>
              <a:rPr kumimoji="1" lang="pt-BR" altLang="zh-CN" dirty="0">
                <a:latin typeface="Arial" panose="020B0604020202020204" pitchFamily="34" charset="0"/>
                <a:ea typeface="宋体" panose="02010600030101010101" pitchFamily="2" charset="-122"/>
              </a:rPr>
              <a:t>T0TCR  = 0x01</a:t>
            </a:r>
            <a:r>
              <a:rPr kumimoji="1" lang="zh-CN" altLang="pt-BR" dirty="0">
                <a:latin typeface="Arial" panose="020B0604020202020204" pitchFamily="34" charset="0"/>
                <a:ea typeface="宋体" panose="02010600030101010101" pitchFamily="2" charset="-122"/>
              </a:rPr>
              <a:t>；</a:t>
            </a:r>
          </a:p>
          <a:p>
            <a:pPr eaLnBrk="1" hangingPunct="1"/>
            <a:r>
              <a:rPr kumimoji="1" lang="zh-CN" altLang="pt-BR" dirty="0">
                <a:latin typeface="Arial" panose="020B0604020202020204" pitchFamily="34" charset="0"/>
                <a:ea typeface="宋体" panose="02010600030101010101" pitchFamily="2" charset="-122"/>
              </a:rPr>
              <a:t>    </a:t>
            </a:r>
            <a:r>
              <a:rPr kumimoji="1" lang="pt-BR" altLang="zh-CN" dirty="0">
                <a:latin typeface="Arial" panose="020B0604020202020204" pitchFamily="34" charset="0"/>
                <a:ea typeface="宋体" panose="02010600030101010101" pitchFamily="2" charset="-122"/>
              </a:rPr>
              <a:t>T0MCR = 0x03</a:t>
            </a:r>
            <a:r>
              <a:rPr kumimoji="1" lang="zh-CN" altLang="pt-BR" dirty="0">
                <a:latin typeface="Arial" panose="020B0604020202020204" pitchFamily="34" charset="0"/>
                <a:ea typeface="宋体" panose="02010600030101010101" pitchFamily="2" charset="-122"/>
              </a:rPr>
              <a:t>；</a:t>
            </a:r>
          </a:p>
          <a:p>
            <a:pPr eaLnBrk="1" hangingPunct="1"/>
            <a:r>
              <a:rPr kumimoji="1" lang="zh-CN" altLang="pt-BR" dirty="0">
                <a:latin typeface="Arial" panose="020B0604020202020204" pitchFamily="34" charset="0"/>
                <a:ea typeface="宋体" panose="02010600030101010101" pitchFamily="2" charset="-122"/>
              </a:rPr>
              <a:t>    </a:t>
            </a:r>
            <a:r>
              <a:rPr kumimoji="1" lang="pt-BR" altLang="zh-CN" dirty="0">
                <a:latin typeface="Arial" panose="020B0604020202020204" pitchFamily="34" charset="0"/>
                <a:ea typeface="宋体" panose="02010600030101010101" pitchFamily="2" charset="-122"/>
              </a:rPr>
              <a:t>T0MR0  = (Fpclk/OS_TICKS_PER_SEC)    </a:t>
            </a:r>
          </a:p>
          <a:p>
            <a:pPr eaLnBrk="1" hangingPunct="1"/>
            <a:r>
              <a:rPr kumimoji="1" lang="pt-BR" altLang="zh-CN" dirty="0">
                <a:latin typeface="Arial" panose="020B0604020202020204" pitchFamily="34" charset="0"/>
                <a:ea typeface="宋体" panose="02010600030101010101" pitchFamily="2" charset="-122"/>
              </a:rPr>
              <a:t>} </a:t>
            </a:r>
          </a:p>
        </p:txBody>
      </p:sp>
      <p:sp>
        <p:nvSpPr>
          <p:cNvPr id="275488" name="Rectangle 32"/>
          <p:cNvSpPr>
            <a:spLocks noChangeArrowheads="1"/>
          </p:cNvSpPr>
          <p:nvPr/>
        </p:nvSpPr>
        <p:spPr bwMode="auto">
          <a:xfrm>
            <a:off x="2433638" y="5254625"/>
            <a:ext cx="4057650" cy="2286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75489" name="Group 33"/>
          <p:cNvGrpSpPr/>
          <p:nvPr/>
        </p:nvGrpSpPr>
        <p:grpSpPr bwMode="auto">
          <a:xfrm>
            <a:off x="6491288" y="4859342"/>
            <a:ext cx="3276600" cy="369888"/>
            <a:chOff x="2823" y="2155"/>
            <a:chExt cx="1559" cy="233"/>
          </a:xfrm>
        </p:grpSpPr>
        <p:grpSp>
          <p:nvGrpSpPr>
            <p:cNvPr id="275490" name="Group 34"/>
            <p:cNvGrpSpPr/>
            <p:nvPr/>
          </p:nvGrpSpPr>
          <p:grpSpPr bwMode="auto">
            <a:xfrm>
              <a:off x="3075" y="2155"/>
              <a:ext cx="1307" cy="233"/>
              <a:chOff x="2645" y="1744"/>
              <a:chExt cx="944" cy="822"/>
            </a:xfrm>
          </p:grpSpPr>
          <p:sp>
            <p:nvSpPr>
              <p:cNvPr id="275491" name="Rectangle 35"/>
              <p:cNvSpPr>
                <a:spLocks noChangeArrowheads="1"/>
              </p:cNvSpPr>
              <p:nvPr/>
            </p:nvSpPr>
            <p:spPr bwMode="auto">
              <a:xfrm>
                <a:off x="2705" y="1744"/>
                <a:ext cx="884" cy="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zh-CN" altLang="en-US">
                    <a:latin typeface="Arial" panose="020B0604020202020204" pitchFamily="34" charset="0"/>
                    <a:ea typeface="宋体" panose="02010600030101010101" pitchFamily="2" charset="-122"/>
                  </a:rPr>
                  <a:t>设置</a:t>
                </a:r>
                <a:r>
                  <a:rPr kumimoji="1" lang="en-US" altLang="zh-CN">
                    <a:latin typeface="Arial" panose="020B0604020202020204" pitchFamily="34" charset="0"/>
                    <a:ea typeface="宋体" panose="02010600030101010101" pitchFamily="2" charset="-122"/>
                  </a:rPr>
                  <a:t>TC</a:t>
                </a:r>
                <a:r>
                  <a:rPr kumimoji="1" lang="zh-CN" altLang="en-US">
                    <a:latin typeface="Arial" panose="020B0604020202020204" pitchFamily="34" charset="0"/>
                    <a:ea typeface="宋体" panose="02010600030101010101" pitchFamily="2" charset="-122"/>
                  </a:rPr>
                  <a:t>的计数值为</a:t>
                </a:r>
                <a:r>
                  <a:rPr kumimoji="1" lang="en-US" altLang="zh-CN">
                    <a:latin typeface="Arial" panose="020B0604020202020204" pitchFamily="34" charset="0"/>
                    <a:ea typeface="宋体" panose="02010600030101010101" pitchFamily="2" charset="-122"/>
                  </a:rPr>
                  <a:t>0</a:t>
                </a:r>
              </a:p>
            </p:txBody>
          </p:sp>
          <p:sp>
            <p:nvSpPr>
              <p:cNvPr id="275492" name="AutoShape 36"/>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000">
                  <a:latin typeface="Arial" panose="020B0604020202020204" pitchFamily="34" charset="0"/>
                  <a:ea typeface="华文新魏" panose="02010800040101010101" pitchFamily="2" charset="-122"/>
                </a:endParaRPr>
              </a:p>
            </p:txBody>
          </p:sp>
        </p:grpSp>
        <p:sp>
          <p:nvSpPr>
            <p:cNvPr id="275493" name="Freeform 37"/>
            <p:cNvSpPr/>
            <p:nvPr/>
          </p:nvSpPr>
          <p:spPr bwMode="auto">
            <a:xfrm rot="5400000">
              <a:off x="2914" y="2169"/>
              <a:ext cx="69" cy="25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75494" name="Rectangle 38"/>
          <p:cNvSpPr>
            <a:spLocks noChangeArrowheads="1"/>
          </p:cNvSpPr>
          <p:nvPr/>
        </p:nvSpPr>
        <p:spPr bwMode="auto">
          <a:xfrm>
            <a:off x="2433638" y="5026025"/>
            <a:ext cx="4057650" cy="2286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495" name="Rectangle 39"/>
          <p:cNvSpPr>
            <a:spLocks noChangeArrowheads="1"/>
          </p:cNvSpPr>
          <p:nvPr/>
        </p:nvSpPr>
        <p:spPr bwMode="auto">
          <a:xfrm>
            <a:off x="2433638" y="4721225"/>
            <a:ext cx="4057650" cy="3048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75496" name="Group 40"/>
          <p:cNvGrpSpPr/>
          <p:nvPr/>
        </p:nvGrpSpPr>
        <p:grpSpPr bwMode="auto">
          <a:xfrm>
            <a:off x="2433638" y="1828800"/>
            <a:ext cx="7334250" cy="4572000"/>
            <a:chOff x="288" y="1200"/>
            <a:chExt cx="4802" cy="3120"/>
          </a:xfrm>
        </p:grpSpPr>
        <p:sp>
          <p:nvSpPr>
            <p:cNvPr id="275497" name="Rectangle 41"/>
            <p:cNvSpPr>
              <a:spLocks noChangeArrowheads="1"/>
            </p:cNvSpPr>
            <p:nvPr/>
          </p:nvSpPr>
          <p:spPr bwMode="auto">
            <a:xfrm>
              <a:off x="288" y="1200"/>
              <a:ext cx="4802" cy="1584"/>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498" name="Rectangle 42"/>
            <p:cNvSpPr>
              <a:spLocks noChangeArrowheads="1"/>
            </p:cNvSpPr>
            <p:nvPr/>
          </p:nvSpPr>
          <p:spPr bwMode="auto">
            <a:xfrm>
              <a:off x="288" y="2784"/>
              <a:ext cx="4802" cy="1536"/>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75499" name="Group 43"/>
          <p:cNvGrpSpPr/>
          <p:nvPr/>
        </p:nvGrpSpPr>
        <p:grpSpPr bwMode="auto">
          <a:xfrm>
            <a:off x="6491288" y="5132392"/>
            <a:ext cx="3276600" cy="369888"/>
            <a:chOff x="2823" y="2155"/>
            <a:chExt cx="1559" cy="233"/>
          </a:xfrm>
        </p:grpSpPr>
        <p:grpSp>
          <p:nvGrpSpPr>
            <p:cNvPr id="275500" name="Group 44"/>
            <p:cNvGrpSpPr/>
            <p:nvPr/>
          </p:nvGrpSpPr>
          <p:grpSpPr bwMode="auto">
            <a:xfrm>
              <a:off x="3075" y="2155"/>
              <a:ext cx="1307" cy="233"/>
              <a:chOff x="2645" y="1744"/>
              <a:chExt cx="944" cy="822"/>
            </a:xfrm>
          </p:grpSpPr>
          <p:sp>
            <p:nvSpPr>
              <p:cNvPr id="275501" name="Rectangle 45"/>
              <p:cNvSpPr>
                <a:spLocks noChangeArrowheads="1"/>
              </p:cNvSpPr>
              <p:nvPr/>
            </p:nvSpPr>
            <p:spPr bwMode="auto">
              <a:xfrm>
                <a:off x="2705" y="1744"/>
                <a:ext cx="884" cy="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zh-CN" altLang="en-US">
                    <a:latin typeface="Arial" panose="020B0604020202020204" pitchFamily="34" charset="0"/>
                    <a:ea typeface="宋体" panose="02010600030101010101" pitchFamily="2" charset="-122"/>
                  </a:rPr>
                  <a:t>使能</a:t>
                </a:r>
                <a:r>
                  <a:rPr kumimoji="1" lang="en-US" altLang="zh-CN">
                    <a:latin typeface="Arial" panose="020B0604020202020204" pitchFamily="34" charset="0"/>
                    <a:ea typeface="宋体" panose="02010600030101010101" pitchFamily="2" charset="-122"/>
                  </a:rPr>
                  <a:t>Timer0</a:t>
                </a:r>
              </a:p>
            </p:txBody>
          </p:sp>
          <p:sp>
            <p:nvSpPr>
              <p:cNvPr id="275502" name="AutoShape 46"/>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000">
                  <a:latin typeface="Arial" panose="020B0604020202020204" pitchFamily="34" charset="0"/>
                  <a:ea typeface="华文新魏" panose="02010800040101010101" pitchFamily="2" charset="-122"/>
                </a:endParaRPr>
              </a:p>
            </p:txBody>
          </p:sp>
        </p:grpSp>
        <p:sp>
          <p:nvSpPr>
            <p:cNvPr id="275503" name="Freeform 47"/>
            <p:cNvSpPr/>
            <p:nvPr/>
          </p:nvSpPr>
          <p:spPr bwMode="auto">
            <a:xfrm rot="5400000">
              <a:off x="2914" y="2169"/>
              <a:ext cx="69" cy="25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75504" name="Group 48"/>
          <p:cNvGrpSpPr/>
          <p:nvPr/>
        </p:nvGrpSpPr>
        <p:grpSpPr bwMode="auto">
          <a:xfrm>
            <a:off x="6491288" y="4553222"/>
            <a:ext cx="3276600" cy="369351"/>
            <a:chOff x="2823" y="2163"/>
            <a:chExt cx="1559" cy="213"/>
          </a:xfrm>
        </p:grpSpPr>
        <p:grpSp>
          <p:nvGrpSpPr>
            <p:cNvPr id="275505" name="Group 49"/>
            <p:cNvGrpSpPr/>
            <p:nvPr/>
          </p:nvGrpSpPr>
          <p:grpSpPr bwMode="auto">
            <a:xfrm>
              <a:off x="3075" y="2163"/>
              <a:ext cx="1307" cy="213"/>
              <a:chOff x="2645" y="1779"/>
              <a:chExt cx="944" cy="747"/>
            </a:xfrm>
          </p:grpSpPr>
          <p:sp>
            <p:nvSpPr>
              <p:cNvPr id="275506" name="Rectangle 50"/>
              <p:cNvSpPr>
                <a:spLocks noChangeArrowheads="1"/>
              </p:cNvSpPr>
              <p:nvPr/>
            </p:nvSpPr>
            <p:spPr bwMode="auto">
              <a:xfrm>
                <a:off x="2705" y="1779"/>
                <a:ext cx="884" cy="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endParaRPr kumimoji="1" lang="zh-CN" altLang="zh-CN">
                  <a:latin typeface="Arial" panose="020B0604020202020204" pitchFamily="34" charset="0"/>
                  <a:ea typeface="宋体" panose="02010600030101010101" pitchFamily="2" charset="-122"/>
                </a:endParaRPr>
              </a:p>
            </p:txBody>
          </p:sp>
          <p:sp>
            <p:nvSpPr>
              <p:cNvPr id="275507" name="AutoShape 51"/>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latin typeface="Arial" panose="020B0604020202020204" pitchFamily="34" charset="0"/>
                    <a:ea typeface="宋体" panose="02010600030101010101" pitchFamily="2" charset="-122"/>
                  </a:rPr>
                  <a:t>   </a:t>
                </a:r>
                <a:r>
                  <a:rPr lang="zh-CN" altLang="en-US">
                    <a:latin typeface="Arial" panose="020B0604020202020204" pitchFamily="34" charset="0"/>
                    <a:ea typeface="宋体" panose="02010600030101010101" pitchFamily="2" charset="-122"/>
                  </a:rPr>
                  <a:t>清除中断</a:t>
                </a:r>
              </a:p>
            </p:txBody>
          </p:sp>
        </p:grpSp>
        <p:sp>
          <p:nvSpPr>
            <p:cNvPr id="275508" name="Freeform 52"/>
            <p:cNvSpPr/>
            <p:nvPr/>
          </p:nvSpPr>
          <p:spPr bwMode="auto">
            <a:xfrm rot="5400000">
              <a:off x="2914" y="2169"/>
              <a:ext cx="69" cy="25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75509" name="Rectangle 53"/>
          <p:cNvSpPr>
            <a:spLocks noChangeArrowheads="1"/>
          </p:cNvSpPr>
          <p:nvPr/>
        </p:nvSpPr>
        <p:spPr bwMode="auto">
          <a:xfrm>
            <a:off x="2433638" y="5483225"/>
            <a:ext cx="4057650" cy="2286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510" name="Rectangle 54"/>
          <p:cNvSpPr>
            <a:spLocks noChangeArrowheads="1"/>
          </p:cNvSpPr>
          <p:nvPr/>
        </p:nvSpPr>
        <p:spPr bwMode="auto">
          <a:xfrm>
            <a:off x="2433638" y="5711825"/>
            <a:ext cx="4057650" cy="3048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75511" name="Group 55"/>
          <p:cNvGrpSpPr/>
          <p:nvPr/>
        </p:nvGrpSpPr>
        <p:grpSpPr bwMode="auto">
          <a:xfrm>
            <a:off x="6491288" y="5394331"/>
            <a:ext cx="3276600" cy="646113"/>
            <a:chOff x="2976" y="3640"/>
            <a:chExt cx="2064" cy="407"/>
          </a:xfrm>
        </p:grpSpPr>
        <p:sp>
          <p:nvSpPr>
            <p:cNvPr id="275512" name="Freeform 56"/>
            <p:cNvSpPr/>
            <p:nvPr/>
          </p:nvSpPr>
          <p:spPr bwMode="auto">
            <a:xfrm rot="16200000" flipV="1">
              <a:off x="3113" y="3642"/>
              <a:ext cx="61" cy="336"/>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75513" name="Group 57"/>
            <p:cNvGrpSpPr/>
            <p:nvPr/>
          </p:nvGrpSpPr>
          <p:grpSpPr bwMode="auto">
            <a:xfrm>
              <a:off x="3310" y="3640"/>
              <a:ext cx="1730" cy="407"/>
              <a:chOff x="2645" y="1776"/>
              <a:chExt cx="944" cy="745"/>
            </a:xfrm>
          </p:grpSpPr>
          <p:sp>
            <p:nvSpPr>
              <p:cNvPr id="275514" name="Rectangle 58"/>
              <p:cNvSpPr>
                <a:spLocks noChangeArrowheads="1"/>
              </p:cNvSpPr>
              <p:nvPr/>
            </p:nvSpPr>
            <p:spPr bwMode="auto">
              <a:xfrm>
                <a:off x="2705" y="1776"/>
                <a:ext cx="884" cy="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1" hangingPunct="1"/>
                <a:r>
                  <a:rPr kumimoji="1" lang="en-US" altLang="zh-CN" dirty="0">
                    <a:latin typeface="Arial" panose="020B0604020202020204" pitchFamily="34" charset="0"/>
                    <a:ea typeface="宋体" panose="02010600030101010101" pitchFamily="2" charset="-122"/>
                  </a:rPr>
                  <a:t>TC</a:t>
                </a:r>
                <a:r>
                  <a:rPr kumimoji="1" lang="zh-CN" altLang="en-US" dirty="0">
                    <a:latin typeface="Arial" panose="020B0604020202020204" pitchFamily="34" charset="0"/>
                    <a:ea typeface="宋体" panose="02010600030101010101" pitchFamily="2" charset="-122"/>
                  </a:rPr>
                  <a:t>值匹配时产生中断，且</a:t>
                </a:r>
                <a:r>
                  <a:rPr kumimoji="1" lang="en-US" altLang="zh-CN" dirty="0">
                    <a:latin typeface="Arial" panose="020B0604020202020204" pitchFamily="34" charset="0"/>
                    <a:ea typeface="宋体" panose="02010600030101010101" pitchFamily="2" charset="-122"/>
                  </a:rPr>
                  <a:t>TC</a:t>
                </a:r>
                <a:r>
                  <a:rPr kumimoji="1" lang="zh-CN" altLang="en-US" dirty="0">
                    <a:latin typeface="Arial" panose="020B0604020202020204" pitchFamily="34" charset="0"/>
                    <a:ea typeface="宋体" panose="02010600030101010101" pitchFamily="2" charset="-122"/>
                  </a:rPr>
                  <a:t>值复位</a:t>
                </a:r>
              </a:p>
            </p:txBody>
          </p:sp>
          <p:sp>
            <p:nvSpPr>
              <p:cNvPr id="275515" name="AutoShape 59"/>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000">
                  <a:latin typeface="Arial" panose="020B0604020202020204" pitchFamily="34" charset="0"/>
                  <a:ea typeface="华文新魏" panose="02010800040101010101" pitchFamily="2" charset="-122"/>
                </a:endParaRPr>
              </a:p>
            </p:txBody>
          </p:sp>
        </p:grpSp>
      </p:grpSp>
      <p:grpSp>
        <p:nvGrpSpPr>
          <p:cNvPr id="275516" name="Group 60"/>
          <p:cNvGrpSpPr/>
          <p:nvPr/>
        </p:nvGrpSpPr>
        <p:grpSpPr bwMode="auto">
          <a:xfrm>
            <a:off x="6491288" y="5864232"/>
            <a:ext cx="3276600" cy="477838"/>
            <a:chOff x="2976" y="3936"/>
            <a:chExt cx="2064" cy="301"/>
          </a:xfrm>
        </p:grpSpPr>
        <p:sp>
          <p:nvSpPr>
            <p:cNvPr id="275517" name="Freeform 61"/>
            <p:cNvSpPr/>
            <p:nvPr/>
          </p:nvSpPr>
          <p:spPr bwMode="auto">
            <a:xfrm rot="16200000" flipV="1">
              <a:off x="3035" y="3877"/>
              <a:ext cx="218" cy="336"/>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75518" name="Group 62"/>
            <p:cNvGrpSpPr/>
            <p:nvPr/>
          </p:nvGrpSpPr>
          <p:grpSpPr bwMode="auto">
            <a:xfrm>
              <a:off x="3310" y="4004"/>
              <a:ext cx="1730" cy="233"/>
              <a:chOff x="2645" y="1792"/>
              <a:chExt cx="944" cy="718"/>
            </a:xfrm>
          </p:grpSpPr>
          <p:sp>
            <p:nvSpPr>
              <p:cNvPr id="275519" name="Rectangle 63"/>
              <p:cNvSpPr>
                <a:spLocks noChangeArrowheads="1"/>
              </p:cNvSpPr>
              <p:nvPr/>
            </p:nvSpPr>
            <p:spPr bwMode="auto">
              <a:xfrm>
                <a:off x="2705" y="1792"/>
                <a:ext cx="884" cy="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zh-CN" altLang="en-US">
                    <a:latin typeface="Arial" panose="020B0604020202020204" pitchFamily="34" charset="0"/>
                    <a:ea typeface="宋体" panose="02010600030101010101" pitchFamily="2" charset="-122"/>
                  </a:rPr>
                  <a:t>设定匹配值</a:t>
                </a:r>
              </a:p>
            </p:txBody>
          </p:sp>
          <p:sp>
            <p:nvSpPr>
              <p:cNvPr id="275520" name="AutoShape 64"/>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000">
                  <a:latin typeface="Arial" panose="020B0604020202020204" pitchFamily="34" charset="0"/>
                  <a:ea typeface="华文新魏" panose="02010800040101010101" pitchFamily="2" charset="-122"/>
                </a:endParaRPr>
              </a:p>
            </p:txBody>
          </p:sp>
        </p:grpSp>
      </p:gr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75461"/>
                                        </p:tgtEl>
                                        <p:attrNameLst>
                                          <p:attrName>style.visibility</p:attrName>
                                        </p:attrNameLst>
                                      </p:cBhvr>
                                      <p:to>
                                        <p:strVal val="visible"/>
                                      </p:to>
                                    </p:set>
                                    <p:animEffect transition="in" filter="blinds(horizontal)">
                                      <p:cBhvr>
                                        <p:cTn id="7" dur="500"/>
                                        <p:tgtEl>
                                          <p:spTgt spid="275461"/>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75496"/>
                                        </p:tgtEl>
                                        <p:attrNameLst>
                                          <p:attrName>style.visibility</p:attrName>
                                        </p:attrNameLst>
                                      </p:cBhvr>
                                      <p:to>
                                        <p:strVal val="visible"/>
                                      </p:to>
                                    </p:set>
                                    <p:anim calcmode="lin" valueType="num">
                                      <p:cBhvr additive="base">
                                        <p:cTn id="11" dur="500" fill="hold"/>
                                        <p:tgtEl>
                                          <p:spTgt spid="275496"/>
                                        </p:tgtEl>
                                        <p:attrNameLst>
                                          <p:attrName>ppt_x</p:attrName>
                                        </p:attrNameLst>
                                      </p:cBhvr>
                                      <p:tavLst>
                                        <p:tav tm="0">
                                          <p:val>
                                            <p:strVal val="#ppt_x"/>
                                          </p:val>
                                        </p:tav>
                                        <p:tav tm="100000">
                                          <p:val>
                                            <p:strVal val="#ppt_x"/>
                                          </p:val>
                                        </p:tav>
                                      </p:tavLst>
                                    </p:anim>
                                    <p:anim calcmode="lin" valueType="num">
                                      <p:cBhvr additive="base">
                                        <p:cTn id="12" dur="500" fill="hold"/>
                                        <p:tgtEl>
                                          <p:spTgt spid="275496"/>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275462"/>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2754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275470"/>
                                        </p:tgtEl>
                                        <p:attrNameLst>
                                          <p:attrName>style.visibility</p:attrName>
                                        </p:attrNameLst>
                                      </p:cBhvr>
                                      <p:to>
                                        <p:strVal val="visible"/>
                                      </p:to>
                                    </p:set>
                                    <p:animEffect transition="in" filter="wipe(up)">
                                      <p:cBhvr>
                                        <p:cTn id="23" dur="500"/>
                                        <p:tgtEl>
                                          <p:spTgt spid="275470"/>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275476"/>
                                        </p:tgtEl>
                                        <p:attrNameLst>
                                          <p:attrName>style.visibility</p:attrName>
                                        </p:attrNameLst>
                                      </p:cBhvr>
                                      <p:to>
                                        <p:strVal val="visible"/>
                                      </p:to>
                                    </p:set>
                                    <p:animEffect transition="in" filter="wipe(left)">
                                      <p:cBhvr>
                                        <p:cTn id="27" dur="500"/>
                                        <p:tgtEl>
                                          <p:spTgt spid="275476"/>
                                        </p:tgtEl>
                                      </p:cBhvr>
                                    </p:animEffect>
                                  </p:childTnLst>
                                </p:cTn>
                              </p:par>
                            </p:childTnLst>
                          </p:cTn>
                        </p:par>
                        <p:par>
                          <p:cTn id="28" fill="hold">
                            <p:stCondLst>
                              <p:cond delay="1000"/>
                            </p:stCondLst>
                            <p:childTnLst>
                              <p:par>
                                <p:cTn id="29" presetID="22" presetClass="entr" presetSubtype="1" fill="hold" grpId="0" nodeType="afterEffect">
                                  <p:stCondLst>
                                    <p:cond delay="0"/>
                                  </p:stCondLst>
                                  <p:childTnLst>
                                    <p:set>
                                      <p:cBhvr>
                                        <p:cTn id="30" dur="1" fill="hold">
                                          <p:stCondLst>
                                            <p:cond delay="0"/>
                                          </p:stCondLst>
                                        </p:cTn>
                                        <p:tgtEl>
                                          <p:spTgt spid="275469"/>
                                        </p:tgtEl>
                                        <p:attrNameLst>
                                          <p:attrName>style.visibility</p:attrName>
                                        </p:attrNameLst>
                                      </p:cBhvr>
                                      <p:to>
                                        <p:strVal val="visible"/>
                                      </p:to>
                                    </p:set>
                                    <p:animEffect transition="in" filter="wipe(up)">
                                      <p:cBhvr>
                                        <p:cTn id="31" dur="500"/>
                                        <p:tgtEl>
                                          <p:spTgt spid="275469"/>
                                        </p:tgtEl>
                                      </p:cBhvr>
                                    </p:animEffect>
                                  </p:childTnLst>
                                </p:cTn>
                              </p:par>
                            </p:childTnLst>
                          </p:cTn>
                        </p:par>
                        <p:par>
                          <p:cTn id="32" fill="hold">
                            <p:stCondLst>
                              <p:cond delay="1500"/>
                            </p:stCondLst>
                            <p:childTnLst>
                              <p:par>
                                <p:cTn id="33" presetID="22" presetClass="entr" presetSubtype="8" fill="hold" nodeType="afterEffect">
                                  <p:stCondLst>
                                    <p:cond delay="0"/>
                                  </p:stCondLst>
                                  <p:childTnLst>
                                    <p:set>
                                      <p:cBhvr>
                                        <p:cTn id="34" dur="1" fill="hold">
                                          <p:stCondLst>
                                            <p:cond delay="0"/>
                                          </p:stCondLst>
                                        </p:cTn>
                                        <p:tgtEl>
                                          <p:spTgt spid="275464"/>
                                        </p:tgtEl>
                                        <p:attrNameLst>
                                          <p:attrName>style.visibility</p:attrName>
                                        </p:attrNameLst>
                                      </p:cBhvr>
                                      <p:to>
                                        <p:strVal val="visible"/>
                                      </p:to>
                                    </p:set>
                                    <p:animEffect transition="in" filter="wipe(left)">
                                      <p:cBhvr>
                                        <p:cTn id="35" dur="500"/>
                                        <p:tgtEl>
                                          <p:spTgt spid="275464"/>
                                        </p:tgtEl>
                                      </p:cBhvr>
                                    </p:animEffect>
                                  </p:childTnLst>
                                </p:cTn>
                              </p:par>
                            </p:childTnLst>
                          </p:cTn>
                        </p:par>
                        <p:par>
                          <p:cTn id="36" fill="hold">
                            <p:stCondLst>
                              <p:cond delay="2000"/>
                            </p:stCondLst>
                            <p:childTnLst>
                              <p:par>
                                <p:cTn id="37" presetID="22" presetClass="entr" presetSubtype="1" fill="hold" grpId="0" nodeType="afterEffect">
                                  <p:stCondLst>
                                    <p:cond delay="0"/>
                                  </p:stCondLst>
                                  <p:childTnLst>
                                    <p:set>
                                      <p:cBhvr>
                                        <p:cTn id="38" dur="1" fill="hold">
                                          <p:stCondLst>
                                            <p:cond delay="0"/>
                                          </p:stCondLst>
                                        </p:cTn>
                                        <p:tgtEl>
                                          <p:spTgt spid="275463"/>
                                        </p:tgtEl>
                                        <p:attrNameLst>
                                          <p:attrName>style.visibility</p:attrName>
                                        </p:attrNameLst>
                                      </p:cBhvr>
                                      <p:to>
                                        <p:strVal val="visible"/>
                                      </p:to>
                                    </p:set>
                                    <p:animEffect transition="in" filter="wipe(up)">
                                      <p:cBhvr>
                                        <p:cTn id="39" dur="500"/>
                                        <p:tgtEl>
                                          <p:spTgt spid="275463"/>
                                        </p:tgtEl>
                                      </p:cBhvr>
                                    </p:animEffect>
                                  </p:childTnLst>
                                </p:cTn>
                              </p:par>
                            </p:childTnLst>
                          </p:cTn>
                        </p:par>
                        <p:par>
                          <p:cTn id="40" fill="hold">
                            <p:stCondLst>
                              <p:cond delay="2500"/>
                            </p:stCondLst>
                            <p:childTnLst>
                              <p:par>
                                <p:cTn id="41" presetID="22" presetClass="entr" presetSubtype="8" fill="hold" nodeType="afterEffect">
                                  <p:stCondLst>
                                    <p:cond delay="0"/>
                                  </p:stCondLst>
                                  <p:childTnLst>
                                    <p:set>
                                      <p:cBhvr>
                                        <p:cTn id="42" dur="1" fill="hold">
                                          <p:stCondLst>
                                            <p:cond delay="0"/>
                                          </p:stCondLst>
                                        </p:cTn>
                                        <p:tgtEl>
                                          <p:spTgt spid="275471"/>
                                        </p:tgtEl>
                                        <p:attrNameLst>
                                          <p:attrName>style.visibility</p:attrName>
                                        </p:attrNameLst>
                                      </p:cBhvr>
                                      <p:to>
                                        <p:strVal val="visible"/>
                                      </p:to>
                                    </p:set>
                                    <p:animEffect transition="in" filter="wipe(left)">
                                      <p:cBhvr>
                                        <p:cTn id="43" dur="500"/>
                                        <p:tgtEl>
                                          <p:spTgt spid="275471"/>
                                        </p:tgtEl>
                                      </p:cBhvr>
                                    </p:animEffect>
                                  </p:childTnLst>
                                </p:cTn>
                              </p:par>
                            </p:childTnLst>
                          </p:cTn>
                        </p:par>
                        <p:par>
                          <p:cTn id="44" fill="hold">
                            <p:stCondLst>
                              <p:cond delay="3000"/>
                            </p:stCondLst>
                            <p:childTnLst>
                              <p:par>
                                <p:cTn id="45" presetID="22" presetClass="entr" presetSubtype="1" fill="hold" grpId="0" nodeType="afterEffect">
                                  <p:stCondLst>
                                    <p:cond delay="0"/>
                                  </p:stCondLst>
                                  <p:childTnLst>
                                    <p:set>
                                      <p:cBhvr>
                                        <p:cTn id="46" dur="1" fill="hold">
                                          <p:stCondLst>
                                            <p:cond delay="0"/>
                                          </p:stCondLst>
                                        </p:cTn>
                                        <p:tgtEl>
                                          <p:spTgt spid="275481"/>
                                        </p:tgtEl>
                                        <p:attrNameLst>
                                          <p:attrName>style.visibility</p:attrName>
                                        </p:attrNameLst>
                                      </p:cBhvr>
                                      <p:to>
                                        <p:strVal val="visible"/>
                                      </p:to>
                                    </p:set>
                                    <p:animEffect transition="in" filter="wipe(up)">
                                      <p:cBhvr>
                                        <p:cTn id="47" dur="500"/>
                                        <p:tgtEl>
                                          <p:spTgt spid="275481"/>
                                        </p:tgtEl>
                                      </p:cBhvr>
                                    </p:animEffect>
                                  </p:childTnLst>
                                </p:cTn>
                              </p:par>
                            </p:childTnLst>
                          </p:cTn>
                        </p:par>
                        <p:par>
                          <p:cTn id="48" fill="hold">
                            <p:stCondLst>
                              <p:cond delay="3500"/>
                            </p:stCondLst>
                            <p:childTnLst>
                              <p:par>
                                <p:cTn id="49" presetID="22" presetClass="entr" presetSubtype="8" fill="hold" nodeType="afterEffect">
                                  <p:stCondLst>
                                    <p:cond delay="0"/>
                                  </p:stCondLst>
                                  <p:childTnLst>
                                    <p:set>
                                      <p:cBhvr>
                                        <p:cTn id="50" dur="1" fill="hold">
                                          <p:stCondLst>
                                            <p:cond delay="0"/>
                                          </p:stCondLst>
                                        </p:cTn>
                                        <p:tgtEl>
                                          <p:spTgt spid="275482"/>
                                        </p:tgtEl>
                                        <p:attrNameLst>
                                          <p:attrName>style.visibility</p:attrName>
                                        </p:attrNameLst>
                                      </p:cBhvr>
                                      <p:to>
                                        <p:strVal val="visible"/>
                                      </p:to>
                                    </p:set>
                                    <p:animEffect transition="in" filter="wipe(left)">
                                      <p:cBhvr>
                                        <p:cTn id="51" dur="500"/>
                                        <p:tgtEl>
                                          <p:spTgt spid="27548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275495"/>
                                        </p:tgtEl>
                                        <p:attrNameLst>
                                          <p:attrName>style.visibility</p:attrName>
                                        </p:attrNameLst>
                                      </p:cBhvr>
                                      <p:to>
                                        <p:strVal val="visible"/>
                                      </p:to>
                                    </p:set>
                                    <p:animEffect transition="in" filter="wipe(up)">
                                      <p:cBhvr>
                                        <p:cTn id="56" dur="500"/>
                                        <p:tgtEl>
                                          <p:spTgt spid="275495"/>
                                        </p:tgtEl>
                                      </p:cBhvr>
                                    </p:animEffect>
                                  </p:childTnLst>
                                </p:cTn>
                              </p:par>
                            </p:childTnLst>
                          </p:cTn>
                        </p:par>
                        <p:par>
                          <p:cTn id="57" fill="hold">
                            <p:stCondLst>
                              <p:cond delay="500"/>
                            </p:stCondLst>
                            <p:childTnLst>
                              <p:par>
                                <p:cTn id="58" presetID="22" presetClass="entr" presetSubtype="8" fill="hold" nodeType="afterEffect">
                                  <p:stCondLst>
                                    <p:cond delay="0"/>
                                  </p:stCondLst>
                                  <p:childTnLst>
                                    <p:set>
                                      <p:cBhvr>
                                        <p:cTn id="59" dur="1" fill="hold">
                                          <p:stCondLst>
                                            <p:cond delay="0"/>
                                          </p:stCondLst>
                                        </p:cTn>
                                        <p:tgtEl>
                                          <p:spTgt spid="275504"/>
                                        </p:tgtEl>
                                        <p:attrNameLst>
                                          <p:attrName>style.visibility</p:attrName>
                                        </p:attrNameLst>
                                      </p:cBhvr>
                                      <p:to>
                                        <p:strVal val="visible"/>
                                      </p:to>
                                    </p:set>
                                    <p:animEffect transition="in" filter="wipe(left)">
                                      <p:cBhvr>
                                        <p:cTn id="60" dur="500"/>
                                        <p:tgtEl>
                                          <p:spTgt spid="275504"/>
                                        </p:tgtEl>
                                      </p:cBhvr>
                                    </p:animEffect>
                                  </p:childTnLst>
                                </p:cTn>
                              </p:par>
                            </p:childTnLst>
                          </p:cTn>
                        </p:par>
                        <p:par>
                          <p:cTn id="61" fill="hold">
                            <p:stCondLst>
                              <p:cond delay="1000"/>
                            </p:stCondLst>
                            <p:childTnLst>
                              <p:par>
                                <p:cTn id="62" presetID="22" presetClass="entr" presetSubtype="1" fill="hold" grpId="0" nodeType="afterEffect">
                                  <p:stCondLst>
                                    <p:cond delay="0"/>
                                  </p:stCondLst>
                                  <p:childTnLst>
                                    <p:set>
                                      <p:cBhvr>
                                        <p:cTn id="63" dur="1" fill="hold">
                                          <p:stCondLst>
                                            <p:cond delay="0"/>
                                          </p:stCondLst>
                                        </p:cTn>
                                        <p:tgtEl>
                                          <p:spTgt spid="275494"/>
                                        </p:tgtEl>
                                        <p:attrNameLst>
                                          <p:attrName>style.visibility</p:attrName>
                                        </p:attrNameLst>
                                      </p:cBhvr>
                                      <p:to>
                                        <p:strVal val="visible"/>
                                      </p:to>
                                    </p:set>
                                    <p:animEffect transition="in" filter="wipe(up)">
                                      <p:cBhvr>
                                        <p:cTn id="64" dur="500"/>
                                        <p:tgtEl>
                                          <p:spTgt spid="275494"/>
                                        </p:tgtEl>
                                      </p:cBhvr>
                                    </p:animEffect>
                                  </p:childTnLst>
                                </p:cTn>
                              </p:par>
                            </p:childTnLst>
                          </p:cTn>
                        </p:par>
                        <p:par>
                          <p:cTn id="65" fill="hold">
                            <p:stCondLst>
                              <p:cond delay="1500"/>
                            </p:stCondLst>
                            <p:childTnLst>
                              <p:par>
                                <p:cTn id="66" presetID="22" presetClass="entr" presetSubtype="8" fill="hold" nodeType="afterEffect">
                                  <p:stCondLst>
                                    <p:cond delay="0"/>
                                  </p:stCondLst>
                                  <p:childTnLst>
                                    <p:set>
                                      <p:cBhvr>
                                        <p:cTn id="67" dur="1" fill="hold">
                                          <p:stCondLst>
                                            <p:cond delay="0"/>
                                          </p:stCondLst>
                                        </p:cTn>
                                        <p:tgtEl>
                                          <p:spTgt spid="275489"/>
                                        </p:tgtEl>
                                        <p:attrNameLst>
                                          <p:attrName>style.visibility</p:attrName>
                                        </p:attrNameLst>
                                      </p:cBhvr>
                                      <p:to>
                                        <p:strVal val="visible"/>
                                      </p:to>
                                    </p:set>
                                    <p:animEffect transition="in" filter="wipe(left)">
                                      <p:cBhvr>
                                        <p:cTn id="68" dur="500"/>
                                        <p:tgtEl>
                                          <p:spTgt spid="275489"/>
                                        </p:tgtEl>
                                      </p:cBhvr>
                                    </p:animEffect>
                                  </p:childTnLst>
                                </p:cTn>
                              </p:par>
                            </p:childTnLst>
                          </p:cTn>
                        </p:par>
                        <p:par>
                          <p:cTn id="69" fill="hold">
                            <p:stCondLst>
                              <p:cond delay="2000"/>
                            </p:stCondLst>
                            <p:childTnLst>
                              <p:par>
                                <p:cTn id="70" presetID="22" presetClass="entr" presetSubtype="1" fill="hold" grpId="0" nodeType="afterEffect">
                                  <p:stCondLst>
                                    <p:cond delay="0"/>
                                  </p:stCondLst>
                                  <p:childTnLst>
                                    <p:set>
                                      <p:cBhvr>
                                        <p:cTn id="71" dur="1" fill="hold">
                                          <p:stCondLst>
                                            <p:cond delay="0"/>
                                          </p:stCondLst>
                                        </p:cTn>
                                        <p:tgtEl>
                                          <p:spTgt spid="275488"/>
                                        </p:tgtEl>
                                        <p:attrNameLst>
                                          <p:attrName>style.visibility</p:attrName>
                                        </p:attrNameLst>
                                      </p:cBhvr>
                                      <p:to>
                                        <p:strVal val="visible"/>
                                      </p:to>
                                    </p:set>
                                    <p:animEffect transition="in" filter="wipe(up)">
                                      <p:cBhvr>
                                        <p:cTn id="72" dur="500"/>
                                        <p:tgtEl>
                                          <p:spTgt spid="275488"/>
                                        </p:tgtEl>
                                      </p:cBhvr>
                                    </p:animEffect>
                                  </p:childTnLst>
                                </p:cTn>
                              </p:par>
                            </p:childTnLst>
                          </p:cTn>
                        </p:par>
                        <p:par>
                          <p:cTn id="73" fill="hold">
                            <p:stCondLst>
                              <p:cond delay="2500"/>
                            </p:stCondLst>
                            <p:childTnLst>
                              <p:par>
                                <p:cTn id="74" presetID="22" presetClass="entr" presetSubtype="8" fill="hold" nodeType="afterEffect">
                                  <p:stCondLst>
                                    <p:cond delay="0"/>
                                  </p:stCondLst>
                                  <p:childTnLst>
                                    <p:set>
                                      <p:cBhvr>
                                        <p:cTn id="75" dur="1" fill="hold">
                                          <p:stCondLst>
                                            <p:cond delay="0"/>
                                          </p:stCondLst>
                                        </p:cTn>
                                        <p:tgtEl>
                                          <p:spTgt spid="275499"/>
                                        </p:tgtEl>
                                        <p:attrNameLst>
                                          <p:attrName>style.visibility</p:attrName>
                                        </p:attrNameLst>
                                      </p:cBhvr>
                                      <p:to>
                                        <p:strVal val="visible"/>
                                      </p:to>
                                    </p:set>
                                    <p:animEffect transition="in" filter="wipe(left)">
                                      <p:cBhvr>
                                        <p:cTn id="76" dur="500"/>
                                        <p:tgtEl>
                                          <p:spTgt spid="275499"/>
                                        </p:tgtEl>
                                      </p:cBhvr>
                                    </p:animEffect>
                                  </p:childTnLst>
                                </p:cTn>
                              </p:par>
                            </p:childTnLst>
                          </p:cTn>
                        </p:par>
                        <p:par>
                          <p:cTn id="77" fill="hold">
                            <p:stCondLst>
                              <p:cond delay="3000"/>
                            </p:stCondLst>
                            <p:childTnLst>
                              <p:par>
                                <p:cTn id="78" presetID="22" presetClass="entr" presetSubtype="1" fill="hold" grpId="0" nodeType="afterEffect">
                                  <p:stCondLst>
                                    <p:cond delay="0"/>
                                  </p:stCondLst>
                                  <p:childTnLst>
                                    <p:set>
                                      <p:cBhvr>
                                        <p:cTn id="79" dur="1" fill="hold">
                                          <p:stCondLst>
                                            <p:cond delay="0"/>
                                          </p:stCondLst>
                                        </p:cTn>
                                        <p:tgtEl>
                                          <p:spTgt spid="275509"/>
                                        </p:tgtEl>
                                        <p:attrNameLst>
                                          <p:attrName>style.visibility</p:attrName>
                                        </p:attrNameLst>
                                      </p:cBhvr>
                                      <p:to>
                                        <p:strVal val="visible"/>
                                      </p:to>
                                    </p:set>
                                    <p:animEffect transition="in" filter="wipe(up)">
                                      <p:cBhvr>
                                        <p:cTn id="80" dur="500"/>
                                        <p:tgtEl>
                                          <p:spTgt spid="275509"/>
                                        </p:tgtEl>
                                      </p:cBhvr>
                                    </p:animEffect>
                                  </p:childTnLst>
                                </p:cTn>
                              </p:par>
                            </p:childTnLst>
                          </p:cTn>
                        </p:par>
                        <p:par>
                          <p:cTn id="81" fill="hold">
                            <p:stCondLst>
                              <p:cond delay="3500"/>
                            </p:stCondLst>
                            <p:childTnLst>
                              <p:par>
                                <p:cTn id="82" presetID="22" presetClass="entr" presetSubtype="8" fill="hold" nodeType="afterEffect">
                                  <p:stCondLst>
                                    <p:cond delay="0"/>
                                  </p:stCondLst>
                                  <p:childTnLst>
                                    <p:set>
                                      <p:cBhvr>
                                        <p:cTn id="83" dur="1" fill="hold">
                                          <p:stCondLst>
                                            <p:cond delay="0"/>
                                          </p:stCondLst>
                                        </p:cTn>
                                        <p:tgtEl>
                                          <p:spTgt spid="275511"/>
                                        </p:tgtEl>
                                        <p:attrNameLst>
                                          <p:attrName>style.visibility</p:attrName>
                                        </p:attrNameLst>
                                      </p:cBhvr>
                                      <p:to>
                                        <p:strVal val="visible"/>
                                      </p:to>
                                    </p:set>
                                    <p:animEffect transition="in" filter="wipe(left)">
                                      <p:cBhvr>
                                        <p:cTn id="84" dur="500"/>
                                        <p:tgtEl>
                                          <p:spTgt spid="275511"/>
                                        </p:tgtEl>
                                      </p:cBhvr>
                                    </p:animEffect>
                                  </p:childTnLst>
                                </p:cTn>
                              </p:par>
                            </p:childTnLst>
                          </p:cTn>
                        </p:par>
                        <p:par>
                          <p:cTn id="85" fill="hold">
                            <p:stCondLst>
                              <p:cond delay="4000"/>
                            </p:stCondLst>
                            <p:childTnLst>
                              <p:par>
                                <p:cTn id="86" presetID="22" presetClass="entr" presetSubtype="1" fill="hold" grpId="0" nodeType="afterEffect">
                                  <p:stCondLst>
                                    <p:cond delay="0"/>
                                  </p:stCondLst>
                                  <p:childTnLst>
                                    <p:set>
                                      <p:cBhvr>
                                        <p:cTn id="87" dur="1" fill="hold">
                                          <p:stCondLst>
                                            <p:cond delay="0"/>
                                          </p:stCondLst>
                                        </p:cTn>
                                        <p:tgtEl>
                                          <p:spTgt spid="275510"/>
                                        </p:tgtEl>
                                        <p:attrNameLst>
                                          <p:attrName>style.visibility</p:attrName>
                                        </p:attrNameLst>
                                      </p:cBhvr>
                                      <p:to>
                                        <p:strVal val="visible"/>
                                      </p:to>
                                    </p:set>
                                    <p:animEffect transition="in" filter="wipe(up)">
                                      <p:cBhvr>
                                        <p:cTn id="88" dur="500"/>
                                        <p:tgtEl>
                                          <p:spTgt spid="275510"/>
                                        </p:tgtEl>
                                      </p:cBhvr>
                                    </p:animEffect>
                                  </p:childTnLst>
                                </p:cTn>
                              </p:par>
                            </p:childTnLst>
                          </p:cTn>
                        </p:par>
                        <p:par>
                          <p:cTn id="89" fill="hold">
                            <p:stCondLst>
                              <p:cond delay="4500"/>
                            </p:stCondLst>
                            <p:childTnLst>
                              <p:par>
                                <p:cTn id="90" presetID="22" presetClass="entr" presetSubtype="8" fill="hold" nodeType="afterEffect">
                                  <p:stCondLst>
                                    <p:cond delay="0"/>
                                  </p:stCondLst>
                                  <p:childTnLst>
                                    <p:set>
                                      <p:cBhvr>
                                        <p:cTn id="91" dur="1" fill="hold">
                                          <p:stCondLst>
                                            <p:cond delay="0"/>
                                          </p:stCondLst>
                                        </p:cTn>
                                        <p:tgtEl>
                                          <p:spTgt spid="275516"/>
                                        </p:tgtEl>
                                        <p:attrNameLst>
                                          <p:attrName>style.visibility</p:attrName>
                                        </p:attrNameLst>
                                      </p:cBhvr>
                                      <p:to>
                                        <p:strVal val="visible"/>
                                      </p:to>
                                    </p:set>
                                    <p:animEffect transition="in" filter="wipe(left)">
                                      <p:cBhvr>
                                        <p:cTn id="92" dur="500"/>
                                        <p:tgtEl>
                                          <p:spTgt spid="275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61" grpId="0"/>
      <p:bldP spid="275462" grpId="0" animBg="1"/>
      <p:bldP spid="275463" grpId="0" animBg="1"/>
      <p:bldP spid="275469" grpId="0" animBg="1"/>
      <p:bldP spid="275470" grpId="0" animBg="1"/>
      <p:bldP spid="275481" grpId="0" animBg="1"/>
      <p:bldP spid="275487" grpId="0" animBg="1"/>
      <p:bldP spid="275488" grpId="0" animBg="1"/>
      <p:bldP spid="275494" grpId="0" animBg="1"/>
      <p:bldP spid="275495" grpId="0" animBg="1"/>
      <p:bldP spid="275509" grpId="0" animBg="1"/>
      <p:bldP spid="275510" grpId="0" animBg="1"/>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dirty="0">
                <a:ea typeface="华文新魏" panose="02010800040101010101" pitchFamily="2" charset="-122"/>
              </a:rPr>
              <a:t>OSTimeTick </a:t>
            </a:r>
            <a:r>
              <a:rPr kumimoji="1" lang="zh-CN" altLang="en-US" dirty="0">
                <a:ea typeface="华文新魏" panose="02010800040101010101" pitchFamily="2" charset="-122"/>
              </a:rPr>
              <a:t>函数体</a:t>
            </a:r>
            <a:endParaRPr lang="zh-CN" altLang="en-US" dirty="0"/>
          </a:p>
        </p:txBody>
      </p:sp>
      <p:pic>
        <p:nvPicPr>
          <p:cNvPr id="5" name="图片 4"/>
          <p:cNvPicPr>
            <a:picLocks noChangeAspect="1"/>
          </p:cNvPicPr>
          <p:nvPr/>
        </p:nvPicPr>
        <p:blipFill>
          <a:blip r:embed="rId2"/>
          <a:stretch>
            <a:fillRect/>
          </a:stretch>
        </p:blipFill>
        <p:spPr>
          <a:xfrm>
            <a:off x="490319" y="1028073"/>
            <a:ext cx="11312961" cy="283837"/>
          </a:xfrm>
          <a:prstGeom prst="rect">
            <a:avLst/>
          </a:prstGeom>
          <a:ln>
            <a:no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B7713CE2-CAF4-4255-8302-3E6AADD05336}"/>
              </a:ext>
            </a:extLst>
          </p:cNvPr>
          <p:cNvPicPr>
            <a:picLocks noChangeAspect="1"/>
          </p:cNvPicPr>
          <p:nvPr/>
        </p:nvPicPr>
        <p:blipFill>
          <a:blip r:embed="rId3"/>
          <a:stretch>
            <a:fillRect/>
          </a:stretch>
        </p:blipFill>
        <p:spPr>
          <a:xfrm>
            <a:off x="490319" y="1348273"/>
            <a:ext cx="7055766" cy="5240337"/>
          </a:xfrm>
          <a:prstGeom prst="rect">
            <a:avLst/>
          </a:prstGeom>
          <a:effectLst>
            <a:outerShdw blurRad="50800" dist="38100" dir="5400000" algn="t" rotWithShape="0">
              <a:prstClr val="black">
                <a:alpha val="40000"/>
              </a:prstClr>
            </a:outerShdw>
          </a:effectLst>
        </p:spPr>
      </p:pic>
      <p:grpSp>
        <p:nvGrpSpPr>
          <p:cNvPr id="17" name="Group 7">
            <a:extLst>
              <a:ext uri="{FF2B5EF4-FFF2-40B4-BE49-F238E27FC236}">
                <a16:creationId xmlns:a16="http://schemas.microsoft.com/office/drawing/2014/main" id="{42E15247-4825-44A1-A377-5A0FA64D458C}"/>
              </a:ext>
            </a:extLst>
          </p:cNvPr>
          <p:cNvGrpSpPr/>
          <p:nvPr/>
        </p:nvGrpSpPr>
        <p:grpSpPr bwMode="auto">
          <a:xfrm>
            <a:off x="2475676" y="1547819"/>
            <a:ext cx="7836437" cy="369888"/>
            <a:chOff x="-374" y="2701"/>
            <a:chExt cx="4589" cy="233"/>
          </a:xfrm>
        </p:grpSpPr>
        <p:grpSp>
          <p:nvGrpSpPr>
            <p:cNvPr id="18" name="Group 8">
              <a:extLst>
                <a:ext uri="{FF2B5EF4-FFF2-40B4-BE49-F238E27FC236}">
                  <a16:creationId xmlns:a16="http://schemas.microsoft.com/office/drawing/2014/main" id="{6A71BEAD-C2E3-49D6-8E05-E625F7C9865D}"/>
                </a:ext>
              </a:extLst>
            </p:cNvPr>
            <p:cNvGrpSpPr/>
            <p:nvPr/>
          </p:nvGrpSpPr>
          <p:grpSpPr bwMode="auto">
            <a:xfrm>
              <a:off x="2908" y="2701"/>
              <a:ext cx="1307" cy="233"/>
              <a:chOff x="2645" y="1783"/>
              <a:chExt cx="944" cy="744"/>
            </a:xfrm>
          </p:grpSpPr>
          <p:sp>
            <p:nvSpPr>
              <p:cNvPr id="20" name="Rectangle 9">
                <a:extLst>
                  <a:ext uri="{FF2B5EF4-FFF2-40B4-BE49-F238E27FC236}">
                    <a16:creationId xmlns:a16="http://schemas.microsoft.com/office/drawing/2014/main" id="{5CC94B96-F122-41E7-B0FC-F3AFFE9AD782}"/>
                  </a:ext>
                </a:extLst>
              </p:cNvPr>
              <p:cNvSpPr>
                <a:spLocks noChangeArrowheads="1"/>
              </p:cNvSpPr>
              <p:nvPr/>
            </p:nvSpPr>
            <p:spPr bwMode="auto">
              <a:xfrm>
                <a:off x="2705" y="1783"/>
                <a:ext cx="884" cy="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遍历所有的任务</a:t>
                </a:r>
                <a:endParaRPr kumimoji="1" lang="zh-CN" altLang="en-US" dirty="0">
                  <a:latin typeface="Arial" panose="020B0604020202020204" pitchFamily="34" charset="0"/>
                  <a:ea typeface="宋体" panose="02010600030101010101" pitchFamily="2" charset="-122"/>
                </a:endParaRPr>
              </a:p>
            </p:txBody>
          </p:sp>
          <p:sp>
            <p:nvSpPr>
              <p:cNvPr id="21" name="AutoShape 10">
                <a:extLst>
                  <a:ext uri="{FF2B5EF4-FFF2-40B4-BE49-F238E27FC236}">
                    <a16:creationId xmlns:a16="http://schemas.microsoft.com/office/drawing/2014/main" id="{C3DD933C-BB89-41AF-B3BE-F1B864BDFF85}"/>
                  </a:ext>
                </a:extLst>
              </p:cNvPr>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9" name="Freeform 11">
              <a:extLst>
                <a:ext uri="{FF2B5EF4-FFF2-40B4-BE49-F238E27FC236}">
                  <a16:creationId xmlns:a16="http://schemas.microsoft.com/office/drawing/2014/main" id="{3BCC5EC8-68AE-45F9-95FD-99AEC08C2341}"/>
                </a:ext>
              </a:extLst>
            </p:cNvPr>
            <p:cNvSpPr/>
            <p:nvPr/>
          </p:nvSpPr>
          <p:spPr bwMode="auto">
            <a:xfrm rot="5400000">
              <a:off x="1216" y="1225"/>
              <a:ext cx="102" cy="328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 name="Group 7">
            <a:extLst>
              <a:ext uri="{FF2B5EF4-FFF2-40B4-BE49-F238E27FC236}">
                <a16:creationId xmlns:a16="http://schemas.microsoft.com/office/drawing/2014/main" id="{4893E2D5-99B1-49C7-81ED-8AF9F35DD5AD}"/>
              </a:ext>
            </a:extLst>
          </p:cNvPr>
          <p:cNvGrpSpPr/>
          <p:nvPr/>
        </p:nvGrpSpPr>
        <p:grpSpPr bwMode="auto">
          <a:xfrm>
            <a:off x="2803567" y="2233131"/>
            <a:ext cx="8300229" cy="369888"/>
            <a:chOff x="-374" y="2703"/>
            <a:chExt cx="4921" cy="233"/>
          </a:xfrm>
        </p:grpSpPr>
        <p:grpSp>
          <p:nvGrpSpPr>
            <p:cNvPr id="27" name="Group 8">
              <a:extLst>
                <a:ext uri="{FF2B5EF4-FFF2-40B4-BE49-F238E27FC236}">
                  <a16:creationId xmlns:a16="http://schemas.microsoft.com/office/drawing/2014/main" id="{B9515254-DF8C-459D-A131-7C18D3EC56F3}"/>
                </a:ext>
              </a:extLst>
            </p:cNvPr>
            <p:cNvGrpSpPr/>
            <p:nvPr/>
          </p:nvGrpSpPr>
          <p:grpSpPr bwMode="auto">
            <a:xfrm>
              <a:off x="2839" y="2703"/>
              <a:ext cx="1708" cy="233"/>
              <a:chOff x="2594" y="1783"/>
              <a:chExt cx="1233" cy="742"/>
            </a:xfrm>
          </p:grpSpPr>
          <p:sp>
            <p:nvSpPr>
              <p:cNvPr id="29" name="Rectangle 9">
                <a:extLst>
                  <a:ext uri="{FF2B5EF4-FFF2-40B4-BE49-F238E27FC236}">
                    <a16:creationId xmlns:a16="http://schemas.microsoft.com/office/drawing/2014/main" id="{CF2CE726-C3F8-426C-9F47-2120C5842712}"/>
                  </a:ext>
                </a:extLst>
              </p:cNvPr>
              <p:cNvSpPr>
                <a:spLocks noChangeArrowheads="1"/>
              </p:cNvSpPr>
              <p:nvPr/>
            </p:nvSpPr>
            <p:spPr bwMode="auto">
              <a:xfrm>
                <a:off x="2594" y="1783"/>
                <a:ext cx="1233" cy="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zh-CN" altLang="en-US"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每个</a:t>
                </a:r>
                <a:r>
                  <a:rPr lang="en-US" altLang="zh-CN"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TCB</a:t>
                </a:r>
                <a:r>
                  <a:rPr lang="zh-CN" altLang="en-US"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有自己的延时变量</a:t>
                </a:r>
                <a:endParaRPr kumimoji="1" lang="zh-CN" altLang="en-US" dirty="0">
                  <a:latin typeface="Arial" panose="020B0604020202020204" pitchFamily="34" charset="0"/>
                  <a:ea typeface="宋体" panose="02010600030101010101" pitchFamily="2" charset="-122"/>
                </a:endParaRPr>
              </a:p>
            </p:txBody>
          </p:sp>
          <p:sp>
            <p:nvSpPr>
              <p:cNvPr id="30" name="AutoShape 10">
                <a:extLst>
                  <a:ext uri="{FF2B5EF4-FFF2-40B4-BE49-F238E27FC236}">
                    <a16:creationId xmlns:a16="http://schemas.microsoft.com/office/drawing/2014/main" id="{68401857-2A71-49B1-A6BB-AFB3EF624F31}"/>
                  </a:ext>
                </a:extLst>
              </p:cNvPr>
              <p:cNvSpPr>
                <a:spLocks noChangeArrowheads="1"/>
              </p:cNvSpPr>
              <p:nvPr/>
            </p:nvSpPr>
            <p:spPr bwMode="auto">
              <a:xfrm>
                <a:off x="2645" y="1895"/>
                <a:ext cx="1182"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 name="Freeform 11">
              <a:extLst>
                <a:ext uri="{FF2B5EF4-FFF2-40B4-BE49-F238E27FC236}">
                  <a16:creationId xmlns:a16="http://schemas.microsoft.com/office/drawing/2014/main" id="{C8C63575-8C78-437E-B3CD-081D6365E443}"/>
                </a:ext>
              </a:extLst>
            </p:cNvPr>
            <p:cNvSpPr/>
            <p:nvPr/>
          </p:nvSpPr>
          <p:spPr bwMode="auto">
            <a:xfrm rot="5400000">
              <a:off x="1216" y="1225"/>
              <a:ext cx="102" cy="328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 name="Group 7">
            <a:extLst>
              <a:ext uri="{FF2B5EF4-FFF2-40B4-BE49-F238E27FC236}">
                <a16:creationId xmlns:a16="http://schemas.microsoft.com/office/drawing/2014/main" id="{7865B6FD-3A19-4B8B-8160-E7CF57CB056B}"/>
              </a:ext>
            </a:extLst>
          </p:cNvPr>
          <p:cNvGrpSpPr/>
          <p:nvPr/>
        </p:nvGrpSpPr>
        <p:grpSpPr bwMode="auto">
          <a:xfrm>
            <a:off x="3006767" y="4845627"/>
            <a:ext cx="7836437" cy="369888"/>
            <a:chOff x="-374" y="2702"/>
            <a:chExt cx="4589" cy="233"/>
          </a:xfrm>
        </p:grpSpPr>
        <p:grpSp>
          <p:nvGrpSpPr>
            <p:cNvPr id="32" name="Group 8">
              <a:extLst>
                <a:ext uri="{FF2B5EF4-FFF2-40B4-BE49-F238E27FC236}">
                  <a16:creationId xmlns:a16="http://schemas.microsoft.com/office/drawing/2014/main" id="{65D0EDAD-6085-458C-8A53-136FC520B0B1}"/>
                </a:ext>
              </a:extLst>
            </p:cNvPr>
            <p:cNvGrpSpPr/>
            <p:nvPr/>
          </p:nvGrpSpPr>
          <p:grpSpPr bwMode="auto">
            <a:xfrm>
              <a:off x="2908" y="2702"/>
              <a:ext cx="1307" cy="233"/>
              <a:chOff x="2645" y="1783"/>
              <a:chExt cx="944" cy="743"/>
            </a:xfrm>
          </p:grpSpPr>
          <p:sp>
            <p:nvSpPr>
              <p:cNvPr id="34" name="Rectangle 9">
                <a:extLst>
                  <a:ext uri="{FF2B5EF4-FFF2-40B4-BE49-F238E27FC236}">
                    <a16:creationId xmlns:a16="http://schemas.microsoft.com/office/drawing/2014/main" id="{8A25F89B-0381-42D5-9A08-4BAEA8EDA853}"/>
                  </a:ext>
                </a:extLst>
              </p:cNvPr>
              <p:cNvSpPr>
                <a:spLocks noChangeArrowheads="1"/>
              </p:cNvSpPr>
              <p:nvPr/>
            </p:nvSpPr>
            <p:spPr bwMode="auto">
              <a:xfrm>
                <a:off x="2705" y="1783"/>
                <a:ext cx="884" cy="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zh-CN" altLang="en-US"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延时结束任务就绪</a:t>
                </a:r>
                <a:endParaRPr kumimoji="1" lang="zh-CN" altLang="en-US" dirty="0">
                  <a:latin typeface="Arial" panose="020B0604020202020204" pitchFamily="34" charset="0"/>
                  <a:ea typeface="宋体" panose="02010600030101010101" pitchFamily="2" charset="-122"/>
                </a:endParaRPr>
              </a:p>
            </p:txBody>
          </p:sp>
          <p:sp>
            <p:nvSpPr>
              <p:cNvPr id="35" name="AutoShape 10">
                <a:extLst>
                  <a:ext uri="{FF2B5EF4-FFF2-40B4-BE49-F238E27FC236}">
                    <a16:creationId xmlns:a16="http://schemas.microsoft.com/office/drawing/2014/main" id="{BC333D54-55F1-4CE4-9EE2-ECF672B20776}"/>
                  </a:ext>
                </a:extLst>
              </p:cNvPr>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3" name="Freeform 11">
              <a:extLst>
                <a:ext uri="{FF2B5EF4-FFF2-40B4-BE49-F238E27FC236}">
                  <a16:creationId xmlns:a16="http://schemas.microsoft.com/office/drawing/2014/main" id="{0CCD07D0-3933-4665-A0D3-418B244F19F6}"/>
                </a:ext>
              </a:extLst>
            </p:cNvPr>
            <p:cNvSpPr/>
            <p:nvPr/>
          </p:nvSpPr>
          <p:spPr bwMode="auto">
            <a:xfrm rot="5400000">
              <a:off x="1216" y="1225"/>
              <a:ext cx="102" cy="328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1000"/>
                                        <p:tgtEl>
                                          <p:spTgt spid="17"/>
                                        </p:tgtEl>
                                      </p:cBhvr>
                                    </p:animEffect>
                                    <p:set>
                                      <p:cBhvr>
                                        <p:cTn id="12" dur="1" fill="hold">
                                          <p:stCondLst>
                                            <p:cond delay="999"/>
                                          </p:stCondLst>
                                        </p:cTn>
                                        <p:tgtEl>
                                          <p:spTgt spid="1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10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1000"/>
                                        <p:tgtEl>
                                          <p:spTgt spid="26"/>
                                        </p:tgtEl>
                                      </p:cBhvr>
                                    </p:animEffect>
                                    <p:set>
                                      <p:cBhvr>
                                        <p:cTn id="22" dur="1" fill="hold">
                                          <p:stCondLst>
                                            <p:cond delay="999"/>
                                          </p:stCondLst>
                                        </p:cTn>
                                        <p:tgtEl>
                                          <p:spTgt spid="2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left)">
                                      <p:cBhvr>
                                        <p:cTn id="27" dur="10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nodeType="clickEffect">
                                  <p:stCondLst>
                                    <p:cond delay="0"/>
                                  </p:stCondLst>
                                  <p:childTnLst>
                                    <p:animEffect transition="out" filter="dissolve">
                                      <p:cBhvr>
                                        <p:cTn id="31" dur="1000"/>
                                        <p:tgtEl>
                                          <p:spTgt spid="31"/>
                                        </p:tgtEl>
                                      </p:cBhvr>
                                    </p:animEffect>
                                    <p:set>
                                      <p:cBhvr>
                                        <p:cTn id="32" dur="1" fill="hold">
                                          <p:stCondLst>
                                            <p:cond delay="9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AutoShape 2"/>
          <p:cNvSpPr>
            <a:spLocks noChangeArrowheads="1"/>
          </p:cNvSpPr>
          <p:nvPr/>
        </p:nvSpPr>
        <p:spPr bwMode="auto">
          <a:xfrm>
            <a:off x="1774826" y="369388"/>
            <a:ext cx="432117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临界区与中断管理</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p>
        </p:txBody>
      </p:sp>
      <p:sp>
        <p:nvSpPr>
          <p:cNvPr id="277507" name="Line 3"/>
          <p:cNvSpPr>
            <a:spLocks noChangeShapeType="1"/>
          </p:cNvSpPr>
          <p:nvPr/>
        </p:nvSpPr>
        <p:spPr bwMode="auto">
          <a:xfrm>
            <a:off x="4727576" y="872625"/>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508" name="AutoShape 4"/>
          <p:cNvSpPr>
            <a:spLocks noChangeArrowheads="1"/>
          </p:cNvSpPr>
          <p:nvPr/>
        </p:nvSpPr>
        <p:spPr bwMode="gray">
          <a:xfrm>
            <a:off x="6248401" y="256080"/>
            <a:ext cx="3457575"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中断服务程序</a:t>
            </a:r>
          </a:p>
        </p:txBody>
      </p:sp>
      <p:sp>
        <p:nvSpPr>
          <p:cNvPr id="277509" name="Rectangle 5"/>
          <p:cNvSpPr>
            <a:spLocks noChangeArrowheads="1"/>
          </p:cNvSpPr>
          <p:nvPr/>
        </p:nvSpPr>
        <p:spPr bwMode="auto">
          <a:xfrm>
            <a:off x="2424114" y="1371601"/>
            <a:ext cx="719772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en-US" altLang="zh-CN" sz="2000" dirty="0">
                <a:ea typeface="华文新魏" panose="02010800040101010101" pitchFamily="2" charset="-122"/>
              </a:rPr>
              <a:t>        </a:t>
            </a:r>
            <a:r>
              <a:rPr kumimoji="1" lang="zh-CN" altLang="en-US" sz="2000" dirty="0">
                <a:ea typeface="华文新魏" panose="02010800040101010101" pitchFamily="2" charset="-122"/>
              </a:rPr>
              <a:t>一般来说，</a:t>
            </a:r>
            <a:r>
              <a:rPr kumimoji="1" lang="en-US" altLang="zh-CN" sz="2000" dirty="0" err="1">
                <a:ea typeface="华文新魏" panose="02010800040101010101" pitchFamily="2" charset="-122"/>
              </a:rPr>
              <a:t>μC</a:t>
            </a:r>
            <a:r>
              <a:rPr kumimoji="1" lang="en-US" altLang="zh-CN" sz="2000" dirty="0">
                <a:ea typeface="华文新魏" panose="02010800040101010101" pitchFamily="2" charset="-122"/>
              </a:rPr>
              <a:t>/OS-II</a:t>
            </a:r>
            <a:r>
              <a:rPr kumimoji="1" lang="zh-CN" altLang="en-US" sz="2000" dirty="0">
                <a:ea typeface="华文新魏" panose="02010800040101010101" pitchFamily="2" charset="-122"/>
              </a:rPr>
              <a:t>中，中断服务程序的全部或部分用汇编语言来写。当然，部分芯片的部分编译器可能可以全部使用</a:t>
            </a:r>
            <a:r>
              <a:rPr kumimoji="1" lang="en-US" altLang="zh-CN" sz="2000" dirty="0">
                <a:ea typeface="华文新魏" panose="02010800040101010101" pitchFamily="2" charset="-122"/>
              </a:rPr>
              <a:t>C</a:t>
            </a:r>
            <a:r>
              <a:rPr kumimoji="1" lang="zh-CN" altLang="en-US" sz="2000" dirty="0">
                <a:ea typeface="华文新魏" panose="02010800040101010101" pitchFamily="2" charset="-122"/>
              </a:rPr>
              <a:t>语言编写，但毕竟是少数，中断服务程序的图解如下。</a:t>
            </a:r>
          </a:p>
        </p:txBody>
      </p:sp>
      <p:grpSp>
        <p:nvGrpSpPr>
          <p:cNvPr id="277510" name="Group 6"/>
          <p:cNvGrpSpPr/>
          <p:nvPr/>
        </p:nvGrpSpPr>
        <p:grpSpPr bwMode="auto">
          <a:xfrm>
            <a:off x="2592388" y="4245337"/>
            <a:ext cx="2881312" cy="409022"/>
            <a:chOff x="1848" y="2979"/>
            <a:chExt cx="1173" cy="412"/>
          </a:xfrm>
        </p:grpSpPr>
        <p:sp>
          <p:nvSpPr>
            <p:cNvPr id="277511" name="AutoShape 7"/>
            <p:cNvSpPr>
              <a:spLocks noChangeArrowheads="1"/>
            </p:cNvSpPr>
            <p:nvPr/>
          </p:nvSpPr>
          <p:spPr bwMode="gray">
            <a:xfrm>
              <a:off x="1848" y="2979"/>
              <a:ext cx="1173" cy="412"/>
            </a:xfrm>
            <a:prstGeom prst="roundRect">
              <a:avLst>
                <a:gd name="adj" fmla="val 17509"/>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277512" name="AutoShape 8"/>
            <p:cNvSpPr>
              <a:spLocks noChangeArrowheads="1"/>
            </p:cNvSpPr>
            <p:nvPr/>
          </p:nvSpPr>
          <p:spPr bwMode="gray">
            <a:xfrm>
              <a:off x="1866" y="2979"/>
              <a:ext cx="1138" cy="412"/>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277513" name="Text Box 9"/>
            <p:cNvSpPr txBox="1">
              <a:spLocks noChangeArrowheads="1"/>
            </p:cNvSpPr>
            <p:nvPr/>
          </p:nvSpPr>
          <p:spPr bwMode="gray">
            <a:xfrm>
              <a:off x="1889" y="3016"/>
              <a:ext cx="1116" cy="372"/>
            </a:xfrm>
            <a:prstGeom prst="rect">
              <a:avLst/>
            </a:prstGeom>
            <a:solidFill>
              <a:schemeClr val="bg1">
                <a:alpha val="0"/>
              </a:schemeClr>
            </a:soli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lgn="ctr" eaLnBrk="1" hangingPunct="1"/>
              <a:r>
                <a:rPr lang="zh-CN" altLang="en-US" b="1" dirty="0">
                  <a:solidFill>
                    <a:schemeClr val="bg1"/>
                  </a:solidFill>
                  <a:latin typeface="Arial" panose="020B0604020202020204" pitchFamily="34" charset="0"/>
                  <a:ea typeface="宋体" panose="02010600030101010101" pitchFamily="2" charset="-122"/>
                </a:rPr>
                <a:t>执行用户代码（中断服务）</a:t>
              </a:r>
            </a:p>
          </p:txBody>
        </p:sp>
      </p:grpSp>
      <p:grpSp>
        <p:nvGrpSpPr>
          <p:cNvPr id="277514" name="Group 10"/>
          <p:cNvGrpSpPr/>
          <p:nvPr/>
        </p:nvGrpSpPr>
        <p:grpSpPr bwMode="auto">
          <a:xfrm>
            <a:off x="2592388" y="3081338"/>
            <a:ext cx="2881312" cy="258762"/>
            <a:chOff x="1519" y="2022"/>
            <a:chExt cx="1815" cy="308"/>
          </a:xfrm>
        </p:grpSpPr>
        <p:sp>
          <p:nvSpPr>
            <p:cNvPr id="277515" name="AutoShape 11"/>
            <p:cNvSpPr>
              <a:spLocks noChangeArrowheads="1"/>
            </p:cNvSpPr>
            <p:nvPr/>
          </p:nvSpPr>
          <p:spPr bwMode="gray">
            <a:xfrm>
              <a:off x="1519" y="2022"/>
              <a:ext cx="1786" cy="308"/>
            </a:xfrm>
            <a:prstGeom prst="roundRect">
              <a:avLst>
                <a:gd name="adj" fmla="val 17509"/>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endParaRPr lang="zh-CN" altLang="en-US"/>
            </a:p>
          </p:txBody>
        </p:sp>
        <p:sp>
          <p:nvSpPr>
            <p:cNvPr id="277516" name="AutoShape 12"/>
            <p:cNvSpPr>
              <a:spLocks noChangeArrowheads="1"/>
            </p:cNvSpPr>
            <p:nvPr/>
          </p:nvSpPr>
          <p:spPr bwMode="gray">
            <a:xfrm>
              <a:off x="1519" y="2022"/>
              <a:ext cx="1815" cy="302"/>
            </a:xfrm>
            <a:prstGeom prst="roundRect">
              <a:avLst>
                <a:gd name="adj" fmla="val 16667"/>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endParaRPr lang="zh-CN" altLang="en-US"/>
            </a:p>
          </p:txBody>
        </p:sp>
        <p:sp>
          <p:nvSpPr>
            <p:cNvPr id="277517" name="Text Box 13"/>
            <p:cNvSpPr txBox="1">
              <a:spLocks noChangeArrowheads="1"/>
            </p:cNvSpPr>
            <p:nvPr/>
          </p:nvSpPr>
          <p:spPr bwMode="gray">
            <a:xfrm>
              <a:off x="1519" y="2047"/>
              <a:ext cx="1815" cy="231"/>
            </a:xfrm>
            <a:prstGeom prst="rect">
              <a:avLst/>
            </a:prstGeom>
            <a:solidFill>
              <a:schemeClr val="bg1">
                <a:alpha val="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lgn="ctr" eaLnBrk="1" hangingPunct="1"/>
              <a:r>
                <a:rPr lang="zh-CN" altLang="en-US" sz="1400" b="1">
                  <a:solidFill>
                    <a:schemeClr val="bg1"/>
                  </a:solidFill>
                  <a:latin typeface="Arial" panose="020B0604020202020204" pitchFamily="34" charset="0"/>
                  <a:ea typeface="宋体" panose="02010600030101010101" pitchFamily="2" charset="-122"/>
                </a:rPr>
                <a:t>保存全部寄存器</a:t>
              </a:r>
            </a:p>
          </p:txBody>
        </p:sp>
      </p:grpSp>
      <p:grpSp>
        <p:nvGrpSpPr>
          <p:cNvPr id="277518" name="Group 14"/>
          <p:cNvGrpSpPr/>
          <p:nvPr/>
        </p:nvGrpSpPr>
        <p:grpSpPr bwMode="auto">
          <a:xfrm>
            <a:off x="2592388" y="2540219"/>
            <a:ext cx="2881312" cy="410474"/>
            <a:chOff x="1661" y="1526"/>
            <a:chExt cx="1459" cy="422"/>
          </a:xfrm>
        </p:grpSpPr>
        <p:sp>
          <p:nvSpPr>
            <p:cNvPr id="277519" name="AutoShape 15"/>
            <p:cNvSpPr>
              <a:spLocks noChangeArrowheads="1"/>
            </p:cNvSpPr>
            <p:nvPr/>
          </p:nvSpPr>
          <p:spPr bwMode="gray">
            <a:xfrm>
              <a:off x="1661" y="1528"/>
              <a:ext cx="1459" cy="420"/>
            </a:xfrm>
            <a:prstGeom prst="roundRect">
              <a:avLst>
                <a:gd name="adj" fmla="val 17509"/>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277520" name="AutoShape 16"/>
            <p:cNvSpPr>
              <a:spLocks noChangeArrowheads="1"/>
            </p:cNvSpPr>
            <p:nvPr/>
          </p:nvSpPr>
          <p:spPr bwMode="gray">
            <a:xfrm>
              <a:off x="1838" y="1526"/>
              <a:ext cx="1138" cy="420"/>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277521" name="Text Box 17"/>
            <p:cNvSpPr txBox="1">
              <a:spLocks noChangeArrowheads="1"/>
            </p:cNvSpPr>
            <p:nvPr/>
          </p:nvSpPr>
          <p:spPr bwMode="gray">
            <a:xfrm>
              <a:off x="1661" y="1561"/>
              <a:ext cx="1459" cy="380"/>
            </a:xfrm>
            <a:prstGeom prst="rect">
              <a:avLst/>
            </a:prstGeom>
            <a:solidFill>
              <a:schemeClr val="bg1">
                <a:alpha val="0"/>
              </a:schemeClr>
            </a:soli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lgn="ctr" eaLnBrk="1" hangingPunct="1"/>
              <a:r>
                <a:rPr lang="zh-CN" altLang="en-US" b="1">
                  <a:solidFill>
                    <a:schemeClr val="bg1"/>
                  </a:solidFill>
                  <a:latin typeface="Arial" panose="020B0604020202020204" pitchFamily="34" charset="0"/>
                  <a:ea typeface="宋体" panose="02010600030101010101" pitchFamily="2" charset="-122"/>
                </a:rPr>
                <a:t>中断服务程序</a:t>
              </a:r>
            </a:p>
          </p:txBody>
        </p:sp>
      </p:grpSp>
      <p:grpSp>
        <p:nvGrpSpPr>
          <p:cNvPr id="277522" name="Group 18"/>
          <p:cNvGrpSpPr/>
          <p:nvPr/>
        </p:nvGrpSpPr>
        <p:grpSpPr bwMode="auto">
          <a:xfrm>
            <a:off x="2592388" y="3396992"/>
            <a:ext cx="2894012" cy="922702"/>
            <a:chOff x="1852" y="2459"/>
            <a:chExt cx="1162" cy="532"/>
          </a:xfrm>
        </p:grpSpPr>
        <p:sp>
          <p:nvSpPr>
            <p:cNvPr id="277523" name="AutoShape 19"/>
            <p:cNvSpPr>
              <a:spLocks noChangeArrowheads="1"/>
            </p:cNvSpPr>
            <p:nvPr/>
          </p:nvSpPr>
          <p:spPr bwMode="gray">
            <a:xfrm>
              <a:off x="1852" y="2597"/>
              <a:ext cx="1162" cy="236"/>
            </a:xfrm>
            <a:prstGeom prst="roundRect">
              <a:avLst>
                <a:gd name="adj" fmla="val 17509"/>
              </a:avLst>
            </a:prstGeom>
            <a:gradFill rotWithShape="1">
              <a:gsLst>
                <a:gs pos="0">
                  <a:srgbClr val="21B3E1"/>
                </a:gs>
                <a:gs pos="100000">
                  <a:srgbClr val="21B3E1">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277524" name="AutoShape 20"/>
            <p:cNvSpPr>
              <a:spLocks noChangeArrowheads="1"/>
            </p:cNvSpPr>
            <p:nvPr/>
          </p:nvSpPr>
          <p:spPr bwMode="gray">
            <a:xfrm>
              <a:off x="1870" y="2595"/>
              <a:ext cx="1127" cy="236"/>
            </a:xfrm>
            <a:prstGeom prst="roundRect">
              <a:avLst>
                <a:gd name="adj" fmla="val 16667"/>
              </a:avLst>
            </a:prstGeom>
            <a:gradFill rotWithShape="1">
              <a:gsLst>
                <a:gs pos="0">
                  <a:srgbClr val="21B3E1"/>
                </a:gs>
                <a:gs pos="100000">
                  <a:srgbClr val="21B3E1">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277525" name="Text Box 21"/>
            <p:cNvSpPr txBox="1">
              <a:spLocks noChangeArrowheads="1"/>
            </p:cNvSpPr>
            <p:nvPr/>
          </p:nvSpPr>
          <p:spPr bwMode="gray">
            <a:xfrm>
              <a:off x="1893" y="2459"/>
              <a:ext cx="1105" cy="532"/>
            </a:xfrm>
            <a:prstGeom prst="rect">
              <a:avLst/>
            </a:prstGeom>
            <a:solidFill>
              <a:schemeClr val="bg1">
                <a:alpha val="0"/>
              </a:schemeClr>
            </a:soli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en-US" altLang="zh-CN" b="1" dirty="0">
                  <a:solidFill>
                    <a:schemeClr val="bg1"/>
                  </a:solidFill>
                  <a:latin typeface="Arial" panose="020B0604020202020204" pitchFamily="34" charset="0"/>
                  <a:ea typeface="宋体" panose="02010600030101010101" pitchFamily="2" charset="-122"/>
                </a:rPr>
                <a:t>       </a:t>
              </a:r>
              <a:r>
                <a:rPr lang="zh-CN" altLang="en-US" b="1" dirty="0">
                  <a:latin typeface="Arial" panose="020B0604020202020204" pitchFamily="34" charset="0"/>
                  <a:ea typeface="宋体" panose="02010600030101010101" pitchFamily="2" charset="-122"/>
                </a:rPr>
                <a:t>调用</a:t>
              </a:r>
              <a:r>
                <a:rPr lang="en-US" altLang="zh-CN" b="1" dirty="0" err="1">
                  <a:latin typeface="Arial" panose="020B0604020202020204" pitchFamily="34" charset="0"/>
                  <a:ea typeface="宋体" panose="02010600030101010101" pitchFamily="2" charset="-122"/>
                </a:rPr>
                <a:t>OSIntEnter</a:t>
              </a:r>
              <a:r>
                <a:rPr lang="zh-CN" altLang="en-US" b="1" dirty="0">
                  <a:latin typeface="Arial" panose="020B0604020202020204" pitchFamily="34" charset="0"/>
                  <a:ea typeface="宋体" panose="02010600030101010101" pitchFamily="2" charset="-122"/>
                </a:rPr>
                <a:t>或  </a:t>
              </a:r>
            </a:p>
            <a:p>
              <a:pPr eaLnBrk="1" hangingPunct="1"/>
              <a:r>
                <a:rPr lang="zh-CN" altLang="en-US" b="1" dirty="0">
                  <a:solidFill>
                    <a:schemeClr val="bg1"/>
                  </a:solidFill>
                  <a:latin typeface="Arial" panose="020B0604020202020204" pitchFamily="34" charset="0"/>
                  <a:ea typeface="宋体" panose="02010600030101010101" pitchFamily="2" charset="-122"/>
                </a:rPr>
                <a:t>     </a:t>
              </a:r>
              <a:r>
                <a:rPr lang="en-US" altLang="zh-CN" b="1" dirty="0">
                  <a:solidFill>
                    <a:schemeClr val="bg1"/>
                  </a:solidFill>
                  <a:latin typeface="Arial" panose="020B0604020202020204" pitchFamily="34" charset="0"/>
                  <a:ea typeface="宋体" panose="02010600030101010101" pitchFamily="2" charset="-122"/>
                </a:rPr>
                <a:t>OSIntNesting</a:t>
              </a:r>
              <a:r>
                <a:rPr lang="zh-CN" altLang="en-US" b="1" dirty="0">
                  <a:solidFill>
                    <a:schemeClr val="bg1"/>
                  </a:solidFill>
                  <a:latin typeface="Arial" panose="020B0604020202020204" pitchFamily="34" charset="0"/>
                  <a:ea typeface="宋体" panose="02010600030101010101" pitchFamily="2" charset="-122"/>
                </a:rPr>
                <a:t>直接加</a:t>
              </a:r>
              <a:r>
                <a:rPr lang="en-US" altLang="zh-CN" b="1" dirty="0">
                  <a:solidFill>
                    <a:schemeClr val="bg1"/>
                  </a:solidFill>
                  <a:latin typeface="Arial" panose="020B0604020202020204" pitchFamily="34" charset="0"/>
                  <a:ea typeface="宋体" panose="02010600030101010101" pitchFamily="2" charset="-122"/>
                </a:rPr>
                <a:t>1</a:t>
              </a:r>
            </a:p>
          </p:txBody>
        </p:sp>
      </p:grpSp>
      <p:sp>
        <p:nvSpPr>
          <p:cNvPr id="277526" name="AutoShape 22"/>
          <p:cNvSpPr>
            <a:spLocks noChangeArrowheads="1"/>
          </p:cNvSpPr>
          <p:nvPr/>
        </p:nvSpPr>
        <p:spPr bwMode="gray">
          <a:xfrm rot="16200000">
            <a:off x="3900488" y="2324101"/>
            <a:ext cx="188913" cy="1306512"/>
          </a:xfrm>
          <a:prstGeom prst="leftArrow">
            <a:avLst>
              <a:gd name="adj1" fmla="val 31250"/>
              <a:gd name="adj2" fmla="val 53648"/>
            </a:avLst>
          </a:prstGeom>
          <a:gradFill rotWithShape="1">
            <a:gsLst>
              <a:gs pos="0">
                <a:srgbClr val="666699"/>
              </a:gs>
              <a:gs pos="100000">
                <a:srgbClr val="666699">
                  <a:gamma/>
                  <a:tint val="42353"/>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r>
              <a:rPr lang="en-US" altLang="zh-CN" sz="2400">
                <a:latin typeface="Arial" panose="020B0604020202020204" pitchFamily="34" charset="0"/>
                <a:ea typeface="宋体" panose="02010600030101010101" pitchFamily="2" charset="-122"/>
              </a:rPr>
              <a:t> </a:t>
            </a:r>
          </a:p>
        </p:txBody>
      </p:sp>
      <p:sp>
        <p:nvSpPr>
          <p:cNvPr id="277527" name="AutoShape 23"/>
          <p:cNvSpPr>
            <a:spLocks noChangeArrowheads="1"/>
          </p:cNvSpPr>
          <p:nvPr/>
        </p:nvSpPr>
        <p:spPr bwMode="gray">
          <a:xfrm rot="16200000">
            <a:off x="3879057" y="4067970"/>
            <a:ext cx="228600" cy="1303337"/>
          </a:xfrm>
          <a:prstGeom prst="leftArrow">
            <a:avLst>
              <a:gd name="adj1" fmla="val 31250"/>
              <a:gd name="adj2" fmla="val 53648"/>
            </a:avLst>
          </a:prstGeom>
          <a:gradFill rotWithShape="1">
            <a:gsLst>
              <a:gs pos="0">
                <a:srgbClr val="009900"/>
              </a:gs>
              <a:gs pos="100000">
                <a:srgbClr val="009900">
                  <a:gamma/>
                  <a:tint val="42353"/>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r>
              <a:rPr lang="en-US" altLang="zh-CN" sz="2400">
                <a:latin typeface="Arial" panose="020B0604020202020204" pitchFamily="34" charset="0"/>
                <a:ea typeface="宋体" panose="02010600030101010101" pitchFamily="2" charset="-122"/>
              </a:rPr>
              <a:t> </a:t>
            </a:r>
          </a:p>
        </p:txBody>
      </p:sp>
      <p:sp>
        <p:nvSpPr>
          <p:cNvPr id="277528" name="AutoShape 24"/>
          <p:cNvSpPr>
            <a:spLocks noChangeArrowheads="1"/>
          </p:cNvSpPr>
          <p:nvPr/>
        </p:nvSpPr>
        <p:spPr bwMode="gray">
          <a:xfrm rot="16200000">
            <a:off x="3877469" y="2725242"/>
            <a:ext cx="236538" cy="1466255"/>
          </a:xfrm>
          <a:prstGeom prst="leftArrow">
            <a:avLst>
              <a:gd name="adj1" fmla="val 31250"/>
              <a:gd name="adj2" fmla="val 53648"/>
            </a:avLst>
          </a:prstGeom>
          <a:gradFill rotWithShape="1">
            <a:gsLst>
              <a:gs pos="0">
                <a:srgbClr val="21B3E1"/>
              </a:gs>
              <a:gs pos="100000">
                <a:srgbClr val="21B3E1">
                  <a:gamma/>
                  <a:shade val="48627"/>
                  <a:invGamma/>
                </a:srgbClr>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lgn="ctr"/>
            <a:r>
              <a:rPr lang="en-US" altLang="zh-CN" sz="2400">
                <a:latin typeface="Arial" panose="020B0604020202020204" pitchFamily="34" charset="0"/>
                <a:ea typeface="宋体" panose="02010600030101010101" pitchFamily="2" charset="-122"/>
              </a:rPr>
              <a:t> </a:t>
            </a:r>
          </a:p>
        </p:txBody>
      </p:sp>
      <p:sp>
        <p:nvSpPr>
          <p:cNvPr id="277529" name="AutoShape 25"/>
          <p:cNvSpPr>
            <a:spLocks noChangeArrowheads="1"/>
          </p:cNvSpPr>
          <p:nvPr/>
        </p:nvSpPr>
        <p:spPr bwMode="auto">
          <a:xfrm>
            <a:off x="2243138" y="2438401"/>
            <a:ext cx="7739062" cy="3870325"/>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grpSp>
        <p:nvGrpSpPr>
          <p:cNvPr id="277530" name="Group 26"/>
          <p:cNvGrpSpPr/>
          <p:nvPr/>
        </p:nvGrpSpPr>
        <p:grpSpPr bwMode="auto">
          <a:xfrm>
            <a:off x="2590801" y="4833938"/>
            <a:ext cx="2881313" cy="258762"/>
            <a:chOff x="1519" y="2022"/>
            <a:chExt cx="1815" cy="308"/>
          </a:xfrm>
        </p:grpSpPr>
        <p:sp>
          <p:nvSpPr>
            <p:cNvPr id="277531" name="AutoShape 27"/>
            <p:cNvSpPr>
              <a:spLocks noChangeArrowheads="1"/>
            </p:cNvSpPr>
            <p:nvPr/>
          </p:nvSpPr>
          <p:spPr bwMode="gray">
            <a:xfrm>
              <a:off x="1519" y="2022"/>
              <a:ext cx="1786" cy="308"/>
            </a:xfrm>
            <a:prstGeom prst="roundRect">
              <a:avLst>
                <a:gd name="adj" fmla="val 17509"/>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endParaRPr lang="zh-CN" altLang="en-US"/>
            </a:p>
          </p:txBody>
        </p:sp>
        <p:sp>
          <p:nvSpPr>
            <p:cNvPr id="277532" name="AutoShape 28"/>
            <p:cNvSpPr>
              <a:spLocks noChangeArrowheads="1"/>
            </p:cNvSpPr>
            <p:nvPr/>
          </p:nvSpPr>
          <p:spPr bwMode="gray">
            <a:xfrm>
              <a:off x="1519" y="2022"/>
              <a:ext cx="1815" cy="302"/>
            </a:xfrm>
            <a:prstGeom prst="roundRect">
              <a:avLst>
                <a:gd name="adj" fmla="val 16667"/>
              </a:avLst>
            </a:prstGeom>
            <a:gradFill rotWithShape="1">
              <a:gsLst>
                <a:gs pos="0">
                  <a:srgbClr val="993366">
                    <a:gamma/>
                    <a:tint val="44314"/>
                    <a:invGamma/>
                  </a:srgbClr>
                </a:gs>
                <a:gs pos="100000">
                  <a:srgbClr val="993366"/>
                </a:gs>
              </a:gsLst>
              <a:lin ang="27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endParaRPr lang="zh-CN" altLang="en-US"/>
            </a:p>
          </p:txBody>
        </p:sp>
        <p:sp>
          <p:nvSpPr>
            <p:cNvPr id="277533" name="Text Box 29"/>
            <p:cNvSpPr txBox="1">
              <a:spLocks noChangeArrowheads="1"/>
            </p:cNvSpPr>
            <p:nvPr/>
          </p:nvSpPr>
          <p:spPr bwMode="gray">
            <a:xfrm>
              <a:off x="1519" y="2047"/>
              <a:ext cx="1815" cy="231"/>
            </a:xfrm>
            <a:prstGeom prst="rect">
              <a:avLst/>
            </a:prstGeom>
            <a:solidFill>
              <a:schemeClr val="bg1">
                <a:alpha val="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lgn="ctr" eaLnBrk="1" hangingPunct="1"/>
              <a:r>
                <a:rPr lang="zh-CN" altLang="en-US" b="1">
                  <a:solidFill>
                    <a:schemeClr val="bg1"/>
                  </a:solidFill>
                  <a:latin typeface="Arial" panose="020B0604020202020204" pitchFamily="34" charset="0"/>
                  <a:ea typeface="宋体" panose="02010600030101010101" pitchFamily="2" charset="-122"/>
                </a:rPr>
                <a:t>调用</a:t>
              </a:r>
              <a:r>
                <a:rPr lang="en-US" altLang="zh-CN" b="1">
                  <a:solidFill>
                    <a:schemeClr val="bg1"/>
                  </a:solidFill>
                  <a:latin typeface="Arial" panose="020B0604020202020204" pitchFamily="34" charset="0"/>
                  <a:ea typeface="宋体" panose="02010600030101010101" pitchFamily="2" charset="-122"/>
                </a:rPr>
                <a:t>OSIntExit()</a:t>
              </a:r>
            </a:p>
          </p:txBody>
        </p:sp>
      </p:grpSp>
      <p:sp>
        <p:nvSpPr>
          <p:cNvPr id="277534" name="AutoShape 30"/>
          <p:cNvSpPr>
            <a:spLocks noChangeArrowheads="1"/>
          </p:cNvSpPr>
          <p:nvPr/>
        </p:nvSpPr>
        <p:spPr bwMode="gray">
          <a:xfrm rot="16200000">
            <a:off x="3900488" y="3543301"/>
            <a:ext cx="188913" cy="1306512"/>
          </a:xfrm>
          <a:prstGeom prst="leftArrow">
            <a:avLst>
              <a:gd name="adj1" fmla="val 31250"/>
              <a:gd name="adj2" fmla="val 53648"/>
            </a:avLst>
          </a:prstGeom>
          <a:gradFill rotWithShape="1">
            <a:gsLst>
              <a:gs pos="0">
                <a:srgbClr val="666699"/>
              </a:gs>
              <a:gs pos="100000">
                <a:srgbClr val="666699">
                  <a:gamma/>
                  <a:tint val="42353"/>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r>
              <a:rPr lang="en-US" altLang="zh-CN" sz="2400">
                <a:latin typeface="Arial" panose="020B0604020202020204" pitchFamily="34" charset="0"/>
                <a:ea typeface="宋体" panose="02010600030101010101" pitchFamily="2" charset="-122"/>
              </a:rPr>
              <a:t> </a:t>
            </a:r>
          </a:p>
        </p:txBody>
      </p:sp>
      <p:grpSp>
        <p:nvGrpSpPr>
          <p:cNvPr id="277535" name="Group 31"/>
          <p:cNvGrpSpPr/>
          <p:nvPr/>
        </p:nvGrpSpPr>
        <p:grpSpPr bwMode="auto">
          <a:xfrm>
            <a:off x="2590801" y="5321301"/>
            <a:ext cx="2881313" cy="258763"/>
            <a:chOff x="1519" y="2022"/>
            <a:chExt cx="1815" cy="308"/>
          </a:xfrm>
        </p:grpSpPr>
        <p:sp>
          <p:nvSpPr>
            <p:cNvPr id="277536" name="AutoShape 32"/>
            <p:cNvSpPr>
              <a:spLocks noChangeArrowheads="1"/>
            </p:cNvSpPr>
            <p:nvPr/>
          </p:nvSpPr>
          <p:spPr bwMode="gray">
            <a:xfrm>
              <a:off x="1519" y="2022"/>
              <a:ext cx="1786" cy="308"/>
            </a:xfrm>
            <a:prstGeom prst="roundRect">
              <a:avLst>
                <a:gd name="adj" fmla="val 17509"/>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endParaRPr lang="zh-CN" altLang="en-US"/>
            </a:p>
          </p:txBody>
        </p:sp>
        <p:sp>
          <p:nvSpPr>
            <p:cNvPr id="277537" name="AutoShape 33"/>
            <p:cNvSpPr>
              <a:spLocks noChangeArrowheads="1"/>
            </p:cNvSpPr>
            <p:nvPr/>
          </p:nvSpPr>
          <p:spPr bwMode="gray">
            <a:xfrm>
              <a:off x="1519" y="2022"/>
              <a:ext cx="1815" cy="302"/>
            </a:xfrm>
            <a:prstGeom prst="roundRect">
              <a:avLst>
                <a:gd name="adj" fmla="val 16667"/>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endParaRPr lang="zh-CN" altLang="en-US"/>
            </a:p>
          </p:txBody>
        </p:sp>
        <p:sp>
          <p:nvSpPr>
            <p:cNvPr id="277538" name="Text Box 34"/>
            <p:cNvSpPr txBox="1">
              <a:spLocks noChangeArrowheads="1"/>
            </p:cNvSpPr>
            <p:nvPr/>
          </p:nvSpPr>
          <p:spPr bwMode="gray">
            <a:xfrm>
              <a:off x="1519" y="2047"/>
              <a:ext cx="1815" cy="231"/>
            </a:xfrm>
            <a:prstGeom prst="rect">
              <a:avLst/>
            </a:prstGeom>
            <a:solidFill>
              <a:schemeClr val="bg1">
                <a:alpha val="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lgn="ctr" eaLnBrk="1" hangingPunct="1"/>
              <a:r>
                <a:rPr lang="zh-CN" altLang="en-US" sz="1400" b="1">
                  <a:solidFill>
                    <a:schemeClr val="bg1"/>
                  </a:solidFill>
                  <a:latin typeface="Arial" panose="020B0604020202020204" pitchFamily="34" charset="0"/>
                  <a:ea typeface="宋体" panose="02010600030101010101" pitchFamily="2" charset="-122"/>
                </a:rPr>
                <a:t>恢复所有</a:t>
              </a:r>
              <a:r>
                <a:rPr lang="en-US" altLang="zh-CN" sz="1400" b="1">
                  <a:solidFill>
                    <a:schemeClr val="bg1"/>
                  </a:solidFill>
                  <a:latin typeface="Arial" panose="020B0604020202020204" pitchFamily="34" charset="0"/>
                  <a:ea typeface="宋体" panose="02010600030101010101" pitchFamily="2" charset="-122"/>
                </a:rPr>
                <a:t>CPU</a:t>
              </a:r>
              <a:r>
                <a:rPr lang="zh-CN" altLang="en-US" sz="1400" b="1">
                  <a:solidFill>
                    <a:schemeClr val="bg1"/>
                  </a:solidFill>
                  <a:latin typeface="Arial" panose="020B0604020202020204" pitchFamily="34" charset="0"/>
                  <a:ea typeface="宋体" panose="02010600030101010101" pitchFamily="2" charset="-122"/>
                </a:rPr>
                <a:t>寄存器</a:t>
              </a:r>
            </a:p>
          </p:txBody>
        </p:sp>
      </p:grpSp>
      <p:grpSp>
        <p:nvGrpSpPr>
          <p:cNvPr id="277539" name="Group 35"/>
          <p:cNvGrpSpPr/>
          <p:nvPr/>
        </p:nvGrpSpPr>
        <p:grpSpPr bwMode="auto">
          <a:xfrm>
            <a:off x="2590801" y="5740619"/>
            <a:ext cx="2881313" cy="410474"/>
            <a:chOff x="1661" y="1526"/>
            <a:chExt cx="1459" cy="422"/>
          </a:xfrm>
        </p:grpSpPr>
        <p:sp>
          <p:nvSpPr>
            <p:cNvPr id="277540" name="AutoShape 36"/>
            <p:cNvSpPr>
              <a:spLocks noChangeArrowheads="1"/>
            </p:cNvSpPr>
            <p:nvPr/>
          </p:nvSpPr>
          <p:spPr bwMode="gray">
            <a:xfrm>
              <a:off x="1661" y="1528"/>
              <a:ext cx="1459" cy="420"/>
            </a:xfrm>
            <a:prstGeom prst="roundRect">
              <a:avLst>
                <a:gd name="adj" fmla="val 17509"/>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277541" name="AutoShape 37"/>
            <p:cNvSpPr>
              <a:spLocks noChangeArrowheads="1"/>
            </p:cNvSpPr>
            <p:nvPr/>
          </p:nvSpPr>
          <p:spPr bwMode="gray">
            <a:xfrm>
              <a:off x="1838" y="1526"/>
              <a:ext cx="1138" cy="420"/>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277542" name="Text Box 38"/>
            <p:cNvSpPr txBox="1">
              <a:spLocks noChangeArrowheads="1"/>
            </p:cNvSpPr>
            <p:nvPr/>
          </p:nvSpPr>
          <p:spPr bwMode="gray">
            <a:xfrm>
              <a:off x="1661" y="1561"/>
              <a:ext cx="1459" cy="380"/>
            </a:xfrm>
            <a:prstGeom prst="rect">
              <a:avLst/>
            </a:prstGeom>
            <a:solidFill>
              <a:schemeClr val="bg1">
                <a:alpha val="0"/>
              </a:schemeClr>
            </a:soli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lgn="ctr" eaLnBrk="1" hangingPunct="1"/>
              <a:r>
                <a:rPr lang="zh-CN" altLang="en-US" b="1">
                  <a:solidFill>
                    <a:schemeClr val="bg1"/>
                  </a:solidFill>
                  <a:latin typeface="Arial" panose="020B0604020202020204" pitchFamily="34" charset="0"/>
                  <a:ea typeface="宋体" panose="02010600030101010101" pitchFamily="2" charset="-122"/>
                </a:rPr>
                <a:t>执行中断返回指令</a:t>
              </a:r>
            </a:p>
          </p:txBody>
        </p:sp>
      </p:grpSp>
      <p:sp>
        <p:nvSpPr>
          <p:cNvPr id="277543" name="AutoShape 39"/>
          <p:cNvSpPr>
            <a:spLocks noChangeArrowheads="1"/>
          </p:cNvSpPr>
          <p:nvPr/>
        </p:nvSpPr>
        <p:spPr bwMode="gray">
          <a:xfrm rot="16200000">
            <a:off x="3894138" y="5037138"/>
            <a:ext cx="201612" cy="1306512"/>
          </a:xfrm>
          <a:prstGeom prst="leftArrow">
            <a:avLst>
              <a:gd name="adj1" fmla="val 31250"/>
              <a:gd name="adj2" fmla="val 53648"/>
            </a:avLst>
          </a:prstGeom>
          <a:gradFill rotWithShape="1">
            <a:gsLst>
              <a:gs pos="0">
                <a:srgbClr val="666699"/>
              </a:gs>
              <a:gs pos="100000">
                <a:srgbClr val="666699">
                  <a:gamma/>
                  <a:tint val="42353"/>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r>
              <a:rPr lang="en-US" altLang="zh-CN" sz="2400">
                <a:latin typeface="Arial" panose="020B0604020202020204" pitchFamily="34" charset="0"/>
                <a:ea typeface="宋体" panose="02010600030101010101" pitchFamily="2" charset="-122"/>
              </a:rPr>
              <a:t> </a:t>
            </a:r>
          </a:p>
        </p:txBody>
      </p:sp>
      <p:sp>
        <p:nvSpPr>
          <p:cNvPr id="277544" name="AutoShape 40"/>
          <p:cNvSpPr>
            <a:spLocks noChangeArrowheads="1"/>
          </p:cNvSpPr>
          <p:nvPr/>
        </p:nvSpPr>
        <p:spPr bwMode="gray">
          <a:xfrm rot="16200000">
            <a:off x="3864770" y="4469905"/>
            <a:ext cx="236537" cy="1466255"/>
          </a:xfrm>
          <a:prstGeom prst="leftArrow">
            <a:avLst>
              <a:gd name="adj1" fmla="val 31250"/>
              <a:gd name="adj2" fmla="val 53648"/>
            </a:avLst>
          </a:prstGeom>
          <a:gradFill rotWithShape="1">
            <a:gsLst>
              <a:gs pos="0">
                <a:srgbClr val="21B3E1"/>
              </a:gs>
              <a:gs pos="100000">
                <a:srgbClr val="21B3E1">
                  <a:gamma/>
                  <a:shade val="48627"/>
                  <a:invGamma/>
                </a:srgbClr>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lgn="ctr"/>
            <a:r>
              <a:rPr lang="en-US" altLang="zh-CN" sz="2400">
                <a:latin typeface="Arial" panose="020B0604020202020204" pitchFamily="34" charset="0"/>
                <a:ea typeface="宋体" panose="02010600030101010101" pitchFamily="2" charset="-122"/>
              </a:rPr>
              <a:t> </a:t>
            </a:r>
          </a:p>
        </p:txBody>
      </p:sp>
      <p:sp>
        <p:nvSpPr>
          <p:cNvPr id="277545" name="AutoShape 41"/>
          <p:cNvSpPr/>
          <p:nvPr/>
        </p:nvSpPr>
        <p:spPr bwMode="auto">
          <a:xfrm>
            <a:off x="5943600" y="3535364"/>
            <a:ext cx="3678238" cy="646331"/>
          </a:xfrm>
          <a:prstGeom prst="accentCallout1">
            <a:avLst>
              <a:gd name="adj1" fmla="val 18750"/>
              <a:gd name="adj2" fmla="val -2069"/>
              <a:gd name="adj3" fmla="val 83333"/>
              <a:gd name="adj4" fmla="val -12431"/>
            </a:avLst>
          </a:prstGeom>
          <a:gradFill rotWithShape="1">
            <a:gsLst>
              <a:gs pos="0">
                <a:schemeClr val="accent1"/>
              </a:gs>
              <a:gs pos="100000">
                <a:schemeClr val="accent1">
                  <a:gamma/>
                  <a:tint val="31765"/>
                  <a:invGamma/>
                </a:schemeClr>
              </a:gs>
            </a:gsLst>
            <a:lin ang="2700000" scaled="1"/>
          </a:gradFill>
          <a:ln w="25400">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1" hangingPunct="1"/>
            <a:r>
              <a:rPr lang="zh-CN" altLang="en-US">
                <a:latin typeface="黑体" panose="02010609060101010101" pitchFamily="49" charset="-122"/>
              </a:rPr>
              <a:t>告诉</a:t>
            </a:r>
            <a:r>
              <a:rPr lang="en-US" altLang="zh-CN">
                <a:latin typeface="黑体" panose="02010609060101010101" pitchFamily="49" charset="-122"/>
              </a:rPr>
              <a:t>μC/OS-Ⅱ</a:t>
            </a:r>
            <a:r>
              <a:rPr lang="zh-CN" altLang="en-US">
                <a:latin typeface="黑体" panose="02010609060101010101" pitchFamily="49" charset="-122"/>
              </a:rPr>
              <a:t>此时正在执行中断服务 </a:t>
            </a:r>
          </a:p>
        </p:txBody>
      </p:sp>
      <p:sp>
        <p:nvSpPr>
          <p:cNvPr id="277546" name="AutoShape 42"/>
          <p:cNvSpPr/>
          <p:nvPr/>
        </p:nvSpPr>
        <p:spPr bwMode="auto">
          <a:xfrm>
            <a:off x="5943600" y="4191000"/>
            <a:ext cx="3810000" cy="1828800"/>
          </a:xfrm>
          <a:prstGeom prst="accentCallout1">
            <a:avLst>
              <a:gd name="adj1" fmla="val 6250"/>
              <a:gd name="adj2" fmla="val -2000"/>
              <a:gd name="adj3" fmla="val 44444"/>
              <a:gd name="adj4" fmla="val -12333"/>
            </a:avLst>
          </a:prstGeom>
          <a:gradFill rotWithShape="1">
            <a:gsLst>
              <a:gs pos="0">
                <a:schemeClr val="accent1"/>
              </a:gs>
              <a:gs pos="100000">
                <a:schemeClr val="accent1">
                  <a:gamma/>
                  <a:tint val="34902"/>
                  <a:invGamma/>
                </a:schemeClr>
              </a:gs>
            </a:gsLst>
            <a:lin ang="2700000" scaled="1"/>
          </a:gradFill>
          <a:ln w="25400">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eaLnBrk="1" hangingPunct="1"/>
            <a:r>
              <a:rPr lang="en-US" altLang="zh-CN" dirty="0">
                <a:latin typeface="黑体" panose="02010609060101010101" pitchFamily="49" charset="-122"/>
              </a:rPr>
              <a:t>OSIntNesting</a:t>
            </a:r>
            <a:r>
              <a:rPr lang="zh-CN" altLang="en-US" dirty="0">
                <a:latin typeface="黑体" panose="02010609060101010101" pitchFamily="49" charset="-122"/>
              </a:rPr>
              <a:t>减</a:t>
            </a:r>
            <a:r>
              <a:rPr lang="en-US" altLang="zh-CN" dirty="0">
                <a:latin typeface="黑体" panose="02010609060101010101" pitchFamily="49" charset="-122"/>
              </a:rPr>
              <a:t>1</a:t>
            </a:r>
            <a:r>
              <a:rPr lang="zh-CN" altLang="en-US" dirty="0">
                <a:latin typeface="黑体" panose="02010609060101010101" pitchFamily="49" charset="-122"/>
              </a:rPr>
              <a:t>，如果</a:t>
            </a:r>
            <a:r>
              <a:rPr lang="en-US" altLang="zh-CN" dirty="0">
                <a:latin typeface="黑体" panose="02010609060101010101" pitchFamily="49" charset="-122"/>
              </a:rPr>
              <a:t>OSIntNesting</a:t>
            </a:r>
            <a:r>
              <a:rPr lang="zh-CN" altLang="en-US" dirty="0">
                <a:latin typeface="黑体" panose="02010609060101010101" pitchFamily="49" charset="-122"/>
              </a:rPr>
              <a:t>减到</a:t>
            </a:r>
            <a:r>
              <a:rPr lang="en-US" altLang="zh-CN" dirty="0">
                <a:latin typeface="黑体" panose="02010609060101010101" pitchFamily="49" charset="-122"/>
              </a:rPr>
              <a:t>0</a:t>
            </a:r>
            <a:r>
              <a:rPr lang="zh-CN" altLang="en-US" dirty="0">
                <a:latin typeface="黑体" panose="02010609060101010101" pitchFamily="49" charset="-122"/>
              </a:rPr>
              <a:t>时，则表明所有中断，包括嵌套的中断都已经完成。此时</a:t>
            </a:r>
            <a:r>
              <a:rPr lang="en-US" altLang="zh-CN" dirty="0" err="1">
                <a:latin typeface="黑体" panose="02010609060101010101" pitchFamily="49" charset="-122"/>
              </a:rPr>
              <a:t>μC</a:t>
            </a:r>
            <a:r>
              <a:rPr lang="en-US" altLang="zh-CN" dirty="0">
                <a:latin typeface="黑体" panose="02010609060101010101" pitchFamily="49" charset="-122"/>
              </a:rPr>
              <a:t>/OS-Ⅱ</a:t>
            </a:r>
            <a:r>
              <a:rPr lang="zh-CN" altLang="en-US" dirty="0">
                <a:latin typeface="黑体" panose="02010609060101010101" pitchFamily="49" charset="-122"/>
              </a:rPr>
              <a:t>要判定有没有优先级更高的任务被中断服务程序唤醒，如果有优先级更高的任务进入了就绪态，那么</a:t>
            </a:r>
            <a:r>
              <a:rPr lang="en-US" altLang="zh-CN" dirty="0" err="1">
                <a:latin typeface="黑体" panose="02010609060101010101" pitchFamily="49" charset="-122"/>
              </a:rPr>
              <a:t>μC</a:t>
            </a:r>
            <a:r>
              <a:rPr lang="en-US" altLang="zh-CN" dirty="0">
                <a:latin typeface="黑体" panose="02010609060101010101" pitchFamily="49" charset="-122"/>
              </a:rPr>
              <a:t>/OS-Ⅱ</a:t>
            </a:r>
            <a:r>
              <a:rPr lang="zh-CN" altLang="en-US" dirty="0">
                <a:latin typeface="黑体" panose="02010609060101010101" pitchFamily="49" charset="-122"/>
              </a:rPr>
              <a:t>就返回到那个更高优先级的任务。 </a:t>
            </a:r>
          </a:p>
        </p:txBody>
      </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77508"/>
                                        </p:tgtEl>
                                        <p:attrNameLst>
                                          <p:attrName>style.visibility</p:attrName>
                                        </p:attrNameLst>
                                      </p:cBhvr>
                                      <p:to>
                                        <p:strVal val="visible"/>
                                      </p:to>
                                    </p:set>
                                    <p:anim calcmode="lin" valueType="num">
                                      <p:cBhvr additive="base">
                                        <p:cTn id="7" dur="500" fill="hold"/>
                                        <p:tgtEl>
                                          <p:spTgt spid="277508"/>
                                        </p:tgtEl>
                                        <p:attrNameLst>
                                          <p:attrName>ppt_x</p:attrName>
                                        </p:attrNameLst>
                                      </p:cBhvr>
                                      <p:tavLst>
                                        <p:tav tm="0">
                                          <p:val>
                                            <p:strVal val="1+#ppt_w/2"/>
                                          </p:val>
                                        </p:tav>
                                        <p:tav tm="100000">
                                          <p:val>
                                            <p:strVal val="#ppt_x"/>
                                          </p:val>
                                        </p:tav>
                                      </p:tavLst>
                                    </p:anim>
                                    <p:anim calcmode="lin" valueType="num">
                                      <p:cBhvr additive="base">
                                        <p:cTn id="8" dur="500" fill="hold"/>
                                        <p:tgtEl>
                                          <p:spTgt spid="27750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277509"/>
                                        </p:tgtEl>
                                        <p:attrNameLst>
                                          <p:attrName>style.visibility</p:attrName>
                                        </p:attrNameLst>
                                      </p:cBhvr>
                                      <p:to>
                                        <p:strVal val="visible"/>
                                      </p:to>
                                    </p:set>
                                    <p:animEffect transition="in" filter="blinds(horizontal)">
                                      <p:cBhvr>
                                        <p:cTn id="12" dur="500"/>
                                        <p:tgtEl>
                                          <p:spTgt spid="277509"/>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2" fill="hold" grpId="0" nodeType="clickEffect">
                                  <p:stCondLst>
                                    <p:cond delay="0"/>
                                  </p:stCondLst>
                                  <p:childTnLst>
                                    <p:set>
                                      <p:cBhvr>
                                        <p:cTn id="16" dur="1" fill="hold">
                                          <p:stCondLst>
                                            <p:cond delay="0"/>
                                          </p:stCondLst>
                                        </p:cTn>
                                        <p:tgtEl>
                                          <p:spTgt spid="277529"/>
                                        </p:tgtEl>
                                        <p:attrNameLst>
                                          <p:attrName>style.visibility</p:attrName>
                                        </p:attrNameLst>
                                      </p:cBhvr>
                                      <p:to>
                                        <p:strVal val="visible"/>
                                      </p:to>
                                    </p:set>
                                    <p:animEffect transition="in" filter="slide(fromRight)">
                                      <p:cBhvr>
                                        <p:cTn id="17" dur="500"/>
                                        <p:tgtEl>
                                          <p:spTgt spid="277529"/>
                                        </p:tgtEl>
                                      </p:cBhvr>
                                    </p:animEffect>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277518"/>
                                        </p:tgtEl>
                                        <p:attrNameLst>
                                          <p:attrName>style.visibility</p:attrName>
                                        </p:attrNameLst>
                                      </p:cBhvr>
                                      <p:to>
                                        <p:strVal val="visible"/>
                                      </p:to>
                                    </p:set>
                                    <p:animEffect transition="in" filter="wipe(up)">
                                      <p:cBhvr>
                                        <p:cTn id="21" dur="500"/>
                                        <p:tgtEl>
                                          <p:spTgt spid="277518"/>
                                        </p:tgtEl>
                                      </p:cBhvr>
                                    </p:animEffect>
                                  </p:childTnLst>
                                </p:cTn>
                              </p:par>
                            </p:childTnLst>
                          </p:cTn>
                        </p:par>
                        <p:par>
                          <p:cTn id="22" fill="hold">
                            <p:stCondLst>
                              <p:cond delay="1000"/>
                            </p:stCondLst>
                            <p:childTnLst>
                              <p:par>
                                <p:cTn id="23" presetID="22" presetClass="entr" presetSubtype="1" fill="hold" grpId="0" nodeType="afterEffect">
                                  <p:stCondLst>
                                    <p:cond delay="0"/>
                                  </p:stCondLst>
                                  <p:childTnLst>
                                    <p:set>
                                      <p:cBhvr>
                                        <p:cTn id="24" dur="1" fill="hold">
                                          <p:stCondLst>
                                            <p:cond delay="0"/>
                                          </p:stCondLst>
                                        </p:cTn>
                                        <p:tgtEl>
                                          <p:spTgt spid="277526"/>
                                        </p:tgtEl>
                                        <p:attrNameLst>
                                          <p:attrName>style.visibility</p:attrName>
                                        </p:attrNameLst>
                                      </p:cBhvr>
                                      <p:to>
                                        <p:strVal val="visible"/>
                                      </p:to>
                                    </p:set>
                                    <p:animEffect transition="in" filter="wipe(up)">
                                      <p:cBhvr>
                                        <p:cTn id="25" dur="500"/>
                                        <p:tgtEl>
                                          <p:spTgt spid="277526"/>
                                        </p:tgtEl>
                                      </p:cBhvr>
                                    </p:animEffect>
                                  </p:childTnLst>
                                </p:cTn>
                              </p:par>
                            </p:childTnLst>
                          </p:cTn>
                        </p:par>
                        <p:par>
                          <p:cTn id="26" fill="hold">
                            <p:stCondLst>
                              <p:cond delay="1500"/>
                            </p:stCondLst>
                            <p:childTnLst>
                              <p:par>
                                <p:cTn id="27" presetID="22" presetClass="entr" presetSubtype="1" fill="hold" nodeType="afterEffect">
                                  <p:stCondLst>
                                    <p:cond delay="0"/>
                                  </p:stCondLst>
                                  <p:childTnLst>
                                    <p:set>
                                      <p:cBhvr>
                                        <p:cTn id="28" dur="1" fill="hold">
                                          <p:stCondLst>
                                            <p:cond delay="0"/>
                                          </p:stCondLst>
                                        </p:cTn>
                                        <p:tgtEl>
                                          <p:spTgt spid="277514"/>
                                        </p:tgtEl>
                                        <p:attrNameLst>
                                          <p:attrName>style.visibility</p:attrName>
                                        </p:attrNameLst>
                                      </p:cBhvr>
                                      <p:to>
                                        <p:strVal val="visible"/>
                                      </p:to>
                                    </p:set>
                                    <p:animEffect transition="in" filter="wipe(up)">
                                      <p:cBhvr>
                                        <p:cTn id="29" dur="500"/>
                                        <p:tgtEl>
                                          <p:spTgt spid="277514"/>
                                        </p:tgtEl>
                                      </p:cBhvr>
                                    </p:animEffect>
                                  </p:childTnLst>
                                </p:cTn>
                              </p:par>
                            </p:childTnLst>
                          </p:cTn>
                        </p:par>
                        <p:par>
                          <p:cTn id="30" fill="hold">
                            <p:stCondLst>
                              <p:cond delay="2000"/>
                            </p:stCondLst>
                            <p:childTnLst>
                              <p:par>
                                <p:cTn id="31" presetID="22" presetClass="entr" presetSubtype="1" fill="hold" grpId="0" nodeType="afterEffect">
                                  <p:stCondLst>
                                    <p:cond delay="0"/>
                                  </p:stCondLst>
                                  <p:childTnLst>
                                    <p:set>
                                      <p:cBhvr>
                                        <p:cTn id="32" dur="1" fill="hold">
                                          <p:stCondLst>
                                            <p:cond delay="0"/>
                                          </p:stCondLst>
                                        </p:cTn>
                                        <p:tgtEl>
                                          <p:spTgt spid="277528"/>
                                        </p:tgtEl>
                                        <p:attrNameLst>
                                          <p:attrName>style.visibility</p:attrName>
                                        </p:attrNameLst>
                                      </p:cBhvr>
                                      <p:to>
                                        <p:strVal val="visible"/>
                                      </p:to>
                                    </p:set>
                                    <p:animEffect transition="in" filter="wipe(up)">
                                      <p:cBhvr>
                                        <p:cTn id="33" dur="500"/>
                                        <p:tgtEl>
                                          <p:spTgt spid="277528"/>
                                        </p:tgtEl>
                                      </p:cBhvr>
                                    </p:animEffect>
                                  </p:childTnLst>
                                </p:cTn>
                              </p:par>
                            </p:childTnLst>
                          </p:cTn>
                        </p:par>
                        <p:par>
                          <p:cTn id="34" fill="hold">
                            <p:stCondLst>
                              <p:cond delay="2500"/>
                            </p:stCondLst>
                            <p:childTnLst>
                              <p:par>
                                <p:cTn id="35" presetID="22" presetClass="entr" presetSubtype="1" fill="hold" nodeType="afterEffect">
                                  <p:stCondLst>
                                    <p:cond delay="0"/>
                                  </p:stCondLst>
                                  <p:childTnLst>
                                    <p:set>
                                      <p:cBhvr>
                                        <p:cTn id="36" dur="1" fill="hold">
                                          <p:stCondLst>
                                            <p:cond delay="0"/>
                                          </p:stCondLst>
                                        </p:cTn>
                                        <p:tgtEl>
                                          <p:spTgt spid="277522"/>
                                        </p:tgtEl>
                                        <p:attrNameLst>
                                          <p:attrName>style.visibility</p:attrName>
                                        </p:attrNameLst>
                                      </p:cBhvr>
                                      <p:to>
                                        <p:strVal val="visible"/>
                                      </p:to>
                                    </p:set>
                                    <p:animEffect transition="in" filter="wipe(up)">
                                      <p:cBhvr>
                                        <p:cTn id="37" dur="500"/>
                                        <p:tgtEl>
                                          <p:spTgt spid="277522"/>
                                        </p:tgtEl>
                                      </p:cBhvr>
                                    </p:animEffect>
                                  </p:childTnLst>
                                </p:cTn>
                              </p:par>
                            </p:childTnLst>
                          </p:cTn>
                        </p:par>
                        <p:par>
                          <p:cTn id="38" fill="hold">
                            <p:stCondLst>
                              <p:cond delay="3000"/>
                            </p:stCondLst>
                            <p:childTnLst>
                              <p:par>
                                <p:cTn id="39" presetID="22" presetClass="entr" presetSubtype="8" fill="hold" grpId="0" nodeType="afterEffect">
                                  <p:stCondLst>
                                    <p:cond delay="0"/>
                                  </p:stCondLst>
                                  <p:childTnLst>
                                    <p:set>
                                      <p:cBhvr>
                                        <p:cTn id="40" dur="1" fill="hold">
                                          <p:stCondLst>
                                            <p:cond delay="0"/>
                                          </p:stCondLst>
                                        </p:cTn>
                                        <p:tgtEl>
                                          <p:spTgt spid="277545"/>
                                        </p:tgtEl>
                                        <p:attrNameLst>
                                          <p:attrName>style.visibility</p:attrName>
                                        </p:attrNameLst>
                                      </p:cBhvr>
                                      <p:to>
                                        <p:strVal val="visible"/>
                                      </p:to>
                                    </p:set>
                                    <p:animEffect transition="in" filter="wipe(left)">
                                      <p:cBhvr>
                                        <p:cTn id="41" dur="500"/>
                                        <p:tgtEl>
                                          <p:spTgt spid="277545"/>
                                        </p:tgtEl>
                                      </p:cBhvr>
                                    </p:animEffect>
                                  </p:childTnLst>
                                </p:cTn>
                              </p:par>
                            </p:childTnLst>
                          </p:cTn>
                        </p:par>
                        <p:par>
                          <p:cTn id="42" fill="hold">
                            <p:stCondLst>
                              <p:cond delay="3500"/>
                            </p:stCondLst>
                            <p:childTnLst>
                              <p:par>
                                <p:cTn id="43" presetID="22" presetClass="entr" presetSubtype="1" fill="hold" grpId="0" nodeType="afterEffect">
                                  <p:stCondLst>
                                    <p:cond delay="0"/>
                                  </p:stCondLst>
                                  <p:childTnLst>
                                    <p:set>
                                      <p:cBhvr>
                                        <p:cTn id="44" dur="1" fill="hold">
                                          <p:stCondLst>
                                            <p:cond delay="0"/>
                                          </p:stCondLst>
                                        </p:cTn>
                                        <p:tgtEl>
                                          <p:spTgt spid="277534"/>
                                        </p:tgtEl>
                                        <p:attrNameLst>
                                          <p:attrName>style.visibility</p:attrName>
                                        </p:attrNameLst>
                                      </p:cBhvr>
                                      <p:to>
                                        <p:strVal val="visible"/>
                                      </p:to>
                                    </p:set>
                                    <p:animEffect transition="in" filter="wipe(up)">
                                      <p:cBhvr>
                                        <p:cTn id="45" dur="500"/>
                                        <p:tgtEl>
                                          <p:spTgt spid="277534"/>
                                        </p:tgtEl>
                                      </p:cBhvr>
                                    </p:animEffect>
                                  </p:childTnLst>
                                </p:cTn>
                              </p:par>
                            </p:childTnLst>
                          </p:cTn>
                        </p:par>
                        <p:par>
                          <p:cTn id="46" fill="hold">
                            <p:stCondLst>
                              <p:cond delay="4000"/>
                            </p:stCondLst>
                            <p:childTnLst>
                              <p:par>
                                <p:cTn id="47" presetID="22" presetClass="entr" presetSubtype="1" fill="hold" nodeType="afterEffect">
                                  <p:stCondLst>
                                    <p:cond delay="0"/>
                                  </p:stCondLst>
                                  <p:childTnLst>
                                    <p:set>
                                      <p:cBhvr>
                                        <p:cTn id="48" dur="1" fill="hold">
                                          <p:stCondLst>
                                            <p:cond delay="0"/>
                                          </p:stCondLst>
                                        </p:cTn>
                                        <p:tgtEl>
                                          <p:spTgt spid="277510"/>
                                        </p:tgtEl>
                                        <p:attrNameLst>
                                          <p:attrName>style.visibility</p:attrName>
                                        </p:attrNameLst>
                                      </p:cBhvr>
                                      <p:to>
                                        <p:strVal val="visible"/>
                                      </p:to>
                                    </p:set>
                                    <p:animEffect transition="in" filter="wipe(up)">
                                      <p:cBhvr>
                                        <p:cTn id="49" dur="500"/>
                                        <p:tgtEl>
                                          <p:spTgt spid="277510"/>
                                        </p:tgtEl>
                                      </p:cBhvr>
                                    </p:animEffect>
                                  </p:childTnLst>
                                </p:cTn>
                              </p:par>
                            </p:childTnLst>
                          </p:cTn>
                        </p:par>
                        <p:par>
                          <p:cTn id="50" fill="hold">
                            <p:stCondLst>
                              <p:cond delay="4500"/>
                            </p:stCondLst>
                            <p:childTnLst>
                              <p:par>
                                <p:cTn id="51" presetID="22" presetClass="entr" presetSubtype="1" fill="hold" grpId="0" nodeType="afterEffect">
                                  <p:stCondLst>
                                    <p:cond delay="0"/>
                                  </p:stCondLst>
                                  <p:childTnLst>
                                    <p:set>
                                      <p:cBhvr>
                                        <p:cTn id="52" dur="1" fill="hold">
                                          <p:stCondLst>
                                            <p:cond delay="0"/>
                                          </p:stCondLst>
                                        </p:cTn>
                                        <p:tgtEl>
                                          <p:spTgt spid="277527"/>
                                        </p:tgtEl>
                                        <p:attrNameLst>
                                          <p:attrName>style.visibility</p:attrName>
                                        </p:attrNameLst>
                                      </p:cBhvr>
                                      <p:to>
                                        <p:strVal val="visible"/>
                                      </p:to>
                                    </p:set>
                                    <p:animEffect transition="in" filter="wipe(up)">
                                      <p:cBhvr>
                                        <p:cTn id="53" dur="500"/>
                                        <p:tgtEl>
                                          <p:spTgt spid="277527"/>
                                        </p:tgtEl>
                                      </p:cBhvr>
                                    </p:animEffect>
                                  </p:childTnLst>
                                </p:cTn>
                              </p:par>
                            </p:childTnLst>
                          </p:cTn>
                        </p:par>
                        <p:par>
                          <p:cTn id="54" fill="hold">
                            <p:stCondLst>
                              <p:cond delay="5000"/>
                            </p:stCondLst>
                            <p:childTnLst>
                              <p:par>
                                <p:cTn id="55" presetID="22" presetClass="entr" presetSubtype="1" fill="hold" nodeType="afterEffect">
                                  <p:stCondLst>
                                    <p:cond delay="0"/>
                                  </p:stCondLst>
                                  <p:childTnLst>
                                    <p:set>
                                      <p:cBhvr>
                                        <p:cTn id="56" dur="1" fill="hold">
                                          <p:stCondLst>
                                            <p:cond delay="0"/>
                                          </p:stCondLst>
                                        </p:cTn>
                                        <p:tgtEl>
                                          <p:spTgt spid="277530"/>
                                        </p:tgtEl>
                                        <p:attrNameLst>
                                          <p:attrName>style.visibility</p:attrName>
                                        </p:attrNameLst>
                                      </p:cBhvr>
                                      <p:to>
                                        <p:strVal val="visible"/>
                                      </p:to>
                                    </p:set>
                                    <p:animEffect transition="in" filter="wipe(up)">
                                      <p:cBhvr>
                                        <p:cTn id="57" dur="500"/>
                                        <p:tgtEl>
                                          <p:spTgt spid="277530"/>
                                        </p:tgtEl>
                                      </p:cBhvr>
                                    </p:animEffect>
                                  </p:childTnLst>
                                </p:cTn>
                              </p:par>
                            </p:childTnLst>
                          </p:cTn>
                        </p:par>
                        <p:par>
                          <p:cTn id="58" fill="hold">
                            <p:stCondLst>
                              <p:cond delay="5500"/>
                            </p:stCondLst>
                            <p:childTnLst>
                              <p:par>
                                <p:cTn id="59" presetID="22" presetClass="entr" presetSubtype="8" fill="hold" grpId="0" nodeType="afterEffect">
                                  <p:stCondLst>
                                    <p:cond delay="0"/>
                                  </p:stCondLst>
                                  <p:childTnLst>
                                    <p:set>
                                      <p:cBhvr>
                                        <p:cTn id="60" dur="1" fill="hold">
                                          <p:stCondLst>
                                            <p:cond delay="0"/>
                                          </p:stCondLst>
                                        </p:cTn>
                                        <p:tgtEl>
                                          <p:spTgt spid="277546"/>
                                        </p:tgtEl>
                                        <p:attrNameLst>
                                          <p:attrName>style.visibility</p:attrName>
                                        </p:attrNameLst>
                                      </p:cBhvr>
                                      <p:to>
                                        <p:strVal val="visible"/>
                                      </p:to>
                                    </p:set>
                                    <p:animEffect transition="in" filter="wipe(left)">
                                      <p:cBhvr>
                                        <p:cTn id="61" dur="500"/>
                                        <p:tgtEl>
                                          <p:spTgt spid="277546"/>
                                        </p:tgtEl>
                                      </p:cBhvr>
                                    </p:animEffect>
                                  </p:childTnLst>
                                </p:cTn>
                              </p:par>
                            </p:childTnLst>
                          </p:cTn>
                        </p:par>
                        <p:par>
                          <p:cTn id="62" fill="hold">
                            <p:stCondLst>
                              <p:cond delay="6000"/>
                            </p:stCondLst>
                            <p:childTnLst>
                              <p:par>
                                <p:cTn id="63" presetID="22" presetClass="entr" presetSubtype="1" fill="hold" grpId="0" nodeType="afterEffect">
                                  <p:stCondLst>
                                    <p:cond delay="0"/>
                                  </p:stCondLst>
                                  <p:childTnLst>
                                    <p:set>
                                      <p:cBhvr>
                                        <p:cTn id="64" dur="1" fill="hold">
                                          <p:stCondLst>
                                            <p:cond delay="0"/>
                                          </p:stCondLst>
                                        </p:cTn>
                                        <p:tgtEl>
                                          <p:spTgt spid="277544"/>
                                        </p:tgtEl>
                                        <p:attrNameLst>
                                          <p:attrName>style.visibility</p:attrName>
                                        </p:attrNameLst>
                                      </p:cBhvr>
                                      <p:to>
                                        <p:strVal val="visible"/>
                                      </p:to>
                                    </p:set>
                                    <p:animEffect transition="in" filter="wipe(up)">
                                      <p:cBhvr>
                                        <p:cTn id="65" dur="500"/>
                                        <p:tgtEl>
                                          <p:spTgt spid="277544"/>
                                        </p:tgtEl>
                                      </p:cBhvr>
                                    </p:animEffect>
                                  </p:childTnLst>
                                </p:cTn>
                              </p:par>
                            </p:childTnLst>
                          </p:cTn>
                        </p:par>
                        <p:par>
                          <p:cTn id="66" fill="hold">
                            <p:stCondLst>
                              <p:cond delay="6500"/>
                            </p:stCondLst>
                            <p:childTnLst>
                              <p:par>
                                <p:cTn id="67" presetID="22" presetClass="entr" presetSubtype="1" fill="hold" nodeType="afterEffect">
                                  <p:stCondLst>
                                    <p:cond delay="0"/>
                                  </p:stCondLst>
                                  <p:childTnLst>
                                    <p:set>
                                      <p:cBhvr>
                                        <p:cTn id="68" dur="1" fill="hold">
                                          <p:stCondLst>
                                            <p:cond delay="0"/>
                                          </p:stCondLst>
                                        </p:cTn>
                                        <p:tgtEl>
                                          <p:spTgt spid="277535"/>
                                        </p:tgtEl>
                                        <p:attrNameLst>
                                          <p:attrName>style.visibility</p:attrName>
                                        </p:attrNameLst>
                                      </p:cBhvr>
                                      <p:to>
                                        <p:strVal val="visible"/>
                                      </p:to>
                                    </p:set>
                                    <p:animEffect transition="in" filter="wipe(up)">
                                      <p:cBhvr>
                                        <p:cTn id="69" dur="500"/>
                                        <p:tgtEl>
                                          <p:spTgt spid="277535"/>
                                        </p:tgtEl>
                                      </p:cBhvr>
                                    </p:animEffect>
                                  </p:childTnLst>
                                </p:cTn>
                              </p:par>
                            </p:childTnLst>
                          </p:cTn>
                        </p:par>
                        <p:par>
                          <p:cTn id="70" fill="hold">
                            <p:stCondLst>
                              <p:cond delay="7000"/>
                            </p:stCondLst>
                            <p:childTnLst>
                              <p:par>
                                <p:cTn id="71" presetID="22" presetClass="entr" presetSubtype="1" fill="hold" grpId="0" nodeType="afterEffect">
                                  <p:stCondLst>
                                    <p:cond delay="0"/>
                                  </p:stCondLst>
                                  <p:childTnLst>
                                    <p:set>
                                      <p:cBhvr>
                                        <p:cTn id="72" dur="1" fill="hold">
                                          <p:stCondLst>
                                            <p:cond delay="0"/>
                                          </p:stCondLst>
                                        </p:cTn>
                                        <p:tgtEl>
                                          <p:spTgt spid="277543"/>
                                        </p:tgtEl>
                                        <p:attrNameLst>
                                          <p:attrName>style.visibility</p:attrName>
                                        </p:attrNameLst>
                                      </p:cBhvr>
                                      <p:to>
                                        <p:strVal val="visible"/>
                                      </p:to>
                                    </p:set>
                                    <p:animEffect transition="in" filter="wipe(up)">
                                      <p:cBhvr>
                                        <p:cTn id="73" dur="500"/>
                                        <p:tgtEl>
                                          <p:spTgt spid="277543"/>
                                        </p:tgtEl>
                                      </p:cBhvr>
                                    </p:animEffect>
                                  </p:childTnLst>
                                </p:cTn>
                              </p:par>
                            </p:childTnLst>
                          </p:cTn>
                        </p:par>
                        <p:par>
                          <p:cTn id="74" fill="hold">
                            <p:stCondLst>
                              <p:cond delay="7500"/>
                            </p:stCondLst>
                            <p:childTnLst>
                              <p:par>
                                <p:cTn id="75" presetID="22" presetClass="entr" presetSubtype="1" fill="hold" nodeType="afterEffect">
                                  <p:stCondLst>
                                    <p:cond delay="0"/>
                                  </p:stCondLst>
                                  <p:childTnLst>
                                    <p:set>
                                      <p:cBhvr>
                                        <p:cTn id="76" dur="1" fill="hold">
                                          <p:stCondLst>
                                            <p:cond delay="0"/>
                                          </p:stCondLst>
                                        </p:cTn>
                                        <p:tgtEl>
                                          <p:spTgt spid="277539"/>
                                        </p:tgtEl>
                                        <p:attrNameLst>
                                          <p:attrName>style.visibility</p:attrName>
                                        </p:attrNameLst>
                                      </p:cBhvr>
                                      <p:to>
                                        <p:strVal val="visible"/>
                                      </p:to>
                                    </p:set>
                                    <p:animEffect transition="in" filter="wipe(up)">
                                      <p:cBhvr>
                                        <p:cTn id="77" dur="500"/>
                                        <p:tgtEl>
                                          <p:spTgt spid="2775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08" grpId="0" animBg="1"/>
      <p:bldP spid="277509" grpId="0"/>
      <p:bldP spid="277526" grpId="0" animBg="1"/>
      <p:bldP spid="277527" grpId="0" animBg="1"/>
      <p:bldP spid="277528" grpId="0" animBg="1"/>
      <p:bldP spid="277529" grpId="0" animBg="1"/>
      <p:bldP spid="277534" grpId="0" animBg="1"/>
      <p:bldP spid="277543" grpId="0" animBg="1"/>
      <p:bldP spid="277544" grpId="0" animBg="1"/>
      <p:bldP spid="277545" grpId="0" animBg="1"/>
      <p:bldP spid="27754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35188" y="1358900"/>
            <a:ext cx="3808412" cy="389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15" name="Rectangle 3"/>
          <p:cNvSpPr>
            <a:spLocks noChangeArrowheads="1"/>
          </p:cNvSpPr>
          <p:nvPr/>
        </p:nvSpPr>
        <p:spPr bwMode="auto">
          <a:xfrm>
            <a:off x="4524376" y="1355726"/>
            <a:ext cx="500062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dirty="0">
                <a:latin typeface="华文新魏" panose="02010800040101010101" pitchFamily="2" charset="-122"/>
                <a:ea typeface="华文新魏" panose="02010800040101010101" pitchFamily="2" charset="-122"/>
              </a:rPr>
              <a:t>CPU</a:t>
            </a:r>
            <a:r>
              <a:rPr lang="zh-CN" altLang="en-US" sz="2000" dirty="0">
                <a:latin typeface="华文新魏" panose="02010800040101010101" pitchFamily="2" charset="-122"/>
                <a:ea typeface="华文新魏" panose="02010800040101010101" pitchFamily="2" charset="-122"/>
              </a:rPr>
              <a:t>型号：高通 骁龙</a:t>
            </a:r>
            <a:r>
              <a:rPr lang="en-US" altLang="zh-CN" sz="2000" dirty="0">
                <a:latin typeface="华文新魏" panose="02010800040101010101" pitchFamily="2" charset="-122"/>
                <a:ea typeface="华文新魏" panose="02010800040101010101" pitchFamily="2" charset="-122"/>
              </a:rPr>
              <a:t>Snapdragon APQ8064</a:t>
            </a:r>
          </a:p>
        </p:txBody>
      </p:sp>
      <p:sp>
        <p:nvSpPr>
          <p:cNvPr id="13316" name="Rectangle 4"/>
          <p:cNvSpPr>
            <a:spLocks noChangeArrowheads="1"/>
          </p:cNvSpPr>
          <p:nvPr/>
        </p:nvSpPr>
        <p:spPr bwMode="auto">
          <a:xfrm>
            <a:off x="5943600" y="2422526"/>
            <a:ext cx="4267200" cy="2530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zh-CN" sz="2000">
                <a:latin typeface="华文新魏" panose="02010800040101010101" pitchFamily="2" charset="-122"/>
                <a:ea typeface="华文新魏" panose="02010800040101010101" pitchFamily="2" charset="-122"/>
              </a:rPr>
              <a:t>APQ8064</a:t>
            </a:r>
            <a:r>
              <a:rPr lang="zh-CN" altLang="en-US" sz="2000">
                <a:latin typeface="华文新魏" panose="02010800040101010101" pitchFamily="2" charset="-122"/>
                <a:ea typeface="华文新魏" panose="02010800040101010101" pitchFamily="2" charset="-122"/>
              </a:rPr>
              <a:t>采用的</a:t>
            </a:r>
            <a:r>
              <a:rPr lang="en-US" altLang="zh-CN" sz="2000">
                <a:latin typeface="华文新魏" panose="02010800040101010101" pitchFamily="2" charset="-122"/>
                <a:ea typeface="华文新魏" panose="02010800040101010101" pitchFamily="2" charset="-122"/>
              </a:rPr>
              <a:t>Krait CPU</a:t>
            </a:r>
            <a:r>
              <a:rPr lang="zh-CN" altLang="en-US" sz="2000">
                <a:latin typeface="华文新魏" panose="02010800040101010101" pitchFamily="2" charset="-122"/>
                <a:ea typeface="华文新魏" panose="02010800040101010101" pitchFamily="2" charset="-122"/>
              </a:rPr>
              <a:t>微架构是高通公司</a:t>
            </a:r>
            <a:r>
              <a:rPr lang="zh-CN" altLang="en-US" sz="2000">
                <a:solidFill>
                  <a:schemeClr val="hlink"/>
                </a:solidFill>
                <a:latin typeface="华文新魏" panose="02010800040101010101" pitchFamily="2" charset="-122"/>
                <a:ea typeface="华文新魏" panose="02010800040101010101" pitchFamily="2" charset="-122"/>
              </a:rPr>
              <a:t>基于</a:t>
            </a:r>
            <a:r>
              <a:rPr lang="en-US" altLang="zh-CN" sz="2000">
                <a:solidFill>
                  <a:schemeClr val="hlink"/>
                </a:solidFill>
                <a:latin typeface="华文新魏" panose="02010800040101010101" pitchFamily="2" charset="-122"/>
                <a:ea typeface="华文新魏" panose="02010800040101010101" pitchFamily="2" charset="-122"/>
              </a:rPr>
              <a:t>ARMv7-A </a:t>
            </a:r>
            <a:r>
              <a:rPr lang="zh-CN" altLang="en-US" sz="2000">
                <a:solidFill>
                  <a:schemeClr val="hlink"/>
                </a:solidFill>
                <a:latin typeface="华文新魏" panose="02010800040101010101" pitchFamily="2" charset="-122"/>
                <a:ea typeface="华文新魏" panose="02010800040101010101" pitchFamily="2" charset="-122"/>
              </a:rPr>
              <a:t>指令集自主设计的新型高性能架构</a:t>
            </a:r>
            <a:r>
              <a:rPr lang="zh-CN" altLang="en-US" sz="2000">
                <a:latin typeface="华文新魏" panose="02010800040101010101" pitchFamily="2" charset="-122"/>
                <a:ea typeface="华文新魏" panose="02010800040101010101" pitchFamily="2" charset="-122"/>
              </a:rPr>
              <a:t>，采用异步对称式多核处理技术（</a:t>
            </a:r>
            <a:r>
              <a:rPr lang="en-US" altLang="zh-CN" sz="2000">
                <a:latin typeface="华文新魏" panose="02010800040101010101" pitchFamily="2" charset="-122"/>
                <a:ea typeface="华文新魏" panose="02010800040101010101" pitchFamily="2" charset="-122"/>
              </a:rPr>
              <a:t>aSMP</a:t>
            </a:r>
            <a:r>
              <a:rPr lang="zh-CN" altLang="en-US" sz="2000">
                <a:latin typeface="华文新魏" panose="02010800040101010101" pitchFamily="2" charset="-122"/>
                <a:ea typeface="华文新魏" panose="02010800040101010101" pitchFamily="2" charset="-122"/>
              </a:rPr>
              <a:t>），较高通第一代</a:t>
            </a:r>
            <a:r>
              <a:rPr lang="en-US" altLang="zh-CN" sz="2000">
                <a:latin typeface="华文新魏" panose="02010800040101010101" pitchFamily="2" charset="-122"/>
                <a:ea typeface="华文新魏" panose="02010800040101010101" pitchFamily="2" charset="-122"/>
              </a:rPr>
              <a:t>Scorpion CPU</a:t>
            </a:r>
            <a:r>
              <a:rPr lang="zh-CN" altLang="en-US" sz="2000">
                <a:latin typeface="华文新魏" panose="02010800040101010101" pitchFamily="2" charset="-122"/>
                <a:ea typeface="华文新魏" panose="02010800040101010101" pitchFamily="2" charset="-122"/>
              </a:rPr>
              <a:t>微架构在性能上提升</a:t>
            </a:r>
            <a:r>
              <a:rPr lang="en-US" altLang="zh-CN" sz="2000">
                <a:latin typeface="华文新魏" panose="02010800040101010101" pitchFamily="2" charset="-122"/>
                <a:ea typeface="华文新魏" panose="02010800040101010101" pitchFamily="2" charset="-122"/>
              </a:rPr>
              <a:t>60%</a:t>
            </a:r>
            <a:r>
              <a:rPr lang="zh-CN" altLang="en-US" sz="2000">
                <a:latin typeface="华文新魏" panose="02010800040101010101" pitchFamily="2" charset="-122"/>
                <a:ea typeface="华文新魏" panose="02010800040101010101" pitchFamily="2" charset="-122"/>
              </a:rPr>
              <a:t>以上，功耗降低</a:t>
            </a:r>
            <a:r>
              <a:rPr lang="en-US" altLang="zh-CN" sz="2000">
                <a:latin typeface="华文新魏" panose="02010800040101010101" pitchFamily="2" charset="-122"/>
                <a:ea typeface="华文新魏" panose="02010800040101010101" pitchFamily="2" charset="-122"/>
              </a:rPr>
              <a:t>65%</a:t>
            </a:r>
            <a:r>
              <a:rPr lang="zh-CN" altLang="en-US" sz="2000">
                <a:latin typeface="华文新魏" panose="02010800040101010101" pitchFamily="2" charset="-122"/>
                <a:ea typeface="华文新魏" panose="02010800040101010101" pitchFamily="2" charset="-122"/>
              </a:rPr>
              <a:t>。</a:t>
            </a:r>
            <a:r>
              <a:rPr lang="en-US" altLang="zh-CN" sz="2000">
                <a:latin typeface="华文新魏" panose="02010800040101010101" pitchFamily="2" charset="-122"/>
                <a:ea typeface="华文新魏" panose="02010800040101010101" pitchFamily="2" charset="-122"/>
              </a:rPr>
              <a:t>Krait</a:t>
            </a:r>
            <a:r>
              <a:rPr lang="zh-CN" altLang="en-US" sz="2000">
                <a:latin typeface="华文新魏" panose="02010800040101010101" pitchFamily="2" charset="-122"/>
                <a:ea typeface="华文新魏" panose="02010800040101010101" pitchFamily="2" charset="-122"/>
              </a:rPr>
              <a:t>的设计采用了使用新电路技术的定制设计流程以</a:t>
            </a:r>
            <a:r>
              <a:rPr lang="zh-CN" altLang="en-US" sz="2000">
                <a:solidFill>
                  <a:schemeClr val="hlink"/>
                </a:solidFill>
                <a:latin typeface="华文新魏" panose="02010800040101010101" pitchFamily="2" charset="-122"/>
                <a:ea typeface="华文新魏" panose="02010800040101010101" pitchFamily="2" charset="-122"/>
              </a:rPr>
              <a:t>提高性能，降低功耗</a:t>
            </a:r>
          </a:p>
        </p:txBody>
      </p:sp>
      <p:sp>
        <p:nvSpPr>
          <p:cNvPr id="4" name="标题 3"/>
          <p:cNvSpPr>
            <a:spLocks noGrp="1"/>
          </p:cNvSpPr>
          <p:nvPr>
            <p:ph type="title"/>
          </p:nvPr>
        </p:nvSpPr>
        <p:spPr/>
        <p:txBody>
          <a:bodyPr/>
          <a:lstStyle/>
          <a:p>
            <a:endParaRPr lang="zh-CN" altLang="en-US"/>
          </a:p>
        </p:txBody>
      </p:sp>
      <p:sp>
        <p:nvSpPr>
          <p:cNvPr id="5" name="内容占位符 4"/>
          <p:cNvSpPr>
            <a:spLocks noGrp="1"/>
          </p:cNvSpPr>
          <p:nvPr>
            <p:ph idx="1"/>
          </p:nvPr>
        </p:nvSpPr>
        <p:spPr/>
        <p:txBody>
          <a:bodyPr/>
          <a:lstStyle/>
          <a:p>
            <a:endParaRPr lang="zh-CN" altLang="en-US"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AutoShape 2"/>
          <p:cNvSpPr>
            <a:spLocks noChangeArrowheads="1"/>
          </p:cNvSpPr>
          <p:nvPr/>
        </p:nvSpPr>
        <p:spPr bwMode="auto">
          <a:xfrm>
            <a:off x="1774826" y="383036"/>
            <a:ext cx="432117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临界区与中断管理</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p>
        </p:txBody>
      </p:sp>
      <p:sp>
        <p:nvSpPr>
          <p:cNvPr id="282627" name="AutoShape 3"/>
          <p:cNvSpPr>
            <a:spLocks noChangeArrowheads="1"/>
          </p:cNvSpPr>
          <p:nvPr/>
        </p:nvSpPr>
        <p:spPr bwMode="gray">
          <a:xfrm>
            <a:off x="6248401" y="269728"/>
            <a:ext cx="3457575"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中断管理</a:t>
            </a:r>
          </a:p>
        </p:txBody>
      </p:sp>
      <p:sp>
        <p:nvSpPr>
          <p:cNvPr id="282628" name="Line 4"/>
          <p:cNvSpPr>
            <a:spLocks noChangeShapeType="1"/>
          </p:cNvSpPr>
          <p:nvPr/>
        </p:nvSpPr>
        <p:spPr bwMode="auto">
          <a:xfrm>
            <a:off x="4727576" y="88627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2629" name="Rectangle 5"/>
          <p:cNvSpPr>
            <a:spLocks noChangeArrowheads="1"/>
          </p:cNvSpPr>
          <p:nvPr/>
        </p:nvSpPr>
        <p:spPr bwMode="auto">
          <a:xfrm>
            <a:off x="2390776" y="1371601"/>
            <a:ext cx="71977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just" eaLnBrk="1" hangingPunct="1"/>
            <a:r>
              <a:rPr kumimoji="1" lang="en-US" altLang="zh-CN" sz="2000" dirty="0">
                <a:ea typeface="华文新魏" panose="02010800040101010101" pitchFamily="2" charset="-122"/>
              </a:rPr>
              <a:t>      </a:t>
            </a:r>
            <a:r>
              <a:rPr kumimoji="1" lang="zh-CN" altLang="en-US" sz="2000" dirty="0">
                <a:ea typeface="华文新魏" panose="02010800040101010101" pitchFamily="2" charset="-122"/>
              </a:rPr>
              <a:t>由中断服务程序可知，</a:t>
            </a:r>
            <a:r>
              <a:rPr kumimoji="1" lang="en-US" altLang="zh-CN" sz="2000" dirty="0" err="1">
                <a:ea typeface="华文新魏" panose="02010800040101010101" pitchFamily="2" charset="-122"/>
              </a:rPr>
              <a:t>μC</a:t>
            </a:r>
            <a:r>
              <a:rPr kumimoji="1" lang="en-US" altLang="zh-CN" sz="2000" dirty="0">
                <a:ea typeface="华文新魏" panose="02010800040101010101" pitchFamily="2" charset="-122"/>
              </a:rPr>
              <a:t>/OS-Ⅱ</a:t>
            </a:r>
            <a:r>
              <a:rPr kumimoji="1" lang="zh-CN" altLang="en-US" sz="2000" dirty="0">
                <a:ea typeface="华文新魏" panose="02010800040101010101" pitchFamily="2" charset="-122"/>
              </a:rPr>
              <a:t>的中断管理实际上就是</a:t>
            </a:r>
            <a:r>
              <a:rPr kumimoji="1" lang="en-US" altLang="zh-CN" sz="2000" dirty="0">
                <a:ea typeface="华文新魏" panose="02010800040101010101" pitchFamily="2" charset="-122"/>
              </a:rPr>
              <a:t>2</a:t>
            </a:r>
            <a:r>
              <a:rPr kumimoji="1" lang="zh-CN" altLang="en-US" sz="2000" dirty="0">
                <a:ea typeface="华文新魏" panose="02010800040101010101" pitchFamily="2" charset="-122"/>
              </a:rPr>
              <a:t>个函数，</a:t>
            </a:r>
            <a:r>
              <a:rPr kumimoji="1" lang="en-US" altLang="zh-CN" sz="2000" dirty="0" err="1">
                <a:ea typeface="华文新魏" panose="02010800040101010101" pitchFamily="2" charset="-122"/>
              </a:rPr>
              <a:t>OSIntEnter</a:t>
            </a:r>
            <a:r>
              <a:rPr kumimoji="1" lang="en-US" altLang="zh-CN" sz="2000" dirty="0">
                <a:ea typeface="华文新魏" panose="02010800040101010101" pitchFamily="2" charset="-122"/>
              </a:rPr>
              <a:t>()</a:t>
            </a:r>
            <a:r>
              <a:rPr kumimoji="1" lang="zh-CN" altLang="en-US" sz="2000" dirty="0">
                <a:ea typeface="华文新魏" panose="02010800040101010101" pitchFamily="2" charset="-122"/>
              </a:rPr>
              <a:t>和</a:t>
            </a:r>
            <a:r>
              <a:rPr kumimoji="1" lang="en-US" altLang="zh-CN" sz="2000" dirty="0" err="1">
                <a:ea typeface="华文新魏" panose="02010800040101010101" pitchFamily="2" charset="-122"/>
              </a:rPr>
              <a:t>OSIntExit</a:t>
            </a:r>
            <a:r>
              <a:rPr kumimoji="1" lang="en-US" altLang="zh-CN" sz="2000" dirty="0">
                <a:ea typeface="华文新魏" panose="02010800040101010101" pitchFamily="2" charset="-122"/>
              </a:rPr>
              <a:t>()</a:t>
            </a:r>
            <a:r>
              <a:rPr kumimoji="1" lang="zh-CN" altLang="en-US" sz="2000" dirty="0">
                <a:ea typeface="华文新魏" panose="02010800040101010101" pitchFamily="2" charset="-122"/>
              </a:rPr>
              <a:t>。</a:t>
            </a:r>
            <a:r>
              <a:rPr kumimoji="1" lang="zh-CN" altLang="en-US" dirty="0">
                <a:ea typeface="华文新魏" panose="02010800040101010101" pitchFamily="2" charset="-122"/>
              </a:rPr>
              <a:t> </a:t>
            </a:r>
          </a:p>
        </p:txBody>
      </p:sp>
      <p:graphicFrame>
        <p:nvGraphicFramePr>
          <p:cNvPr id="282687" name="Group 63"/>
          <p:cNvGraphicFramePr>
            <a:graphicFrameLocks noGrp="1"/>
          </p:cNvGraphicFramePr>
          <p:nvPr/>
        </p:nvGraphicFramePr>
        <p:xfrm>
          <a:off x="2541588" y="2133600"/>
          <a:ext cx="7010400" cy="2042160"/>
        </p:xfrm>
        <a:graphic>
          <a:graphicData uri="http://schemas.openxmlformats.org/drawingml/2006/table">
            <a:tbl>
              <a:tblPr/>
              <a:tblGrid>
                <a:gridCol w="1214437">
                  <a:extLst>
                    <a:ext uri="{9D8B030D-6E8A-4147-A177-3AD203B41FA5}">
                      <a16:colId xmlns:a16="http://schemas.microsoft.com/office/drawing/2014/main" val="20000"/>
                    </a:ext>
                  </a:extLst>
                </a:gridCol>
                <a:gridCol w="3300413">
                  <a:extLst>
                    <a:ext uri="{9D8B030D-6E8A-4147-A177-3AD203B41FA5}">
                      <a16:colId xmlns:a16="http://schemas.microsoft.com/office/drawing/2014/main" val="20001"/>
                    </a:ext>
                  </a:extLst>
                </a:gridCol>
                <a:gridCol w="1055687">
                  <a:extLst>
                    <a:ext uri="{9D8B030D-6E8A-4147-A177-3AD203B41FA5}">
                      <a16:colId xmlns:a16="http://schemas.microsoft.com/office/drawing/2014/main" val="20002"/>
                    </a:ext>
                  </a:extLst>
                </a:gridCol>
                <a:gridCol w="1439863">
                  <a:extLst>
                    <a:ext uri="{9D8B030D-6E8A-4147-A177-3AD203B41FA5}">
                      <a16:colId xmlns:a16="http://schemas.microsoft.com/office/drawing/2014/main" val="20003"/>
                    </a:ext>
                  </a:extLst>
                </a:gridCol>
              </a:tblGrid>
              <a:tr h="2540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函数名称</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OSIntEnter</a:t>
                      </a:r>
                      <a:endPar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所属文件</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OS_CORE.C</a:t>
                      </a:r>
                      <a:endPar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25558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函数原型</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void OSIntEnter (void) </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33972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功能描述</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判断</a:t>
                      </a:r>
                      <a:r>
                        <a:rPr kumimoji="1" lang="en-US" altLang="zh-CN"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RTOS</a:t>
                      </a:r>
                      <a:r>
                        <a:rPr kumimoji="1" lang="zh-CN" altLang="en-US"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是否运行，当</a:t>
                      </a:r>
                      <a:r>
                        <a:rPr kumimoji="1" lang="en-US" altLang="zh-CN"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RTOS</a:t>
                      </a:r>
                      <a:r>
                        <a:rPr kumimoji="1" lang="zh-CN" altLang="en-US"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运行，且</a:t>
                      </a:r>
                      <a:r>
                        <a:rPr kumimoji="1" lang="en-US" altLang="zh-CN"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OSIntNesting</a:t>
                      </a:r>
                      <a:r>
                        <a:rPr kumimoji="1" lang="zh-CN" altLang="en-US"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小于</a:t>
                      </a:r>
                      <a:r>
                        <a:rPr kumimoji="1" lang="en-US" altLang="zh-CN"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255</a:t>
                      </a:r>
                      <a:r>
                        <a:rPr kumimoji="1" lang="zh-CN" altLang="en-US"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时，使</a:t>
                      </a:r>
                      <a:r>
                        <a:rPr kumimoji="1" lang="en-US" altLang="zh-CN"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OSIntNesting</a:t>
                      </a:r>
                      <a:r>
                        <a:rPr kumimoji="1" lang="zh-CN" altLang="en-US"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加</a:t>
                      </a:r>
                      <a:r>
                        <a:rPr kumimoji="1" lang="en-US" altLang="zh-CN"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25558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函数参数</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无</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2587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函数返回值</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无</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r h="25717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特殊说明</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进入中断时调用</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5"/>
                  </a:ext>
                </a:extLst>
              </a:tr>
            </a:tbl>
          </a:graphicData>
        </a:graphic>
      </p:graphicFrame>
      <p:graphicFrame>
        <p:nvGraphicFramePr>
          <p:cNvPr id="282690" name="Group 66"/>
          <p:cNvGraphicFramePr>
            <a:graphicFrameLocks noGrp="1"/>
          </p:cNvGraphicFramePr>
          <p:nvPr/>
        </p:nvGraphicFramePr>
        <p:xfrm>
          <a:off x="2541588" y="4221163"/>
          <a:ext cx="7010400" cy="2138046"/>
        </p:xfrm>
        <a:graphic>
          <a:graphicData uri="http://schemas.openxmlformats.org/drawingml/2006/table">
            <a:tbl>
              <a:tblPr/>
              <a:tblGrid>
                <a:gridCol w="1214437">
                  <a:extLst>
                    <a:ext uri="{9D8B030D-6E8A-4147-A177-3AD203B41FA5}">
                      <a16:colId xmlns:a16="http://schemas.microsoft.com/office/drawing/2014/main" val="20000"/>
                    </a:ext>
                  </a:extLst>
                </a:gridCol>
                <a:gridCol w="3281363">
                  <a:extLst>
                    <a:ext uri="{9D8B030D-6E8A-4147-A177-3AD203B41FA5}">
                      <a16:colId xmlns:a16="http://schemas.microsoft.com/office/drawing/2014/main" val="20001"/>
                    </a:ext>
                  </a:extLst>
                </a:gridCol>
                <a:gridCol w="1063625">
                  <a:extLst>
                    <a:ext uri="{9D8B030D-6E8A-4147-A177-3AD203B41FA5}">
                      <a16:colId xmlns:a16="http://schemas.microsoft.com/office/drawing/2014/main" val="20002"/>
                    </a:ext>
                  </a:extLst>
                </a:gridCol>
                <a:gridCol w="1450975">
                  <a:extLst>
                    <a:ext uri="{9D8B030D-6E8A-4147-A177-3AD203B41FA5}">
                      <a16:colId xmlns:a16="http://schemas.microsoft.com/office/drawing/2014/main" val="20003"/>
                    </a:ext>
                  </a:extLst>
                </a:gridCol>
              </a:tblGrid>
              <a:tr h="26828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dirty="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函数名称</a:t>
                      </a:r>
                      <a:endParaRPr kumimoji="1" lang="zh-CN" altLang="en-US" sz="12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OSIntExit</a:t>
                      </a:r>
                      <a:endParaRPr kumimoji="1"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所属文件</a:t>
                      </a:r>
                      <a:endParaRPr kumimoji="1" lang="zh-CN" altLang="en-US" sz="12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OS_CORE.C</a:t>
                      </a:r>
                      <a:endParaRPr kumimoji="1"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26352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函数原型</a:t>
                      </a:r>
                      <a:endParaRPr kumimoji="1" lang="zh-CN" altLang="en-US" sz="12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void </a:t>
                      </a:r>
                      <a:r>
                        <a:rPr kumimoji="1" lang="en-US" altLang="zh-CN" sz="1200" b="0" i="0" u="none" strike="noStrike" cap="none" normalizeH="0" baseline="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OSIntExit</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(void) </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33972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功能描述</a:t>
                      </a:r>
                      <a:endParaRPr kumimoji="1" lang="zh-CN" altLang="en-US" sz="12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判断</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RTOS</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是否运行，当</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RTOS</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运行，且</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OSIntNesting&gt;0</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时，使</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OSIntNesting</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减</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，此时如果</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OSIntNesting</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等于</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，则查找进入就绪态且优先级最高的任务，再把这个任务的优先级与当前任务的优先级进行比较，不相等则进行调度</a:t>
                      </a:r>
                      <a:endParaRPr kumimoji="1" lang="zh-CN" altLang="en-US"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29368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函数参数</a:t>
                      </a:r>
                      <a:endParaRPr kumimoji="1" lang="zh-CN" altLang="en-US" sz="12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无</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31591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函数返回值</a:t>
                      </a:r>
                      <a:endParaRPr kumimoji="1" lang="zh-CN" altLang="en-US" sz="12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无</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r h="33972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特殊说明</a:t>
                      </a:r>
                      <a:endParaRPr kumimoji="1" lang="zh-CN" altLang="en-US" sz="12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退出中断时调用</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5"/>
                  </a:ext>
                </a:extLst>
              </a:tr>
            </a:tbl>
          </a:graphicData>
        </a:graphic>
      </p:graphicFrame>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82627"/>
                                        </p:tgtEl>
                                        <p:attrNameLst>
                                          <p:attrName>style.visibility</p:attrName>
                                        </p:attrNameLst>
                                      </p:cBhvr>
                                      <p:to>
                                        <p:strVal val="visible"/>
                                      </p:to>
                                    </p:set>
                                    <p:anim calcmode="lin" valueType="num">
                                      <p:cBhvr additive="base">
                                        <p:cTn id="7" dur="500" fill="hold"/>
                                        <p:tgtEl>
                                          <p:spTgt spid="282627"/>
                                        </p:tgtEl>
                                        <p:attrNameLst>
                                          <p:attrName>ppt_x</p:attrName>
                                        </p:attrNameLst>
                                      </p:cBhvr>
                                      <p:tavLst>
                                        <p:tav tm="0">
                                          <p:val>
                                            <p:strVal val="1+#ppt_w/2"/>
                                          </p:val>
                                        </p:tav>
                                        <p:tav tm="100000">
                                          <p:val>
                                            <p:strVal val="#ppt_x"/>
                                          </p:val>
                                        </p:tav>
                                      </p:tavLst>
                                    </p:anim>
                                    <p:anim calcmode="lin" valueType="num">
                                      <p:cBhvr additive="base">
                                        <p:cTn id="8" dur="500" fill="hold"/>
                                        <p:tgtEl>
                                          <p:spTgt spid="28262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282629"/>
                                        </p:tgtEl>
                                        <p:attrNameLst>
                                          <p:attrName>style.visibility</p:attrName>
                                        </p:attrNameLst>
                                      </p:cBhvr>
                                      <p:to>
                                        <p:strVal val="visible"/>
                                      </p:to>
                                    </p:set>
                                    <p:animEffect transition="in" filter="blinds(horizontal)">
                                      <p:cBhvr>
                                        <p:cTn id="12" dur="500"/>
                                        <p:tgtEl>
                                          <p:spTgt spid="282629"/>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282687"/>
                                        </p:tgtEl>
                                        <p:attrNameLst>
                                          <p:attrName>style.visibility</p:attrName>
                                        </p:attrNameLst>
                                      </p:cBhvr>
                                      <p:to>
                                        <p:strVal val="visible"/>
                                      </p:to>
                                    </p:set>
                                    <p:animEffect transition="in" filter="wipe(left)">
                                      <p:cBhvr>
                                        <p:cTn id="16" dur="500"/>
                                        <p:tgtEl>
                                          <p:spTgt spid="282687"/>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282690"/>
                                        </p:tgtEl>
                                        <p:attrNameLst>
                                          <p:attrName>style.visibility</p:attrName>
                                        </p:attrNameLst>
                                      </p:cBhvr>
                                      <p:to>
                                        <p:strVal val="visible"/>
                                      </p:to>
                                    </p:set>
                                    <p:animEffect transition="in" filter="wipe(left)">
                                      <p:cBhvr>
                                        <p:cTn id="20" dur="500"/>
                                        <p:tgtEl>
                                          <p:spTgt spid="2826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27" grpId="0" animBg="1"/>
      <p:bldP spid="282629" grpId="0"/>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AutoShape 2"/>
          <p:cNvSpPr>
            <a:spLocks noChangeArrowheads="1"/>
          </p:cNvSpPr>
          <p:nvPr/>
        </p:nvSpPr>
        <p:spPr bwMode="auto">
          <a:xfrm>
            <a:off x="1774826" y="355743"/>
            <a:ext cx="432117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临界区与中断管理</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p>
        </p:txBody>
      </p:sp>
      <p:sp>
        <p:nvSpPr>
          <p:cNvPr id="283651" name="AutoShape 3"/>
          <p:cNvSpPr>
            <a:spLocks noChangeArrowheads="1"/>
          </p:cNvSpPr>
          <p:nvPr/>
        </p:nvSpPr>
        <p:spPr bwMode="gray">
          <a:xfrm>
            <a:off x="6248401" y="242435"/>
            <a:ext cx="3457575"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中断管理</a:t>
            </a:r>
          </a:p>
        </p:txBody>
      </p:sp>
      <p:sp>
        <p:nvSpPr>
          <p:cNvPr id="283652" name="Line 4"/>
          <p:cNvSpPr>
            <a:spLocks noChangeShapeType="1"/>
          </p:cNvSpPr>
          <p:nvPr/>
        </p:nvSpPr>
        <p:spPr bwMode="auto">
          <a:xfrm>
            <a:off x="4727576" y="858980"/>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3653" name="Rectangle 5"/>
          <p:cNvSpPr>
            <a:spLocks noChangeArrowheads="1"/>
          </p:cNvSpPr>
          <p:nvPr/>
        </p:nvSpPr>
        <p:spPr bwMode="auto">
          <a:xfrm>
            <a:off x="2333625" y="2330450"/>
            <a:ext cx="3600450" cy="2057400"/>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171450" indent="-171450">
              <a:tabLst>
                <a:tab pos="1885950" algn="l"/>
              </a:tabLst>
              <a:defRPr kumimoji="1" sz="2400">
                <a:solidFill>
                  <a:schemeClr val="tx1"/>
                </a:solidFill>
                <a:latin typeface="Times New Roman" panose="02020603050405020304" pitchFamily="18" charset="0"/>
                <a:ea typeface="宋体" panose="02010600030101010101" pitchFamily="2" charset="-122"/>
              </a:defRPr>
            </a:lvl1pPr>
            <a:lvl2pPr>
              <a:tabLst>
                <a:tab pos="1885950" algn="l"/>
              </a:tabLst>
              <a:defRPr kumimoji="1" sz="2400">
                <a:solidFill>
                  <a:schemeClr val="tx1"/>
                </a:solidFill>
                <a:latin typeface="Times New Roman" panose="02020603050405020304" pitchFamily="18" charset="0"/>
                <a:ea typeface="宋体" panose="02010600030101010101" pitchFamily="2" charset="-122"/>
              </a:defRPr>
            </a:lvl2pPr>
            <a:lvl3pPr>
              <a:tabLst>
                <a:tab pos="1885950" algn="l"/>
              </a:tabLst>
              <a:defRPr kumimoji="1" sz="2400">
                <a:solidFill>
                  <a:schemeClr val="tx1"/>
                </a:solidFill>
                <a:latin typeface="Times New Roman" panose="02020603050405020304" pitchFamily="18" charset="0"/>
                <a:ea typeface="宋体" panose="02010600030101010101" pitchFamily="2" charset="-122"/>
              </a:defRPr>
            </a:lvl3pPr>
            <a:lvl4pPr>
              <a:tabLst>
                <a:tab pos="1885950" algn="l"/>
              </a:tabLst>
              <a:defRPr kumimoji="1" sz="2400">
                <a:solidFill>
                  <a:schemeClr val="tx1"/>
                </a:solidFill>
                <a:latin typeface="Times New Roman" panose="02020603050405020304" pitchFamily="18" charset="0"/>
                <a:ea typeface="宋体" panose="02010600030101010101" pitchFamily="2" charset="-122"/>
              </a:defRPr>
            </a:lvl4pPr>
            <a:lvl5pPr>
              <a:tabLst>
                <a:tab pos="1885950"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9pPr>
          </a:lstStyle>
          <a:p>
            <a:pPr algn="just"/>
            <a:r>
              <a:rPr lang="en-US" altLang="zh-CN" sz="1600" dirty="0">
                <a:latin typeface="Arial" panose="020B0604020202020204" pitchFamily="34" charset="0"/>
                <a:ea typeface="华文新魏" panose="02010800040101010101" pitchFamily="2" charset="-122"/>
              </a:rPr>
              <a:t>void  </a:t>
            </a:r>
            <a:r>
              <a:rPr lang="en-US" altLang="zh-CN" sz="1600" dirty="0" err="1">
                <a:latin typeface="Arial" panose="020B0604020202020204" pitchFamily="34" charset="0"/>
                <a:ea typeface="华文新魏" panose="02010800040101010101" pitchFamily="2" charset="-122"/>
              </a:rPr>
              <a:t>OSIntEnter</a:t>
            </a:r>
            <a:r>
              <a:rPr lang="en-US" altLang="zh-CN" sz="1600" dirty="0">
                <a:latin typeface="Arial" panose="020B0604020202020204" pitchFamily="34" charset="0"/>
                <a:ea typeface="华文新魏" panose="02010800040101010101" pitchFamily="2" charset="-122"/>
              </a:rPr>
              <a:t> (void)</a:t>
            </a:r>
          </a:p>
          <a:p>
            <a:pPr algn="just"/>
            <a:r>
              <a:rPr lang="en-US" altLang="zh-CN" sz="1600" dirty="0">
                <a:latin typeface="Arial" panose="020B0604020202020204" pitchFamily="34" charset="0"/>
                <a:ea typeface="华文新魏" panose="02010800040101010101" pitchFamily="2" charset="-122"/>
              </a:rPr>
              <a:t>{</a:t>
            </a:r>
          </a:p>
          <a:p>
            <a:pPr algn="just"/>
            <a:r>
              <a:rPr kumimoji="0" lang="en-US" altLang="zh-CN" sz="1600" dirty="0">
                <a:latin typeface="Arial" panose="020B0604020202020204" pitchFamily="34" charset="0"/>
                <a:ea typeface="华文新魏" panose="02010800040101010101" pitchFamily="2" charset="-122"/>
              </a:rPr>
              <a:t>    if (</a:t>
            </a:r>
            <a:r>
              <a:rPr kumimoji="0" lang="en-US" altLang="zh-CN" sz="1600" dirty="0" err="1">
                <a:latin typeface="Arial" panose="020B0604020202020204" pitchFamily="34" charset="0"/>
                <a:ea typeface="华文新魏" panose="02010800040101010101" pitchFamily="2" charset="-122"/>
              </a:rPr>
              <a:t>OSRunning</a:t>
            </a:r>
            <a:r>
              <a:rPr kumimoji="0" lang="en-US" altLang="zh-CN" sz="1600" dirty="0">
                <a:latin typeface="Arial" panose="020B0604020202020204" pitchFamily="34" charset="0"/>
                <a:ea typeface="华文新魏" panose="02010800040101010101" pitchFamily="2" charset="-122"/>
              </a:rPr>
              <a:t> == TRUE) {</a:t>
            </a:r>
          </a:p>
          <a:p>
            <a:pPr algn="just"/>
            <a:r>
              <a:rPr kumimoji="0" lang="en-US" altLang="zh-CN" sz="1600" dirty="0">
                <a:latin typeface="Arial" panose="020B0604020202020204" pitchFamily="34" charset="0"/>
                <a:ea typeface="华文新魏" panose="02010800040101010101" pitchFamily="2" charset="-122"/>
              </a:rPr>
              <a:t>        if (OSIntNesting &lt; 255) {</a:t>
            </a:r>
          </a:p>
          <a:p>
            <a:pPr algn="just"/>
            <a:r>
              <a:rPr kumimoji="0" lang="en-US" altLang="zh-CN" sz="1600" dirty="0">
                <a:latin typeface="Arial" panose="020B0604020202020204" pitchFamily="34" charset="0"/>
                <a:ea typeface="华文新魏" panose="02010800040101010101" pitchFamily="2" charset="-122"/>
              </a:rPr>
              <a:t>            OSIntNesting++;</a:t>
            </a:r>
          </a:p>
          <a:p>
            <a:pPr algn="just"/>
            <a:r>
              <a:rPr kumimoji="0" lang="en-US" altLang="zh-CN" sz="1600" dirty="0">
                <a:latin typeface="Arial" panose="020B0604020202020204" pitchFamily="34" charset="0"/>
                <a:ea typeface="华文新魏" panose="02010800040101010101" pitchFamily="2" charset="-122"/>
              </a:rPr>
              <a:t>        }</a:t>
            </a:r>
          </a:p>
          <a:p>
            <a:pPr algn="just"/>
            <a:r>
              <a:rPr kumimoji="0" lang="en-US" altLang="zh-CN" sz="1600" dirty="0">
                <a:latin typeface="Arial" panose="020B0604020202020204" pitchFamily="34" charset="0"/>
                <a:ea typeface="华文新魏" panose="02010800040101010101" pitchFamily="2" charset="-122"/>
              </a:rPr>
              <a:t>    }</a:t>
            </a:r>
            <a:endParaRPr lang="en-US" altLang="zh-CN" sz="1600" dirty="0">
              <a:latin typeface="Arial" panose="020B0604020202020204" pitchFamily="34" charset="0"/>
              <a:ea typeface="华文新魏" panose="02010800040101010101" pitchFamily="2" charset="-122"/>
            </a:endParaRPr>
          </a:p>
          <a:p>
            <a:pPr algn="just"/>
            <a:r>
              <a:rPr lang="en-US" altLang="zh-CN" sz="1600" dirty="0">
                <a:latin typeface="Arial" panose="020B0604020202020204" pitchFamily="34" charset="0"/>
                <a:ea typeface="华文新魏" panose="02010800040101010101" pitchFamily="2" charset="-122"/>
              </a:rPr>
              <a:t>}</a:t>
            </a:r>
          </a:p>
        </p:txBody>
      </p:sp>
      <p:sp>
        <p:nvSpPr>
          <p:cNvPr id="283654" name="Rectangle 6"/>
          <p:cNvSpPr>
            <a:spLocks noChangeArrowheads="1"/>
          </p:cNvSpPr>
          <p:nvPr/>
        </p:nvSpPr>
        <p:spPr bwMode="auto">
          <a:xfrm>
            <a:off x="2333625" y="2895600"/>
            <a:ext cx="3600450" cy="2286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655" name="Rectangle 7"/>
          <p:cNvSpPr>
            <a:spLocks noChangeArrowheads="1"/>
          </p:cNvSpPr>
          <p:nvPr/>
        </p:nvSpPr>
        <p:spPr bwMode="auto">
          <a:xfrm>
            <a:off x="2333625" y="3124200"/>
            <a:ext cx="3600450" cy="2286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83656" name="Group 8"/>
          <p:cNvGrpSpPr/>
          <p:nvPr/>
        </p:nvGrpSpPr>
        <p:grpSpPr bwMode="auto">
          <a:xfrm>
            <a:off x="5929314" y="2890684"/>
            <a:ext cx="3195637" cy="646422"/>
            <a:chOff x="2688" y="2982"/>
            <a:chExt cx="2013" cy="466"/>
          </a:xfrm>
        </p:grpSpPr>
        <p:grpSp>
          <p:nvGrpSpPr>
            <p:cNvPr id="283657" name="Group 9"/>
            <p:cNvGrpSpPr/>
            <p:nvPr/>
          </p:nvGrpSpPr>
          <p:grpSpPr bwMode="auto">
            <a:xfrm>
              <a:off x="3013" y="2982"/>
              <a:ext cx="1688" cy="466"/>
              <a:chOff x="2645" y="1769"/>
              <a:chExt cx="944" cy="769"/>
            </a:xfrm>
          </p:grpSpPr>
          <p:sp>
            <p:nvSpPr>
              <p:cNvPr id="283658" name="Rectangle 10"/>
              <p:cNvSpPr>
                <a:spLocks noChangeArrowheads="1"/>
              </p:cNvSpPr>
              <p:nvPr/>
            </p:nvSpPr>
            <p:spPr bwMode="auto">
              <a:xfrm>
                <a:off x="2705" y="1769"/>
                <a:ext cx="884" cy="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zh-CN" altLang="en-US" dirty="0">
                    <a:latin typeface="Arial" panose="020B0604020202020204" pitchFamily="34" charset="0"/>
                    <a:ea typeface="宋体" panose="02010600030101010101" pitchFamily="2" charset="-122"/>
                  </a:rPr>
                  <a:t>判断</a:t>
                </a:r>
                <a:r>
                  <a:rPr kumimoji="1" lang="en-US" altLang="zh-CN" dirty="0">
                    <a:latin typeface="Arial" panose="020B0604020202020204" pitchFamily="34" charset="0"/>
                    <a:ea typeface="宋体" panose="02010600030101010101" pitchFamily="2" charset="-122"/>
                  </a:rPr>
                  <a:t>OSIntNesting</a:t>
                </a:r>
                <a:r>
                  <a:rPr kumimoji="1" lang="zh-CN" altLang="en-US" dirty="0">
                    <a:latin typeface="Arial" panose="020B0604020202020204" pitchFamily="34" charset="0"/>
                    <a:ea typeface="宋体" panose="02010600030101010101" pitchFamily="2" charset="-122"/>
                  </a:rPr>
                  <a:t>是否小于</a:t>
                </a:r>
                <a:r>
                  <a:rPr kumimoji="1" lang="en-US" altLang="zh-CN" dirty="0">
                    <a:latin typeface="Arial" panose="020B0604020202020204" pitchFamily="34" charset="0"/>
                    <a:ea typeface="宋体" panose="02010600030101010101" pitchFamily="2" charset="-122"/>
                  </a:rPr>
                  <a:t>255</a:t>
                </a:r>
              </a:p>
            </p:txBody>
          </p:sp>
          <p:sp>
            <p:nvSpPr>
              <p:cNvPr id="283659" name="AutoShape 11"/>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3660" name="Freeform 12"/>
            <p:cNvSpPr/>
            <p:nvPr/>
          </p:nvSpPr>
          <p:spPr bwMode="auto">
            <a:xfrm rot="16200000" flipV="1">
              <a:off x="2790" y="3051"/>
              <a:ext cx="111" cy="315"/>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3661" name="Rectangle 13"/>
          <p:cNvSpPr>
            <a:spLocks noChangeArrowheads="1"/>
          </p:cNvSpPr>
          <p:nvPr/>
        </p:nvSpPr>
        <p:spPr bwMode="auto">
          <a:xfrm>
            <a:off x="2297113" y="2057400"/>
            <a:ext cx="7435850" cy="2590800"/>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662" name="Rectangle 14"/>
          <p:cNvSpPr>
            <a:spLocks noChangeArrowheads="1"/>
          </p:cNvSpPr>
          <p:nvPr/>
        </p:nvSpPr>
        <p:spPr bwMode="auto">
          <a:xfrm>
            <a:off x="2333625" y="3352800"/>
            <a:ext cx="3600450" cy="3048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83663" name="Group 15"/>
          <p:cNvGrpSpPr/>
          <p:nvPr/>
        </p:nvGrpSpPr>
        <p:grpSpPr bwMode="auto">
          <a:xfrm>
            <a:off x="5929313" y="3488717"/>
            <a:ext cx="3200400" cy="368603"/>
            <a:chOff x="3491" y="2138"/>
            <a:chExt cx="1559" cy="195"/>
          </a:xfrm>
        </p:grpSpPr>
        <p:grpSp>
          <p:nvGrpSpPr>
            <p:cNvPr id="283664" name="Group 16"/>
            <p:cNvGrpSpPr/>
            <p:nvPr/>
          </p:nvGrpSpPr>
          <p:grpSpPr bwMode="auto">
            <a:xfrm>
              <a:off x="3743" y="2138"/>
              <a:ext cx="1307" cy="195"/>
              <a:chOff x="2645" y="1843"/>
              <a:chExt cx="944" cy="629"/>
            </a:xfrm>
          </p:grpSpPr>
          <p:sp>
            <p:nvSpPr>
              <p:cNvPr id="283665" name="Rectangle 17"/>
              <p:cNvSpPr>
                <a:spLocks noChangeArrowheads="1"/>
              </p:cNvSpPr>
              <p:nvPr/>
            </p:nvSpPr>
            <p:spPr bwMode="auto">
              <a:xfrm>
                <a:off x="2705" y="1843"/>
                <a:ext cx="884" cy="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en-US" altLang="zh-CN" dirty="0">
                    <a:latin typeface="Arial" panose="020B0604020202020204" pitchFamily="34" charset="0"/>
                    <a:ea typeface="宋体" panose="02010600030101010101" pitchFamily="2" charset="-122"/>
                  </a:rPr>
                  <a:t>OSIntNesting</a:t>
                </a:r>
                <a:r>
                  <a:rPr kumimoji="1" lang="zh-CN" altLang="en-US" dirty="0">
                    <a:latin typeface="Arial" panose="020B0604020202020204" pitchFamily="34" charset="0"/>
                    <a:ea typeface="宋体" panose="02010600030101010101" pitchFamily="2" charset="-122"/>
                  </a:rPr>
                  <a:t>加</a:t>
                </a:r>
                <a:r>
                  <a:rPr kumimoji="1" lang="en-US" altLang="zh-CN" dirty="0">
                    <a:latin typeface="Arial" panose="020B0604020202020204" pitchFamily="34" charset="0"/>
                    <a:ea typeface="宋体" panose="02010600030101010101" pitchFamily="2" charset="-122"/>
                  </a:rPr>
                  <a:t>1</a:t>
                </a:r>
              </a:p>
            </p:txBody>
          </p:sp>
          <p:sp>
            <p:nvSpPr>
              <p:cNvPr id="283666" name="AutoShape 18"/>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3667" name="Freeform 19"/>
            <p:cNvSpPr/>
            <p:nvPr/>
          </p:nvSpPr>
          <p:spPr bwMode="auto">
            <a:xfrm rot="16200000" flipV="1">
              <a:off x="3584" y="2078"/>
              <a:ext cx="57" cy="244"/>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3668" name="Group 20"/>
          <p:cNvGrpSpPr/>
          <p:nvPr/>
        </p:nvGrpSpPr>
        <p:grpSpPr bwMode="auto">
          <a:xfrm>
            <a:off x="5929313" y="2524125"/>
            <a:ext cx="3200400" cy="433388"/>
            <a:chOff x="2656" y="2734"/>
            <a:chExt cx="1559" cy="187"/>
          </a:xfrm>
        </p:grpSpPr>
        <p:grpSp>
          <p:nvGrpSpPr>
            <p:cNvPr id="283669" name="Group 21"/>
            <p:cNvGrpSpPr/>
            <p:nvPr/>
          </p:nvGrpSpPr>
          <p:grpSpPr bwMode="auto">
            <a:xfrm>
              <a:off x="2908" y="2734"/>
              <a:ext cx="1307" cy="180"/>
              <a:chOff x="2645" y="1895"/>
              <a:chExt cx="944" cy="577"/>
            </a:xfrm>
          </p:grpSpPr>
          <p:sp>
            <p:nvSpPr>
              <p:cNvPr id="283670" name="Rectangle 22"/>
              <p:cNvSpPr>
                <a:spLocks noChangeArrowheads="1"/>
              </p:cNvSpPr>
              <p:nvPr/>
            </p:nvSpPr>
            <p:spPr bwMode="auto">
              <a:xfrm>
                <a:off x="2705" y="1899"/>
                <a:ext cx="884" cy="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zh-CN" altLang="en-US">
                    <a:latin typeface="Arial" panose="020B0604020202020204" pitchFamily="34" charset="0"/>
                    <a:ea typeface="宋体" panose="02010600030101010101" pitchFamily="2" charset="-122"/>
                  </a:rPr>
                  <a:t>判断</a:t>
                </a:r>
                <a:r>
                  <a:rPr kumimoji="1" lang="en-US" altLang="zh-CN">
                    <a:latin typeface="Arial" panose="020B0604020202020204" pitchFamily="34" charset="0"/>
                    <a:ea typeface="宋体" panose="02010600030101010101" pitchFamily="2" charset="-122"/>
                  </a:rPr>
                  <a:t>RTOS</a:t>
                </a:r>
                <a:r>
                  <a:rPr kumimoji="1" lang="zh-CN" altLang="en-US">
                    <a:latin typeface="Arial" panose="020B0604020202020204" pitchFamily="34" charset="0"/>
                    <a:ea typeface="宋体" panose="02010600030101010101" pitchFamily="2" charset="-122"/>
                  </a:rPr>
                  <a:t>是否运行</a:t>
                </a:r>
              </a:p>
            </p:txBody>
          </p:sp>
          <p:sp>
            <p:nvSpPr>
              <p:cNvPr id="283671" name="AutoShape 23"/>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3672" name="Freeform 24"/>
            <p:cNvSpPr/>
            <p:nvPr/>
          </p:nvSpPr>
          <p:spPr bwMode="auto">
            <a:xfrm rot="5400000">
              <a:off x="2729" y="2742"/>
              <a:ext cx="106" cy="25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3673" name="Rectangle 25"/>
          <p:cNvSpPr>
            <a:spLocks noChangeArrowheads="1"/>
          </p:cNvSpPr>
          <p:nvPr/>
        </p:nvSpPr>
        <p:spPr bwMode="auto">
          <a:xfrm>
            <a:off x="2405063" y="1376364"/>
            <a:ext cx="73009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zh-CN" altLang="en-US" sz="2000">
                <a:latin typeface="Arial" panose="020B0604020202020204" pitchFamily="34" charset="0"/>
                <a:ea typeface="华文新魏" panose="02010800040101010101" pitchFamily="2" charset="-122"/>
              </a:rPr>
              <a:t>进入中断处理的代码如下所示。</a:t>
            </a: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83673"/>
                                        </p:tgtEl>
                                        <p:attrNameLst>
                                          <p:attrName>style.visibility</p:attrName>
                                        </p:attrNameLst>
                                      </p:cBhvr>
                                      <p:to>
                                        <p:strVal val="visible"/>
                                      </p:to>
                                    </p:set>
                                    <p:animEffect transition="in" filter="blinds(horizontal)">
                                      <p:cBhvr>
                                        <p:cTn id="7" dur="500"/>
                                        <p:tgtEl>
                                          <p:spTgt spid="283673"/>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283661"/>
                                        </p:tgtEl>
                                        <p:attrNameLst>
                                          <p:attrName>style.visibility</p:attrName>
                                        </p:attrNameLst>
                                      </p:cBhvr>
                                      <p:to>
                                        <p:strVal val="visible"/>
                                      </p:to>
                                    </p:set>
                                    <p:animEffect transition="in" filter="slide(fromBottom)">
                                      <p:cBhvr>
                                        <p:cTn id="11" dur="500"/>
                                        <p:tgtEl>
                                          <p:spTgt spid="283661"/>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283653"/>
                                        </p:tgtEl>
                                        <p:attrNameLst>
                                          <p:attrName>style.visibility</p:attrName>
                                        </p:attrNameLst>
                                      </p:cBhvr>
                                      <p:to>
                                        <p:strVal val="visible"/>
                                      </p:to>
                                    </p:se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283654"/>
                                        </p:tgtEl>
                                        <p:attrNameLst>
                                          <p:attrName>style.visibility</p:attrName>
                                        </p:attrNameLst>
                                      </p:cBhvr>
                                      <p:to>
                                        <p:strVal val="visible"/>
                                      </p:to>
                                    </p:set>
                                    <p:animEffect transition="in" filter="wipe(up)">
                                      <p:cBhvr>
                                        <p:cTn id="18" dur="500"/>
                                        <p:tgtEl>
                                          <p:spTgt spid="283654"/>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283668"/>
                                        </p:tgtEl>
                                        <p:attrNameLst>
                                          <p:attrName>style.visibility</p:attrName>
                                        </p:attrNameLst>
                                      </p:cBhvr>
                                      <p:to>
                                        <p:strVal val="visible"/>
                                      </p:to>
                                    </p:set>
                                    <p:animEffect transition="in" filter="wipe(left)">
                                      <p:cBhvr>
                                        <p:cTn id="22" dur="500"/>
                                        <p:tgtEl>
                                          <p:spTgt spid="283668"/>
                                        </p:tgtEl>
                                      </p:cBhvr>
                                    </p:animEffect>
                                  </p:childTnLst>
                                </p:cTn>
                              </p:par>
                            </p:childTnLst>
                          </p:cTn>
                        </p:par>
                        <p:par>
                          <p:cTn id="23" fill="hold">
                            <p:stCondLst>
                              <p:cond delay="2000"/>
                            </p:stCondLst>
                            <p:childTnLst>
                              <p:par>
                                <p:cTn id="24" presetID="22" presetClass="entr" presetSubtype="1" fill="hold" grpId="0" nodeType="afterEffect">
                                  <p:stCondLst>
                                    <p:cond delay="0"/>
                                  </p:stCondLst>
                                  <p:childTnLst>
                                    <p:set>
                                      <p:cBhvr>
                                        <p:cTn id="25" dur="1" fill="hold">
                                          <p:stCondLst>
                                            <p:cond delay="0"/>
                                          </p:stCondLst>
                                        </p:cTn>
                                        <p:tgtEl>
                                          <p:spTgt spid="283655"/>
                                        </p:tgtEl>
                                        <p:attrNameLst>
                                          <p:attrName>style.visibility</p:attrName>
                                        </p:attrNameLst>
                                      </p:cBhvr>
                                      <p:to>
                                        <p:strVal val="visible"/>
                                      </p:to>
                                    </p:set>
                                    <p:animEffect transition="in" filter="wipe(up)">
                                      <p:cBhvr>
                                        <p:cTn id="26" dur="500"/>
                                        <p:tgtEl>
                                          <p:spTgt spid="283655"/>
                                        </p:tgtEl>
                                      </p:cBhvr>
                                    </p:animEffect>
                                  </p:childTnLst>
                                </p:cTn>
                              </p:par>
                            </p:childTnLst>
                          </p:cTn>
                        </p:par>
                        <p:par>
                          <p:cTn id="27" fill="hold">
                            <p:stCondLst>
                              <p:cond delay="2500"/>
                            </p:stCondLst>
                            <p:childTnLst>
                              <p:par>
                                <p:cTn id="28" presetID="22" presetClass="entr" presetSubtype="8" fill="hold" nodeType="afterEffect">
                                  <p:stCondLst>
                                    <p:cond delay="0"/>
                                  </p:stCondLst>
                                  <p:childTnLst>
                                    <p:set>
                                      <p:cBhvr>
                                        <p:cTn id="29" dur="1" fill="hold">
                                          <p:stCondLst>
                                            <p:cond delay="0"/>
                                          </p:stCondLst>
                                        </p:cTn>
                                        <p:tgtEl>
                                          <p:spTgt spid="283656"/>
                                        </p:tgtEl>
                                        <p:attrNameLst>
                                          <p:attrName>style.visibility</p:attrName>
                                        </p:attrNameLst>
                                      </p:cBhvr>
                                      <p:to>
                                        <p:strVal val="visible"/>
                                      </p:to>
                                    </p:set>
                                    <p:animEffect transition="in" filter="wipe(left)">
                                      <p:cBhvr>
                                        <p:cTn id="30" dur="500"/>
                                        <p:tgtEl>
                                          <p:spTgt spid="283656"/>
                                        </p:tgtEl>
                                      </p:cBhvr>
                                    </p:animEffect>
                                  </p:childTnLst>
                                </p:cTn>
                              </p:par>
                            </p:childTnLst>
                          </p:cTn>
                        </p:par>
                        <p:par>
                          <p:cTn id="31" fill="hold">
                            <p:stCondLst>
                              <p:cond delay="3000"/>
                            </p:stCondLst>
                            <p:childTnLst>
                              <p:par>
                                <p:cTn id="32" presetID="22" presetClass="entr" presetSubtype="1" fill="hold" grpId="0" nodeType="afterEffect">
                                  <p:stCondLst>
                                    <p:cond delay="0"/>
                                  </p:stCondLst>
                                  <p:childTnLst>
                                    <p:set>
                                      <p:cBhvr>
                                        <p:cTn id="33" dur="1" fill="hold">
                                          <p:stCondLst>
                                            <p:cond delay="0"/>
                                          </p:stCondLst>
                                        </p:cTn>
                                        <p:tgtEl>
                                          <p:spTgt spid="283662"/>
                                        </p:tgtEl>
                                        <p:attrNameLst>
                                          <p:attrName>style.visibility</p:attrName>
                                        </p:attrNameLst>
                                      </p:cBhvr>
                                      <p:to>
                                        <p:strVal val="visible"/>
                                      </p:to>
                                    </p:set>
                                    <p:animEffect transition="in" filter="wipe(up)">
                                      <p:cBhvr>
                                        <p:cTn id="34" dur="500"/>
                                        <p:tgtEl>
                                          <p:spTgt spid="283662"/>
                                        </p:tgtEl>
                                      </p:cBhvr>
                                    </p:animEffect>
                                  </p:childTnLst>
                                </p:cTn>
                              </p:par>
                            </p:childTnLst>
                          </p:cTn>
                        </p:par>
                        <p:par>
                          <p:cTn id="35" fill="hold">
                            <p:stCondLst>
                              <p:cond delay="3500"/>
                            </p:stCondLst>
                            <p:childTnLst>
                              <p:par>
                                <p:cTn id="36" presetID="22" presetClass="entr" presetSubtype="8" fill="hold" nodeType="afterEffect">
                                  <p:stCondLst>
                                    <p:cond delay="0"/>
                                  </p:stCondLst>
                                  <p:childTnLst>
                                    <p:set>
                                      <p:cBhvr>
                                        <p:cTn id="37" dur="1" fill="hold">
                                          <p:stCondLst>
                                            <p:cond delay="0"/>
                                          </p:stCondLst>
                                        </p:cTn>
                                        <p:tgtEl>
                                          <p:spTgt spid="283663"/>
                                        </p:tgtEl>
                                        <p:attrNameLst>
                                          <p:attrName>style.visibility</p:attrName>
                                        </p:attrNameLst>
                                      </p:cBhvr>
                                      <p:to>
                                        <p:strVal val="visible"/>
                                      </p:to>
                                    </p:set>
                                    <p:animEffect transition="in" filter="wipe(left)">
                                      <p:cBhvr>
                                        <p:cTn id="38" dur="500"/>
                                        <p:tgtEl>
                                          <p:spTgt spid="2836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653" grpId="0" animBg="1"/>
      <p:bldP spid="283654" grpId="0" animBg="1"/>
      <p:bldP spid="283655" grpId="0" animBg="1"/>
      <p:bldP spid="283661" grpId="0" animBg="1"/>
      <p:bldP spid="283662" grpId="0" animBg="1"/>
      <p:bldP spid="283673" grpId="0"/>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AutoShape 2"/>
          <p:cNvSpPr>
            <a:spLocks noChangeArrowheads="1"/>
          </p:cNvSpPr>
          <p:nvPr/>
        </p:nvSpPr>
        <p:spPr bwMode="auto">
          <a:xfrm>
            <a:off x="1774826" y="342094"/>
            <a:ext cx="432117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临界区与中断管理</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p>
        </p:txBody>
      </p:sp>
      <p:sp>
        <p:nvSpPr>
          <p:cNvPr id="284675" name="AutoShape 3"/>
          <p:cNvSpPr>
            <a:spLocks noChangeArrowheads="1"/>
          </p:cNvSpPr>
          <p:nvPr/>
        </p:nvSpPr>
        <p:spPr bwMode="gray">
          <a:xfrm>
            <a:off x="6248401" y="228786"/>
            <a:ext cx="3457575"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中断管理</a:t>
            </a:r>
          </a:p>
        </p:txBody>
      </p:sp>
      <p:sp>
        <p:nvSpPr>
          <p:cNvPr id="284676" name="Rectangle 4"/>
          <p:cNvSpPr>
            <a:spLocks noChangeArrowheads="1"/>
          </p:cNvSpPr>
          <p:nvPr/>
        </p:nvSpPr>
        <p:spPr bwMode="auto">
          <a:xfrm>
            <a:off x="2057400" y="1703388"/>
            <a:ext cx="4495800" cy="3022600"/>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171450" indent="-171450">
              <a:tabLst>
                <a:tab pos="1885950" algn="l"/>
              </a:tabLst>
              <a:defRPr kumimoji="1" sz="2400">
                <a:solidFill>
                  <a:schemeClr val="tx1"/>
                </a:solidFill>
                <a:latin typeface="Times New Roman" panose="02020603050405020304" pitchFamily="18" charset="0"/>
                <a:ea typeface="宋体" panose="02010600030101010101" pitchFamily="2" charset="-122"/>
              </a:defRPr>
            </a:lvl1pPr>
            <a:lvl2pPr>
              <a:tabLst>
                <a:tab pos="1885950" algn="l"/>
              </a:tabLst>
              <a:defRPr kumimoji="1" sz="2400">
                <a:solidFill>
                  <a:schemeClr val="tx1"/>
                </a:solidFill>
                <a:latin typeface="Times New Roman" panose="02020603050405020304" pitchFamily="18" charset="0"/>
                <a:ea typeface="宋体" panose="02010600030101010101" pitchFamily="2" charset="-122"/>
              </a:defRPr>
            </a:lvl2pPr>
            <a:lvl3pPr>
              <a:tabLst>
                <a:tab pos="1885950" algn="l"/>
              </a:tabLst>
              <a:defRPr kumimoji="1" sz="2400">
                <a:solidFill>
                  <a:schemeClr val="tx1"/>
                </a:solidFill>
                <a:latin typeface="Times New Roman" panose="02020603050405020304" pitchFamily="18" charset="0"/>
                <a:ea typeface="宋体" panose="02010600030101010101" pitchFamily="2" charset="-122"/>
              </a:defRPr>
            </a:lvl3pPr>
            <a:lvl4pPr>
              <a:tabLst>
                <a:tab pos="1885950" algn="l"/>
              </a:tabLst>
              <a:defRPr kumimoji="1" sz="2400">
                <a:solidFill>
                  <a:schemeClr val="tx1"/>
                </a:solidFill>
                <a:latin typeface="Times New Roman" panose="02020603050405020304" pitchFamily="18" charset="0"/>
                <a:ea typeface="宋体" panose="02010600030101010101" pitchFamily="2" charset="-122"/>
              </a:defRPr>
            </a:lvl4pPr>
            <a:lvl5pPr>
              <a:tabLst>
                <a:tab pos="1885950"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9pPr>
          </a:lstStyle>
          <a:p>
            <a:pPr algn="just"/>
            <a:r>
              <a:rPr lang="en-US" altLang="zh-CN" sz="1200" dirty="0">
                <a:latin typeface="Arial" panose="020B0604020202020204" pitchFamily="34" charset="0"/>
                <a:ea typeface="华文新魏" panose="02010800040101010101" pitchFamily="2" charset="-122"/>
              </a:rPr>
              <a:t>void  </a:t>
            </a:r>
            <a:r>
              <a:rPr lang="en-US" altLang="zh-CN" sz="1200" dirty="0" err="1">
                <a:latin typeface="Arial" panose="020B0604020202020204" pitchFamily="34" charset="0"/>
                <a:ea typeface="华文新魏" panose="02010800040101010101" pitchFamily="2" charset="-122"/>
              </a:rPr>
              <a:t>OSIntExit</a:t>
            </a:r>
            <a:r>
              <a:rPr lang="en-US" altLang="zh-CN" sz="1200" dirty="0">
                <a:latin typeface="Arial" panose="020B0604020202020204" pitchFamily="34" charset="0"/>
                <a:ea typeface="华文新魏" panose="02010800040101010101" pitchFamily="2" charset="-122"/>
              </a:rPr>
              <a:t> (void)</a:t>
            </a:r>
          </a:p>
          <a:p>
            <a:pPr algn="just"/>
            <a:r>
              <a:rPr lang="en-US" altLang="zh-CN" sz="1200" dirty="0">
                <a:latin typeface="Arial" panose="020B0604020202020204" pitchFamily="34" charset="0"/>
                <a:ea typeface="华文新魏" panose="02010800040101010101" pitchFamily="2" charset="-122"/>
              </a:rPr>
              <a:t>{</a:t>
            </a:r>
          </a:p>
          <a:p>
            <a:pPr algn="just"/>
            <a:r>
              <a:rPr kumimoji="0" lang="en-US" altLang="zh-CN" sz="1200" dirty="0">
                <a:latin typeface="Arial" panose="020B0604020202020204" pitchFamily="34" charset="0"/>
                <a:ea typeface="华文新魏" panose="02010800040101010101" pitchFamily="2" charset="-122"/>
              </a:rPr>
              <a:t>    if (</a:t>
            </a:r>
            <a:r>
              <a:rPr kumimoji="0" lang="en-US" altLang="zh-CN" sz="1200" dirty="0" err="1">
                <a:latin typeface="Arial" panose="020B0604020202020204" pitchFamily="34" charset="0"/>
                <a:ea typeface="华文新魏" panose="02010800040101010101" pitchFamily="2" charset="-122"/>
              </a:rPr>
              <a:t>OSRunning</a:t>
            </a:r>
            <a:r>
              <a:rPr kumimoji="0" lang="en-US" altLang="zh-CN" sz="1200" dirty="0">
                <a:latin typeface="Arial" panose="020B0604020202020204" pitchFamily="34" charset="0"/>
                <a:ea typeface="华文新魏" panose="02010800040101010101" pitchFamily="2" charset="-122"/>
              </a:rPr>
              <a:t> == TRUE) {</a:t>
            </a:r>
          </a:p>
          <a:p>
            <a:pPr algn="just"/>
            <a:r>
              <a:rPr kumimoji="0" lang="en-US" altLang="zh-CN" sz="1200" dirty="0">
                <a:latin typeface="Arial" panose="020B0604020202020204" pitchFamily="34" charset="0"/>
                <a:ea typeface="华文新魏" panose="02010800040101010101" pitchFamily="2" charset="-122"/>
              </a:rPr>
              <a:t>        OS_ENTER_CRITICAL();</a:t>
            </a:r>
          </a:p>
          <a:p>
            <a:pPr algn="just"/>
            <a:r>
              <a:rPr kumimoji="0" lang="en-US" altLang="zh-CN" sz="1200" dirty="0">
                <a:latin typeface="Arial" panose="020B0604020202020204" pitchFamily="34" charset="0"/>
                <a:ea typeface="华文新魏" panose="02010800040101010101" pitchFamily="2" charset="-122"/>
              </a:rPr>
              <a:t>        if (OSIntNesting &gt; 0) {</a:t>
            </a:r>
          </a:p>
          <a:p>
            <a:pPr algn="just"/>
            <a:r>
              <a:rPr kumimoji="0" lang="en-US" altLang="zh-CN" sz="1200" dirty="0">
                <a:latin typeface="Arial" panose="020B0604020202020204" pitchFamily="34" charset="0"/>
                <a:ea typeface="华文新魏" panose="02010800040101010101" pitchFamily="2" charset="-122"/>
              </a:rPr>
              <a:t>            OSIntNesting--;</a:t>
            </a:r>
          </a:p>
          <a:p>
            <a:pPr algn="just"/>
            <a:r>
              <a:rPr kumimoji="0" lang="en-US" altLang="zh-CN" sz="1200" dirty="0">
                <a:latin typeface="Arial" panose="020B0604020202020204" pitchFamily="34" charset="0"/>
                <a:ea typeface="华文新魏" panose="02010800040101010101" pitchFamily="2" charset="-122"/>
              </a:rPr>
              <a:t>        }</a:t>
            </a:r>
          </a:p>
          <a:p>
            <a:pPr algn="just"/>
            <a:r>
              <a:rPr kumimoji="0" lang="en-US" altLang="zh-CN" sz="1200" dirty="0">
                <a:latin typeface="Arial" panose="020B0604020202020204" pitchFamily="34" charset="0"/>
                <a:ea typeface="华文新魏" panose="02010800040101010101" pitchFamily="2" charset="-122"/>
              </a:rPr>
              <a:t>        if (</a:t>
            </a:r>
            <a:r>
              <a:rPr kumimoji="0" lang="en-US" altLang="zh-CN" sz="1200" dirty="0" err="1">
                <a:latin typeface="Arial" panose="020B0604020202020204" pitchFamily="34" charset="0"/>
                <a:ea typeface="华文新魏" panose="02010800040101010101" pitchFamily="2" charset="-122"/>
              </a:rPr>
              <a:t>OSInterNesting</a:t>
            </a:r>
            <a:r>
              <a:rPr kumimoji="0" lang="en-US" altLang="zh-CN" sz="1200" dirty="0">
                <a:latin typeface="Arial" panose="020B0604020202020204" pitchFamily="34" charset="0"/>
                <a:ea typeface="华文新魏" panose="02010800040101010101" pitchFamily="2" charset="-122"/>
              </a:rPr>
              <a:t> == 0) {</a:t>
            </a:r>
          </a:p>
          <a:p>
            <a:pPr algn="just"/>
            <a:r>
              <a:rPr kumimoji="0" lang="en-US" altLang="zh-CN" sz="1200" dirty="0">
                <a:latin typeface="Arial" panose="020B0604020202020204" pitchFamily="34" charset="0"/>
                <a:ea typeface="华文新魏" panose="02010800040101010101" pitchFamily="2" charset="-122"/>
              </a:rPr>
              <a:t>            </a:t>
            </a:r>
            <a:r>
              <a:rPr kumimoji="0" lang="en-US" altLang="zh-CN" sz="1200" dirty="0" err="1">
                <a:latin typeface="Arial" panose="020B0604020202020204" pitchFamily="34" charset="0"/>
                <a:ea typeface="华文新魏" panose="02010800040101010101" pitchFamily="2" charset="-122"/>
              </a:rPr>
              <a:t>OSIntExitY</a:t>
            </a:r>
            <a:r>
              <a:rPr kumimoji="0" lang="en-US" altLang="zh-CN" sz="1200" dirty="0">
                <a:latin typeface="Arial" panose="020B0604020202020204" pitchFamily="34" charset="0"/>
                <a:ea typeface="华文新魏" panose="02010800040101010101" pitchFamily="2" charset="-122"/>
              </a:rPr>
              <a:t> = </a:t>
            </a:r>
            <a:r>
              <a:rPr kumimoji="0" lang="en-US" altLang="zh-CN" sz="1200" dirty="0" err="1">
                <a:latin typeface="Arial" panose="020B0604020202020204" pitchFamily="34" charset="0"/>
                <a:ea typeface="华文新魏" panose="02010800040101010101" pitchFamily="2" charset="-122"/>
              </a:rPr>
              <a:t>OSUnMapTbl</a:t>
            </a:r>
            <a:r>
              <a:rPr kumimoji="0" lang="en-US" altLang="zh-CN" sz="1200" dirty="0">
                <a:latin typeface="Arial" panose="020B0604020202020204" pitchFamily="34" charset="0"/>
                <a:ea typeface="华文新魏" panose="02010800040101010101" pitchFamily="2" charset="-122"/>
              </a:rPr>
              <a:t>[</a:t>
            </a:r>
            <a:r>
              <a:rPr kumimoji="0" lang="en-US" altLang="zh-CN" sz="1200" dirty="0" err="1">
                <a:latin typeface="Arial" panose="020B0604020202020204" pitchFamily="34" charset="0"/>
                <a:ea typeface="华文新魏" panose="02010800040101010101" pitchFamily="2" charset="-122"/>
              </a:rPr>
              <a:t>OSRdyGrp</a:t>
            </a:r>
            <a:r>
              <a:rPr kumimoji="0" lang="en-US" altLang="zh-CN" sz="1200" dirty="0">
                <a:latin typeface="Arial" panose="020B0604020202020204" pitchFamily="34" charset="0"/>
                <a:ea typeface="华文新魏" panose="02010800040101010101" pitchFamily="2" charset="-122"/>
              </a:rPr>
              <a:t>];</a:t>
            </a:r>
          </a:p>
          <a:p>
            <a:pPr algn="just"/>
            <a:r>
              <a:rPr kumimoji="0" lang="en-US" altLang="zh-CN" sz="1200" dirty="0">
                <a:latin typeface="Arial" panose="020B0604020202020204" pitchFamily="34" charset="0"/>
                <a:ea typeface="华文新魏" panose="02010800040101010101" pitchFamily="2" charset="-122"/>
              </a:rPr>
              <a:t>            </a:t>
            </a:r>
            <a:r>
              <a:rPr kumimoji="0" lang="en-US" altLang="zh-CN" sz="1200" dirty="0" err="1">
                <a:latin typeface="Arial" panose="020B0604020202020204" pitchFamily="34" charset="0"/>
                <a:ea typeface="华文新魏" panose="02010800040101010101" pitchFamily="2" charset="-122"/>
              </a:rPr>
              <a:t>OSPrioHighRdy</a:t>
            </a:r>
            <a:r>
              <a:rPr kumimoji="0" lang="en-US" altLang="zh-CN" sz="1200" dirty="0">
                <a:latin typeface="Arial" panose="020B0604020202020204" pitchFamily="34" charset="0"/>
                <a:ea typeface="华文新魏" panose="02010800040101010101" pitchFamily="2" charset="-122"/>
              </a:rPr>
              <a:t> = ((INT8U)(</a:t>
            </a:r>
            <a:r>
              <a:rPr kumimoji="0" lang="en-US" altLang="zh-CN" sz="1200" dirty="0" err="1">
                <a:latin typeface="Arial" panose="020B0604020202020204" pitchFamily="34" charset="0"/>
                <a:ea typeface="华文新魏" panose="02010800040101010101" pitchFamily="2" charset="-122"/>
              </a:rPr>
              <a:t>OSIntExitY</a:t>
            </a:r>
            <a:r>
              <a:rPr kumimoji="0" lang="en-US" altLang="zh-CN" sz="1200" dirty="0">
                <a:latin typeface="Arial" panose="020B0604020202020204" pitchFamily="34" charset="0"/>
                <a:ea typeface="华文新魏" panose="02010800040101010101" pitchFamily="2" charset="-122"/>
              </a:rPr>
              <a:t> &lt;&lt;3 )</a:t>
            </a:r>
          </a:p>
          <a:p>
            <a:pPr algn="just"/>
            <a:r>
              <a:rPr kumimoji="0" lang="en-US" altLang="zh-CN" sz="1200" dirty="0">
                <a:latin typeface="Arial" panose="020B0604020202020204" pitchFamily="34" charset="0"/>
                <a:ea typeface="华文新魏" panose="02010800040101010101" pitchFamily="2" charset="-122"/>
              </a:rPr>
              <a:t>+</a:t>
            </a:r>
            <a:r>
              <a:rPr kumimoji="0" lang="en-US" altLang="zh-CN" sz="1200" dirty="0" err="1">
                <a:latin typeface="Arial" panose="020B0604020202020204" pitchFamily="34" charset="0"/>
                <a:ea typeface="华文新魏" panose="02010800040101010101" pitchFamily="2" charset="-122"/>
              </a:rPr>
              <a:t>OSUnMapTbl</a:t>
            </a:r>
            <a:r>
              <a:rPr kumimoji="0" lang="en-US" altLang="zh-CN" sz="1200" dirty="0">
                <a:latin typeface="Arial" panose="020B0604020202020204" pitchFamily="34" charset="0"/>
                <a:ea typeface="华文新魏" panose="02010800040101010101" pitchFamily="2" charset="-122"/>
              </a:rPr>
              <a:t>[</a:t>
            </a:r>
            <a:r>
              <a:rPr kumimoji="0" lang="en-US" altLang="zh-CN" sz="1200" dirty="0" err="1">
                <a:latin typeface="Arial" panose="020B0604020202020204" pitchFamily="34" charset="0"/>
                <a:ea typeface="华文新魏" panose="02010800040101010101" pitchFamily="2" charset="-122"/>
              </a:rPr>
              <a:t>OSRdyTbl</a:t>
            </a:r>
            <a:r>
              <a:rPr kumimoji="0" lang="en-US" altLang="zh-CN" sz="1200" dirty="0">
                <a:latin typeface="Arial" panose="020B0604020202020204" pitchFamily="34" charset="0"/>
                <a:ea typeface="华文新魏" panose="02010800040101010101" pitchFamily="2" charset="-122"/>
              </a:rPr>
              <a:t>[</a:t>
            </a:r>
            <a:r>
              <a:rPr kumimoji="0" lang="en-US" altLang="zh-CN" sz="1200" dirty="0" err="1">
                <a:latin typeface="Arial" panose="020B0604020202020204" pitchFamily="34" charset="0"/>
                <a:ea typeface="华文新魏" panose="02010800040101010101" pitchFamily="2" charset="-122"/>
              </a:rPr>
              <a:t>OSIntExitY</a:t>
            </a:r>
            <a:r>
              <a:rPr kumimoji="0" lang="en-US" altLang="zh-CN" sz="1200" dirty="0">
                <a:latin typeface="Arial" panose="020B0604020202020204" pitchFamily="34" charset="0"/>
                <a:ea typeface="华文新魏" panose="02010800040101010101" pitchFamily="2" charset="-122"/>
              </a:rPr>
              <a:t>]]);</a:t>
            </a:r>
          </a:p>
          <a:p>
            <a:pPr algn="just"/>
            <a:r>
              <a:rPr kumimoji="0" lang="en-US" altLang="zh-CN" sz="1200" dirty="0">
                <a:latin typeface="Arial" panose="020B0604020202020204" pitchFamily="34" charset="0"/>
                <a:ea typeface="华文新魏" panose="02010800040101010101" pitchFamily="2" charset="-122"/>
              </a:rPr>
              <a:t>        if (</a:t>
            </a:r>
            <a:r>
              <a:rPr kumimoji="0" lang="en-US" altLang="zh-CN" sz="1200" dirty="0" err="1">
                <a:latin typeface="Arial" panose="020B0604020202020204" pitchFamily="34" charset="0"/>
                <a:ea typeface="华文新魏" panose="02010800040101010101" pitchFamily="2" charset="-122"/>
              </a:rPr>
              <a:t>OSPrioHighRdy</a:t>
            </a:r>
            <a:r>
              <a:rPr kumimoji="0" lang="en-US" altLang="zh-CN" sz="1200" dirty="0">
                <a:latin typeface="Arial" panose="020B0604020202020204" pitchFamily="34" charset="0"/>
                <a:ea typeface="华文新魏" panose="02010800040101010101" pitchFamily="2" charset="-122"/>
              </a:rPr>
              <a:t> != </a:t>
            </a:r>
            <a:r>
              <a:rPr kumimoji="0" lang="en-US" altLang="zh-CN" sz="1200" dirty="0" err="1">
                <a:latin typeface="Arial" panose="020B0604020202020204" pitchFamily="34" charset="0"/>
                <a:ea typeface="华文新魏" panose="02010800040101010101" pitchFamily="2" charset="-122"/>
              </a:rPr>
              <a:t>OSPrioCur</a:t>
            </a:r>
            <a:r>
              <a:rPr kumimoji="0" lang="en-US" altLang="zh-CN" sz="1200" dirty="0">
                <a:latin typeface="Arial" panose="020B0604020202020204" pitchFamily="34" charset="0"/>
                <a:ea typeface="华文新魏" panose="02010800040101010101" pitchFamily="2" charset="-122"/>
              </a:rPr>
              <a:t>) {</a:t>
            </a:r>
          </a:p>
          <a:p>
            <a:pPr algn="just"/>
            <a:r>
              <a:rPr kumimoji="0" lang="en-US" altLang="zh-CN" sz="1200" dirty="0">
                <a:latin typeface="Arial" panose="020B0604020202020204" pitchFamily="34" charset="0"/>
                <a:ea typeface="华文新魏" panose="02010800040101010101" pitchFamily="2" charset="-122"/>
              </a:rPr>
              <a:t>            </a:t>
            </a:r>
            <a:r>
              <a:rPr kumimoji="0" lang="en-US" altLang="zh-CN" sz="1200" dirty="0" err="1">
                <a:latin typeface="Arial" panose="020B0604020202020204" pitchFamily="34" charset="0"/>
                <a:ea typeface="华文新魏" panose="02010800040101010101" pitchFamily="2" charset="-122"/>
              </a:rPr>
              <a:t>OSTCBHighRdy</a:t>
            </a:r>
            <a:r>
              <a:rPr kumimoji="0" lang="en-US" altLang="zh-CN" sz="1200" dirty="0">
                <a:latin typeface="Arial" panose="020B0604020202020204" pitchFamily="34" charset="0"/>
                <a:ea typeface="华文新魏" panose="02010800040101010101" pitchFamily="2" charset="-122"/>
              </a:rPr>
              <a:t> = </a:t>
            </a:r>
            <a:r>
              <a:rPr kumimoji="0" lang="en-US" altLang="zh-CN" sz="1200" dirty="0" err="1">
                <a:latin typeface="Arial" panose="020B0604020202020204" pitchFamily="34" charset="0"/>
                <a:ea typeface="华文新魏" panose="02010800040101010101" pitchFamily="2" charset="-122"/>
              </a:rPr>
              <a:t>OSTCBPrioTbl</a:t>
            </a:r>
            <a:r>
              <a:rPr kumimoji="0" lang="en-US" altLang="zh-CN" sz="1200" dirty="0">
                <a:latin typeface="Arial" panose="020B0604020202020204" pitchFamily="34" charset="0"/>
                <a:ea typeface="华文新魏" panose="02010800040101010101" pitchFamily="2" charset="-122"/>
              </a:rPr>
              <a:t>[</a:t>
            </a:r>
            <a:r>
              <a:rPr kumimoji="0" lang="en-US" altLang="zh-CN" sz="1200" dirty="0" err="1">
                <a:latin typeface="Arial" panose="020B0604020202020204" pitchFamily="34" charset="0"/>
                <a:ea typeface="华文新魏" panose="02010800040101010101" pitchFamily="2" charset="-122"/>
              </a:rPr>
              <a:t>OSPrioHighRdy</a:t>
            </a:r>
            <a:r>
              <a:rPr kumimoji="0" lang="en-US" altLang="zh-CN" sz="1200" dirty="0">
                <a:latin typeface="Arial" panose="020B0604020202020204" pitchFamily="34" charset="0"/>
                <a:ea typeface="华文新魏" panose="02010800040101010101" pitchFamily="2" charset="-122"/>
              </a:rPr>
              <a:t>];</a:t>
            </a:r>
          </a:p>
          <a:p>
            <a:pPr algn="just"/>
            <a:r>
              <a:rPr kumimoji="0" lang="en-US" altLang="zh-CN" sz="1200" dirty="0">
                <a:latin typeface="Arial" panose="020B0604020202020204" pitchFamily="34" charset="0"/>
                <a:ea typeface="华文新魏" panose="02010800040101010101" pitchFamily="2" charset="-122"/>
              </a:rPr>
              <a:t>            </a:t>
            </a:r>
            <a:r>
              <a:rPr kumimoji="0" lang="en-US" altLang="zh-CN" sz="1200" dirty="0" err="1">
                <a:latin typeface="Arial" panose="020B0604020202020204" pitchFamily="34" charset="0"/>
                <a:ea typeface="华文新魏" panose="02010800040101010101" pitchFamily="2" charset="-122"/>
              </a:rPr>
              <a:t>OSIntCtxSw</a:t>
            </a:r>
            <a:r>
              <a:rPr kumimoji="0" lang="en-US" altLang="zh-CN" sz="1200" dirty="0">
                <a:latin typeface="Arial" panose="020B0604020202020204" pitchFamily="34" charset="0"/>
                <a:ea typeface="华文新魏" panose="02010800040101010101" pitchFamily="2" charset="-122"/>
              </a:rPr>
              <a:t>();</a:t>
            </a:r>
          </a:p>
          <a:p>
            <a:pPr algn="just"/>
            <a:r>
              <a:rPr kumimoji="0" lang="en-US" altLang="zh-CN" sz="1200" dirty="0">
                <a:latin typeface="Arial" panose="020B0604020202020204" pitchFamily="34" charset="0"/>
                <a:ea typeface="华文新魏" panose="02010800040101010101" pitchFamily="2" charset="-122"/>
              </a:rPr>
              <a:t>       }</a:t>
            </a:r>
            <a:endParaRPr lang="en-US" altLang="zh-CN" sz="1200" dirty="0">
              <a:latin typeface="Arial" panose="020B0604020202020204" pitchFamily="34" charset="0"/>
              <a:ea typeface="华文新魏" panose="02010800040101010101" pitchFamily="2" charset="-122"/>
            </a:endParaRPr>
          </a:p>
          <a:p>
            <a:pPr algn="just"/>
            <a:r>
              <a:rPr lang="en-US" altLang="zh-CN" sz="1200" dirty="0">
                <a:latin typeface="Arial" panose="020B0604020202020204" pitchFamily="34" charset="0"/>
                <a:ea typeface="华文新魏" panose="02010800040101010101" pitchFamily="2" charset="-122"/>
              </a:rPr>
              <a:t>}</a:t>
            </a:r>
          </a:p>
        </p:txBody>
      </p:sp>
      <p:sp>
        <p:nvSpPr>
          <p:cNvPr id="284677" name="Rectangle 5"/>
          <p:cNvSpPr>
            <a:spLocks noChangeArrowheads="1"/>
          </p:cNvSpPr>
          <p:nvPr/>
        </p:nvSpPr>
        <p:spPr bwMode="auto">
          <a:xfrm>
            <a:off x="2057400" y="2439988"/>
            <a:ext cx="4495800" cy="4572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678" name="Rectangle 6"/>
          <p:cNvSpPr>
            <a:spLocks noChangeArrowheads="1"/>
          </p:cNvSpPr>
          <p:nvPr/>
        </p:nvSpPr>
        <p:spPr bwMode="auto">
          <a:xfrm>
            <a:off x="2057400" y="3049588"/>
            <a:ext cx="4495800" cy="6858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84679" name="Group 7"/>
          <p:cNvGrpSpPr/>
          <p:nvPr/>
        </p:nvGrpSpPr>
        <p:grpSpPr bwMode="auto">
          <a:xfrm>
            <a:off x="6553200" y="3151991"/>
            <a:ext cx="3195638" cy="529824"/>
            <a:chOff x="2688" y="3024"/>
            <a:chExt cx="2013" cy="382"/>
          </a:xfrm>
        </p:grpSpPr>
        <p:grpSp>
          <p:nvGrpSpPr>
            <p:cNvPr id="284680" name="Group 8"/>
            <p:cNvGrpSpPr/>
            <p:nvPr/>
          </p:nvGrpSpPr>
          <p:grpSpPr bwMode="auto">
            <a:xfrm>
              <a:off x="3013" y="3024"/>
              <a:ext cx="1688" cy="382"/>
              <a:chOff x="2645" y="1842"/>
              <a:chExt cx="944" cy="630"/>
            </a:xfrm>
          </p:grpSpPr>
          <p:sp>
            <p:nvSpPr>
              <p:cNvPr id="284681" name="Rectangle 9"/>
              <p:cNvSpPr>
                <a:spLocks noChangeArrowheads="1"/>
              </p:cNvSpPr>
              <p:nvPr/>
            </p:nvSpPr>
            <p:spPr bwMode="auto">
              <a:xfrm>
                <a:off x="2705" y="1842"/>
                <a:ext cx="884" cy="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en-US" altLang="zh-CN" sz="1400" dirty="0">
                    <a:latin typeface="Arial" panose="020B0604020202020204" pitchFamily="34" charset="0"/>
                    <a:ea typeface="宋体" panose="02010600030101010101" pitchFamily="2" charset="-122"/>
                  </a:rPr>
                  <a:t>OSIntNesting</a:t>
                </a:r>
                <a:r>
                  <a:rPr kumimoji="1" lang="zh-CN" altLang="en-US" sz="1400" dirty="0">
                    <a:latin typeface="Arial" panose="020B0604020202020204" pitchFamily="34" charset="0"/>
                    <a:ea typeface="宋体" panose="02010600030101010101" pitchFamily="2" charset="-122"/>
                  </a:rPr>
                  <a:t>为</a:t>
                </a:r>
                <a:r>
                  <a:rPr kumimoji="1" lang="en-US" altLang="zh-CN" sz="1400" dirty="0">
                    <a:latin typeface="Arial" panose="020B0604020202020204" pitchFamily="34" charset="0"/>
                    <a:ea typeface="宋体" panose="02010600030101010101" pitchFamily="2" charset="-122"/>
                  </a:rPr>
                  <a:t>0</a:t>
                </a:r>
                <a:r>
                  <a:rPr lang="zh-CN" altLang="en-US" sz="1400" dirty="0">
                    <a:solidFill>
                      <a:srgbClr val="000000"/>
                    </a:solidFill>
                    <a:latin typeface="Arial" panose="020B0604020202020204" pitchFamily="34" charset="0"/>
                    <a:ea typeface="宋体" panose="02010600030101010101" pitchFamily="2" charset="-122"/>
                  </a:rPr>
                  <a:t>则查找进入就绪态且优先级最高的任务</a:t>
                </a:r>
              </a:p>
            </p:txBody>
          </p:sp>
          <p:sp>
            <p:nvSpPr>
              <p:cNvPr id="284682" name="AutoShape 10"/>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4683" name="Freeform 11"/>
            <p:cNvSpPr/>
            <p:nvPr/>
          </p:nvSpPr>
          <p:spPr bwMode="auto">
            <a:xfrm rot="16200000" flipV="1">
              <a:off x="2790" y="3051"/>
              <a:ext cx="111" cy="315"/>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4684" name="Rectangle 12"/>
          <p:cNvSpPr>
            <a:spLocks noChangeArrowheads="1"/>
          </p:cNvSpPr>
          <p:nvPr/>
        </p:nvSpPr>
        <p:spPr bwMode="auto">
          <a:xfrm>
            <a:off x="2068514" y="1627188"/>
            <a:ext cx="7685087" cy="3173412"/>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685" name="Rectangle 13"/>
          <p:cNvSpPr>
            <a:spLocks noChangeArrowheads="1"/>
          </p:cNvSpPr>
          <p:nvPr/>
        </p:nvSpPr>
        <p:spPr bwMode="auto">
          <a:xfrm>
            <a:off x="2057400" y="3735388"/>
            <a:ext cx="4495800" cy="6096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84686" name="Group 14"/>
          <p:cNvGrpSpPr/>
          <p:nvPr/>
        </p:nvGrpSpPr>
        <p:grpSpPr bwMode="auto">
          <a:xfrm>
            <a:off x="6553200" y="3896497"/>
            <a:ext cx="3200400" cy="762819"/>
            <a:chOff x="3491" y="2143"/>
            <a:chExt cx="1559" cy="191"/>
          </a:xfrm>
        </p:grpSpPr>
        <p:grpSp>
          <p:nvGrpSpPr>
            <p:cNvPr id="284687" name="Group 15"/>
            <p:cNvGrpSpPr/>
            <p:nvPr/>
          </p:nvGrpSpPr>
          <p:grpSpPr bwMode="auto">
            <a:xfrm>
              <a:off x="3743" y="2143"/>
              <a:ext cx="1307" cy="191"/>
              <a:chOff x="2645" y="1860"/>
              <a:chExt cx="944" cy="612"/>
            </a:xfrm>
          </p:grpSpPr>
          <p:sp>
            <p:nvSpPr>
              <p:cNvPr id="284688" name="Rectangle 16"/>
              <p:cNvSpPr>
                <a:spLocks noChangeArrowheads="1"/>
              </p:cNvSpPr>
              <p:nvPr/>
            </p:nvSpPr>
            <p:spPr bwMode="auto">
              <a:xfrm>
                <a:off x="2705" y="1860"/>
                <a:ext cx="884" cy="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1400">
                    <a:solidFill>
                      <a:srgbClr val="000000"/>
                    </a:solidFill>
                    <a:latin typeface="Arial" panose="020B0604020202020204" pitchFamily="34" charset="0"/>
                    <a:ea typeface="宋体" panose="02010600030101010101" pitchFamily="2" charset="-122"/>
                  </a:rPr>
                  <a:t>把就绪表中最高优先级与当前的优先级进行比较，不相等则进行调度</a:t>
                </a:r>
              </a:p>
            </p:txBody>
          </p:sp>
          <p:sp>
            <p:nvSpPr>
              <p:cNvPr id="284689" name="AutoShape 17"/>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4690" name="Freeform 18"/>
            <p:cNvSpPr/>
            <p:nvPr/>
          </p:nvSpPr>
          <p:spPr bwMode="auto">
            <a:xfrm rot="16200000" flipV="1">
              <a:off x="3584" y="2078"/>
              <a:ext cx="57" cy="244"/>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4691" name="Group 19"/>
          <p:cNvGrpSpPr/>
          <p:nvPr/>
        </p:nvGrpSpPr>
        <p:grpSpPr bwMode="auto">
          <a:xfrm>
            <a:off x="6553200" y="2211388"/>
            <a:ext cx="3200400" cy="609600"/>
            <a:chOff x="2656" y="2734"/>
            <a:chExt cx="1559" cy="187"/>
          </a:xfrm>
        </p:grpSpPr>
        <p:grpSp>
          <p:nvGrpSpPr>
            <p:cNvPr id="284692" name="Group 20"/>
            <p:cNvGrpSpPr/>
            <p:nvPr/>
          </p:nvGrpSpPr>
          <p:grpSpPr bwMode="auto">
            <a:xfrm>
              <a:off x="2908" y="2734"/>
              <a:ext cx="1307" cy="180"/>
              <a:chOff x="2645" y="1895"/>
              <a:chExt cx="944" cy="577"/>
            </a:xfrm>
          </p:grpSpPr>
          <p:sp>
            <p:nvSpPr>
              <p:cNvPr id="284693" name="Rectangle 21"/>
              <p:cNvSpPr>
                <a:spLocks noChangeArrowheads="1"/>
              </p:cNvSpPr>
              <p:nvPr/>
            </p:nvSpPr>
            <p:spPr bwMode="auto">
              <a:xfrm>
                <a:off x="2705" y="1898"/>
                <a:ext cx="884" cy="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zh-CN" altLang="en-US" sz="1400" dirty="0">
                    <a:latin typeface="Arial" panose="020B0604020202020204" pitchFamily="34" charset="0"/>
                    <a:ea typeface="宋体" panose="02010600030101010101" pitchFamily="2" charset="-122"/>
                  </a:rPr>
                  <a:t>当</a:t>
                </a:r>
                <a:r>
                  <a:rPr kumimoji="1" lang="en-US" altLang="zh-CN" sz="1400" dirty="0">
                    <a:latin typeface="Arial" panose="020B0604020202020204" pitchFamily="34" charset="0"/>
                    <a:ea typeface="宋体" panose="02010600030101010101" pitchFamily="2" charset="-122"/>
                  </a:rPr>
                  <a:t>OSIntNesting</a:t>
                </a:r>
                <a:r>
                  <a:rPr kumimoji="1" lang="zh-CN" altLang="en-US" sz="1400" dirty="0">
                    <a:latin typeface="Arial" panose="020B0604020202020204" pitchFamily="34" charset="0"/>
                    <a:ea typeface="宋体" panose="02010600030101010101" pitchFamily="2" charset="-122"/>
                  </a:rPr>
                  <a:t>大于</a:t>
                </a:r>
                <a:r>
                  <a:rPr kumimoji="1" lang="en-US" altLang="zh-CN" sz="1400" dirty="0">
                    <a:latin typeface="Arial" panose="020B0604020202020204" pitchFamily="34" charset="0"/>
                    <a:ea typeface="宋体" panose="02010600030101010101" pitchFamily="2" charset="-122"/>
                  </a:rPr>
                  <a:t>0</a:t>
                </a:r>
                <a:r>
                  <a:rPr kumimoji="1" lang="zh-CN" altLang="en-US" sz="1400" dirty="0">
                    <a:latin typeface="Arial" panose="020B0604020202020204" pitchFamily="34" charset="0"/>
                    <a:ea typeface="宋体" panose="02010600030101010101" pitchFamily="2" charset="-122"/>
                  </a:rPr>
                  <a:t>时，</a:t>
                </a:r>
                <a:r>
                  <a:rPr kumimoji="1" lang="en-US" altLang="zh-CN" sz="1400" dirty="0">
                    <a:latin typeface="Arial" panose="020B0604020202020204" pitchFamily="34" charset="0"/>
                    <a:ea typeface="宋体" panose="02010600030101010101" pitchFamily="2" charset="-122"/>
                  </a:rPr>
                  <a:t>OSIntNesting</a:t>
                </a:r>
                <a:r>
                  <a:rPr kumimoji="1" lang="zh-CN" altLang="en-US" sz="1400" dirty="0">
                    <a:latin typeface="Arial" panose="020B0604020202020204" pitchFamily="34" charset="0"/>
                    <a:ea typeface="宋体" panose="02010600030101010101" pitchFamily="2" charset="-122"/>
                  </a:rPr>
                  <a:t>减</a:t>
                </a:r>
                <a:r>
                  <a:rPr kumimoji="1" lang="en-US" altLang="zh-CN" sz="1400" dirty="0">
                    <a:latin typeface="Arial" panose="020B0604020202020204" pitchFamily="34" charset="0"/>
                    <a:ea typeface="宋体" panose="02010600030101010101" pitchFamily="2" charset="-122"/>
                  </a:rPr>
                  <a:t>1</a:t>
                </a:r>
              </a:p>
            </p:txBody>
          </p:sp>
          <p:sp>
            <p:nvSpPr>
              <p:cNvPr id="284694" name="AutoShape 22"/>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4695" name="Freeform 23"/>
            <p:cNvSpPr/>
            <p:nvPr/>
          </p:nvSpPr>
          <p:spPr bwMode="auto">
            <a:xfrm rot="5400000">
              <a:off x="2729" y="2742"/>
              <a:ext cx="106" cy="25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4696" name="Rectangle 24"/>
          <p:cNvSpPr>
            <a:spLocks noChangeArrowheads="1"/>
          </p:cNvSpPr>
          <p:nvPr/>
        </p:nvSpPr>
        <p:spPr bwMode="auto">
          <a:xfrm>
            <a:off x="2401888" y="1260476"/>
            <a:ext cx="75104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zh-CN" altLang="en-US">
                <a:latin typeface="Arial" panose="020B0604020202020204" pitchFamily="34" charset="0"/>
                <a:ea typeface="华文新魏" panose="02010800040101010101" pitchFamily="2" charset="-122"/>
              </a:rPr>
              <a:t>退出中断处理的代码如下所示。</a:t>
            </a:r>
          </a:p>
        </p:txBody>
      </p:sp>
      <p:sp>
        <p:nvSpPr>
          <p:cNvPr id="284697" name="Rectangle 25"/>
          <p:cNvSpPr>
            <a:spLocks noChangeArrowheads="1"/>
          </p:cNvSpPr>
          <p:nvPr/>
        </p:nvSpPr>
        <p:spPr bwMode="auto">
          <a:xfrm>
            <a:off x="2063750" y="5055286"/>
            <a:ext cx="7689850" cy="646331"/>
          </a:xfrm>
          <a:prstGeom prst="rect">
            <a:avLst/>
          </a:prstGeom>
          <a:gradFill rotWithShape="1">
            <a:gsLst>
              <a:gs pos="0">
                <a:srgbClr val="009900">
                  <a:gamma/>
                  <a:tint val="33725"/>
                  <a:invGamma/>
                </a:srgbClr>
              </a:gs>
              <a:gs pos="100000">
                <a:srgbClr val="009900"/>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zh-CN" altLang="en-US" dirty="0"/>
              <a:t>注：上述代码中</a:t>
            </a:r>
            <a:r>
              <a:rPr kumimoji="1" lang="en-US" altLang="zh-CN" dirty="0" err="1"/>
              <a:t>OSIntCtxSw</a:t>
            </a:r>
            <a:r>
              <a:rPr kumimoji="1" lang="en-US" altLang="zh-CN" dirty="0"/>
              <a:t>()</a:t>
            </a:r>
            <a:r>
              <a:rPr kumimoji="1" lang="zh-CN" altLang="en-US" dirty="0"/>
              <a:t>仅仅是一条在</a:t>
            </a:r>
            <a:r>
              <a:rPr kumimoji="1" lang="en-US" altLang="zh-CN" dirty="0"/>
              <a:t>INCLUDES.H</a:t>
            </a:r>
            <a:r>
              <a:rPr kumimoji="1" lang="zh-CN" altLang="en-US" dirty="0"/>
              <a:t>中定义的函数返回语句，如下所示。而</a:t>
            </a:r>
            <a:r>
              <a:rPr kumimoji="1" lang="en-US" altLang="zh-CN" dirty="0" err="1"/>
              <a:t>μC</a:t>
            </a:r>
            <a:r>
              <a:rPr kumimoji="1" lang="en-US" altLang="zh-CN" dirty="0"/>
              <a:t>/OS-II</a:t>
            </a:r>
            <a:r>
              <a:rPr kumimoji="1" lang="zh-CN" altLang="en-US" dirty="0"/>
              <a:t>要求</a:t>
            </a:r>
            <a:r>
              <a:rPr kumimoji="1" lang="en-US" altLang="zh-CN" dirty="0" err="1"/>
              <a:t>OSIntCtxSw</a:t>
            </a:r>
            <a:r>
              <a:rPr kumimoji="1" lang="en-US" altLang="zh-CN" dirty="0"/>
              <a:t>()</a:t>
            </a:r>
            <a:r>
              <a:rPr kumimoji="1" lang="zh-CN" altLang="en-US" dirty="0"/>
              <a:t>直接做任务的切换工作。</a:t>
            </a:r>
          </a:p>
        </p:txBody>
      </p:sp>
      <p:sp>
        <p:nvSpPr>
          <p:cNvPr id="284698" name="Rectangle 26"/>
          <p:cNvSpPr>
            <a:spLocks noChangeArrowheads="1"/>
          </p:cNvSpPr>
          <p:nvPr/>
        </p:nvSpPr>
        <p:spPr bwMode="auto">
          <a:xfrm>
            <a:off x="2057400" y="6096001"/>
            <a:ext cx="4495800" cy="284163"/>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171450" indent="-171450">
              <a:tabLst>
                <a:tab pos="1885950" algn="l"/>
              </a:tabLst>
              <a:defRPr kumimoji="1" sz="2400">
                <a:solidFill>
                  <a:schemeClr val="tx1"/>
                </a:solidFill>
                <a:latin typeface="Times New Roman" panose="02020603050405020304" pitchFamily="18" charset="0"/>
                <a:ea typeface="宋体" panose="02010600030101010101" pitchFamily="2" charset="-122"/>
              </a:defRPr>
            </a:lvl1pPr>
            <a:lvl2pPr>
              <a:tabLst>
                <a:tab pos="1885950" algn="l"/>
              </a:tabLst>
              <a:defRPr kumimoji="1" sz="2400">
                <a:solidFill>
                  <a:schemeClr val="tx1"/>
                </a:solidFill>
                <a:latin typeface="Times New Roman" panose="02020603050405020304" pitchFamily="18" charset="0"/>
                <a:ea typeface="宋体" panose="02010600030101010101" pitchFamily="2" charset="-122"/>
              </a:defRPr>
            </a:lvl2pPr>
            <a:lvl3pPr>
              <a:tabLst>
                <a:tab pos="1885950" algn="l"/>
              </a:tabLst>
              <a:defRPr kumimoji="1" sz="2400">
                <a:solidFill>
                  <a:schemeClr val="tx1"/>
                </a:solidFill>
                <a:latin typeface="Times New Roman" panose="02020603050405020304" pitchFamily="18" charset="0"/>
                <a:ea typeface="宋体" panose="02010600030101010101" pitchFamily="2" charset="-122"/>
              </a:defRPr>
            </a:lvl3pPr>
            <a:lvl4pPr>
              <a:tabLst>
                <a:tab pos="1885950" algn="l"/>
              </a:tabLst>
              <a:defRPr kumimoji="1" sz="2400">
                <a:solidFill>
                  <a:schemeClr val="tx1"/>
                </a:solidFill>
                <a:latin typeface="Times New Roman" panose="02020603050405020304" pitchFamily="18" charset="0"/>
                <a:ea typeface="宋体" panose="02010600030101010101" pitchFamily="2" charset="-122"/>
              </a:defRPr>
            </a:lvl4pPr>
            <a:lvl5pPr>
              <a:tabLst>
                <a:tab pos="1885950"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9pPr>
          </a:lstStyle>
          <a:p>
            <a:pPr algn="just"/>
            <a:r>
              <a:rPr lang="en-US" altLang="zh-CN" sz="1200" dirty="0">
                <a:latin typeface="Arial" panose="020B0604020202020204" pitchFamily="34" charset="0"/>
                <a:ea typeface="华文新魏" panose="02010800040101010101" pitchFamily="2" charset="-122"/>
              </a:rPr>
              <a:t>#define </a:t>
            </a:r>
            <a:r>
              <a:rPr lang="en-US" altLang="zh-CN" sz="1200" dirty="0" err="1">
                <a:latin typeface="Arial" panose="020B0604020202020204" pitchFamily="34" charset="0"/>
                <a:ea typeface="华文新魏" panose="02010800040101010101" pitchFamily="2" charset="-122"/>
              </a:rPr>
              <a:t>OSIntCtxSw</a:t>
            </a:r>
            <a:r>
              <a:rPr lang="en-US" altLang="zh-CN" sz="1200" dirty="0">
                <a:latin typeface="Arial" panose="020B0604020202020204" pitchFamily="34" charset="0"/>
                <a:ea typeface="华文新魏" panose="02010800040101010101" pitchFamily="2" charset="-122"/>
              </a:rPr>
              <a:t>()      return</a:t>
            </a:r>
          </a:p>
        </p:txBody>
      </p:sp>
      <p:sp>
        <p:nvSpPr>
          <p:cNvPr id="284699" name="Rectangle 27"/>
          <p:cNvSpPr>
            <a:spLocks noChangeArrowheads="1"/>
          </p:cNvSpPr>
          <p:nvPr/>
        </p:nvSpPr>
        <p:spPr bwMode="auto">
          <a:xfrm>
            <a:off x="2058989" y="6019800"/>
            <a:ext cx="7673975" cy="457200"/>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700" name="Line 28"/>
          <p:cNvSpPr>
            <a:spLocks noChangeShapeType="1"/>
          </p:cNvSpPr>
          <p:nvPr/>
        </p:nvSpPr>
        <p:spPr bwMode="auto">
          <a:xfrm>
            <a:off x="4727576" y="845331"/>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84696"/>
                                        </p:tgtEl>
                                        <p:attrNameLst>
                                          <p:attrName>style.visibility</p:attrName>
                                        </p:attrNameLst>
                                      </p:cBhvr>
                                      <p:to>
                                        <p:strVal val="visible"/>
                                      </p:to>
                                    </p:set>
                                    <p:animEffect transition="in" filter="blinds(horizontal)">
                                      <p:cBhvr>
                                        <p:cTn id="7" dur="500"/>
                                        <p:tgtEl>
                                          <p:spTgt spid="284696"/>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284684"/>
                                        </p:tgtEl>
                                        <p:attrNameLst>
                                          <p:attrName>style.visibility</p:attrName>
                                        </p:attrNameLst>
                                      </p:cBhvr>
                                      <p:to>
                                        <p:strVal val="visible"/>
                                      </p:to>
                                    </p:set>
                                    <p:animEffect transition="in" filter="slide(fromBottom)">
                                      <p:cBhvr>
                                        <p:cTn id="11" dur="500"/>
                                        <p:tgtEl>
                                          <p:spTgt spid="284684"/>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284676"/>
                                        </p:tgtEl>
                                        <p:attrNameLst>
                                          <p:attrName>style.visibility</p:attrName>
                                        </p:attrNameLst>
                                      </p:cBhvr>
                                      <p:to>
                                        <p:strVal val="visible"/>
                                      </p:to>
                                    </p:se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284677"/>
                                        </p:tgtEl>
                                        <p:attrNameLst>
                                          <p:attrName>style.visibility</p:attrName>
                                        </p:attrNameLst>
                                      </p:cBhvr>
                                      <p:to>
                                        <p:strVal val="visible"/>
                                      </p:to>
                                    </p:set>
                                    <p:animEffect transition="in" filter="wipe(up)">
                                      <p:cBhvr>
                                        <p:cTn id="18" dur="500"/>
                                        <p:tgtEl>
                                          <p:spTgt spid="284677"/>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284691"/>
                                        </p:tgtEl>
                                        <p:attrNameLst>
                                          <p:attrName>style.visibility</p:attrName>
                                        </p:attrNameLst>
                                      </p:cBhvr>
                                      <p:to>
                                        <p:strVal val="visible"/>
                                      </p:to>
                                    </p:set>
                                    <p:animEffect transition="in" filter="wipe(left)">
                                      <p:cBhvr>
                                        <p:cTn id="22" dur="500"/>
                                        <p:tgtEl>
                                          <p:spTgt spid="284691"/>
                                        </p:tgtEl>
                                      </p:cBhvr>
                                    </p:animEffect>
                                  </p:childTnLst>
                                </p:cTn>
                              </p:par>
                            </p:childTnLst>
                          </p:cTn>
                        </p:par>
                        <p:par>
                          <p:cTn id="23" fill="hold">
                            <p:stCondLst>
                              <p:cond delay="2000"/>
                            </p:stCondLst>
                            <p:childTnLst>
                              <p:par>
                                <p:cTn id="24" presetID="22" presetClass="entr" presetSubtype="1" fill="hold" grpId="0" nodeType="afterEffect">
                                  <p:stCondLst>
                                    <p:cond delay="0"/>
                                  </p:stCondLst>
                                  <p:childTnLst>
                                    <p:set>
                                      <p:cBhvr>
                                        <p:cTn id="25" dur="1" fill="hold">
                                          <p:stCondLst>
                                            <p:cond delay="0"/>
                                          </p:stCondLst>
                                        </p:cTn>
                                        <p:tgtEl>
                                          <p:spTgt spid="284678"/>
                                        </p:tgtEl>
                                        <p:attrNameLst>
                                          <p:attrName>style.visibility</p:attrName>
                                        </p:attrNameLst>
                                      </p:cBhvr>
                                      <p:to>
                                        <p:strVal val="visible"/>
                                      </p:to>
                                    </p:set>
                                    <p:animEffect transition="in" filter="wipe(up)">
                                      <p:cBhvr>
                                        <p:cTn id="26" dur="500"/>
                                        <p:tgtEl>
                                          <p:spTgt spid="284678"/>
                                        </p:tgtEl>
                                      </p:cBhvr>
                                    </p:animEffect>
                                  </p:childTnLst>
                                </p:cTn>
                              </p:par>
                            </p:childTnLst>
                          </p:cTn>
                        </p:par>
                        <p:par>
                          <p:cTn id="27" fill="hold">
                            <p:stCondLst>
                              <p:cond delay="2500"/>
                            </p:stCondLst>
                            <p:childTnLst>
                              <p:par>
                                <p:cTn id="28" presetID="22" presetClass="entr" presetSubtype="8" fill="hold" nodeType="afterEffect">
                                  <p:stCondLst>
                                    <p:cond delay="0"/>
                                  </p:stCondLst>
                                  <p:childTnLst>
                                    <p:set>
                                      <p:cBhvr>
                                        <p:cTn id="29" dur="1" fill="hold">
                                          <p:stCondLst>
                                            <p:cond delay="0"/>
                                          </p:stCondLst>
                                        </p:cTn>
                                        <p:tgtEl>
                                          <p:spTgt spid="284679"/>
                                        </p:tgtEl>
                                        <p:attrNameLst>
                                          <p:attrName>style.visibility</p:attrName>
                                        </p:attrNameLst>
                                      </p:cBhvr>
                                      <p:to>
                                        <p:strVal val="visible"/>
                                      </p:to>
                                    </p:set>
                                    <p:animEffect transition="in" filter="wipe(left)">
                                      <p:cBhvr>
                                        <p:cTn id="30" dur="500"/>
                                        <p:tgtEl>
                                          <p:spTgt spid="284679"/>
                                        </p:tgtEl>
                                      </p:cBhvr>
                                    </p:animEffect>
                                  </p:childTnLst>
                                </p:cTn>
                              </p:par>
                            </p:childTnLst>
                          </p:cTn>
                        </p:par>
                        <p:par>
                          <p:cTn id="31" fill="hold">
                            <p:stCondLst>
                              <p:cond delay="3000"/>
                            </p:stCondLst>
                            <p:childTnLst>
                              <p:par>
                                <p:cTn id="32" presetID="22" presetClass="entr" presetSubtype="1" fill="hold" grpId="0" nodeType="afterEffect">
                                  <p:stCondLst>
                                    <p:cond delay="0"/>
                                  </p:stCondLst>
                                  <p:childTnLst>
                                    <p:set>
                                      <p:cBhvr>
                                        <p:cTn id="33" dur="1" fill="hold">
                                          <p:stCondLst>
                                            <p:cond delay="0"/>
                                          </p:stCondLst>
                                        </p:cTn>
                                        <p:tgtEl>
                                          <p:spTgt spid="284685"/>
                                        </p:tgtEl>
                                        <p:attrNameLst>
                                          <p:attrName>style.visibility</p:attrName>
                                        </p:attrNameLst>
                                      </p:cBhvr>
                                      <p:to>
                                        <p:strVal val="visible"/>
                                      </p:to>
                                    </p:set>
                                    <p:animEffect transition="in" filter="wipe(up)">
                                      <p:cBhvr>
                                        <p:cTn id="34" dur="500"/>
                                        <p:tgtEl>
                                          <p:spTgt spid="284685"/>
                                        </p:tgtEl>
                                      </p:cBhvr>
                                    </p:animEffect>
                                  </p:childTnLst>
                                </p:cTn>
                              </p:par>
                            </p:childTnLst>
                          </p:cTn>
                        </p:par>
                        <p:par>
                          <p:cTn id="35" fill="hold">
                            <p:stCondLst>
                              <p:cond delay="3500"/>
                            </p:stCondLst>
                            <p:childTnLst>
                              <p:par>
                                <p:cTn id="36" presetID="22" presetClass="entr" presetSubtype="8" fill="hold" nodeType="afterEffect">
                                  <p:stCondLst>
                                    <p:cond delay="0"/>
                                  </p:stCondLst>
                                  <p:childTnLst>
                                    <p:set>
                                      <p:cBhvr>
                                        <p:cTn id="37" dur="1" fill="hold">
                                          <p:stCondLst>
                                            <p:cond delay="0"/>
                                          </p:stCondLst>
                                        </p:cTn>
                                        <p:tgtEl>
                                          <p:spTgt spid="284686"/>
                                        </p:tgtEl>
                                        <p:attrNameLst>
                                          <p:attrName>style.visibility</p:attrName>
                                        </p:attrNameLst>
                                      </p:cBhvr>
                                      <p:to>
                                        <p:strVal val="visible"/>
                                      </p:to>
                                    </p:set>
                                    <p:animEffect transition="in" filter="wipe(left)">
                                      <p:cBhvr>
                                        <p:cTn id="38" dur="500"/>
                                        <p:tgtEl>
                                          <p:spTgt spid="284686"/>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284697"/>
                                        </p:tgtEl>
                                        <p:attrNameLst>
                                          <p:attrName>style.visibility</p:attrName>
                                        </p:attrNameLst>
                                      </p:cBhvr>
                                      <p:to>
                                        <p:strVal val="visible"/>
                                      </p:to>
                                    </p:set>
                                    <p:animEffect transition="in" filter="blinds(horizontal)">
                                      <p:cBhvr>
                                        <p:cTn id="43" dur="500"/>
                                        <p:tgtEl>
                                          <p:spTgt spid="284697"/>
                                        </p:tgtEl>
                                      </p:cBhvr>
                                    </p:animEffect>
                                  </p:childTnLst>
                                </p:cTn>
                              </p:par>
                            </p:childTnLst>
                          </p:cTn>
                        </p:par>
                        <p:par>
                          <p:cTn id="44" fill="hold">
                            <p:stCondLst>
                              <p:cond delay="500"/>
                            </p:stCondLst>
                            <p:childTnLst>
                              <p:par>
                                <p:cTn id="45" presetID="12" presetClass="entr" presetSubtype="4" fill="hold" grpId="0" nodeType="afterEffect">
                                  <p:stCondLst>
                                    <p:cond delay="0"/>
                                  </p:stCondLst>
                                  <p:childTnLst>
                                    <p:set>
                                      <p:cBhvr>
                                        <p:cTn id="46" dur="1" fill="hold">
                                          <p:stCondLst>
                                            <p:cond delay="0"/>
                                          </p:stCondLst>
                                        </p:cTn>
                                        <p:tgtEl>
                                          <p:spTgt spid="284699"/>
                                        </p:tgtEl>
                                        <p:attrNameLst>
                                          <p:attrName>style.visibility</p:attrName>
                                        </p:attrNameLst>
                                      </p:cBhvr>
                                      <p:to>
                                        <p:strVal val="visible"/>
                                      </p:to>
                                    </p:set>
                                    <p:animEffect transition="in" filter="slide(fromBottom)">
                                      <p:cBhvr>
                                        <p:cTn id="47" dur="500"/>
                                        <p:tgtEl>
                                          <p:spTgt spid="284699"/>
                                        </p:tgtEl>
                                      </p:cBhvr>
                                    </p:animEffect>
                                  </p:childTnLst>
                                </p:cTn>
                              </p:par>
                            </p:childTnLst>
                          </p:cTn>
                        </p:par>
                        <p:par>
                          <p:cTn id="48" fill="hold">
                            <p:stCondLst>
                              <p:cond delay="1000"/>
                            </p:stCondLst>
                            <p:childTnLst>
                              <p:par>
                                <p:cTn id="49" presetID="1" presetClass="entr" presetSubtype="0" fill="hold" grpId="0" nodeType="afterEffect">
                                  <p:stCondLst>
                                    <p:cond delay="0"/>
                                  </p:stCondLst>
                                  <p:childTnLst>
                                    <p:set>
                                      <p:cBhvr>
                                        <p:cTn id="50" dur="1" fill="hold">
                                          <p:stCondLst>
                                            <p:cond delay="0"/>
                                          </p:stCondLst>
                                        </p:cTn>
                                        <p:tgtEl>
                                          <p:spTgt spid="2846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76" grpId="0" animBg="1"/>
      <p:bldP spid="284677" grpId="0" animBg="1"/>
      <p:bldP spid="284678" grpId="0" animBg="1"/>
      <p:bldP spid="284684" grpId="0" animBg="1"/>
      <p:bldP spid="284685" grpId="0" animBg="1"/>
      <p:bldP spid="284696" grpId="0"/>
      <p:bldP spid="284697" grpId="0" animBg="1"/>
      <p:bldP spid="284698" grpId="0" animBg="1"/>
      <p:bldP spid="284699" grpId="0" animBg="1"/>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逻辑</a:t>
            </a:r>
            <a:r>
              <a:rPr lang="en-US" altLang="zh-CN" dirty="0"/>
              <a:t>----</a:t>
            </a:r>
            <a:r>
              <a:rPr lang="zh-CN" altLang="en-US" dirty="0"/>
              <a:t>小结</a:t>
            </a:r>
          </a:p>
        </p:txBody>
      </p:sp>
      <p:sp>
        <p:nvSpPr>
          <p:cNvPr id="4" name="流程图: 可选过程 3"/>
          <p:cNvSpPr/>
          <p:nvPr/>
        </p:nvSpPr>
        <p:spPr>
          <a:xfrm>
            <a:off x="1996225" y="2021983"/>
            <a:ext cx="1970468" cy="618186"/>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dirty="0"/>
              <a:t>系统初始化（</a:t>
            </a:r>
            <a:r>
              <a:rPr lang="en-US" altLang="zh-CN" dirty="0"/>
              <a:t>TCB</a:t>
            </a:r>
            <a:r>
              <a:rPr lang="zh-CN" altLang="en-US" dirty="0"/>
              <a:t>、就绪表）</a:t>
            </a:r>
          </a:p>
        </p:txBody>
      </p:sp>
      <p:sp>
        <p:nvSpPr>
          <p:cNvPr id="6" name="流程图: 可选过程 5"/>
          <p:cNvSpPr/>
          <p:nvPr/>
        </p:nvSpPr>
        <p:spPr>
          <a:xfrm>
            <a:off x="1996225" y="3810000"/>
            <a:ext cx="1970468" cy="631065"/>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dirty="0" err="1"/>
              <a:t>Osstart</a:t>
            </a:r>
            <a:r>
              <a:rPr lang="zh-CN" altLang="en-US" dirty="0"/>
              <a:t>第一次判断最高优先级</a:t>
            </a:r>
          </a:p>
        </p:txBody>
      </p:sp>
      <p:sp>
        <p:nvSpPr>
          <p:cNvPr id="7" name="流程图: 可选过程 6"/>
          <p:cNvSpPr/>
          <p:nvPr/>
        </p:nvSpPr>
        <p:spPr>
          <a:xfrm>
            <a:off x="1996225" y="2965417"/>
            <a:ext cx="1970468" cy="631065"/>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t>任务创建时填就绪表</a:t>
            </a:r>
          </a:p>
        </p:txBody>
      </p:sp>
      <p:cxnSp>
        <p:nvCxnSpPr>
          <p:cNvPr id="9" name="直接箭头连接符 8"/>
          <p:cNvCxnSpPr>
            <a:stCxn id="4" idx="2"/>
          </p:cNvCxnSpPr>
          <p:nvPr/>
        </p:nvCxnSpPr>
        <p:spPr>
          <a:xfrm>
            <a:off x="2981459" y="2640169"/>
            <a:ext cx="0" cy="325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endCxn id="6" idx="0"/>
          </p:cNvCxnSpPr>
          <p:nvPr/>
        </p:nvCxnSpPr>
        <p:spPr>
          <a:xfrm>
            <a:off x="2981459" y="3596482"/>
            <a:ext cx="0" cy="213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流程图: 预定义过程 11"/>
          <p:cNvSpPr/>
          <p:nvPr/>
        </p:nvSpPr>
        <p:spPr>
          <a:xfrm>
            <a:off x="1580072" y="4916453"/>
            <a:ext cx="2802774" cy="1097981"/>
          </a:xfrm>
          <a:prstGeom prst="flowChartPredefinedProcess">
            <a:avLst/>
          </a:prstGeom>
        </p:spPr>
        <p:style>
          <a:lnRef idx="0">
            <a:schemeClr val="accent3"/>
          </a:lnRef>
          <a:fillRef idx="3">
            <a:schemeClr val="accent3"/>
          </a:fillRef>
          <a:effectRef idx="3">
            <a:schemeClr val="accent3"/>
          </a:effectRef>
          <a:fontRef idx="minor">
            <a:schemeClr val="lt1"/>
          </a:fontRef>
        </p:style>
        <p:txBody>
          <a:bodyPr lIns="0" rIns="0" rtlCol="0" anchor="ctr"/>
          <a:lstStyle/>
          <a:p>
            <a:pPr algn="ctr"/>
            <a:r>
              <a:rPr lang="zh-CN" altLang="en-US" b="1"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延时函数中当前任务脱离就绪，调度函数判断最高优先级</a:t>
            </a:r>
          </a:p>
        </p:txBody>
      </p:sp>
      <p:sp>
        <p:nvSpPr>
          <p:cNvPr id="17" name="流程图: 准备 16"/>
          <p:cNvSpPr/>
          <p:nvPr/>
        </p:nvSpPr>
        <p:spPr>
          <a:xfrm>
            <a:off x="7877908" y="1501082"/>
            <a:ext cx="2940148" cy="829994"/>
          </a:xfrm>
          <a:prstGeom prst="flowChartPreparati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CN" dirty="0" err="1"/>
              <a:t>Timeticks</a:t>
            </a:r>
            <a:r>
              <a:rPr lang="zh-CN" altLang="en-US" dirty="0"/>
              <a:t>中延时结束时，该任务就绪</a:t>
            </a:r>
          </a:p>
        </p:txBody>
      </p:sp>
      <p:sp>
        <p:nvSpPr>
          <p:cNvPr id="18" name="剪去对角的矩形 17"/>
          <p:cNvSpPr/>
          <p:nvPr/>
        </p:nvSpPr>
        <p:spPr>
          <a:xfrm>
            <a:off x="7877908" y="3164532"/>
            <a:ext cx="2940148" cy="659712"/>
          </a:xfrm>
          <a:prstGeom prst="snip2Diag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latin typeface="Arial" panose="020B0604020202020204" pitchFamily="34" charset="0"/>
                <a:ea typeface="华文新魏" panose="02010800040101010101" pitchFamily="2" charset="-122"/>
              </a:rPr>
              <a:t>void  </a:t>
            </a:r>
            <a:r>
              <a:rPr lang="en-US" altLang="zh-CN" dirty="0" err="1">
                <a:latin typeface="Arial" panose="020B0604020202020204" pitchFamily="34" charset="0"/>
                <a:ea typeface="华文新魏" panose="02010800040101010101" pitchFamily="2" charset="-122"/>
              </a:rPr>
              <a:t>OSIntExit</a:t>
            </a:r>
            <a:r>
              <a:rPr lang="en-US" altLang="zh-CN" dirty="0">
                <a:latin typeface="Arial" panose="020B0604020202020204" pitchFamily="34" charset="0"/>
                <a:ea typeface="华文新魏" panose="02010800040101010101" pitchFamily="2" charset="-122"/>
              </a:rPr>
              <a:t> (void)</a:t>
            </a:r>
          </a:p>
          <a:p>
            <a:pPr algn="ctr"/>
            <a:r>
              <a:rPr lang="zh-CN" altLang="en-US" dirty="0"/>
              <a:t>当前中断结束、调度</a:t>
            </a:r>
          </a:p>
        </p:txBody>
      </p:sp>
      <p:cxnSp>
        <p:nvCxnSpPr>
          <p:cNvPr id="20" name="直接箭头连接符 19"/>
          <p:cNvCxnSpPr>
            <a:stCxn id="17" idx="2"/>
            <a:endCxn id="18" idx="3"/>
          </p:cNvCxnSpPr>
          <p:nvPr/>
        </p:nvCxnSpPr>
        <p:spPr>
          <a:xfrm>
            <a:off x="9347982" y="2331076"/>
            <a:ext cx="0" cy="8334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2981459" y="4441065"/>
            <a:ext cx="0" cy="427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5247249" y="2965417"/>
            <a:ext cx="1899139" cy="1057943"/>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dirty="0">
                <a:ln w="0"/>
                <a:solidFill>
                  <a:schemeClr val="tx1"/>
                </a:solidFill>
                <a:effectLst>
                  <a:outerShdw blurRad="38100" dist="19050" dir="2700000" algn="tl" rotWithShape="0">
                    <a:schemeClr val="dk1">
                      <a:alpha val="40000"/>
                    </a:schemeClr>
                  </a:outerShdw>
                </a:effectLst>
              </a:rPr>
              <a:t>调度函数</a:t>
            </a:r>
            <a:endParaRPr lang="en-US" altLang="zh-CN" dirty="0">
              <a:ln w="0"/>
              <a:solidFill>
                <a:schemeClr val="tx1"/>
              </a:solidFill>
              <a:effectLst>
                <a:outerShdw blurRad="38100" dist="19050" dir="2700000" algn="tl" rotWithShape="0">
                  <a:schemeClr val="dk1">
                    <a:alpha val="40000"/>
                  </a:schemeClr>
                </a:outerShdw>
              </a:effectLst>
            </a:endParaRPr>
          </a:p>
          <a:p>
            <a:pPr algn="ctr"/>
            <a:r>
              <a:rPr lang="zh-CN" altLang="en-US" dirty="0">
                <a:ln w="0"/>
                <a:solidFill>
                  <a:schemeClr val="tx1"/>
                </a:solidFill>
                <a:effectLst>
                  <a:outerShdw blurRad="38100" dist="19050" dir="2700000" algn="tl" rotWithShape="0">
                    <a:schemeClr val="dk1">
                      <a:alpha val="40000"/>
                    </a:schemeClr>
                  </a:outerShdw>
                </a:effectLst>
              </a:rPr>
              <a:t>判断最高优先级</a:t>
            </a:r>
          </a:p>
        </p:txBody>
      </p:sp>
      <p:cxnSp>
        <p:nvCxnSpPr>
          <p:cNvPr id="26" name="肘形连接符 25"/>
          <p:cNvCxnSpPr>
            <a:stCxn id="12" idx="3"/>
            <a:endCxn id="24" idx="2"/>
          </p:cNvCxnSpPr>
          <p:nvPr/>
        </p:nvCxnSpPr>
        <p:spPr>
          <a:xfrm flipV="1">
            <a:off x="4382846" y="3494389"/>
            <a:ext cx="864403" cy="19710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流程图: 准备 28"/>
          <p:cNvSpPr/>
          <p:nvPr/>
        </p:nvSpPr>
        <p:spPr>
          <a:xfrm>
            <a:off x="7877908" y="4654583"/>
            <a:ext cx="3052689" cy="810860"/>
          </a:xfrm>
          <a:prstGeom prst="flowChartPreparati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dirty="0"/>
              <a:t>各种中断函数</a:t>
            </a:r>
            <a:endParaRPr lang="en-US" altLang="zh-CN" dirty="0"/>
          </a:p>
          <a:p>
            <a:pPr algn="ctr"/>
            <a:r>
              <a:rPr lang="zh-CN" altLang="en-US" dirty="0"/>
              <a:t>执行完毕</a:t>
            </a:r>
          </a:p>
        </p:txBody>
      </p:sp>
      <p:cxnSp>
        <p:nvCxnSpPr>
          <p:cNvPr id="31" name="肘形连接符 30"/>
          <p:cNvCxnSpPr>
            <a:stCxn id="29" idx="3"/>
            <a:endCxn id="18" idx="0"/>
          </p:cNvCxnSpPr>
          <p:nvPr/>
        </p:nvCxnSpPr>
        <p:spPr>
          <a:xfrm flipH="1" flipV="1">
            <a:off x="10818056" y="3494388"/>
            <a:ext cx="112541" cy="1565625"/>
          </a:xfrm>
          <a:prstGeom prst="bentConnector3">
            <a:avLst>
              <a:gd name="adj1" fmla="val -20312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18" idx="2"/>
            <a:endCxn id="24" idx="6"/>
          </p:cNvCxnSpPr>
          <p:nvPr/>
        </p:nvCxnSpPr>
        <p:spPr>
          <a:xfrm flipH="1">
            <a:off x="7146388" y="3494388"/>
            <a:ext cx="73152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par>
                                <p:cTn id="12" presetID="22" presetClass="entr" presetSubtype="1"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up)">
                                      <p:cBhvr>
                                        <p:cTn id="14" dur="10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par>
                                <p:cTn id="20" presetID="22" presetClass="entr" presetSubtype="1"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10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par>
                                <p:cTn id="28" presetID="22" presetClass="entr" presetSubtype="1" fill="hold"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up)">
                                      <p:cBhvr>
                                        <p:cTn id="30" dur="100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4" fill="hold"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wipe(down)">
                                      <p:cBhvr>
                                        <p:cTn id="38" dur="10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up)">
                                      <p:cBhvr>
                                        <p:cTn id="43" dur="500"/>
                                        <p:tgtEl>
                                          <p:spTgt spid="17"/>
                                        </p:tgtEl>
                                      </p:cBhvr>
                                    </p:animEffect>
                                  </p:childTnLst>
                                </p:cTn>
                              </p:par>
                              <p:par>
                                <p:cTn id="44" presetID="22" presetClass="entr" presetSubtype="1"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up)">
                                      <p:cBhvr>
                                        <p:cTn id="46" dur="1000"/>
                                        <p:tgtEl>
                                          <p:spTgt spid="20"/>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up)">
                                      <p:cBhvr>
                                        <p:cTn id="49" dur="1000"/>
                                        <p:tgtEl>
                                          <p:spTgt spid="18"/>
                                        </p:tgtEl>
                                      </p:cBhvr>
                                    </p:animEffect>
                                  </p:childTnLst>
                                </p:cTn>
                              </p:par>
                              <p:par>
                                <p:cTn id="50" presetID="22" presetClass="entr" presetSubtype="1" fill="hold" nodeType="with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wipe(up)">
                                      <p:cBhvr>
                                        <p:cTn id="52" dur="1000"/>
                                        <p:tgtEl>
                                          <p:spTgt spid="3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wipe(up)">
                                      <p:cBhvr>
                                        <p:cTn id="57" dur="500"/>
                                        <p:tgtEl>
                                          <p:spTgt spid="29"/>
                                        </p:tgtEl>
                                      </p:cBhvr>
                                    </p:animEffect>
                                  </p:childTnLst>
                                </p:cTn>
                              </p:par>
                              <p:par>
                                <p:cTn id="58" presetID="22" presetClass="entr" presetSubtype="4" fill="hold" nodeType="with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wipe(down)">
                                      <p:cBhvr>
                                        <p:cTn id="60"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2" grpId="0" animBg="1"/>
      <p:bldP spid="17" grpId="0" animBg="1"/>
      <p:bldP spid="18" grpId="0" animBg="1"/>
      <p:bldP spid="24" grpId="0" animBg="1"/>
      <p:bldP spid="29" grpId="0" animBg="1"/>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pPr eaLnBrk="1" hangingPunct="1"/>
            <a:r>
              <a:rPr lang="zh-CN" altLang="en-US" dirty="0"/>
              <a:t>目录</a:t>
            </a:r>
          </a:p>
        </p:txBody>
      </p:sp>
      <p:sp>
        <p:nvSpPr>
          <p:cNvPr id="137219" name="Rectangle 3"/>
          <p:cNvSpPr>
            <a:spLocks noGrp="1" noChangeArrowheads="1"/>
          </p:cNvSpPr>
          <p:nvPr>
            <p:ph idx="1"/>
          </p:nvPr>
        </p:nvSpPr>
        <p:spPr>
          <a:noFill/>
        </p:spPr>
        <p:txBody>
          <a:bodyPr/>
          <a:lstStyle/>
          <a:p>
            <a:pPr eaLnBrk="1" hangingPunct="1">
              <a:spcBef>
                <a:spcPct val="50000"/>
              </a:spcBef>
              <a:buClr>
                <a:srgbClr val="FF0000"/>
              </a:buClr>
              <a:buFont typeface="Wingdings" panose="05000000000000000000" pitchFamily="2" charset="2"/>
              <a:buChar char="Ø"/>
            </a:pPr>
            <a:r>
              <a:rPr lang="zh-CN" altLang="en-US">
                <a:solidFill>
                  <a:srgbClr val="C0C0C0"/>
                </a:solidFill>
              </a:rPr>
              <a:t>概述</a:t>
            </a:r>
          </a:p>
          <a:p>
            <a:pPr eaLnBrk="1" hangingPunct="1">
              <a:spcBef>
                <a:spcPct val="50000"/>
              </a:spcBef>
              <a:buClr>
                <a:srgbClr val="FF0000"/>
              </a:buClr>
              <a:buFont typeface="Wingdings" panose="05000000000000000000" pitchFamily="2" charset="2"/>
              <a:buChar char="Ø"/>
            </a:pPr>
            <a:r>
              <a:rPr lang="zh-CN" altLang="en-US">
                <a:solidFill>
                  <a:srgbClr val="C0C0C0"/>
                </a:solidFill>
              </a:rPr>
              <a:t>最小内核</a:t>
            </a:r>
          </a:p>
          <a:p>
            <a:pPr eaLnBrk="1" hangingPunct="1">
              <a:spcBef>
                <a:spcPct val="50000"/>
              </a:spcBef>
              <a:buClr>
                <a:srgbClr val="FF0000"/>
              </a:buClr>
              <a:buFont typeface="Wingdings" panose="05000000000000000000" pitchFamily="2" charset="2"/>
              <a:buChar char="Ø"/>
            </a:pPr>
            <a:r>
              <a:rPr lang="zh-CN" altLang="en-US">
                <a:solidFill>
                  <a:srgbClr val="C0C0C0"/>
                </a:solidFill>
              </a:rPr>
              <a:t>临界区与中断管理</a:t>
            </a:r>
          </a:p>
          <a:p>
            <a:pPr eaLnBrk="1" hangingPunct="1">
              <a:spcBef>
                <a:spcPct val="50000"/>
              </a:spcBef>
              <a:buClr>
                <a:srgbClr val="FF0000"/>
              </a:buClr>
              <a:buFont typeface="Wingdings" panose="05000000000000000000" pitchFamily="2" charset="2"/>
              <a:buChar char="Ø"/>
            </a:pPr>
            <a:r>
              <a:rPr lang="zh-CN" altLang="en-US">
                <a:solidFill>
                  <a:srgbClr val="FF0000"/>
                </a:solidFill>
                <a:hlinkClick r:id="rId2" action="ppaction://hlinksldjump"/>
              </a:rPr>
              <a:t>任务的结束</a:t>
            </a:r>
            <a:endParaRPr lang="zh-CN" altLang="en-US">
              <a:solidFill>
                <a:srgbClr val="FF0000"/>
              </a:solidFill>
            </a:endParaRPr>
          </a:p>
          <a:p>
            <a:pPr eaLnBrk="1" hangingPunct="1">
              <a:spcBef>
                <a:spcPct val="50000"/>
              </a:spcBef>
              <a:buClr>
                <a:srgbClr val="FF0000"/>
              </a:buClr>
              <a:buFont typeface="Wingdings" panose="05000000000000000000" pitchFamily="2" charset="2"/>
              <a:buChar char="Ø"/>
            </a:pPr>
            <a:r>
              <a:rPr lang="zh-CN" altLang="en-US">
                <a:solidFill>
                  <a:srgbClr val="C0C0C0"/>
                </a:solidFill>
              </a:rPr>
              <a:t>信号量</a:t>
            </a:r>
          </a:p>
          <a:p>
            <a:pPr eaLnBrk="1" hangingPunct="1">
              <a:spcBef>
                <a:spcPct val="50000"/>
              </a:spcBef>
              <a:buClr>
                <a:srgbClr val="FF0000"/>
              </a:buClr>
              <a:buFont typeface="Wingdings" panose="05000000000000000000" pitchFamily="2" charset="2"/>
              <a:buChar char="Ø"/>
            </a:pPr>
            <a:r>
              <a:rPr lang="zh-CN" altLang="en-US">
                <a:solidFill>
                  <a:srgbClr val="C0C0C0"/>
                </a:solidFill>
              </a:rPr>
              <a:t>删除信号量</a:t>
            </a:r>
          </a:p>
        </p:txBody>
      </p:sp>
      <p:sp>
        <p:nvSpPr>
          <p:cNvPr id="4" name="燕尾形 3">
            <a:hlinkClick r:id="rId3" action="ppaction://hlinksldjump"/>
          </p:cNvPr>
          <p:cNvSpPr/>
          <p:nvPr/>
        </p:nvSpPr>
        <p:spPr>
          <a:xfrm>
            <a:off x="10134600" y="6096000"/>
            <a:ext cx="533400" cy="381000"/>
          </a:xfrm>
          <a:prstGeom prst="chevron">
            <a:avLst>
              <a:gd name="adj" fmla="val 64328"/>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ChangeArrowheads="1"/>
          </p:cNvSpPr>
          <p:nvPr/>
        </p:nvSpPr>
        <p:spPr bwMode="auto">
          <a:xfrm>
            <a:off x="1981200" y="20466"/>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3.4  </a:t>
            </a:r>
            <a:r>
              <a:rPr lang="zh-CN" altLang="en-US" sz="4400" dirty="0"/>
              <a:t>任务的结束</a:t>
            </a:r>
          </a:p>
        </p:txBody>
      </p:sp>
      <p:sp>
        <p:nvSpPr>
          <p:cNvPr id="189443"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案例分析</a:t>
            </a:r>
          </a:p>
        </p:txBody>
      </p:sp>
      <p:sp>
        <p:nvSpPr>
          <p:cNvPr id="189444" name="Rectangle 4"/>
          <p:cNvSpPr>
            <a:spLocks noChangeArrowheads="1"/>
          </p:cNvSpPr>
          <p:nvPr/>
        </p:nvSpPr>
        <p:spPr bwMode="auto">
          <a:xfrm>
            <a:off x="875731" y="2490907"/>
            <a:ext cx="10440537"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6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latin typeface="华文新魏" panose="02010800040101010101" pitchFamily="2" charset="-122"/>
                <a:ea typeface="华文新魏" panose="02010800040101010101" pitchFamily="2" charset="-122"/>
              </a:rPr>
              <a:t>     </a:t>
            </a:r>
            <a:r>
              <a:rPr lang="zh-CN" altLang="en-US" sz="2800" dirty="0">
                <a:latin typeface="华文新魏" panose="02010800040101010101" pitchFamily="2" charset="-122"/>
                <a:ea typeface="华文新魏" panose="02010800040101010101" pitchFamily="2" charset="-122"/>
              </a:rPr>
              <a:t>在实际的系统中，可能有一些任务很少运行。在</a:t>
            </a:r>
            <a:r>
              <a:rPr lang="en-US" altLang="zh-CN" sz="2800" dirty="0" err="1">
                <a:latin typeface="华文新魏" panose="02010800040101010101" pitchFamily="2" charset="-122"/>
                <a:ea typeface="华文新魏" panose="02010800040101010101" pitchFamily="2" charset="-122"/>
              </a:rPr>
              <a:t>μC</a:t>
            </a:r>
            <a:r>
              <a:rPr lang="en-US" altLang="zh-CN" sz="2800" dirty="0">
                <a:latin typeface="华文新魏" panose="02010800040101010101" pitchFamily="2" charset="-122"/>
                <a:ea typeface="华文新魏" panose="02010800040101010101" pitchFamily="2" charset="-122"/>
              </a:rPr>
              <a:t>/OS-Ⅱ</a:t>
            </a:r>
            <a:r>
              <a:rPr lang="zh-CN" altLang="en-US" sz="2800" dirty="0">
                <a:latin typeface="华文新魏" panose="02010800040101010101" pitchFamily="2" charset="-122"/>
                <a:ea typeface="华文新魏" panose="02010800040101010101" pitchFamily="2" charset="-122"/>
              </a:rPr>
              <a:t>中，如果有多个任务不可能同时运行，也可以将它们设置为</a:t>
            </a:r>
            <a:r>
              <a:rPr lang="zh-CN" altLang="en-US" sz="2800" dirty="0">
                <a:solidFill>
                  <a:srgbClr val="00B050"/>
                </a:solidFill>
                <a:latin typeface="华文新魏" panose="02010800040101010101" pitchFamily="2" charset="-122"/>
                <a:ea typeface="华文新魏" panose="02010800040101010101" pitchFamily="2" charset="-122"/>
              </a:rPr>
              <a:t>同一个优先级</a:t>
            </a:r>
            <a:r>
              <a:rPr lang="zh-CN" altLang="en-US" sz="2800" dirty="0">
                <a:latin typeface="华文新魏" panose="02010800040101010101" pitchFamily="2" charset="-122"/>
                <a:ea typeface="华文新魏" panose="02010800040101010101" pitchFamily="2" charset="-122"/>
              </a:rPr>
              <a:t>，它们运行完毕后</a:t>
            </a:r>
            <a:r>
              <a:rPr lang="zh-CN" altLang="en-US" sz="2800" dirty="0">
                <a:solidFill>
                  <a:srgbClr val="FF0000"/>
                </a:solidFill>
                <a:latin typeface="华文新魏" panose="02010800040101010101" pitchFamily="2" charset="-122"/>
                <a:ea typeface="华文新魏" panose="02010800040101010101" pitchFamily="2" charset="-122"/>
              </a:rPr>
              <a:t>删除自身</a:t>
            </a:r>
            <a:r>
              <a:rPr lang="zh-CN" altLang="en-US" sz="2800" dirty="0">
                <a:latin typeface="华文新魏" panose="02010800040101010101" pitchFamily="2" charset="-122"/>
                <a:ea typeface="华文新魏" panose="02010800040101010101" pitchFamily="2" charset="-122"/>
              </a:rPr>
              <a:t>，这样就可以极大地减少对</a:t>
            </a:r>
            <a:r>
              <a:rPr lang="en-US" altLang="zh-CN" sz="2800" dirty="0">
                <a:latin typeface="华文新魏" panose="02010800040101010101" pitchFamily="2" charset="-122"/>
                <a:ea typeface="华文新魏" panose="02010800040101010101" pitchFamily="2" charset="-122"/>
              </a:rPr>
              <a:t>RAM</a:t>
            </a:r>
            <a:r>
              <a:rPr lang="zh-CN" altLang="en-US" sz="2800" dirty="0">
                <a:latin typeface="华文新魏" panose="02010800040101010101" pitchFamily="2" charset="-122"/>
                <a:ea typeface="华文新魏" panose="02010800040101010101" pitchFamily="2" charset="-122"/>
              </a:rPr>
              <a:t>的需求（可以使用同一个堆栈），也就意味着成本的降低，这些任务一般是由</a:t>
            </a:r>
            <a:r>
              <a:rPr lang="zh-CN" altLang="en-US" sz="2800" dirty="0">
                <a:solidFill>
                  <a:srgbClr val="0070C0"/>
                </a:solidFill>
                <a:latin typeface="华文新魏" panose="02010800040101010101" pitchFamily="2" charset="-122"/>
                <a:ea typeface="华文新魏" panose="02010800040101010101" pitchFamily="2" charset="-122"/>
              </a:rPr>
              <a:t>人机界面（如键盘）启动</a:t>
            </a:r>
            <a:r>
              <a:rPr lang="zh-CN" altLang="en-US" sz="2800" dirty="0">
                <a:latin typeface="华文新魏" panose="02010800040101010101" pitchFamily="2" charset="-122"/>
                <a:ea typeface="华文新魏" panose="02010800040101010101" pitchFamily="2" charset="-122"/>
              </a:rPr>
              <a:t>的。</a:t>
            </a:r>
          </a:p>
          <a:p>
            <a:pPr eaLnBrk="1" hangingPunct="1">
              <a:spcBef>
                <a:spcPct val="50000"/>
              </a:spcBef>
            </a:pPr>
            <a:r>
              <a:rPr lang="zh-CN" altLang="en-US" sz="2800" dirty="0">
                <a:latin typeface="华文新魏" panose="02010800040101010101" pitchFamily="2" charset="-122"/>
                <a:ea typeface="华文新魏" panose="02010800040101010101" pitchFamily="2" charset="-122"/>
              </a:rPr>
              <a:t>     为了支持此功能，就需要</a:t>
            </a:r>
            <a:r>
              <a:rPr lang="en-US" altLang="zh-CN" sz="2800" dirty="0" err="1">
                <a:latin typeface="华文新魏" panose="02010800040101010101" pitchFamily="2" charset="-122"/>
                <a:ea typeface="华文新魏" panose="02010800040101010101" pitchFamily="2" charset="-122"/>
              </a:rPr>
              <a:t>μC</a:t>
            </a:r>
            <a:r>
              <a:rPr lang="en-US" altLang="zh-CN" sz="2800" dirty="0">
                <a:latin typeface="华文新魏" panose="02010800040101010101" pitchFamily="2" charset="-122"/>
                <a:ea typeface="华文新魏" panose="02010800040101010101" pitchFamily="2" charset="-122"/>
              </a:rPr>
              <a:t>/OS-Ⅱ</a:t>
            </a:r>
            <a:r>
              <a:rPr lang="zh-CN" altLang="en-US" sz="2800" dirty="0">
                <a:latin typeface="华文新魏" panose="02010800040101010101" pitchFamily="2" charset="-122"/>
                <a:ea typeface="华文新魏" panose="02010800040101010101" pitchFamily="2" charset="-122"/>
              </a:rPr>
              <a:t>微小内核支持任务删除功能。</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89442"/>
                                        </p:tgtEl>
                                        <p:attrNameLst>
                                          <p:attrName>style.visibility</p:attrName>
                                        </p:attrNameLst>
                                      </p:cBhvr>
                                      <p:to>
                                        <p:strVal val="visible"/>
                                      </p:to>
                                    </p:set>
                                    <p:animEffect transition="in" filter="slide(fromTop)">
                                      <p:cBhvr>
                                        <p:cTn id="7" dur="500"/>
                                        <p:tgtEl>
                                          <p:spTgt spid="189442"/>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189443"/>
                                        </p:tgtEl>
                                        <p:attrNameLst>
                                          <p:attrName>style.visibility</p:attrName>
                                        </p:attrNameLst>
                                      </p:cBhvr>
                                      <p:to>
                                        <p:strVal val="visible"/>
                                      </p:to>
                                    </p:set>
                                    <p:anim calcmode="lin" valueType="num">
                                      <p:cBhvr additive="base">
                                        <p:cTn id="11" dur="500" fill="hold"/>
                                        <p:tgtEl>
                                          <p:spTgt spid="189443"/>
                                        </p:tgtEl>
                                        <p:attrNameLst>
                                          <p:attrName>ppt_x</p:attrName>
                                        </p:attrNameLst>
                                      </p:cBhvr>
                                      <p:tavLst>
                                        <p:tav tm="0">
                                          <p:val>
                                            <p:strVal val="1+#ppt_w/2"/>
                                          </p:val>
                                        </p:tav>
                                        <p:tav tm="100000">
                                          <p:val>
                                            <p:strVal val="#ppt_x"/>
                                          </p:val>
                                        </p:tav>
                                      </p:tavLst>
                                    </p:anim>
                                    <p:anim calcmode="lin" valueType="num">
                                      <p:cBhvr additive="base">
                                        <p:cTn id="12" dur="500" fill="hold"/>
                                        <p:tgtEl>
                                          <p:spTgt spid="18944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189444"/>
                                        </p:tgtEl>
                                        <p:attrNameLst>
                                          <p:attrName>style.visibility</p:attrName>
                                        </p:attrNameLst>
                                      </p:cBhvr>
                                      <p:to>
                                        <p:strVal val="visible"/>
                                      </p:to>
                                    </p:set>
                                    <p:animEffect transition="in" filter="wipe(up)">
                                      <p:cBhvr>
                                        <p:cTn id="16" dur="500"/>
                                        <p:tgtEl>
                                          <p:spTgt spid="1894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2" grpId="0"/>
      <p:bldP spid="189443" grpId="0"/>
      <p:bldP spid="189444" grpId="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ChangeArrowheads="1"/>
          </p:cNvSpPr>
          <p:nvPr/>
        </p:nvSpPr>
        <p:spPr bwMode="auto">
          <a:xfrm>
            <a:off x="1981200" y="8870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3.4  </a:t>
            </a:r>
            <a:r>
              <a:rPr lang="zh-CN" altLang="en-US" sz="4400" dirty="0"/>
              <a:t>任务的结束</a:t>
            </a:r>
          </a:p>
        </p:txBody>
      </p:sp>
      <p:sp>
        <p:nvSpPr>
          <p:cNvPr id="190467"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案例分析</a:t>
            </a:r>
          </a:p>
        </p:txBody>
      </p:sp>
      <p:grpSp>
        <p:nvGrpSpPr>
          <p:cNvPr id="2" name="Group 4"/>
          <p:cNvGrpSpPr/>
          <p:nvPr/>
        </p:nvGrpSpPr>
        <p:grpSpPr bwMode="auto">
          <a:xfrm>
            <a:off x="3505200" y="2362200"/>
            <a:ext cx="5181600" cy="2819400"/>
            <a:chOff x="1104" y="1488"/>
            <a:chExt cx="3264" cy="1776"/>
          </a:xfrm>
        </p:grpSpPr>
        <p:sp>
          <p:nvSpPr>
            <p:cNvPr id="139270" name="Text Box 5"/>
            <p:cNvSpPr txBox="1">
              <a:spLocks noChangeArrowheads="1"/>
            </p:cNvSpPr>
            <p:nvPr/>
          </p:nvSpPr>
          <p:spPr bwMode="auto">
            <a:xfrm>
              <a:off x="1364" y="1499"/>
              <a:ext cx="8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TaskKey()</a:t>
              </a:r>
            </a:p>
          </p:txBody>
        </p:sp>
        <p:sp>
          <p:nvSpPr>
            <p:cNvPr id="139271" name="AutoShape 6"/>
            <p:cNvSpPr>
              <a:spLocks noChangeArrowheads="1"/>
            </p:cNvSpPr>
            <p:nvPr/>
          </p:nvSpPr>
          <p:spPr bwMode="auto">
            <a:xfrm>
              <a:off x="1321" y="2086"/>
              <a:ext cx="907" cy="181"/>
            </a:xfrm>
            <a:prstGeom prst="roundRect">
              <a:avLst>
                <a:gd name="adj" fmla="val 16667"/>
              </a:avLst>
            </a:prstGeom>
            <a:solidFill>
              <a:srgbClr val="FFFF99"/>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While(1)</a:t>
              </a:r>
            </a:p>
          </p:txBody>
        </p:sp>
        <p:sp>
          <p:nvSpPr>
            <p:cNvPr id="139272" name="AutoShape 7"/>
            <p:cNvSpPr>
              <a:spLocks noChangeArrowheads="1"/>
            </p:cNvSpPr>
            <p:nvPr/>
          </p:nvSpPr>
          <p:spPr bwMode="auto">
            <a:xfrm>
              <a:off x="1104" y="2758"/>
              <a:ext cx="1334" cy="170"/>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dirty="0" err="1"/>
                <a:t>OSTaskCreat</a:t>
              </a:r>
              <a:r>
                <a:rPr lang="en-US" altLang="zh-CN" sz="1400" dirty="0"/>
                <a:t>(TaskKey1); </a:t>
              </a:r>
            </a:p>
          </p:txBody>
        </p:sp>
        <p:sp>
          <p:nvSpPr>
            <p:cNvPr id="139273" name="AutoShape 8"/>
            <p:cNvSpPr>
              <a:spLocks noChangeArrowheads="1"/>
            </p:cNvSpPr>
            <p:nvPr/>
          </p:nvSpPr>
          <p:spPr bwMode="auto">
            <a:xfrm>
              <a:off x="1321" y="1739"/>
              <a:ext cx="907" cy="181"/>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初始化代码</a:t>
              </a:r>
            </a:p>
          </p:txBody>
        </p:sp>
        <p:sp>
          <p:nvSpPr>
            <p:cNvPr id="139274" name="AutoShape 9"/>
            <p:cNvSpPr>
              <a:spLocks noChangeArrowheads="1"/>
            </p:cNvSpPr>
            <p:nvPr/>
          </p:nvSpPr>
          <p:spPr bwMode="auto">
            <a:xfrm>
              <a:off x="1316" y="2422"/>
              <a:ext cx="907" cy="181"/>
            </a:xfrm>
            <a:prstGeom prst="roundRect">
              <a:avLst>
                <a:gd name="adj" fmla="val 16667"/>
              </a:avLst>
            </a:prstGeom>
            <a:solidFill>
              <a:srgbClr val="FFFF99"/>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a:t> </a:t>
              </a:r>
              <a:r>
                <a:rPr lang="en-US" altLang="zh-CN" sz="1400"/>
                <a:t>key = keyin();</a:t>
              </a:r>
            </a:p>
          </p:txBody>
        </p:sp>
        <p:cxnSp>
          <p:nvCxnSpPr>
            <p:cNvPr id="139275" name="AutoShape 10"/>
            <p:cNvCxnSpPr>
              <a:cxnSpLocks noChangeShapeType="1"/>
              <a:stCxn id="139273" idx="2"/>
              <a:endCxn id="139271" idx="0"/>
            </p:cNvCxnSpPr>
            <p:nvPr/>
          </p:nvCxnSpPr>
          <p:spPr bwMode="auto">
            <a:xfrm>
              <a:off x="1775" y="1920"/>
              <a:ext cx="0" cy="166"/>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139276" name="AutoShape 11"/>
            <p:cNvCxnSpPr>
              <a:cxnSpLocks noChangeShapeType="1"/>
              <a:stCxn id="139271" idx="2"/>
              <a:endCxn id="139274" idx="0"/>
            </p:cNvCxnSpPr>
            <p:nvPr/>
          </p:nvCxnSpPr>
          <p:spPr bwMode="auto">
            <a:xfrm flipH="1">
              <a:off x="1770" y="2267"/>
              <a:ext cx="5" cy="155"/>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139277" name="AutoShape 12"/>
            <p:cNvCxnSpPr>
              <a:cxnSpLocks noChangeShapeType="1"/>
              <a:stCxn id="139274" idx="2"/>
              <a:endCxn id="139272" idx="0"/>
            </p:cNvCxnSpPr>
            <p:nvPr/>
          </p:nvCxnSpPr>
          <p:spPr bwMode="auto">
            <a:xfrm>
              <a:off x="1770" y="2603"/>
              <a:ext cx="1" cy="155"/>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sp>
          <p:nvSpPr>
            <p:cNvPr id="139278" name="AutoShape 13"/>
            <p:cNvSpPr>
              <a:spLocks noChangeArrowheads="1"/>
            </p:cNvSpPr>
            <p:nvPr/>
          </p:nvSpPr>
          <p:spPr bwMode="auto">
            <a:xfrm>
              <a:off x="3125" y="1719"/>
              <a:ext cx="907" cy="181"/>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任务处理</a:t>
              </a:r>
            </a:p>
          </p:txBody>
        </p:sp>
        <p:sp>
          <p:nvSpPr>
            <p:cNvPr id="139279" name="Rectangle 14"/>
            <p:cNvSpPr>
              <a:spLocks noChangeArrowheads="1"/>
            </p:cNvSpPr>
            <p:nvPr/>
          </p:nvSpPr>
          <p:spPr bwMode="auto">
            <a:xfrm>
              <a:off x="3124" y="1488"/>
              <a:ext cx="8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TaskKey1()</a:t>
              </a:r>
            </a:p>
          </p:txBody>
        </p:sp>
        <p:sp>
          <p:nvSpPr>
            <p:cNvPr id="139280" name="AutoShape 15"/>
            <p:cNvSpPr>
              <a:spLocks noChangeArrowheads="1"/>
            </p:cNvSpPr>
            <p:nvPr/>
          </p:nvSpPr>
          <p:spPr bwMode="auto">
            <a:xfrm>
              <a:off x="2784" y="2055"/>
              <a:ext cx="1584" cy="181"/>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OSTaskDel(OS_PRIO_SELF); </a:t>
              </a:r>
            </a:p>
          </p:txBody>
        </p:sp>
        <p:cxnSp>
          <p:nvCxnSpPr>
            <p:cNvPr id="139281" name="AutoShape 16"/>
            <p:cNvCxnSpPr>
              <a:cxnSpLocks noChangeShapeType="1"/>
              <a:stCxn id="139283" idx="3"/>
              <a:endCxn id="139278" idx="1"/>
            </p:cNvCxnSpPr>
            <p:nvPr/>
          </p:nvCxnSpPr>
          <p:spPr bwMode="auto">
            <a:xfrm flipV="1">
              <a:off x="2223" y="1810"/>
              <a:ext cx="902" cy="1364"/>
            </a:xfrm>
            <a:prstGeom prst="bentConnector3">
              <a:avLst>
                <a:gd name="adj1" fmla="val 49889"/>
              </a:avLst>
            </a:prstGeom>
            <a:noFill/>
            <a:ln w="19050">
              <a:solidFill>
                <a:schemeClr val="tx1"/>
              </a:solidFill>
              <a:miter lim="800000"/>
              <a:tailEnd type="triangle" w="med" len="lg"/>
            </a:ln>
            <a:extLst>
              <a:ext uri="{909E8E84-426E-40DD-AFC4-6F175D3DCCD1}">
                <a14:hiddenFill xmlns:a14="http://schemas.microsoft.com/office/drawing/2010/main">
                  <a:noFill/>
                </a14:hiddenFill>
              </a:ext>
            </a:extLst>
          </p:spPr>
        </p:cxnSp>
        <p:cxnSp>
          <p:nvCxnSpPr>
            <p:cNvPr id="139282" name="AutoShape 17"/>
            <p:cNvCxnSpPr>
              <a:cxnSpLocks noChangeShapeType="1"/>
              <a:stCxn id="139278" idx="2"/>
              <a:endCxn id="139280" idx="0"/>
            </p:cNvCxnSpPr>
            <p:nvPr/>
          </p:nvCxnSpPr>
          <p:spPr bwMode="auto">
            <a:xfrm flipH="1">
              <a:off x="3576" y="1900"/>
              <a:ext cx="3" cy="155"/>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sp>
          <p:nvSpPr>
            <p:cNvPr id="139283" name="AutoShape 18"/>
            <p:cNvSpPr>
              <a:spLocks noChangeArrowheads="1"/>
            </p:cNvSpPr>
            <p:nvPr/>
          </p:nvSpPr>
          <p:spPr bwMode="auto">
            <a:xfrm>
              <a:off x="1316" y="3083"/>
              <a:ext cx="907" cy="181"/>
            </a:xfrm>
            <a:prstGeom prst="roundRect">
              <a:avLst>
                <a:gd name="adj" fmla="val 16667"/>
              </a:avLst>
            </a:prstGeom>
            <a:solidFill>
              <a:srgbClr val="FFFF99"/>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OSTimeDly();</a:t>
              </a:r>
            </a:p>
          </p:txBody>
        </p:sp>
        <p:cxnSp>
          <p:nvCxnSpPr>
            <p:cNvPr id="139284" name="AutoShape 19"/>
            <p:cNvCxnSpPr>
              <a:cxnSpLocks noChangeShapeType="1"/>
              <a:stCxn id="139272" idx="2"/>
              <a:endCxn id="139283" idx="0"/>
            </p:cNvCxnSpPr>
            <p:nvPr/>
          </p:nvCxnSpPr>
          <p:spPr bwMode="auto">
            <a:xfrm flipH="1">
              <a:off x="1770" y="2928"/>
              <a:ext cx="1" cy="155"/>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139285" name="AutoShape 20"/>
            <p:cNvCxnSpPr>
              <a:cxnSpLocks noChangeShapeType="1"/>
              <a:stCxn id="139283" idx="2"/>
              <a:endCxn id="139271" idx="1"/>
            </p:cNvCxnSpPr>
            <p:nvPr/>
          </p:nvCxnSpPr>
          <p:spPr bwMode="auto">
            <a:xfrm rot="16200000" flipV="1">
              <a:off x="1002" y="2496"/>
              <a:ext cx="1087" cy="449"/>
            </a:xfrm>
            <a:prstGeom prst="bentConnector4">
              <a:avLst>
                <a:gd name="adj1" fmla="val -13157"/>
                <a:gd name="adj2" fmla="val 167704"/>
              </a:avLst>
            </a:prstGeom>
            <a:noFill/>
            <a:ln w="19050">
              <a:solidFill>
                <a:schemeClr val="tx1"/>
              </a:solidFill>
              <a:miter lim="800000"/>
              <a:tailEnd type="triangle" w="med" len="lg"/>
            </a:ln>
            <a:extLst>
              <a:ext uri="{909E8E84-426E-40DD-AFC4-6F175D3DCCD1}">
                <a14:hiddenFill xmlns:a14="http://schemas.microsoft.com/office/drawing/2010/main">
                  <a:noFill/>
                </a14:hiddenFill>
              </a:ext>
            </a:extLst>
          </p:spPr>
        </p:cxnSp>
      </p:grpSp>
      <p:sp>
        <p:nvSpPr>
          <p:cNvPr id="21" name="燕尾形 20">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3" name="标题 2"/>
          <p:cNvSpPr>
            <a:spLocks noGrp="1"/>
          </p:cNvSpPr>
          <p:nvPr>
            <p:ph type="title"/>
          </p:nvPr>
        </p:nvSpPr>
        <p:spPr/>
        <p:txBody>
          <a:bodyPr/>
          <a:lstStyle/>
          <a:p>
            <a:endParaRPr lang="zh-CN" altLang="en-US"/>
          </a:p>
        </p:txBody>
      </p:sp>
      <p:sp>
        <p:nvSpPr>
          <p:cNvPr id="4" name="内容占位符 3"/>
          <p:cNvSpPr>
            <a:spLocks noGrp="1"/>
          </p:cNvSpPr>
          <p:nvPr>
            <p:ph idx="1"/>
          </p:nvPr>
        </p:nvSpPr>
        <p:spPr/>
        <p:txBody>
          <a:body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90467"/>
                                        </p:tgtEl>
                                        <p:attrNameLst>
                                          <p:attrName>style.visibility</p:attrName>
                                        </p:attrNameLst>
                                      </p:cBhvr>
                                      <p:to>
                                        <p:strVal val="visible"/>
                                      </p:to>
                                    </p:set>
                                    <p:anim calcmode="lin" valueType="num">
                                      <p:cBhvr additive="base">
                                        <p:cTn id="7" dur="500" fill="hold"/>
                                        <p:tgtEl>
                                          <p:spTgt spid="190467"/>
                                        </p:tgtEl>
                                        <p:attrNameLst>
                                          <p:attrName>ppt_x</p:attrName>
                                        </p:attrNameLst>
                                      </p:cBhvr>
                                      <p:tavLst>
                                        <p:tav tm="0">
                                          <p:val>
                                            <p:strVal val="1+#ppt_w/2"/>
                                          </p:val>
                                        </p:tav>
                                        <p:tav tm="100000">
                                          <p:val>
                                            <p:strVal val="#ppt_x"/>
                                          </p:val>
                                        </p:tav>
                                      </p:tavLst>
                                    </p:anim>
                                    <p:anim calcmode="lin" valueType="num">
                                      <p:cBhvr additive="base">
                                        <p:cTn id="8" dur="500" fill="hold"/>
                                        <p:tgtEl>
                                          <p:spTgt spid="19046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7"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ChangeArrowheads="1"/>
          </p:cNvSpPr>
          <p:nvPr/>
        </p:nvSpPr>
        <p:spPr bwMode="auto">
          <a:xfrm>
            <a:off x="1981200" y="6821"/>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3.4  </a:t>
            </a:r>
            <a:r>
              <a:rPr lang="zh-CN" altLang="en-US" sz="4400" dirty="0"/>
              <a:t>任务的结束</a:t>
            </a:r>
          </a:p>
        </p:txBody>
      </p:sp>
      <p:sp>
        <p:nvSpPr>
          <p:cNvPr id="191491"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改进的任务控制块 </a:t>
            </a:r>
          </a:p>
        </p:txBody>
      </p:sp>
      <p:sp>
        <p:nvSpPr>
          <p:cNvPr id="191492" name="Rectangle 4"/>
          <p:cNvSpPr>
            <a:spLocks noChangeArrowheads="1"/>
          </p:cNvSpPr>
          <p:nvPr/>
        </p:nvSpPr>
        <p:spPr bwMode="auto">
          <a:xfrm>
            <a:off x="2667000" y="2321412"/>
            <a:ext cx="6834188"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a:latin typeface="华文新魏" panose="02010800040101010101" pitchFamily="2" charset="-122"/>
                <a:ea typeface="华文新魏" panose="02010800040101010101" pitchFamily="2" charset="-122"/>
              </a:rPr>
              <a:t>      </a:t>
            </a:r>
            <a:r>
              <a:rPr lang="zh-CN" altLang="en-US" sz="2400" dirty="0">
                <a:latin typeface="华文新魏" panose="02010800040101010101" pitchFamily="2" charset="-122"/>
                <a:ea typeface="华文新魏" panose="02010800040101010101" pitchFamily="2" charset="-122"/>
              </a:rPr>
              <a:t>删除任务一个很重要的工作就是将任务对应的任务控制块从已经使用的任务控制块链表中删除，放到空闲任务控制块链表中。</a:t>
            </a:r>
          </a:p>
          <a:p>
            <a:pPr eaLnBrk="1" hangingPunct="1">
              <a:spcBef>
                <a:spcPct val="50000"/>
              </a:spcBef>
            </a:pPr>
            <a:r>
              <a:rPr lang="zh-CN" altLang="en-US" sz="2400" dirty="0">
                <a:latin typeface="华文新魏" panose="02010800040101010101" pitchFamily="2" charset="-122"/>
                <a:ea typeface="华文新魏" panose="02010800040101010101" pitchFamily="2" charset="-122"/>
              </a:rPr>
              <a:t>      为了加快删除任务的速度（同时使删除任务花费的</a:t>
            </a:r>
            <a:r>
              <a:rPr lang="zh-CN" altLang="en-US" sz="2400" dirty="0">
                <a:solidFill>
                  <a:srgbClr val="FF0000"/>
                </a:solidFill>
                <a:latin typeface="华文新魏" panose="02010800040101010101" pitchFamily="2" charset="-122"/>
                <a:ea typeface="华文新魏" panose="02010800040101010101" pitchFamily="2" charset="-122"/>
              </a:rPr>
              <a:t>时间固定</a:t>
            </a:r>
            <a:r>
              <a:rPr lang="zh-CN" altLang="en-US" sz="2400" dirty="0">
                <a:latin typeface="华文新魏" panose="02010800040101010101" pitchFamily="2" charset="-122"/>
                <a:ea typeface="华文新魏" panose="02010800040101010101" pitchFamily="2" charset="-122"/>
              </a:rPr>
              <a:t>），任务控制块增加了一个指向链表前一个元素的</a:t>
            </a:r>
            <a:r>
              <a:rPr lang="en-US" altLang="zh-CN" sz="2400" dirty="0" err="1">
                <a:latin typeface="华文新魏" panose="02010800040101010101" pitchFamily="2" charset="-122"/>
                <a:ea typeface="华文新魏" panose="02010800040101010101" pitchFamily="2" charset="-122"/>
              </a:rPr>
              <a:t>OSTCBPrev</a:t>
            </a:r>
            <a:r>
              <a:rPr lang="zh-CN" altLang="en-US" sz="2400" dirty="0">
                <a:latin typeface="华文新魏" panose="02010800040101010101" pitchFamily="2" charset="-122"/>
                <a:ea typeface="华文新魏" panose="02010800040101010101" pitchFamily="2" charset="-122"/>
              </a:rPr>
              <a:t>指针。  </a:t>
            </a:r>
          </a:p>
        </p:txBody>
      </p:sp>
      <p:sp>
        <p:nvSpPr>
          <p:cNvPr id="191493" name="Rectangle 5"/>
          <p:cNvSpPr>
            <a:spLocks noChangeArrowheads="1"/>
          </p:cNvSpPr>
          <p:nvPr/>
        </p:nvSpPr>
        <p:spPr bwMode="auto">
          <a:xfrm>
            <a:off x="4343400" y="3505200"/>
            <a:ext cx="3429000" cy="26670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typedef struct os_tcb {</a:t>
            </a:r>
          </a:p>
          <a:p>
            <a:pPr>
              <a:defRPr/>
            </a:pPr>
            <a:r>
              <a:rPr lang="en-US" altLang="zh-CN" sz="1400">
                <a:latin typeface="Arial" panose="020B0604020202020204" pitchFamily="34" charset="0"/>
              </a:rPr>
              <a:t>    OS_STK     	*OSTCBStkPtr;</a:t>
            </a:r>
          </a:p>
          <a:p>
            <a:pPr>
              <a:defRPr/>
            </a:pPr>
            <a:r>
              <a:rPr lang="en-US" altLang="zh-CN" sz="1400">
                <a:latin typeface="Arial" panose="020B0604020202020204" pitchFamily="34" charset="0"/>
              </a:rPr>
              <a:t>    struct os_tcb 	*OSTCBNext;</a:t>
            </a:r>
          </a:p>
          <a:p>
            <a:pPr>
              <a:defRPr/>
            </a:pPr>
            <a:r>
              <a:rPr lang="en-US" altLang="zh-CN" sz="1400" i="1">
                <a:solidFill>
                  <a:srgbClr val="FF0000"/>
                </a:solidFill>
                <a:latin typeface="Arial" panose="020B0604020202020204" pitchFamily="34" charset="0"/>
              </a:rPr>
              <a:t>    struct os_tcb 	*OSTCBPrev;</a:t>
            </a:r>
          </a:p>
          <a:p>
            <a:pPr>
              <a:defRPr/>
            </a:pPr>
            <a:r>
              <a:rPr lang="en-US" altLang="zh-CN" sz="1400">
                <a:latin typeface="Arial" panose="020B0604020202020204" pitchFamily="34" charset="0"/>
              </a:rPr>
              <a:t>    INT16U     	OSTCBDly;</a:t>
            </a:r>
          </a:p>
          <a:p>
            <a:pPr>
              <a:defRPr/>
            </a:pPr>
            <a:r>
              <a:rPr lang="en-US" altLang="zh-CN" sz="1400">
                <a:latin typeface="Arial" panose="020B0604020202020204" pitchFamily="34" charset="0"/>
              </a:rPr>
              <a:t>    INT8U      	OSTCBStat;</a:t>
            </a:r>
          </a:p>
          <a:p>
            <a:pPr>
              <a:defRPr/>
            </a:pPr>
            <a:r>
              <a:rPr lang="en-US" altLang="zh-CN" sz="1400">
                <a:latin typeface="Arial" panose="020B0604020202020204" pitchFamily="34" charset="0"/>
              </a:rPr>
              <a:t>    INT8U      	OSTCBPrio;</a:t>
            </a:r>
          </a:p>
          <a:p>
            <a:pPr>
              <a:defRPr/>
            </a:pPr>
            <a:r>
              <a:rPr lang="en-US" altLang="zh-CN" sz="1400">
                <a:latin typeface="Arial" panose="020B0604020202020204" pitchFamily="34" charset="0"/>
              </a:rPr>
              <a:t>    INT8U      	OSTCBX;</a:t>
            </a:r>
          </a:p>
          <a:p>
            <a:pPr>
              <a:defRPr/>
            </a:pPr>
            <a:r>
              <a:rPr lang="en-US" altLang="zh-CN" sz="1400">
                <a:latin typeface="Arial" panose="020B0604020202020204" pitchFamily="34" charset="0"/>
              </a:rPr>
              <a:t>    INT8U      	OSTCBY;</a:t>
            </a:r>
          </a:p>
          <a:p>
            <a:pPr>
              <a:defRPr/>
            </a:pPr>
            <a:r>
              <a:rPr lang="en-US" altLang="zh-CN" sz="1400">
                <a:latin typeface="Arial" panose="020B0604020202020204" pitchFamily="34" charset="0"/>
              </a:rPr>
              <a:t>    INT8U      	OSTCBBitX;</a:t>
            </a:r>
          </a:p>
          <a:p>
            <a:pPr>
              <a:defRPr/>
            </a:pPr>
            <a:r>
              <a:rPr lang="en-US" altLang="zh-CN" sz="1400">
                <a:latin typeface="Arial" panose="020B0604020202020204" pitchFamily="34" charset="0"/>
              </a:rPr>
              <a:t>    INT8U       	OSTCBBitY;</a:t>
            </a:r>
          </a:p>
          <a:p>
            <a:pPr>
              <a:defRPr/>
            </a:pPr>
            <a:r>
              <a:rPr lang="en-US" altLang="zh-CN" sz="1400">
                <a:latin typeface="Arial" panose="020B0604020202020204" pitchFamily="34" charset="0"/>
              </a:rPr>
              <a:t>} OS_TCB;</a:t>
            </a:r>
          </a:p>
        </p:txBody>
      </p:sp>
      <p:sp>
        <p:nvSpPr>
          <p:cNvPr id="6" name="燕尾形 5">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91491"/>
                                        </p:tgtEl>
                                        <p:attrNameLst>
                                          <p:attrName>style.visibility</p:attrName>
                                        </p:attrNameLst>
                                      </p:cBhvr>
                                      <p:to>
                                        <p:strVal val="visible"/>
                                      </p:to>
                                    </p:set>
                                    <p:anim calcmode="lin" valueType="num">
                                      <p:cBhvr additive="base">
                                        <p:cTn id="7" dur="500" fill="hold"/>
                                        <p:tgtEl>
                                          <p:spTgt spid="191491"/>
                                        </p:tgtEl>
                                        <p:attrNameLst>
                                          <p:attrName>ppt_x</p:attrName>
                                        </p:attrNameLst>
                                      </p:cBhvr>
                                      <p:tavLst>
                                        <p:tav tm="0">
                                          <p:val>
                                            <p:strVal val="1+#ppt_w/2"/>
                                          </p:val>
                                        </p:tav>
                                        <p:tav tm="100000">
                                          <p:val>
                                            <p:strVal val="#ppt_x"/>
                                          </p:val>
                                        </p:tav>
                                      </p:tavLst>
                                    </p:anim>
                                    <p:anim calcmode="lin" valueType="num">
                                      <p:cBhvr additive="base">
                                        <p:cTn id="8" dur="500" fill="hold"/>
                                        <p:tgtEl>
                                          <p:spTgt spid="19149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91492"/>
                                        </p:tgtEl>
                                        <p:attrNameLst>
                                          <p:attrName>style.visibility</p:attrName>
                                        </p:attrNameLst>
                                      </p:cBhvr>
                                      <p:to>
                                        <p:strVal val="visible"/>
                                      </p:to>
                                    </p:set>
                                    <p:animEffect transition="in" filter="wipe(up)">
                                      <p:cBhvr>
                                        <p:cTn id="12" dur="500"/>
                                        <p:tgtEl>
                                          <p:spTgt spid="191492"/>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191493"/>
                                        </p:tgtEl>
                                        <p:attrNameLst>
                                          <p:attrName>style.visibility</p:attrName>
                                        </p:attrNameLst>
                                      </p:cBhvr>
                                      <p:to>
                                        <p:strVal val="visible"/>
                                      </p:to>
                                    </p:set>
                                    <p:animEffect transition="in" filter="slide(fromTop)">
                                      <p:cBhvr>
                                        <p:cTn id="17" dur="500"/>
                                        <p:tgtEl>
                                          <p:spTgt spid="1914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1" grpId="0"/>
      <p:bldP spid="191492" grpId="0"/>
      <p:bldP spid="191493"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ChangeArrowheads="1"/>
          </p:cNvSpPr>
          <p:nvPr/>
        </p:nvSpPr>
        <p:spPr bwMode="auto">
          <a:xfrm>
            <a:off x="1981200" y="3411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3.4  </a:t>
            </a:r>
            <a:r>
              <a:rPr lang="zh-CN" altLang="en-US" sz="4400" dirty="0"/>
              <a:t>任务的结束</a:t>
            </a:r>
          </a:p>
        </p:txBody>
      </p:sp>
      <p:sp>
        <p:nvSpPr>
          <p:cNvPr id="141315"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改进的任务控制块 </a:t>
            </a:r>
          </a:p>
        </p:txBody>
      </p:sp>
      <p:sp>
        <p:nvSpPr>
          <p:cNvPr id="192516" name="Rectangle 4"/>
          <p:cNvSpPr>
            <a:spLocks noChangeArrowheads="1"/>
          </p:cNvSpPr>
          <p:nvPr/>
        </p:nvSpPr>
        <p:spPr bwMode="auto">
          <a:xfrm>
            <a:off x="2667000" y="2357865"/>
            <a:ext cx="68341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a:latin typeface="华文新魏" panose="02010800040101010101" pitchFamily="2" charset="-122"/>
                <a:ea typeface="华文新魏" panose="02010800040101010101" pitchFamily="2" charset="-122"/>
              </a:rPr>
              <a:t>      </a:t>
            </a:r>
            <a:r>
              <a:rPr lang="zh-CN" altLang="en-US" sz="2400" dirty="0">
                <a:latin typeface="华文新魏" panose="02010800040101010101" pitchFamily="2" charset="-122"/>
                <a:ea typeface="华文新魏" panose="02010800040101010101" pitchFamily="2" charset="-122"/>
              </a:rPr>
              <a:t>使用的任务控制块链表改造成</a:t>
            </a:r>
            <a:r>
              <a:rPr lang="zh-CN" altLang="en-US" sz="2400" dirty="0">
                <a:solidFill>
                  <a:srgbClr val="FF0000"/>
                </a:solidFill>
                <a:latin typeface="华文新魏" panose="02010800040101010101" pitchFamily="2" charset="-122"/>
                <a:ea typeface="华文新魏" panose="02010800040101010101" pitchFamily="2" charset="-122"/>
              </a:rPr>
              <a:t>双向</a:t>
            </a:r>
            <a:r>
              <a:rPr lang="zh-CN" altLang="en-US" sz="2400" dirty="0">
                <a:latin typeface="华文新魏" panose="02010800040101010101" pitchFamily="2" charset="-122"/>
                <a:ea typeface="华文新魏" panose="02010800040101010101" pitchFamily="2" charset="-122"/>
              </a:rPr>
              <a:t>链表，于是单向链表就变成了双向链表。 </a:t>
            </a:r>
          </a:p>
        </p:txBody>
      </p:sp>
      <p:grpSp>
        <p:nvGrpSpPr>
          <p:cNvPr id="2" name="Group 5"/>
          <p:cNvGrpSpPr/>
          <p:nvPr/>
        </p:nvGrpSpPr>
        <p:grpSpPr bwMode="auto">
          <a:xfrm>
            <a:off x="2438400" y="3352801"/>
            <a:ext cx="7315200" cy="2670175"/>
            <a:chOff x="624" y="2208"/>
            <a:chExt cx="4608" cy="1682"/>
          </a:xfrm>
        </p:grpSpPr>
        <p:grpSp>
          <p:nvGrpSpPr>
            <p:cNvPr id="141320" name="Group 6"/>
            <p:cNvGrpSpPr/>
            <p:nvPr/>
          </p:nvGrpSpPr>
          <p:grpSpPr bwMode="auto">
            <a:xfrm>
              <a:off x="624" y="2448"/>
              <a:ext cx="817" cy="328"/>
              <a:chOff x="672" y="2736"/>
              <a:chExt cx="817" cy="328"/>
            </a:xfrm>
          </p:grpSpPr>
          <p:sp>
            <p:nvSpPr>
              <p:cNvPr id="192519" name="Rectangle 7"/>
              <p:cNvSpPr>
                <a:spLocks noChangeArrowheads="1"/>
              </p:cNvSpPr>
              <p:nvPr/>
            </p:nvSpPr>
            <p:spPr bwMode="auto">
              <a:xfrm>
                <a:off x="762" y="2928"/>
                <a:ext cx="635"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41391" name="Text Box 8"/>
              <p:cNvSpPr txBox="1">
                <a:spLocks noChangeArrowheads="1"/>
              </p:cNvSpPr>
              <p:nvPr/>
            </p:nvSpPr>
            <p:spPr bwMode="auto">
              <a:xfrm>
                <a:off x="672" y="2736"/>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OSTCBFreeList</a:t>
                </a:r>
              </a:p>
            </p:txBody>
          </p:sp>
        </p:grpSp>
        <p:grpSp>
          <p:nvGrpSpPr>
            <p:cNvPr id="141321" name="Group 9"/>
            <p:cNvGrpSpPr/>
            <p:nvPr/>
          </p:nvGrpSpPr>
          <p:grpSpPr bwMode="auto">
            <a:xfrm>
              <a:off x="720" y="3170"/>
              <a:ext cx="636" cy="319"/>
              <a:chOff x="720" y="3205"/>
              <a:chExt cx="636" cy="319"/>
            </a:xfrm>
          </p:grpSpPr>
          <p:sp>
            <p:nvSpPr>
              <p:cNvPr id="192522" name="Rectangle 10"/>
              <p:cNvSpPr>
                <a:spLocks noChangeArrowheads="1"/>
              </p:cNvSpPr>
              <p:nvPr/>
            </p:nvSpPr>
            <p:spPr bwMode="auto">
              <a:xfrm>
                <a:off x="720" y="3388"/>
                <a:ext cx="635"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41389" name="Text Box 11"/>
              <p:cNvSpPr txBox="1">
                <a:spLocks noChangeArrowheads="1"/>
              </p:cNvSpPr>
              <p:nvPr/>
            </p:nvSpPr>
            <p:spPr bwMode="auto">
              <a:xfrm>
                <a:off x="721" y="3205"/>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OSTCBList</a:t>
                </a:r>
              </a:p>
            </p:txBody>
          </p:sp>
        </p:grpSp>
        <p:grpSp>
          <p:nvGrpSpPr>
            <p:cNvPr id="141322" name="Group 12"/>
            <p:cNvGrpSpPr/>
            <p:nvPr/>
          </p:nvGrpSpPr>
          <p:grpSpPr bwMode="auto">
            <a:xfrm>
              <a:off x="3798" y="3382"/>
              <a:ext cx="544" cy="173"/>
              <a:chOff x="2925" y="2341"/>
              <a:chExt cx="544" cy="173"/>
            </a:xfrm>
          </p:grpSpPr>
          <p:sp>
            <p:nvSpPr>
              <p:cNvPr id="141386" name="Line 13"/>
              <p:cNvSpPr>
                <a:spLocks noChangeShapeType="1"/>
              </p:cNvSpPr>
              <p:nvPr/>
            </p:nvSpPr>
            <p:spPr bwMode="auto">
              <a:xfrm>
                <a:off x="2925" y="242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1387" name="Text Box 14"/>
              <p:cNvSpPr txBox="1">
                <a:spLocks noChangeArrowheads="1"/>
              </p:cNvSpPr>
              <p:nvPr/>
            </p:nvSpPr>
            <p:spPr bwMode="auto">
              <a:xfrm>
                <a:off x="3061" y="234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grpSp>
          <p:nvGrpSpPr>
            <p:cNvPr id="141323" name="Group 15"/>
            <p:cNvGrpSpPr/>
            <p:nvPr/>
          </p:nvGrpSpPr>
          <p:grpSpPr bwMode="auto">
            <a:xfrm>
              <a:off x="4272" y="2363"/>
              <a:ext cx="960" cy="1525"/>
              <a:chOff x="4416" y="2419"/>
              <a:chExt cx="960" cy="1525"/>
            </a:xfrm>
          </p:grpSpPr>
          <p:sp>
            <p:nvSpPr>
              <p:cNvPr id="192528" name="Rectangle 16"/>
              <p:cNvSpPr>
                <a:spLocks noChangeArrowheads="1"/>
              </p:cNvSpPr>
              <p:nvPr/>
            </p:nvSpPr>
            <p:spPr bwMode="auto">
              <a:xfrm>
                <a:off x="4608" y="2592"/>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92529" name="Rectangle 17"/>
              <p:cNvSpPr>
                <a:spLocks noChangeArrowheads="1"/>
              </p:cNvSpPr>
              <p:nvPr/>
            </p:nvSpPr>
            <p:spPr bwMode="auto">
              <a:xfrm>
                <a:off x="4608" y="2729"/>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92530" name="Rectangle 18"/>
              <p:cNvSpPr>
                <a:spLocks noChangeArrowheads="1"/>
              </p:cNvSpPr>
              <p:nvPr/>
            </p:nvSpPr>
            <p:spPr bwMode="auto">
              <a:xfrm>
                <a:off x="4608" y="2861"/>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92531" name="Rectangle 19"/>
              <p:cNvSpPr>
                <a:spLocks noChangeArrowheads="1"/>
              </p:cNvSpPr>
              <p:nvPr/>
            </p:nvSpPr>
            <p:spPr bwMode="auto">
              <a:xfrm>
                <a:off x="4608" y="2997"/>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92532" name="Rectangle 20"/>
              <p:cNvSpPr>
                <a:spLocks noChangeArrowheads="1"/>
              </p:cNvSpPr>
              <p:nvPr/>
            </p:nvSpPr>
            <p:spPr bwMode="auto">
              <a:xfrm>
                <a:off x="4608" y="3133"/>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&amp;OSTCBTbl[1]</a:t>
                </a:r>
              </a:p>
            </p:txBody>
          </p:sp>
          <p:sp>
            <p:nvSpPr>
              <p:cNvPr id="192533" name="Rectangle 21"/>
              <p:cNvSpPr>
                <a:spLocks noChangeArrowheads="1"/>
              </p:cNvSpPr>
              <p:nvPr/>
            </p:nvSpPr>
            <p:spPr bwMode="auto">
              <a:xfrm>
                <a:off x="4608" y="3269"/>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&amp;OSTCBTbl[2]</a:t>
                </a:r>
              </a:p>
            </p:txBody>
          </p:sp>
          <p:sp>
            <p:nvSpPr>
              <p:cNvPr id="192534" name="Rectangle 22"/>
              <p:cNvSpPr>
                <a:spLocks noChangeArrowheads="1"/>
              </p:cNvSpPr>
              <p:nvPr/>
            </p:nvSpPr>
            <p:spPr bwMode="auto">
              <a:xfrm>
                <a:off x="4608" y="3406"/>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tIns="0" anchor="ctr"/>
              <a:lstStyle/>
              <a:p>
                <a:pPr algn="ctr">
                  <a:defRPr/>
                </a:pPr>
                <a:endParaRPr lang="zh-CN" altLang="zh-CN" sz="1200">
                  <a:latin typeface="Arial" panose="020B0604020202020204" pitchFamily="34" charset="0"/>
                </a:endParaRPr>
              </a:p>
            </p:txBody>
          </p:sp>
          <p:sp>
            <p:nvSpPr>
              <p:cNvPr id="192535" name="Rectangle 23"/>
              <p:cNvSpPr>
                <a:spLocks noChangeArrowheads="1"/>
              </p:cNvSpPr>
              <p:nvPr/>
            </p:nvSpPr>
            <p:spPr bwMode="auto">
              <a:xfrm>
                <a:off x="4608" y="3540"/>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41373" name="Text Box 24"/>
              <p:cNvSpPr txBox="1">
                <a:spLocks noChangeArrowheads="1"/>
              </p:cNvSpPr>
              <p:nvPr/>
            </p:nvSpPr>
            <p:spPr bwMode="auto">
              <a:xfrm>
                <a:off x="4559" y="2419"/>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OSTCBPrioTbl[ ]</a:t>
                </a:r>
              </a:p>
            </p:txBody>
          </p:sp>
          <p:sp>
            <p:nvSpPr>
              <p:cNvPr id="192537" name="Rectangle 25"/>
              <p:cNvSpPr>
                <a:spLocks noChangeArrowheads="1"/>
              </p:cNvSpPr>
              <p:nvPr/>
            </p:nvSpPr>
            <p:spPr bwMode="auto">
              <a:xfrm>
                <a:off x="4608" y="3672"/>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41375" name="Rectangle 26"/>
              <p:cNvSpPr>
                <a:spLocks noChangeArrowheads="1"/>
              </p:cNvSpPr>
              <p:nvPr/>
            </p:nvSpPr>
            <p:spPr bwMode="auto">
              <a:xfrm>
                <a:off x="4416" y="2582"/>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[0]</a:t>
                </a:r>
              </a:p>
            </p:txBody>
          </p:sp>
          <p:sp>
            <p:nvSpPr>
              <p:cNvPr id="141376" name="Rectangle 27"/>
              <p:cNvSpPr>
                <a:spLocks noChangeArrowheads="1"/>
              </p:cNvSpPr>
              <p:nvPr/>
            </p:nvSpPr>
            <p:spPr bwMode="auto">
              <a:xfrm>
                <a:off x="4416" y="2713"/>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[1]</a:t>
                </a:r>
              </a:p>
            </p:txBody>
          </p:sp>
          <p:sp>
            <p:nvSpPr>
              <p:cNvPr id="141377" name="Rectangle 28"/>
              <p:cNvSpPr>
                <a:spLocks noChangeArrowheads="1"/>
              </p:cNvSpPr>
              <p:nvPr/>
            </p:nvSpPr>
            <p:spPr bwMode="auto">
              <a:xfrm>
                <a:off x="4416" y="2855"/>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[2]</a:t>
                </a:r>
              </a:p>
            </p:txBody>
          </p:sp>
          <p:sp>
            <p:nvSpPr>
              <p:cNvPr id="141378" name="Rectangle 29"/>
              <p:cNvSpPr>
                <a:spLocks noChangeArrowheads="1"/>
              </p:cNvSpPr>
              <p:nvPr/>
            </p:nvSpPr>
            <p:spPr bwMode="auto">
              <a:xfrm>
                <a:off x="4416" y="2994"/>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[3]</a:t>
                </a:r>
              </a:p>
            </p:txBody>
          </p:sp>
          <p:sp>
            <p:nvSpPr>
              <p:cNvPr id="141379" name="Rectangle 30"/>
              <p:cNvSpPr>
                <a:spLocks noChangeArrowheads="1"/>
              </p:cNvSpPr>
              <p:nvPr/>
            </p:nvSpPr>
            <p:spPr bwMode="auto">
              <a:xfrm>
                <a:off x="4416" y="3128"/>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[4]</a:t>
                </a:r>
              </a:p>
            </p:txBody>
          </p:sp>
          <p:sp>
            <p:nvSpPr>
              <p:cNvPr id="141380" name="Rectangle 31"/>
              <p:cNvSpPr>
                <a:spLocks noChangeArrowheads="1"/>
              </p:cNvSpPr>
              <p:nvPr/>
            </p:nvSpPr>
            <p:spPr bwMode="auto">
              <a:xfrm>
                <a:off x="4416" y="3259"/>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[5]</a:t>
                </a:r>
              </a:p>
            </p:txBody>
          </p:sp>
          <p:sp>
            <p:nvSpPr>
              <p:cNvPr id="141381" name="Rectangle 32"/>
              <p:cNvSpPr>
                <a:spLocks noChangeArrowheads="1"/>
              </p:cNvSpPr>
              <p:nvPr/>
            </p:nvSpPr>
            <p:spPr bwMode="auto">
              <a:xfrm>
                <a:off x="4416" y="3401"/>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[6]</a:t>
                </a:r>
              </a:p>
            </p:txBody>
          </p:sp>
          <p:sp>
            <p:nvSpPr>
              <p:cNvPr id="141382" name="Rectangle 33"/>
              <p:cNvSpPr>
                <a:spLocks noChangeArrowheads="1"/>
              </p:cNvSpPr>
              <p:nvPr/>
            </p:nvSpPr>
            <p:spPr bwMode="auto">
              <a:xfrm>
                <a:off x="4416" y="3532"/>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[7]</a:t>
                </a:r>
              </a:p>
            </p:txBody>
          </p:sp>
          <p:sp>
            <p:nvSpPr>
              <p:cNvPr id="141383" name="Rectangle 34"/>
              <p:cNvSpPr>
                <a:spLocks noChangeArrowheads="1"/>
              </p:cNvSpPr>
              <p:nvPr/>
            </p:nvSpPr>
            <p:spPr bwMode="auto">
              <a:xfrm>
                <a:off x="4416" y="3666"/>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[8]</a:t>
                </a:r>
              </a:p>
            </p:txBody>
          </p:sp>
          <p:sp>
            <p:nvSpPr>
              <p:cNvPr id="192547" name="Rectangle 35"/>
              <p:cNvSpPr>
                <a:spLocks noChangeArrowheads="1"/>
              </p:cNvSpPr>
              <p:nvPr/>
            </p:nvSpPr>
            <p:spPr bwMode="auto">
              <a:xfrm>
                <a:off x="4608" y="3808"/>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&amp;OSTCBTbl[0]</a:t>
                </a:r>
              </a:p>
            </p:txBody>
          </p:sp>
          <p:sp>
            <p:nvSpPr>
              <p:cNvPr id="141385" name="Rectangle 36"/>
              <p:cNvSpPr>
                <a:spLocks noChangeArrowheads="1"/>
              </p:cNvSpPr>
              <p:nvPr/>
            </p:nvSpPr>
            <p:spPr bwMode="auto">
              <a:xfrm>
                <a:off x="4416" y="3800"/>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[9]</a:t>
                </a:r>
              </a:p>
            </p:txBody>
          </p:sp>
        </p:grpSp>
        <p:grpSp>
          <p:nvGrpSpPr>
            <p:cNvPr id="141324" name="Group 37"/>
            <p:cNvGrpSpPr/>
            <p:nvPr/>
          </p:nvGrpSpPr>
          <p:grpSpPr bwMode="auto">
            <a:xfrm>
              <a:off x="2208" y="2666"/>
              <a:ext cx="816" cy="310"/>
              <a:chOff x="20" y="1042"/>
              <a:chExt cx="816" cy="310"/>
            </a:xfrm>
          </p:grpSpPr>
          <p:sp>
            <p:nvSpPr>
              <p:cNvPr id="141363" name="Text Box 38"/>
              <p:cNvSpPr txBox="1">
                <a:spLocks noChangeArrowheads="1"/>
              </p:cNvSpPr>
              <p:nvPr/>
            </p:nvSpPr>
            <p:spPr bwMode="auto">
              <a:xfrm>
                <a:off x="20" y="1042"/>
                <a:ext cx="81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200"/>
                  <a:t>OSTCBHighRdy</a:t>
                </a:r>
              </a:p>
            </p:txBody>
          </p:sp>
          <p:sp>
            <p:nvSpPr>
              <p:cNvPr id="192551" name="Rectangle 39"/>
              <p:cNvSpPr>
                <a:spLocks noChangeArrowheads="1"/>
              </p:cNvSpPr>
              <p:nvPr/>
            </p:nvSpPr>
            <p:spPr bwMode="auto">
              <a:xfrm>
                <a:off x="92" y="1216"/>
                <a:ext cx="680"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&amp;OSTCBTbl[1]</a:t>
                </a:r>
              </a:p>
            </p:txBody>
          </p:sp>
        </p:grpSp>
        <p:grpSp>
          <p:nvGrpSpPr>
            <p:cNvPr id="141325" name="Group 40"/>
            <p:cNvGrpSpPr/>
            <p:nvPr/>
          </p:nvGrpSpPr>
          <p:grpSpPr bwMode="auto">
            <a:xfrm>
              <a:off x="3072" y="2666"/>
              <a:ext cx="816" cy="310"/>
              <a:chOff x="20" y="1042"/>
              <a:chExt cx="816" cy="310"/>
            </a:xfrm>
          </p:grpSpPr>
          <p:sp>
            <p:nvSpPr>
              <p:cNvPr id="141361" name="Text Box 41"/>
              <p:cNvSpPr txBox="1">
                <a:spLocks noChangeArrowheads="1"/>
              </p:cNvSpPr>
              <p:nvPr/>
            </p:nvSpPr>
            <p:spPr bwMode="auto">
              <a:xfrm>
                <a:off x="20" y="1042"/>
                <a:ext cx="81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200" dirty="0"/>
                  <a:t>OSTCBCur</a:t>
                </a:r>
              </a:p>
            </p:txBody>
          </p:sp>
          <p:sp>
            <p:nvSpPr>
              <p:cNvPr id="192554" name="Rectangle 42"/>
              <p:cNvSpPr>
                <a:spLocks noChangeArrowheads="1"/>
              </p:cNvSpPr>
              <p:nvPr/>
            </p:nvSpPr>
            <p:spPr bwMode="auto">
              <a:xfrm>
                <a:off x="92" y="1216"/>
                <a:ext cx="680"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&amp;OSTCBTbl[1]</a:t>
                </a:r>
              </a:p>
            </p:txBody>
          </p:sp>
        </p:grpSp>
        <p:grpSp>
          <p:nvGrpSpPr>
            <p:cNvPr id="141326" name="Group 43"/>
            <p:cNvGrpSpPr/>
            <p:nvPr/>
          </p:nvGrpSpPr>
          <p:grpSpPr bwMode="auto">
            <a:xfrm>
              <a:off x="2208" y="2208"/>
              <a:ext cx="816" cy="310"/>
              <a:chOff x="20" y="1042"/>
              <a:chExt cx="816" cy="310"/>
            </a:xfrm>
          </p:grpSpPr>
          <p:sp>
            <p:nvSpPr>
              <p:cNvPr id="141359" name="Text Box 44"/>
              <p:cNvSpPr txBox="1">
                <a:spLocks noChangeArrowheads="1"/>
              </p:cNvSpPr>
              <p:nvPr/>
            </p:nvSpPr>
            <p:spPr bwMode="auto">
              <a:xfrm>
                <a:off x="20" y="1042"/>
                <a:ext cx="81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200"/>
                  <a:t>OSPrioHighRdy</a:t>
                </a:r>
              </a:p>
            </p:txBody>
          </p:sp>
          <p:sp>
            <p:nvSpPr>
              <p:cNvPr id="192557" name="Rectangle 45"/>
              <p:cNvSpPr>
                <a:spLocks noChangeArrowheads="1"/>
              </p:cNvSpPr>
              <p:nvPr/>
            </p:nvSpPr>
            <p:spPr bwMode="auto">
              <a:xfrm>
                <a:off x="92" y="1216"/>
                <a:ext cx="680"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4</a:t>
                </a:r>
              </a:p>
            </p:txBody>
          </p:sp>
        </p:grpSp>
        <p:grpSp>
          <p:nvGrpSpPr>
            <p:cNvPr id="141327" name="Group 46"/>
            <p:cNvGrpSpPr/>
            <p:nvPr/>
          </p:nvGrpSpPr>
          <p:grpSpPr bwMode="auto">
            <a:xfrm>
              <a:off x="3072" y="2208"/>
              <a:ext cx="816" cy="310"/>
              <a:chOff x="20" y="1042"/>
              <a:chExt cx="816" cy="310"/>
            </a:xfrm>
          </p:grpSpPr>
          <p:sp>
            <p:nvSpPr>
              <p:cNvPr id="141357" name="Text Box 47"/>
              <p:cNvSpPr txBox="1">
                <a:spLocks noChangeArrowheads="1"/>
              </p:cNvSpPr>
              <p:nvPr/>
            </p:nvSpPr>
            <p:spPr bwMode="auto">
              <a:xfrm>
                <a:off x="20" y="1042"/>
                <a:ext cx="81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200"/>
                  <a:t>OSPrioCur</a:t>
                </a:r>
              </a:p>
            </p:txBody>
          </p:sp>
          <p:sp>
            <p:nvSpPr>
              <p:cNvPr id="192560" name="Rectangle 48"/>
              <p:cNvSpPr>
                <a:spLocks noChangeArrowheads="1"/>
              </p:cNvSpPr>
              <p:nvPr/>
            </p:nvSpPr>
            <p:spPr bwMode="auto">
              <a:xfrm>
                <a:off x="92" y="1216"/>
                <a:ext cx="680"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4</a:t>
                </a:r>
              </a:p>
            </p:txBody>
          </p:sp>
        </p:grpSp>
        <p:grpSp>
          <p:nvGrpSpPr>
            <p:cNvPr id="141328" name="Group 49"/>
            <p:cNvGrpSpPr/>
            <p:nvPr/>
          </p:nvGrpSpPr>
          <p:grpSpPr bwMode="auto">
            <a:xfrm>
              <a:off x="1492" y="3170"/>
              <a:ext cx="680" cy="720"/>
              <a:chOff x="1492" y="3170"/>
              <a:chExt cx="680" cy="720"/>
            </a:xfrm>
          </p:grpSpPr>
          <p:sp>
            <p:nvSpPr>
              <p:cNvPr id="192562" name="Rectangle 50"/>
              <p:cNvSpPr>
                <a:spLocks noChangeArrowheads="1"/>
              </p:cNvSpPr>
              <p:nvPr/>
            </p:nvSpPr>
            <p:spPr bwMode="auto">
              <a:xfrm>
                <a:off x="1537" y="3343"/>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141353" name="Text Box 51"/>
              <p:cNvSpPr txBox="1">
                <a:spLocks noChangeArrowheads="1"/>
              </p:cNvSpPr>
              <p:nvPr/>
            </p:nvSpPr>
            <p:spPr bwMode="auto">
              <a:xfrm>
                <a:off x="1492" y="3170"/>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OSTCBTbl[2]</a:t>
                </a:r>
              </a:p>
            </p:txBody>
          </p:sp>
          <p:sp>
            <p:nvSpPr>
              <p:cNvPr id="192564" name="Rectangle 52"/>
              <p:cNvSpPr>
                <a:spLocks noChangeArrowheads="1"/>
              </p:cNvSpPr>
              <p:nvPr/>
            </p:nvSpPr>
            <p:spPr bwMode="auto">
              <a:xfrm>
                <a:off x="1537" y="3434"/>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92565" name="Rectangle 53"/>
              <p:cNvSpPr>
                <a:spLocks noChangeArrowheads="1"/>
              </p:cNvSpPr>
              <p:nvPr/>
            </p:nvSpPr>
            <p:spPr bwMode="auto">
              <a:xfrm>
                <a:off x="1536" y="3527"/>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OSTCBPrev</a:t>
                </a:r>
              </a:p>
            </p:txBody>
          </p:sp>
          <p:sp>
            <p:nvSpPr>
              <p:cNvPr id="192566" name="Rectangle 54"/>
              <p:cNvSpPr>
                <a:spLocks noChangeArrowheads="1"/>
              </p:cNvSpPr>
              <p:nvPr/>
            </p:nvSpPr>
            <p:spPr bwMode="auto">
              <a:xfrm>
                <a:off x="1537" y="3618"/>
                <a:ext cx="635" cy="272"/>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141329" name="Group 55"/>
            <p:cNvGrpSpPr/>
            <p:nvPr/>
          </p:nvGrpSpPr>
          <p:grpSpPr bwMode="auto">
            <a:xfrm>
              <a:off x="2296" y="3168"/>
              <a:ext cx="680" cy="720"/>
              <a:chOff x="1492" y="3170"/>
              <a:chExt cx="680" cy="720"/>
            </a:xfrm>
          </p:grpSpPr>
          <p:sp>
            <p:nvSpPr>
              <p:cNvPr id="192568" name="Rectangle 56"/>
              <p:cNvSpPr>
                <a:spLocks noChangeArrowheads="1"/>
              </p:cNvSpPr>
              <p:nvPr/>
            </p:nvSpPr>
            <p:spPr bwMode="auto">
              <a:xfrm>
                <a:off x="1537" y="3343"/>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141348" name="Text Box 57"/>
              <p:cNvSpPr txBox="1">
                <a:spLocks noChangeArrowheads="1"/>
              </p:cNvSpPr>
              <p:nvPr/>
            </p:nvSpPr>
            <p:spPr bwMode="auto">
              <a:xfrm>
                <a:off x="1492" y="3170"/>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OSTCBTbl[1]</a:t>
                </a:r>
              </a:p>
            </p:txBody>
          </p:sp>
          <p:sp>
            <p:nvSpPr>
              <p:cNvPr id="192570" name="Rectangle 58"/>
              <p:cNvSpPr>
                <a:spLocks noChangeArrowheads="1"/>
              </p:cNvSpPr>
              <p:nvPr/>
            </p:nvSpPr>
            <p:spPr bwMode="auto">
              <a:xfrm>
                <a:off x="1537" y="3434"/>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92571" name="Rectangle 59"/>
              <p:cNvSpPr>
                <a:spLocks noChangeArrowheads="1"/>
              </p:cNvSpPr>
              <p:nvPr/>
            </p:nvSpPr>
            <p:spPr bwMode="auto">
              <a:xfrm>
                <a:off x="1536" y="3527"/>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OSTCBPrev</a:t>
                </a:r>
              </a:p>
            </p:txBody>
          </p:sp>
          <p:sp>
            <p:nvSpPr>
              <p:cNvPr id="192572" name="Rectangle 60"/>
              <p:cNvSpPr>
                <a:spLocks noChangeArrowheads="1"/>
              </p:cNvSpPr>
              <p:nvPr/>
            </p:nvSpPr>
            <p:spPr bwMode="auto">
              <a:xfrm>
                <a:off x="1537" y="3618"/>
                <a:ext cx="635" cy="272"/>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141330" name="Group 61"/>
            <p:cNvGrpSpPr/>
            <p:nvPr/>
          </p:nvGrpSpPr>
          <p:grpSpPr bwMode="auto">
            <a:xfrm>
              <a:off x="3112" y="3168"/>
              <a:ext cx="680" cy="720"/>
              <a:chOff x="1492" y="3170"/>
              <a:chExt cx="680" cy="720"/>
            </a:xfrm>
          </p:grpSpPr>
          <p:sp>
            <p:nvSpPr>
              <p:cNvPr id="192574" name="Rectangle 62"/>
              <p:cNvSpPr>
                <a:spLocks noChangeArrowheads="1"/>
              </p:cNvSpPr>
              <p:nvPr/>
            </p:nvSpPr>
            <p:spPr bwMode="auto">
              <a:xfrm>
                <a:off x="1537" y="3343"/>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141343" name="Text Box 63"/>
              <p:cNvSpPr txBox="1">
                <a:spLocks noChangeArrowheads="1"/>
              </p:cNvSpPr>
              <p:nvPr/>
            </p:nvSpPr>
            <p:spPr bwMode="auto">
              <a:xfrm>
                <a:off x="1492" y="3170"/>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OSTCBTbl[0]</a:t>
                </a:r>
              </a:p>
            </p:txBody>
          </p:sp>
          <p:sp>
            <p:nvSpPr>
              <p:cNvPr id="192576" name="Rectangle 64"/>
              <p:cNvSpPr>
                <a:spLocks noChangeArrowheads="1"/>
              </p:cNvSpPr>
              <p:nvPr/>
            </p:nvSpPr>
            <p:spPr bwMode="auto">
              <a:xfrm>
                <a:off x="1537" y="3434"/>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92577" name="Rectangle 65"/>
              <p:cNvSpPr>
                <a:spLocks noChangeArrowheads="1"/>
              </p:cNvSpPr>
              <p:nvPr/>
            </p:nvSpPr>
            <p:spPr bwMode="auto">
              <a:xfrm>
                <a:off x="1536" y="3527"/>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OSTCBPrev</a:t>
                </a:r>
              </a:p>
            </p:txBody>
          </p:sp>
          <p:sp>
            <p:nvSpPr>
              <p:cNvPr id="192578" name="Rectangle 66"/>
              <p:cNvSpPr>
                <a:spLocks noChangeArrowheads="1"/>
              </p:cNvSpPr>
              <p:nvPr/>
            </p:nvSpPr>
            <p:spPr bwMode="auto">
              <a:xfrm>
                <a:off x="1537" y="3618"/>
                <a:ext cx="635" cy="272"/>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cxnSp>
          <p:nvCxnSpPr>
            <p:cNvPr id="141331" name="AutoShape 67"/>
            <p:cNvCxnSpPr>
              <a:cxnSpLocks noChangeShapeType="1"/>
              <a:stCxn id="192522" idx="3"/>
              <a:endCxn id="192562" idx="1"/>
            </p:cNvCxnSpPr>
            <p:nvPr/>
          </p:nvCxnSpPr>
          <p:spPr bwMode="auto">
            <a:xfrm flipV="1">
              <a:off x="1355" y="3389"/>
              <a:ext cx="182" cy="32"/>
            </a:xfrm>
            <a:prstGeom prst="bentConnector3">
              <a:avLst>
                <a:gd name="adj1" fmla="val 49449"/>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141332" name="AutoShape 68"/>
            <p:cNvCxnSpPr>
              <a:cxnSpLocks noChangeShapeType="1"/>
              <a:stCxn id="192564" idx="3"/>
              <a:endCxn id="192568" idx="1"/>
            </p:cNvCxnSpPr>
            <p:nvPr/>
          </p:nvCxnSpPr>
          <p:spPr bwMode="auto">
            <a:xfrm flipV="1">
              <a:off x="2172" y="3387"/>
              <a:ext cx="169" cy="93"/>
            </a:xfrm>
            <a:prstGeom prst="bentConnector3">
              <a:avLst>
                <a:gd name="adj1" fmla="val 39644"/>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141333" name="AutoShape 69"/>
            <p:cNvCxnSpPr>
              <a:cxnSpLocks noChangeShapeType="1"/>
              <a:stCxn id="192570" idx="3"/>
              <a:endCxn id="192574" idx="1"/>
            </p:cNvCxnSpPr>
            <p:nvPr/>
          </p:nvCxnSpPr>
          <p:spPr bwMode="auto">
            <a:xfrm flipV="1">
              <a:off x="2976" y="3387"/>
              <a:ext cx="181" cy="91"/>
            </a:xfrm>
            <a:prstGeom prst="bentConnector3">
              <a:avLst>
                <a:gd name="adj1" fmla="val 4972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141334" name="AutoShape 70"/>
            <p:cNvCxnSpPr>
              <a:cxnSpLocks noChangeShapeType="1"/>
              <a:stCxn id="192577" idx="1"/>
              <a:endCxn id="192568" idx="3"/>
            </p:cNvCxnSpPr>
            <p:nvPr/>
          </p:nvCxnSpPr>
          <p:spPr bwMode="auto">
            <a:xfrm rot="10800000">
              <a:off x="2976" y="3387"/>
              <a:ext cx="180" cy="184"/>
            </a:xfrm>
            <a:prstGeom prst="bentConnector3">
              <a:avLst>
                <a:gd name="adj1" fmla="val 3222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141335" name="AutoShape 71"/>
            <p:cNvCxnSpPr>
              <a:cxnSpLocks noChangeShapeType="1"/>
              <a:stCxn id="192571" idx="1"/>
              <a:endCxn id="192562" idx="3"/>
            </p:cNvCxnSpPr>
            <p:nvPr/>
          </p:nvCxnSpPr>
          <p:spPr bwMode="auto">
            <a:xfrm rot="10800000">
              <a:off x="2172" y="3389"/>
              <a:ext cx="168" cy="182"/>
            </a:xfrm>
            <a:prstGeom prst="bentConnector3">
              <a:avLst>
                <a:gd name="adj1" fmla="val 37500"/>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grpSp>
          <p:nvGrpSpPr>
            <p:cNvPr id="141336" name="Group 72"/>
            <p:cNvGrpSpPr/>
            <p:nvPr/>
          </p:nvGrpSpPr>
          <p:grpSpPr bwMode="auto">
            <a:xfrm>
              <a:off x="1344" y="2640"/>
              <a:ext cx="544" cy="173"/>
              <a:chOff x="2925" y="2341"/>
              <a:chExt cx="544" cy="173"/>
            </a:xfrm>
          </p:grpSpPr>
          <p:sp>
            <p:nvSpPr>
              <p:cNvPr id="141340" name="Line 73"/>
              <p:cNvSpPr>
                <a:spLocks noChangeShapeType="1"/>
              </p:cNvSpPr>
              <p:nvPr/>
            </p:nvSpPr>
            <p:spPr bwMode="auto">
              <a:xfrm>
                <a:off x="2925" y="242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1341" name="Text Box 74"/>
              <p:cNvSpPr txBox="1">
                <a:spLocks noChangeArrowheads="1"/>
              </p:cNvSpPr>
              <p:nvPr/>
            </p:nvSpPr>
            <p:spPr bwMode="auto">
              <a:xfrm>
                <a:off x="3061" y="234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grpSp>
          <p:nvGrpSpPr>
            <p:cNvPr id="141337" name="Group 75"/>
            <p:cNvGrpSpPr/>
            <p:nvPr/>
          </p:nvGrpSpPr>
          <p:grpSpPr bwMode="auto">
            <a:xfrm>
              <a:off x="1048" y="3481"/>
              <a:ext cx="488" cy="173"/>
              <a:chOff x="616" y="3696"/>
              <a:chExt cx="488" cy="173"/>
            </a:xfrm>
          </p:grpSpPr>
          <p:sp>
            <p:nvSpPr>
              <p:cNvPr id="141338" name="Text Box 76"/>
              <p:cNvSpPr txBox="1">
                <a:spLocks noChangeArrowheads="1"/>
              </p:cNvSpPr>
              <p:nvPr/>
            </p:nvSpPr>
            <p:spPr bwMode="auto">
              <a:xfrm>
                <a:off x="616" y="3696"/>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cxnSp>
            <p:nvCxnSpPr>
              <p:cNvPr id="141339" name="AutoShape 77"/>
              <p:cNvCxnSpPr>
                <a:cxnSpLocks noChangeShapeType="1"/>
              </p:cNvCxnSpPr>
              <p:nvPr/>
            </p:nvCxnSpPr>
            <p:spPr bwMode="auto">
              <a:xfrm flipH="1" flipV="1">
                <a:off x="912" y="3783"/>
                <a:ext cx="192" cy="9"/>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grpSp>
      </p:grpSp>
      <p:sp>
        <p:nvSpPr>
          <p:cNvPr id="192590" name="Rectangle 78"/>
          <p:cNvSpPr>
            <a:spLocks noChangeArrowheads="1"/>
          </p:cNvSpPr>
          <p:nvPr/>
        </p:nvSpPr>
        <p:spPr bwMode="auto">
          <a:xfrm>
            <a:off x="2438400" y="4724400"/>
            <a:ext cx="5791200" cy="15240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9" name="燕尾形 78">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3" name="标题 2"/>
          <p:cNvSpPr>
            <a:spLocks noGrp="1"/>
          </p:cNvSpPr>
          <p:nvPr>
            <p:ph type="title"/>
          </p:nvPr>
        </p:nvSpPr>
        <p:spPr/>
        <p:txBody>
          <a:bodyPr/>
          <a:lstStyle/>
          <a:p>
            <a:endParaRPr lang="zh-CN" altLang="en-US"/>
          </a:p>
        </p:txBody>
      </p:sp>
      <p:sp>
        <p:nvSpPr>
          <p:cNvPr id="4" name="内容占位符 3"/>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92516">
                                            <p:txEl>
                                              <p:pRg st="0" end="0"/>
                                            </p:txEl>
                                          </p:spTgt>
                                        </p:tgtEl>
                                        <p:attrNameLst>
                                          <p:attrName>style.visibility</p:attrName>
                                        </p:attrNameLst>
                                      </p:cBhvr>
                                      <p:to>
                                        <p:strVal val="visible"/>
                                      </p:to>
                                    </p:set>
                                    <p:animEffect transition="in" filter="wipe(up)">
                                      <p:cBhvr>
                                        <p:cTn id="7" dur="500"/>
                                        <p:tgtEl>
                                          <p:spTgt spid="192516">
                                            <p:txEl>
                                              <p:pRg st="0" end="0"/>
                                            </p:txEl>
                                          </p:spTgt>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92590"/>
                                        </p:tgtEl>
                                        <p:attrNameLst>
                                          <p:attrName>style.visibility</p:attrName>
                                        </p:attrNameLst>
                                      </p:cBhvr>
                                      <p:to>
                                        <p:strVal val="visible"/>
                                      </p:to>
                                    </p:set>
                                    <p:animEffect transition="in" filter="wipe(up)">
                                      <p:cBhvr>
                                        <p:cTn id="15" dur="500"/>
                                        <p:tgtEl>
                                          <p:spTgt spid="1925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90" grpId="0" animBg="1"/>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ChangeArrowheads="1"/>
          </p:cNvSpPr>
          <p:nvPr/>
        </p:nvSpPr>
        <p:spPr bwMode="auto">
          <a:xfrm>
            <a:off x="1981200" y="-34121"/>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3.4  </a:t>
            </a:r>
            <a:r>
              <a:rPr lang="zh-CN" altLang="en-US" sz="4400" dirty="0"/>
              <a:t>任务的结束</a:t>
            </a:r>
          </a:p>
        </p:txBody>
      </p:sp>
      <p:sp>
        <p:nvSpPr>
          <p:cNvPr id="193539"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改进的</a:t>
            </a:r>
            <a:r>
              <a:rPr lang="en-US" altLang="zh-CN" sz="3200"/>
              <a:t>TCB</a:t>
            </a:r>
            <a:r>
              <a:rPr lang="zh-CN" altLang="en-US" sz="3200"/>
              <a:t>初始化 </a:t>
            </a:r>
          </a:p>
        </p:txBody>
      </p:sp>
      <p:sp>
        <p:nvSpPr>
          <p:cNvPr id="193540" name="Rectangle 4"/>
          <p:cNvSpPr>
            <a:spLocks noChangeArrowheads="1"/>
          </p:cNvSpPr>
          <p:nvPr/>
        </p:nvSpPr>
        <p:spPr bwMode="auto">
          <a:xfrm>
            <a:off x="2667000" y="2311312"/>
            <a:ext cx="683418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      </a:t>
            </a:r>
            <a:r>
              <a:rPr lang="zh-CN" altLang="en-US" sz="2400">
                <a:latin typeface="华文新魏" panose="02010800040101010101" pitchFamily="2" charset="-122"/>
                <a:ea typeface="华文新魏" panose="02010800040101010101" pitchFamily="2" charset="-122"/>
              </a:rPr>
              <a:t>任务控制块链表已经改造成了双向链表，新增元素的前一个元素为空，原来的链表头元素的前一个元素为新加入的元素。</a:t>
            </a:r>
          </a:p>
        </p:txBody>
      </p:sp>
      <p:sp>
        <p:nvSpPr>
          <p:cNvPr id="193541" name="Rectangle 5"/>
          <p:cNvSpPr>
            <a:spLocks noChangeArrowheads="1"/>
          </p:cNvSpPr>
          <p:nvPr/>
        </p:nvSpPr>
        <p:spPr bwMode="auto">
          <a:xfrm>
            <a:off x="3886200" y="3810000"/>
            <a:ext cx="3505200" cy="20574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INT8U  OS_TCBInit ()</a:t>
            </a:r>
            <a:endParaRPr lang="pt-BR" altLang="zh-CN" sz="1400">
              <a:latin typeface="Arial" panose="020B0604020202020204" pitchFamily="34" charset="0"/>
            </a:endParaRPr>
          </a:p>
          <a:p>
            <a:pPr>
              <a:defRPr/>
            </a:pPr>
            <a:r>
              <a:rPr lang="pt-BR" altLang="zh-CN" sz="1400">
                <a:latin typeface="Arial" panose="020B0604020202020204" pitchFamily="34" charset="0"/>
              </a:rPr>
              <a:t>{</a:t>
            </a:r>
            <a:r>
              <a:rPr lang="en-US" altLang="zh-CN" sz="1400">
                <a:latin typeface="Arial" panose="020B0604020202020204" pitchFamily="34" charset="0"/>
              </a:rPr>
              <a:t> </a:t>
            </a:r>
          </a:p>
          <a:p>
            <a:pPr>
              <a:defRPr/>
            </a:pPr>
            <a:r>
              <a:rPr lang="en-US" altLang="zh-CN" sz="1400">
                <a:latin typeface="Arial" panose="020B0604020202020204" pitchFamily="34" charset="0"/>
              </a:rPr>
              <a:t>……</a:t>
            </a:r>
          </a:p>
          <a:p>
            <a:pPr>
              <a:defRPr/>
            </a:pPr>
            <a:r>
              <a:rPr lang="en-US" altLang="zh-CN" sz="1400" i="1">
                <a:solidFill>
                  <a:srgbClr val="FF0000"/>
                </a:solidFill>
                <a:latin typeface="Arial" panose="020B0604020202020204" pitchFamily="34" charset="0"/>
              </a:rPr>
              <a:t>    ptcb-&gt;OSTCBPrev 	= (OS_TCB *)0;</a:t>
            </a:r>
          </a:p>
          <a:p>
            <a:pPr>
              <a:defRPr/>
            </a:pPr>
            <a:r>
              <a:rPr lang="en-US" altLang="zh-CN" sz="1400" i="1">
                <a:solidFill>
                  <a:srgbClr val="FF0000"/>
                </a:solidFill>
                <a:latin typeface="Arial" panose="020B0604020202020204" pitchFamily="34" charset="0"/>
              </a:rPr>
              <a:t>    if (OSTCBList != (OS_TCB *)0) {</a:t>
            </a:r>
          </a:p>
          <a:p>
            <a:pPr>
              <a:defRPr/>
            </a:pPr>
            <a:r>
              <a:rPr lang="en-US" altLang="zh-CN" sz="1400" i="1">
                <a:solidFill>
                  <a:srgbClr val="FF0000"/>
                </a:solidFill>
                <a:latin typeface="Arial" panose="020B0604020202020204" pitchFamily="34" charset="0"/>
              </a:rPr>
              <a:t>    OSTCBList-&gt;OSTCBPrev = ptcb;</a:t>
            </a:r>
          </a:p>
          <a:p>
            <a:pPr>
              <a:defRPr/>
            </a:pPr>
            <a:r>
              <a:rPr lang="en-US" altLang="zh-CN" sz="1400" i="1">
                <a:solidFill>
                  <a:srgbClr val="FF0000"/>
                </a:solidFill>
                <a:latin typeface="Arial" panose="020B0604020202020204" pitchFamily="34" charset="0"/>
              </a:rPr>
              <a:t>    }</a:t>
            </a:r>
          </a:p>
          <a:p>
            <a:pPr>
              <a:defRPr/>
            </a:pPr>
            <a:r>
              <a:rPr lang="en-US" altLang="zh-CN" sz="1400">
                <a:latin typeface="Arial" panose="020B0604020202020204" pitchFamily="34" charset="0"/>
              </a:rPr>
              <a:t>……</a:t>
            </a:r>
          </a:p>
          <a:p>
            <a:pPr>
              <a:defRPr/>
            </a:pPr>
            <a:r>
              <a:rPr lang="en-US" altLang="zh-CN" sz="1400">
                <a:latin typeface="Arial" panose="020B0604020202020204" pitchFamily="34" charset="0"/>
              </a:rPr>
              <a:t>}</a:t>
            </a:r>
          </a:p>
        </p:txBody>
      </p:sp>
      <p:sp>
        <p:nvSpPr>
          <p:cNvPr id="193542" name="AutoShape 6"/>
          <p:cNvSpPr>
            <a:spLocks noChangeArrowheads="1"/>
          </p:cNvSpPr>
          <p:nvPr/>
        </p:nvSpPr>
        <p:spPr bwMode="auto">
          <a:xfrm>
            <a:off x="7162800" y="3352800"/>
            <a:ext cx="2362200" cy="1219200"/>
          </a:xfrm>
          <a:prstGeom prst="cloudCallout">
            <a:avLst>
              <a:gd name="adj1" fmla="val -50269"/>
              <a:gd name="adj2" fmla="val 79426"/>
            </a:avLst>
          </a:prstGeom>
          <a:solidFill>
            <a:srgbClr val="FFFF99"/>
          </a:solidFill>
          <a:ln w="9525">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latin typeface="华文新魏" panose="02010800040101010101" pitchFamily="2" charset="-122"/>
                <a:ea typeface="华文新魏" panose="02010800040101010101" pitchFamily="2" charset="-122"/>
              </a:rPr>
              <a:t>增加了几行代码后，新的</a:t>
            </a:r>
            <a:r>
              <a:rPr lang="en-US" altLang="zh-CN" sz="1400">
                <a:latin typeface="华文新魏" panose="02010800040101010101" pitchFamily="2" charset="-122"/>
                <a:ea typeface="华文新魏" panose="02010800040101010101" pitchFamily="2" charset="-122"/>
              </a:rPr>
              <a:t>TCB</a:t>
            </a:r>
            <a:r>
              <a:rPr lang="zh-CN" altLang="en-US" sz="1400">
                <a:latin typeface="华文新魏" panose="02010800040101010101" pitchFamily="2" charset="-122"/>
                <a:ea typeface="华文新魏" panose="02010800040101010101" pitchFamily="2" charset="-122"/>
              </a:rPr>
              <a:t>初始化代码就完成了</a:t>
            </a:r>
            <a:r>
              <a:rPr lang="zh-CN" altLang="en-US"/>
              <a:t> </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93539"/>
                                        </p:tgtEl>
                                        <p:attrNameLst>
                                          <p:attrName>style.visibility</p:attrName>
                                        </p:attrNameLst>
                                      </p:cBhvr>
                                      <p:to>
                                        <p:strVal val="visible"/>
                                      </p:to>
                                    </p:set>
                                    <p:anim calcmode="lin" valueType="num">
                                      <p:cBhvr additive="base">
                                        <p:cTn id="7" dur="500" fill="hold"/>
                                        <p:tgtEl>
                                          <p:spTgt spid="193539"/>
                                        </p:tgtEl>
                                        <p:attrNameLst>
                                          <p:attrName>ppt_x</p:attrName>
                                        </p:attrNameLst>
                                      </p:cBhvr>
                                      <p:tavLst>
                                        <p:tav tm="0">
                                          <p:val>
                                            <p:strVal val="1+#ppt_w/2"/>
                                          </p:val>
                                        </p:tav>
                                        <p:tav tm="100000">
                                          <p:val>
                                            <p:strVal val="#ppt_x"/>
                                          </p:val>
                                        </p:tav>
                                      </p:tavLst>
                                    </p:anim>
                                    <p:anim calcmode="lin" valueType="num">
                                      <p:cBhvr additive="base">
                                        <p:cTn id="8" dur="500" fill="hold"/>
                                        <p:tgtEl>
                                          <p:spTgt spid="19353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93540"/>
                                        </p:tgtEl>
                                        <p:attrNameLst>
                                          <p:attrName>style.visibility</p:attrName>
                                        </p:attrNameLst>
                                      </p:cBhvr>
                                      <p:to>
                                        <p:strVal val="visible"/>
                                      </p:to>
                                    </p:set>
                                    <p:animEffect transition="in" filter="wipe(up)">
                                      <p:cBhvr>
                                        <p:cTn id="12" dur="500"/>
                                        <p:tgtEl>
                                          <p:spTgt spid="193540"/>
                                        </p:tgtEl>
                                      </p:cBhvr>
                                    </p:animEffect>
                                  </p:childTnLst>
                                </p:cTn>
                              </p:par>
                            </p:childTnLst>
                          </p:cTn>
                        </p:par>
                        <p:par>
                          <p:cTn id="13" fill="hold">
                            <p:stCondLst>
                              <p:cond delay="1000"/>
                            </p:stCondLst>
                            <p:childTnLst>
                              <p:par>
                                <p:cTn id="14" presetID="12" presetClass="entr" presetSubtype="1" fill="hold" grpId="0" nodeType="afterEffect">
                                  <p:stCondLst>
                                    <p:cond delay="0"/>
                                  </p:stCondLst>
                                  <p:childTnLst>
                                    <p:set>
                                      <p:cBhvr>
                                        <p:cTn id="15" dur="1" fill="hold">
                                          <p:stCondLst>
                                            <p:cond delay="0"/>
                                          </p:stCondLst>
                                        </p:cTn>
                                        <p:tgtEl>
                                          <p:spTgt spid="193541"/>
                                        </p:tgtEl>
                                        <p:attrNameLst>
                                          <p:attrName>style.visibility</p:attrName>
                                        </p:attrNameLst>
                                      </p:cBhvr>
                                      <p:to>
                                        <p:strVal val="visible"/>
                                      </p:to>
                                    </p:set>
                                    <p:animEffect transition="in" filter="slide(fromTop)">
                                      <p:cBhvr>
                                        <p:cTn id="16" dur="500"/>
                                        <p:tgtEl>
                                          <p:spTgt spid="193541"/>
                                        </p:tgtEl>
                                      </p:cBhvr>
                                    </p:animEffect>
                                  </p:childTnLst>
                                </p:cTn>
                              </p:par>
                            </p:childTnLst>
                          </p:cTn>
                        </p:par>
                        <p:par>
                          <p:cTn id="17" fill="hold">
                            <p:stCondLst>
                              <p:cond delay="1500"/>
                            </p:stCondLst>
                            <p:childTnLst>
                              <p:par>
                                <p:cTn id="18" presetID="47" presetClass="entr" presetSubtype="0" fill="hold" grpId="0" nodeType="afterEffect">
                                  <p:stCondLst>
                                    <p:cond delay="0"/>
                                  </p:stCondLst>
                                  <p:childTnLst>
                                    <p:set>
                                      <p:cBhvr>
                                        <p:cTn id="19" dur="1" fill="hold">
                                          <p:stCondLst>
                                            <p:cond delay="0"/>
                                          </p:stCondLst>
                                        </p:cTn>
                                        <p:tgtEl>
                                          <p:spTgt spid="193542"/>
                                        </p:tgtEl>
                                        <p:attrNameLst>
                                          <p:attrName>style.visibility</p:attrName>
                                        </p:attrNameLst>
                                      </p:cBhvr>
                                      <p:to>
                                        <p:strVal val="visible"/>
                                      </p:to>
                                    </p:set>
                                    <p:animEffect transition="in" filter="fade">
                                      <p:cBhvr>
                                        <p:cTn id="20" dur="1000"/>
                                        <p:tgtEl>
                                          <p:spTgt spid="193542"/>
                                        </p:tgtEl>
                                      </p:cBhvr>
                                    </p:animEffect>
                                    <p:anim calcmode="lin" valueType="num">
                                      <p:cBhvr>
                                        <p:cTn id="21" dur="1000" fill="hold"/>
                                        <p:tgtEl>
                                          <p:spTgt spid="193542"/>
                                        </p:tgtEl>
                                        <p:attrNameLst>
                                          <p:attrName>ppt_x</p:attrName>
                                        </p:attrNameLst>
                                      </p:cBhvr>
                                      <p:tavLst>
                                        <p:tav tm="0">
                                          <p:val>
                                            <p:strVal val="#ppt_x"/>
                                          </p:val>
                                        </p:tav>
                                        <p:tav tm="100000">
                                          <p:val>
                                            <p:strVal val="#ppt_x"/>
                                          </p:val>
                                        </p:tav>
                                      </p:tavLst>
                                    </p:anim>
                                    <p:anim calcmode="lin" valueType="num">
                                      <p:cBhvr>
                                        <p:cTn id="22" dur="1000" fill="hold"/>
                                        <p:tgtEl>
                                          <p:spTgt spid="1935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39" grpId="0"/>
      <p:bldP spid="193540" grpId="0"/>
      <p:bldP spid="193541" grpId="0" animBg="1"/>
      <p:bldP spid="19354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5" name="Picture 3"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600201"/>
            <a:ext cx="7239000" cy="3992563"/>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p:cNvSpPr>
            <a:spLocks noGrp="1"/>
          </p:cNvSpPr>
          <p:nvPr>
            <p:ph type="title"/>
          </p:nvPr>
        </p:nvSpPr>
        <p:spPr/>
        <p:txBody>
          <a:bodyPr>
            <a:normAutofit fontScale="90000"/>
          </a:bodyPr>
          <a:lstStyle/>
          <a:p>
            <a:r>
              <a:rPr lang="en-US" altLang="zh-CN" dirty="0"/>
              <a:t>1.1.2 </a:t>
            </a:r>
            <a:r>
              <a:rPr lang="zh-CN" altLang="en-US" dirty="0"/>
              <a:t>嵌入式系统的应用领域</a:t>
            </a:r>
          </a:p>
        </p:txBody>
      </p:sp>
      <p:sp>
        <p:nvSpPr>
          <p:cNvPr id="5" name="内容占位符 4"/>
          <p:cNvSpPr>
            <a:spLocks noGrp="1"/>
          </p:cNvSpPr>
          <p:nvPr>
            <p:ph idx="1"/>
          </p:nvPr>
        </p:nvSpPr>
        <p:spPr/>
        <p:txBody>
          <a:bodyPr/>
          <a:lstStyle/>
          <a:p>
            <a:endParaRPr lang="zh-CN" alt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ChangeArrowheads="1"/>
          </p:cNvSpPr>
          <p:nvPr/>
        </p:nvSpPr>
        <p:spPr bwMode="auto">
          <a:xfrm>
            <a:off x="1981200" y="8870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3.4  </a:t>
            </a:r>
            <a:r>
              <a:rPr lang="zh-CN" altLang="en-US" sz="4400" dirty="0"/>
              <a:t>任务的结束</a:t>
            </a:r>
          </a:p>
        </p:txBody>
      </p:sp>
      <p:sp>
        <p:nvSpPr>
          <p:cNvPr id="194563"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删除任务 </a:t>
            </a:r>
          </a:p>
        </p:txBody>
      </p:sp>
      <p:sp>
        <p:nvSpPr>
          <p:cNvPr id="194564" name="Rectangle 4"/>
          <p:cNvSpPr>
            <a:spLocks noChangeArrowheads="1"/>
          </p:cNvSpPr>
          <p:nvPr/>
        </p:nvSpPr>
        <p:spPr bwMode="auto">
          <a:xfrm>
            <a:off x="1569493" y="2535456"/>
            <a:ext cx="9071520" cy="329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dirty="0">
                <a:latin typeface="华文新魏" panose="02010800040101010101" pitchFamily="2" charset="-122"/>
                <a:ea typeface="华文新魏" panose="02010800040101010101" pitchFamily="2" charset="-122"/>
              </a:rPr>
              <a:t>      </a:t>
            </a:r>
            <a:r>
              <a:rPr lang="zh-CN" altLang="en-US" sz="3200" dirty="0">
                <a:latin typeface="华文新魏" panose="02010800040101010101" pitchFamily="2" charset="-122"/>
                <a:ea typeface="华文新魏" panose="02010800040101010101" pitchFamily="2" charset="-122"/>
              </a:rPr>
              <a:t>通过调用函数</a:t>
            </a:r>
            <a:r>
              <a:rPr lang="en-US" altLang="zh-CN" sz="3200" dirty="0" err="1">
                <a:latin typeface="华文新魏" panose="02010800040101010101" pitchFamily="2" charset="-122"/>
                <a:ea typeface="华文新魏" panose="02010800040101010101" pitchFamily="2" charset="-122"/>
              </a:rPr>
              <a:t>OSTaskDel</a:t>
            </a:r>
            <a:r>
              <a:rPr lang="en-US" altLang="zh-CN" sz="3200" dirty="0">
                <a:latin typeface="华文新魏" panose="02010800040101010101" pitchFamily="2" charset="-122"/>
                <a:ea typeface="华文新魏" panose="02010800040101010101" pitchFamily="2" charset="-122"/>
              </a:rPr>
              <a:t>()</a:t>
            </a:r>
            <a:r>
              <a:rPr lang="zh-CN" altLang="en-US" sz="3200" dirty="0">
                <a:latin typeface="华文新魏" panose="02010800040101010101" pitchFamily="2" charset="-122"/>
                <a:ea typeface="华文新魏" panose="02010800040101010101" pitchFamily="2" charset="-122"/>
              </a:rPr>
              <a:t>，可以让处于</a:t>
            </a:r>
            <a:r>
              <a:rPr lang="zh-CN" altLang="en-US" sz="3200" dirty="0">
                <a:solidFill>
                  <a:srgbClr val="FF0000"/>
                </a:solidFill>
                <a:latin typeface="华文新魏" panose="02010800040101010101" pitchFamily="2" charset="-122"/>
                <a:ea typeface="华文新魏" panose="02010800040101010101" pitchFamily="2" charset="-122"/>
              </a:rPr>
              <a:t>就绪</a:t>
            </a:r>
            <a:r>
              <a:rPr lang="zh-CN" altLang="en-US" sz="3200" dirty="0">
                <a:latin typeface="华文新魏" panose="02010800040101010101" pitchFamily="2" charset="-122"/>
                <a:ea typeface="华文新魏" panose="02010800040101010101" pitchFamily="2" charset="-122"/>
              </a:rPr>
              <a:t>态、运行态和等待态的任务回到</a:t>
            </a:r>
            <a:r>
              <a:rPr lang="zh-CN" altLang="en-US" sz="3200" dirty="0">
                <a:solidFill>
                  <a:srgbClr val="00B050"/>
                </a:solidFill>
                <a:latin typeface="华文新魏" panose="02010800040101010101" pitchFamily="2" charset="-122"/>
                <a:ea typeface="华文新魏" panose="02010800040101010101" pitchFamily="2" charset="-122"/>
              </a:rPr>
              <a:t>睡眠态</a:t>
            </a:r>
            <a:r>
              <a:rPr lang="zh-CN" altLang="en-US" sz="3200" dirty="0">
                <a:latin typeface="华文新魏" panose="02010800040101010101" pitchFamily="2" charset="-122"/>
                <a:ea typeface="华文新魏" panose="02010800040101010101" pitchFamily="2" charset="-122"/>
              </a:rPr>
              <a:t>，也就是说任务被删除。</a:t>
            </a:r>
          </a:p>
          <a:p>
            <a:pPr eaLnBrk="1" hangingPunct="1">
              <a:spcBef>
                <a:spcPct val="50000"/>
              </a:spcBef>
            </a:pPr>
            <a:r>
              <a:rPr lang="zh-CN" altLang="en-US" sz="3200" dirty="0">
                <a:latin typeface="华文新魏" panose="02010800040101010101" pitchFamily="2" charset="-122"/>
                <a:ea typeface="华文新魏" panose="02010800040101010101" pitchFamily="2" charset="-122"/>
              </a:rPr>
              <a:t>      删除一个任务，其实际上就是将该任务从任务控制块链表中删除，并将它</a:t>
            </a:r>
            <a:r>
              <a:rPr lang="zh-CN" altLang="en-US" sz="3200" dirty="0">
                <a:solidFill>
                  <a:srgbClr val="0070C0"/>
                </a:solidFill>
                <a:latin typeface="华文新魏" panose="02010800040101010101" pitchFamily="2" charset="-122"/>
                <a:ea typeface="华文新魏" panose="02010800040101010101" pitchFamily="2" charset="-122"/>
              </a:rPr>
              <a:t>归还给空任务控制块链表</a:t>
            </a:r>
            <a:r>
              <a:rPr lang="zh-CN" altLang="en-US" sz="3200" dirty="0">
                <a:latin typeface="华文新魏" panose="02010800040101010101" pitchFamily="2" charset="-122"/>
                <a:ea typeface="华文新魏" panose="02010800040101010101" pitchFamily="2" charset="-122"/>
              </a:rPr>
              <a:t>。 </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94563"/>
                                        </p:tgtEl>
                                        <p:attrNameLst>
                                          <p:attrName>style.visibility</p:attrName>
                                        </p:attrNameLst>
                                      </p:cBhvr>
                                      <p:to>
                                        <p:strVal val="visible"/>
                                      </p:to>
                                    </p:set>
                                    <p:anim calcmode="lin" valueType="num">
                                      <p:cBhvr additive="base">
                                        <p:cTn id="7" dur="500" fill="hold"/>
                                        <p:tgtEl>
                                          <p:spTgt spid="194563"/>
                                        </p:tgtEl>
                                        <p:attrNameLst>
                                          <p:attrName>ppt_x</p:attrName>
                                        </p:attrNameLst>
                                      </p:cBhvr>
                                      <p:tavLst>
                                        <p:tav tm="0">
                                          <p:val>
                                            <p:strVal val="1+#ppt_w/2"/>
                                          </p:val>
                                        </p:tav>
                                        <p:tav tm="100000">
                                          <p:val>
                                            <p:strVal val="#ppt_x"/>
                                          </p:val>
                                        </p:tav>
                                      </p:tavLst>
                                    </p:anim>
                                    <p:anim calcmode="lin" valueType="num">
                                      <p:cBhvr additive="base">
                                        <p:cTn id="8" dur="500" fill="hold"/>
                                        <p:tgtEl>
                                          <p:spTgt spid="19456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94564"/>
                                        </p:tgtEl>
                                        <p:attrNameLst>
                                          <p:attrName>style.visibility</p:attrName>
                                        </p:attrNameLst>
                                      </p:cBhvr>
                                      <p:to>
                                        <p:strVal val="visible"/>
                                      </p:to>
                                    </p:set>
                                    <p:animEffect transition="in" filter="wipe(up)">
                                      <p:cBhvr>
                                        <p:cTn id="12" dur="500"/>
                                        <p:tgtEl>
                                          <p:spTgt spid="1945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3" grpId="0"/>
      <p:bldP spid="194564"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ChangeArrowheads="1"/>
          </p:cNvSpPr>
          <p:nvPr/>
        </p:nvSpPr>
        <p:spPr bwMode="auto">
          <a:xfrm>
            <a:off x="1878013" y="309563"/>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dirty="0"/>
              <a:t>删除任务 </a:t>
            </a:r>
          </a:p>
        </p:txBody>
      </p:sp>
      <p:sp>
        <p:nvSpPr>
          <p:cNvPr id="197635" name="Rectangle 3"/>
          <p:cNvSpPr>
            <a:spLocks noChangeArrowheads="1"/>
          </p:cNvSpPr>
          <p:nvPr/>
        </p:nvSpPr>
        <p:spPr bwMode="auto">
          <a:xfrm>
            <a:off x="1828800" y="1371600"/>
            <a:ext cx="5562600" cy="49530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dirty="0">
                <a:latin typeface="Arial" panose="020B0604020202020204" pitchFamily="34" charset="0"/>
              </a:rPr>
              <a:t>INT8U  </a:t>
            </a:r>
            <a:r>
              <a:rPr lang="en-US" altLang="zh-CN" sz="1400" dirty="0" err="1">
                <a:latin typeface="Arial" panose="020B0604020202020204" pitchFamily="34" charset="0"/>
              </a:rPr>
              <a:t>OSTaskDel</a:t>
            </a:r>
            <a:r>
              <a:rPr lang="en-US" altLang="zh-CN" sz="1400" dirty="0">
                <a:latin typeface="Arial" panose="020B0604020202020204" pitchFamily="34" charset="0"/>
              </a:rPr>
              <a:t> (INT8U </a:t>
            </a:r>
            <a:r>
              <a:rPr lang="en-US" altLang="zh-CN" sz="1400" dirty="0" err="1">
                <a:latin typeface="Arial" panose="020B0604020202020204" pitchFamily="34" charset="0"/>
              </a:rPr>
              <a:t>prio</a:t>
            </a:r>
            <a:r>
              <a:rPr lang="en-US" altLang="zh-CN" sz="1400" dirty="0">
                <a:latin typeface="Arial" panose="020B0604020202020204" pitchFamily="34" charset="0"/>
              </a:rPr>
              <a:t>)</a:t>
            </a:r>
          </a:p>
          <a:p>
            <a:pPr>
              <a:defRPr/>
            </a:pPr>
            <a:r>
              <a:rPr lang="en-US" altLang="zh-CN" sz="1400" dirty="0">
                <a:latin typeface="Arial" panose="020B0604020202020204" pitchFamily="34" charset="0"/>
              </a:rPr>
              <a:t>{</a:t>
            </a:r>
          </a:p>
          <a:p>
            <a:pPr>
              <a:defRPr/>
            </a:pPr>
            <a:r>
              <a:rPr lang="en-US" altLang="zh-CN" sz="1400" dirty="0">
                <a:latin typeface="Arial" panose="020B0604020202020204" pitchFamily="34" charset="0"/>
              </a:rPr>
              <a:t>    OS_TCB       *</a:t>
            </a:r>
            <a:r>
              <a:rPr lang="en-US" altLang="zh-CN" sz="1400" dirty="0" err="1">
                <a:latin typeface="Arial" panose="020B0604020202020204" pitchFamily="34" charset="0"/>
              </a:rPr>
              <a:t>ptcb</a:t>
            </a:r>
            <a:r>
              <a:rPr lang="en-US" altLang="zh-CN" sz="1400" dirty="0">
                <a:latin typeface="Arial" panose="020B0604020202020204" pitchFamily="34" charset="0"/>
              </a:rPr>
              <a:t>;</a:t>
            </a:r>
          </a:p>
          <a:p>
            <a:pPr>
              <a:defRPr/>
            </a:pPr>
            <a:r>
              <a:rPr lang="en-US" altLang="zh-CN" sz="1400" dirty="0">
                <a:latin typeface="Arial" panose="020B0604020202020204" pitchFamily="34" charset="0"/>
              </a:rPr>
              <a:t>    if (OSIntNesting &gt; 0) {</a:t>
            </a:r>
          </a:p>
          <a:p>
            <a:pPr>
              <a:defRPr/>
            </a:pPr>
            <a:r>
              <a:rPr lang="en-US" altLang="zh-CN" sz="1400" dirty="0">
                <a:latin typeface="Arial" panose="020B0604020202020204" pitchFamily="34" charset="0"/>
              </a:rPr>
              <a:t>        return (OS_TASK_DEL_ISR);</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prio</a:t>
            </a:r>
            <a:r>
              <a:rPr lang="en-US" altLang="zh-CN" sz="1400" dirty="0">
                <a:latin typeface="Arial" panose="020B0604020202020204" pitchFamily="34" charset="0"/>
              </a:rPr>
              <a:t> == OS_IDLE_PRIO) {</a:t>
            </a:r>
          </a:p>
          <a:p>
            <a:pPr>
              <a:defRPr/>
            </a:pPr>
            <a:r>
              <a:rPr lang="en-US" altLang="zh-CN" sz="1400" dirty="0">
                <a:latin typeface="Arial" panose="020B0604020202020204" pitchFamily="34" charset="0"/>
              </a:rPr>
              <a:t>        return (OS_TASK_DEL_IDLE);</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prio</a:t>
            </a:r>
            <a:r>
              <a:rPr lang="en-US" altLang="zh-CN" sz="1400" dirty="0">
                <a:latin typeface="Arial" panose="020B0604020202020204" pitchFamily="34" charset="0"/>
              </a:rPr>
              <a:t> &gt;= OS_LOWEST_PRIO &amp;&amp; </a:t>
            </a:r>
            <a:r>
              <a:rPr lang="en-US" altLang="zh-CN" sz="1400" dirty="0" err="1">
                <a:latin typeface="Arial" panose="020B0604020202020204" pitchFamily="34" charset="0"/>
              </a:rPr>
              <a:t>prio</a:t>
            </a:r>
            <a:r>
              <a:rPr lang="en-US" altLang="zh-CN" sz="1400" dirty="0">
                <a:latin typeface="Arial" panose="020B0604020202020204" pitchFamily="34" charset="0"/>
              </a:rPr>
              <a:t> != OS_PRIO_SELF) {</a:t>
            </a:r>
          </a:p>
          <a:p>
            <a:pPr>
              <a:defRPr/>
            </a:pPr>
            <a:r>
              <a:rPr lang="en-US" altLang="zh-CN" sz="1400" dirty="0">
                <a:latin typeface="Arial" panose="020B0604020202020204" pitchFamily="34" charset="0"/>
              </a:rPr>
              <a:t>        return (OS_PRIO_INVALID);</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OS_ENTER_CRITICAL();</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prio</a:t>
            </a:r>
            <a:r>
              <a:rPr lang="en-US" altLang="zh-CN" sz="1400" dirty="0">
                <a:latin typeface="Arial" panose="020B0604020202020204" pitchFamily="34" charset="0"/>
              </a:rPr>
              <a:t> == OS_PRIO_SELF)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prio</a:t>
            </a:r>
            <a:r>
              <a:rPr lang="en-US" altLang="zh-CN" sz="1400" dirty="0">
                <a:latin typeface="Arial" panose="020B0604020202020204" pitchFamily="34" charset="0"/>
              </a:rPr>
              <a:t> = OSTCBCur-&gt;</a:t>
            </a:r>
            <a:r>
              <a:rPr lang="en-US" altLang="zh-CN" sz="1400" dirty="0" err="1">
                <a:latin typeface="Arial" panose="020B0604020202020204" pitchFamily="34" charset="0"/>
              </a:rPr>
              <a:t>OSTCBPrio</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ptcb</a:t>
            </a:r>
            <a:r>
              <a:rPr lang="en-US" altLang="zh-CN" sz="1400" dirty="0">
                <a:latin typeface="Arial" panose="020B0604020202020204" pitchFamily="34" charset="0"/>
              </a:rPr>
              <a:t> = OSTCBPrioTbl[</a:t>
            </a:r>
            <a:r>
              <a:rPr lang="en-US" altLang="zh-CN" sz="1400" dirty="0" err="1">
                <a:latin typeface="Arial" panose="020B0604020202020204" pitchFamily="34" charset="0"/>
              </a:rPr>
              <a:t>prio</a:t>
            </a:r>
            <a:r>
              <a:rPr lang="en-US" altLang="zh-CN" sz="1400" dirty="0">
                <a:latin typeface="Arial" panose="020B0604020202020204" pitchFamily="34" charset="0"/>
              </a:rPr>
              <a:t>];</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ptcb</a:t>
            </a:r>
            <a:r>
              <a:rPr lang="en-US" altLang="zh-CN" sz="1400" dirty="0">
                <a:latin typeface="Arial" panose="020B0604020202020204" pitchFamily="34" charset="0"/>
              </a:rPr>
              <a:t> != (OS_TCB *)0) {</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OSRdyTbl</a:t>
            </a:r>
            <a:r>
              <a:rPr lang="en-US" altLang="zh-CN" sz="1400" dirty="0">
                <a:latin typeface="Arial" panose="020B0604020202020204" pitchFamily="34" charset="0"/>
              </a:rPr>
              <a:t>[</a:t>
            </a:r>
            <a:r>
              <a:rPr lang="en-US" altLang="zh-CN" sz="1400" dirty="0" err="1">
                <a:latin typeface="Arial" panose="020B0604020202020204" pitchFamily="34" charset="0"/>
              </a:rPr>
              <a:t>ptcb</a:t>
            </a:r>
            <a:r>
              <a:rPr lang="en-US" altLang="zh-CN" sz="1400" dirty="0">
                <a:latin typeface="Arial" panose="020B0604020202020204" pitchFamily="34" charset="0"/>
              </a:rPr>
              <a:t>-&gt;OSTCBY] &amp;= ~</a:t>
            </a:r>
            <a:r>
              <a:rPr lang="en-US" altLang="zh-CN" sz="1400" dirty="0" err="1">
                <a:latin typeface="Arial" panose="020B0604020202020204" pitchFamily="34" charset="0"/>
              </a:rPr>
              <a:t>ptcb</a:t>
            </a:r>
            <a:r>
              <a:rPr lang="en-US" altLang="zh-CN" sz="1400" dirty="0">
                <a:latin typeface="Arial" panose="020B0604020202020204" pitchFamily="34" charset="0"/>
              </a:rPr>
              <a:t>-&gt;</a:t>
            </a:r>
            <a:r>
              <a:rPr lang="en-US" altLang="zh-CN" sz="1400" dirty="0" err="1">
                <a:latin typeface="Arial" panose="020B0604020202020204" pitchFamily="34" charset="0"/>
              </a:rPr>
              <a:t>OSTCBBitX</a:t>
            </a:r>
            <a:r>
              <a:rPr lang="en-US" altLang="zh-CN" sz="1400" dirty="0">
                <a:latin typeface="Arial" panose="020B0604020202020204" pitchFamily="34" charset="0"/>
              </a:rPr>
              <a:t>) == 0x00) {</a:t>
            </a:r>
          </a:p>
          <a:p>
            <a:pPr>
              <a:defRPr/>
            </a:pPr>
            <a:r>
              <a:rPr lang="en-US" altLang="zh-CN" sz="1400" dirty="0">
                <a:latin typeface="Arial" panose="020B0604020202020204" pitchFamily="34" charset="0"/>
              </a:rPr>
              <a:t>            OSRdyGrp &amp;= ~</a:t>
            </a:r>
            <a:r>
              <a:rPr lang="en-US" altLang="zh-CN" sz="1400" dirty="0" err="1">
                <a:latin typeface="Arial" panose="020B0604020202020204" pitchFamily="34" charset="0"/>
              </a:rPr>
              <a:t>ptcb</a:t>
            </a:r>
            <a:r>
              <a:rPr lang="en-US" altLang="zh-CN" sz="1400" dirty="0">
                <a:latin typeface="Arial" panose="020B0604020202020204" pitchFamily="34" charset="0"/>
              </a:rPr>
              <a:t>-&gt;</a:t>
            </a:r>
            <a:r>
              <a:rPr lang="en-US" altLang="zh-CN" sz="1400" dirty="0" err="1">
                <a:latin typeface="Arial" panose="020B0604020202020204" pitchFamily="34" charset="0"/>
              </a:rPr>
              <a:t>OSTCBBitY</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ptcb</a:t>
            </a:r>
            <a:r>
              <a:rPr lang="en-US" altLang="zh-CN" sz="1400" dirty="0">
                <a:latin typeface="Arial" panose="020B0604020202020204" pitchFamily="34" charset="0"/>
              </a:rPr>
              <a:t>-&gt;</a:t>
            </a:r>
            <a:r>
              <a:rPr lang="en-US" altLang="zh-CN" sz="1400" dirty="0" err="1">
                <a:latin typeface="Arial" panose="020B0604020202020204" pitchFamily="34" charset="0"/>
              </a:rPr>
              <a:t>OSTCBDly</a:t>
            </a:r>
            <a:r>
              <a:rPr lang="en-US" altLang="zh-CN" sz="1400" dirty="0">
                <a:latin typeface="Arial" panose="020B0604020202020204" pitchFamily="34" charset="0"/>
              </a:rPr>
              <a:t>	= 0;</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ptcb</a:t>
            </a:r>
            <a:r>
              <a:rPr lang="en-US" altLang="zh-CN" sz="1400" dirty="0">
                <a:latin typeface="Arial" panose="020B0604020202020204" pitchFamily="34" charset="0"/>
              </a:rPr>
              <a:t>-&gt;</a:t>
            </a:r>
            <a:r>
              <a:rPr lang="en-US" altLang="zh-CN" sz="1400" dirty="0" err="1">
                <a:latin typeface="Arial" panose="020B0604020202020204" pitchFamily="34" charset="0"/>
              </a:rPr>
              <a:t>OSTCBStat</a:t>
            </a:r>
            <a:r>
              <a:rPr lang="en-US" altLang="zh-CN" sz="1400" dirty="0">
                <a:latin typeface="Arial" panose="020B0604020202020204" pitchFamily="34" charset="0"/>
              </a:rPr>
              <a:t>	= OS_STAT_RDY;</a:t>
            </a:r>
          </a:p>
        </p:txBody>
      </p:sp>
      <p:sp>
        <p:nvSpPr>
          <p:cNvPr id="197636" name="AutoShape 4"/>
          <p:cNvSpPr>
            <a:spLocks noChangeArrowheads="1"/>
          </p:cNvSpPr>
          <p:nvPr/>
        </p:nvSpPr>
        <p:spPr bwMode="auto">
          <a:xfrm>
            <a:off x="7880350" y="1371600"/>
            <a:ext cx="863600" cy="287338"/>
          </a:xfrm>
          <a:prstGeom prst="roundRect">
            <a:avLst>
              <a:gd name="adj" fmla="val 16667"/>
            </a:avLst>
          </a:prstGeom>
          <a:solidFill>
            <a:srgbClr val="CCFFFF"/>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开始</a:t>
            </a:r>
          </a:p>
        </p:txBody>
      </p:sp>
      <p:sp>
        <p:nvSpPr>
          <p:cNvPr id="197637" name="AutoShape 5"/>
          <p:cNvSpPr>
            <a:spLocks noChangeArrowheads="1"/>
          </p:cNvSpPr>
          <p:nvPr/>
        </p:nvSpPr>
        <p:spPr bwMode="auto">
          <a:xfrm>
            <a:off x="7543800" y="2657476"/>
            <a:ext cx="1582738" cy="576263"/>
          </a:xfrm>
          <a:prstGeom prst="diamond">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删除空闲任务</a:t>
            </a:r>
          </a:p>
        </p:txBody>
      </p:sp>
      <p:sp>
        <p:nvSpPr>
          <p:cNvPr id="197638" name="AutoShape 6"/>
          <p:cNvSpPr>
            <a:spLocks noChangeArrowheads="1"/>
          </p:cNvSpPr>
          <p:nvPr/>
        </p:nvSpPr>
        <p:spPr bwMode="auto">
          <a:xfrm>
            <a:off x="7543800" y="3443288"/>
            <a:ext cx="1582738" cy="576262"/>
          </a:xfrm>
          <a:prstGeom prst="diamond">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任务优先级有效</a:t>
            </a:r>
          </a:p>
        </p:txBody>
      </p:sp>
      <p:sp>
        <p:nvSpPr>
          <p:cNvPr id="197639" name="AutoShape 7"/>
          <p:cNvSpPr>
            <a:spLocks noChangeArrowheads="1"/>
          </p:cNvSpPr>
          <p:nvPr/>
        </p:nvSpPr>
        <p:spPr bwMode="auto">
          <a:xfrm>
            <a:off x="7551739" y="4200525"/>
            <a:ext cx="1582737" cy="431800"/>
          </a:xfrm>
          <a:prstGeom prst="diamond">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删除自身</a:t>
            </a:r>
          </a:p>
        </p:txBody>
      </p:sp>
      <p:sp>
        <p:nvSpPr>
          <p:cNvPr id="197640" name="Rectangle 8"/>
          <p:cNvSpPr>
            <a:spLocks noChangeArrowheads="1"/>
          </p:cNvSpPr>
          <p:nvPr/>
        </p:nvSpPr>
        <p:spPr bwMode="auto">
          <a:xfrm>
            <a:off x="7773989" y="4829175"/>
            <a:ext cx="1150937" cy="287338"/>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获得任务</a:t>
            </a:r>
            <a:r>
              <a:rPr lang="en-US" altLang="zh-CN" sz="1400">
                <a:ea typeface="华文新魏" panose="02010800040101010101" pitchFamily="2" charset="-122"/>
              </a:rPr>
              <a:t>TCB</a:t>
            </a:r>
          </a:p>
        </p:txBody>
      </p:sp>
      <p:sp>
        <p:nvSpPr>
          <p:cNvPr id="197641" name="AutoShape 9"/>
          <p:cNvSpPr>
            <a:spLocks noChangeArrowheads="1"/>
          </p:cNvSpPr>
          <p:nvPr/>
        </p:nvSpPr>
        <p:spPr bwMode="auto">
          <a:xfrm>
            <a:off x="7561264" y="5334000"/>
            <a:ext cx="1582737" cy="431800"/>
          </a:xfrm>
          <a:prstGeom prst="diamond">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有效</a:t>
            </a:r>
          </a:p>
        </p:txBody>
      </p:sp>
      <p:sp>
        <p:nvSpPr>
          <p:cNvPr id="197642" name="Rectangle 10"/>
          <p:cNvSpPr>
            <a:spLocks noChangeArrowheads="1"/>
          </p:cNvSpPr>
          <p:nvPr/>
        </p:nvSpPr>
        <p:spPr bwMode="auto">
          <a:xfrm>
            <a:off x="7600950" y="5969000"/>
            <a:ext cx="1582738" cy="431800"/>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把任务从就绪表中</a:t>
            </a:r>
          </a:p>
          <a:p>
            <a:pPr algn="ctr" eaLnBrk="1" hangingPunct="1"/>
            <a:r>
              <a:rPr lang="zh-CN" altLang="en-US" sz="1400">
                <a:ea typeface="华文新魏" panose="02010800040101010101" pitchFamily="2" charset="-122"/>
              </a:rPr>
              <a:t>删除</a:t>
            </a:r>
          </a:p>
        </p:txBody>
      </p:sp>
      <p:sp>
        <p:nvSpPr>
          <p:cNvPr id="197643" name="Rectangle 11"/>
          <p:cNvSpPr>
            <a:spLocks noChangeArrowheads="1"/>
          </p:cNvSpPr>
          <p:nvPr/>
        </p:nvSpPr>
        <p:spPr bwMode="auto">
          <a:xfrm>
            <a:off x="2057400" y="2057400"/>
            <a:ext cx="2971800" cy="609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7644" name="AutoShape 12"/>
          <p:cNvSpPr>
            <a:spLocks noChangeArrowheads="1"/>
          </p:cNvSpPr>
          <p:nvPr/>
        </p:nvSpPr>
        <p:spPr bwMode="auto">
          <a:xfrm>
            <a:off x="7543800" y="1862138"/>
            <a:ext cx="1582738" cy="576262"/>
          </a:xfrm>
          <a:prstGeom prst="diamond">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在</a:t>
            </a:r>
            <a:r>
              <a:rPr lang="en-US" altLang="zh-CN" sz="1400">
                <a:ea typeface="华文新魏" panose="02010800040101010101" pitchFamily="2" charset="-122"/>
              </a:rPr>
              <a:t>ISR</a:t>
            </a:r>
            <a:r>
              <a:rPr lang="zh-CN" altLang="en-US" sz="1400">
                <a:ea typeface="华文新魏" panose="02010800040101010101" pitchFamily="2" charset="-122"/>
              </a:rPr>
              <a:t>中</a:t>
            </a:r>
          </a:p>
        </p:txBody>
      </p:sp>
      <p:sp>
        <p:nvSpPr>
          <p:cNvPr id="197645" name="Line 13"/>
          <p:cNvSpPr>
            <a:spLocks noChangeShapeType="1"/>
          </p:cNvSpPr>
          <p:nvPr/>
        </p:nvSpPr>
        <p:spPr bwMode="auto">
          <a:xfrm>
            <a:off x="8334375" y="1666875"/>
            <a:ext cx="0" cy="2159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7646" name="Rectangle 14"/>
          <p:cNvSpPr>
            <a:spLocks noChangeArrowheads="1"/>
          </p:cNvSpPr>
          <p:nvPr/>
        </p:nvSpPr>
        <p:spPr bwMode="auto">
          <a:xfrm>
            <a:off x="2057400" y="2695575"/>
            <a:ext cx="2971800" cy="609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7647" name="Rectangle 15"/>
          <p:cNvSpPr>
            <a:spLocks noChangeArrowheads="1"/>
          </p:cNvSpPr>
          <p:nvPr/>
        </p:nvSpPr>
        <p:spPr bwMode="auto">
          <a:xfrm>
            <a:off x="2057400" y="3333750"/>
            <a:ext cx="4953000" cy="609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7648" name="Rectangle 16"/>
          <p:cNvSpPr>
            <a:spLocks noChangeArrowheads="1"/>
          </p:cNvSpPr>
          <p:nvPr/>
        </p:nvSpPr>
        <p:spPr bwMode="auto">
          <a:xfrm>
            <a:off x="2057400" y="4181475"/>
            <a:ext cx="2971800" cy="609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7649" name="Line 17"/>
          <p:cNvSpPr>
            <a:spLocks noChangeShapeType="1"/>
          </p:cNvSpPr>
          <p:nvPr/>
        </p:nvSpPr>
        <p:spPr bwMode="auto">
          <a:xfrm>
            <a:off x="8353425" y="5114925"/>
            <a:ext cx="0" cy="2159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7650" name="Rectangle 18"/>
          <p:cNvSpPr>
            <a:spLocks noChangeArrowheads="1"/>
          </p:cNvSpPr>
          <p:nvPr/>
        </p:nvSpPr>
        <p:spPr bwMode="auto">
          <a:xfrm>
            <a:off x="2057400" y="4810125"/>
            <a:ext cx="2971800" cy="228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7651" name="Rectangle 19"/>
          <p:cNvSpPr>
            <a:spLocks noChangeArrowheads="1"/>
          </p:cNvSpPr>
          <p:nvPr/>
        </p:nvSpPr>
        <p:spPr bwMode="auto">
          <a:xfrm>
            <a:off x="2057400" y="5019675"/>
            <a:ext cx="2971800" cy="228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7652" name="Rectangle 20"/>
          <p:cNvSpPr>
            <a:spLocks noChangeArrowheads="1"/>
          </p:cNvSpPr>
          <p:nvPr/>
        </p:nvSpPr>
        <p:spPr bwMode="auto">
          <a:xfrm>
            <a:off x="2057400" y="5257800"/>
            <a:ext cx="5334000" cy="10668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 name="Group 21"/>
          <p:cNvGrpSpPr/>
          <p:nvPr/>
        </p:nvGrpSpPr>
        <p:grpSpPr bwMode="auto">
          <a:xfrm>
            <a:off x="9048751" y="1905000"/>
            <a:ext cx="1590675" cy="382588"/>
            <a:chOff x="4740" y="1200"/>
            <a:chExt cx="1002" cy="241"/>
          </a:xfrm>
        </p:grpSpPr>
        <p:sp>
          <p:nvSpPr>
            <p:cNvPr id="144442" name="AutoShape 22"/>
            <p:cNvSpPr>
              <a:spLocks noChangeArrowheads="1"/>
            </p:cNvSpPr>
            <p:nvPr/>
          </p:nvSpPr>
          <p:spPr bwMode="auto">
            <a:xfrm>
              <a:off x="4926" y="1260"/>
              <a:ext cx="816" cy="181"/>
            </a:xfrm>
            <a:prstGeom prst="roundRect">
              <a:avLst>
                <a:gd name="adj" fmla="val 16667"/>
              </a:avLst>
            </a:prstGeom>
            <a:solidFill>
              <a:srgbClr val="CCFFFF"/>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返回“在</a:t>
              </a:r>
              <a:r>
                <a:rPr lang="en-US" altLang="zh-CN" sz="1400">
                  <a:ea typeface="华文新魏" panose="02010800040101010101" pitchFamily="2" charset="-122"/>
                </a:rPr>
                <a:t>ISR</a:t>
              </a:r>
              <a:r>
                <a:rPr lang="zh-CN" altLang="en-US" sz="1400">
                  <a:ea typeface="华文新魏" panose="02010800040101010101" pitchFamily="2" charset="-122"/>
                </a:rPr>
                <a:t>中”</a:t>
              </a:r>
            </a:p>
          </p:txBody>
        </p:sp>
        <p:sp>
          <p:nvSpPr>
            <p:cNvPr id="144443" name="Line 23"/>
            <p:cNvSpPr>
              <a:spLocks noChangeShapeType="1"/>
            </p:cNvSpPr>
            <p:nvPr/>
          </p:nvSpPr>
          <p:spPr bwMode="auto">
            <a:xfrm>
              <a:off x="4788" y="1356"/>
              <a:ext cx="136"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444" name="Text Box 24"/>
            <p:cNvSpPr txBox="1">
              <a:spLocks noChangeArrowheads="1"/>
            </p:cNvSpPr>
            <p:nvPr/>
          </p:nvSpPr>
          <p:spPr bwMode="auto">
            <a:xfrm>
              <a:off x="4740" y="1200"/>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nvGrpSpPr>
          <p:cNvPr id="3" name="Group 25"/>
          <p:cNvGrpSpPr/>
          <p:nvPr/>
        </p:nvGrpSpPr>
        <p:grpSpPr bwMode="auto">
          <a:xfrm>
            <a:off x="9048750" y="3457576"/>
            <a:ext cx="1524000" cy="485775"/>
            <a:chOff x="4740" y="2178"/>
            <a:chExt cx="960" cy="306"/>
          </a:xfrm>
        </p:grpSpPr>
        <p:sp>
          <p:nvSpPr>
            <p:cNvPr id="144438" name="AutoShape 26"/>
            <p:cNvSpPr>
              <a:spLocks noChangeArrowheads="1"/>
            </p:cNvSpPr>
            <p:nvPr/>
          </p:nvSpPr>
          <p:spPr bwMode="auto">
            <a:xfrm>
              <a:off x="4929" y="2212"/>
              <a:ext cx="771" cy="272"/>
            </a:xfrm>
            <a:prstGeom prst="roundRect">
              <a:avLst>
                <a:gd name="adj" fmla="val 16667"/>
              </a:avLst>
            </a:prstGeom>
            <a:solidFill>
              <a:srgbClr val="CCFFFF"/>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返回</a:t>
              </a:r>
            </a:p>
            <a:p>
              <a:pPr algn="ctr" eaLnBrk="1" hangingPunct="1"/>
              <a:r>
                <a:rPr lang="zh-CN" altLang="en-US" sz="1400">
                  <a:ea typeface="华文新魏" panose="02010800040101010101" pitchFamily="2" charset="-122"/>
                </a:rPr>
                <a:t>“错误优先级”</a:t>
              </a:r>
            </a:p>
          </p:txBody>
        </p:sp>
        <p:grpSp>
          <p:nvGrpSpPr>
            <p:cNvPr id="144439" name="Group 27"/>
            <p:cNvGrpSpPr/>
            <p:nvPr/>
          </p:nvGrpSpPr>
          <p:grpSpPr bwMode="auto">
            <a:xfrm>
              <a:off x="4740" y="2178"/>
              <a:ext cx="240" cy="192"/>
              <a:chOff x="4740" y="2178"/>
              <a:chExt cx="240" cy="192"/>
            </a:xfrm>
          </p:grpSpPr>
          <p:sp>
            <p:nvSpPr>
              <p:cNvPr id="144440" name="Line 28"/>
              <p:cNvSpPr>
                <a:spLocks noChangeShapeType="1"/>
              </p:cNvSpPr>
              <p:nvPr/>
            </p:nvSpPr>
            <p:spPr bwMode="auto">
              <a:xfrm>
                <a:off x="4788" y="2352"/>
                <a:ext cx="136"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441" name="Text Box 29"/>
              <p:cNvSpPr txBox="1">
                <a:spLocks noChangeArrowheads="1"/>
              </p:cNvSpPr>
              <p:nvPr/>
            </p:nvSpPr>
            <p:spPr bwMode="auto">
              <a:xfrm>
                <a:off x="4740" y="2178"/>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grpSp>
      <p:grpSp>
        <p:nvGrpSpPr>
          <p:cNvPr id="5" name="Group 30"/>
          <p:cNvGrpSpPr/>
          <p:nvPr/>
        </p:nvGrpSpPr>
        <p:grpSpPr bwMode="auto">
          <a:xfrm>
            <a:off x="9048750" y="2667001"/>
            <a:ext cx="1519238" cy="479425"/>
            <a:chOff x="4740" y="1680"/>
            <a:chExt cx="957" cy="302"/>
          </a:xfrm>
        </p:grpSpPr>
        <p:sp>
          <p:nvSpPr>
            <p:cNvPr id="144434" name="AutoShape 31"/>
            <p:cNvSpPr>
              <a:spLocks noChangeArrowheads="1"/>
            </p:cNvSpPr>
            <p:nvPr/>
          </p:nvSpPr>
          <p:spPr bwMode="auto">
            <a:xfrm>
              <a:off x="4926" y="1710"/>
              <a:ext cx="771" cy="272"/>
            </a:xfrm>
            <a:prstGeom prst="roundRect">
              <a:avLst>
                <a:gd name="adj" fmla="val 16667"/>
              </a:avLst>
            </a:prstGeom>
            <a:solidFill>
              <a:srgbClr val="CCFFFF"/>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返回“不能删</a:t>
              </a:r>
            </a:p>
            <a:p>
              <a:pPr algn="ctr" eaLnBrk="1" hangingPunct="1"/>
              <a:r>
                <a:rPr lang="zh-CN" altLang="en-US" sz="1400">
                  <a:ea typeface="华文新魏" panose="02010800040101010101" pitchFamily="2" charset="-122"/>
                </a:rPr>
                <a:t>除空闲任务”</a:t>
              </a:r>
            </a:p>
          </p:txBody>
        </p:sp>
        <p:grpSp>
          <p:nvGrpSpPr>
            <p:cNvPr id="144435" name="Group 32"/>
            <p:cNvGrpSpPr/>
            <p:nvPr/>
          </p:nvGrpSpPr>
          <p:grpSpPr bwMode="auto">
            <a:xfrm>
              <a:off x="4740" y="1680"/>
              <a:ext cx="240" cy="192"/>
              <a:chOff x="4740" y="1680"/>
              <a:chExt cx="240" cy="192"/>
            </a:xfrm>
          </p:grpSpPr>
          <p:sp>
            <p:nvSpPr>
              <p:cNvPr id="144436" name="Line 33"/>
              <p:cNvSpPr>
                <a:spLocks noChangeShapeType="1"/>
              </p:cNvSpPr>
              <p:nvPr/>
            </p:nvSpPr>
            <p:spPr bwMode="auto">
              <a:xfrm>
                <a:off x="4788" y="1854"/>
                <a:ext cx="136"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437" name="Text Box 34"/>
              <p:cNvSpPr txBox="1">
                <a:spLocks noChangeArrowheads="1"/>
              </p:cNvSpPr>
              <p:nvPr/>
            </p:nvSpPr>
            <p:spPr bwMode="auto">
              <a:xfrm>
                <a:off x="4740" y="1680"/>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grpSp>
        <p:nvGrpSpPr>
          <p:cNvPr id="7" name="Group 35"/>
          <p:cNvGrpSpPr/>
          <p:nvPr/>
        </p:nvGrpSpPr>
        <p:grpSpPr bwMode="auto">
          <a:xfrm>
            <a:off x="9048750" y="4143375"/>
            <a:ext cx="1455738" cy="495300"/>
            <a:chOff x="4740" y="2610"/>
            <a:chExt cx="917" cy="312"/>
          </a:xfrm>
        </p:grpSpPr>
        <p:sp>
          <p:nvSpPr>
            <p:cNvPr id="144430" name="Rectangle 36"/>
            <p:cNvSpPr>
              <a:spLocks noChangeArrowheads="1"/>
            </p:cNvSpPr>
            <p:nvPr/>
          </p:nvSpPr>
          <p:spPr bwMode="auto">
            <a:xfrm>
              <a:off x="4932" y="2650"/>
              <a:ext cx="725" cy="272"/>
            </a:xfrm>
            <a:prstGeom prst="rect">
              <a:avLst/>
            </a:prstGeom>
            <a:solidFill>
              <a:srgbClr val="CC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获得当前</a:t>
              </a:r>
            </a:p>
            <a:p>
              <a:pPr algn="ctr" eaLnBrk="1" hangingPunct="1"/>
              <a:r>
                <a:rPr lang="zh-CN" altLang="en-US" sz="1400">
                  <a:ea typeface="华文新魏" panose="02010800040101010101" pitchFamily="2" charset="-122"/>
                </a:rPr>
                <a:t>任务优先级</a:t>
              </a:r>
            </a:p>
          </p:txBody>
        </p:sp>
        <p:grpSp>
          <p:nvGrpSpPr>
            <p:cNvPr id="144431" name="Group 37"/>
            <p:cNvGrpSpPr/>
            <p:nvPr/>
          </p:nvGrpSpPr>
          <p:grpSpPr bwMode="auto">
            <a:xfrm>
              <a:off x="4740" y="2610"/>
              <a:ext cx="240" cy="192"/>
              <a:chOff x="4740" y="2610"/>
              <a:chExt cx="240" cy="192"/>
            </a:xfrm>
          </p:grpSpPr>
          <p:sp>
            <p:nvSpPr>
              <p:cNvPr id="144432" name="Line 38"/>
              <p:cNvSpPr>
                <a:spLocks noChangeShapeType="1"/>
              </p:cNvSpPr>
              <p:nvPr/>
            </p:nvSpPr>
            <p:spPr bwMode="auto">
              <a:xfrm>
                <a:off x="4800" y="2784"/>
                <a:ext cx="136"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433" name="Text Box 39"/>
              <p:cNvSpPr txBox="1">
                <a:spLocks noChangeArrowheads="1"/>
              </p:cNvSpPr>
              <p:nvPr/>
            </p:nvSpPr>
            <p:spPr bwMode="auto">
              <a:xfrm>
                <a:off x="4740" y="2610"/>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grpSp>
        <p:nvGrpSpPr>
          <p:cNvPr id="9" name="Group 40"/>
          <p:cNvGrpSpPr/>
          <p:nvPr/>
        </p:nvGrpSpPr>
        <p:grpSpPr bwMode="auto">
          <a:xfrm>
            <a:off x="9048750" y="5257801"/>
            <a:ext cx="1524000" cy="498475"/>
            <a:chOff x="4740" y="3312"/>
            <a:chExt cx="960" cy="314"/>
          </a:xfrm>
        </p:grpSpPr>
        <p:sp>
          <p:nvSpPr>
            <p:cNvPr id="144427" name="AutoShape 41"/>
            <p:cNvSpPr>
              <a:spLocks noChangeArrowheads="1"/>
            </p:cNvSpPr>
            <p:nvPr/>
          </p:nvSpPr>
          <p:spPr bwMode="auto">
            <a:xfrm>
              <a:off x="4929" y="3354"/>
              <a:ext cx="771" cy="272"/>
            </a:xfrm>
            <a:prstGeom prst="roundRect">
              <a:avLst>
                <a:gd name="adj" fmla="val 16667"/>
              </a:avLst>
            </a:prstGeom>
            <a:solidFill>
              <a:srgbClr val="CCFFFF"/>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返回“删除错误”</a:t>
              </a:r>
            </a:p>
          </p:txBody>
        </p:sp>
        <p:sp>
          <p:nvSpPr>
            <p:cNvPr id="144428" name="Line 42"/>
            <p:cNvSpPr>
              <a:spLocks noChangeShapeType="1"/>
            </p:cNvSpPr>
            <p:nvPr/>
          </p:nvSpPr>
          <p:spPr bwMode="auto">
            <a:xfrm>
              <a:off x="4788" y="3498"/>
              <a:ext cx="136"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429" name="Text Box 43"/>
            <p:cNvSpPr txBox="1">
              <a:spLocks noChangeArrowheads="1"/>
            </p:cNvSpPr>
            <p:nvPr/>
          </p:nvSpPr>
          <p:spPr bwMode="auto">
            <a:xfrm>
              <a:off x="4740" y="3312"/>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grpSp>
        <p:nvGrpSpPr>
          <p:cNvPr id="10" name="Group 44"/>
          <p:cNvGrpSpPr/>
          <p:nvPr/>
        </p:nvGrpSpPr>
        <p:grpSpPr bwMode="auto">
          <a:xfrm>
            <a:off x="8334375" y="2400300"/>
            <a:ext cx="381000" cy="304800"/>
            <a:chOff x="4290" y="1512"/>
            <a:chExt cx="240" cy="192"/>
          </a:xfrm>
        </p:grpSpPr>
        <p:sp>
          <p:nvSpPr>
            <p:cNvPr id="144425" name="Line 45"/>
            <p:cNvSpPr>
              <a:spLocks noChangeShapeType="1"/>
            </p:cNvSpPr>
            <p:nvPr/>
          </p:nvSpPr>
          <p:spPr bwMode="auto">
            <a:xfrm>
              <a:off x="4296" y="1536"/>
              <a:ext cx="0" cy="136"/>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426" name="Text Box 46"/>
            <p:cNvSpPr txBox="1">
              <a:spLocks noChangeArrowheads="1"/>
            </p:cNvSpPr>
            <p:nvPr/>
          </p:nvSpPr>
          <p:spPr bwMode="auto">
            <a:xfrm>
              <a:off x="4290" y="1512"/>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grpSp>
        <p:nvGrpSpPr>
          <p:cNvPr id="11" name="Group 47"/>
          <p:cNvGrpSpPr/>
          <p:nvPr/>
        </p:nvGrpSpPr>
        <p:grpSpPr bwMode="auto">
          <a:xfrm>
            <a:off x="8324850" y="3181350"/>
            <a:ext cx="381000" cy="304800"/>
            <a:chOff x="4284" y="2004"/>
            <a:chExt cx="240" cy="192"/>
          </a:xfrm>
        </p:grpSpPr>
        <p:sp>
          <p:nvSpPr>
            <p:cNvPr id="144423" name="Line 48"/>
            <p:cNvSpPr>
              <a:spLocks noChangeShapeType="1"/>
            </p:cNvSpPr>
            <p:nvPr/>
          </p:nvSpPr>
          <p:spPr bwMode="auto">
            <a:xfrm>
              <a:off x="4296" y="2028"/>
              <a:ext cx="0" cy="136"/>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424" name="Text Box 49"/>
            <p:cNvSpPr txBox="1">
              <a:spLocks noChangeArrowheads="1"/>
            </p:cNvSpPr>
            <p:nvPr/>
          </p:nvSpPr>
          <p:spPr bwMode="auto">
            <a:xfrm>
              <a:off x="4284" y="2004"/>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grpSp>
        <p:nvGrpSpPr>
          <p:cNvPr id="12" name="Group 50"/>
          <p:cNvGrpSpPr/>
          <p:nvPr/>
        </p:nvGrpSpPr>
        <p:grpSpPr bwMode="auto">
          <a:xfrm>
            <a:off x="7981950" y="4572000"/>
            <a:ext cx="381000" cy="304800"/>
            <a:chOff x="4068" y="2880"/>
            <a:chExt cx="240" cy="192"/>
          </a:xfrm>
        </p:grpSpPr>
        <p:sp>
          <p:nvSpPr>
            <p:cNvPr id="144421" name="Line 51"/>
            <p:cNvSpPr>
              <a:spLocks noChangeShapeType="1"/>
            </p:cNvSpPr>
            <p:nvPr/>
          </p:nvSpPr>
          <p:spPr bwMode="auto">
            <a:xfrm>
              <a:off x="4302" y="2910"/>
              <a:ext cx="0" cy="136"/>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422" name="Text Box 52"/>
            <p:cNvSpPr txBox="1">
              <a:spLocks noChangeArrowheads="1"/>
            </p:cNvSpPr>
            <p:nvPr/>
          </p:nvSpPr>
          <p:spPr bwMode="auto">
            <a:xfrm>
              <a:off x="4068" y="2880"/>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grpSp>
        <p:nvGrpSpPr>
          <p:cNvPr id="13" name="Group 53"/>
          <p:cNvGrpSpPr/>
          <p:nvPr/>
        </p:nvGrpSpPr>
        <p:grpSpPr bwMode="auto">
          <a:xfrm>
            <a:off x="8324850" y="3952875"/>
            <a:ext cx="381000" cy="304800"/>
            <a:chOff x="4284" y="2490"/>
            <a:chExt cx="240" cy="192"/>
          </a:xfrm>
        </p:grpSpPr>
        <p:sp>
          <p:nvSpPr>
            <p:cNvPr id="144419" name="Line 54"/>
            <p:cNvSpPr>
              <a:spLocks noChangeShapeType="1"/>
            </p:cNvSpPr>
            <p:nvPr/>
          </p:nvSpPr>
          <p:spPr bwMode="auto">
            <a:xfrm>
              <a:off x="4296" y="2520"/>
              <a:ext cx="0" cy="136"/>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420" name="Text Box 55"/>
            <p:cNvSpPr txBox="1">
              <a:spLocks noChangeArrowheads="1"/>
            </p:cNvSpPr>
            <p:nvPr/>
          </p:nvSpPr>
          <p:spPr bwMode="auto">
            <a:xfrm>
              <a:off x="4284" y="2490"/>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nvGrpSpPr>
          <p:cNvPr id="14" name="Group 56"/>
          <p:cNvGrpSpPr/>
          <p:nvPr/>
        </p:nvGrpSpPr>
        <p:grpSpPr bwMode="auto">
          <a:xfrm>
            <a:off x="8324850" y="5705475"/>
            <a:ext cx="381000" cy="304800"/>
            <a:chOff x="4284" y="3594"/>
            <a:chExt cx="240" cy="192"/>
          </a:xfrm>
        </p:grpSpPr>
        <p:sp>
          <p:nvSpPr>
            <p:cNvPr id="144417" name="Line 57"/>
            <p:cNvSpPr>
              <a:spLocks noChangeShapeType="1"/>
            </p:cNvSpPr>
            <p:nvPr/>
          </p:nvSpPr>
          <p:spPr bwMode="auto">
            <a:xfrm>
              <a:off x="4302" y="3624"/>
              <a:ext cx="0" cy="136"/>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418" name="Text Box 58"/>
            <p:cNvSpPr txBox="1">
              <a:spLocks noChangeArrowheads="1"/>
            </p:cNvSpPr>
            <p:nvPr/>
          </p:nvSpPr>
          <p:spPr bwMode="auto">
            <a:xfrm>
              <a:off x="4284" y="3594"/>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cxnSp>
        <p:nvCxnSpPr>
          <p:cNvPr id="197691" name="AutoShape 59"/>
          <p:cNvCxnSpPr>
            <a:cxnSpLocks noChangeShapeType="1"/>
            <a:stCxn id="144430" idx="2"/>
            <a:endCxn id="144422" idx="3"/>
          </p:cNvCxnSpPr>
          <p:nvPr/>
        </p:nvCxnSpPr>
        <p:spPr bwMode="auto">
          <a:xfrm rot="5400000">
            <a:off x="9103520" y="3898107"/>
            <a:ext cx="85725" cy="1566863"/>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60" name="燕尾形 59">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4" name="标题 3"/>
          <p:cNvSpPr>
            <a:spLocks noGrp="1"/>
          </p:cNvSpPr>
          <p:nvPr>
            <p:ph type="title"/>
          </p:nvPr>
        </p:nvSpPr>
        <p:spPr/>
        <p:txBody>
          <a:bodyPr/>
          <a:lstStyle/>
          <a:p>
            <a:endParaRPr lang="zh-CN" altLang="en-US"/>
          </a:p>
        </p:txBody>
      </p:sp>
      <p:sp>
        <p:nvSpPr>
          <p:cNvPr id="6" name="内容占位符 5"/>
          <p:cNvSpPr>
            <a:spLocks noGrp="1"/>
          </p:cNvSpPr>
          <p:nvPr>
            <p:ph idx="1"/>
          </p:nvPr>
        </p:nvSpPr>
        <p:spPr/>
        <p:txBody>
          <a:body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97635"/>
                                        </p:tgtEl>
                                        <p:attrNameLst>
                                          <p:attrName>style.visibility</p:attrName>
                                        </p:attrNameLst>
                                      </p:cBhvr>
                                      <p:to>
                                        <p:strVal val="visible"/>
                                      </p:to>
                                    </p:set>
                                    <p:animEffect transition="in" filter="slide(fromTop)">
                                      <p:cBhvr>
                                        <p:cTn id="7" dur="500"/>
                                        <p:tgtEl>
                                          <p:spTgt spid="19763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97636"/>
                                        </p:tgtEl>
                                        <p:attrNameLst>
                                          <p:attrName>style.visibility</p:attrName>
                                        </p:attrNameLst>
                                      </p:cBhvr>
                                      <p:to>
                                        <p:strVal val="visible"/>
                                      </p:to>
                                    </p:set>
                                    <p:animEffect transition="in" filter="wipe(up)">
                                      <p:cBhvr>
                                        <p:cTn id="11" dur="500"/>
                                        <p:tgtEl>
                                          <p:spTgt spid="197636"/>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0" nodeType="clickEffect">
                                  <p:stCondLst>
                                    <p:cond delay="0"/>
                                  </p:stCondLst>
                                  <p:childTnLst>
                                    <p:set>
                                      <p:cBhvr>
                                        <p:cTn id="15" dur="1" fill="hold">
                                          <p:stCondLst>
                                            <p:cond delay="0"/>
                                          </p:stCondLst>
                                        </p:cTn>
                                        <p:tgtEl>
                                          <p:spTgt spid="197643"/>
                                        </p:tgtEl>
                                        <p:attrNameLst>
                                          <p:attrName>style.visibility</p:attrName>
                                        </p:attrNameLst>
                                      </p:cBhvr>
                                      <p:to>
                                        <p:strVal val="visible"/>
                                      </p:to>
                                    </p:set>
                                    <p:anim calcmode="lin" valueType="num">
                                      <p:cBhvr>
                                        <p:cTn id="16" dur="500" fill="hold"/>
                                        <p:tgtEl>
                                          <p:spTgt spid="197643"/>
                                        </p:tgtEl>
                                        <p:attrNameLst>
                                          <p:attrName>ppt_w</p:attrName>
                                        </p:attrNameLst>
                                      </p:cBhvr>
                                      <p:tavLst>
                                        <p:tav tm="0">
                                          <p:val>
                                            <p:fltVal val="0"/>
                                          </p:val>
                                        </p:tav>
                                        <p:tav tm="100000">
                                          <p:val>
                                            <p:strVal val="#ppt_w"/>
                                          </p:val>
                                        </p:tav>
                                      </p:tavLst>
                                    </p:anim>
                                    <p:anim calcmode="lin" valueType="num">
                                      <p:cBhvr>
                                        <p:cTn id="17" dur="500" fill="hold"/>
                                        <p:tgtEl>
                                          <p:spTgt spid="197643"/>
                                        </p:tgtEl>
                                        <p:attrNameLst>
                                          <p:attrName>ppt_h</p:attrName>
                                        </p:attrNameLst>
                                      </p:cBhvr>
                                      <p:tavLst>
                                        <p:tav tm="0">
                                          <p:val>
                                            <p:fltVal val="0"/>
                                          </p:val>
                                        </p:tav>
                                        <p:tav tm="100000">
                                          <p:val>
                                            <p:strVal val="#ppt_h"/>
                                          </p:val>
                                        </p:tav>
                                      </p:tavLst>
                                    </p:anim>
                                    <p:animEffect transition="in" filter="fade">
                                      <p:cBhvr>
                                        <p:cTn id="18" dur="500"/>
                                        <p:tgtEl>
                                          <p:spTgt spid="197643"/>
                                        </p:tgtEl>
                                      </p:cBhvr>
                                    </p:animEffect>
                                  </p:childTnLst>
                                </p:cTn>
                              </p:par>
                            </p:childTnLst>
                          </p:cTn>
                        </p:par>
                        <p:par>
                          <p:cTn id="19" fill="hold">
                            <p:stCondLst>
                              <p:cond delay="500"/>
                            </p:stCondLst>
                            <p:childTnLst>
                              <p:par>
                                <p:cTn id="20" presetID="22" presetClass="entr" presetSubtype="1" fill="hold" grpId="0" nodeType="afterEffect">
                                  <p:stCondLst>
                                    <p:cond delay="0"/>
                                  </p:stCondLst>
                                  <p:childTnLst>
                                    <p:set>
                                      <p:cBhvr>
                                        <p:cTn id="21" dur="1" fill="hold">
                                          <p:stCondLst>
                                            <p:cond delay="0"/>
                                          </p:stCondLst>
                                        </p:cTn>
                                        <p:tgtEl>
                                          <p:spTgt spid="197645"/>
                                        </p:tgtEl>
                                        <p:attrNameLst>
                                          <p:attrName>style.visibility</p:attrName>
                                        </p:attrNameLst>
                                      </p:cBhvr>
                                      <p:to>
                                        <p:strVal val="visible"/>
                                      </p:to>
                                    </p:set>
                                    <p:animEffect transition="in" filter="wipe(up)">
                                      <p:cBhvr>
                                        <p:cTn id="22" dur="500"/>
                                        <p:tgtEl>
                                          <p:spTgt spid="197645"/>
                                        </p:tgtEl>
                                      </p:cBhvr>
                                    </p:animEffect>
                                  </p:childTnLst>
                                </p:cTn>
                              </p:par>
                            </p:childTnLst>
                          </p:cTn>
                        </p:par>
                        <p:par>
                          <p:cTn id="23" fill="hold">
                            <p:stCondLst>
                              <p:cond delay="1000"/>
                            </p:stCondLst>
                            <p:childTnLst>
                              <p:par>
                                <p:cTn id="24" presetID="22" presetClass="entr" presetSubtype="1" fill="hold" grpId="0" nodeType="afterEffect">
                                  <p:stCondLst>
                                    <p:cond delay="0"/>
                                  </p:stCondLst>
                                  <p:childTnLst>
                                    <p:set>
                                      <p:cBhvr>
                                        <p:cTn id="25" dur="1" fill="hold">
                                          <p:stCondLst>
                                            <p:cond delay="0"/>
                                          </p:stCondLst>
                                        </p:cTn>
                                        <p:tgtEl>
                                          <p:spTgt spid="197644"/>
                                        </p:tgtEl>
                                        <p:attrNameLst>
                                          <p:attrName>style.visibility</p:attrName>
                                        </p:attrNameLst>
                                      </p:cBhvr>
                                      <p:to>
                                        <p:strVal val="visible"/>
                                      </p:to>
                                    </p:set>
                                    <p:animEffect transition="in" filter="wipe(up)">
                                      <p:cBhvr>
                                        <p:cTn id="26" dur="500"/>
                                        <p:tgtEl>
                                          <p:spTgt spid="197644"/>
                                        </p:tgtEl>
                                      </p:cBhvr>
                                    </p:animEffect>
                                  </p:childTnLst>
                                </p:cTn>
                              </p:par>
                            </p:childTnLst>
                          </p:cTn>
                        </p:par>
                        <p:par>
                          <p:cTn id="27" fill="hold">
                            <p:stCondLst>
                              <p:cond delay="1500"/>
                            </p:stCondLst>
                            <p:childTnLst>
                              <p:par>
                                <p:cTn id="28" presetID="22" presetClass="entr" presetSubtype="1"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up)">
                                      <p:cBhvr>
                                        <p:cTn id="30" dur="500"/>
                                        <p:tgtEl>
                                          <p:spTgt spid="10"/>
                                        </p:tgtEl>
                                      </p:cBhvr>
                                    </p:animEffect>
                                  </p:childTnLst>
                                </p:cTn>
                              </p:par>
                              <p:par>
                                <p:cTn id="31" presetID="22" presetClass="entr" presetSubtype="8"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ipe(left)">
                                      <p:cBhvr>
                                        <p:cTn id="33" dur="500"/>
                                        <p:tgtEl>
                                          <p:spTgt spid="2"/>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97643"/>
                                        </p:tgtEl>
                                        <p:attrNameLst>
                                          <p:attrName>style.visibility</p:attrName>
                                        </p:attrNameLst>
                                      </p:cBhvr>
                                      <p:to>
                                        <p:strVal val="hidden"/>
                                      </p:to>
                                    </p:set>
                                  </p:childTnLst>
                                </p:cTn>
                              </p:par>
                              <p:par>
                                <p:cTn id="38" presetID="1" presetClass="emph" presetSubtype="2" fill="hold" nodeType="withEffect">
                                  <p:stCondLst>
                                    <p:cond delay="0"/>
                                  </p:stCondLst>
                                  <p:childTnLst>
                                    <p:animClr clrSpc="rgb" dir="cw">
                                      <p:cBhvr>
                                        <p:cTn id="39" dur="500" fill="hold"/>
                                        <p:tgtEl>
                                          <p:spTgt spid="197644"/>
                                        </p:tgtEl>
                                        <p:attrNameLst>
                                          <p:attrName>fillcolor</p:attrName>
                                        </p:attrNameLst>
                                      </p:cBhvr>
                                      <p:to>
                                        <a:srgbClr val="CCFFFF"/>
                                      </p:to>
                                    </p:animClr>
                                    <p:set>
                                      <p:cBhvr>
                                        <p:cTn id="40" dur="500" fill="hold"/>
                                        <p:tgtEl>
                                          <p:spTgt spid="197644"/>
                                        </p:tgtEl>
                                        <p:attrNameLst>
                                          <p:attrName>fill.type</p:attrName>
                                        </p:attrNameLst>
                                      </p:cBhvr>
                                      <p:to>
                                        <p:strVal val="solid"/>
                                      </p:to>
                                    </p:set>
                                    <p:set>
                                      <p:cBhvr>
                                        <p:cTn id="41" dur="500" fill="hold"/>
                                        <p:tgtEl>
                                          <p:spTgt spid="197644"/>
                                        </p:tgtEl>
                                        <p:attrNameLst>
                                          <p:attrName>fill.on</p:attrName>
                                        </p:attrNameLst>
                                      </p:cBhvr>
                                      <p:to>
                                        <p:strVal val="true"/>
                                      </p:to>
                                    </p:set>
                                  </p:childTnLst>
                                </p:cTn>
                              </p:par>
                              <p:par>
                                <p:cTn id="42" presetID="53" presetClass="entr" presetSubtype="16" fill="hold" grpId="0" nodeType="withEffect">
                                  <p:stCondLst>
                                    <p:cond delay="0"/>
                                  </p:stCondLst>
                                  <p:childTnLst>
                                    <p:set>
                                      <p:cBhvr>
                                        <p:cTn id="43" dur="1" fill="hold">
                                          <p:stCondLst>
                                            <p:cond delay="0"/>
                                          </p:stCondLst>
                                        </p:cTn>
                                        <p:tgtEl>
                                          <p:spTgt spid="197646"/>
                                        </p:tgtEl>
                                        <p:attrNameLst>
                                          <p:attrName>style.visibility</p:attrName>
                                        </p:attrNameLst>
                                      </p:cBhvr>
                                      <p:to>
                                        <p:strVal val="visible"/>
                                      </p:to>
                                    </p:set>
                                    <p:anim calcmode="lin" valueType="num">
                                      <p:cBhvr>
                                        <p:cTn id="44" dur="500" fill="hold"/>
                                        <p:tgtEl>
                                          <p:spTgt spid="197646"/>
                                        </p:tgtEl>
                                        <p:attrNameLst>
                                          <p:attrName>ppt_w</p:attrName>
                                        </p:attrNameLst>
                                      </p:cBhvr>
                                      <p:tavLst>
                                        <p:tav tm="0">
                                          <p:val>
                                            <p:fltVal val="0"/>
                                          </p:val>
                                        </p:tav>
                                        <p:tav tm="100000">
                                          <p:val>
                                            <p:strVal val="#ppt_w"/>
                                          </p:val>
                                        </p:tav>
                                      </p:tavLst>
                                    </p:anim>
                                    <p:anim calcmode="lin" valueType="num">
                                      <p:cBhvr>
                                        <p:cTn id="45" dur="500" fill="hold"/>
                                        <p:tgtEl>
                                          <p:spTgt spid="197646"/>
                                        </p:tgtEl>
                                        <p:attrNameLst>
                                          <p:attrName>ppt_h</p:attrName>
                                        </p:attrNameLst>
                                      </p:cBhvr>
                                      <p:tavLst>
                                        <p:tav tm="0">
                                          <p:val>
                                            <p:fltVal val="0"/>
                                          </p:val>
                                        </p:tav>
                                        <p:tav tm="100000">
                                          <p:val>
                                            <p:strVal val="#ppt_h"/>
                                          </p:val>
                                        </p:tav>
                                      </p:tavLst>
                                    </p:anim>
                                    <p:animEffect transition="in" filter="fade">
                                      <p:cBhvr>
                                        <p:cTn id="46" dur="500"/>
                                        <p:tgtEl>
                                          <p:spTgt spid="197646"/>
                                        </p:tgtEl>
                                      </p:cBhvr>
                                    </p:animEffect>
                                  </p:childTnLst>
                                </p:cTn>
                              </p:par>
                            </p:childTnLst>
                          </p:cTn>
                        </p:par>
                        <p:par>
                          <p:cTn id="47" fill="hold">
                            <p:stCondLst>
                              <p:cond delay="0"/>
                            </p:stCondLst>
                            <p:childTnLst>
                              <p:par>
                                <p:cTn id="48" presetID="22" presetClass="entr" presetSubtype="1" fill="hold" grpId="0" nodeType="afterEffect">
                                  <p:stCondLst>
                                    <p:cond delay="0"/>
                                  </p:stCondLst>
                                  <p:childTnLst>
                                    <p:set>
                                      <p:cBhvr>
                                        <p:cTn id="49" dur="1" fill="hold">
                                          <p:stCondLst>
                                            <p:cond delay="0"/>
                                          </p:stCondLst>
                                        </p:cTn>
                                        <p:tgtEl>
                                          <p:spTgt spid="197637"/>
                                        </p:tgtEl>
                                        <p:attrNameLst>
                                          <p:attrName>style.visibility</p:attrName>
                                        </p:attrNameLst>
                                      </p:cBhvr>
                                      <p:to>
                                        <p:strVal val="visible"/>
                                      </p:to>
                                    </p:set>
                                    <p:animEffect transition="in" filter="wipe(up)">
                                      <p:cBhvr>
                                        <p:cTn id="50" dur="500"/>
                                        <p:tgtEl>
                                          <p:spTgt spid="197637"/>
                                        </p:tgtEl>
                                      </p:cBhvr>
                                    </p:animEffect>
                                  </p:childTnLst>
                                </p:cTn>
                              </p:par>
                            </p:childTnLst>
                          </p:cTn>
                        </p:par>
                        <p:par>
                          <p:cTn id="51" fill="hold">
                            <p:stCondLst>
                              <p:cond delay="500"/>
                            </p:stCondLst>
                            <p:childTnLst>
                              <p:par>
                                <p:cTn id="52" presetID="22" presetClass="entr" presetSubtype="1" fill="hold" nodeType="after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up)">
                                      <p:cBhvr>
                                        <p:cTn id="54" dur="500"/>
                                        <p:tgtEl>
                                          <p:spTgt spid="11"/>
                                        </p:tgtEl>
                                      </p:cBhvr>
                                    </p:animEffect>
                                  </p:childTnLst>
                                </p:cTn>
                              </p:par>
                              <p:par>
                                <p:cTn id="55" presetID="22" presetClass="entr" presetSubtype="8" fill="hold" nodeType="with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wipe(left)">
                                      <p:cBhvr>
                                        <p:cTn id="57" dur="500"/>
                                        <p:tgtEl>
                                          <p:spTgt spid="5"/>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grpId="1" nodeType="clickEffect">
                                  <p:stCondLst>
                                    <p:cond delay="0"/>
                                  </p:stCondLst>
                                  <p:childTnLst>
                                    <p:set>
                                      <p:cBhvr>
                                        <p:cTn id="61" dur="1" fill="hold">
                                          <p:stCondLst>
                                            <p:cond delay="0"/>
                                          </p:stCondLst>
                                        </p:cTn>
                                        <p:tgtEl>
                                          <p:spTgt spid="197646"/>
                                        </p:tgtEl>
                                        <p:attrNameLst>
                                          <p:attrName>style.visibility</p:attrName>
                                        </p:attrNameLst>
                                      </p:cBhvr>
                                      <p:to>
                                        <p:strVal val="hidden"/>
                                      </p:to>
                                    </p:set>
                                  </p:childTnLst>
                                </p:cTn>
                              </p:par>
                              <p:par>
                                <p:cTn id="62" presetID="1" presetClass="emph" presetSubtype="2" fill="hold" nodeType="withEffect">
                                  <p:stCondLst>
                                    <p:cond delay="0"/>
                                  </p:stCondLst>
                                  <p:childTnLst>
                                    <p:animClr clrSpc="rgb" dir="cw">
                                      <p:cBhvr>
                                        <p:cTn id="63" dur="500" fill="hold"/>
                                        <p:tgtEl>
                                          <p:spTgt spid="197637"/>
                                        </p:tgtEl>
                                        <p:attrNameLst>
                                          <p:attrName>fillcolor</p:attrName>
                                        </p:attrNameLst>
                                      </p:cBhvr>
                                      <p:to>
                                        <a:srgbClr val="CCFFFF"/>
                                      </p:to>
                                    </p:animClr>
                                    <p:set>
                                      <p:cBhvr>
                                        <p:cTn id="64" dur="500" fill="hold"/>
                                        <p:tgtEl>
                                          <p:spTgt spid="197637"/>
                                        </p:tgtEl>
                                        <p:attrNameLst>
                                          <p:attrName>fill.type</p:attrName>
                                        </p:attrNameLst>
                                      </p:cBhvr>
                                      <p:to>
                                        <p:strVal val="solid"/>
                                      </p:to>
                                    </p:set>
                                    <p:set>
                                      <p:cBhvr>
                                        <p:cTn id="65" dur="500" fill="hold"/>
                                        <p:tgtEl>
                                          <p:spTgt spid="197637"/>
                                        </p:tgtEl>
                                        <p:attrNameLst>
                                          <p:attrName>fill.on</p:attrName>
                                        </p:attrNameLst>
                                      </p:cBhvr>
                                      <p:to>
                                        <p:strVal val="true"/>
                                      </p:to>
                                    </p:set>
                                  </p:childTnLst>
                                </p:cTn>
                              </p:par>
                              <p:par>
                                <p:cTn id="66" presetID="53" presetClass="entr" presetSubtype="16" fill="hold" grpId="0" nodeType="withEffect">
                                  <p:stCondLst>
                                    <p:cond delay="0"/>
                                  </p:stCondLst>
                                  <p:childTnLst>
                                    <p:set>
                                      <p:cBhvr>
                                        <p:cTn id="67" dur="1" fill="hold">
                                          <p:stCondLst>
                                            <p:cond delay="0"/>
                                          </p:stCondLst>
                                        </p:cTn>
                                        <p:tgtEl>
                                          <p:spTgt spid="197647"/>
                                        </p:tgtEl>
                                        <p:attrNameLst>
                                          <p:attrName>style.visibility</p:attrName>
                                        </p:attrNameLst>
                                      </p:cBhvr>
                                      <p:to>
                                        <p:strVal val="visible"/>
                                      </p:to>
                                    </p:set>
                                    <p:anim calcmode="lin" valueType="num">
                                      <p:cBhvr>
                                        <p:cTn id="68" dur="500" fill="hold"/>
                                        <p:tgtEl>
                                          <p:spTgt spid="197647"/>
                                        </p:tgtEl>
                                        <p:attrNameLst>
                                          <p:attrName>ppt_w</p:attrName>
                                        </p:attrNameLst>
                                      </p:cBhvr>
                                      <p:tavLst>
                                        <p:tav tm="0">
                                          <p:val>
                                            <p:fltVal val="0"/>
                                          </p:val>
                                        </p:tav>
                                        <p:tav tm="100000">
                                          <p:val>
                                            <p:strVal val="#ppt_w"/>
                                          </p:val>
                                        </p:tav>
                                      </p:tavLst>
                                    </p:anim>
                                    <p:anim calcmode="lin" valueType="num">
                                      <p:cBhvr>
                                        <p:cTn id="69" dur="500" fill="hold"/>
                                        <p:tgtEl>
                                          <p:spTgt spid="197647"/>
                                        </p:tgtEl>
                                        <p:attrNameLst>
                                          <p:attrName>ppt_h</p:attrName>
                                        </p:attrNameLst>
                                      </p:cBhvr>
                                      <p:tavLst>
                                        <p:tav tm="0">
                                          <p:val>
                                            <p:fltVal val="0"/>
                                          </p:val>
                                        </p:tav>
                                        <p:tav tm="100000">
                                          <p:val>
                                            <p:strVal val="#ppt_h"/>
                                          </p:val>
                                        </p:tav>
                                      </p:tavLst>
                                    </p:anim>
                                    <p:animEffect transition="in" filter="fade">
                                      <p:cBhvr>
                                        <p:cTn id="70" dur="500"/>
                                        <p:tgtEl>
                                          <p:spTgt spid="197647"/>
                                        </p:tgtEl>
                                      </p:cBhvr>
                                    </p:animEffect>
                                  </p:childTnLst>
                                </p:cTn>
                              </p:par>
                            </p:childTnLst>
                          </p:cTn>
                        </p:par>
                        <p:par>
                          <p:cTn id="71" fill="hold">
                            <p:stCondLst>
                              <p:cond delay="0"/>
                            </p:stCondLst>
                            <p:childTnLst>
                              <p:par>
                                <p:cTn id="72" presetID="22" presetClass="entr" presetSubtype="1" fill="hold" grpId="0" nodeType="afterEffect">
                                  <p:stCondLst>
                                    <p:cond delay="0"/>
                                  </p:stCondLst>
                                  <p:childTnLst>
                                    <p:set>
                                      <p:cBhvr>
                                        <p:cTn id="73" dur="1" fill="hold">
                                          <p:stCondLst>
                                            <p:cond delay="0"/>
                                          </p:stCondLst>
                                        </p:cTn>
                                        <p:tgtEl>
                                          <p:spTgt spid="197638"/>
                                        </p:tgtEl>
                                        <p:attrNameLst>
                                          <p:attrName>style.visibility</p:attrName>
                                        </p:attrNameLst>
                                      </p:cBhvr>
                                      <p:to>
                                        <p:strVal val="visible"/>
                                      </p:to>
                                    </p:set>
                                    <p:animEffect transition="in" filter="wipe(up)">
                                      <p:cBhvr>
                                        <p:cTn id="74" dur="500"/>
                                        <p:tgtEl>
                                          <p:spTgt spid="197638"/>
                                        </p:tgtEl>
                                      </p:cBhvr>
                                    </p:animEffect>
                                  </p:childTnLst>
                                </p:cTn>
                              </p:par>
                            </p:childTnLst>
                          </p:cTn>
                        </p:par>
                        <p:par>
                          <p:cTn id="75" fill="hold">
                            <p:stCondLst>
                              <p:cond delay="500"/>
                            </p:stCondLst>
                            <p:childTnLst>
                              <p:par>
                                <p:cTn id="76" presetID="22" presetClass="entr" presetSubtype="1" fill="hold" nodeType="after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wipe(up)">
                                      <p:cBhvr>
                                        <p:cTn id="78" dur="500"/>
                                        <p:tgtEl>
                                          <p:spTgt spid="13"/>
                                        </p:tgtEl>
                                      </p:cBhvr>
                                    </p:animEffect>
                                  </p:childTnLst>
                                </p:cTn>
                              </p:par>
                              <p:par>
                                <p:cTn id="79" presetID="22" presetClass="entr" presetSubtype="8" fill="hold" nodeType="withEffect">
                                  <p:stCondLst>
                                    <p:cond delay="0"/>
                                  </p:stCondLst>
                                  <p:childTnLst>
                                    <p:set>
                                      <p:cBhvr>
                                        <p:cTn id="80" dur="1" fill="hold">
                                          <p:stCondLst>
                                            <p:cond delay="0"/>
                                          </p:stCondLst>
                                        </p:cTn>
                                        <p:tgtEl>
                                          <p:spTgt spid="3"/>
                                        </p:tgtEl>
                                        <p:attrNameLst>
                                          <p:attrName>style.visibility</p:attrName>
                                        </p:attrNameLst>
                                      </p:cBhvr>
                                      <p:to>
                                        <p:strVal val="visible"/>
                                      </p:to>
                                    </p:set>
                                    <p:animEffect transition="in" filter="wipe(left)">
                                      <p:cBhvr>
                                        <p:cTn id="81" dur="500"/>
                                        <p:tgtEl>
                                          <p:spTgt spid="3"/>
                                        </p:tgtEl>
                                      </p:cBhvr>
                                    </p:animEffect>
                                  </p:childTnLst>
                                </p:cTn>
                              </p:par>
                            </p:childTnLst>
                          </p:cTn>
                        </p:par>
                      </p:childTnLst>
                    </p:cTn>
                  </p:par>
                  <p:par>
                    <p:cTn id="82" fill="hold">
                      <p:stCondLst>
                        <p:cond delay="indefinite"/>
                      </p:stCondLst>
                      <p:childTnLst>
                        <p:par>
                          <p:cTn id="83" fill="hold">
                            <p:stCondLst>
                              <p:cond delay="0"/>
                            </p:stCondLst>
                            <p:childTnLst>
                              <p:par>
                                <p:cTn id="84" presetID="1" presetClass="exit" presetSubtype="0" fill="hold" grpId="1" nodeType="clickEffect">
                                  <p:stCondLst>
                                    <p:cond delay="0"/>
                                  </p:stCondLst>
                                  <p:childTnLst>
                                    <p:set>
                                      <p:cBhvr>
                                        <p:cTn id="85" dur="1" fill="hold">
                                          <p:stCondLst>
                                            <p:cond delay="0"/>
                                          </p:stCondLst>
                                        </p:cTn>
                                        <p:tgtEl>
                                          <p:spTgt spid="197647"/>
                                        </p:tgtEl>
                                        <p:attrNameLst>
                                          <p:attrName>style.visibility</p:attrName>
                                        </p:attrNameLst>
                                      </p:cBhvr>
                                      <p:to>
                                        <p:strVal val="hidden"/>
                                      </p:to>
                                    </p:set>
                                  </p:childTnLst>
                                </p:cTn>
                              </p:par>
                              <p:par>
                                <p:cTn id="86" presetID="1" presetClass="emph" presetSubtype="2" fill="hold" nodeType="withEffect">
                                  <p:stCondLst>
                                    <p:cond delay="0"/>
                                  </p:stCondLst>
                                  <p:childTnLst>
                                    <p:animClr clrSpc="rgb" dir="cw">
                                      <p:cBhvr>
                                        <p:cTn id="87" dur="500" fill="hold"/>
                                        <p:tgtEl>
                                          <p:spTgt spid="197638"/>
                                        </p:tgtEl>
                                        <p:attrNameLst>
                                          <p:attrName>fillcolor</p:attrName>
                                        </p:attrNameLst>
                                      </p:cBhvr>
                                      <p:to>
                                        <a:srgbClr val="CCFFFF"/>
                                      </p:to>
                                    </p:animClr>
                                    <p:set>
                                      <p:cBhvr>
                                        <p:cTn id="88" dur="500" fill="hold"/>
                                        <p:tgtEl>
                                          <p:spTgt spid="197638"/>
                                        </p:tgtEl>
                                        <p:attrNameLst>
                                          <p:attrName>fill.type</p:attrName>
                                        </p:attrNameLst>
                                      </p:cBhvr>
                                      <p:to>
                                        <p:strVal val="solid"/>
                                      </p:to>
                                    </p:set>
                                    <p:set>
                                      <p:cBhvr>
                                        <p:cTn id="89" dur="500" fill="hold"/>
                                        <p:tgtEl>
                                          <p:spTgt spid="197638"/>
                                        </p:tgtEl>
                                        <p:attrNameLst>
                                          <p:attrName>fill.on</p:attrName>
                                        </p:attrNameLst>
                                      </p:cBhvr>
                                      <p:to>
                                        <p:strVal val="true"/>
                                      </p:to>
                                    </p:set>
                                  </p:childTnLst>
                                </p:cTn>
                              </p:par>
                              <p:par>
                                <p:cTn id="90" presetID="53" presetClass="entr" presetSubtype="16" fill="hold" grpId="0" nodeType="withEffect">
                                  <p:stCondLst>
                                    <p:cond delay="0"/>
                                  </p:stCondLst>
                                  <p:childTnLst>
                                    <p:set>
                                      <p:cBhvr>
                                        <p:cTn id="91" dur="1" fill="hold">
                                          <p:stCondLst>
                                            <p:cond delay="0"/>
                                          </p:stCondLst>
                                        </p:cTn>
                                        <p:tgtEl>
                                          <p:spTgt spid="197648"/>
                                        </p:tgtEl>
                                        <p:attrNameLst>
                                          <p:attrName>style.visibility</p:attrName>
                                        </p:attrNameLst>
                                      </p:cBhvr>
                                      <p:to>
                                        <p:strVal val="visible"/>
                                      </p:to>
                                    </p:set>
                                    <p:anim calcmode="lin" valueType="num">
                                      <p:cBhvr>
                                        <p:cTn id="92" dur="500" fill="hold"/>
                                        <p:tgtEl>
                                          <p:spTgt spid="197648"/>
                                        </p:tgtEl>
                                        <p:attrNameLst>
                                          <p:attrName>ppt_w</p:attrName>
                                        </p:attrNameLst>
                                      </p:cBhvr>
                                      <p:tavLst>
                                        <p:tav tm="0">
                                          <p:val>
                                            <p:fltVal val="0"/>
                                          </p:val>
                                        </p:tav>
                                        <p:tav tm="100000">
                                          <p:val>
                                            <p:strVal val="#ppt_w"/>
                                          </p:val>
                                        </p:tav>
                                      </p:tavLst>
                                    </p:anim>
                                    <p:anim calcmode="lin" valueType="num">
                                      <p:cBhvr>
                                        <p:cTn id="93" dur="500" fill="hold"/>
                                        <p:tgtEl>
                                          <p:spTgt spid="197648"/>
                                        </p:tgtEl>
                                        <p:attrNameLst>
                                          <p:attrName>ppt_h</p:attrName>
                                        </p:attrNameLst>
                                      </p:cBhvr>
                                      <p:tavLst>
                                        <p:tav tm="0">
                                          <p:val>
                                            <p:fltVal val="0"/>
                                          </p:val>
                                        </p:tav>
                                        <p:tav tm="100000">
                                          <p:val>
                                            <p:strVal val="#ppt_h"/>
                                          </p:val>
                                        </p:tav>
                                      </p:tavLst>
                                    </p:anim>
                                    <p:animEffect transition="in" filter="fade">
                                      <p:cBhvr>
                                        <p:cTn id="94" dur="500"/>
                                        <p:tgtEl>
                                          <p:spTgt spid="197648"/>
                                        </p:tgtEl>
                                      </p:cBhvr>
                                    </p:animEffect>
                                  </p:childTnLst>
                                </p:cTn>
                              </p:par>
                            </p:childTnLst>
                          </p:cTn>
                        </p:par>
                        <p:par>
                          <p:cTn id="95" fill="hold">
                            <p:stCondLst>
                              <p:cond delay="0"/>
                            </p:stCondLst>
                            <p:childTnLst>
                              <p:par>
                                <p:cTn id="96" presetID="22" presetClass="entr" presetSubtype="1" fill="hold" grpId="0" nodeType="afterEffect">
                                  <p:stCondLst>
                                    <p:cond delay="0"/>
                                  </p:stCondLst>
                                  <p:childTnLst>
                                    <p:set>
                                      <p:cBhvr>
                                        <p:cTn id="97" dur="1" fill="hold">
                                          <p:stCondLst>
                                            <p:cond delay="0"/>
                                          </p:stCondLst>
                                        </p:cTn>
                                        <p:tgtEl>
                                          <p:spTgt spid="197639"/>
                                        </p:tgtEl>
                                        <p:attrNameLst>
                                          <p:attrName>style.visibility</p:attrName>
                                        </p:attrNameLst>
                                      </p:cBhvr>
                                      <p:to>
                                        <p:strVal val="visible"/>
                                      </p:to>
                                    </p:set>
                                    <p:animEffect transition="in" filter="wipe(up)">
                                      <p:cBhvr>
                                        <p:cTn id="98" dur="500"/>
                                        <p:tgtEl>
                                          <p:spTgt spid="197639"/>
                                        </p:tgtEl>
                                      </p:cBhvr>
                                    </p:animEffect>
                                  </p:childTnLst>
                                </p:cTn>
                              </p:par>
                            </p:childTnLst>
                          </p:cTn>
                        </p:par>
                        <p:par>
                          <p:cTn id="99" fill="hold">
                            <p:stCondLst>
                              <p:cond delay="500"/>
                            </p:stCondLst>
                            <p:childTnLst>
                              <p:par>
                                <p:cTn id="100" presetID="22" presetClass="entr" presetSubtype="8" fill="hold" nodeType="afterEffect">
                                  <p:stCondLst>
                                    <p:cond delay="0"/>
                                  </p:stCondLst>
                                  <p:childTnLst>
                                    <p:set>
                                      <p:cBhvr>
                                        <p:cTn id="101" dur="1" fill="hold">
                                          <p:stCondLst>
                                            <p:cond delay="0"/>
                                          </p:stCondLst>
                                        </p:cTn>
                                        <p:tgtEl>
                                          <p:spTgt spid="7"/>
                                        </p:tgtEl>
                                        <p:attrNameLst>
                                          <p:attrName>style.visibility</p:attrName>
                                        </p:attrNameLst>
                                      </p:cBhvr>
                                      <p:to>
                                        <p:strVal val="visible"/>
                                      </p:to>
                                    </p:set>
                                    <p:animEffect transition="in" filter="wipe(left)">
                                      <p:cBhvr>
                                        <p:cTn id="102" dur="500"/>
                                        <p:tgtEl>
                                          <p:spTgt spid="7"/>
                                        </p:tgtEl>
                                      </p:cBhvr>
                                    </p:animEffect>
                                  </p:childTnLst>
                                </p:cTn>
                              </p:par>
                            </p:childTnLst>
                          </p:cTn>
                        </p:par>
                        <p:par>
                          <p:cTn id="103" fill="hold">
                            <p:stCondLst>
                              <p:cond delay="1000"/>
                            </p:stCondLst>
                            <p:childTnLst>
                              <p:par>
                                <p:cTn id="104" presetID="22" presetClass="entr" presetSubtype="1" fill="hold" nodeType="afterEffect">
                                  <p:stCondLst>
                                    <p:cond delay="0"/>
                                  </p:stCondLst>
                                  <p:childTnLst>
                                    <p:set>
                                      <p:cBhvr>
                                        <p:cTn id="105" dur="1" fill="hold">
                                          <p:stCondLst>
                                            <p:cond delay="0"/>
                                          </p:stCondLst>
                                        </p:cTn>
                                        <p:tgtEl>
                                          <p:spTgt spid="12"/>
                                        </p:tgtEl>
                                        <p:attrNameLst>
                                          <p:attrName>style.visibility</p:attrName>
                                        </p:attrNameLst>
                                      </p:cBhvr>
                                      <p:to>
                                        <p:strVal val="visible"/>
                                      </p:to>
                                    </p:set>
                                    <p:animEffect transition="in" filter="wipe(up)">
                                      <p:cBhvr>
                                        <p:cTn id="106" dur="500"/>
                                        <p:tgtEl>
                                          <p:spTgt spid="12"/>
                                        </p:tgtEl>
                                      </p:cBhvr>
                                    </p:animEffect>
                                  </p:childTnLst>
                                </p:cTn>
                              </p:par>
                              <p:par>
                                <p:cTn id="107" presetID="22" presetClass="entr" presetSubtype="2" fill="hold" nodeType="withEffect">
                                  <p:stCondLst>
                                    <p:cond delay="0"/>
                                  </p:stCondLst>
                                  <p:childTnLst>
                                    <p:set>
                                      <p:cBhvr>
                                        <p:cTn id="108" dur="1" fill="hold">
                                          <p:stCondLst>
                                            <p:cond delay="0"/>
                                          </p:stCondLst>
                                        </p:cTn>
                                        <p:tgtEl>
                                          <p:spTgt spid="197691"/>
                                        </p:tgtEl>
                                        <p:attrNameLst>
                                          <p:attrName>style.visibility</p:attrName>
                                        </p:attrNameLst>
                                      </p:cBhvr>
                                      <p:to>
                                        <p:strVal val="visible"/>
                                      </p:to>
                                    </p:set>
                                    <p:animEffect transition="in" filter="wipe(right)">
                                      <p:cBhvr>
                                        <p:cTn id="109" dur="500"/>
                                        <p:tgtEl>
                                          <p:spTgt spid="197691"/>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grpId="1" nodeType="clickEffect">
                                  <p:stCondLst>
                                    <p:cond delay="0"/>
                                  </p:stCondLst>
                                  <p:childTnLst>
                                    <p:set>
                                      <p:cBhvr>
                                        <p:cTn id="113" dur="1" fill="hold">
                                          <p:stCondLst>
                                            <p:cond delay="0"/>
                                          </p:stCondLst>
                                        </p:cTn>
                                        <p:tgtEl>
                                          <p:spTgt spid="197648"/>
                                        </p:tgtEl>
                                        <p:attrNameLst>
                                          <p:attrName>style.visibility</p:attrName>
                                        </p:attrNameLst>
                                      </p:cBhvr>
                                      <p:to>
                                        <p:strVal val="hidden"/>
                                      </p:to>
                                    </p:set>
                                  </p:childTnLst>
                                </p:cTn>
                              </p:par>
                              <p:par>
                                <p:cTn id="114" presetID="1" presetClass="emph" presetSubtype="2" fill="hold" nodeType="withEffect">
                                  <p:stCondLst>
                                    <p:cond delay="0"/>
                                  </p:stCondLst>
                                  <p:childTnLst>
                                    <p:animClr clrSpc="rgb" dir="cw">
                                      <p:cBhvr>
                                        <p:cTn id="115" dur="500" fill="hold"/>
                                        <p:tgtEl>
                                          <p:spTgt spid="197639"/>
                                        </p:tgtEl>
                                        <p:attrNameLst>
                                          <p:attrName>fillcolor</p:attrName>
                                        </p:attrNameLst>
                                      </p:cBhvr>
                                      <p:to>
                                        <a:srgbClr val="CCFFFF"/>
                                      </p:to>
                                    </p:animClr>
                                    <p:set>
                                      <p:cBhvr>
                                        <p:cTn id="116" dur="500" fill="hold"/>
                                        <p:tgtEl>
                                          <p:spTgt spid="197639"/>
                                        </p:tgtEl>
                                        <p:attrNameLst>
                                          <p:attrName>fill.type</p:attrName>
                                        </p:attrNameLst>
                                      </p:cBhvr>
                                      <p:to>
                                        <p:strVal val="solid"/>
                                      </p:to>
                                    </p:set>
                                    <p:set>
                                      <p:cBhvr>
                                        <p:cTn id="117" dur="500" fill="hold"/>
                                        <p:tgtEl>
                                          <p:spTgt spid="197639"/>
                                        </p:tgtEl>
                                        <p:attrNameLst>
                                          <p:attrName>fill.on</p:attrName>
                                        </p:attrNameLst>
                                      </p:cBhvr>
                                      <p:to>
                                        <p:strVal val="true"/>
                                      </p:to>
                                    </p:set>
                                  </p:childTnLst>
                                </p:cTn>
                              </p:par>
                              <p:par>
                                <p:cTn id="118" presetID="53" presetClass="entr" presetSubtype="16" fill="hold" grpId="0" nodeType="withEffect">
                                  <p:stCondLst>
                                    <p:cond delay="0"/>
                                  </p:stCondLst>
                                  <p:childTnLst>
                                    <p:set>
                                      <p:cBhvr>
                                        <p:cTn id="119" dur="1" fill="hold">
                                          <p:stCondLst>
                                            <p:cond delay="0"/>
                                          </p:stCondLst>
                                        </p:cTn>
                                        <p:tgtEl>
                                          <p:spTgt spid="197650"/>
                                        </p:tgtEl>
                                        <p:attrNameLst>
                                          <p:attrName>style.visibility</p:attrName>
                                        </p:attrNameLst>
                                      </p:cBhvr>
                                      <p:to>
                                        <p:strVal val="visible"/>
                                      </p:to>
                                    </p:set>
                                    <p:anim calcmode="lin" valueType="num">
                                      <p:cBhvr>
                                        <p:cTn id="120" dur="500" fill="hold"/>
                                        <p:tgtEl>
                                          <p:spTgt spid="197650"/>
                                        </p:tgtEl>
                                        <p:attrNameLst>
                                          <p:attrName>ppt_w</p:attrName>
                                        </p:attrNameLst>
                                      </p:cBhvr>
                                      <p:tavLst>
                                        <p:tav tm="0">
                                          <p:val>
                                            <p:fltVal val="0"/>
                                          </p:val>
                                        </p:tav>
                                        <p:tav tm="100000">
                                          <p:val>
                                            <p:strVal val="#ppt_w"/>
                                          </p:val>
                                        </p:tav>
                                      </p:tavLst>
                                    </p:anim>
                                    <p:anim calcmode="lin" valueType="num">
                                      <p:cBhvr>
                                        <p:cTn id="121" dur="500" fill="hold"/>
                                        <p:tgtEl>
                                          <p:spTgt spid="197650"/>
                                        </p:tgtEl>
                                        <p:attrNameLst>
                                          <p:attrName>ppt_h</p:attrName>
                                        </p:attrNameLst>
                                      </p:cBhvr>
                                      <p:tavLst>
                                        <p:tav tm="0">
                                          <p:val>
                                            <p:fltVal val="0"/>
                                          </p:val>
                                        </p:tav>
                                        <p:tav tm="100000">
                                          <p:val>
                                            <p:strVal val="#ppt_h"/>
                                          </p:val>
                                        </p:tav>
                                      </p:tavLst>
                                    </p:anim>
                                    <p:animEffect transition="in" filter="fade">
                                      <p:cBhvr>
                                        <p:cTn id="122" dur="500"/>
                                        <p:tgtEl>
                                          <p:spTgt spid="197650"/>
                                        </p:tgtEl>
                                      </p:cBhvr>
                                    </p:animEffect>
                                  </p:childTnLst>
                                </p:cTn>
                              </p:par>
                            </p:childTnLst>
                          </p:cTn>
                        </p:par>
                        <p:par>
                          <p:cTn id="123" fill="hold">
                            <p:stCondLst>
                              <p:cond delay="0"/>
                            </p:stCondLst>
                            <p:childTnLst>
                              <p:par>
                                <p:cTn id="124" presetID="22" presetClass="entr" presetSubtype="1" fill="hold" grpId="0" nodeType="afterEffect">
                                  <p:stCondLst>
                                    <p:cond delay="0"/>
                                  </p:stCondLst>
                                  <p:childTnLst>
                                    <p:set>
                                      <p:cBhvr>
                                        <p:cTn id="125" dur="1" fill="hold">
                                          <p:stCondLst>
                                            <p:cond delay="0"/>
                                          </p:stCondLst>
                                        </p:cTn>
                                        <p:tgtEl>
                                          <p:spTgt spid="197640"/>
                                        </p:tgtEl>
                                        <p:attrNameLst>
                                          <p:attrName>style.visibility</p:attrName>
                                        </p:attrNameLst>
                                      </p:cBhvr>
                                      <p:to>
                                        <p:strVal val="visible"/>
                                      </p:to>
                                    </p:set>
                                    <p:animEffect transition="in" filter="wipe(up)">
                                      <p:cBhvr>
                                        <p:cTn id="126" dur="500"/>
                                        <p:tgtEl>
                                          <p:spTgt spid="197640"/>
                                        </p:tgtEl>
                                      </p:cBhvr>
                                    </p:animEffect>
                                  </p:childTnLst>
                                </p:cTn>
                              </p:par>
                            </p:childTnLst>
                          </p:cTn>
                        </p:par>
                        <p:par>
                          <p:cTn id="127" fill="hold">
                            <p:stCondLst>
                              <p:cond delay="500"/>
                            </p:stCondLst>
                            <p:childTnLst>
                              <p:par>
                                <p:cTn id="128" presetID="22" presetClass="entr" presetSubtype="1" fill="hold" grpId="0" nodeType="afterEffect">
                                  <p:stCondLst>
                                    <p:cond delay="0"/>
                                  </p:stCondLst>
                                  <p:childTnLst>
                                    <p:set>
                                      <p:cBhvr>
                                        <p:cTn id="129" dur="1" fill="hold">
                                          <p:stCondLst>
                                            <p:cond delay="0"/>
                                          </p:stCondLst>
                                        </p:cTn>
                                        <p:tgtEl>
                                          <p:spTgt spid="197649"/>
                                        </p:tgtEl>
                                        <p:attrNameLst>
                                          <p:attrName>style.visibility</p:attrName>
                                        </p:attrNameLst>
                                      </p:cBhvr>
                                      <p:to>
                                        <p:strVal val="visible"/>
                                      </p:to>
                                    </p:set>
                                    <p:animEffect transition="in" filter="wipe(up)">
                                      <p:cBhvr>
                                        <p:cTn id="130" dur="500"/>
                                        <p:tgtEl>
                                          <p:spTgt spid="197649"/>
                                        </p:tgtEl>
                                      </p:cBhvr>
                                    </p:animEffec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1" nodeType="clickEffect">
                                  <p:stCondLst>
                                    <p:cond delay="0"/>
                                  </p:stCondLst>
                                  <p:childTnLst>
                                    <p:set>
                                      <p:cBhvr>
                                        <p:cTn id="134" dur="1" fill="hold">
                                          <p:stCondLst>
                                            <p:cond delay="0"/>
                                          </p:stCondLst>
                                        </p:cTn>
                                        <p:tgtEl>
                                          <p:spTgt spid="197650"/>
                                        </p:tgtEl>
                                        <p:attrNameLst>
                                          <p:attrName>style.visibility</p:attrName>
                                        </p:attrNameLst>
                                      </p:cBhvr>
                                      <p:to>
                                        <p:strVal val="hidden"/>
                                      </p:to>
                                    </p:set>
                                  </p:childTnLst>
                                </p:cTn>
                              </p:par>
                              <p:par>
                                <p:cTn id="135" presetID="1" presetClass="emph" presetSubtype="2" fill="hold" nodeType="withEffect">
                                  <p:stCondLst>
                                    <p:cond delay="0"/>
                                  </p:stCondLst>
                                  <p:childTnLst>
                                    <p:animClr clrSpc="rgb" dir="cw">
                                      <p:cBhvr>
                                        <p:cTn id="136" dur="500" fill="hold"/>
                                        <p:tgtEl>
                                          <p:spTgt spid="197640"/>
                                        </p:tgtEl>
                                        <p:attrNameLst>
                                          <p:attrName>fillcolor</p:attrName>
                                        </p:attrNameLst>
                                      </p:cBhvr>
                                      <p:to>
                                        <a:srgbClr val="CCFFFF"/>
                                      </p:to>
                                    </p:animClr>
                                    <p:set>
                                      <p:cBhvr>
                                        <p:cTn id="137" dur="500" fill="hold"/>
                                        <p:tgtEl>
                                          <p:spTgt spid="197640"/>
                                        </p:tgtEl>
                                        <p:attrNameLst>
                                          <p:attrName>fill.type</p:attrName>
                                        </p:attrNameLst>
                                      </p:cBhvr>
                                      <p:to>
                                        <p:strVal val="solid"/>
                                      </p:to>
                                    </p:set>
                                    <p:set>
                                      <p:cBhvr>
                                        <p:cTn id="138" dur="500" fill="hold"/>
                                        <p:tgtEl>
                                          <p:spTgt spid="197640"/>
                                        </p:tgtEl>
                                        <p:attrNameLst>
                                          <p:attrName>fill.on</p:attrName>
                                        </p:attrNameLst>
                                      </p:cBhvr>
                                      <p:to>
                                        <p:strVal val="true"/>
                                      </p:to>
                                    </p:set>
                                  </p:childTnLst>
                                </p:cTn>
                              </p:par>
                              <p:par>
                                <p:cTn id="139" presetID="53" presetClass="entr" presetSubtype="16" fill="hold" grpId="0" nodeType="withEffect">
                                  <p:stCondLst>
                                    <p:cond delay="0"/>
                                  </p:stCondLst>
                                  <p:childTnLst>
                                    <p:set>
                                      <p:cBhvr>
                                        <p:cTn id="140" dur="1" fill="hold">
                                          <p:stCondLst>
                                            <p:cond delay="0"/>
                                          </p:stCondLst>
                                        </p:cTn>
                                        <p:tgtEl>
                                          <p:spTgt spid="197651"/>
                                        </p:tgtEl>
                                        <p:attrNameLst>
                                          <p:attrName>style.visibility</p:attrName>
                                        </p:attrNameLst>
                                      </p:cBhvr>
                                      <p:to>
                                        <p:strVal val="visible"/>
                                      </p:to>
                                    </p:set>
                                    <p:anim calcmode="lin" valueType="num">
                                      <p:cBhvr>
                                        <p:cTn id="141" dur="500" fill="hold"/>
                                        <p:tgtEl>
                                          <p:spTgt spid="197651"/>
                                        </p:tgtEl>
                                        <p:attrNameLst>
                                          <p:attrName>ppt_w</p:attrName>
                                        </p:attrNameLst>
                                      </p:cBhvr>
                                      <p:tavLst>
                                        <p:tav tm="0">
                                          <p:val>
                                            <p:fltVal val="0"/>
                                          </p:val>
                                        </p:tav>
                                        <p:tav tm="100000">
                                          <p:val>
                                            <p:strVal val="#ppt_w"/>
                                          </p:val>
                                        </p:tav>
                                      </p:tavLst>
                                    </p:anim>
                                    <p:anim calcmode="lin" valueType="num">
                                      <p:cBhvr>
                                        <p:cTn id="142" dur="500" fill="hold"/>
                                        <p:tgtEl>
                                          <p:spTgt spid="197651"/>
                                        </p:tgtEl>
                                        <p:attrNameLst>
                                          <p:attrName>ppt_h</p:attrName>
                                        </p:attrNameLst>
                                      </p:cBhvr>
                                      <p:tavLst>
                                        <p:tav tm="0">
                                          <p:val>
                                            <p:fltVal val="0"/>
                                          </p:val>
                                        </p:tav>
                                        <p:tav tm="100000">
                                          <p:val>
                                            <p:strVal val="#ppt_h"/>
                                          </p:val>
                                        </p:tav>
                                      </p:tavLst>
                                    </p:anim>
                                    <p:animEffect transition="in" filter="fade">
                                      <p:cBhvr>
                                        <p:cTn id="143" dur="500"/>
                                        <p:tgtEl>
                                          <p:spTgt spid="197651"/>
                                        </p:tgtEl>
                                      </p:cBhvr>
                                    </p:animEffect>
                                  </p:childTnLst>
                                </p:cTn>
                              </p:par>
                            </p:childTnLst>
                          </p:cTn>
                        </p:par>
                        <p:par>
                          <p:cTn id="144" fill="hold">
                            <p:stCondLst>
                              <p:cond delay="0"/>
                            </p:stCondLst>
                            <p:childTnLst>
                              <p:par>
                                <p:cTn id="145" presetID="22" presetClass="entr" presetSubtype="1" fill="hold" grpId="0" nodeType="afterEffect">
                                  <p:stCondLst>
                                    <p:cond delay="0"/>
                                  </p:stCondLst>
                                  <p:childTnLst>
                                    <p:set>
                                      <p:cBhvr>
                                        <p:cTn id="146" dur="1" fill="hold">
                                          <p:stCondLst>
                                            <p:cond delay="0"/>
                                          </p:stCondLst>
                                        </p:cTn>
                                        <p:tgtEl>
                                          <p:spTgt spid="197641"/>
                                        </p:tgtEl>
                                        <p:attrNameLst>
                                          <p:attrName>style.visibility</p:attrName>
                                        </p:attrNameLst>
                                      </p:cBhvr>
                                      <p:to>
                                        <p:strVal val="visible"/>
                                      </p:to>
                                    </p:set>
                                    <p:animEffect transition="in" filter="wipe(up)">
                                      <p:cBhvr>
                                        <p:cTn id="147" dur="500"/>
                                        <p:tgtEl>
                                          <p:spTgt spid="197641"/>
                                        </p:tgtEl>
                                      </p:cBhvr>
                                    </p:animEffect>
                                  </p:childTnLst>
                                </p:cTn>
                              </p:par>
                            </p:childTnLst>
                          </p:cTn>
                        </p:par>
                        <p:par>
                          <p:cTn id="148" fill="hold">
                            <p:stCondLst>
                              <p:cond delay="500"/>
                            </p:stCondLst>
                            <p:childTnLst>
                              <p:par>
                                <p:cTn id="149" presetID="22" presetClass="entr" presetSubtype="1" fill="hold" nodeType="afterEffect">
                                  <p:stCondLst>
                                    <p:cond delay="0"/>
                                  </p:stCondLst>
                                  <p:childTnLst>
                                    <p:set>
                                      <p:cBhvr>
                                        <p:cTn id="150" dur="1" fill="hold">
                                          <p:stCondLst>
                                            <p:cond delay="0"/>
                                          </p:stCondLst>
                                        </p:cTn>
                                        <p:tgtEl>
                                          <p:spTgt spid="14"/>
                                        </p:tgtEl>
                                        <p:attrNameLst>
                                          <p:attrName>style.visibility</p:attrName>
                                        </p:attrNameLst>
                                      </p:cBhvr>
                                      <p:to>
                                        <p:strVal val="visible"/>
                                      </p:to>
                                    </p:set>
                                    <p:animEffect transition="in" filter="wipe(up)">
                                      <p:cBhvr>
                                        <p:cTn id="151" dur="500"/>
                                        <p:tgtEl>
                                          <p:spTgt spid="14"/>
                                        </p:tgtEl>
                                      </p:cBhvr>
                                    </p:animEffect>
                                  </p:childTnLst>
                                </p:cTn>
                              </p:par>
                              <p:par>
                                <p:cTn id="152" presetID="22" presetClass="entr" presetSubtype="8" fill="hold" nodeType="withEffect">
                                  <p:stCondLst>
                                    <p:cond delay="0"/>
                                  </p:stCondLst>
                                  <p:childTnLst>
                                    <p:set>
                                      <p:cBhvr>
                                        <p:cTn id="153" dur="1" fill="hold">
                                          <p:stCondLst>
                                            <p:cond delay="0"/>
                                          </p:stCondLst>
                                        </p:cTn>
                                        <p:tgtEl>
                                          <p:spTgt spid="9"/>
                                        </p:tgtEl>
                                        <p:attrNameLst>
                                          <p:attrName>style.visibility</p:attrName>
                                        </p:attrNameLst>
                                      </p:cBhvr>
                                      <p:to>
                                        <p:strVal val="visible"/>
                                      </p:to>
                                    </p:set>
                                    <p:animEffect transition="in" filter="wipe(left)">
                                      <p:cBhvr>
                                        <p:cTn id="154" dur="500"/>
                                        <p:tgtEl>
                                          <p:spTgt spid="9"/>
                                        </p:tgtEl>
                                      </p:cBhvr>
                                    </p:animEffect>
                                  </p:childTnLst>
                                </p:cTn>
                              </p:par>
                            </p:childTnLst>
                          </p:cTn>
                        </p:par>
                      </p:childTnLst>
                    </p:cTn>
                  </p:par>
                  <p:par>
                    <p:cTn id="155" fill="hold">
                      <p:stCondLst>
                        <p:cond delay="indefinite"/>
                      </p:stCondLst>
                      <p:childTnLst>
                        <p:par>
                          <p:cTn id="156" fill="hold">
                            <p:stCondLst>
                              <p:cond delay="0"/>
                            </p:stCondLst>
                            <p:childTnLst>
                              <p:par>
                                <p:cTn id="157" presetID="1" presetClass="exit" presetSubtype="0" fill="hold" grpId="1" nodeType="clickEffect">
                                  <p:stCondLst>
                                    <p:cond delay="0"/>
                                  </p:stCondLst>
                                  <p:childTnLst>
                                    <p:set>
                                      <p:cBhvr>
                                        <p:cTn id="158" dur="1" fill="hold">
                                          <p:stCondLst>
                                            <p:cond delay="0"/>
                                          </p:stCondLst>
                                        </p:cTn>
                                        <p:tgtEl>
                                          <p:spTgt spid="197651"/>
                                        </p:tgtEl>
                                        <p:attrNameLst>
                                          <p:attrName>style.visibility</p:attrName>
                                        </p:attrNameLst>
                                      </p:cBhvr>
                                      <p:to>
                                        <p:strVal val="hidden"/>
                                      </p:to>
                                    </p:set>
                                  </p:childTnLst>
                                </p:cTn>
                              </p:par>
                              <p:par>
                                <p:cTn id="159" presetID="1" presetClass="emph" presetSubtype="2" fill="hold" nodeType="withEffect">
                                  <p:stCondLst>
                                    <p:cond delay="0"/>
                                  </p:stCondLst>
                                  <p:childTnLst>
                                    <p:animClr clrSpc="rgb" dir="cw">
                                      <p:cBhvr>
                                        <p:cTn id="160" dur="500" fill="hold"/>
                                        <p:tgtEl>
                                          <p:spTgt spid="197641"/>
                                        </p:tgtEl>
                                        <p:attrNameLst>
                                          <p:attrName>fillcolor</p:attrName>
                                        </p:attrNameLst>
                                      </p:cBhvr>
                                      <p:to>
                                        <a:srgbClr val="CCFFFF"/>
                                      </p:to>
                                    </p:animClr>
                                    <p:set>
                                      <p:cBhvr>
                                        <p:cTn id="161" dur="500" fill="hold"/>
                                        <p:tgtEl>
                                          <p:spTgt spid="197641"/>
                                        </p:tgtEl>
                                        <p:attrNameLst>
                                          <p:attrName>fill.type</p:attrName>
                                        </p:attrNameLst>
                                      </p:cBhvr>
                                      <p:to>
                                        <p:strVal val="solid"/>
                                      </p:to>
                                    </p:set>
                                    <p:set>
                                      <p:cBhvr>
                                        <p:cTn id="162" dur="500" fill="hold"/>
                                        <p:tgtEl>
                                          <p:spTgt spid="197641"/>
                                        </p:tgtEl>
                                        <p:attrNameLst>
                                          <p:attrName>fill.on</p:attrName>
                                        </p:attrNameLst>
                                      </p:cBhvr>
                                      <p:to>
                                        <p:strVal val="true"/>
                                      </p:to>
                                    </p:set>
                                  </p:childTnLst>
                                </p:cTn>
                              </p:par>
                              <p:par>
                                <p:cTn id="163" presetID="53" presetClass="entr" presetSubtype="16" fill="hold" grpId="0" nodeType="withEffect">
                                  <p:stCondLst>
                                    <p:cond delay="0"/>
                                  </p:stCondLst>
                                  <p:childTnLst>
                                    <p:set>
                                      <p:cBhvr>
                                        <p:cTn id="164" dur="1" fill="hold">
                                          <p:stCondLst>
                                            <p:cond delay="0"/>
                                          </p:stCondLst>
                                        </p:cTn>
                                        <p:tgtEl>
                                          <p:spTgt spid="197652"/>
                                        </p:tgtEl>
                                        <p:attrNameLst>
                                          <p:attrName>style.visibility</p:attrName>
                                        </p:attrNameLst>
                                      </p:cBhvr>
                                      <p:to>
                                        <p:strVal val="visible"/>
                                      </p:to>
                                    </p:set>
                                    <p:anim calcmode="lin" valueType="num">
                                      <p:cBhvr>
                                        <p:cTn id="165" dur="500" fill="hold"/>
                                        <p:tgtEl>
                                          <p:spTgt spid="197652"/>
                                        </p:tgtEl>
                                        <p:attrNameLst>
                                          <p:attrName>ppt_w</p:attrName>
                                        </p:attrNameLst>
                                      </p:cBhvr>
                                      <p:tavLst>
                                        <p:tav tm="0">
                                          <p:val>
                                            <p:fltVal val="0"/>
                                          </p:val>
                                        </p:tav>
                                        <p:tav tm="100000">
                                          <p:val>
                                            <p:strVal val="#ppt_w"/>
                                          </p:val>
                                        </p:tav>
                                      </p:tavLst>
                                    </p:anim>
                                    <p:anim calcmode="lin" valueType="num">
                                      <p:cBhvr>
                                        <p:cTn id="166" dur="500" fill="hold"/>
                                        <p:tgtEl>
                                          <p:spTgt spid="197652"/>
                                        </p:tgtEl>
                                        <p:attrNameLst>
                                          <p:attrName>ppt_h</p:attrName>
                                        </p:attrNameLst>
                                      </p:cBhvr>
                                      <p:tavLst>
                                        <p:tav tm="0">
                                          <p:val>
                                            <p:fltVal val="0"/>
                                          </p:val>
                                        </p:tav>
                                        <p:tav tm="100000">
                                          <p:val>
                                            <p:strVal val="#ppt_h"/>
                                          </p:val>
                                        </p:tav>
                                      </p:tavLst>
                                    </p:anim>
                                    <p:animEffect transition="in" filter="fade">
                                      <p:cBhvr>
                                        <p:cTn id="167" dur="500"/>
                                        <p:tgtEl>
                                          <p:spTgt spid="197652"/>
                                        </p:tgtEl>
                                      </p:cBhvr>
                                    </p:animEffect>
                                  </p:childTnLst>
                                </p:cTn>
                              </p:par>
                            </p:childTnLst>
                          </p:cTn>
                        </p:par>
                        <p:par>
                          <p:cTn id="168" fill="hold">
                            <p:stCondLst>
                              <p:cond delay="0"/>
                            </p:stCondLst>
                            <p:childTnLst>
                              <p:par>
                                <p:cTn id="169" presetID="22" presetClass="entr" presetSubtype="1" fill="hold" grpId="0" nodeType="afterEffect">
                                  <p:stCondLst>
                                    <p:cond delay="0"/>
                                  </p:stCondLst>
                                  <p:childTnLst>
                                    <p:set>
                                      <p:cBhvr>
                                        <p:cTn id="170" dur="1" fill="hold">
                                          <p:stCondLst>
                                            <p:cond delay="0"/>
                                          </p:stCondLst>
                                        </p:cTn>
                                        <p:tgtEl>
                                          <p:spTgt spid="197642"/>
                                        </p:tgtEl>
                                        <p:attrNameLst>
                                          <p:attrName>style.visibility</p:attrName>
                                        </p:attrNameLst>
                                      </p:cBhvr>
                                      <p:to>
                                        <p:strVal val="visible"/>
                                      </p:to>
                                    </p:set>
                                    <p:animEffect transition="in" filter="wipe(up)">
                                      <p:cBhvr>
                                        <p:cTn id="171" dur="500"/>
                                        <p:tgtEl>
                                          <p:spTgt spid="197642"/>
                                        </p:tgtEl>
                                      </p:cBhvr>
                                    </p:animEffect>
                                  </p:childTnLst>
                                </p:cTn>
                              </p:par>
                            </p:childTnLst>
                          </p:cTn>
                        </p:par>
                      </p:childTnLst>
                    </p:cTn>
                  </p:par>
                  <p:par>
                    <p:cTn id="172" fill="hold">
                      <p:stCondLst>
                        <p:cond delay="indefinite"/>
                      </p:stCondLst>
                      <p:childTnLst>
                        <p:par>
                          <p:cTn id="173" fill="hold">
                            <p:stCondLst>
                              <p:cond delay="0"/>
                            </p:stCondLst>
                            <p:childTnLst>
                              <p:par>
                                <p:cTn id="174" presetID="1" presetClass="exit" presetSubtype="0" fill="hold" grpId="1" nodeType="clickEffect">
                                  <p:stCondLst>
                                    <p:cond delay="0"/>
                                  </p:stCondLst>
                                  <p:childTnLst>
                                    <p:set>
                                      <p:cBhvr>
                                        <p:cTn id="175" dur="1" fill="hold">
                                          <p:stCondLst>
                                            <p:cond delay="0"/>
                                          </p:stCondLst>
                                        </p:cTn>
                                        <p:tgtEl>
                                          <p:spTgt spid="197652"/>
                                        </p:tgtEl>
                                        <p:attrNameLst>
                                          <p:attrName>style.visibility</p:attrName>
                                        </p:attrNameLst>
                                      </p:cBhvr>
                                      <p:to>
                                        <p:strVal val="hidden"/>
                                      </p:to>
                                    </p:set>
                                  </p:childTnLst>
                                </p:cTn>
                              </p:par>
                              <p:par>
                                <p:cTn id="176" presetID="1" presetClass="emph" presetSubtype="2" fill="hold" nodeType="withEffect">
                                  <p:stCondLst>
                                    <p:cond delay="0"/>
                                  </p:stCondLst>
                                  <p:childTnLst>
                                    <p:animClr clrSpc="rgb" dir="cw">
                                      <p:cBhvr>
                                        <p:cTn id="177" dur="500" fill="hold"/>
                                        <p:tgtEl>
                                          <p:spTgt spid="197642"/>
                                        </p:tgtEl>
                                        <p:attrNameLst>
                                          <p:attrName>fillcolor</p:attrName>
                                        </p:attrNameLst>
                                      </p:cBhvr>
                                      <p:to>
                                        <a:srgbClr val="CCFFFF"/>
                                      </p:to>
                                    </p:animClr>
                                    <p:set>
                                      <p:cBhvr>
                                        <p:cTn id="178" dur="500" fill="hold"/>
                                        <p:tgtEl>
                                          <p:spTgt spid="197642"/>
                                        </p:tgtEl>
                                        <p:attrNameLst>
                                          <p:attrName>fill.type</p:attrName>
                                        </p:attrNameLst>
                                      </p:cBhvr>
                                      <p:to>
                                        <p:strVal val="solid"/>
                                      </p:to>
                                    </p:set>
                                    <p:set>
                                      <p:cBhvr>
                                        <p:cTn id="179" dur="500" fill="hold"/>
                                        <p:tgtEl>
                                          <p:spTgt spid="19764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5" grpId="0" animBg="1"/>
      <p:bldP spid="197636" grpId="0" animBg="1"/>
      <p:bldP spid="197637" grpId="0" animBg="1"/>
      <p:bldP spid="197638" grpId="0" animBg="1"/>
      <p:bldP spid="197639" grpId="0" animBg="1"/>
      <p:bldP spid="197640" grpId="0" animBg="1"/>
      <p:bldP spid="197641" grpId="0" animBg="1"/>
      <p:bldP spid="197642" grpId="0" animBg="1"/>
      <p:bldP spid="197643" grpId="0" animBg="1"/>
      <p:bldP spid="197643" grpId="1" animBg="1"/>
      <p:bldP spid="197644" grpId="0" animBg="1"/>
      <p:bldP spid="197645" grpId="0" animBg="1"/>
      <p:bldP spid="197646" grpId="0" animBg="1"/>
      <p:bldP spid="197646" grpId="1" animBg="1"/>
      <p:bldP spid="197647" grpId="0" animBg="1"/>
      <p:bldP spid="197647" grpId="1" animBg="1"/>
      <p:bldP spid="197648" grpId="0" animBg="1"/>
      <p:bldP spid="197648" grpId="1" animBg="1"/>
      <p:bldP spid="197649" grpId="0" animBg="1"/>
      <p:bldP spid="197650" grpId="0" animBg="1"/>
      <p:bldP spid="197650" grpId="1" animBg="1"/>
      <p:bldP spid="197651" grpId="0" animBg="1"/>
      <p:bldP spid="197651" grpId="1" animBg="1"/>
      <p:bldP spid="197652" grpId="0" animBg="1"/>
      <p:bldP spid="197652" grpId="1" animBg="1"/>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ChangeArrowheads="1"/>
          </p:cNvSpPr>
          <p:nvPr/>
        </p:nvSpPr>
        <p:spPr bwMode="auto">
          <a:xfrm>
            <a:off x="1981200" y="366213"/>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dirty="0"/>
              <a:t>删除任务 </a:t>
            </a:r>
          </a:p>
        </p:txBody>
      </p:sp>
      <p:sp>
        <p:nvSpPr>
          <p:cNvPr id="198659" name="Rectangle 3"/>
          <p:cNvSpPr>
            <a:spLocks noChangeArrowheads="1"/>
          </p:cNvSpPr>
          <p:nvPr/>
        </p:nvSpPr>
        <p:spPr bwMode="auto">
          <a:xfrm>
            <a:off x="1981200" y="1371600"/>
            <a:ext cx="5257800" cy="37338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dirty="0">
                <a:latin typeface="Arial" panose="020B0604020202020204" pitchFamily="34" charset="0"/>
              </a:rPr>
              <a:t>        OSTCBPrioTbl[</a:t>
            </a:r>
            <a:r>
              <a:rPr lang="en-US" altLang="zh-CN" sz="1400" dirty="0" err="1">
                <a:latin typeface="Arial" panose="020B0604020202020204" pitchFamily="34" charset="0"/>
              </a:rPr>
              <a:t>prio</a:t>
            </a:r>
            <a:r>
              <a:rPr lang="en-US" altLang="zh-CN" sz="1400" dirty="0">
                <a:latin typeface="Arial" panose="020B0604020202020204" pitchFamily="34" charset="0"/>
              </a:rPr>
              <a:t>] = (OS_TCB *)0;</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ptcb</a:t>
            </a:r>
            <a:r>
              <a:rPr lang="en-US" altLang="zh-CN" sz="1400" dirty="0">
                <a:latin typeface="Arial" panose="020B0604020202020204" pitchFamily="34" charset="0"/>
              </a:rPr>
              <a:t>-&gt;</a:t>
            </a:r>
            <a:r>
              <a:rPr lang="en-US" altLang="zh-CN" sz="1400" dirty="0" err="1">
                <a:latin typeface="Arial" panose="020B0604020202020204" pitchFamily="34" charset="0"/>
              </a:rPr>
              <a:t>OSTCBPrev</a:t>
            </a:r>
            <a:r>
              <a:rPr lang="en-US" altLang="zh-CN" sz="1400" dirty="0">
                <a:latin typeface="Arial" panose="020B0604020202020204" pitchFamily="34" charset="0"/>
              </a:rPr>
              <a:t> == (OS_TCB *)0)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ptcb</a:t>
            </a:r>
            <a:r>
              <a:rPr lang="en-US" altLang="zh-CN" sz="1400" dirty="0">
                <a:latin typeface="Arial" panose="020B0604020202020204" pitchFamily="34" charset="0"/>
              </a:rPr>
              <a:t>-&gt;</a:t>
            </a:r>
            <a:r>
              <a:rPr lang="en-US" altLang="zh-CN" sz="1400" dirty="0" err="1">
                <a:latin typeface="Arial" panose="020B0604020202020204" pitchFamily="34" charset="0"/>
              </a:rPr>
              <a:t>OSTCBNext</a:t>
            </a:r>
            <a:r>
              <a:rPr lang="en-US" altLang="zh-CN" sz="1400" dirty="0">
                <a:latin typeface="Arial" panose="020B0604020202020204" pitchFamily="34" charset="0"/>
              </a:rPr>
              <a:t>-&gt;</a:t>
            </a:r>
            <a:r>
              <a:rPr lang="en-US" altLang="zh-CN" sz="1400" dirty="0" err="1">
                <a:latin typeface="Arial" panose="020B0604020202020204" pitchFamily="34" charset="0"/>
              </a:rPr>
              <a:t>OSTCBPrev</a:t>
            </a:r>
            <a:r>
              <a:rPr lang="en-US" altLang="zh-CN" sz="1400" dirty="0">
                <a:latin typeface="Arial" panose="020B0604020202020204" pitchFamily="34" charset="0"/>
              </a:rPr>
              <a:t> = (OS_TCB *)0;</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OSTCBList</a:t>
            </a:r>
            <a:r>
              <a:rPr lang="en-US" altLang="zh-CN" sz="1400" dirty="0">
                <a:latin typeface="Arial" panose="020B0604020202020204" pitchFamily="34" charset="0"/>
              </a:rPr>
              <a:t>                  = </a:t>
            </a:r>
            <a:r>
              <a:rPr lang="en-US" altLang="zh-CN" sz="1400" dirty="0" err="1">
                <a:latin typeface="Arial" panose="020B0604020202020204" pitchFamily="34" charset="0"/>
              </a:rPr>
              <a:t>ptcb</a:t>
            </a:r>
            <a:r>
              <a:rPr lang="en-US" altLang="zh-CN" sz="1400" dirty="0">
                <a:latin typeface="Arial" panose="020B0604020202020204" pitchFamily="34" charset="0"/>
              </a:rPr>
              <a:t>-&gt;</a:t>
            </a:r>
            <a:r>
              <a:rPr lang="en-US" altLang="zh-CN" sz="1400" dirty="0" err="1">
                <a:latin typeface="Arial" panose="020B0604020202020204" pitchFamily="34" charset="0"/>
              </a:rPr>
              <a:t>OSTCBNext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 else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ptcb</a:t>
            </a:r>
            <a:r>
              <a:rPr lang="en-US" altLang="zh-CN" sz="1400" dirty="0">
                <a:latin typeface="Arial" panose="020B0604020202020204" pitchFamily="34" charset="0"/>
              </a:rPr>
              <a:t>-&gt;</a:t>
            </a:r>
            <a:r>
              <a:rPr lang="en-US" altLang="zh-CN" sz="1400" dirty="0" err="1">
                <a:latin typeface="Arial" panose="020B0604020202020204" pitchFamily="34" charset="0"/>
              </a:rPr>
              <a:t>OSTCBPrev</a:t>
            </a:r>
            <a:r>
              <a:rPr lang="en-US" altLang="zh-CN" sz="1400" dirty="0">
                <a:latin typeface="Arial" panose="020B0604020202020204" pitchFamily="34" charset="0"/>
              </a:rPr>
              <a:t>-&gt;</a:t>
            </a:r>
            <a:r>
              <a:rPr lang="en-US" altLang="zh-CN" sz="1400" dirty="0" err="1">
                <a:latin typeface="Arial" panose="020B0604020202020204" pitchFamily="34" charset="0"/>
              </a:rPr>
              <a:t>OSTCBNext</a:t>
            </a:r>
            <a:r>
              <a:rPr lang="en-US" altLang="zh-CN" sz="1400" dirty="0">
                <a:latin typeface="Arial" panose="020B0604020202020204" pitchFamily="34" charset="0"/>
              </a:rPr>
              <a:t> = </a:t>
            </a:r>
            <a:r>
              <a:rPr lang="en-US" altLang="zh-CN" sz="1400" dirty="0" err="1">
                <a:latin typeface="Arial" panose="020B0604020202020204" pitchFamily="34" charset="0"/>
              </a:rPr>
              <a:t>ptcb</a:t>
            </a:r>
            <a:r>
              <a:rPr lang="en-US" altLang="zh-CN" sz="1400" dirty="0">
                <a:latin typeface="Arial" panose="020B0604020202020204" pitchFamily="34" charset="0"/>
              </a:rPr>
              <a:t>-&gt;</a:t>
            </a:r>
            <a:r>
              <a:rPr lang="en-US" altLang="zh-CN" sz="1400" dirty="0" err="1">
                <a:latin typeface="Arial" panose="020B0604020202020204" pitchFamily="34" charset="0"/>
              </a:rPr>
              <a:t>OSTCBNext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ptcb</a:t>
            </a:r>
            <a:r>
              <a:rPr lang="en-US" altLang="zh-CN" sz="1400" dirty="0">
                <a:latin typeface="Arial" panose="020B0604020202020204" pitchFamily="34" charset="0"/>
              </a:rPr>
              <a:t>-&gt;</a:t>
            </a:r>
            <a:r>
              <a:rPr lang="en-US" altLang="zh-CN" sz="1400" dirty="0" err="1">
                <a:latin typeface="Arial" panose="020B0604020202020204" pitchFamily="34" charset="0"/>
              </a:rPr>
              <a:t>OSTCBNext</a:t>
            </a:r>
            <a:r>
              <a:rPr lang="en-US" altLang="zh-CN" sz="1400" dirty="0">
                <a:latin typeface="Arial" panose="020B0604020202020204" pitchFamily="34" charset="0"/>
              </a:rPr>
              <a:t>-&gt;</a:t>
            </a:r>
            <a:r>
              <a:rPr lang="en-US" altLang="zh-CN" sz="1400" dirty="0" err="1">
                <a:latin typeface="Arial" panose="020B0604020202020204" pitchFamily="34" charset="0"/>
              </a:rPr>
              <a:t>OSTCBPrev</a:t>
            </a:r>
            <a:r>
              <a:rPr lang="en-US" altLang="zh-CN" sz="1400" dirty="0">
                <a:latin typeface="Arial" panose="020B0604020202020204" pitchFamily="34" charset="0"/>
              </a:rPr>
              <a:t> = </a:t>
            </a:r>
            <a:r>
              <a:rPr lang="en-US" altLang="zh-CN" sz="1400" dirty="0" err="1">
                <a:latin typeface="Arial" panose="020B0604020202020204" pitchFamily="34" charset="0"/>
              </a:rPr>
              <a:t>ptcb</a:t>
            </a:r>
            <a:r>
              <a:rPr lang="en-US" altLang="zh-CN" sz="1400" dirty="0">
                <a:latin typeface="Arial" panose="020B0604020202020204" pitchFamily="34" charset="0"/>
              </a:rPr>
              <a:t>-&gt;</a:t>
            </a:r>
            <a:r>
              <a:rPr lang="en-US" altLang="zh-CN" sz="1400" dirty="0" err="1">
                <a:latin typeface="Arial" panose="020B0604020202020204" pitchFamily="34" charset="0"/>
              </a:rPr>
              <a:t>OSTCBPrev</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ptcb</a:t>
            </a:r>
            <a:r>
              <a:rPr lang="en-US" altLang="zh-CN" sz="1400" dirty="0">
                <a:latin typeface="Arial" panose="020B0604020202020204" pitchFamily="34" charset="0"/>
              </a:rPr>
              <a:t>-&gt;</a:t>
            </a:r>
            <a:r>
              <a:rPr lang="en-US" altLang="zh-CN" sz="1400" dirty="0" err="1">
                <a:latin typeface="Arial" panose="020B0604020202020204" pitchFamily="34" charset="0"/>
              </a:rPr>
              <a:t>OSTCBNext</a:t>
            </a:r>
            <a:r>
              <a:rPr lang="en-US" altLang="zh-CN" sz="1400" dirty="0">
                <a:latin typeface="Arial" panose="020B0604020202020204" pitchFamily="34" charset="0"/>
              </a:rPr>
              <a:t> = </a:t>
            </a:r>
            <a:r>
              <a:rPr lang="en-US" altLang="zh-CN" sz="1400" dirty="0" err="1">
                <a:latin typeface="Arial" panose="020B0604020202020204" pitchFamily="34" charset="0"/>
              </a:rPr>
              <a:t>OSTCBFreeList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OSTCBFreeList</a:t>
            </a:r>
            <a:r>
              <a:rPr lang="en-US" altLang="zh-CN" sz="1400" dirty="0">
                <a:latin typeface="Arial" panose="020B0604020202020204" pitchFamily="34" charset="0"/>
              </a:rPr>
              <a:t>   = </a:t>
            </a:r>
            <a:r>
              <a:rPr lang="en-US" altLang="zh-CN" sz="1400" dirty="0" err="1">
                <a:latin typeface="Arial" panose="020B0604020202020204" pitchFamily="34" charset="0"/>
              </a:rPr>
              <a:t>ptcb</a:t>
            </a:r>
            <a:r>
              <a:rPr lang="en-US" altLang="zh-CN" sz="1400" dirty="0">
                <a:latin typeface="Arial" panose="020B0604020202020204" pitchFamily="34" charset="0"/>
              </a:rPr>
              <a:t>;</a:t>
            </a:r>
          </a:p>
          <a:p>
            <a:pPr>
              <a:defRPr/>
            </a:pPr>
            <a:r>
              <a:rPr lang="en-US" altLang="zh-CN" sz="1400" dirty="0">
                <a:latin typeface="Arial" panose="020B0604020202020204" pitchFamily="34" charset="0"/>
              </a:rPr>
              <a:t>        OS_EXIT_CRITICAL();</a:t>
            </a:r>
            <a:endParaRPr lang="pt-BR" altLang="zh-CN" sz="1400" dirty="0">
              <a:latin typeface="Arial" panose="020B0604020202020204" pitchFamily="34" charset="0"/>
            </a:endParaRPr>
          </a:p>
          <a:p>
            <a:pPr>
              <a:defRPr/>
            </a:pPr>
            <a:r>
              <a:rPr lang="pt-BR" altLang="zh-CN" sz="1400" dirty="0">
                <a:latin typeface="Arial" panose="020B0604020202020204" pitchFamily="34" charset="0"/>
              </a:rPr>
              <a:t>        OS_Sched();</a:t>
            </a:r>
          </a:p>
          <a:p>
            <a:pPr>
              <a:defRPr/>
            </a:pPr>
            <a:r>
              <a:rPr lang="pt-BR" altLang="zh-CN" sz="1400" dirty="0">
                <a:latin typeface="Arial" panose="020B0604020202020204" pitchFamily="34" charset="0"/>
              </a:rPr>
              <a:t>        return (OS_NO_ERR);</a:t>
            </a:r>
          </a:p>
          <a:p>
            <a:pPr>
              <a:defRPr/>
            </a:pPr>
            <a:r>
              <a:rPr lang="pt-BR" altLang="zh-CN" sz="1400" dirty="0">
                <a:latin typeface="Arial" panose="020B0604020202020204" pitchFamily="34" charset="0"/>
              </a:rPr>
              <a:t>    </a:t>
            </a:r>
            <a:r>
              <a:rPr lang="en-US" altLang="zh-CN" sz="1400" dirty="0">
                <a:latin typeface="Arial" panose="020B0604020202020204" pitchFamily="34" charset="0"/>
              </a:rPr>
              <a:t>}</a:t>
            </a:r>
          </a:p>
          <a:p>
            <a:pPr>
              <a:defRPr/>
            </a:pPr>
            <a:r>
              <a:rPr lang="en-US" altLang="zh-CN" sz="1400" dirty="0">
                <a:latin typeface="Arial" panose="020B0604020202020204" pitchFamily="34" charset="0"/>
              </a:rPr>
              <a:t>    OS_EXIT_CRITICAL();</a:t>
            </a:r>
            <a:endParaRPr lang="es-ES" altLang="zh-CN" sz="1400" dirty="0">
              <a:latin typeface="Arial" panose="020B0604020202020204" pitchFamily="34" charset="0"/>
            </a:endParaRPr>
          </a:p>
          <a:p>
            <a:pPr>
              <a:defRPr/>
            </a:pPr>
            <a:r>
              <a:rPr lang="es-ES" altLang="zh-CN" sz="1400" dirty="0">
                <a:latin typeface="Arial" panose="020B0604020202020204" pitchFamily="34" charset="0"/>
              </a:rPr>
              <a:t>    return (OS_TASK_DEL_ERR);</a:t>
            </a:r>
            <a:endParaRPr lang="en-US" altLang="zh-CN" sz="1400" dirty="0">
              <a:latin typeface="Arial" panose="020B0604020202020204" pitchFamily="34" charset="0"/>
            </a:endParaRPr>
          </a:p>
          <a:p>
            <a:pPr>
              <a:defRPr/>
            </a:pPr>
            <a:r>
              <a:rPr lang="en-US" altLang="zh-CN" sz="1400" dirty="0">
                <a:latin typeface="Arial" panose="020B0604020202020204" pitchFamily="34" charset="0"/>
              </a:rPr>
              <a:t>}</a:t>
            </a:r>
          </a:p>
        </p:txBody>
      </p:sp>
      <p:sp>
        <p:nvSpPr>
          <p:cNvPr id="198660" name="Rectangle 4"/>
          <p:cNvSpPr>
            <a:spLocks noChangeArrowheads="1"/>
          </p:cNvSpPr>
          <p:nvPr/>
        </p:nvSpPr>
        <p:spPr bwMode="auto">
          <a:xfrm>
            <a:off x="7542214" y="2274888"/>
            <a:ext cx="1582737" cy="431800"/>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把任务</a:t>
            </a:r>
            <a:r>
              <a:rPr lang="en-US" altLang="zh-CN" sz="1400">
                <a:ea typeface="华文新魏" panose="02010800040101010101" pitchFamily="2" charset="-122"/>
              </a:rPr>
              <a:t>TCB</a:t>
            </a:r>
            <a:r>
              <a:rPr lang="zh-CN" altLang="en-US" sz="1400">
                <a:ea typeface="华文新魏" panose="02010800040101010101" pitchFamily="2" charset="-122"/>
              </a:rPr>
              <a:t>从已</a:t>
            </a:r>
          </a:p>
          <a:p>
            <a:pPr algn="ctr" eaLnBrk="1" hangingPunct="1"/>
            <a:r>
              <a:rPr lang="zh-CN" altLang="en-US" sz="1400">
                <a:ea typeface="华文新魏" panose="02010800040101010101" pitchFamily="2" charset="-122"/>
              </a:rPr>
              <a:t>使用</a:t>
            </a:r>
            <a:r>
              <a:rPr lang="en-US" altLang="zh-CN" sz="1400">
                <a:ea typeface="华文新魏" panose="02010800040101010101" pitchFamily="2" charset="-122"/>
              </a:rPr>
              <a:t>TCB</a:t>
            </a:r>
            <a:r>
              <a:rPr lang="zh-CN" altLang="en-US" sz="1400">
                <a:ea typeface="华文新魏" panose="02010800040101010101" pitchFamily="2" charset="-122"/>
              </a:rPr>
              <a:t>表中删除</a:t>
            </a:r>
          </a:p>
        </p:txBody>
      </p:sp>
      <p:sp>
        <p:nvSpPr>
          <p:cNvPr id="198661" name="Rectangle 5"/>
          <p:cNvSpPr>
            <a:spLocks noChangeArrowheads="1"/>
          </p:cNvSpPr>
          <p:nvPr/>
        </p:nvSpPr>
        <p:spPr bwMode="auto">
          <a:xfrm>
            <a:off x="7542214" y="1608138"/>
            <a:ext cx="1582737" cy="431800"/>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把任务从优先级表</a:t>
            </a:r>
          </a:p>
          <a:p>
            <a:pPr algn="ctr" eaLnBrk="1" hangingPunct="1"/>
            <a:r>
              <a:rPr lang="zh-CN" altLang="en-US" sz="1400">
                <a:ea typeface="华文新魏" panose="02010800040101010101" pitchFamily="2" charset="-122"/>
              </a:rPr>
              <a:t>中删除</a:t>
            </a:r>
          </a:p>
        </p:txBody>
      </p:sp>
      <p:sp>
        <p:nvSpPr>
          <p:cNvPr id="198662" name="Rectangle 6"/>
          <p:cNvSpPr>
            <a:spLocks noChangeArrowheads="1"/>
          </p:cNvSpPr>
          <p:nvPr/>
        </p:nvSpPr>
        <p:spPr bwMode="auto">
          <a:xfrm>
            <a:off x="7473950" y="2941638"/>
            <a:ext cx="1727200" cy="431800"/>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把任务</a:t>
            </a:r>
            <a:r>
              <a:rPr lang="en-US" altLang="zh-CN" sz="1400">
                <a:ea typeface="华文新魏" panose="02010800040101010101" pitchFamily="2" charset="-122"/>
              </a:rPr>
              <a:t>TCB</a:t>
            </a:r>
            <a:r>
              <a:rPr lang="zh-CN" altLang="en-US" sz="1400">
                <a:ea typeface="华文新魏" panose="02010800040101010101" pitchFamily="2" charset="-122"/>
              </a:rPr>
              <a:t>加入到</a:t>
            </a:r>
          </a:p>
          <a:p>
            <a:pPr algn="ctr" eaLnBrk="1" hangingPunct="1"/>
            <a:r>
              <a:rPr lang="zh-CN" altLang="en-US" sz="1400">
                <a:ea typeface="华文新魏" panose="02010800040101010101" pitchFamily="2" charset="-122"/>
              </a:rPr>
              <a:t>空闲</a:t>
            </a:r>
            <a:r>
              <a:rPr lang="en-US" altLang="zh-CN" sz="1400">
                <a:ea typeface="华文新魏" panose="02010800040101010101" pitchFamily="2" charset="-122"/>
              </a:rPr>
              <a:t>TCB</a:t>
            </a:r>
            <a:r>
              <a:rPr lang="zh-CN" altLang="en-US" sz="1400">
                <a:ea typeface="华文新魏" panose="02010800040101010101" pitchFamily="2" charset="-122"/>
              </a:rPr>
              <a:t>表</a:t>
            </a:r>
          </a:p>
        </p:txBody>
      </p:sp>
      <p:sp>
        <p:nvSpPr>
          <p:cNvPr id="198663" name="Rectangle 7"/>
          <p:cNvSpPr>
            <a:spLocks noChangeArrowheads="1"/>
          </p:cNvSpPr>
          <p:nvPr/>
        </p:nvSpPr>
        <p:spPr bwMode="auto">
          <a:xfrm>
            <a:off x="7620001" y="3608389"/>
            <a:ext cx="1439863" cy="287337"/>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任务调度</a:t>
            </a:r>
          </a:p>
        </p:txBody>
      </p:sp>
      <p:sp>
        <p:nvSpPr>
          <p:cNvPr id="198664" name="AutoShape 8"/>
          <p:cNvSpPr>
            <a:spLocks noChangeArrowheads="1"/>
          </p:cNvSpPr>
          <p:nvPr/>
        </p:nvSpPr>
        <p:spPr bwMode="auto">
          <a:xfrm>
            <a:off x="7821613" y="4132264"/>
            <a:ext cx="1008062" cy="28733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返回“无错”</a:t>
            </a:r>
          </a:p>
        </p:txBody>
      </p:sp>
      <p:sp>
        <p:nvSpPr>
          <p:cNvPr id="198665" name="Line 9"/>
          <p:cNvSpPr>
            <a:spLocks noChangeShapeType="1"/>
          </p:cNvSpPr>
          <p:nvPr/>
        </p:nvSpPr>
        <p:spPr bwMode="auto">
          <a:xfrm>
            <a:off x="8334375" y="2046288"/>
            <a:ext cx="0" cy="2159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8666" name="Line 10"/>
          <p:cNvSpPr>
            <a:spLocks noChangeShapeType="1"/>
          </p:cNvSpPr>
          <p:nvPr/>
        </p:nvSpPr>
        <p:spPr bwMode="auto">
          <a:xfrm>
            <a:off x="8334375" y="2713038"/>
            <a:ext cx="0" cy="2159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8667" name="Line 11"/>
          <p:cNvSpPr>
            <a:spLocks noChangeShapeType="1"/>
          </p:cNvSpPr>
          <p:nvPr/>
        </p:nvSpPr>
        <p:spPr bwMode="auto">
          <a:xfrm>
            <a:off x="8334375" y="3373438"/>
            <a:ext cx="0" cy="2159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8668" name="Line 12"/>
          <p:cNvSpPr>
            <a:spLocks noChangeShapeType="1"/>
          </p:cNvSpPr>
          <p:nvPr/>
        </p:nvSpPr>
        <p:spPr bwMode="auto">
          <a:xfrm>
            <a:off x="8334375" y="3906838"/>
            <a:ext cx="0" cy="2159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8669" name="Rectangle 13"/>
          <p:cNvSpPr>
            <a:spLocks noChangeArrowheads="1"/>
          </p:cNvSpPr>
          <p:nvPr/>
        </p:nvSpPr>
        <p:spPr bwMode="auto">
          <a:xfrm>
            <a:off x="2362200" y="1409700"/>
            <a:ext cx="3048000" cy="228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8670" name="Rectangle 14"/>
          <p:cNvSpPr>
            <a:spLocks noChangeArrowheads="1"/>
          </p:cNvSpPr>
          <p:nvPr/>
        </p:nvSpPr>
        <p:spPr bwMode="auto">
          <a:xfrm>
            <a:off x="2362200" y="1638300"/>
            <a:ext cx="4724400" cy="15240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8671" name="Rectangle 15"/>
          <p:cNvSpPr>
            <a:spLocks noChangeArrowheads="1"/>
          </p:cNvSpPr>
          <p:nvPr/>
        </p:nvSpPr>
        <p:spPr bwMode="auto">
          <a:xfrm>
            <a:off x="2362200" y="3152775"/>
            <a:ext cx="3200400" cy="4191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8672" name="Rectangle 16"/>
          <p:cNvSpPr>
            <a:spLocks noChangeArrowheads="1"/>
          </p:cNvSpPr>
          <p:nvPr/>
        </p:nvSpPr>
        <p:spPr bwMode="auto">
          <a:xfrm>
            <a:off x="2362200" y="3762375"/>
            <a:ext cx="1371600" cy="24765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8673" name="Rectangle 17"/>
          <p:cNvSpPr>
            <a:spLocks noChangeArrowheads="1"/>
          </p:cNvSpPr>
          <p:nvPr/>
        </p:nvSpPr>
        <p:spPr bwMode="auto">
          <a:xfrm>
            <a:off x="2209800" y="4000500"/>
            <a:ext cx="2590800" cy="8382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 name="燕尾形 17">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98659"/>
                                        </p:tgtEl>
                                        <p:attrNameLst>
                                          <p:attrName>style.visibility</p:attrName>
                                        </p:attrNameLst>
                                      </p:cBhvr>
                                      <p:to>
                                        <p:strVal val="visible"/>
                                      </p:to>
                                    </p:set>
                                    <p:animEffect transition="in" filter="slide(fromTop)">
                                      <p:cBhvr>
                                        <p:cTn id="7" dur="500"/>
                                        <p:tgtEl>
                                          <p:spTgt spid="198659"/>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98669"/>
                                        </p:tgtEl>
                                        <p:attrNameLst>
                                          <p:attrName>style.visibility</p:attrName>
                                        </p:attrNameLst>
                                      </p:cBhvr>
                                      <p:to>
                                        <p:strVal val="visible"/>
                                      </p:to>
                                    </p:set>
                                    <p:anim calcmode="lin" valueType="num">
                                      <p:cBhvr>
                                        <p:cTn id="11" dur="500" fill="hold"/>
                                        <p:tgtEl>
                                          <p:spTgt spid="198669"/>
                                        </p:tgtEl>
                                        <p:attrNameLst>
                                          <p:attrName>ppt_w</p:attrName>
                                        </p:attrNameLst>
                                      </p:cBhvr>
                                      <p:tavLst>
                                        <p:tav tm="0">
                                          <p:val>
                                            <p:fltVal val="0"/>
                                          </p:val>
                                        </p:tav>
                                        <p:tav tm="100000">
                                          <p:val>
                                            <p:strVal val="#ppt_w"/>
                                          </p:val>
                                        </p:tav>
                                      </p:tavLst>
                                    </p:anim>
                                    <p:anim calcmode="lin" valueType="num">
                                      <p:cBhvr>
                                        <p:cTn id="12" dur="500" fill="hold"/>
                                        <p:tgtEl>
                                          <p:spTgt spid="198669"/>
                                        </p:tgtEl>
                                        <p:attrNameLst>
                                          <p:attrName>ppt_h</p:attrName>
                                        </p:attrNameLst>
                                      </p:cBhvr>
                                      <p:tavLst>
                                        <p:tav tm="0">
                                          <p:val>
                                            <p:fltVal val="0"/>
                                          </p:val>
                                        </p:tav>
                                        <p:tav tm="100000">
                                          <p:val>
                                            <p:strVal val="#ppt_h"/>
                                          </p:val>
                                        </p:tav>
                                      </p:tavLst>
                                    </p:anim>
                                    <p:animEffect transition="in" filter="fade">
                                      <p:cBhvr>
                                        <p:cTn id="13" dur="500"/>
                                        <p:tgtEl>
                                          <p:spTgt spid="198669"/>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198661"/>
                                        </p:tgtEl>
                                        <p:attrNameLst>
                                          <p:attrName>style.visibility</p:attrName>
                                        </p:attrNameLst>
                                      </p:cBhvr>
                                      <p:to>
                                        <p:strVal val="visible"/>
                                      </p:to>
                                    </p:set>
                                    <p:animEffect transition="in" filter="wipe(up)">
                                      <p:cBhvr>
                                        <p:cTn id="17" dur="500"/>
                                        <p:tgtEl>
                                          <p:spTgt spid="198661"/>
                                        </p:tgtEl>
                                      </p:cBhvr>
                                    </p:animEffect>
                                  </p:childTnLst>
                                </p:cTn>
                              </p:par>
                            </p:childTnLst>
                          </p:cTn>
                        </p:par>
                        <p:par>
                          <p:cTn id="18" fill="hold">
                            <p:stCondLst>
                              <p:cond delay="1500"/>
                            </p:stCondLst>
                            <p:childTnLst>
                              <p:par>
                                <p:cTn id="19" presetID="22" presetClass="entr" presetSubtype="1" fill="hold" grpId="0" nodeType="afterEffect">
                                  <p:stCondLst>
                                    <p:cond delay="0"/>
                                  </p:stCondLst>
                                  <p:childTnLst>
                                    <p:set>
                                      <p:cBhvr>
                                        <p:cTn id="20" dur="1" fill="hold">
                                          <p:stCondLst>
                                            <p:cond delay="0"/>
                                          </p:stCondLst>
                                        </p:cTn>
                                        <p:tgtEl>
                                          <p:spTgt spid="198665"/>
                                        </p:tgtEl>
                                        <p:attrNameLst>
                                          <p:attrName>style.visibility</p:attrName>
                                        </p:attrNameLst>
                                      </p:cBhvr>
                                      <p:to>
                                        <p:strVal val="visible"/>
                                      </p:to>
                                    </p:set>
                                    <p:animEffect transition="in" filter="wipe(up)">
                                      <p:cBhvr>
                                        <p:cTn id="21" dur="500"/>
                                        <p:tgtEl>
                                          <p:spTgt spid="19866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198669"/>
                                        </p:tgtEl>
                                        <p:attrNameLst>
                                          <p:attrName>style.visibility</p:attrName>
                                        </p:attrNameLst>
                                      </p:cBhvr>
                                      <p:to>
                                        <p:strVal val="hidden"/>
                                      </p:to>
                                    </p:set>
                                  </p:childTnLst>
                                </p:cTn>
                              </p:par>
                              <p:par>
                                <p:cTn id="26" presetID="1" presetClass="emph" presetSubtype="2" fill="hold" nodeType="withEffect">
                                  <p:stCondLst>
                                    <p:cond delay="0"/>
                                  </p:stCondLst>
                                  <p:childTnLst>
                                    <p:animClr clrSpc="rgb" dir="cw">
                                      <p:cBhvr>
                                        <p:cTn id="27" dur="500" fill="hold"/>
                                        <p:tgtEl>
                                          <p:spTgt spid="198661"/>
                                        </p:tgtEl>
                                        <p:attrNameLst>
                                          <p:attrName>fillcolor</p:attrName>
                                        </p:attrNameLst>
                                      </p:cBhvr>
                                      <p:to>
                                        <a:srgbClr val="CCFFFF"/>
                                      </p:to>
                                    </p:animClr>
                                    <p:set>
                                      <p:cBhvr>
                                        <p:cTn id="28" dur="500" fill="hold"/>
                                        <p:tgtEl>
                                          <p:spTgt spid="198661"/>
                                        </p:tgtEl>
                                        <p:attrNameLst>
                                          <p:attrName>fill.type</p:attrName>
                                        </p:attrNameLst>
                                      </p:cBhvr>
                                      <p:to>
                                        <p:strVal val="solid"/>
                                      </p:to>
                                    </p:set>
                                    <p:set>
                                      <p:cBhvr>
                                        <p:cTn id="29" dur="500" fill="hold"/>
                                        <p:tgtEl>
                                          <p:spTgt spid="198661"/>
                                        </p:tgtEl>
                                        <p:attrNameLst>
                                          <p:attrName>fill.on</p:attrName>
                                        </p:attrNameLst>
                                      </p:cBhvr>
                                      <p:to>
                                        <p:strVal val="true"/>
                                      </p:to>
                                    </p:set>
                                  </p:childTnLst>
                                </p:cTn>
                              </p:par>
                              <p:par>
                                <p:cTn id="30" presetID="53" presetClass="entr" presetSubtype="16" fill="hold" grpId="0" nodeType="withEffect">
                                  <p:stCondLst>
                                    <p:cond delay="0"/>
                                  </p:stCondLst>
                                  <p:childTnLst>
                                    <p:set>
                                      <p:cBhvr>
                                        <p:cTn id="31" dur="1" fill="hold">
                                          <p:stCondLst>
                                            <p:cond delay="0"/>
                                          </p:stCondLst>
                                        </p:cTn>
                                        <p:tgtEl>
                                          <p:spTgt spid="198670"/>
                                        </p:tgtEl>
                                        <p:attrNameLst>
                                          <p:attrName>style.visibility</p:attrName>
                                        </p:attrNameLst>
                                      </p:cBhvr>
                                      <p:to>
                                        <p:strVal val="visible"/>
                                      </p:to>
                                    </p:set>
                                    <p:anim calcmode="lin" valueType="num">
                                      <p:cBhvr>
                                        <p:cTn id="32" dur="500" fill="hold"/>
                                        <p:tgtEl>
                                          <p:spTgt spid="198670"/>
                                        </p:tgtEl>
                                        <p:attrNameLst>
                                          <p:attrName>ppt_w</p:attrName>
                                        </p:attrNameLst>
                                      </p:cBhvr>
                                      <p:tavLst>
                                        <p:tav tm="0">
                                          <p:val>
                                            <p:fltVal val="0"/>
                                          </p:val>
                                        </p:tav>
                                        <p:tav tm="100000">
                                          <p:val>
                                            <p:strVal val="#ppt_w"/>
                                          </p:val>
                                        </p:tav>
                                      </p:tavLst>
                                    </p:anim>
                                    <p:anim calcmode="lin" valueType="num">
                                      <p:cBhvr>
                                        <p:cTn id="33" dur="500" fill="hold"/>
                                        <p:tgtEl>
                                          <p:spTgt spid="198670"/>
                                        </p:tgtEl>
                                        <p:attrNameLst>
                                          <p:attrName>ppt_h</p:attrName>
                                        </p:attrNameLst>
                                      </p:cBhvr>
                                      <p:tavLst>
                                        <p:tav tm="0">
                                          <p:val>
                                            <p:fltVal val="0"/>
                                          </p:val>
                                        </p:tav>
                                        <p:tav tm="100000">
                                          <p:val>
                                            <p:strVal val="#ppt_h"/>
                                          </p:val>
                                        </p:tav>
                                      </p:tavLst>
                                    </p:anim>
                                    <p:animEffect transition="in" filter="fade">
                                      <p:cBhvr>
                                        <p:cTn id="34" dur="500"/>
                                        <p:tgtEl>
                                          <p:spTgt spid="198670"/>
                                        </p:tgtEl>
                                      </p:cBhvr>
                                    </p:animEffect>
                                  </p:childTnLst>
                                </p:cTn>
                              </p:par>
                            </p:childTnLst>
                          </p:cTn>
                        </p:par>
                        <p:par>
                          <p:cTn id="35" fill="hold">
                            <p:stCondLst>
                              <p:cond delay="0"/>
                            </p:stCondLst>
                            <p:childTnLst>
                              <p:par>
                                <p:cTn id="36" presetID="22" presetClass="entr" presetSubtype="1" fill="hold" grpId="0" nodeType="afterEffect">
                                  <p:stCondLst>
                                    <p:cond delay="0"/>
                                  </p:stCondLst>
                                  <p:childTnLst>
                                    <p:set>
                                      <p:cBhvr>
                                        <p:cTn id="37" dur="1" fill="hold">
                                          <p:stCondLst>
                                            <p:cond delay="0"/>
                                          </p:stCondLst>
                                        </p:cTn>
                                        <p:tgtEl>
                                          <p:spTgt spid="198660"/>
                                        </p:tgtEl>
                                        <p:attrNameLst>
                                          <p:attrName>style.visibility</p:attrName>
                                        </p:attrNameLst>
                                      </p:cBhvr>
                                      <p:to>
                                        <p:strVal val="visible"/>
                                      </p:to>
                                    </p:set>
                                    <p:animEffect transition="in" filter="wipe(up)">
                                      <p:cBhvr>
                                        <p:cTn id="38" dur="500"/>
                                        <p:tgtEl>
                                          <p:spTgt spid="198660"/>
                                        </p:tgtEl>
                                      </p:cBhvr>
                                    </p:animEffect>
                                  </p:childTnLst>
                                </p:cTn>
                              </p:par>
                            </p:childTnLst>
                          </p:cTn>
                        </p:par>
                        <p:par>
                          <p:cTn id="39" fill="hold">
                            <p:stCondLst>
                              <p:cond delay="500"/>
                            </p:stCondLst>
                            <p:childTnLst>
                              <p:par>
                                <p:cTn id="40" presetID="22" presetClass="entr" presetSubtype="1" fill="hold" grpId="0" nodeType="afterEffect">
                                  <p:stCondLst>
                                    <p:cond delay="0"/>
                                  </p:stCondLst>
                                  <p:childTnLst>
                                    <p:set>
                                      <p:cBhvr>
                                        <p:cTn id="41" dur="1" fill="hold">
                                          <p:stCondLst>
                                            <p:cond delay="0"/>
                                          </p:stCondLst>
                                        </p:cTn>
                                        <p:tgtEl>
                                          <p:spTgt spid="198666"/>
                                        </p:tgtEl>
                                        <p:attrNameLst>
                                          <p:attrName>style.visibility</p:attrName>
                                        </p:attrNameLst>
                                      </p:cBhvr>
                                      <p:to>
                                        <p:strVal val="visible"/>
                                      </p:to>
                                    </p:set>
                                    <p:animEffect transition="in" filter="wipe(up)">
                                      <p:cBhvr>
                                        <p:cTn id="42" dur="500"/>
                                        <p:tgtEl>
                                          <p:spTgt spid="198666"/>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98670"/>
                                        </p:tgtEl>
                                        <p:attrNameLst>
                                          <p:attrName>style.visibility</p:attrName>
                                        </p:attrNameLst>
                                      </p:cBhvr>
                                      <p:to>
                                        <p:strVal val="hidden"/>
                                      </p:to>
                                    </p:set>
                                  </p:childTnLst>
                                </p:cTn>
                              </p:par>
                              <p:par>
                                <p:cTn id="47" presetID="1" presetClass="emph" presetSubtype="2" fill="hold" nodeType="withEffect">
                                  <p:stCondLst>
                                    <p:cond delay="0"/>
                                  </p:stCondLst>
                                  <p:childTnLst>
                                    <p:animClr clrSpc="rgb" dir="cw">
                                      <p:cBhvr>
                                        <p:cTn id="48" dur="500" fill="hold"/>
                                        <p:tgtEl>
                                          <p:spTgt spid="198660"/>
                                        </p:tgtEl>
                                        <p:attrNameLst>
                                          <p:attrName>fillcolor</p:attrName>
                                        </p:attrNameLst>
                                      </p:cBhvr>
                                      <p:to>
                                        <a:srgbClr val="CCFFFF"/>
                                      </p:to>
                                    </p:animClr>
                                    <p:set>
                                      <p:cBhvr>
                                        <p:cTn id="49" dur="500" fill="hold"/>
                                        <p:tgtEl>
                                          <p:spTgt spid="198660"/>
                                        </p:tgtEl>
                                        <p:attrNameLst>
                                          <p:attrName>fill.type</p:attrName>
                                        </p:attrNameLst>
                                      </p:cBhvr>
                                      <p:to>
                                        <p:strVal val="solid"/>
                                      </p:to>
                                    </p:set>
                                    <p:set>
                                      <p:cBhvr>
                                        <p:cTn id="50" dur="500" fill="hold"/>
                                        <p:tgtEl>
                                          <p:spTgt spid="198660"/>
                                        </p:tgtEl>
                                        <p:attrNameLst>
                                          <p:attrName>fill.on</p:attrName>
                                        </p:attrNameLst>
                                      </p:cBhvr>
                                      <p:to>
                                        <p:strVal val="true"/>
                                      </p:to>
                                    </p:set>
                                  </p:childTnLst>
                                </p:cTn>
                              </p:par>
                              <p:par>
                                <p:cTn id="51" presetID="53" presetClass="entr" presetSubtype="16" fill="hold" grpId="0" nodeType="withEffect">
                                  <p:stCondLst>
                                    <p:cond delay="0"/>
                                  </p:stCondLst>
                                  <p:childTnLst>
                                    <p:set>
                                      <p:cBhvr>
                                        <p:cTn id="52" dur="1" fill="hold">
                                          <p:stCondLst>
                                            <p:cond delay="0"/>
                                          </p:stCondLst>
                                        </p:cTn>
                                        <p:tgtEl>
                                          <p:spTgt spid="198671"/>
                                        </p:tgtEl>
                                        <p:attrNameLst>
                                          <p:attrName>style.visibility</p:attrName>
                                        </p:attrNameLst>
                                      </p:cBhvr>
                                      <p:to>
                                        <p:strVal val="visible"/>
                                      </p:to>
                                    </p:set>
                                    <p:anim calcmode="lin" valueType="num">
                                      <p:cBhvr>
                                        <p:cTn id="53" dur="500" fill="hold"/>
                                        <p:tgtEl>
                                          <p:spTgt spid="198671"/>
                                        </p:tgtEl>
                                        <p:attrNameLst>
                                          <p:attrName>ppt_w</p:attrName>
                                        </p:attrNameLst>
                                      </p:cBhvr>
                                      <p:tavLst>
                                        <p:tav tm="0">
                                          <p:val>
                                            <p:fltVal val="0"/>
                                          </p:val>
                                        </p:tav>
                                        <p:tav tm="100000">
                                          <p:val>
                                            <p:strVal val="#ppt_w"/>
                                          </p:val>
                                        </p:tav>
                                      </p:tavLst>
                                    </p:anim>
                                    <p:anim calcmode="lin" valueType="num">
                                      <p:cBhvr>
                                        <p:cTn id="54" dur="500" fill="hold"/>
                                        <p:tgtEl>
                                          <p:spTgt spid="198671"/>
                                        </p:tgtEl>
                                        <p:attrNameLst>
                                          <p:attrName>ppt_h</p:attrName>
                                        </p:attrNameLst>
                                      </p:cBhvr>
                                      <p:tavLst>
                                        <p:tav tm="0">
                                          <p:val>
                                            <p:fltVal val="0"/>
                                          </p:val>
                                        </p:tav>
                                        <p:tav tm="100000">
                                          <p:val>
                                            <p:strVal val="#ppt_h"/>
                                          </p:val>
                                        </p:tav>
                                      </p:tavLst>
                                    </p:anim>
                                    <p:animEffect transition="in" filter="fade">
                                      <p:cBhvr>
                                        <p:cTn id="55" dur="500"/>
                                        <p:tgtEl>
                                          <p:spTgt spid="198671"/>
                                        </p:tgtEl>
                                      </p:cBhvr>
                                    </p:animEffect>
                                  </p:childTnLst>
                                </p:cTn>
                              </p:par>
                            </p:childTnLst>
                          </p:cTn>
                        </p:par>
                        <p:par>
                          <p:cTn id="56" fill="hold">
                            <p:stCondLst>
                              <p:cond delay="0"/>
                            </p:stCondLst>
                            <p:childTnLst>
                              <p:par>
                                <p:cTn id="57" presetID="22" presetClass="entr" presetSubtype="1" fill="hold" grpId="0" nodeType="afterEffect">
                                  <p:stCondLst>
                                    <p:cond delay="0"/>
                                  </p:stCondLst>
                                  <p:childTnLst>
                                    <p:set>
                                      <p:cBhvr>
                                        <p:cTn id="58" dur="1" fill="hold">
                                          <p:stCondLst>
                                            <p:cond delay="0"/>
                                          </p:stCondLst>
                                        </p:cTn>
                                        <p:tgtEl>
                                          <p:spTgt spid="198662"/>
                                        </p:tgtEl>
                                        <p:attrNameLst>
                                          <p:attrName>style.visibility</p:attrName>
                                        </p:attrNameLst>
                                      </p:cBhvr>
                                      <p:to>
                                        <p:strVal val="visible"/>
                                      </p:to>
                                    </p:set>
                                    <p:animEffect transition="in" filter="wipe(up)">
                                      <p:cBhvr>
                                        <p:cTn id="59" dur="500"/>
                                        <p:tgtEl>
                                          <p:spTgt spid="198662"/>
                                        </p:tgtEl>
                                      </p:cBhvr>
                                    </p:animEffect>
                                  </p:childTnLst>
                                </p:cTn>
                              </p:par>
                            </p:childTnLst>
                          </p:cTn>
                        </p:par>
                        <p:par>
                          <p:cTn id="60" fill="hold">
                            <p:stCondLst>
                              <p:cond delay="500"/>
                            </p:stCondLst>
                            <p:childTnLst>
                              <p:par>
                                <p:cTn id="61" presetID="22" presetClass="entr" presetSubtype="1" fill="hold" grpId="0" nodeType="afterEffect">
                                  <p:stCondLst>
                                    <p:cond delay="0"/>
                                  </p:stCondLst>
                                  <p:childTnLst>
                                    <p:set>
                                      <p:cBhvr>
                                        <p:cTn id="62" dur="1" fill="hold">
                                          <p:stCondLst>
                                            <p:cond delay="0"/>
                                          </p:stCondLst>
                                        </p:cTn>
                                        <p:tgtEl>
                                          <p:spTgt spid="198667"/>
                                        </p:tgtEl>
                                        <p:attrNameLst>
                                          <p:attrName>style.visibility</p:attrName>
                                        </p:attrNameLst>
                                      </p:cBhvr>
                                      <p:to>
                                        <p:strVal val="visible"/>
                                      </p:to>
                                    </p:set>
                                    <p:animEffect transition="in" filter="wipe(up)">
                                      <p:cBhvr>
                                        <p:cTn id="63" dur="500"/>
                                        <p:tgtEl>
                                          <p:spTgt spid="198667"/>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1" nodeType="clickEffect">
                                  <p:stCondLst>
                                    <p:cond delay="0"/>
                                  </p:stCondLst>
                                  <p:childTnLst>
                                    <p:set>
                                      <p:cBhvr>
                                        <p:cTn id="67" dur="1" fill="hold">
                                          <p:stCondLst>
                                            <p:cond delay="0"/>
                                          </p:stCondLst>
                                        </p:cTn>
                                        <p:tgtEl>
                                          <p:spTgt spid="198671"/>
                                        </p:tgtEl>
                                        <p:attrNameLst>
                                          <p:attrName>style.visibility</p:attrName>
                                        </p:attrNameLst>
                                      </p:cBhvr>
                                      <p:to>
                                        <p:strVal val="hidden"/>
                                      </p:to>
                                    </p:set>
                                  </p:childTnLst>
                                </p:cTn>
                              </p:par>
                              <p:par>
                                <p:cTn id="68" presetID="1" presetClass="emph" presetSubtype="2" fill="hold" nodeType="withEffect">
                                  <p:stCondLst>
                                    <p:cond delay="0"/>
                                  </p:stCondLst>
                                  <p:childTnLst>
                                    <p:animClr clrSpc="rgb" dir="cw">
                                      <p:cBhvr>
                                        <p:cTn id="69" dur="500" fill="hold"/>
                                        <p:tgtEl>
                                          <p:spTgt spid="198662"/>
                                        </p:tgtEl>
                                        <p:attrNameLst>
                                          <p:attrName>fillcolor</p:attrName>
                                        </p:attrNameLst>
                                      </p:cBhvr>
                                      <p:to>
                                        <a:srgbClr val="CCFFFF"/>
                                      </p:to>
                                    </p:animClr>
                                    <p:set>
                                      <p:cBhvr>
                                        <p:cTn id="70" dur="500" fill="hold"/>
                                        <p:tgtEl>
                                          <p:spTgt spid="198662"/>
                                        </p:tgtEl>
                                        <p:attrNameLst>
                                          <p:attrName>fill.type</p:attrName>
                                        </p:attrNameLst>
                                      </p:cBhvr>
                                      <p:to>
                                        <p:strVal val="solid"/>
                                      </p:to>
                                    </p:set>
                                    <p:set>
                                      <p:cBhvr>
                                        <p:cTn id="71" dur="500" fill="hold"/>
                                        <p:tgtEl>
                                          <p:spTgt spid="198662"/>
                                        </p:tgtEl>
                                        <p:attrNameLst>
                                          <p:attrName>fill.on</p:attrName>
                                        </p:attrNameLst>
                                      </p:cBhvr>
                                      <p:to>
                                        <p:strVal val="true"/>
                                      </p:to>
                                    </p:set>
                                  </p:childTnLst>
                                </p:cTn>
                              </p:par>
                              <p:par>
                                <p:cTn id="72" presetID="53" presetClass="entr" presetSubtype="16" fill="hold" grpId="0" nodeType="withEffect">
                                  <p:stCondLst>
                                    <p:cond delay="0"/>
                                  </p:stCondLst>
                                  <p:childTnLst>
                                    <p:set>
                                      <p:cBhvr>
                                        <p:cTn id="73" dur="1" fill="hold">
                                          <p:stCondLst>
                                            <p:cond delay="0"/>
                                          </p:stCondLst>
                                        </p:cTn>
                                        <p:tgtEl>
                                          <p:spTgt spid="198672"/>
                                        </p:tgtEl>
                                        <p:attrNameLst>
                                          <p:attrName>style.visibility</p:attrName>
                                        </p:attrNameLst>
                                      </p:cBhvr>
                                      <p:to>
                                        <p:strVal val="visible"/>
                                      </p:to>
                                    </p:set>
                                    <p:anim calcmode="lin" valueType="num">
                                      <p:cBhvr>
                                        <p:cTn id="74" dur="500" fill="hold"/>
                                        <p:tgtEl>
                                          <p:spTgt spid="198672"/>
                                        </p:tgtEl>
                                        <p:attrNameLst>
                                          <p:attrName>ppt_w</p:attrName>
                                        </p:attrNameLst>
                                      </p:cBhvr>
                                      <p:tavLst>
                                        <p:tav tm="0">
                                          <p:val>
                                            <p:fltVal val="0"/>
                                          </p:val>
                                        </p:tav>
                                        <p:tav tm="100000">
                                          <p:val>
                                            <p:strVal val="#ppt_w"/>
                                          </p:val>
                                        </p:tav>
                                      </p:tavLst>
                                    </p:anim>
                                    <p:anim calcmode="lin" valueType="num">
                                      <p:cBhvr>
                                        <p:cTn id="75" dur="500" fill="hold"/>
                                        <p:tgtEl>
                                          <p:spTgt spid="198672"/>
                                        </p:tgtEl>
                                        <p:attrNameLst>
                                          <p:attrName>ppt_h</p:attrName>
                                        </p:attrNameLst>
                                      </p:cBhvr>
                                      <p:tavLst>
                                        <p:tav tm="0">
                                          <p:val>
                                            <p:fltVal val="0"/>
                                          </p:val>
                                        </p:tav>
                                        <p:tav tm="100000">
                                          <p:val>
                                            <p:strVal val="#ppt_h"/>
                                          </p:val>
                                        </p:tav>
                                      </p:tavLst>
                                    </p:anim>
                                    <p:animEffect transition="in" filter="fade">
                                      <p:cBhvr>
                                        <p:cTn id="76" dur="500"/>
                                        <p:tgtEl>
                                          <p:spTgt spid="198672"/>
                                        </p:tgtEl>
                                      </p:cBhvr>
                                    </p:animEffect>
                                  </p:childTnLst>
                                </p:cTn>
                              </p:par>
                            </p:childTnLst>
                          </p:cTn>
                        </p:par>
                        <p:par>
                          <p:cTn id="77" fill="hold">
                            <p:stCondLst>
                              <p:cond delay="0"/>
                            </p:stCondLst>
                            <p:childTnLst>
                              <p:par>
                                <p:cTn id="78" presetID="22" presetClass="entr" presetSubtype="1" fill="hold" grpId="0" nodeType="afterEffect">
                                  <p:stCondLst>
                                    <p:cond delay="0"/>
                                  </p:stCondLst>
                                  <p:childTnLst>
                                    <p:set>
                                      <p:cBhvr>
                                        <p:cTn id="79" dur="1" fill="hold">
                                          <p:stCondLst>
                                            <p:cond delay="0"/>
                                          </p:stCondLst>
                                        </p:cTn>
                                        <p:tgtEl>
                                          <p:spTgt spid="198663"/>
                                        </p:tgtEl>
                                        <p:attrNameLst>
                                          <p:attrName>style.visibility</p:attrName>
                                        </p:attrNameLst>
                                      </p:cBhvr>
                                      <p:to>
                                        <p:strVal val="visible"/>
                                      </p:to>
                                    </p:set>
                                    <p:animEffect transition="in" filter="wipe(up)">
                                      <p:cBhvr>
                                        <p:cTn id="80" dur="500"/>
                                        <p:tgtEl>
                                          <p:spTgt spid="198663"/>
                                        </p:tgtEl>
                                      </p:cBhvr>
                                    </p:animEffect>
                                  </p:childTnLst>
                                </p:cTn>
                              </p:par>
                            </p:childTnLst>
                          </p:cTn>
                        </p:par>
                        <p:par>
                          <p:cTn id="81" fill="hold">
                            <p:stCondLst>
                              <p:cond delay="500"/>
                            </p:stCondLst>
                            <p:childTnLst>
                              <p:par>
                                <p:cTn id="82" presetID="22" presetClass="entr" presetSubtype="1" fill="hold" grpId="0" nodeType="afterEffect">
                                  <p:stCondLst>
                                    <p:cond delay="0"/>
                                  </p:stCondLst>
                                  <p:childTnLst>
                                    <p:set>
                                      <p:cBhvr>
                                        <p:cTn id="83" dur="1" fill="hold">
                                          <p:stCondLst>
                                            <p:cond delay="0"/>
                                          </p:stCondLst>
                                        </p:cTn>
                                        <p:tgtEl>
                                          <p:spTgt spid="198668"/>
                                        </p:tgtEl>
                                        <p:attrNameLst>
                                          <p:attrName>style.visibility</p:attrName>
                                        </p:attrNameLst>
                                      </p:cBhvr>
                                      <p:to>
                                        <p:strVal val="visible"/>
                                      </p:to>
                                    </p:set>
                                    <p:animEffect transition="in" filter="wipe(up)">
                                      <p:cBhvr>
                                        <p:cTn id="84" dur="500"/>
                                        <p:tgtEl>
                                          <p:spTgt spid="198668"/>
                                        </p:tgtEl>
                                      </p:cBhvr>
                                    </p:animEffec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198672"/>
                                        </p:tgtEl>
                                        <p:attrNameLst>
                                          <p:attrName>style.visibility</p:attrName>
                                        </p:attrNameLst>
                                      </p:cBhvr>
                                      <p:to>
                                        <p:strVal val="hidden"/>
                                      </p:to>
                                    </p:set>
                                  </p:childTnLst>
                                </p:cTn>
                              </p:par>
                              <p:par>
                                <p:cTn id="89" presetID="1" presetClass="emph" presetSubtype="2" fill="hold" nodeType="withEffect">
                                  <p:stCondLst>
                                    <p:cond delay="0"/>
                                  </p:stCondLst>
                                  <p:childTnLst>
                                    <p:animClr clrSpc="rgb" dir="cw">
                                      <p:cBhvr>
                                        <p:cTn id="90" dur="500" fill="hold"/>
                                        <p:tgtEl>
                                          <p:spTgt spid="198663"/>
                                        </p:tgtEl>
                                        <p:attrNameLst>
                                          <p:attrName>fillcolor</p:attrName>
                                        </p:attrNameLst>
                                      </p:cBhvr>
                                      <p:to>
                                        <a:srgbClr val="CCFFFF"/>
                                      </p:to>
                                    </p:animClr>
                                    <p:set>
                                      <p:cBhvr>
                                        <p:cTn id="91" dur="500" fill="hold"/>
                                        <p:tgtEl>
                                          <p:spTgt spid="198663"/>
                                        </p:tgtEl>
                                        <p:attrNameLst>
                                          <p:attrName>fill.type</p:attrName>
                                        </p:attrNameLst>
                                      </p:cBhvr>
                                      <p:to>
                                        <p:strVal val="solid"/>
                                      </p:to>
                                    </p:set>
                                    <p:set>
                                      <p:cBhvr>
                                        <p:cTn id="92" dur="500" fill="hold"/>
                                        <p:tgtEl>
                                          <p:spTgt spid="198663"/>
                                        </p:tgtEl>
                                        <p:attrNameLst>
                                          <p:attrName>fill.on</p:attrName>
                                        </p:attrNameLst>
                                      </p:cBhvr>
                                      <p:to>
                                        <p:strVal val="true"/>
                                      </p:to>
                                    </p:set>
                                  </p:childTnLst>
                                </p:cTn>
                              </p:par>
                              <p:par>
                                <p:cTn id="93" presetID="53" presetClass="entr" presetSubtype="16" fill="hold" grpId="0" nodeType="withEffect">
                                  <p:stCondLst>
                                    <p:cond delay="0"/>
                                  </p:stCondLst>
                                  <p:childTnLst>
                                    <p:set>
                                      <p:cBhvr>
                                        <p:cTn id="94" dur="1" fill="hold">
                                          <p:stCondLst>
                                            <p:cond delay="0"/>
                                          </p:stCondLst>
                                        </p:cTn>
                                        <p:tgtEl>
                                          <p:spTgt spid="198673"/>
                                        </p:tgtEl>
                                        <p:attrNameLst>
                                          <p:attrName>style.visibility</p:attrName>
                                        </p:attrNameLst>
                                      </p:cBhvr>
                                      <p:to>
                                        <p:strVal val="visible"/>
                                      </p:to>
                                    </p:set>
                                    <p:anim calcmode="lin" valueType="num">
                                      <p:cBhvr>
                                        <p:cTn id="95" dur="500" fill="hold"/>
                                        <p:tgtEl>
                                          <p:spTgt spid="198673"/>
                                        </p:tgtEl>
                                        <p:attrNameLst>
                                          <p:attrName>ppt_w</p:attrName>
                                        </p:attrNameLst>
                                      </p:cBhvr>
                                      <p:tavLst>
                                        <p:tav tm="0">
                                          <p:val>
                                            <p:fltVal val="0"/>
                                          </p:val>
                                        </p:tav>
                                        <p:tav tm="100000">
                                          <p:val>
                                            <p:strVal val="#ppt_w"/>
                                          </p:val>
                                        </p:tav>
                                      </p:tavLst>
                                    </p:anim>
                                    <p:anim calcmode="lin" valueType="num">
                                      <p:cBhvr>
                                        <p:cTn id="96" dur="500" fill="hold"/>
                                        <p:tgtEl>
                                          <p:spTgt spid="198673"/>
                                        </p:tgtEl>
                                        <p:attrNameLst>
                                          <p:attrName>ppt_h</p:attrName>
                                        </p:attrNameLst>
                                      </p:cBhvr>
                                      <p:tavLst>
                                        <p:tav tm="0">
                                          <p:val>
                                            <p:fltVal val="0"/>
                                          </p:val>
                                        </p:tav>
                                        <p:tav tm="100000">
                                          <p:val>
                                            <p:strVal val="#ppt_h"/>
                                          </p:val>
                                        </p:tav>
                                      </p:tavLst>
                                    </p:anim>
                                    <p:animEffect transition="in" filter="fade">
                                      <p:cBhvr>
                                        <p:cTn id="97" dur="500"/>
                                        <p:tgtEl>
                                          <p:spTgt spid="198673"/>
                                        </p:tgtEl>
                                      </p:cBhvr>
                                    </p:animEffect>
                                  </p:childTnLst>
                                </p:cTn>
                              </p:par>
                            </p:childTnLst>
                          </p:cTn>
                        </p:par>
                        <p:par>
                          <p:cTn id="98" fill="hold">
                            <p:stCondLst>
                              <p:cond delay="0"/>
                            </p:stCondLst>
                            <p:childTnLst>
                              <p:par>
                                <p:cTn id="99" presetID="22" presetClass="entr" presetSubtype="1" fill="hold" grpId="0" nodeType="afterEffect">
                                  <p:stCondLst>
                                    <p:cond delay="0"/>
                                  </p:stCondLst>
                                  <p:childTnLst>
                                    <p:set>
                                      <p:cBhvr>
                                        <p:cTn id="100" dur="1" fill="hold">
                                          <p:stCondLst>
                                            <p:cond delay="0"/>
                                          </p:stCondLst>
                                        </p:cTn>
                                        <p:tgtEl>
                                          <p:spTgt spid="198664"/>
                                        </p:tgtEl>
                                        <p:attrNameLst>
                                          <p:attrName>style.visibility</p:attrName>
                                        </p:attrNameLst>
                                      </p:cBhvr>
                                      <p:to>
                                        <p:strVal val="visible"/>
                                      </p:to>
                                    </p:set>
                                    <p:animEffect transition="in" filter="wipe(up)">
                                      <p:cBhvr>
                                        <p:cTn id="101" dur="500"/>
                                        <p:tgtEl>
                                          <p:spTgt spid="198664"/>
                                        </p:tgtEl>
                                      </p:cBhvr>
                                    </p:animEffect>
                                  </p:childTnLst>
                                </p:cTn>
                              </p:par>
                            </p:childTnLst>
                          </p:cTn>
                        </p:par>
                      </p:childTnLst>
                    </p:cTn>
                  </p:par>
                  <p:par>
                    <p:cTn id="102" fill="hold">
                      <p:stCondLst>
                        <p:cond delay="indefinite"/>
                      </p:stCondLst>
                      <p:childTnLst>
                        <p:par>
                          <p:cTn id="103" fill="hold">
                            <p:stCondLst>
                              <p:cond delay="0"/>
                            </p:stCondLst>
                            <p:childTnLst>
                              <p:par>
                                <p:cTn id="104" presetID="1" presetClass="exit" presetSubtype="0" fill="hold" grpId="1" nodeType="clickEffect">
                                  <p:stCondLst>
                                    <p:cond delay="0"/>
                                  </p:stCondLst>
                                  <p:childTnLst>
                                    <p:set>
                                      <p:cBhvr>
                                        <p:cTn id="105" dur="1" fill="hold">
                                          <p:stCondLst>
                                            <p:cond delay="0"/>
                                          </p:stCondLst>
                                        </p:cTn>
                                        <p:tgtEl>
                                          <p:spTgt spid="198673"/>
                                        </p:tgtEl>
                                        <p:attrNameLst>
                                          <p:attrName>style.visibility</p:attrName>
                                        </p:attrNameLst>
                                      </p:cBhvr>
                                      <p:to>
                                        <p:strVal val="hidden"/>
                                      </p:to>
                                    </p:set>
                                  </p:childTnLst>
                                </p:cTn>
                              </p:par>
                              <p:par>
                                <p:cTn id="106" presetID="1" presetClass="emph" presetSubtype="2" fill="hold" nodeType="withEffect">
                                  <p:stCondLst>
                                    <p:cond delay="0"/>
                                  </p:stCondLst>
                                  <p:childTnLst>
                                    <p:animClr clrSpc="rgb" dir="cw">
                                      <p:cBhvr>
                                        <p:cTn id="107" dur="500" fill="hold"/>
                                        <p:tgtEl>
                                          <p:spTgt spid="198664"/>
                                        </p:tgtEl>
                                        <p:attrNameLst>
                                          <p:attrName>fillcolor</p:attrName>
                                        </p:attrNameLst>
                                      </p:cBhvr>
                                      <p:to>
                                        <a:srgbClr val="CCFFFF"/>
                                      </p:to>
                                    </p:animClr>
                                    <p:set>
                                      <p:cBhvr>
                                        <p:cTn id="108" dur="500" fill="hold"/>
                                        <p:tgtEl>
                                          <p:spTgt spid="198664"/>
                                        </p:tgtEl>
                                        <p:attrNameLst>
                                          <p:attrName>fill.type</p:attrName>
                                        </p:attrNameLst>
                                      </p:cBhvr>
                                      <p:to>
                                        <p:strVal val="solid"/>
                                      </p:to>
                                    </p:set>
                                    <p:set>
                                      <p:cBhvr>
                                        <p:cTn id="109" dur="500" fill="hold"/>
                                        <p:tgtEl>
                                          <p:spTgt spid="19866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9" grpId="0" animBg="1"/>
      <p:bldP spid="198660" grpId="0" animBg="1"/>
      <p:bldP spid="198661" grpId="0" animBg="1"/>
      <p:bldP spid="198662" grpId="0" animBg="1"/>
      <p:bldP spid="198663" grpId="0" animBg="1"/>
      <p:bldP spid="198664" grpId="0" animBg="1"/>
      <p:bldP spid="198665" grpId="0" animBg="1"/>
      <p:bldP spid="198666" grpId="0" animBg="1"/>
      <p:bldP spid="198667" grpId="0" animBg="1"/>
      <p:bldP spid="198668" grpId="0" animBg="1"/>
      <p:bldP spid="198669" grpId="0" animBg="1"/>
      <p:bldP spid="198669" grpId="1" animBg="1"/>
      <p:bldP spid="198670" grpId="0" animBg="1"/>
      <p:bldP spid="198670" grpId="1" animBg="1"/>
      <p:bldP spid="198671" grpId="0" animBg="1"/>
      <p:bldP spid="198671" grpId="1" animBg="1"/>
      <p:bldP spid="198672" grpId="0" animBg="1"/>
      <p:bldP spid="198672" grpId="1" animBg="1"/>
      <p:bldP spid="198673" grpId="0" animBg="1"/>
      <p:bldP spid="198673" grpId="1"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ChangeArrowheads="1"/>
          </p:cNvSpPr>
          <p:nvPr/>
        </p:nvSpPr>
        <p:spPr bwMode="auto">
          <a:xfrm>
            <a:off x="846161" y="2975051"/>
            <a:ext cx="10276764"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latin typeface="华文新魏" panose="02010800040101010101" pitchFamily="2" charset="-122"/>
                <a:ea typeface="华文新魏" panose="02010800040101010101" pitchFamily="2" charset="-122"/>
              </a:rPr>
              <a:t>      </a:t>
            </a:r>
            <a:r>
              <a:rPr lang="zh-CN" altLang="en-US" sz="3200" dirty="0">
                <a:latin typeface="华文新魏" panose="02010800040101010101" pitchFamily="2" charset="-122"/>
                <a:ea typeface="华文新魏" panose="02010800040101010101" pitchFamily="2" charset="-122"/>
              </a:rPr>
              <a:t>删除任务首先</a:t>
            </a:r>
            <a:r>
              <a:rPr lang="zh-CN" altLang="en-US" sz="3200" dirty="0">
                <a:solidFill>
                  <a:srgbClr val="0070C0"/>
                </a:solidFill>
                <a:latin typeface="华文新魏" panose="02010800040101010101" pitchFamily="2" charset="-122"/>
                <a:ea typeface="华文新魏" panose="02010800040101010101" pitchFamily="2" charset="-122"/>
              </a:rPr>
              <a:t>本任务</a:t>
            </a:r>
            <a:r>
              <a:rPr lang="zh-CN" altLang="en-US" sz="3200" dirty="0">
                <a:latin typeface="华文新魏" panose="02010800040101010101" pitchFamily="2" charset="-122"/>
                <a:ea typeface="华文新魏" panose="02010800040101010101" pitchFamily="2" charset="-122"/>
              </a:rPr>
              <a:t>从</a:t>
            </a:r>
            <a:r>
              <a:rPr lang="zh-CN" altLang="en-US" sz="3200" dirty="0">
                <a:solidFill>
                  <a:srgbClr val="00B050"/>
                </a:solidFill>
                <a:latin typeface="华文新魏" panose="02010800040101010101" pitchFamily="2" charset="-122"/>
                <a:ea typeface="华文新魏" panose="02010800040101010101" pitchFamily="2" charset="-122"/>
              </a:rPr>
              <a:t>就绪表</a:t>
            </a:r>
            <a:r>
              <a:rPr lang="zh-CN" altLang="en-US" sz="3200" dirty="0">
                <a:latin typeface="华文新魏" panose="02010800040101010101" pitchFamily="2" charset="-122"/>
                <a:ea typeface="华文新魏" panose="02010800040101010101" pitchFamily="2" charset="-122"/>
              </a:rPr>
              <a:t>中删除，然后本任务从</a:t>
            </a:r>
            <a:r>
              <a:rPr lang="zh-CN" altLang="en-US" sz="3200" dirty="0">
                <a:solidFill>
                  <a:srgbClr val="FF0000"/>
                </a:solidFill>
                <a:latin typeface="华文新魏" panose="02010800040101010101" pitchFamily="2" charset="-122"/>
                <a:ea typeface="华文新魏" panose="02010800040101010101" pitchFamily="2" charset="-122"/>
              </a:rPr>
              <a:t>索引表数组</a:t>
            </a:r>
            <a:r>
              <a:rPr lang="en-US" altLang="zh-CN" sz="3200" dirty="0">
                <a:latin typeface="华文新魏" panose="02010800040101010101" pitchFamily="2" charset="-122"/>
                <a:ea typeface="华文新魏" panose="02010800040101010101" pitchFamily="2" charset="-122"/>
              </a:rPr>
              <a:t>OSTCBPrioTbl[]</a:t>
            </a:r>
            <a:r>
              <a:rPr lang="zh-CN" altLang="en-US" sz="3200" dirty="0">
                <a:latin typeface="华文新魏" panose="02010800040101010101" pitchFamily="2" charset="-122"/>
                <a:ea typeface="华文新魏" panose="02010800040101010101" pitchFamily="2" charset="-122"/>
              </a:rPr>
              <a:t>中删除，接着本任务从已使用的</a:t>
            </a:r>
            <a:r>
              <a:rPr lang="zh-CN" altLang="en-US" sz="3200" dirty="0">
                <a:solidFill>
                  <a:srgbClr val="00B050"/>
                </a:solidFill>
                <a:latin typeface="华文新魏" panose="02010800040101010101" pitchFamily="2" charset="-122"/>
                <a:ea typeface="华文新魏" panose="02010800040101010101" pitchFamily="2" charset="-122"/>
              </a:rPr>
              <a:t>任务控制块链表</a:t>
            </a:r>
            <a:r>
              <a:rPr lang="zh-CN" altLang="en-US" sz="3200" dirty="0">
                <a:latin typeface="华文新魏" panose="02010800040101010101" pitchFamily="2" charset="-122"/>
                <a:ea typeface="华文新魏" panose="02010800040101010101" pitchFamily="2" charset="-122"/>
              </a:rPr>
              <a:t>中删除，最后将任务控制块</a:t>
            </a:r>
            <a:r>
              <a:rPr lang="zh-CN" altLang="en-US" sz="3200" dirty="0">
                <a:solidFill>
                  <a:srgbClr val="0070C0"/>
                </a:solidFill>
                <a:latin typeface="华文新魏" panose="02010800040101010101" pitchFamily="2" charset="-122"/>
                <a:ea typeface="华文新魏" panose="02010800040101010101" pitchFamily="2" charset="-122"/>
              </a:rPr>
              <a:t>加到空闲</a:t>
            </a:r>
            <a:r>
              <a:rPr lang="en-US" altLang="zh-CN" sz="3200" dirty="0">
                <a:solidFill>
                  <a:srgbClr val="0070C0"/>
                </a:solidFill>
                <a:latin typeface="华文新魏" panose="02010800040101010101" pitchFamily="2" charset="-122"/>
                <a:ea typeface="华文新魏" panose="02010800040101010101" pitchFamily="2" charset="-122"/>
              </a:rPr>
              <a:t>TCB</a:t>
            </a:r>
            <a:r>
              <a:rPr lang="zh-CN" altLang="en-US" sz="3200" dirty="0">
                <a:solidFill>
                  <a:srgbClr val="0070C0"/>
                </a:solidFill>
                <a:latin typeface="华文新魏" panose="02010800040101010101" pitchFamily="2" charset="-122"/>
                <a:ea typeface="华文新魏" panose="02010800040101010101" pitchFamily="2" charset="-122"/>
              </a:rPr>
              <a:t>链表</a:t>
            </a:r>
            <a:r>
              <a:rPr lang="zh-CN" altLang="en-US" sz="3200" dirty="0">
                <a:latin typeface="华文新魏" panose="02010800040101010101" pitchFamily="2" charset="-122"/>
                <a:ea typeface="华文新魏" panose="02010800040101010101" pitchFamily="2" charset="-122"/>
              </a:rPr>
              <a:t>中，启动调度器运行下一个优先级最高的就绪任务，任务删除结束。</a:t>
            </a:r>
          </a:p>
        </p:txBody>
      </p:sp>
      <p:sp>
        <p:nvSpPr>
          <p:cNvPr id="146435" name="Rectangle 3"/>
          <p:cNvSpPr>
            <a:spLocks noChangeArrowheads="1"/>
          </p:cNvSpPr>
          <p:nvPr/>
        </p:nvSpPr>
        <p:spPr bwMode="auto">
          <a:xfrm>
            <a:off x="1981200" y="88709"/>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3.4  </a:t>
            </a:r>
            <a:r>
              <a:rPr lang="zh-CN" altLang="en-US" sz="4400" dirty="0"/>
              <a:t>任务的结束</a:t>
            </a:r>
          </a:p>
        </p:txBody>
      </p:sp>
      <p:sp>
        <p:nvSpPr>
          <p:cNvPr id="215044" name="Rectangle 4"/>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删除任务小结 </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15044"/>
                                        </p:tgtEl>
                                        <p:attrNameLst>
                                          <p:attrName>style.visibility</p:attrName>
                                        </p:attrNameLst>
                                      </p:cBhvr>
                                      <p:to>
                                        <p:strVal val="visible"/>
                                      </p:to>
                                    </p:set>
                                    <p:anim calcmode="lin" valueType="num">
                                      <p:cBhvr additive="base">
                                        <p:cTn id="7" dur="500" fill="hold"/>
                                        <p:tgtEl>
                                          <p:spTgt spid="215044"/>
                                        </p:tgtEl>
                                        <p:attrNameLst>
                                          <p:attrName>ppt_x</p:attrName>
                                        </p:attrNameLst>
                                      </p:cBhvr>
                                      <p:tavLst>
                                        <p:tav tm="0">
                                          <p:val>
                                            <p:strVal val="1+#ppt_w/2"/>
                                          </p:val>
                                        </p:tav>
                                        <p:tav tm="100000">
                                          <p:val>
                                            <p:strVal val="#ppt_x"/>
                                          </p:val>
                                        </p:tav>
                                      </p:tavLst>
                                    </p:anim>
                                    <p:anim calcmode="lin" valueType="num">
                                      <p:cBhvr additive="base">
                                        <p:cTn id="8" dur="500" fill="hold"/>
                                        <p:tgtEl>
                                          <p:spTgt spid="21504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215042"/>
                                        </p:tgtEl>
                                        <p:attrNameLst>
                                          <p:attrName>style.visibility</p:attrName>
                                        </p:attrNameLst>
                                      </p:cBhvr>
                                      <p:to>
                                        <p:strVal val="visible"/>
                                      </p:to>
                                    </p:set>
                                    <p:animEffect transition="in" filter="wipe(up)">
                                      <p:cBhvr>
                                        <p:cTn id="12" dur="500"/>
                                        <p:tgtEl>
                                          <p:spTgt spid="2150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2" grpId="0"/>
      <p:bldP spid="215044"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逻辑</a:t>
            </a:r>
            <a:r>
              <a:rPr lang="en-US" altLang="zh-CN" dirty="0"/>
              <a:t>----</a:t>
            </a:r>
            <a:r>
              <a:rPr lang="zh-CN" altLang="en-US" dirty="0"/>
              <a:t>小结</a:t>
            </a:r>
          </a:p>
        </p:txBody>
      </p:sp>
      <p:sp>
        <p:nvSpPr>
          <p:cNvPr id="4" name="流程图: 可选过程 3"/>
          <p:cNvSpPr/>
          <p:nvPr/>
        </p:nvSpPr>
        <p:spPr>
          <a:xfrm>
            <a:off x="1996225" y="2021983"/>
            <a:ext cx="1970468" cy="618186"/>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dirty="0"/>
              <a:t>系统初始化（</a:t>
            </a:r>
            <a:r>
              <a:rPr lang="en-US" altLang="zh-CN" dirty="0"/>
              <a:t>TCB</a:t>
            </a:r>
            <a:r>
              <a:rPr lang="zh-CN" altLang="en-US" dirty="0"/>
              <a:t>、就绪表）</a:t>
            </a:r>
          </a:p>
        </p:txBody>
      </p:sp>
      <p:sp>
        <p:nvSpPr>
          <p:cNvPr id="6" name="流程图: 可选过程 5"/>
          <p:cNvSpPr/>
          <p:nvPr/>
        </p:nvSpPr>
        <p:spPr>
          <a:xfrm>
            <a:off x="1996225" y="3810000"/>
            <a:ext cx="1970468" cy="631065"/>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dirty="0" err="1"/>
              <a:t>Osstart</a:t>
            </a:r>
            <a:r>
              <a:rPr lang="zh-CN" altLang="en-US" dirty="0"/>
              <a:t>第一次判断最高优先级</a:t>
            </a:r>
          </a:p>
        </p:txBody>
      </p:sp>
      <p:sp>
        <p:nvSpPr>
          <p:cNvPr id="7" name="流程图: 可选过程 6"/>
          <p:cNvSpPr/>
          <p:nvPr/>
        </p:nvSpPr>
        <p:spPr>
          <a:xfrm>
            <a:off x="1996225" y="2965417"/>
            <a:ext cx="1970468" cy="631065"/>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t>任务创建时填就绪表</a:t>
            </a:r>
          </a:p>
        </p:txBody>
      </p:sp>
      <p:cxnSp>
        <p:nvCxnSpPr>
          <p:cNvPr id="9" name="直接箭头连接符 8"/>
          <p:cNvCxnSpPr>
            <a:stCxn id="4" idx="2"/>
          </p:cNvCxnSpPr>
          <p:nvPr/>
        </p:nvCxnSpPr>
        <p:spPr>
          <a:xfrm>
            <a:off x="2981459" y="2640169"/>
            <a:ext cx="0" cy="325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endCxn id="6" idx="0"/>
          </p:cNvCxnSpPr>
          <p:nvPr/>
        </p:nvCxnSpPr>
        <p:spPr>
          <a:xfrm>
            <a:off x="2981459" y="3596482"/>
            <a:ext cx="0" cy="213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流程图: 预定义过程 11"/>
          <p:cNvSpPr/>
          <p:nvPr/>
        </p:nvSpPr>
        <p:spPr>
          <a:xfrm>
            <a:off x="1580072" y="4916453"/>
            <a:ext cx="2802774" cy="1097981"/>
          </a:xfrm>
          <a:prstGeom prst="flowChartPredefinedProcess">
            <a:avLst/>
          </a:prstGeom>
        </p:spPr>
        <p:style>
          <a:lnRef idx="0">
            <a:schemeClr val="accent3"/>
          </a:lnRef>
          <a:fillRef idx="3">
            <a:schemeClr val="accent3"/>
          </a:fillRef>
          <a:effectRef idx="3">
            <a:schemeClr val="accent3"/>
          </a:effectRef>
          <a:fontRef idx="minor">
            <a:schemeClr val="lt1"/>
          </a:fontRef>
        </p:style>
        <p:txBody>
          <a:bodyPr lIns="0" rIns="0" rtlCol="0" anchor="ctr"/>
          <a:lstStyle/>
          <a:p>
            <a:pPr algn="ctr"/>
            <a:r>
              <a:rPr lang="zh-CN" altLang="en-US" b="1"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延时函数中当前任务脱离就绪，调度函数判断最高优先级</a:t>
            </a:r>
          </a:p>
        </p:txBody>
      </p:sp>
      <p:sp>
        <p:nvSpPr>
          <p:cNvPr id="17" name="流程图: 准备 16"/>
          <p:cNvSpPr/>
          <p:nvPr/>
        </p:nvSpPr>
        <p:spPr>
          <a:xfrm>
            <a:off x="7877908" y="1501082"/>
            <a:ext cx="2940148" cy="829994"/>
          </a:xfrm>
          <a:prstGeom prst="flowChartPreparati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CN" dirty="0" err="1"/>
              <a:t>Timeticks</a:t>
            </a:r>
            <a:r>
              <a:rPr lang="zh-CN" altLang="en-US" dirty="0"/>
              <a:t>中延时结束时，该任务就绪</a:t>
            </a:r>
          </a:p>
        </p:txBody>
      </p:sp>
      <p:sp>
        <p:nvSpPr>
          <p:cNvPr id="18" name="剪去对角的矩形 17"/>
          <p:cNvSpPr/>
          <p:nvPr/>
        </p:nvSpPr>
        <p:spPr>
          <a:xfrm>
            <a:off x="7877908" y="3164532"/>
            <a:ext cx="2940148" cy="659712"/>
          </a:xfrm>
          <a:prstGeom prst="snip2Diag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latin typeface="Arial" panose="020B0604020202020204" pitchFamily="34" charset="0"/>
                <a:ea typeface="华文新魏" panose="02010800040101010101" pitchFamily="2" charset="-122"/>
              </a:rPr>
              <a:t>void  </a:t>
            </a:r>
            <a:r>
              <a:rPr lang="en-US" altLang="zh-CN" dirty="0" err="1">
                <a:latin typeface="Arial" panose="020B0604020202020204" pitchFamily="34" charset="0"/>
                <a:ea typeface="华文新魏" panose="02010800040101010101" pitchFamily="2" charset="-122"/>
              </a:rPr>
              <a:t>OSIntExit</a:t>
            </a:r>
            <a:r>
              <a:rPr lang="en-US" altLang="zh-CN" dirty="0">
                <a:latin typeface="Arial" panose="020B0604020202020204" pitchFamily="34" charset="0"/>
                <a:ea typeface="华文新魏" panose="02010800040101010101" pitchFamily="2" charset="-122"/>
              </a:rPr>
              <a:t> (void)</a:t>
            </a:r>
          </a:p>
          <a:p>
            <a:pPr algn="ctr"/>
            <a:r>
              <a:rPr lang="zh-CN" altLang="en-US" dirty="0"/>
              <a:t>当前任务脱离就绪、调度</a:t>
            </a:r>
          </a:p>
        </p:txBody>
      </p:sp>
      <p:cxnSp>
        <p:nvCxnSpPr>
          <p:cNvPr id="20" name="直接箭头连接符 19"/>
          <p:cNvCxnSpPr>
            <a:stCxn id="17" idx="2"/>
            <a:endCxn id="18" idx="3"/>
          </p:cNvCxnSpPr>
          <p:nvPr/>
        </p:nvCxnSpPr>
        <p:spPr>
          <a:xfrm>
            <a:off x="9347982" y="2331076"/>
            <a:ext cx="0" cy="8334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2981459" y="4441065"/>
            <a:ext cx="0" cy="427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5247249" y="2965417"/>
            <a:ext cx="1899139" cy="1057943"/>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dirty="0">
                <a:ln w="0"/>
                <a:solidFill>
                  <a:schemeClr val="tx1"/>
                </a:solidFill>
                <a:effectLst>
                  <a:outerShdw blurRad="38100" dist="19050" dir="2700000" algn="tl" rotWithShape="0">
                    <a:schemeClr val="dk1">
                      <a:alpha val="40000"/>
                    </a:schemeClr>
                  </a:outerShdw>
                </a:effectLst>
              </a:rPr>
              <a:t>调度函数</a:t>
            </a:r>
            <a:endParaRPr lang="en-US" altLang="zh-CN" dirty="0">
              <a:ln w="0"/>
              <a:solidFill>
                <a:schemeClr val="tx1"/>
              </a:solidFill>
              <a:effectLst>
                <a:outerShdw blurRad="38100" dist="19050" dir="2700000" algn="tl" rotWithShape="0">
                  <a:schemeClr val="dk1">
                    <a:alpha val="40000"/>
                  </a:schemeClr>
                </a:outerShdw>
              </a:effectLst>
            </a:endParaRPr>
          </a:p>
          <a:p>
            <a:pPr algn="ctr"/>
            <a:r>
              <a:rPr lang="zh-CN" altLang="en-US" dirty="0">
                <a:ln w="0"/>
                <a:solidFill>
                  <a:schemeClr val="tx1"/>
                </a:solidFill>
                <a:effectLst>
                  <a:outerShdw blurRad="38100" dist="19050" dir="2700000" algn="tl" rotWithShape="0">
                    <a:schemeClr val="dk1">
                      <a:alpha val="40000"/>
                    </a:schemeClr>
                  </a:outerShdw>
                </a:effectLst>
              </a:rPr>
              <a:t>判断最高优先级</a:t>
            </a:r>
          </a:p>
        </p:txBody>
      </p:sp>
      <p:cxnSp>
        <p:nvCxnSpPr>
          <p:cNvPr id="26" name="肘形连接符 25"/>
          <p:cNvCxnSpPr>
            <a:stCxn id="12" idx="3"/>
            <a:endCxn id="24" idx="2"/>
          </p:cNvCxnSpPr>
          <p:nvPr/>
        </p:nvCxnSpPr>
        <p:spPr>
          <a:xfrm flipV="1">
            <a:off x="4382846" y="3494389"/>
            <a:ext cx="864403" cy="19710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流程图: 准备 28"/>
          <p:cNvSpPr/>
          <p:nvPr/>
        </p:nvSpPr>
        <p:spPr>
          <a:xfrm>
            <a:off x="7877908" y="4654583"/>
            <a:ext cx="3052689" cy="810860"/>
          </a:xfrm>
          <a:prstGeom prst="flowChartPreparati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dirty="0"/>
              <a:t>各种中断函数</a:t>
            </a:r>
            <a:endParaRPr lang="en-US" altLang="zh-CN" dirty="0"/>
          </a:p>
          <a:p>
            <a:pPr algn="ctr"/>
            <a:r>
              <a:rPr lang="zh-CN" altLang="en-US" dirty="0"/>
              <a:t>执行完毕</a:t>
            </a:r>
          </a:p>
        </p:txBody>
      </p:sp>
      <p:cxnSp>
        <p:nvCxnSpPr>
          <p:cNvPr id="31" name="肘形连接符 30"/>
          <p:cNvCxnSpPr>
            <a:stCxn id="29" idx="3"/>
            <a:endCxn id="18" idx="0"/>
          </p:cNvCxnSpPr>
          <p:nvPr/>
        </p:nvCxnSpPr>
        <p:spPr>
          <a:xfrm flipH="1" flipV="1">
            <a:off x="10818056" y="3494388"/>
            <a:ext cx="112541" cy="1565625"/>
          </a:xfrm>
          <a:prstGeom prst="bentConnector3">
            <a:avLst>
              <a:gd name="adj1" fmla="val -20312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18" idx="2"/>
            <a:endCxn id="24" idx="6"/>
          </p:cNvCxnSpPr>
          <p:nvPr/>
        </p:nvCxnSpPr>
        <p:spPr>
          <a:xfrm flipH="1">
            <a:off x="7146388" y="3494388"/>
            <a:ext cx="73152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圆角矩形 2"/>
          <p:cNvSpPr/>
          <p:nvPr/>
        </p:nvSpPr>
        <p:spPr>
          <a:xfrm>
            <a:off x="5141741" y="1523333"/>
            <a:ext cx="2110154" cy="63720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dirty="0" err="1"/>
              <a:t>Taskdel</a:t>
            </a:r>
            <a:r>
              <a:rPr lang="zh-CN" altLang="en-US" dirty="0"/>
              <a:t>当前任务脱离就绪、调度</a:t>
            </a:r>
          </a:p>
        </p:txBody>
      </p:sp>
      <p:cxnSp>
        <p:nvCxnSpPr>
          <p:cNvPr id="8" name="直接箭头连接符 7"/>
          <p:cNvCxnSpPr>
            <a:stCxn id="3" idx="2"/>
            <a:endCxn id="24" idx="0"/>
          </p:cNvCxnSpPr>
          <p:nvPr/>
        </p:nvCxnSpPr>
        <p:spPr>
          <a:xfrm>
            <a:off x="6196818" y="2160540"/>
            <a:ext cx="1" cy="804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pPr eaLnBrk="1" hangingPunct="1"/>
            <a:r>
              <a:rPr lang="zh-CN" altLang="en-US" dirty="0"/>
              <a:t>目录</a:t>
            </a:r>
          </a:p>
        </p:txBody>
      </p:sp>
      <p:sp>
        <p:nvSpPr>
          <p:cNvPr id="147459" name="Rectangle 3"/>
          <p:cNvSpPr>
            <a:spLocks noGrp="1" noChangeArrowheads="1"/>
          </p:cNvSpPr>
          <p:nvPr>
            <p:ph idx="1"/>
          </p:nvPr>
        </p:nvSpPr>
        <p:spPr>
          <a:noFill/>
        </p:spPr>
        <p:txBody>
          <a:bodyPr/>
          <a:lstStyle/>
          <a:p>
            <a:pPr eaLnBrk="1" hangingPunct="1">
              <a:spcBef>
                <a:spcPct val="50000"/>
              </a:spcBef>
              <a:buClr>
                <a:srgbClr val="FF0000"/>
              </a:buClr>
              <a:buFont typeface="Wingdings" panose="05000000000000000000" pitchFamily="2" charset="2"/>
              <a:buChar char="Ø"/>
            </a:pPr>
            <a:r>
              <a:rPr lang="zh-CN" altLang="en-US">
                <a:solidFill>
                  <a:srgbClr val="C0C0C0"/>
                </a:solidFill>
              </a:rPr>
              <a:t>概述</a:t>
            </a:r>
          </a:p>
          <a:p>
            <a:pPr eaLnBrk="1" hangingPunct="1">
              <a:spcBef>
                <a:spcPct val="50000"/>
              </a:spcBef>
              <a:buClr>
                <a:srgbClr val="FF0000"/>
              </a:buClr>
              <a:buFont typeface="Wingdings" panose="05000000000000000000" pitchFamily="2" charset="2"/>
              <a:buChar char="Ø"/>
            </a:pPr>
            <a:r>
              <a:rPr lang="zh-CN" altLang="en-US">
                <a:solidFill>
                  <a:srgbClr val="C0C0C0"/>
                </a:solidFill>
              </a:rPr>
              <a:t>最小内核</a:t>
            </a:r>
          </a:p>
          <a:p>
            <a:pPr eaLnBrk="1" hangingPunct="1">
              <a:spcBef>
                <a:spcPct val="50000"/>
              </a:spcBef>
              <a:buClr>
                <a:srgbClr val="FF0000"/>
              </a:buClr>
              <a:buFont typeface="Wingdings" panose="05000000000000000000" pitchFamily="2" charset="2"/>
              <a:buChar char="Ø"/>
            </a:pPr>
            <a:r>
              <a:rPr lang="zh-CN" altLang="en-US">
                <a:solidFill>
                  <a:srgbClr val="C0C0C0"/>
                </a:solidFill>
              </a:rPr>
              <a:t>临界区与中断管理</a:t>
            </a:r>
          </a:p>
          <a:p>
            <a:pPr eaLnBrk="1" hangingPunct="1">
              <a:spcBef>
                <a:spcPct val="50000"/>
              </a:spcBef>
              <a:buClr>
                <a:srgbClr val="FF0000"/>
              </a:buClr>
              <a:buFont typeface="Wingdings" panose="05000000000000000000" pitchFamily="2" charset="2"/>
              <a:buChar char="Ø"/>
            </a:pPr>
            <a:r>
              <a:rPr lang="zh-CN" altLang="en-US">
                <a:solidFill>
                  <a:srgbClr val="C0C0C0"/>
                </a:solidFill>
              </a:rPr>
              <a:t>任务的结束</a:t>
            </a:r>
          </a:p>
          <a:p>
            <a:pPr eaLnBrk="1" hangingPunct="1">
              <a:spcBef>
                <a:spcPct val="50000"/>
              </a:spcBef>
              <a:buClr>
                <a:srgbClr val="FF0000"/>
              </a:buClr>
              <a:buFont typeface="Wingdings" panose="05000000000000000000" pitchFamily="2" charset="2"/>
              <a:buChar char="Ø"/>
            </a:pPr>
            <a:r>
              <a:rPr lang="zh-CN" altLang="en-US">
                <a:solidFill>
                  <a:srgbClr val="FF0000"/>
                </a:solidFill>
                <a:hlinkClick r:id="rId2" action="ppaction://hlinksldjump"/>
              </a:rPr>
              <a:t>信号量</a:t>
            </a:r>
            <a:endParaRPr lang="zh-CN" altLang="en-US">
              <a:solidFill>
                <a:srgbClr val="FF0000"/>
              </a:solidFill>
            </a:endParaRPr>
          </a:p>
          <a:p>
            <a:pPr eaLnBrk="1" hangingPunct="1">
              <a:spcBef>
                <a:spcPct val="50000"/>
              </a:spcBef>
              <a:buClr>
                <a:srgbClr val="FF0000"/>
              </a:buClr>
              <a:buFont typeface="Wingdings" panose="05000000000000000000" pitchFamily="2" charset="2"/>
              <a:buChar char="Ø"/>
            </a:pPr>
            <a:r>
              <a:rPr lang="zh-CN" altLang="en-US">
                <a:solidFill>
                  <a:srgbClr val="C0C0C0"/>
                </a:solidFill>
              </a:rPr>
              <a:t>删除信号量</a:t>
            </a:r>
          </a:p>
        </p:txBody>
      </p:sp>
      <p:sp>
        <p:nvSpPr>
          <p:cNvPr id="4" name="燕尾形 3">
            <a:hlinkClick r:id="rId3" action="ppaction://hlinksldjump"/>
          </p:cNvPr>
          <p:cNvSpPr/>
          <p:nvPr/>
        </p:nvSpPr>
        <p:spPr>
          <a:xfrm>
            <a:off x="10134600" y="6096000"/>
            <a:ext cx="533400" cy="381000"/>
          </a:xfrm>
          <a:prstGeom prst="chevron">
            <a:avLst>
              <a:gd name="adj" fmla="val 64328"/>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ChangeArrowheads="1"/>
          </p:cNvSpPr>
          <p:nvPr/>
        </p:nvSpPr>
        <p:spPr bwMode="auto">
          <a:xfrm>
            <a:off x="1981200" y="-34121"/>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3.5  </a:t>
            </a:r>
            <a:r>
              <a:rPr lang="zh-CN" altLang="en-US" sz="4400" dirty="0"/>
              <a:t>信号量</a:t>
            </a:r>
          </a:p>
        </p:txBody>
      </p:sp>
      <p:sp>
        <p:nvSpPr>
          <p:cNvPr id="200707"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事件与信息量 </a:t>
            </a:r>
          </a:p>
        </p:txBody>
      </p:sp>
      <p:sp>
        <p:nvSpPr>
          <p:cNvPr id="200708" name="Rectangle 4"/>
          <p:cNvSpPr>
            <a:spLocks noChangeArrowheads="1"/>
          </p:cNvSpPr>
          <p:nvPr/>
        </p:nvSpPr>
        <p:spPr bwMode="auto">
          <a:xfrm>
            <a:off x="1009935" y="2363456"/>
            <a:ext cx="10003808" cy="4185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latin typeface="华文新魏" panose="02010800040101010101" pitchFamily="2" charset="-122"/>
                <a:ea typeface="华文新魏" panose="02010800040101010101" pitchFamily="2" charset="-122"/>
              </a:rPr>
              <a:t>      </a:t>
            </a:r>
            <a:r>
              <a:rPr lang="zh-CN" altLang="en-US" sz="2800" dirty="0">
                <a:latin typeface="华文新魏" panose="02010800040101010101" pitchFamily="2" charset="-122"/>
                <a:ea typeface="华文新魏" panose="02010800040101010101" pitchFamily="2" charset="-122"/>
              </a:rPr>
              <a:t>我们知道酒店的桌子数是</a:t>
            </a:r>
            <a:r>
              <a:rPr lang="zh-CN" altLang="en-US" sz="2800" dirty="0">
                <a:solidFill>
                  <a:srgbClr val="FF0000"/>
                </a:solidFill>
                <a:latin typeface="华文新魏" panose="02010800040101010101" pitchFamily="2" charset="-122"/>
                <a:ea typeface="华文新魏" panose="02010800040101010101" pitchFamily="2" charset="-122"/>
              </a:rPr>
              <a:t>固定</a:t>
            </a:r>
            <a:r>
              <a:rPr lang="zh-CN" altLang="en-US" sz="2800" dirty="0">
                <a:latin typeface="华文新魏" panose="02010800040101010101" pitchFamily="2" charset="-122"/>
                <a:ea typeface="华文新魏" panose="02010800040101010101" pitchFamily="2" charset="-122"/>
              </a:rPr>
              <a:t>的，现在设一个</a:t>
            </a:r>
            <a:r>
              <a:rPr lang="zh-CN" altLang="en-US" sz="2800" dirty="0">
                <a:solidFill>
                  <a:srgbClr val="00B050"/>
                </a:solidFill>
                <a:latin typeface="华文新魏" panose="02010800040101010101" pitchFamily="2" charset="-122"/>
                <a:ea typeface="华文新魏" panose="02010800040101010101" pitchFamily="2" charset="-122"/>
              </a:rPr>
              <a:t>计数器</a:t>
            </a:r>
            <a:r>
              <a:rPr lang="zh-CN" altLang="en-US" sz="2800" dirty="0">
                <a:latin typeface="华文新魏" panose="02010800040101010101" pitchFamily="2" charset="-122"/>
                <a:ea typeface="华文新魏" panose="02010800040101010101" pitchFamily="2" charset="-122"/>
              </a:rPr>
              <a:t>，其初值为</a:t>
            </a:r>
            <a:r>
              <a:rPr lang="zh-CN" altLang="en-US" sz="2800" dirty="0">
                <a:solidFill>
                  <a:srgbClr val="0070C0"/>
                </a:solidFill>
                <a:latin typeface="华文新魏" panose="02010800040101010101" pitchFamily="2" charset="-122"/>
                <a:ea typeface="华文新魏" panose="02010800040101010101" pitchFamily="2" charset="-122"/>
              </a:rPr>
              <a:t>最大桌子数</a:t>
            </a:r>
            <a:r>
              <a:rPr lang="zh-CN" altLang="en-US" sz="2800" dirty="0">
                <a:latin typeface="华文新魏" panose="02010800040101010101" pitchFamily="2" charset="-122"/>
                <a:ea typeface="华文新魏" panose="02010800040101010101" pitchFamily="2" charset="-122"/>
              </a:rPr>
              <a:t>。假设一人占用一张桌子，因此每进去一人计数器就会自动减</a:t>
            </a:r>
            <a:r>
              <a:rPr lang="en-US" altLang="zh-CN" sz="2800" dirty="0">
                <a:latin typeface="华文新魏" panose="02010800040101010101" pitchFamily="2" charset="-122"/>
                <a:ea typeface="华文新魏" panose="02010800040101010101" pitchFamily="2" charset="-122"/>
              </a:rPr>
              <a:t>1</a:t>
            </a:r>
            <a:r>
              <a:rPr lang="zh-CN" altLang="en-US" sz="2800" dirty="0">
                <a:latin typeface="华文新魏" panose="02010800040101010101" pitchFamily="2" charset="-122"/>
                <a:ea typeface="华文新魏" panose="02010800040101010101" pitchFamily="2" charset="-122"/>
              </a:rPr>
              <a:t>，每出来一人计数器才会自动加</a:t>
            </a:r>
            <a:r>
              <a:rPr lang="en-US" altLang="zh-CN" sz="2800" dirty="0">
                <a:latin typeface="华文新魏" panose="02010800040101010101" pitchFamily="2" charset="-122"/>
                <a:ea typeface="华文新魏" panose="02010800040101010101" pitchFamily="2" charset="-122"/>
              </a:rPr>
              <a:t>1</a:t>
            </a:r>
            <a:r>
              <a:rPr lang="zh-CN" altLang="en-US" sz="2800" dirty="0">
                <a:latin typeface="华文新魏" panose="02010800040101010101" pitchFamily="2" charset="-122"/>
                <a:ea typeface="华文新魏" panose="02010800040101010101" pitchFamily="2" charset="-122"/>
              </a:rPr>
              <a:t>。如果计数器大于</a:t>
            </a:r>
            <a:r>
              <a:rPr lang="en-US" altLang="zh-CN" sz="2800" dirty="0">
                <a:latin typeface="华文新魏" panose="02010800040101010101" pitchFamily="2" charset="-122"/>
                <a:ea typeface="华文新魏" panose="02010800040101010101" pitchFamily="2" charset="-122"/>
              </a:rPr>
              <a:t>0</a:t>
            </a:r>
            <a:r>
              <a:rPr lang="zh-CN" altLang="en-US" sz="2800" dirty="0">
                <a:latin typeface="华文新魏" panose="02010800040101010101" pitchFamily="2" charset="-122"/>
                <a:ea typeface="华文新魏" panose="02010800040101010101" pitchFamily="2" charset="-122"/>
              </a:rPr>
              <a:t>，就可以进去吃饭，否则只好等待，这种计数信号就是信号量。</a:t>
            </a:r>
          </a:p>
          <a:p>
            <a:pPr eaLnBrk="1" hangingPunct="1">
              <a:spcBef>
                <a:spcPct val="50000"/>
              </a:spcBef>
            </a:pPr>
            <a:r>
              <a:rPr lang="zh-CN" altLang="en-US" sz="2800" dirty="0">
                <a:latin typeface="华文新魏" panose="02010800040101010101" pitchFamily="2" charset="-122"/>
                <a:ea typeface="华文新魏" panose="02010800040101010101" pitchFamily="2" charset="-122"/>
              </a:rPr>
              <a:t>      在嵌入式实时多任务系统中，为了使系统达到高效处理和快速响应的目的，于是大量采用</a:t>
            </a:r>
            <a:r>
              <a:rPr lang="zh-CN" altLang="en-US" sz="2800" dirty="0">
                <a:ea typeface="华文新魏" panose="02010800040101010101" pitchFamily="2" charset="-122"/>
              </a:rPr>
              <a:t>“</a:t>
            </a:r>
            <a:r>
              <a:rPr lang="zh-CN" altLang="en-US" sz="2800" dirty="0">
                <a:solidFill>
                  <a:srgbClr val="0070C0"/>
                </a:solidFill>
                <a:latin typeface="华文新魏" panose="02010800040101010101" pitchFamily="2" charset="-122"/>
                <a:ea typeface="华文新魏" panose="02010800040101010101" pitchFamily="2" charset="-122"/>
              </a:rPr>
              <a:t>事件驱动</a:t>
            </a:r>
            <a:r>
              <a:rPr lang="zh-CN" altLang="en-US" sz="2800" dirty="0">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的方式来编写任务。用于任务</a:t>
            </a:r>
            <a:r>
              <a:rPr lang="zh-CN" altLang="en-US" sz="2800" dirty="0">
                <a:solidFill>
                  <a:srgbClr val="00B050"/>
                </a:solidFill>
                <a:latin typeface="华文新魏" panose="02010800040101010101" pitchFamily="2" charset="-122"/>
                <a:ea typeface="华文新魏" panose="02010800040101010101" pitchFamily="2" charset="-122"/>
              </a:rPr>
              <a:t>同步和通信</a:t>
            </a:r>
            <a:r>
              <a:rPr lang="zh-CN" altLang="en-US" sz="2800" dirty="0">
                <a:latin typeface="华文新魏" panose="02010800040101010101" pitchFamily="2" charset="-122"/>
                <a:ea typeface="华文新魏" panose="02010800040101010101" pitchFamily="2" charset="-122"/>
              </a:rPr>
              <a:t>的</a:t>
            </a:r>
            <a:r>
              <a:rPr lang="zh-CN" altLang="en-US" sz="2800" dirty="0">
                <a:solidFill>
                  <a:srgbClr val="FF0000"/>
                </a:solidFill>
                <a:latin typeface="华文新魏" panose="02010800040101010101" pitchFamily="2" charset="-122"/>
                <a:ea typeface="华文新魏" panose="02010800040101010101" pitchFamily="2" charset="-122"/>
              </a:rPr>
              <a:t>信号量、消息邮箱和消息队列</a:t>
            </a:r>
            <a:r>
              <a:rPr lang="zh-CN" altLang="en-US" sz="2800" dirty="0">
                <a:latin typeface="华文新魏" panose="02010800040101010101" pitchFamily="2" charset="-122"/>
                <a:ea typeface="华文新魏" panose="02010800040101010101" pitchFamily="2" charset="-122"/>
              </a:rPr>
              <a:t>都叫做</a:t>
            </a:r>
            <a:r>
              <a:rPr lang="zh-CN" altLang="en-US" sz="2800" dirty="0">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事件</a:t>
            </a:r>
            <a:r>
              <a:rPr lang="zh-CN" altLang="en-US" sz="2800" dirty="0">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00706"/>
                                        </p:tgtEl>
                                        <p:attrNameLst>
                                          <p:attrName>style.visibility</p:attrName>
                                        </p:attrNameLst>
                                      </p:cBhvr>
                                      <p:to>
                                        <p:strVal val="visible"/>
                                      </p:to>
                                    </p:set>
                                    <p:animEffect transition="in" filter="slide(fromTop)">
                                      <p:cBhvr>
                                        <p:cTn id="7" dur="500"/>
                                        <p:tgtEl>
                                          <p:spTgt spid="200706"/>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200707"/>
                                        </p:tgtEl>
                                        <p:attrNameLst>
                                          <p:attrName>style.visibility</p:attrName>
                                        </p:attrNameLst>
                                      </p:cBhvr>
                                      <p:to>
                                        <p:strVal val="visible"/>
                                      </p:to>
                                    </p:set>
                                    <p:anim calcmode="lin" valueType="num">
                                      <p:cBhvr additive="base">
                                        <p:cTn id="11" dur="500" fill="hold"/>
                                        <p:tgtEl>
                                          <p:spTgt spid="200707"/>
                                        </p:tgtEl>
                                        <p:attrNameLst>
                                          <p:attrName>ppt_x</p:attrName>
                                        </p:attrNameLst>
                                      </p:cBhvr>
                                      <p:tavLst>
                                        <p:tav tm="0">
                                          <p:val>
                                            <p:strVal val="1+#ppt_w/2"/>
                                          </p:val>
                                        </p:tav>
                                        <p:tav tm="100000">
                                          <p:val>
                                            <p:strVal val="#ppt_x"/>
                                          </p:val>
                                        </p:tav>
                                      </p:tavLst>
                                    </p:anim>
                                    <p:anim calcmode="lin" valueType="num">
                                      <p:cBhvr additive="base">
                                        <p:cTn id="12" dur="500" fill="hold"/>
                                        <p:tgtEl>
                                          <p:spTgt spid="20070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200708"/>
                                        </p:tgtEl>
                                        <p:attrNameLst>
                                          <p:attrName>style.visibility</p:attrName>
                                        </p:attrNameLst>
                                      </p:cBhvr>
                                      <p:to>
                                        <p:strVal val="visible"/>
                                      </p:to>
                                    </p:set>
                                    <p:animEffect transition="in" filter="wipe(up)">
                                      <p:cBhvr>
                                        <p:cTn id="16" dur="500"/>
                                        <p:tgtEl>
                                          <p:spTgt spid="2007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6" grpId="0"/>
      <p:bldP spid="200707" grpId="0"/>
      <p:bldP spid="200708" grpId="0"/>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信号量含义</a:t>
            </a:r>
          </a:p>
        </p:txBody>
      </p:sp>
      <p:sp>
        <p:nvSpPr>
          <p:cNvPr id="10" name="内容占位符 9"/>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80063" y="1600647"/>
            <a:ext cx="11447732" cy="3548128"/>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5" name="图片 4"/>
          <p:cNvPicPr>
            <a:picLocks noChangeAspect="1"/>
          </p:cNvPicPr>
          <p:nvPr/>
        </p:nvPicPr>
        <p:blipFill>
          <a:blip r:embed="rId3"/>
          <a:stretch>
            <a:fillRect/>
          </a:stretch>
        </p:blipFill>
        <p:spPr>
          <a:xfrm>
            <a:off x="180062" y="1502171"/>
            <a:ext cx="11594595" cy="4273535"/>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6" name="图片 5"/>
          <p:cNvPicPr>
            <a:picLocks noChangeAspect="1"/>
          </p:cNvPicPr>
          <p:nvPr/>
        </p:nvPicPr>
        <p:blipFill>
          <a:blip r:embed="rId4"/>
          <a:stretch>
            <a:fillRect/>
          </a:stretch>
        </p:blipFill>
        <p:spPr>
          <a:xfrm>
            <a:off x="286753" y="1445899"/>
            <a:ext cx="11383514" cy="3984229"/>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7" name="图片 6"/>
          <p:cNvPicPr>
            <a:picLocks noChangeAspect="1"/>
          </p:cNvPicPr>
          <p:nvPr/>
        </p:nvPicPr>
        <p:blipFill>
          <a:blip r:embed="rId5"/>
          <a:stretch>
            <a:fillRect/>
          </a:stretch>
        </p:blipFill>
        <p:spPr>
          <a:xfrm>
            <a:off x="75673" y="1319294"/>
            <a:ext cx="11586064" cy="3970158"/>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8" name="图片 7"/>
          <p:cNvPicPr>
            <a:picLocks noChangeAspect="1"/>
          </p:cNvPicPr>
          <p:nvPr/>
        </p:nvPicPr>
        <p:blipFill>
          <a:blip r:embed="rId6"/>
          <a:stretch>
            <a:fillRect/>
          </a:stretch>
        </p:blipFill>
        <p:spPr>
          <a:xfrm>
            <a:off x="67143" y="1320926"/>
            <a:ext cx="12005775" cy="4179541"/>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9" name="图片 8"/>
          <p:cNvPicPr>
            <a:picLocks noChangeAspect="1"/>
          </p:cNvPicPr>
          <p:nvPr/>
        </p:nvPicPr>
        <p:blipFill>
          <a:blip r:embed="rId7"/>
          <a:stretch>
            <a:fillRect/>
          </a:stretch>
        </p:blipFill>
        <p:spPr>
          <a:xfrm>
            <a:off x="-11509" y="1178618"/>
            <a:ext cx="12164525" cy="4251510"/>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42"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5"/>
                                        </p:tgtEl>
                                        <p:attrNameLst>
                                          <p:attrName>style.visibility</p:attrName>
                                        </p:attrNameLst>
                                      </p:cBhvr>
                                      <p:to>
                                        <p:strVal val="hidden"/>
                                      </p:to>
                                    </p:set>
                                  </p:childTnLst>
                                </p:cTn>
                              </p:par>
                              <p:par>
                                <p:cTn id="16" presetID="42"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42"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7"/>
                                        </p:tgtEl>
                                        <p:attrNameLst>
                                          <p:attrName>style.visibility</p:attrName>
                                        </p:attrNameLst>
                                      </p:cBhvr>
                                      <p:to>
                                        <p:strVal val="hidden"/>
                                      </p:to>
                                    </p:set>
                                  </p:childTnLst>
                                </p:cTn>
                              </p:par>
                              <p:par>
                                <p:cTn id="34" presetID="42"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00"/>
                                        <p:tgtEl>
                                          <p:spTgt spid="8"/>
                                        </p:tgtEl>
                                      </p:cBhvr>
                                    </p:animEffect>
                                    <p:anim calcmode="lin" valueType="num">
                                      <p:cBhvr>
                                        <p:cTn id="37" dur="1000" fill="hold"/>
                                        <p:tgtEl>
                                          <p:spTgt spid="8"/>
                                        </p:tgtEl>
                                        <p:attrNameLst>
                                          <p:attrName>ppt_x</p:attrName>
                                        </p:attrNameLst>
                                      </p:cBhvr>
                                      <p:tavLst>
                                        <p:tav tm="0">
                                          <p:val>
                                            <p:strVal val="#ppt_x"/>
                                          </p:val>
                                        </p:tav>
                                        <p:tav tm="100000">
                                          <p:val>
                                            <p:strVal val="#ppt_x"/>
                                          </p:val>
                                        </p:tav>
                                      </p:tavLst>
                                    </p:anim>
                                    <p:anim calcmode="lin" valueType="num">
                                      <p:cBhvr>
                                        <p:cTn id="3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8"/>
                                        </p:tgtEl>
                                        <p:attrNameLst>
                                          <p:attrName>style.visibility</p:attrName>
                                        </p:attrNameLst>
                                      </p:cBhvr>
                                      <p:to>
                                        <p:strVal val="hidden"/>
                                      </p:to>
                                    </p:set>
                                  </p:childTnLst>
                                </p:cTn>
                              </p:par>
                              <p:par>
                                <p:cTn id="43" presetID="42" presetClass="entr" presetSubtype="0" fill="hold"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1000"/>
                                        <p:tgtEl>
                                          <p:spTgt spid="9"/>
                                        </p:tgtEl>
                                      </p:cBhvr>
                                    </p:animEffect>
                                    <p:anim calcmode="lin" valueType="num">
                                      <p:cBhvr>
                                        <p:cTn id="46" dur="1000" fill="hold"/>
                                        <p:tgtEl>
                                          <p:spTgt spid="9"/>
                                        </p:tgtEl>
                                        <p:attrNameLst>
                                          <p:attrName>ppt_x</p:attrName>
                                        </p:attrNameLst>
                                      </p:cBhvr>
                                      <p:tavLst>
                                        <p:tav tm="0">
                                          <p:val>
                                            <p:strVal val="#ppt_x"/>
                                          </p:val>
                                        </p:tav>
                                        <p:tav tm="100000">
                                          <p:val>
                                            <p:strVal val="#ppt_x"/>
                                          </p:val>
                                        </p:tav>
                                      </p:tavLst>
                                    </p:anim>
                                    <p:anim calcmode="lin" valueType="num">
                                      <p:cBhvr>
                                        <p:cTn id="4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示例</a:t>
            </a:r>
          </a:p>
        </p:txBody>
      </p:sp>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349" y="1303786"/>
            <a:ext cx="10287011" cy="4960535"/>
          </a:xfrm>
          <a:prstGeom prst="rect">
            <a:avLst/>
          </a:prstGeom>
        </p:spPr>
      </p:pic>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示例</a:t>
            </a:r>
          </a:p>
        </p:txBody>
      </p:sp>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111" y="1425551"/>
            <a:ext cx="10501954" cy="419732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101378" name="Rectangle 2"/>
          <p:cNvSpPr>
            <a:spLocks noGrp="1" noChangeArrowheads="1"/>
          </p:cNvSpPr>
          <p:nvPr>
            <p:ph idx="1"/>
          </p:nvPr>
        </p:nvSpPr>
        <p:spPr>
          <a:xfrm>
            <a:off x="610196" y="1153551"/>
            <a:ext cx="10971609" cy="5514535"/>
          </a:xfrm>
          <a:noFill/>
        </p:spPr>
        <p:txBody>
          <a:bodyPr vert="horz" lIns="82550" tIns="41275" rIns="82550" bIns="41275" rtlCol="0">
            <a:noAutofit/>
          </a:bodyPr>
          <a:lstStyle/>
          <a:p>
            <a:pPr>
              <a:lnSpc>
                <a:spcPct val="90000"/>
              </a:lnSpc>
              <a:buFontTx/>
              <a:buNone/>
            </a:pPr>
            <a:r>
              <a:rPr lang="en-US" altLang="zh-CN" sz="2800" dirty="0">
                <a:latin typeface="华文新魏" panose="02010800040101010101" pitchFamily="2" charset="-122"/>
                <a:ea typeface="华文新魏" panose="02010800040101010101" pitchFamily="2" charset="-122"/>
              </a:rPr>
              <a:t>1</a:t>
            </a:r>
            <a:r>
              <a:rPr lang="zh-CN" altLang="en-US" sz="2800" dirty="0">
                <a:latin typeface="华文新魏" panose="02010800040101010101" pitchFamily="2" charset="-122"/>
                <a:ea typeface="华文新魏" panose="02010800040101010101" pitchFamily="2" charset="-122"/>
              </a:rPr>
              <a:t>．</a:t>
            </a:r>
            <a:r>
              <a:rPr lang="zh-CN" altLang="en-US" sz="2800" dirty="0">
                <a:solidFill>
                  <a:srgbClr val="0070C0"/>
                </a:solidFill>
                <a:latin typeface="华文新魏" panose="02010800040101010101" pitchFamily="2" charset="-122"/>
                <a:ea typeface="华文新魏" panose="02010800040101010101" pitchFamily="2" charset="-122"/>
              </a:rPr>
              <a:t>消费类电子产品</a:t>
            </a:r>
            <a:r>
              <a:rPr lang="zh-CN" altLang="en-US" sz="2800" dirty="0">
                <a:latin typeface="华文新魏" panose="02010800040101010101" pitchFamily="2" charset="-122"/>
                <a:ea typeface="华文新魏" panose="02010800040101010101" pitchFamily="2" charset="-122"/>
              </a:rPr>
              <a:t>应用</a:t>
            </a:r>
          </a:p>
          <a:p>
            <a:pPr>
              <a:lnSpc>
                <a:spcPct val="90000"/>
              </a:lnSpc>
              <a:buFontTx/>
              <a:buNone/>
            </a:pPr>
            <a:r>
              <a:rPr lang="zh-CN" altLang="en-US" sz="2800" dirty="0">
                <a:latin typeface="华文新魏" panose="02010800040101010101" pitchFamily="2" charset="-122"/>
                <a:ea typeface="华文新魏" panose="02010800040101010101" pitchFamily="2" charset="-122"/>
              </a:rPr>
              <a:t>    如智能冰箱、智能</a:t>
            </a:r>
            <a:r>
              <a:rPr lang="zh-CN" altLang="en-US" sz="2800" dirty="0">
                <a:solidFill>
                  <a:srgbClr val="FF0000"/>
                </a:solidFill>
                <a:latin typeface="华文新魏" panose="02010800040101010101" pitchFamily="2" charset="-122"/>
                <a:ea typeface="华文新魏" panose="02010800040101010101" pitchFamily="2" charset="-122"/>
              </a:rPr>
              <a:t>手机</a:t>
            </a:r>
            <a:r>
              <a:rPr lang="zh-CN" altLang="en-US" sz="2800" dirty="0">
                <a:latin typeface="华文新魏" panose="02010800040101010101" pitchFamily="2" charset="-122"/>
                <a:ea typeface="华文新魏" panose="02010800040101010101" pitchFamily="2" charset="-122"/>
              </a:rPr>
              <a:t>、智能电视、数码相机等。 </a:t>
            </a:r>
          </a:p>
          <a:p>
            <a:pPr>
              <a:lnSpc>
                <a:spcPct val="90000"/>
              </a:lnSpc>
              <a:buFontTx/>
              <a:buNone/>
            </a:pPr>
            <a:r>
              <a:rPr lang="en-US" altLang="zh-CN" sz="2800" dirty="0">
                <a:latin typeface="华文新魏" panose="02010800040101010101" pitchFamily="2" charset="-122"/>
                <a:ea typeface="华文新魏" panose="02010800040101010101" pitchFamily="2" charset="-122"/>
              </a:rPr>
              <a:t>2</a:t>
            </a:r>
            <a:r>
              <a:rPr lang="zh-CN" altLang="en-US" sz="2800" dirty="0">
                <a:latin typeface="华文新魏" panose="02010800040101010101" pitchFamily="2" charset="-122"/>
                <a:ea typeface="华文新魏" panose="02010800040101010101" pitchFamily="2" charset="-122"/>
              </a:rPr>
              <a:t>．智能仪器、仪表类应用</a:t>
            </a:r>
          </a:p>
          <a:p>
            <a:pPr>
              <a:lnSpc>
                <a:spcPct val="90000"/>
              </a:lnSpc>
              <a:buFontTx/>
              <a:buNone/>
            </a:pPr>
            <a:r>
              <a:rPr lang="zh-CN" altLang="en-US" sz="2800" dirty="0">
                <a:latin typeface="华文新魏" panose="02010800040101010101" pitchFamily="2" charset="-122"/>
                <a:ea typeface="华文新魏" panose="02010800040101010101" pitchFamily="2" charset="-122"/>
              </a:rPr>
              <a:t>开发人员的必备工具，比如</a:t>
            </a:r>
            <a:r>
              <a:rPr lang="zh-CN" altLang="en-US" sz="2800" dirty="0">
                <a:solidFill>
                  <a:srgbClr val="00B050"/>
                </a:solidFill>
                <a:latin typeface="华文新魏" panose="02010800040101010101" pitchFamily="2" charset="-122"/>
                <a:ea typeface="华文新魏" panose="02010800040101010101" pitchFamily="2" charset="-122"/>
              </a:rPr>
              <a:t>网络分析仪、数字示波器、热成像仪</a:t>
            </a:r>
            <a:r>
              <a:rPr lang="zh-CN" altLang="en-US" sz="2800" dirty="0">
                <a:latin typeface="华文新魏" panose="02010800040101010101" pitchFamily="2" charset="-122"/>
                <a:ea typeface="华文新魏" panose="02010800040101010101" pitchFamily="2" charset="-122"/>
              </a:rPr>
              <a:t>等。</a:t>
            </a:r>
          </a:p>
          <a:p>
            <a:pPr>
              <a:lnSpc>
                <a:spcPct val="90000"/>
              </a:lnSpc>
              <a:buFontTx/>
              <a:buNone/>
            </a:pPr>
            <a:r>
              <a:rPr lang="en-US" altLang="zh-CN" sz="2800" dirty="0">
                <a:latin typeface="华文新魏" panose="02010800040101010101" pitchFamily="2" charset="-122"/>
                <a:ea typeface="华文新魏" panose="02010800040101010101" pitchFamily="2" charset="-122"/>
              </a:rPr>
              <a:t>3</a:t>
            </a:r>
            <a:r>
              <a:rPr lang="zh-CN" altLang="en-US" sz="2800" dirty="0">
                <a:latin typeface="华文新魏" panose="02010800040101010101" pitchFamily="2" charset="-122"/>
                <a:ea typeface="华文新魏" panose="02010800040101010101" pitchFamily="2" charset="-122"/>
              </a:rPr>
              <a:t>．</a:t>
            </a:r>
            <a:r>
              <a:rPr lang="zh-CN" altLang="en-US" sz="2800" dirty="0">
                <a:solidFill>
                  <a:srgbClr val="0070C0"/>
                </a:solidFill>
                <a:latin typeface="华文新魏" panose="02010800040101010101" pitchFamily="2" charset="-122"/>
                <a:ea typeface="华文新魏" panose="02010800040101010101" pitchFamily="2" charset="-122"/>
              </a:rPr>
              <a:t>通信信息类</a:t>
            </a:r>
            <a:r>
              <a:rPr lang="zh-CN" altLang="en-US" sz="2800" dirty="0">
                <a:latin typeface="华文新魏" panose="02010800040101010101" pitchFamily="2" charset="-122"/>
                <a:ea typeface="华文新魏" panose="02010800040101010101" pitchFamily="2" charset="-122"/>
              </a:rPr>
              <a:t>产品应用</a:t>
            </a:r>
          </a:p>
          <a:p>
            <a:pPr>
              <a:lnSpc>
                <a:spcPct val="90000"/>
              </a:lnSpc>
              <a:buFontTx/>
              <a:buNone/>
            </a:pPr>
            <a:r>
              <a:rPr lang="zh-CN" altLang="en-US" sz="2800" dirty="0">
                <a:latin typeface="华文新魏" panose="02010800040101010101" pitchFamily="2" charset="-122"/>
                <a:ea typeface="华文新魏" panose="02010800040101010101" pitchFamily="2" charset="-122"/>
              </a:rPr>
              <a:t>    这些产品多数应用于通信机柜设备中，如</a:t>
            </a:r>
            <a:r>
              <a:rPr lang="zh-CN" altLang="en-US" sz="2800" dirty="0">
                <a:solidFill>
                  <a:srgbClr val="FF0000"/>
                </a:solidFill>
                <a:latin typeface="华文新魏" panose="02010800040101010101" pitchFamily="2" charset="-122"/>
                <a:ea typeface="华文新魏" panose="02010800040101010101" pitchFamily="2" charset="-122"/>
              </a:rPr>
              <a:t>路由器</a:t>
            </a:r>
            <a:r>
              <a:rPr lang="zh-CN" altLang="en-US" sz="2800" dirty="0">
                <a:latin typeface="华文新魏" panose="02010800040101010101" pitchFamily="2" charset="-122"/>
                <a:ea typeface="华文新魏" panose="02010800040101010101" pitchFamily="2" charset="-122"/>
              </a:rPr>
              <a:t>、交换机等。</a:t>
            </a:r>
          </a:p>
          <a:p>
            <a:pPr>
              <a:lnSpc>
                <a:spcPct val="90000"/>
              </a:lnSpc>
              <a:buFontTx/>
              <a:buNone/>
            </a:pPr>
            <a:r>
              <a:rPr lang="en-US" altLang="zh-CN" sz="2800" dirty="0">
                <a:latin typeface="华文新魏" panose="02010800040101010101" pitchFamily="2" charset="-122"/>
                <a:ea typeface="华文新魏" panose="02010800040101010101" pitchFamily="2" charset="-122"/>
              </a:rPr>
              <a:t>4</a:t>
            </a:r>
            <a:r>
              <a:rPr lang="zh-CN" altLang="en-US" sz="2800" dirty="0">
                <a:latin typeface="华文新魏" panose="02010800040101010101" pitchFamily="2" charset="-122"/>
                <a:ea typeface="华文新魏" panose="02010800040101010101" pitchFamily="2" charset="-122"/>
              </a:rPr>
              <a:t>．</a:t>
            </a:r>
            <a:r>
              <a:rPr lang="zh-CN" altLang="en-US" sz="2800" dirty="0">
                <a:solidFill>
                  <a:srgbClr val="0070C0"/>
                </a:solidFill>
                <a:latin typeface="华文新魏" panose="02010800040101010101" pitchFamily="2" charset="-122"/>
                <a:ea typeface="华文新魏" panose="02010800040101010101" pitchFamily="2" charset="-122"/>
              </a:rPr>
              <a:t>过程控制类</a:t>
            </a:r>
            <a:r>
              <a:rPr lang="zh-CN" altLang="en-US" sz="2800" dirty="0">
                <a:latin typeface="华文新魏" panose="02010800040101010101" pitchFamily="2" charset="-122"/>
                <a:ea typeface="华文新魏" panose="02010800040101010101" pitchFamily="2" charset="-122"/>
              </a:rPr>
              <a:t>应用</a:t>
            </a:r>
          </a:p>
          <a:p>
            <a:pPr>
              <a:lnSpc>
                <a:spcPct val="90000"/>
              </a:lnSpc>
              <a:buFontTx/>
              <a:buNone/>
            </a:pPr>
            <a:r>
              <a:rPr lang="zh-CN" altLang="en-US" sz="2800" dirty="0">
                <a:latin typeface="华文新魏" panose="02010800040101010101" pitchFamily="2" charset="-122"/>
                <a:ea typeface="华文新魏" panose="02010800040101010101" pitchFamily="2" charset="-122"/>
              </a:rPr>
              <a:t>    过程控制类应用主要指在工业控制领域中的应用。</a:t>
            </a:r>
          </a:p>
          <a:p>
            <a:pPr>
              <a:lnSpc>
                <a:spcPct val="90000"/>
              </a:lnSpc>
              <a:buFontTx/>
              <a:buNone/>
            </a:pPr>
            <a:r>
              <a:rPr lang="en-US" altLang="zh-CN" sz="2800" dirty="0">
                <a:latin typeface="华文新魏" panose="02010800040101010101" pitchFamily="2" charset="-122"/>
                <a:ea typeface="华文新魏" panose="02010800040101010101" pitchFamily="2" charset="-122"/>
              </a:rPr>
              <a:t>5</a:t>
            </a:r>
            <a:r>
              <a:rPr lang="zh-CN" altLang="en-US" sz="2800" dirty="0">
                <a:latin typeface="华文新魏" panose="02010800040101010101" pitchFamily="2" charset="-122"/>
                <a:ea typeface="华文新魏" panose="02010800040101010101" pitchFamily="2" charset="-122"/>
              </a:rPr>
              <a:t>．</a:t>
            </a:r>
            <a:r>
              <a:rPr lang="zh-CN" altLang="en-US" sz="2800" dirty="0">
                <a:solidFill>
                  <a:srgbClr val="0070C0"/>
                </a:solidFill>
                <a:latin typeface="华文新魏" panose="02010800040101010101" pitchFamily="2" charset="-122"/>
                <a:ea typeface="华文新魏" panose="02010800040101010101" pitchFamily="2" charset="-122"/>
              </a:rPr>
              <a:t>国防武器设备</a:t>
            </a:r>
            <a:r>
              <a:rPr lang="zh-CN" altLang="en-US" sz="2800" dirty="0">
                <a:latin typeface="华文新魏" panose="02010800040101010101" pitchFamily="2" charset="-122"/>
                <a:ea typeface="华文新魏" panose="02010800040101010101" pitchFamily="2" charset="-122"/>
              </a:rPr>
              <a:t>应用</a:t>
            </a:r>
          </a:p>
          <a:p>
            <a:pPr>
              <a:lnSpc>
                <a:spcPct val="90000"/>
              </a:lnSpc>
              <a:buFontTx/>
              <a:buNone/>
            </a:pPr>
            <a:r>
              <a:rPr lang="zh-CN" altLang="en-US" sz="2800" dirty="0">
                <a:latin typeface="华文新魏" panose="02010800040101010101" pitchFamily="2" charset="-122"/>
                <a:ea typeface="华文新魏" panose="02010800040101010101" pitchFamily="2" charset="-122"/>
              </a:rPr>
              <a:t>    如</a:t>
            </a:r>
            <a:r>
              <a:rPr lang="zh-CN" altLang="en-US" sz="2800" dirty="0">
                <a:solidFill>
                  <a:srgbClr val="FF0000"/>
                </a:solidFill>
                <a:latin typeface="华文新魏" panose="02010800040101010101" pitchFamily="2" charset="-122"/>
                <a:ea typeface="华文新魏" panose="02010800040101010101" pitchFamily="2" charset="-122"/>
              </a:rPr>
              <a:t>雷达</a:t>
            </a:r>
            <a:r>
              <a:rPr lang="zh-CN" altLang="en-US" sz="2800" dirty="0">
                <a:latin typeface="华文新魏" panose="02010800040101010101" pitchFamily="2" charset="-122"/>
                <a:ea typeface="华文新魏" panose="02010800040101010101" pitchFamily="2" charset="-122"/>
              </a:rPr>
              <a:t>识别、军用数传电台、</a:t>
            </a:r>
            <a:r>
              <a:rPr lang="zh-CN" altLang="en-US" sz="2800" dirty="0">
                <a:solidFill>
                  <a:srgbClr val="FF0000"/>
                </a:solidFill>
                <a:latin typeface="华文新魏" panose="02010800040101010101" pitchFamily="2" charset="-122"/>
                <a:ea typeface="华文新魏" panose="02010800040101010101" pitchFamily="2" charset="-122"/>
              </a:rPr>
              <a:t>电子对抗设备</a:t>
            </a:r>
            <a:r>
              <a:rPr lang="zh-CN" altLang="en-US" sz="2800" dirty="0">
                <a:latin typeface="华文新魏" panose="02010800040101010101" pitchFamily="2" charset="-122"/>
                <a:ea typeface="华文新魏" panose="02010800040101010101" pitchFamily="2" charset="-122"/>
              </a:rPr>
              <a:t>等。</a:t>
            </a:r>
          </a:p>
          <a:p>
            <a:pPr>
              <a:lnSpc>
                <a:spcPct val="90000"/>
              </a:lnSpc>
              <a:buFontTx/>
              <a:buNone/>
            </a:pPr>
            <a:r>
              <a:rPr lang="en-US" altLang="zh-CN" sz="2800" dirty="0">
                <a:latin typeface="华文新魏" panose="02010800040101010101" pitchFamily="2" charset="-122"/>
                <a:ea typeface="华文新魏" panose="02010800040101010101" pitchFamily="2" charset="-122"/>
              </a:rPr>
              <a:t>6</a:t>
            </a:r>
            <a:r>
              <a:rPr lang="zh-CN" altLang="en-US" sz="2800" dirty="0">
                <a:latin typeface="华文新魏" panose="02010800040101010101" pitchFamily="2" charset="-122"/>
                <a:ea typeface="华文新魏" panose="02010800040101010101" pitchFamily="2" charset="-122"/>
              </a:rPr>
              <a:t>．</a:t>
            </a:r>
            <a:r>
              <a:rPr lang="zh-CN" altLang="en-US" sz="2800" dirty="0">
                <a:solidFill>
                  <a:srgbClr val="0070C0"/>
                </a:solidFill>
                <a:latin typeface="华文新魏" panose="02010800040101010101" pitchFamily="2" charset="-122"/>
                <a:ea typeface="华文新魏" panose="02010800040101010101" pitchFamily="2" charset="-122"/>
              </a:rPr>
              <a:t>生物微电子</a:t>
            </a:r>
            <a:r>
              <a:rPr lang="zh-CN" altLang="en-US" sz="2800" dirty="0">
                <a:latin typeface="华文新魏" panose="02010800040101010101" pitchFamily="2" charset="-122"/>
                <a:ea typeface="华文新魏" panose="02010800040101010101" pitchFamily="2" charset="-122"/>
              </a:rPr>
              <a:t>应用</a:t>
            </a:r>
          </a:p>
          <a:p>
            <a:pPr>
              <a:lnSpc>
                <a:spcPct val="90000"/>
              </a:lnSpc>
              <a:buFontTx/>
              <a:buNone/>
            </a:pPr>
            <a:r>
              <a:rPr lang="zh-CN" altLang="en-US" sz="2800" dirty="0">
                <a:latin typeface="华文新魏" panose="02010800040101010101" pitchFamily="2" charset="-122"/>
                <a:ea typeface="华文新魏" panose="02010800040101010101" pitchFamily="2" charset="-122"/>
              </a:rPr>
              <a:t>    </a:t>
            </a:r>
            <a:r>
              <a:rPr lang="zh-CN" altLang="en-US" sz="2800" dirty="0">
                <a:solidFill>
                  <a:srgbClr val="FF0000"/>
                </a:solidFill>
                <a:latin typeface="华文新魏" panose="02010800040101010101" pitchFamily="2" charset="-122"/>
                <a:ea typeface="华文新魏" panose="02010800040101010101" pitchFamily="2" charset="-122"/>
              </a:rPr>
              <a:t>指纹识别</a:t>
            </a:r>
            <a:r>
              <a:rPr lang="zh-CN" altLang="en-US" sz="2800" dirty="0">
                <a:latin typeface="华文新魏" panose="02010800040101010101" pitchFamily="2" charset="-122"/>
                <a:ea typeface="华文新魏" panose="02010800040101010101" pitchFamily="2" charset="-122"/>
              </a:rPr>
              <a:t>、</a:t>
            </a:r>
            <a:r>
              <a:rPr lang="zh-CN" altLang="en-US" sz="2800" dirty="0">
                <a:solidFill>
                  <a:srgbClr val="00B050"/>
                </a:solidFill>
                <a:latin typeface="华文新魏" panose="02010800040101010101" pitchFamily="2" charset="-122"/>
                <a:ea typeface="华文新魏" panose="02010800040101010101" pitchFamily="2" charset="-122"/>
              </a:rPr>
              <a:t>生物传感器</a:t>
            </a:r>
            <a:r>
              <a:rPr lang="zh-CN" altLang="en-US" sz="2800" dirty="0">
                <a:latin typeface="华文新魏" panose="02010800040101010101" pitchFamily="2" charset="-122"/>
                <a:ea typeface="华文新魏" panose="02010800040101010101" pitchFamily="2" charset="-122"/>
              </a:rPr>
              <a:t>数据采集等。</a:t>
            </a: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ChangeArrowheads="1"/>
          </p:cNvSpPr>
          <p:nvPr/>
        </p:nvSpPr>
        <p:spPr bwMode="auto">
          <a:xfrm>
            <a:off x="1981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3.5  </a:t>
            </a:r>
            <a:r>
              <a:rPr lang="zh-CN" altLang="en-US" sz="4400" dirty="0"/>
              <a:t>信号量</a:t>
            </a:r>
          </a:p>
        </p:txBody>
      </p:sp>
      <p:sp>
        <p:nvSpPr>
          <p:cNvPr id="149507"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事件与信</a:t>
            </a:r>
            <a:r>
              <a:rPr lang="zh-CN" altLang="en-US" sz="3200" dirty="0">
                <a:latin typeface="华文新魏" panose="02010800040101010101" pitchFamily="2" charset="-122"/>
                <a:ea typeface="华文新魏" panose="02010800040101010101" pitchFamily="2" charset="-122"/>
                <a:sym typeface="+mn-ea"/>
              </a:rPr>
              <a:t>号</a:t>
            </a:r>
            <a:r>
              <a:rPr lang="zh-CN" altLang="en-US" sz="3200"/>
              <a:t>量 </a:t>
            </a:r>
          </a:p>
        </p:txBody>
      </p:sp>
      <p:sp>
        <p:nvSpPr>
          <p:cNvPr id="201732" name="Rectangle 4"/>
          <p:cNvSpPr>
            <a:spLocks noChangeArrowheads="1"/>
          </p:cNvSpPr>
          <p:nvPr/>
        </p:nvSpPr>
        <p:spPr bwMode="auto">
          <a:xfrm>
            <a:off x="1175982" y="2403145"/>
            <a:ext cx="9840036" cy="4278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dirty="0">
                <a:latin typeface="华文新魏" panose="02010800040101010101" pitchFamily="2" charset="-122"/>
                <a:ea typeface="华文新魏" panose="02010800040101010101" pitchFamily="2" charset="-122"/>
              </a:rPr>
              <a:t>      </a:t>
            </a:r>
            <a:r>
              <a:rPr lang="zh-CN" altLang="en-US" sz="3200" dirty="0">
                <a:latin typeface="华文新魏" panose="02010800040101010101" pitchFamily="2" charset="-122"/>
                <a:ea typeface="华文新魏" panose="02010800040101010101" pitchFamily="2" charset="-122"/>
              </a:rPr>
              <a:t>信号量就像</a:t>
            </a:r>
            <a:r>
              <a:rPr lang="zh-CN" altLang="en-US" sz="3200" dirty="0">
                <a:solidFill>
                  <a:srgbClr val="0070C0"/>
                </a:solidFill>
                <a:latin typeface="华文新魏" panose="02010800040101010101" pitchFamily="2" charset="-122"/>
                <a:ea typeface="华文新魏" panose="02010800040101010101" pitchFamily="2" charset="-122"/>
              </a:rPr>
              <a:t>数量有限的</a:t>
            </a:r>
            <a:r>
              <a:rPr lang="zh-CN" altLang="en-US" sz="3200" dirty="0">
                <a:latin typeface="华文新魏" panose="02010800040101010101" pitchFamily="2" charset="-122"/>
                <a:ea typeface="华文新魏" panose="02010800040101010101" pitchFamily="2" charset="-122"/>
              </a:rPr>
              <a:t>通行证，任务要运行下去就必须先拿到通行证。如果信号量已被别的任务占用，那么该任务只能被挂起，直到信号量被当前使用者释放为止。</a:t>
            </a:r>
          </a:p>
          <a:p>
            <a:pPr eaLnBrk="1" hangingPunct="1">
              <a:spcBef>
                <a:spcPct val="50000"/>
              </a:spcBef>
            </a:pPr>
            <a:r>
              <a:rPr lang="zh-CN" altLang="en-US" sz="3200" dirty="0">
                <a:latin typeface="华文新魏" panose="02010800040101010101" pitchFamily="2" charset="-122"/>
                <a:ea typeface="华文新魏" panose="02010800040101010101" pitchFamily="2" charset="-122"/>
              </a:rPr>
              <a:t>      信号量的值可以是</a:t>
            </a:r>
            <a:r>
              <a:rPr lang="en-US" altLang="zh-CN" sz="3200" dirty="0">
                <a:latin typeface="华文新魏" panose="02010800040101010101" pitchFamily="2" charset="-122"/>
                <a:ea typeface="华文新魏" panose="02010800040101010101" pitchFamily="2" charset="-122"/>
              </a:rPr>
              <a:t>0</a:t>
            </a:r>
            <a:r>
              <a:rPr lang="zh-CN" altLang="en-US" sz="3200" dirty="0">
                <a:latin typeface="华文新魏" panose="02010800040101010101" pitchFamily="2" charset="-122"/>
                <a:ea typeface="华文新魏" panose="02010800040101010101" pitchFamily="2" charset="-122"/>
              </a:rPr>
              <a:t>到</a:t>
            </a:r>
            <a:r>
              <a:rPr lang="en-US" altLang="zh-CN" sz="3200" dirty="0">
                <a:latin typeface="华文新魏" panose="02010800040101010101" pitchFamily="2" charset="-122"/>
                <a:ea typeface="华文新魏" panose="02010800040101010101" pitchFamily="2" charset="-122"/>
              </a:rPr>
              <a:t>255</a:t>
            </a:r>
            <a:r>
              <a:rPr lang="zh-CN" altLang="en-US" sz="3200" dirty="0">
                <a:latin typeface="华文新魏" panose="02010800040101010101" pitchFamily="2" charset="-122"/>
                <a:ea typeface="华文新魏" panose="02010800040101010101" pitchFamily="2" charset="-122"/>
              </a:rPr>
              <a:t>、</a:t>
            </a:r>
            <a:r>
              <a:rPr lang="en-US" altLang="zh-CN" sz="3200" dirty="0">
                <a:latin typeface="华文新魏" panose="02010800040101010101" pitchFamily="2" charset="-122"/>
                <a:ea typeface="华文新魏" panose="02010800040101010101" pitchFamily="2" charset="-122"/>
              </a:rPr>
              <a:t>0</a:t>
            </a:r>
            <a:r>
              <a:rPr lang="zh-CN" altLang="en-US" sz="3200" dirty="0">
                <a:latin typeface="华文新魏" panose="02010800040101010101" pitchFamily="2" charset="-122"/>
                <a:ea typeface="华文新魏" panose="02010800040101010101" pitchFamily="2" charset="-122"/>
              </a:rPr>
              <a:t>到</a:t>
            </a:r>
            <a:r>
              <a:rPr lang="en-US" altLang="zh-CN" sz="3200" dirty="0">
                <a:latin typeface="华文新魏" panose="02010800040101010101" pitchFamily="2" charset="-122"/>
                <a:ea typeface="华文新魏" panose="02010800040101010101" pitchFamily="2" charset="-122"/>
              </a:rPr>
              <a:t>65535</a:t>
            </a:r>
            <a:r>
              <a:rPr lang="zh-CN" altLang="en-US" sz="3200" dirty="0">
                <a:latin typeface="华文新魏" panose="02010800040101010101" pitchFamily="2" charset="-122"/>
                <a:ea typeface="华文新魏" panose="02010800040101010101" pitchFamily="2" charset="-122"/>
              </a:rPr>
              <a:t>或</a:t>
            </a:r>
            <a:r>
              <a:rPr lang="en-US" altLang="zh-CN" sz="3200" dirty="0">
                <a:latin typeface="华文新魏" panose="02010800040101010101" pitchFamily="2" charset="-122"/>
                <a:ea typeface="华文新魏" panose="02010800040101010101" pitchFamily="2" charset="-122"/>
              </a:rPr>
              <a:t>0</a:t>
            </a:r>
            <a:r>
              <a:rPr lang="zh-CN" altLang="en-US" sz="3200" dirty="0">
                <a:latin typeface="华文新魏" panose="02010800040101010101" pitchFamily="2" charset="-122"/>
                <a:ea typeface="华文新魏" panose="02010800040101010101" pitchFamily="2" charset="-122"/>
              </a:rPr>
              <a:t>到</a:t>
            </a:r>
            <a:r>
              <a:rPr lang="en-US" altLang="zh-CN" sz="3200" dirty="0">
                <a:latin typeface="华文新魏" panose="02010800040101010101" pitchFamily="2" charset="-122"/>
                <a:ea typeface="华文新魏" panose="02010800040101010101" pitchFamily="2" charset="-122"/>
              </a:rPr>
              <a:t>4294967295</a:t>
            </a:r>
            <a:r>
              <a:rPr lang="zh-CN" altLang="en-US" sz="3200" dirty="0">
                <a:latin typeface="华文新魏" panose="02010800040101010101" pitchFamily="2" charset="-122"/>
                <a:ea typeface="华文新魏" panose="02010800040101010101" pitchFamily="2" charset="-122"/>
              </a:rPr>
              <a:t>，取决于信号量规约机制使用的是</a:t>
            </a:r>
            <a:r>
              <a:rPr lang="en-US" altLang="zh-CN" sz="3200" dirty="0">
                <a:latin typeface="华文新魏" panose="02010800040101010101" pitchFamily="2" charset="-122"/>
                <a:ea typeface="华文新魏" panose="02010800040101010101" pitchFamily="2" charset="-122"/>
              </a:rPr>
              <a:t>8</a:t>
            </a:r>
            <a:r>
              <a:rPr lang="zh-CN" altLang="en-US" sz="3200" dirty="0">
                <a:latin typeface="华文新魏" panose="02010800040101010101" pitchFamily="2" charset="-122"/>
                <a:ea typeface="华文新魏" panose="02010800040101010101" pitchFamily="2" charset="-122"/>
              </a:rPr>
              <a:t>位、</a:t>
            </a:r>
            <a:r>
              <a:rPr lang="en-US" altLang="zh-CN" sz="3200" dirty="0">
                <a:latin typeface="华文新魏" panose="02010800040101010101" pitchFamily="2" charset="-122"/>
                <a:ea typeface="华文新魏" panose="02010800040101010101" pitchFamily="2" charset="-122"/>
              </a:rPr>
              <a:t>16</a:t>
            </a:r>
            <a:r>
              <a:rPr lang="zh-CN" altLang="en-US" sz="3200" dirty="0">
                <a:latin typeface="华文新魏" panose="02010800040101010101" pitchFamily="2" charset="-122"/>
                <a:ea typeface="华文新魏" panose="02010800040101010101" pitchFamily="2" charset="-122"/>
              </a:rPr>
              <a:t>位还是</a:t>
            </a:r>
            <a:r>
              <a:rPr lang="en-US" altLang="zh-CN" sz="3200" dirty="0">
                <a:latin typeface="华文新魏" panose="02010800040101010101" pitchFamily="2" charset="-122"/>
                <a:ea typeface="华文新魏" panose="02010800040101010101" pitchFamily="2" charset="-122"/>
              </a:rPr>
              <a:t>32</a:t>
            </a:r>
            <a:r>
              <a:rPr lang="zh-CN" altLang="en-US" sz="3200" dirty="0">
                <a:latin typeface="华文新魏" panose="02010800040101010101" pitchFamily="2" charset="-122"/>
                <a:ea typeface="华文新魏" panose="02010800040101010101" pitchFamily="2" charset="-122"/>
              </a:rPr>
              <a:t>位。对于</a:t>
            </a:r>
            <a:r>
              <a:rPr lang="en-US" altLang="zh-CN" sz="3200" dirty="0" err="1">
                <a:latin typeface="华文新魏" panose="02010800040101010101" pitchFamily="2" charset="-122"/>
                <a:ea typeface="华文新魏" panose="02010800040101010101" pitchFamily="2" charset="-122"/>
              </a:rPr>
              <a:t>μC</a:t>
            </a:r>
            <a:r>
              <a:rPr lang="en-US" altLang="zh-CN" sz="3200" dirty="0">
                <a:latin typeface="华文新魏" panose="02010800040101010101" pitchFamily="2" charset="-122"/>
                <a:ea typeface="华文新魏" panose="02010800040101010101" pitchFamily="2" charset="-122"/>
              </a:rPr>
              <a:t>/OS-II</a:t>
            </a:r>
            <a:r>
              <a:rPr lang="zh-CN" altLang="en-US" sz="3200" dirty="0">
                <a:latin typeface="华文新魏" panose="02010800040101010101" pitchFamily="2" charset="-122"/>
                <a:ea typeface="华文新魏" panose="02010800040101010101" pitchFamily="2" charset="-122"/>
              </a:rPr>
              <a:t>来说，</a:t>
            </a:r>
            <a:r>
              <a:rPr lang="zh-CN" altLang="en-US" sz="3200" dirty="0">
                <a:solidFill>
                  <a:srgbClr val="FF0000"/>
                </a:solidFill>
                <a:latin typeface="华文新魏" panose="02010800040101010101" pitchFamily="2" charset="-122"/>
                <a:ea typeface="华文新魏" panose="02010800040101010101" pitchFamily="2" charset="-122"/>
              </a:rPr>
              <a:t>信号量使用</a:t>
            </a:r>
            <a:r>
              <a:rPr lang="en-US" altLang="zh-CN" sz="3200" dirty="0">
                <a:solidFill>
                  <a:srgbClr val="FF0000"/>
                </a:solidFill>
                <a:latin typeface="华文新魏" panose="02010800040101010101" pitchFamily="2" charset="-122"/>
                <a:ea typeface="华文新魏" panose="02010800040101010101" pitchFamily="2" charset="-122"/>
              </a:rPr>
              <a:t>16</a:t>
            </a:r>
            <a:r>
              <a:rPr lang="zh-CN" altLang="en-US" sz="3200" dirty="0">
                <a:solidFill>
                  <a:srgbClr val="FF0000"/>
                </a:solidFill>
                <a:latin typeface="华文新魏" panose="02010800040101010101" pitchFamily="2" charset="-122"/>
                <a:ea typeface="华文新魏" panose="02010800040101010101" pitchFamily="2" charset="-122"/>
              </a:rPr>
              <a:t>位</a:t>
            </a:r>
            <a:r>
              <a:rPr lang="zh-CN" altLang="en-US" sz="3200" dirty="0">
                <a:latin typeface="华文新魏" panose="02010800040101010101" pitchFamily="2" charset="-122"/>
                <a:ea typeface="华文新魏" panose="02010800040101010101" pitchFamily="2" charset="-122"/>
              </a:rPr>
              <a:t>，其取值范围为</a:t>
            </a:r>
            <a:r>
              <a:rPr lang="en-US" altLang="zh-CN" sz="3200" dirty="0">
                <a:latin typeface="华文新魏" panose="02010800040101010101" pitchFamily="2" charset="-122"/>
                <a:ea typeface="华文新魏" panose="02010800040101010101" pitchFamily="2" charset="-122"/>
              </a:rPr>
              <a:t>0</a:t>
            </a:r>
            <a:r>
              <a:rPr lang="zh-CN" altLang="en-US" sz="3200" dirty="0">
                <a:latin typeface="华文新魏" panose="02010800040101010101" pitchFamily="2" charset="-122"/>
                <a:ea typeface="华文新魏" panose="02010800040101010101" pitchFamily="2" charset="-122"/>
              </a:rPr>
              <a:t>～</a:t>
            </a:r>
            <a:r>
              <a:rPr lang="en-US" altLang="zh-CN" sz="3200" dirty="0">
                <a:latin typeface="华文新魏" panose="02010800040101010101" pitchFamily="2" charset="-122"/>
                <a:ea typeface="华文新魏" panose="02010800040101010101" pitchFamily="2" charset="-122"/>
              </a:rPr>
              <a:t>65535</a:t>
            </a:r>
            <a:r>
              <a:rPr lang="zh-CN" altLang="en-US" sz="3200" dirty="0">
                <a:latin typeface="华文新魏" panose="02010800040101010101" pitchFamily="2" charset="-122"/>
                <a:ea typeface="华文新魏" panose="02010800040101010101" pitchFamily="2" charset="-122"/>
              </a:rPr>
              <a:t>。</a:t>
            </a:r>
          </a:p>
        </p:txBody>
      </p:sp>
      <p:sp>
        <p:nvSpPr>
          <p:cNvPr id="6" name="燕尾形 5">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01732"/>
                                        </p:tgtEl>
                                        <p:attrNameLst>
                                          <p:attrName>style.visibility</p:attrName>
                                        </p:attrNameLst>
                                      </p:cBhvr>
                                      <p:to>
                                        <p:strVal val="visible"/>
                                      </p:to>
                                    </p:set>
                                    <p:animEffect transition="in" filter="wipe(up)">
                                      <p:cBhvr>
                                        <p:cTn id="7" dur="500"/>
                                        <p:tgtEl>
                                          <p:spTgt spid="2017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2"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信号量功能分析</a:t>
            </a:r>
          </a:p>
        </p:txBody>
      </p:sp>
      <p:graphicFrame>
        <p:nvGraphicFramePr>
          <p:cNvPr id="4" name="内容占位符 3"/>
          <p:cNvGraphicFramePr>
            <a:graphicFrameLocks noGrp="1"/>
          </p:cNvGraphicFramePr>
          <p:nvPr>
            <p:ph idx="1"/>
          </p:nvPr>
        </p:nvGraphicFramePr>
        <p:xfrm>
          <a:off x="660400" y="1950720"/>
          <a:ext cx="10972800" cy="34372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ChangeArrowheads="1"/>
          </p:cNvSpPr>
          <p:nvPr/>
        </p:nvSpPr>
        <p:spPr bwMode="auto">
          <a:xfrm>
            <a:off x="1981200" y="75059"/>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3.5  </a:t>
            </a:r>
            <a:r>
              <a:rPr lang="zh-CN" altLang="en-US" sz="4400" dirty="0"/>
              <a:t>信号量</a:t>
            </a:r>
          </a:p>
        </p:txBody>
      </p:sp>
      <p:sp>
        <p:nvSpPr>
          <p:cNvPr id="150531"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事件控制块 </a:t>
            </a:r>
          </a:p>
        </p:txBody>
      </p:sp>
      <p:sp>
        <p:nvSpPr>
          <p:cNvPr id="202756" name="Rectangle 4"/>
          <p:cNvSpPr>
            <a:spLocks noChangeArrowheads="1"/>
          </p:cNvSpPr>
          <p:nvPr/>
        </p:nvSpPr>
        <p:spPr bwMode="auto">
          <a:xfrm>
            <a:off x="1296537" y="2534894"/>
            <a:ext cx="9730854"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latin typeface="华文新魏" panose="02010800040101010101" pitchFamily="2" charset="-122"/>
                <a:ea typeface="华文新魏" panose="02010800040101010101" pitchFamily="2" charset="-122"/>
              </a:rPr>
              <a:t>   </a:t>
            </a:r>
            <a:r>
              <a:rPr lang="en-US" altLang="zh-CN" sz="3200" dirty="0">
                <a:ea typeface="华文新魏" panose="02010800040101010101" pitchFamily="2" charset="-122"/>
              </a:rPr>
              <a:t>µ</a:t>
            </a:r>
            <a:r>
              <a:rPr lang="en-US" altLang="zh-CN" sz="3200" dirty="0">
                <a:latin typeface="华文新魏" panose="02010800040101010101" pitchFamily="2" charset="-122"/>
                <a:ea typeface="华文新魏" panose="02010800040101010101" pitchFamily="2" charset="-122"/>
              </a:rPr>
              <a:t>C/OS-II</a:t>
            </a:r>
            <a:r>
              <a:rPr lang="zh-CN" altLang="en-US" sz="3200" dirty="0">
                <a:latin typeface="华文新魏" panose="02010800040101010101" pitchFamily="2" charset="-122"/>
                <a:ea typeface="华文新魏" panose="02010800040101010101" pitchFamily="2" charset="-122"/>
              </a:rPr>
              <a:t>将信号量、互斥信号量、消息邮箱、消息队列等统称为</a:t>
            </a:r>
            <a:r>
              <a:rPr lang="zh-CN" altLang="en-US" sz="3200" dirty="0">
                <a:ea typeface="华文新魏" panose="02010800040101010101" pitchFamily="2" charset="-122"/>
              </a:rPr>
              <a:t>“</a:t>
            </a:r>
            <a:r>
              <a:rPr lang="zh-CN" altLang="en-US" sz="3200" dirty="0">
                <a:solidFill>
                  <a:srgbClr val="FF0000"/>
                </a:solidFill>
                <a:latin typeface="华文新魏" panose="02010800040101010101" pitchFamily="2" charset="-122"/>
                <a:ea typeface="华文新魏" panose="02010800040101010101" pitchFamily="2" charset="-122"/>
              </a:rPr>
              <a:t>事件</a:t>
            </a:r>
            <a:r>
              <a:rPr lang="zh-CN" altLang="en-US" sz="3200" dirty="0">
                <a:ea typeface="华文新魏" panose="02010800040101010101" pitchFamily="2" charset="-122"/>
              </a:rPr>
              <a:t>”</a:t>
            </a:r>
            <a:r>
              <a:rPr lang="zh-CN" altLang="en-US" sz="3200" dirty="0">
                <a:latin typeface="华文新魏" panose="02010800040101010101" pitchFamily="2" charset="-122"/>
                <a:ea typeface="华文新魏" panose="02010800040101010101" pitchFamily="2" charset="-122"/>
              </a:rPr>
              <a:t>，然后通过一个称为</a:t>
            </a:r>
            <a:r>
              <a:rPr lang="zh-CN" altLang="en-US" sz="3200" dirty="0">
                <a:ea typeface="华文新魏" panose="02010800040101010101" pitchFamily="2" charset="-122"/>
              </a:rPr>
              <a:t>“</a:t>
            </a:r>
            <a:r>
              <a:rPr lang="zh-CN" altLang="en-US" sz="3200" dirty="0">
                <a:solidFill>
                  <a:srgbClr val="FF0000"/>
                </a:solidFill>
                <a:latin typeface="华文新魏" panose="02010800040101010101" pitchFamily="2" charset="-122"/>
                <a:ea typeface="华文新魏" panose="02010800040101010101" pitchFamily="2" charset="-122"/>
              </a:rPr>
              <a:t>事件控制块（</a:t>
            </a:r>
            <a:r>
              <a:rPr lang="en-US" altLang="zh-CN" sz="3200" dirty="0">
                <a:solidFill>
                  <a:srgbClr val="FF0000"/>
                </a:solidFill>
                <a:latin typeface="华文新魏" panose="02010800040101010101" pitchFamily="2" charset="-122"/>
                <a:ea typeface="华文新魏" panose="02010800040101010101" pitchFamily="2" charset="-122"/>
              </a:rPr>
              <a:t>ECB</a:t>
            </a:r>
            <a:r>
              <a:rPr lang="zh-CN" altLang="en-US" sz="3200" dirty="0">
                <a:solidFill>
                  <a:srgbClr val="FF0000"/>
                </a:solidFill>
                <a:latin typeface="华文新魏" panose="02010800040101010101" pitchFamily="2" charset="-122"/>
                <a:ea typeface="华文新魏" panose="02010800040101010101" pitchFamily="2" charset="-122"/>
              </a:rPr>
              <a:t>）</a:t>
            </a:r>
            <a:r>
              <a:rPr lang="zh-CN" altLang="en-US" sz="3200" dirty="0">
                <a:ea typeface="华文新魏" panose="02010800040101010101" pitchFamily="2" charset="-122"/>
              </a:rPr>
              <a:t>”</a:t>
            </a:r>
            <a:r>
              <a:rPr lang="zh-CN" altLang="en-US" sz="3200" dirty="0">
                <a:latin typeface="华文新魏" panose="02010800040101010101" pitchFamily="2" charset="-122"/>
                <a:ea typeface="华文新魏" panose="02010800040101010101" pitchFamily="2" charset="-122"/>
              </a:rPr>
              <a:t>的数据结构来管理事件，也就是说，任务和中断服务程序可以通过</a:t>
            </a:r>
            <a:r>
              <a:rPr lang="en-US" altLang="zh-CN" sz="3200" dirty="0">
                <a:solidFill>
                  <a:srgbClr val="0070C0"/>
                </a:solidFill>
                <a:latin typeface="华文新魏" panose="02010800040101010101" pitchFamily="2" charset="-122"/>
                <a:ea typeface="华文新魏" panose="02010800040101010101" pitchFamily="2" charset="-122"/>
              </a:rPr>
              <a:t>ECB</a:t>
            </a:r>
            <a:r>
              <a:rPr lang="zh-CN" altLang="en-US" sz="3200" dirty="0">
                <a:latin typeface="华文新魏" panose="02010800040101010101" pitchFamily="2" charset="-122"/>
                <a:ea typeface="华文新魏" panose="02010800040101010101" pitchFamily="2" charset="-122"/>
              </a:rPr>
              <a:t>向</a:t>
            </a:r>
            <a:r>
              <a:rPr lang="zh-CN" altLang="en-US" sz="3200" dirty="0">
                <a:solidFill>
                  <a:srgbClr val="00B050"/>
                </a:solidFill>
                <a:latin typeface="华文新魏" panose="02010800040101010101" pitchFamily="2" charset="-122"/>
                <a:ea typeface="华文新魏" panose="02010800040101010101" pitchFamily="2" charset="-122"/>
              </a:rPr>
              <a:t>另外的任务</a:t>
            </a:r>
            <a:r>
              <a:rPr lang="zh-CN" altLang="en-US" sz="3200" dirty="0">
                <a:latin typeface="华文新魏" panose="02010800040101010101" pitchFamily="2" charset="-122"/>
                <a:ea typeface="华文新魏" panose="02010800040101010101" pitchFamily="2" charset="-122"/>
              </a:rPr>
              <a:t>程发送信号，任务也可以等待另一个任务或者中断服务程序给它发送信号。</a:t>
            </a:r>
          </a:p>
        </p:txBody>
      </p:sp>
      <p:sp>
        <p:nvSpPr>
          <p:cNvPr id="6" name="燕尾形 5">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02756"/>
                                        </p:tgtEl>
                                        <p:attrNameLst>
                                          <p:attrName>style.visibility</p:attrName>
                                        </p:attrNameLst>
                                      </p:cBhvr>
                                      <p:to>
                                        <p:strVal val="visible"/>
                                      </p:to>
                                    </p:set>
                                    <p:animEffect transition="in" filter="wipe(up)">
                                      <p:cBhvr>
                                        <p:cTn id="7" dur="500"/>
                                        <p:tgtEl>
                                          <p:spTgt spid="2027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56" grpId="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ChangeArrowheads="1"/>
          </p:cNvSpPr>
          <p:nvPr/>
        </p:nvSpPr>
        <p:spPr bwMode="auto">
          <a:xfrm>
            <a:off x="1981200" y="75061"/>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3.5  </a:t>
            </a:r>
            <a:r>
              <a:rPr lang="zh-CN" altLang="en-US" sz="4400" dirty="0"/>
              <a:t>信号量</a:t>
            </a:r>
          </a:p>
        </p:txBody>
      </p:sp>
      <p:sp>
        <p:nvSpPr>
          <p:cNvPr id="151555"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事件控制块 </a:t>
            </a:r>
          </a:p>
        </p:txBody>
      </p:sp>
      <p:sp>
        <p:nvSpPr>
          <p:cNvPr id="203780" name="Rectangle 4"/>
          <p:cNvSpPr>
            <a:spLocks noChangeArrowheads="1"/>
          </p:cNvSpPr>
          <p:nvPr/>
        </p:nvSpPr>
        <p:spPr bwMode="auto">
          <a:xfrm>
            <a:off x="5410200" y="2895600"/>
            <a:ext cx="4114800" cy="1709738"/>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typedef struct {</a:t>
            </a:r>
          </a:p>
          <a:p>
            <a:pPr>
              <a:defRPr/>
            </a:pPr>
            <a:r>
              <a:rPr lang="en-US" altLang="zh-CN" sz="1400">
                <a:latin typeface="Arial" panose="020B0604020202020204" pitchFamily="34" charset="0"/>
              </a:rPr>
              <a:t>    INT8U 	OSEventType; </a:t>
            </a:r>
          </a:p>
          <a:p>
            <a:pPr>
              <a:defRPr/>
            </a:pPr>
            <a:r>
              <a:rPr lang="en-US" altLang="zh-CN" sz="1400">
                <a:latin typeface="Arial" panose="020B0604020202020204" pitchFamily="34" charset="0"/>
              </a:rPr>
              <a:t>    INT16U 	OSEventCnt;</a:t>
            </a:r>
          </a:p>
          <a:p>
            <a:pPr>
              <a:defRPr/>
            </a:pPr>
            <a:r>
              <a:rPr lang="en-US" altLang="zh-CN" sz="1400">
                <a:latin typeface="Arial" panose="020B0604020202020204" pitchFamily="34" charset="0"/>
              </a:rPr>
              <a:t>    void   	*OSEventPtr;</a:t>
            </a:r>
          </a:p>
          <a:p>
            <a:pPr>
              <a:defRPr/>
            </a:pPr>
            <a:r>
              <a:rPr lang="en-US" altLang="zh-CN" sz="1400">
                <a:latin typeface="Arial" panose="020B0604020202020204" pitchFamily="34" charset="0"/>
              </a:rPr>
              <a:t>    INT8U 	OSEventGrp;</a:t>
            </a:r>
          </a:p>
          <a:p>
            <a:pPr>
              <a:defRPr/>
            </a:pPr>
            <a:r>
              <a:rPr lang="en-US" altLang="zh-CN" sz="1400">
                <a:latin typeface="Arial" panose="020B0604020202020204" pitchFamily="34" charset="0"/>
              </a:rPr>
              <a:t>    INT8U   	OSEventTbl[OS_EVENT_TBL_SIZE];</a:t>
            </a:r>
          </a:p>
          <a:p>
            <a:pPr>
              <a:defRPr/>
            </a:pPr>
            <a:r>
              <a:rPr lang="en-US" altLang="zh-CN" sz="1400">
                <a:latin typeface="Arial" panose="020B0604020202020204" pitchFamily="34" charset="0"/>
              </a:rPr>
              <a:t>} OS_EVENT;</a:t>
            </a:r>
          </a:p>
        </p:txBody>
      </p:sp>
      <p:sp>
        <p:nvSpPr>
          <p:cNvPr id="203781" name="Text Box 5"/>
          <p:cNvSpPr txBox="1">
            <a:spLocks noChangeArrowheads="1"/>
          </p:cNvSpPr>
          <p:nvPr/>
        </p:nvSpPr>
        <p:spPr bwMode="auto">
          <a:xfrm>
            <a:off x="6650038" y="4876800"/>
            <a:ext cx="16557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a:ea typeface="华文新魏" panose="02010800040101010101" pitchFamily="2" charset="-122"/>
              </a:rPr>
              <a:t>事件控制块定义</a:t>
            </a:r>
          </a:p>
        </p:txBody>
      </p:sp>
      <p:sp>
        <p:nvSpPr>
          <p:cNvPr id="203782" name="Text Box 6"/>
          <p:cNvSpPr txBox="1">
            <a:spLocks noChangeArrowheads="1"/>
          </p:cNvSpPr>
          <p:nvPr/>
        </p:nvSpPr>
        <p:spPr bwMode="auto">
          <a:xfrm>
            <a:off x="2797176" y="4876800"/>
            <a:ext cx="2232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a:ea typeface="华文新魏" panose="02010800040101010101" pitchFamily="2" charset="-122"/>
              </a:rPr>
              <a:t>事件控制块成员示意图</a:t>
            </a:r>
          </a:p>
        </p:txBody>
      </p:sp>
      <p:grpSp>
        <p:nvGrpSpPr>
          <p:cNvPr id="2" name="Group 7"/>
          <p:cNvGrpSpPr/>
          <p:nvPr/>
        </p:nvGrpSpPr>
        <p:grpSpPr bwMode="auto">
          <a:xfrm>
            <a:off x="2057400" y="2514600"/>
            <a:ext cx="2438400" cy="2209800"/>
            <a:chOff x="0" y="1584"/>
            <a:chExt cx="1536" cy="1392"/>
          </a:xfrm>
        </p:grpSpPr>
        <p:grpSp>
          <p:nvGrpSpPr>
            <p:cNvPr id="151588" name="Group 8"/>
            <p:cNvGrpSpPr/>
            <p:nvPr/>
          </p:nvGrpSpPr>
          <p:grpSpPr bwMode="auto">
            <a:xfrm>
              <a:off x="808" y="1584"/>
              <a:ext cx="728" cy="1392"/>
              <a:chOff x="927" y="1680"/>
              <a:chExt cx="728" cy="1392"/>
            </a:xfrm>
          </p:grpSpPr>
          <p:sp>
            <p:nvSpPr>
              <p:cNvPr id="151590" name="Text Box 9"/>
              <p:cNvSpPr txBox="1">
                <a:spLocks noChangeArrowheads="1"/>
              </p:cNvSpPr>
              <p:nvPr/>
            </p:nvSpPr>
            <p:spPr bwMode="auto">
              <a:xfrm>
                <a:off x="929" y="1680"/>
                <a:ext cx="7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400"/>
                  <a:t>OS_EVENT</a:t>
                </a:r>
              </a:p>
            </p:txBody>
          </p:sp>
          <p:sp>
            <p:nvSpPr>
              <p:cNvPr id="203786" name="Rectangle 10"/>
              <p:cNvSpPr>
                <a:spLocks noChangeArrowheads="1"/>
              </p:cNvSpPr>
              <p:nvPr/>
            </p:nvSpPr>
            <p:spPr bwMode="auto">
              <a:xfrm>
                <a:off x="929" y="1873"/>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400">
                    <a:latin typeface="Arial" panose="020B0604020202020204" pitchFamily="34" charset="0"/>
                  </a:rPr>
                  <a:t>OSEventType</a:t>
                </a:r>
              </a:p>
            </p:txBody>
          </p:sp>
          <p:sp>
            <p:nvSpPr>
              <p:cNvPr id="203787" name="Rectangle 11"/>
              <p:cNvSpPr>
                <a:spLocks noChangeArrowheads="1"/>
              </p:cNvSpPr>
              <p:nvPr/>
            </p:nvSpPr>
            <p:spPr bwMode="auto">
              <a:xfrm>
                <a:off x="929" y="2054"/>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400">
                    <a:latin typeface="Arial" panose="020B0604020202020204" pitchFamily="34" charset="0"/>
                  </a:rPr>
                  <a:t>OSEventCnt</a:t>
                </a:r>
              </a:p>
            </p:txBody>
          </p:sp>
          <p:sp>
            <p:nvSpPr>
              <p:cNvPr id="203788" name="Rectangle 12"/>
              <p:cNvSpPr>
                <a:spLocks noChangeArrowheads="1"/>
              </p:cNvSpPr>
              <p:nvPr/>
            </p:nvSpPr>
            <p:spPr bwMode="auto">
              <a:xfrm>
                <a:off x="929" y="2235"/>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tIns="0" bIns="0" anchorCtr="1"/>
              <a:lstStyle/>
              <a:p>
                <a:pPr>
                  <a:defRPr/>
                </a:pPr>
                <a:r>
                  <a:rPr lang="en-US" altLang="zh-CN" sz="1400">
                    <a:latin typeface="Arial" panose="020B0604020202020204" pitchFamily="34" charset="0"/>
                  </a:rPr>
                  <a:t>OSEventPtr</a:t>
                </a:r>
              </a:p>
            </p:txBody>
          </p:sp>
          <p:sp>
            <p:nvSpPr>
              <p:cNvPr id="203789" name="Rectangle 13"/>
              <p:cNvSpPr>
                <a:spLocks noChangeArrowheads="1"/>
              </p:cNvSpPr>
              <p:nvPr/>
            </p:nvSpPr>
            <p:spPr bwMode="auto">
              <a:xfrm>
                <a:off x="929" y="2417"/>
                <a:ext cx="726"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r>
                  <a:rPr lang="en-US" altLang="zh-CN" sz="1400">
                    <a:latin typeface="Arial" panose="020B0604020202020204" pitchFamily="34" charset="0"/>
                  </a:rPr>
                  <a:t>OSEventGrp</a:t>
                </a:r>
              </a:p>
            </p:txBody>
          </p:sp>
          <p:sp>
            <p:nvSpPr>
              <p:cNvPr id="203790" name="Rectangle 14"/>
              <p:cNvSpPr>
                <a:spLocks noChangeArrowheads="1"/>
              </p:cNvSpPr>
              <p:nvPr/>
            </p:nvSpPr>
            <p:spPr bwMode="auto">
              <a:xfrm>
                <a:off x="929" y="2592"/>
                <a:ext cx="91"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t>7</a:t>
                </a:r>
              </a:p>
            </p:txBody>
          </p:sp>
          <p:sp>
            <p:nvSpPr>
              <p:cNvPr id="203791" name="Rectangle 15"/>
              <p:cNvSpPr>
                <a:spLocks noChangeArrowheads="1"/>
              </p:cNvSpPr>
              <p:nvPr/>
            </p:nvSpPr>
            <p:spPr bwMode="auto">
              <a:xfrm>
                <a:off x="1021" y="2592"/>
                <a:ext cx="91"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t>6</a:t>
                </a:r>
              </a:p>
            </p:txBody>
          </p:sp>
          <p:sp>
            <p:nvSpPr>
              <p:cNvPr id="203792" name="Rectangle 16"/>
              <p:cNvSpPr>
                <a:spLocks noChangeArrowheads="1"/>
              </p:cNvSpPr>
              <p:nvPr/>
            </p:nvSpPr>
            <p:spPr bwMode="auto">
              <a:xfrm>
                <a:off x="1116" y="2592"/>
                <a:ext cx="91"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t>5</a:t>
                </a:r>
              </a:p>
            </p:txBody>
          </p:sp>
          <p:sp>
            <p:nvSpPr>
              <p:cNvPr id="203793" name="Rectangle 17"/>
              <p:cNvSpPr>
                <a:spLocks noChangeArrowheads="1"/>
              </p:cNvSpPr>
              <p:nvPr/>
            </p:nvSpPr>
            <p:spPr bwMode="auto">
              <a:xfrm>
                <a:off x="1204" y="2592"/>
                <a:ext cx="91"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t>4</a:t>
                </a:r>
              </a:p>
            </p:txBody>
          </p:sp>
          <p:sp>
            <p:nvSpPr>
              <p:cNvPr id="203794" name="Rectangle 18"/>
              <p:cNvSpPr>
                <a:spLocks noChangeArrowheads="1"/>
              </p:cNvSpPr>
              <p:nvPr/>
            </p:nvSpPr>
            <p:spPr bwMode="auto">
              <a:xfrm>
                <a:off x="1292" y="2592"/>
                <a:ext cx="91"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t>3</a:t>
                </a:r>
              </a:p>
            </p:txBody>
          </p:sp>
          <p:sp>
            <p:nvSpPr>
              <p:cNvPr id="203795" name="Rectangle 19"/>
              <p:cNvSpPr>
                <a:spLocks noChangeArrowheads="1"/>
              </p:cNvSpPr>
              <p:nvPr/>
            </p:nvSpPr>
            <p:spPr bwMode="auto">
              <a:xfrm>
                <a:off x="1380" y="2592"/>
                <a:ext cx="91"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t>2</a:t>
                </a:r>
              </a:p>
            </p:txBody>
          </p:sp>
          <p:sp>
            <p:nvSpPr>
              <p:cNvPr id="203796" name="Rectangle 20"/>
              <p:cNvSpPr>
                <a:spLocks noChangeArrowheads="1"/>
              </p:cNvSpPr>
              <p:nvPr/>
            </p:nvSpPr>
            <p:spPr bwMode="auto">
              <a:xfrm>
                <a:off x="1468" y="2592"/>
                <a:ext cx="91"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t>1</a:t>
                </a:r>
              </a:p>
            </p:txBody>
          </p:sp>
          <p:sp>
            <p:nvSpPr>
              <p:cNvPr id="203797" name="Rectangle 21"/>
              <p:cNvSpPr>
                <a:spLocks noChangeArrowheads="1"/>
              </p:cNvSpPr>
              <p:nvPr/>
            </p:nvSpPr>
            <p:spPr bwMode="auto">
              <a:xfrm>
                <a:off x="1561" y="2592"/>
                <a:ext cx="91"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t>0</a:t>
                </a:r>
              </a:p>
            </p:txBody>
          </p:sp>
          <p:sp>
            <p:nvSpPr>
              <p:cNvPr id="203798" name="Rectangle 22"/>
              <p:cNvSpPr>
                <a:spLocks noChangeArrowheads="1"/>
              </p:cNvSpPr>
              <p:nvPr/>
            </p:nvSpPr>
            <p:spPr bwMode="auto">
              <a:xfrm>
                <a:off x="927" y="2891"/>
                <a:ext cx="91"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r>
                  <a:rPr lang="en-US" altLang="zh-CN" sz="1000">
                    <a:latin typeface="Arial" panose="020B0604020202020204" pitchFamily="34" charset="0"/>
                  </a:rPr>
                  <a:t>63</a:t>
                </a:r>
              </a:p>
            </p:txBody>
          </p:sp>
          <p:sp>
            <p:nvSpPr>
              <p:cNvPr id="203799" name="Rectangle 23"/>
              <p:cNvSpPr>
                <a:spLocks noChangeArrowheads="1"/>
              </p:cNvSpPr>
              <p:nvPr/>
            </p:nvSpPr>
            <p:spPr bwMode="auto">
              <a:xfrm>
                <a:off x="1019" y="2891"/>
                <a:ext cx="91"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r>
                  <a:rPr lang="en-US" altLang="zh-CN" sz="1000">
                    <a:latin typeface="Arial" panose="020B0604020202020204" pitchFamily="34" charset="0"/>
                  </a:rPr>
                  <a:t>62</a:t>
                </a:r>
              </a:p>
            </p:txBody>
          </p:sp>
          <p:sp>
            <p:nvSpPr>
              <p:cNvPr id="203800" name="Rectangle 24"/>
              <p:cNvSpPr>
                <a:spLocks noChangeArrowheads="1"/>
              </p:cNvSpPr>
              <p:nvPr/>
            </p:nvSpPr>
            <p:spPr bwMode="auto">
              <a:xfrm>
                <a:off x="1114" y="2891"/>
                <a:ext cx="91"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r>
                  <a:rPr lang="en-US" altLang="zh-CN" sz="1000">
                    <a:latin typeface="Arial" panose="020B0604020202020204" pitchFamily="34" charset="0"/>
                  </a:rPr>
                  <a:t>61</a:t>
                </a:r>
              </a:p>
            </p:txBody>
          </p:sp>
          <p:sp>
            <p:nvSpPr>
              <p:cNvPr id="203801" name="Rectangle 25"/>
              <p:cNvSpPr>
                <a:spLocks noChangeArrowheads="1"/>
              </p:cNvSpPr>
              <p:nvPr/>
            </p:nvSpPr>
            <p:spPr bwMode="auto">
              <a:xfrm>
                <a:off x="1202" y="2891"/>
                <a:ext cx="91"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r>
                  <a:rPr lang="en-US" altLang="zh-CN" sz="1000">
                    <a:latin typeface="Arial" panose="020B0604020202020204" pitchFamily="34" charset="0"/>
                  </a:rPr>
                  <a:t>60</a:t>
                </a:r>
              </a:p>
            </p:txBody>
          </p:sp>
          <p:sp>
            <p:nvSpPr>
              <p:cNvPr id="203802" name="Rectangle 26"/>
              <p:cNvSpPr>
                <a:spLocks noChangeArrowheads="1"/>
              </p:cNvSpPr>
              <p:nvPr/>
            </p:nvSpPr>
            <p:spPr bwMode="auto">
              <a:xfrm>
                <a:off x="1290" y="2891"/>
                <a:ext cx="91"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r>
                  <a:rPr lang="en-US" altLang="zh-CN" sz="1000">
                    <a:latin typeface="Arial" panose="020B0604020202020204" pitchFamily="34" charset="0"/>
                  </a:rPr>
                  <a:t>59</a:t>
                </a:r>
              </a:p>
            </p:txBody>
          </p:sp>
          <p:sp>
            <p:nvSpPr>
              <p:cNvPr id="203803" name="Rectangle 27"/>
              <p:cNvSpPr>
                <a:spLocks noChangeArrowheads="1"/>
              </p:cNvSpPr>
              <p:nvPr/>
            </p:nvSpPr>
            <p:spPr bwMode="auto">
              <a:xfrm>
                <a:off x="1378" y="2891"/>
                <a:ext cx="91"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r>
                  <a:rPr lang="en-US" altLang="zh-CN" sz="1000">
                    <a:latin typeface="Arial" panose="020B0604020202020204" pitchFamily="34" charset="0"/>
                  </a:rPr>
                  <a:t>58</a:t>
                </a:r>
              </a:p>
            </p:txBody>
          </p:sp>
          <p:sp>
            <p:nvSpPr>
              <p:cNvPr id="203804" name="Rectangle 28"/>
              <p:cNvSpPr>
                <a:spLocks noChangeArrowheads="1"/>
              </p:cNvSpPr>
              <p:nvPr/>
            </p:nvSpPr>
            <p:spPr bwMode="auto">
              <a:xfrm>
                <a:off x="1466" y="2891"/>
                <a:ext cx="91"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r>
                  <a:rPr lang="en-US" altLang="zh-CN" sz="1000">
                    <a:latin typeface="Arial" panose="020B0604020202020204" pitchFamily="34" charset="0"/>
                  </a:rPr>
                  <a:t>57</a:t>
                </a:r>
              </a:p>
            </p:txBody>
          </p:sp>
          <p:sp>
            <p:nvSpPr>
              <p:cNvPr id="203805" name="Rectangle 29"/>
              <p:cNvSpPr>
                <a:spLocks noChangeArrowheads="1"/>
              </p:cNvSpPr>
              <p:nvPr/>
            </p:nvSpPr>
            <p:spPr bwMode="auto">
              <a:xfrm>
                <a:off x="1559" y="2891"/>
                <a:ext cx="91"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r>
                  <a:rPr lang="en-US" altLang="zh-CN" sz="1000">
                    <a:latin typeface="Arial" panose="020B0604020202020204" pitchFamily="34" charset="0"/>
                  </a:rPr>
                  <a:t>56</a:t>
                </a:r>
              </a:p>
            </p:txBody>
          </p:sp>
          <p:sp>
            <p:nvSpPr>
              <p:cNvPr id="151611" name="Text Box 30"/>
              <p:cNvSpPr txBox="1">
                <a:spLocks noChangeArrowheads="1"/>
              </p:cNvSpPr>
              <p:nvPr/>
            </p:nvSpPr>
            <p:spPr bwMode="auto">
              <a:xfrm>
                <a:off x="1132" y="2706"/>
                <a:ext cx="3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a:t>
                </a:r>
              </a:p>
            </p:txBody>
          </p:sp>
        </p:grpSp>
        <p:sp>
          <p:nvSpPr>
            <p:cNvPr id="151589" name="Text Box 31"/>
            <p:cNvSpPr txBox="1">
              <a:spLocks noChangeArrowheads="1"/>
            </p:cNvSpPr>
            <p:nvPr/>
          </p:nvSpPr>
          <p:spPr bwMode="auto">
            <a:xfrm>
              <a:off x="0" y="2640"/>
              <a:ext cx="8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OSEventTbl[ ]</a:t>
              </a:r>
            </a:p>
          </p:txBody>
        </p:sp>
      </p:grpSp>
      <p:sp>
        <p:nvSpPr>
          <p:cNvPr id="203808" name="AutoShape 32"/>
          <p:cNvSpPr>
            <a:spLocks noChangeArrowheads="1"/>
          </p:cNvSpPr>
          <p:nvPr/>
        </p:nvSpPr>
        <p:spPr bwMode="auto">
          <a:xfrm>
            <a:off x="4495800" y="2057400"/>
            <a:ext cx="1447800" cy="685800"/>
          </a:xfrm>
          <a:prstGeom prst="wedgeRoundRectCallout">
            <a:avLst>
              <a:gd name="adj1" fmla="val -44519"/>
              <a:gd name="adj2" fmla="val 79398"/>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定义事件的具体类型</a:t>
            </a:r>
          </a:p>
        </p:txBody>
      </p:sp>
      <p:graphicFrame>
        <p:nvGraphicFramePr>
          <p:cNvPr id="203809" name="Group 33"/>
          <p:cNvGraphicFramePr>
            <a:graphicFrameLocks noGrp="1"/>
          </p:cNvGraphicFramePr>
          <p:nvPr/>
        </p:nvGraphicFramePr>
        <p:xfrm>
          <a:off x="5410200" y="2824164"/>
          <a:ext cx="4191000" cy="1908175"/>
        </p:xfrm>
        <a:graphic>
          <a:graphicData uri="http://schemas.openxmlformats.org/drawingml/2006/table">
            <a:tbl>
              <a:tblPr/>
              <a:tblGrid>
                <a:gridCol w="2846388">
                  <a:extLst>
                    <a:ext uri="{9D8B030D-6E8A-4147-A177-3AD203B41FA5}">
                      <a16:colId xmlns:a16="http://schemas.microsoft.com/office/drawing/2014/main" val="20000"/>
                    </a:ext>
                  </a:extLst>
                </a:gridCol>
                <a:gridCol w="1344612">
                  <a:extLst>
                    <a:ext uri="{9D8B030D-6E8A-4147-A177-3AD203B41FA5}">
                      <a16:colId xmlns:a16="http://schemas.microsoft.com/office/drawing/2014/main" val="20001"/>
                    </a:ext>
                  </a:extLst>
                </a:gridCol>
              </a:tblGrid>
              <a:tr h="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chemeClr val="bg1"/>
                          </a:solidFill>
                          <a:effectLst/>
                          <a:latin typeface="Arial" panose="020B0604020202020204" pitchFamily="34" charset="0"/>
                          <a:ea typeface="宋体" panose="02010600030101010101" pitchFamily="2" charset="-122"/>
                        </a:rPr>
                        <a:t>宏名</a:t>
                      </a: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rgbClr val="9999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chemeClr val="bg1"/>
                          </a:solidFill>
                          <a:effectLst/>
                          <a:latin typeface="Arial" panose="020B0604020202020204" pitchFamily="34" charset="0"/>
                          <a:ea typeface="宋体" panose="02010600030101010101" pitchFamily="2" charset="-122"/>
                        </a:rPr>
                        <a:t>说明</a:t>
                      </a: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rgbClr val="9999FF"/>
                    </a:solidFill>
                  </a:tcPr>
                </a:tc>
                <a:extLst>
                  <a:ext uri="{0D108BD9-81ED-4DB2-BD59-A6C34878D82A}">
                    <a16:rowId xmlns:a16="http://schemas.microsoft.com/office/drawing/2014/main" val="10000"/>
                  </a:ext>
                </a:extLst>
              </a:tr>
              <a:tr h="0">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OS_EVENT_SEM</a:t>
                      </a: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rgbClr val="E7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信号量</a:t>
                      </a: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rgbClr val="E7FFFF"/>
                    </a:solidFill>
                  </a:tcPr>
                </a:tc>
                <a:extLst>
                  <a:ext uri="{0D108BD9-81ED-4DB2-BD59-A6C34878D82A}">
                    <a16:rowId xmlns:a16="http://schemas.microsoft.com/office/drawing/2014/main" val="10001"/>
                  </a:ext>
                </a:extLst>
              </a:tr>
              <a:tr h="0">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OS_EVENT_TYPE_UNUSED</a:t>
                      </a: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rgbClr val="E7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未分配</a:t>
                      </a: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rgbClr val="E7FFFF"/>
                    </a:solidFill>
                  </a:tcPr>
                </a:tc>
                <a:extLst>
                  <a:ext uri="{0D108BD9-81ED-4DB2-BD59-A6C34878D82A}">
                    <a16:rowId xmlns:a16="http://schemas.microsoft.com/office/drawing/2014/main" val="10002"/>
                  </a:ext>
                </a:extLst>
              </a:tr>
              <a:tr h="0">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OS_EVENT_TYPE_MBOX</a:t>
                      </a: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rgbClr val="E7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消息邮箱</a:t>
                      </a: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rgbClr val="E7FFFF"/>
                    </a:solidFill>
                  </a:tcPr>
                </a:tc>
                <a:extLst>
                  <a:ext uri="{0D108BD9-81ED-4DB2-BD59-A6C34878D82A}">
                    <a16:rowId xmlns:a16="http://schemas.microsoft.com/office/drawing/2014/main" val="10003"/>
                  </a:ext>
                </a:extLst>
              </a:tr>
              <a:tr h="0">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OS_EVENT_TYPE_Q</a:t>
                      </a: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rgbClr val="E7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消息队列</a:t>
                      </a: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rgbClr val="E7FFFF"/>
                    </a:solidFill>
                  </a:tcPr>
                </a:tc>
                <a:extLst>
                  <a:ext uri="{0D108BD9-81ED-4DB2-BD59-A6C34878D82A}">
                    <a16:rowId xmlns:a16="http://schemas.microsoft.com/office/drawing/2014/main" val="10004"/>
                  </a:ext>
                </a:extLst>
              </a:tr>
              <a:tr h="38417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OS_EVENT_TYPE_MUTEX</a:t>
                      </a: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rgbClr val="E7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互斥信号量</a:t>
                      </a: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rgbClr val="E7FFFF"/>
                    </a:solidFill>
                  </a:tcPr>
                </a:tc>
                <a:extLst>
                  <a:ext uri="{0D108BD9-81ED-4DB2-BD59-A6C34878D82A}">
                    <a16:rowId xmlns:a16="http://schemas.microsoft.com/office/drawing/2014/main" val="10005"/>
                  </a:ext>
                </a:extLst>
              </a:tr>
            </a:tbl>
          </a:graphicData>
        </a:graphic>
      </p:graphicFrame>
      <p:sp>
        <p:nvSpPr>
          <p:cNvPr id="203832" name="AutoShape 56"/>
          <p:cNvSpPr>
            <a:spLocks noChangeArrowheads="1"/>
          </p:cNvSpPr>
          <p:nvPr/>
        </p:nvSpPr>
        <p:spPr bwMode="auto">
          <a:xfrm>
            <a:off x="4495800" y="2362200"/>
            <a:ext cx="1219200" cy="685800"/>
          </a:xfrm>
          <a:prstGeom prst="wedgeRoundRectCallout">
            <a:avLst>
              <a:gd name="adj1" fmla="val -42708"/>
              <a:gd name="adj2" fmla="val 76620"/>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信号量的计数器</a:t>
            </a:r>
          </a:p>
        </p:txBody>
      </p:sp>
      <p:sp>
        <p:nvSpPr>
          <p:cNvPr id="203833" name="AutoShape 57"/>
          <p:cNvSpPr>
            <a:spLocks noChangeArrowheads="1"/>
          </p:cNvSpPr>
          <p:nvPr/>
        </p:nvSpPr>
        <p:spPr bwMode="auto">
          <a:xfrm>
            <a:off x="4495800" y="1981200"/>
            <a:ext cx="2286000" cy="1371600"/>
          </a:xfrm>
          <a:prstGeom prst="wedgeRoundRectCallout">
            <a:avLst>
              <a:gd name="adj1" fmla="val -46528"/>
              <a:gd name="adj2" fmla="val 62847"/>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定义邮箱或者消息队列时才使用，用于指向一个消息或消息队列控制块</a:t>
            </a:r>
          </a:p>
        </p:txBody>
      </p:sp>
      <p:sp>
        <p:nvSpPr>
          <p:cNvPr id="203834" name="AutoShape 58"/>
          <p:cNvSpPr>
            <a:spLocks noChangeArrowheads="1"/>
          </p:cNvSpPr>
          <p:nvPr/>
        </p:nvSpPr>
        <p:spPr bwMode="auto">
          <a:xfrm>
            <a:off x="4419600" y="2819400"/>
            <a:ext cx="2286000" cy="1066800"/>
          </a:xfrm>
          <a:prstGeom prst="wedgeRoundRectCallout">
            <a:avLst>
              <a:gd name="adj1" fmla="val -43333"/>
              <a:gd name="adj2" fmla="val 72769"/>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构成事件控制块的等待任务列表，类似于任务就绪表</a:t>
            </a:r>
          </a:p>
        </p:txBody>
      </p:sp>
      <p:sp>
        <p:nvSpPr>
          <p:cNvPr id="38" name="燕尾形 37">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3" name="标题 2"/>
          <p:cNvSpPr>
            <a:spLocks noGrp="1"/>
          </p:cNvSpPr>
          <p:nvPr>
            <p:ph type="title"/>
          </p:nvPr>
        </p:nvSpPr>
        <p:spPr/>
        <p:txBody>
          <a:bodyPr/>
          <a:lstStyle/>
          <a:p>
            <a:endParaRPr lang="zh-CN" altLang="en-US"/>
          </a:p>
        </p:txBody>
      </p:sp>
      <p:sp>
        <p:nvSpPr>
          <p:cNvPr id="4" name="内容占位符 3"/>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27" presetClass="entr" presetSubtype="0" fill="hold" grpId="0" nodeType="afterEffect">
                                  <p:stCondLst>
                                    <p:cond delay="0"/>
                                  </p:stCondLst>
                                  <p:iterate type="lt">
                                    <p:tmPct val="50000"/>
                                  </p:iterate>
                                  <p:childTnLst>
                                    <p:set>
                                      <p:cBhvr>
                                        <p:cTn id="10" dur="1" fill="hold">
                                          <p:stCondLst>
                                            <p:cond delay="0"/>
                                          </p:stCondLst>
                                        </p:cTn>
                                        <p:tgtEl>
                                          <p:spTgt spid="203782"/>
                                        </p:tgtEl>
                                        <p:attrNameLst>
                                          <p:attrName>style.visibility</p:attrName>
                                        </p:attrNameLst>
                                      </p:cBhvr>
                                      <p:to>
                                        <p:strVal val="visible"/>
                                      </p:to>
                                    </p:set>
                                    <p:anim calcmode="discrete" valueType="clr">
                                      <p:cBhvr override="childStyle">
                                        <p:cTn id="11" dur="80"/>
                                        <p:tgtEl>
                                          <p:spTgt spid="203782"/>
                                        </p:tgtEl>
                                        <p:attrNameLst>
                                          <p:attrName>style.color</p:attrName>
                                        </p:attrNameLst>
                                      </p:cBhvr>
                                      <p:tavLst>
                                        <p:tav tm="0">
                                          <p:val>
                                            <p:clrVal>
                                              <a:schemeClr val="accent2"/>
                                            </p:clrVal>
                                          </p:val>
                                        </p:tav>
                                        <p:tav tm="50000">
                                          <p:val>
                                            <p:clrVal>
                                              <a:schemeClr val="hlink"/>
                                            </p:clrVal>
                                          </p:val>
                                        </p:tav>
                                      </p:tavLst>
                                    </p:anim>
                                    <p:anim calcmode="discrete" valueType="clr">
                                      <p:cBhvr>
                                        <p:cTn id="12" dur="80"/>
                                        <p:tgtEl>
                                          <p:spTgt spid="203782"/>
                                        </p:tgtEl>
                                        <p:attrNameLst>
                                          <p:attrName>fillcolor</p:attrName>
                                        </p:attrNameLst>
                                      </p:cBhvr>
                                      <p:tavLst>
                                        <p:tav tm="0">
                                          <p:val>
                                            <p:clrVal>
                                              <a:schemeClr val="accent2"/>
                                            </p:clrVal>
                                          </p:val>
                                        </p:tav>
                                        <p:tav tm="50000">
                                          <p:val>
                                            <p:clrVal>
                                              <a:schemeClr val="hlink"/>
                                            </p:clrVal>
                                          </p:val>
                                        </p:tav>
                                      </p:tavLst>
                                    </p:anim>
                                    <p:set>
                                      <p:cBhvr>
                                        <p:cTn id="13" dur="80"/>
                                        <p:tgtEl>
                                          <p:spTgt spid="203782"/>
                                        </p:tgtEl>
                                        <p:attrNameLst>
                                          <p:attrName>fill.type</p:attrName>
                                        </p:attrNameLst>
                                      </p:cBhvr>
                                      <p:to>
                                        <p:strVal val="solid"/>
                                      </p:to>
                                    </p:set>
                                  </p:childTnLst>
                                </p:cTn>
                              </p:par>
                            </p:childTnLst>
                          </p:cTn>
                        </p:par>
                        <p:par>
                          <p:cTn id="14" fill="hold">
                            <p:stCondLst>
                              <p:cond delay="439"/>
                            </p:stCondLst>
                            <p:childTnLst>
                              <p:par>
                                <p:cTn id="15" presetID="12" presetClass="entr" presetSubtype="1" fill="hold" grpId="0" nodeType="afterEffect">
                                  <p:stCondLst>
                                    <p:cond delay="0"/>
                                  </p:stCondLst>
                                  <p:childTnLst>
                                    <p:set>
                                      <p:cBhvr>
                                        <p:cTn id="16" dur="1" fill="hold">
                                          <p:stCondLst>
                                            <p:cond delay="0"/>
                                          </p:stCondLst>
                                        </p:cTn>
                                        <p:tgtEl>
                                          <p:spTgt spid="203780"/>
                                        </p:tgtEl>
                                        <p:attrNameLst>
                                          <p:attrName>style.visibility</p:attrName>
                                        </p:attrNameLst>
                                      </p:cBhvr>
                                      <p:to>
                                        <p:strVal val="visible"/>
                                      </p:to>
                                    </p:set>
                                    <p:animEffect transition="in" filter="slide(fromTop)">
                                      <p:cBhvr>
                                        <p:cTn id="17" dur="500"/>
                                        <p:tgtEl>
                                          <p:spTgt spid="203780"/>
                                        </p:tgtEl>
                                      </p:cBhvr>
                                    </p:animEffect>
                                  </p:childTnLst>
                                </p:cTn>
                              </p:par>
                            </p:childTnLst>
                          </p:cTn>
                        </p:par>
                        <p:par>
                          <p:cTn id="18" fill="hold">
                            <p:stCondLst>
                              <p:cond delay="939"/>
                            </p:stCondLst>
                            <p:childTnLst>
                              <p:par>
                                <p:cTn id="19" presetID="27" presetClass="entr" presetSubtype="0" fill="hold" grpId="0" nodeType="afterEffect">
                                  <p:stCondLst>
                                    <p:cond delay="0"/>
                                  </p:stCondLst>
                                  <p:iterate type="lt">
                                    <p:tmPct val="50000"/>
                                  </p:iterate>
                                  <p:childTnLst>
                                    <p:set>
                                      <p:cBhvr>
                                        <p:cTn id="20" dur="1" fill="hold">
                                          <p:stCondLst>
                                            <p:cond delay="0"/>
                                          </p:stCondLst>
                                        </p:cTn>
                                        <p:tgtEl>
                                          <p:spTgt spid="203781"/>
                                        </p:tgtEl>
                                        <p:attrNameLst>
                                          <p:attrName>style.visibility</p:attrName>
                                        </p:attrNameLst>
                                      </p:cBhvr>
                                      <p:to>
                                        <p:strVal val="visible"/>
                                      </p:to>
                                    </p:set>
                                    <p:anim calcmode="discrete" valueType="clr">
                                      <p:cBhvr override="childStyle">
                                        <p:cTn id="21" dur="80"/>
                                        <p:tgtEl>
                                          <p:spTgt spid="203781"/>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203781"/>
                                        </p:tgtEl>
                                        <p:attrNameLst>
                                          <p:attrName>fillcolor</p:attrName>
                                        </p:attrNameLst>
                                      </p:cBhvr>
                                      <p:tavLst>
                                        <p:tav tm="0">
                                          <p:val>
                                            <p:clrVal>
                                              <a:schemeClr val="accent2"/>
                                            </p:clrVal>
                                          </p:val>
                                        </p:tav>
                                        <p:tav tm="50000">
                                          <p:val>
                                            <p:clrVal>
                                              <a:schemeClr val="hlink"/>
                                            </p:clrVal>
                                          </p:val>
                                        </p:tav>
                                      </p:tavLst>
                                    </p:anim>
                                    <p:set>
                                      <p:cBhvr>
                                        <p:cTn id="23" dur="80"/>
                                        <p:tgtEl>
                                          <p:spTgt spid="203781"/>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203780"/>
                                        </p:tgtEl>
                                        <p:attrNameLst>
                                          <p:attrName>style.visibility</p:attrName>
                                        </p:attrNameLst>
                                      </p:cBhvr>
                                      <p:to>
                                        <p:strVal val="hidden"/>
                                      </p:to>
                                    </p:set>
                                  </p:childTnLst>
                                </p:cTn>
                              </p:par>
                              <p:par>
                                <p:cTn id="28" presetID="1" presetClass="exit" presetSubtype="0" fill="hold" grpId="1" nodeType="withEffect">
                                  <p:stCondLst>
                                    <p:cond delay="0"/>
                                  </p:stCondLst>
                                  <p:iterate type="lt">
                                    <p:tmAbs val="0"/>
                                  </p:iterate>
                                  <p:childTnLst>
                                    <p:set>
                                      <p:cBhvr>
                                        <p:cTn id="29" dur="1" fill="hold">
                                          <p:stCondLst>
                                            <p:cond delay="0"/>
                                          </p:stCondLst>
                                        </p:cTn>
                                        <p:tgtEl>
                                          <p:spTgt spid="203781"/>
                                        </p:tgtEl>
                                        <p:attrNameLst>
                                          <p:attrName>style.visibility</p:attrName>
                                        </p:attrNameLst>
                                      </p:cBhvr>
                                      <p:to>
                                        <p:strVal val="hidden"/>
                                      </p:to>
                                    </p:set>
                                  </p:childTnLst>
                                </p:cTn>
                              </p:par>
                            </p:childTnLst>
                          </p:cTn>
                        </p:par>
                        <p:par>
                          <p:cTn id="30" fill="hold">
                            <p:stCondLst>
                              <p:cond delay="1"/>
                            </p:stCondLst>
                            <p:childTnLst>
                              <p:par>
                                <p:cTn id="31" presetID="12" presetClass="entr" presetSubtype="1" fill="hold" grpId="0" nodeType="afterEffect">
                                  <p:stCondLst>
                                    <p:cond delay="0"/>
                                  </p:stCondLst>
                                  <p:childTnLst>
                                    <p:set>
                                      <p:cBhvr>
                                        <p:cTn id="32" dur="1" fill="hold">
                                          <p:stCondLst>
                                            <p:cond delay="0"/>
                                          </p:stCondLst>
                                        </p:cTn>
                                        <p:tgtEl>
                                          <p:spTgt spid="203808"/>
                                        </p:tgtEl>
                                        <p:attrNameLst>
                                          <p:attrName>style.visibility</p:attrName>
                                        </p:attrNameLst>
                                      </p:cBhvr>
                                      <p:to>
                                        <p:strVal val="visible"/>
                                      </p:to>
                                    </p:set>
                                    <p:animEffect transition="in" filter="slide(fromTop)">
                                      <p:cBhvr>
                                        <p:cTn id="33" dur="500"/>
                                        <p:tgtEl>
                                          <p:spTgt spid="203808"/>
                                        </p:tgtEl>
                                      </p:cBhvr>
                                    </p:animEffect>
                                  </p:childTnLst>
                                </p:cTn>
                              </p:par>
                            </p:childTnLst>
                          </p:cTn>
                        </p:par>
                        <p:par>
                          <p:cTn id="34" fill="hold">
                            <p:stCondLst>
                              <p:cond delay="501"/>
                            </p:stCondLst>
                            <p:childTnLst>
                              <p:par>
                                <p:cTn id="35" presetID="9" presetClass="entr" presetSubtype="0" fill="hold" nodeType="afterEffect">
                                  <p:stCondLst>
                                    <p:cond delay="0"/>
                                  </p:stCondLst>
                                  <p:childTnLst>
                                    <p:set>
                                      <p:cBhvr>
                                        <p:cTn id="36" dur="1" fill="hold">
                                          <p:stCondLst>
                                            <p:cond delay="0"/>
                                          </p:stCondLst>
                                        </p:cTn>
                                        <p:tgtEl>
                                          <p:spTgt spid="203809"/>
                                        </p:tgtEl>
                                        <p:attrNameLst>
                                          <p:attrName>style.visibility</p:attrName>
                                        </p:attrNameLst>
                                      </p:cBhvr>
                                      <p:to>
                                        <p:strVal val="visible"/>
                                      </p:to>
                                    </p:set>
                                    <p:animEffect transition="in" filter="dissolve">
                                      <p:cBhvr>
                                        <p:cTn id="37" dur="500"/>
                                        <p:tgtEl>
                                          <p:spTgt spid="203809"/>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nodeType="clickEffect">
                                  <p:stCondLst>
                                    <p:cond delay="0"/>
                                  </p:stCondLst>
                                  <p:childTnLst>
                                    <p:set>
                                      <p:cBhvr>
                                        <p:cTn id="41" dur="1" fill="hold">
                                          <p:stCondLst>
                                            <p:cond delay="0"/>
                                          </p:stCondLst>
                                        </p:cTn>
                                        <p:tgtEl>
                                          <p:spTgt spid="203809"/>
                                        </p:tgtEl>
                                        <p:attrNameLst>
                                          <p:attrName>style.visibility</p:attrName>
                                        </p:attrNameLst>
                                      </p:cBhvr>
                                      <p:to>
                                        <p:strVal val="hidden"/>
                                      </p:to>
                                    </p:set>
                                  </p:childTnLst>
                                </p:cTn>
                              </p:par>
                              <p:par>
                                <p:cTn id="42" presetID="1" presetClass="exit" presetSubtype="0" fill="hold" grpId="1" nodeType="withEffect">
                                  <p:stCondLst>
                                    <p:cond delay="0"/>
                                  </p:stCondLst>
                                  <p:childTnLst>
                                    <p:set>
                                      <p:cBhvr>
                                        <p:cTn id="43" dur="1" fill="hold">
                                          <p:stCondLst>
                                            <p:cond delay="0"/>
                                          </p:stCondLst>
                                        </p:cTn>
                                        <p:tgtEl>
                                          <p:spTgt spid="203808"/>
                                        </p:tgtEl>
                                        <p:attrNameLst>
                                          <p:attrName>style.visibility</p:attrName>
                                        </p:attrNameLst>
                                      </p:cBhvr>
                                      <p:to>
                                        <p:strVal val="hidden"/>
                                      </p:to>
                                    </p:set>
                                  </p:childTnLst>
                                </p:cTn>
                              </p:par>
                              <p:par>
                                <p:cTn id="44" presetID="12" presetClass="entr" presetSubtype="1" fill="hold" grpId="0" nodeType="withEffect">
                                  <p:stCondLst>
                                    <p:cond delay="0"/>
                                  </p:stCondLst>
                                  <p:childTnLst>
                                    <p:set>
                                      <p:cBhvr>
                                        <p:cTn id="45" dur="1" fill="hold">
                                          <p:stCondLst>
                                            <p:cond delay="0"/>
                                          </p:stCondLst>
                                        </p:cTn>
                                        <p:tgtEl>
                                          <p:spTgt spid="203832"/>
                                        </p:tgtEl>
                                        <p:attrNameLst>
                                          <p:attrName>style.visibility</p:attrName>
                                        </p:attrNameLst>
                                      </p:cBhvr>
                                      <p:to>
                                        <p:strVal val="visible"/>
                                      </p:to>
                                    </p:set>
                                    <p:animEffect transition="in" filter="slide(fromTop)">
                                      <p:cBhvr>
                                        <p:cTn id="46" dur="500"/>
                                        <p:tgtEl>
                                          <p:spTgt spid="203832"/>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203832"/>
                                        </p:tgtEl>
                                        <p:attrNameLst>
                                          <p:attrName>style.visibility</p:attrName>
                                        </p:attrNameLst>
                                      </p:cBhvr>
                                      <p:to>
                                        <p:strVal val="hidden"/>
                                      </p:to>
                                    </p:set>
                                  </p:childTnLst>
                                </p:cTn>
                              </p:par>
                              <p:par>
                                <p:cTn id="51" presetID="12" presetClass="entr" presetSubtype="1" fill="hold" grpId="0" nodeType="withEffect">
                                  <p:stCondLst>
                                    <p:cond delay="0"/>
                                  </p:stCondLst>
                                  <p:childTnLst>
                                    <p:set>
                                      <p:cBhvr>
                                        <p:cTn id="52" dur="1" fill="hold">
                                          <p:stCondLst>
                                            <p:cond delay="0"/>
                                          </p:stCondLst>
                                        </p:cTn>
                                        <p:tgtEl>
                                          <p:spTgt spid="203833"/>
                                        </p:tgtEl>
                                        <p:attrNameLst>
                                          <p:attrName>style.visibility</p:attrName>
                                        </p:attrNameLst>
                                      </p:cBhvr>
                                      <p:to>
                                        <p:strVal val="visible"/>
                                      </p:to>
                                    </p:set>
                                    <p:animEffect transition="in" filter="slide(fromTop)">
                                      <p:cBhvr>
                                        <p:cTn id="53" dur="500"/>
                                        <p:tgtEl>
                                          <p:spTgt spid="203833"/>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203833"/>
                                        </p:tgtEl>
                                        <p:attrNameLst>
                                          <p:attrName>style.visibility</p:attrName>
                                        </p:attrNameLst>
                                      </p:cBhvr>
                                      <p:to>
                                        <p:strVal val="hidden"/>
                                      </p:to>
                                    </p:set>
                                  </p:childTnLst>
                                </p:cTn>
                              </p:par>
                              <p:par>
                                <p:cTn id="58" presetID="12" presetClass="entr" presetSubtype="1" fill="hold" grpId="0" nodeType="withEffect">
                                  <p:stCondLst>
                                    <p:cond delay="0"/>
                                  </p:stCondLst>
                                  <p:childTnLst>
                                    <p:set>
                                      <p:cBhvr>
                                        <p:cTn id="59" dur="1" fill="hold">
                                          <p:stCondLst>
                                            <p:cond delay="0"/>
                                          </p:stCondLst>
                                        </p:cTn>
                                        <p:tgtEl>
                                          <p:spTgt spid="203834"/>
                                        </p:tgtEl>
                                        <p:attrNameLst>
                                          <p:attrName>style.visibility</p:attrName>
                                        </p:attrNameLst>
                                      </p:cBhvr>
                                      <p:to>
                                        <p:strVal val="visible"/>
                                      </p:to>
                                    </p:set>
                                    <p:animEffect transition="in" filter="slide(fromTop)">
                                      <p:cBhvr>
                                        <p:cTn id="60" dur="500"/>
                                        <p:tgtEl>
                                          <p:spTgt spid="2038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80" grpId="0" animBg="1"/>
      <p:bldP spid="203780" grpId="1" animBg="1"/>
      <p:bldP spid="203781" grpId="0"/>
      <p:bldP spid="203781" grpId="1"/>
      <p:bldP spid="203782" grpId="0"/>
      <p:bldP spid="203808" grpId="0" animBg="1"/>
      <p:bldP spid="203808" grpId="1" animBg="1"/>
      <p:bldP spid="203832" grpId="0" animBg="1"/>
      <p:bldP spid="203832" grpId="1" animBg="1"/>
      <p:bldP spid="203833" grpId="0" animBg="1"/>
      <p:bldP spid="203833" grpId="1" animBg="1"/>
      <p:bldP spid="203834"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92" name="Picture 8"/>
          <p:cNvPicPr>
            <a:picLocks noChangeAspect="1" noChangeArrowheads="1"/>
          </p:cNvPicPr>
          <p:nvPr/>
        </p:nvPicPr>
        <p:blipFill>
          <a:blip r:embed="rId2">
            <a:extLst>
              <a:ext uri="{28A0092B-C50C-407E-A947-70E740481C1C}">
                <a14:useLocalDpi xmlns:a14="http://schemas.microsoft.com/office/drawing/2010/main" val="0"/>
              </a:ext>
            </a:extLst>
          </a:blip>
          <a:srcRect l="28125" t="14583" r="24219" b="21875"/>
          <a:stretch>
            <a:fillRect/>
          </a:stretch>
        </p:blipFill>
        <p:spPr bwMode="auto">
          <a:xfrm>
            <a:off x="2667000" y="381000"/>
            <a:ext cx="6032500" cy="6032500"/>
          </a:xfrm>
          <a:prstGeom prst="rect">
            <a:avLst/>
          </a:prstGeom>
          <a:noFill/>
          <a:ln w="76200" cmpd="tri">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nodeType="afterEffect">
                                  <p:stCondLst>
                                    <p:cond delay="0"/>
                                  </p:stCondLst>
                                  <p:childTnLst>
                                    <p:set>
                                      <p:cBhvr>
                                        <p:cTn id="6" dur="1" fill="hold">
                                          <p:stCondLst>
                                            <p:cond delay="0"/>
                                          </p:stCondLst>
                                        </p:cTn>
                                        <p:tgtEl>
                                          <p:spTgt spid="93192"/>
                                        </p:tgtEl>
                                        <p:attrNameLst>
                                          <p:attrName>style.visibility</p:attrName>
                                        </p:attrNameLst>
                                      </p:cBhvr>
                                      <p:to>
                                        <p:strVal val="visible"/>
                                      </p:to>
                                    </p:set>
                                    <p:animEffect transition="in" filter="wheel(4)">
                                      <p:cBhvr>
                                        <p:cTn id="7" dur="500"/>
                                        <p:tgtEl>
                                          <p:spTgt spid="93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ChangeArrowheads="1"/>
          </p:cNvSpPr>
          <p:nvPr/>
        </p:nvSpPr>
        <p:spPr bwMode="auto">
          <a:xfrm>
            <a:off x="1981200" y="3411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3.5  </a:t>
            </a:r>
            <a:r>
              <a:rPr lang="zh-CN" altLang="en-US" sz="4400" dirty="0"/>
              <a:t>信号量</a:t>
            </a:r>
          </a:p>
        </p:txBody>
      </p:sp>
      <p:sp>
        <p:nvSpPr>
          <p:cNvPr id="152579"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事件控制块 </a:t>
            </a:r>
          </a:p>
        </p:txBody>
      </p:sp>
      <p:sp>
        <p:nvSpPr>
          <p:cNvPr id="204804" name="Rectangle 4"/>
          <p:cNvSpPr>
            <a:spLocks noChangeArrowheads="1"/>
          </p:cNvSpPr>
          <p:nvPr/>
        </p:nvSpPr>
        <p:spPr bwMode="auto">
          <a:xfrm>
            <a:off x="2667000" y="2768600"/>
            <a:ext cx="6554788" cy="660400"/>
          </a:xfrm>
          <a:prstGeom prst="rect">
            <a:avLst/>
          </a:prstGeom>
          <a:gradFill rotWithShape="1">
            <a:gsLst>
              <a:gs pos="0">
                <a:srgbClr val="CCFFFF"/>
              </a:gs>
              <a:gs pos="50000">
                <a:schemeClr val="bg1"/>
              </a:gs>
              <a:gs pos="100000">
                <a:srgbClr val="CCFFFF"/>
              </a:gs>
            </a:gsLst>
            <a:lin ang="5400000" scaled="1"/>
          </a:gradFill>
          <a:ln w="19050">
            <a:solidFill>
              <a:srgbClr val="FF0000"/>
            </a:solidFill>
            <a:miter lim="800000"/>
          </a:ln>
          <a:effectLst/>
        </p:spPr>
        <p:txBody>
          <a:bodyPr wrap="none" anchor="ctr">
            <a:spAutoFit/>
          </a:bodyPr>
          <a:lstStyle/>
          <a:p>
            <a:pPr>
              <a:defRPr/>
            </a:pPr>
            <a:r>
              <a:rPr lang="en-US" altLang="zh-CN">
                <a:latin typeface="Arial" panose="020B0604020202020204" pitchFamily="34" charset="0"/>
              </a:rPr>
              <a:t>    pevent-&gt;OSEventGrp       	|= OSMapTbl[prio &gt;&gt; 3];</a:t>
            </a:r>
          </a:p>
          <a:p>
            <a:pPr>
              <a:defRPr/>
            </a:pPr>
            <a:r>
              <a:rPr lang="en-US" altLang="zh-CN">
                <a:latin typeface="Arial" panose="020B0604020202020204" pitchFamily="34" charset="0"/>
              </a:rPr>
              <a:t>    pevent-&gt;OSEventTbl[prio &gt;&gt; 3]	|= OSMapTbl[prio &amp; 0x07];</a:t>
            </a:r>
          </a:p>
        </p:txBody>
      </p:sp>
      <p:sp>
        <p:nvSpPr>
          <p:cNvPr id="204805" name="Rectangle 5"/>
          <p:cNvSpPr>
            <a:spLocks noChangeArrowheads="1"/>
          </p:cNvSpPr>
          <p:nvPr/>
        </p:nvSpPr>
        <p:spPr bwMode="auto">
          <a:xfrm>
            <a:off x="2667000" y="3962400"/>
            <a:ext cx="7423150" cy="935038"/>
          </a:xfrm>
          <a:prstGeom prst="rect">
            <a:avLst/>
          </a:prstGeom>
          <a:gradFill rotWithShape="1">
            <a:gsLst>
              <a:gs pos="0">
                <a:srgbClr val="CCFFFF"/>
              </a:gs>
              <a:gs pos="50000">
                <a:schemeClr val="bg1"/>
              </a:gs>
              <a:gs pos="100000">
                <a:srgbClr val="CCFFFF"/>
              </a:gs>
            </a:gsLst>
            <a:lin ang="5400000" scaled="1"/>
          </a:gradFill>
          <a:ln w="19050" algn="ctr">
            <a:solidFill>
              <a:srgbClr val="FF0000"/>
            </a:solidFill>
            <a:miter lim="800000"/>
          </a:ln>
          <a:effectLst/>
        </p:spPr>
        <p:txBody>
          <a:bodyPr wrap="none" anchor="ctr">
            <a:spAutoFit/>
          </a:bodyPr>
          <a:lstStyle/>
          <a:p>
            <a:pPr>
              <a:defRPr/>
            </a:pPr>
            <a:r>
              <a:rPr lang="en-US" altLang="zh-CN">
                <a:latin typeface="Arial" panose="020B0604020202020204" pitchFamily="34" charset="0"/>
              </a:rPr>
              <a:t>if ((pevent-&gt;OSEventTbl[prio &gt;&gt; 3] &amp;= ~OSMapTbl[prio &amp; 0x07]) == 0) {</a:t>
            </a:r>
          </a:p>
          <a:p>
            <a:pPr>
              <a:defRPr/>
            </a:pPr>
            <a:r>
              <a:rPr lang="en-US" altLang="zh-CN">
                <a:latin typeface="Arial" panose="020B0604020202020204" pitchFamily="34" charset="0"/>
              </a:rPr>
              <a:t>    pevent-&gt;OSEventGrp &amp;= ~OSMapTbl[prio &gt;&gt; 3];</a:t>
            </a:r>
          </a:p>
          <a:p>
            <a:pPr>
              <a:defRPr/>
            </a:pPr>
            <a:r>
              <a:rPr lang="en-US" altLang="zh-CN">
                <a:latin typeface="Arial" panose="020B0604020202020204" pitchFamily="34" charset="0"/>
              </a:rPr>
              <a:t>}</a:t>
            </a:r>
          </a:p>
        </p:txBody>
      </p:sp>
      <p:sp>
        <p:nvSpPr>
          <p:cNvPr id="204806" name="Rectangle 6"/>
          <p:cNvSpPr>
            <a:spLocks noChangeArrowheads="1"/>
          </p:cNvSpPr>
          <p:nvPr/>
        </p:nvSpPr>
        <p:spPr bwMode="auto">
          <a:xfrm>
            <a:off x="2667000" y="5389564"/>
            <a:ext cx="5257800" cy="935037"/>
          </a:xfrm>
          <a:prstGeom prst="rect">
            <a:avLst/>
          </a:prstGeom>
          <a:gradFill rotWithShape="1">
            <a:gsLst>
              <a:gs pos="0">
                <a:srgbClr val="CCFFFF"/>
              </a:gs>
              <a:gs pos="50000">
                <a:schemeClr val="bg1"/>
              </a:gs>
              <a:gs pos="100000">
                <a:srgbClr val="CCFFFF"/>
              </a:gs>
            </a:gsLst>
            <a:lin ang="5400000" scaled="1"/>
          </a:gradFill>
          <a:ln w="19050" algn="ctr">
            <a:solidFill>
              <a:srgbClr val="FF0000"/>
            </a:solidFill>
            <a:miter lim="800000"/>
          </a:ln>
          <a:effectLst/>
        </p:spPr>
        <p:txBody>
          <a:bodyPr wrap="none" anchor="ctr">
            <a:spAutoFit/>
          </a:bodyPr>
          <a:lstStyle/>
          <a:p>
            <a:pPr>
              <a:defRPr/>
            </a:pPr>
            <a:r>
              <a:rPr lang="en-US" altLang="zh-CN">
                <a:latin typeface="Arial" panose="020B0604020202020204" pitchFamily="34" charset="0"/>
              </a:rPr>
              <a:t>    y   	= OSUnMapTbl[pevent-&gt;OSEventGrp];</a:t>
            </a:r>
          </a:p>
          <a:p>
            <a:pPr>
              <a:defRPr/>
            </a:pPr>
            <a:r>
              <a:rPr lang="en-US" altLang="zh-CN">
                <a:latin typeface="Arial" panose="020B0604020202020204" pitchFamily="34" charset="0"/>
              </a:rPr>
              <a:t>    x   	= OSUnMapTbl[pevent-&gt;OSEventTbl[y]];</a:t>
            </a:r>
          </a:p>
          <a:p>
            <a:pPr>
              <a:defRPr/>
            </a:pPr>
            <a:r>
              <a:rPr lang="en-US" altLang="zh-CN">
                <a:latin typeface="Arial" panose="020B0604020202020204" pitchFamily="34" charset="0"/>
              </a:rPr>
              <a:t>    prio 	= (y &lt;&lt; 3) + x;</a:t>
            </a:r>
          </a:p>
        </p:txBody>
      </p:sp>
      <p:sp>
        <p:nvSpPr>
          <p:cNvPr id="204807" name="Text Box 7"/>
          <p:cNvSpPr txBox="1">
            <a:spLocks noChangeArrowheads="1"/>
          </p:cNvSpPr>
          <p:nvPr/>
        </p:nvSpPr>
        <p:spPr bwMode="auto">
          <a:xfrm>
            <a:off x="2644776" y="2362200"/>
            <a:ext cx="2232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a:ea typeface="华文新魏" panose="02010800040101010101" pitchFamily="2" charset="-122"/>
              </a:rPr>
              <a:t>任务加入等待列表</a:t>
            </a:r>
          </a:p>
        </p:txBody>
      </p:sp>
      <p:sp>
        <p:nvSpPr>
          <p:cNvPr id="204808" name="Text Box 8"/>
          <p:cNvSpPr txBox="1">
            <a:spLocks noChangeArrowheads="1"/>
          </p:cNvSpPr>
          <p:nvPr/>
        </p:nvSpPr>
        <p:spPr bwMode="auto">
          <a:xfrm>
            <a:off x="2644776" y="3581400"/>
            <a:ext cx="2232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a:ea typeface="华文新魏" panose="02010800040101010101" pitchFamily="2" charset="-122"/>
              </a:rPr>
              <a:t>任务从等待列表删除</a:t>
            </a:r>
          </a:p>
        </p:txBody>
      </p:sp>
      <p:sp>
        <p:nvSpPr>
          <p:cNvPr id="204809" name="Text Box 9"/>
          <p:cNvSpPr txBox="1">
            <a:spLocks noChangeArrowheads="1"/>
          </p:cNvSpPr>
          <p:nvPr/>
        </p:nvSpPr>
        <p:spPr bwMode="auto">
          <a:xfrm>
            <a:off x="2644776" y="4997450"/>
            <a:ext cx="3070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a:ea typeface="华文新魏" panose="02010800040101010101" pitchFamily="2" charset="-122"/>
              </a:rPr>
              <a:t>等待列表中获取最高优先级任务</a:t>
            </a:r>
          </a:p>
        </p:txBody>
      </p:sp>
      <p:sp>
        <p:nvSpPr>
          <p:cNvPr id="10" name="燕尾形 9">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204807"/>
                                        </p:tgtEl>
                                        <p:attrNameLst>
                                          <p:attrName>style.visibility</p:attrName>
                                        </p:attrNameLst>
                                      </p:cBhvr>
                                      <p:to>
                                        <p:strVal val="visible"/>
                                      </p:to>
                                    </p:set>
                                    <p:anim calcmode="discrete" valueType="clr">
                                      <p:cBhvr override="childStyle">
                                        <p:cTn id="7" dur="80"/>
                                        <p:tgtEl>
                                          <p:spTgt spid="204807"/>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04807"/>
                                        </p:tgtEl>
                                        <p:attrNameLst>
                                          <p:attrName>fillcolor</p:attrName>
                                        </p:attrNameLst>
                                      </p:cBhvr>
                                      <p:tavLst>
                                        <p:tav tm="0">
                                          <p:val>
                                            <p:clrVal>
                                              <a:schemeClr val="accent2"/>
                                            </p:clrVal>
                                          </p:val>
                                        </p:tav>
                                        <p:tav tm="50000">
                                          <p:val>
                                            <p:clrVal>
                                              <a:schemeClr val="hlink"/>
                                            </p:clrVal>
                                          </p:val>
                                        </p:tav>
                                      </p:tavLst>
                                    </p:anim>
                                    <p:set>
                                      <p:cBhvr>
                                        <p:cTn id="9" dur="80"/>
                                        <p:tgtEl>
                                          <p:spTgt spid="204807"/>
                                        </p:tgtEl>
                                        <p:attrNameLst>
                                          <p:attrName>fill.type</p:attrName>
                                        </p:attrNameLst>
                                      </p:cBhvr>
                                      <p:to>
                                        <p:strVal val="solid"/>
                                      </p:to>
                                    </p:set>
                                  </p:childTnLst>
                                </p:cTn>
                              </p:par>
                            </p:childTnLst>
                          </p:cTn>
                        </p:par>
                        <p:par>
                          <p:cTn id="10" fill="hold">
                            <p:stCondLst>
                              <p:cond delay="0"/>
                            </p:stCondLst>
                            <p:childTnLst>
                              <p:par>
                                <p:cTn id="11" presetID="9" presetClass="entr" presetSubtype="0" fill="hold" grpId="0" nodeType="afterEffect">
                                  <p:stCondLst>
                                    <p:cond delay="0"/>
                                  </p:stCondLst>
                                  <p:childTnLst>
                                    <p:set>
                                      <p:cBhvr>
                                        <p:cTn id="12" dur="1" fill="hold">
                                          <p:stCondLst>
                                            <p:cond delay="0"/>
                                          </p:stCondLst>
                                        </p:cTn>
                                        <p:tgtEl>
                                          <p:spTgt spid="204804"/>
                                        </p:tgtEl>
                                        <p:attrNameLst>
                                          <p:attrName>style.visibility</p:attrName>
                                        </p:attrNameLst>
                                      </p:cBhvr>
                                      <p:to>
                                        <p:strVal val="visible"/>
                                      </p:to>
                                    </p:set>
                                    <p:animEffect transition="in" filter="dissolve">
                                      <p:cBhvr>
                                        <p:cTn id="13" dur="500"/>
                                        <p:tgtEl>
                                          <p:spTgt spid="204804"/>
                                        </p:tgtEl>
                                      </p:cBhvr>
                                    </p:animEffect>
                                  </p:childTnLst>
                                </p:cTn>
                              </p:par>
                            </p:childTnLst>
                          </p:cTn>
                        </p:par>
                        <p:par>
                          <p:cTn id="14" fill="hold">
                            <p:stCondLst>
                              <p:cond delay="500"/>
                            </p:stCondLst>
                            <p:childTnLst>
                              <p:par>
                                <p:cTn id="15" presetID="27" presetClass="entr" presetSubtype="0" fill="hold" grpId="0" nodeType="afterEffect">
                                  <p:stCondLst>
                                    <p:cond delay="0"/>
                                  </p:stCondLst>
                                  <p:iterate type="lt">
                                    <p:tmPct val="50000"/>
                                  </p:iterate>
                                  <p:childTnLst>
                                    <p:set>
                                      <p:cBhvr>
                                        <p:cTn id="16" dur="1" fill="hold">
                                          <p:stCondLst>
                                            <p:cond delay="0"/>
                                          </p:stCondLst>
                                        </p:cTn>
                                        <p:tgtEl>
                                          <p:spTgt spid="204808"/>
                                        </p:tgtEl>
                                        <p:attrNameLst>
                                          <p:attrName>style.visibility</p:attrName>
                                        </p:attrNameLst>
                                      </p:cBhvr>
                                      <p:to>
                                        <p:strVal val="visible"/>
                                      </p:to>
                                    </p:set>
                                    <p:anim calcmode="discrete" valueType="clr">
                                      <p:cBhvr override="childStyle">
                                        <p:cTn id="17" dur="80"/>
                                        <p:tgtEl>
                                          <p:spTgt spid="204808"/>
                                        </p:tgtEl>
                                        <p:attrNameLst>
                                          <p:attrName>style.color</p:attrName>
                                        </p:attrNameLst>
                                      </p:cBhvr>
                                      <p:tavLst>
                                        <p:tav tm="0">
                                          <p:val>
                                            <p:clrVal>
                                              <a:schemeClr val="accent2"/>
                                            </p:clrVal>
                                          </p:val>
                                        </p:tav>
                                        <p:tav tm="50000">
                                          <p:val>
                                            <p:clrVal>
                                              <a:schemeClr val="hlink"/>
                                            </p:clrVal>
                                          </p:val>
                                        </p:tav>
                                      </p:tavLst>
                                    </p:anim>
                                    <p:anim calcmode="discrete" valueType="clr">
                                      <p:cBhvr>
                                        <p:cTn id="18" dur="80"/>
                                        <p:tgtEl>
                                          <p:spTgt spid="204808"/>
                                        </p:tgtEl>
                                        <p:attrNameLst>
                                          <p:attrName>fillcolor</p:attrName>
                                        </p:attrNameLst>
                                      </p:cBhvr>
                                      <p:tavLst>
                                        <p:tav tm="0">
                                          <p:val>
                                            <p:clrVal>
                                              <a:schemeClr val="accent2"/>
                                            </p:clrVal>
                                          </p:val>
                                        </p:tav>
                                        <p:tav tm="50000">
                                          <p:val>
                                            <p:clrVal>
                                              <a:schemeClr val="hlink"/>
                                            </p:clrVal>
                                          </p:val>
                                        </p:tav>
                                      </p:tavLst>
                                    </p:anim>
                                    <p:set>
                                      <p:cBhvr>
                                        <p:cTn id="19" dur="80"/>
                                        <p:tgtEl>
                                          <p:spTgt spid="204808"/>
                                        </p:tgtEl>
                                        <p:attrNameLst>
                                          <p:attrName>fill.type</p:attrName>
                                        </p:attrNameLst>
                                      </p:cBhvr>
                                      <p:to>
                                        <p:strVal val="solid"/>
                                      </p:to>
                                    </p:set>
                                  </p:childTnLst>
                                </p:cTn>
                              </p:par>
                            </p:childTnLst>
                          </p:cTn>
                        </p:par>
                        <p:par>
                          <p:cTn id="20" fill="hold">
                            <p:stCondLst>
                              <p:cond delay="899"/>
                            </p:stCondLst>
                            <p:childTnLst>
                              <p:par>
                                <p:cTn id="21" presetID="9" presetClass="entr" presetSubtype="0" fill="hold" grpId="0" nodeType="afterEffect">
                                  <p:stCondLst>
                                    <p:cond delay="0"/>
                                  </p:stCondLst>
                                  <p:childTnLst>
                                    <p:set>
                                      <p:cBhvr>
                                        <p:cTn id="22" dur="1" fill="hold">
                                          <p:stCondLst>
                                            <p:cond delay="0"/>
                                          </p:stCondLst>
                                        </p:cTn>
                                        <p:tgtEl>
                                          <p:spTgt spid="204805"/>
                                        </p:tgtEl>
                                        <p:attrNameLst>
                                          <p:attrName>style.visibility</p:attrName>
                                        </p:attrNameLst>
                                      </p:cBhvr>
                                      <p:to>
                                        <p:strVal val="visible"/>
                                      </p:to>
                                    </p:set>
                                    <p:animEffect transition="in" filter="dissolve">
                                      <p:cBhvr>
                                        <p:cTn id="23" dur="500"/>
                                        <p:tgtEl>
                                          <p:spTgt spid="204805"/>
                                        </p:tgtEl>
                                      </p:cBhvr>
                                    </p:animEffect>
                                  </p:childTnLst>
                                </p:cTn>
                              </p:par>
                            </p:childTnLst>
                          </p:cTn>
                        </p:par>
                        <p:par>
                          <p:cTn id="24" fill="hold">
                            <p:stCondLst>
                              <p:cond delay="1399"/>
                            </p:stCondLst>
                            <p:childTnLst>
                              <p:par>
                                <p:cTn id="25" presetID="27" presetClass="entr" presetSubtype="0" fill="hold" grpId="0" nodeType="afterEffect">
                                  <p:stCondLst>
                                    <p:cond delay="0"/>
                                  </p:stCondLst>
                                  <p:iterate type="lt">
                                    <p:tmPct val="50000"/>
                                  </p:iterate>
                                  <p:childTnLst>
                                    <p:set>
                                      <p:cBhvr>
                                        <p:cTn id="26" dur="1" fill="hold">
                                          <p:stCondLst>
                                            <p:cond delay="0"/>
                                          </p:stCondLst>
                                        </p:cTn>
                                        <p:tgtEl>
                                          <p:spTgt spid="204809"/>
                                        </p:tgtEl>
                                        <p:attrNameLst>
                                          <p:attrName>style.visibility</p:attrName>
                                        </p:attrNameLst>
                                      </p:cBhvr>
                                      <p:to>
                                        <p:strVal val="visible"/>
                                      </p:to>
                                    </p:set>
                                    <p:anim calcmode="discrete" valueType="clr">
                                      <p:cBhvr override="childStyle">
                                        <p:cTn id="27" dur="80"/>
                                        <p:tgtEl>
                                          <p:spTgt spid="204809"/>
                                        </p:tgtEl>
                                        <p:attrNameLst>
                                          <p:attrName>style.color</p:attrName>
                                        </p:attrNameLst>
                                      </p:cBhvr>
                                      <p:tavLst>
                                        <p:tav tm="0">
                                          <p:val>
                                            <p:clrVal>
                                              <a:schemeClr val="accent2"/>
                                            </p:clrVal>
                                          </p:val>
                                        </p:tav>
                                        <p:tav tm="50000">
                                          <p:val>
                                            <p:clrVal>
                                              <a:schemeClr val="hlink"/>
                                            </p:clrVal>
                                          </p:val>
                                        </p:tav>
                                      </p:tavLst>
                                    </p:anim>
                                    <p:anim calcmode="discrete" valueType="clr">
                                      <p:cBhvr>
                                        <p:cTn id="28" dur="80"/>
                                        <p:tgtEl>
                                          <p:spTgt spid="204809"/>
                                        </p:tgtEl>
                                        <p:attrNameLst>
                                          <p:attrName>fillcolor</p:attrName>
                                        </p:attrNameLst>
                                      </p:cBhvr>
                                      <p:tavLst>
                                        <p:tav tm="0">
                                          <p:val>
                                            <p:clrVal>
                                              <a:schemeClr val="accent2"/>
                                            </p:clrVal>
                                          </p:val>
                                        </p:tav>
                                        <p:tav tm="50000">
                                          <p:val>
                                            <p:clrVal>
                                              <a:schemeClr val="hlink"/>
                                            </p:clrVal>
                                          </p:val>
                                        </p:tav>
                                      </p:tavLst>
                                    </p:anim>
                                    <p:set>
                                      <p:cBhvr>
                                        <p:cTn id="29" dur="80"/>
                                        <p:tgtEl>
                                          <p:spTgt spid="204809"/>
                                        </p:tgtEl>
                                        <p:attrNameLst>
                                          <p:attrName>fill.type</p:attrName>
                                        </p:attrNameLst>
                                      </p:cBhvr>
                                      <p:to>
                                        <p:strVal val="solid"/>
                                      </p:to>
                                    </p:set>
                                  </p:childTnLst>
                                </p:cTn>
                              </p:par>
                            </p:childTnLst>
                          </p:cTn>
                        </p:par>
                        <p:par>
                          <p:cTn id="30" fill="hold">
                            <p:stCondLst>
                              <p:cond delay="1999"/>
                            </p:stCondLst>
                            <p:childTnLst>
                              <p:par>
                                <p:cTn id="31" presetID="9" presetClass="entr" presetSubtype="0" fill="hold" grpId="0" nodeType="afterEffect">
                                  <p:stCondLst>
                                    <p:cond delay="0"/>
                                  </p:stCondLst>
                                  <p:childTnLst>
                                    <p:set>
                                      <p:cBhvr>
                                        <p:cTn id="32" dur="1" fill="hold">
                                          <p:stCondLst>
                                            <p:cond delay="0"/>
                                          </p:stCondLst>
                                        </p:cTn>
                                        <p:tgtEl>
                                          <p:spTgt spid="204806"/>
                                        </p:tgtEl>
                                        <p:attrNameLst>
                                          <p:attrName>style.visibility</p:attrName>
                                        </p:attrNameLst>
                                      </p:cBhvr>
                                      <p:to>
                                        <p:strVal val="visible"/>
                                      </p:to>
                                    </p:set>
                                    <p:animEffect transition="in" filter="dissolve">
                                      <p:cBhvr>
                                        <p:cTn id="33" dur="500"/>
                                        <p:tgtEl>
                                          <p:spTgt spid="2048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04" grpId="0" animBg="1"/>
      <p:bldP spid="204805" grpId="0" animBg="1"/>
      <p:bldP spid="204806" grpId="0" animBg="1"/>
      <p:bldP spid="204807" grpId="0"/>
      <p:bldP spid="204808" grpId="0"/>
      <p:bldP spid="204809" grpId="0"/>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ChangeArrowheads="1"/>
          </p:cNvSpPr>
          <p:nvPr/>
        </p:nvSpPr>
        <p:spPr bwMode="auto">
          <a:xfrm>
            <a:off x="1981200" y="34114"/>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3.5  </a:t>
            </a:r>
            <a:r>
              <a:rPr lang="zh-CN" altLang="en-US" sz="4400" dirty="0"/>
              <a:t>信号量</a:t>
            </a:r>
          </a:p>
        </p:txBody>
      </p:sp>
      <p:sp>
        <p:nvSpPr>
          <p:cNvPr id="153603"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事件控制块 </a:t>
            </a:r>
          </a:p>
        </p:txBody>
      </p:sp>
      <p:sp>
        <p:nvSpPr>
          <p:cNvPr id="205828" name="Text Box 4"/>
          <p:cNvSpPr txBox="1">
            <a:spLocks noChangeArrowheads="1"/>
          </p:cNvSpPr>
          <p:nvPr/>
        </p:nvSpPr>
        <p:spPr bwMode="auto">
          <a:xfrm>
            <a:off x="2644776" y="2244725"/>
            <a:ext cx="2232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a:ea typeface="华文新魏" panose="02010800040101010101" pitchFamily="2" charset="-122"/>
              </a:rPr>
              <a:t>事件相关两个变量</a:t>
            </a:r>
          </a:p>
        </p:txBody>
      </p:sp>
      <p:sp>
        <p:nvSpPr>
          <p:cNvPr id="205829" name="Rectangle 5"/>
          <p:cNvSpPr>
            <a:spLocks noChangeArrowheads="1"/>
          </p:cNvSpPr>
          <p:nvPr/>
        </p:nvSpPr>
        <p:spPr bwMode="auto">
          <a:xfrm>
            <a:off x="2667000" y="2616200"/>
            <a:ext cx="6362700" cy="660400"/>
          </a:xfrm>
          <a:prstGeom prst="rect">
            <a:avLst/>
          </a:prstGeom>
          <a:gradFill rotWithShape="1">
            <a:gsLst>
              <a:gs pos="0">
                <a:srgbClr val="CCFFFF"/>
              </a:gs>
              <a:gs pos="50000">
                <a:schemeClr val="bg1"/>
              </a:gs>
              <a:gs pos="100000">
                <a:srgbClr val="CCFFFF"/>
              </a:gs>
            </a:gsLst>
            <a:lin ang="5400000" scaled="1"/>
          </a:gradFill>
          <a:ln w="19050" algn="ctr">
            <a:solidFill>
              <a:srgbClr val="FF0000"/>
            </a:solidFill>
            <a:miter lim="800000"/>
          </a:ln>
          <a:effectLst/>
        </p:spPr>
        <p:txBody>
          <a:bodyPr wrap="none" anchor="ctr">
            <a:spAutoFit/>
          </a:bodyPr>
          <a:lstStyle/>
          <a:p>
            <a:pPr>
              <a:defRPr/>
            </a:pPr>
            <a:r>
              <a:rPr lang="en-US" altLang="zh-CN">
                <a:latin typeface="Arial" panose="020B0604020202020204" pitchFamily="34" charset="0"/>
              </a:rPr>
              <a:t>OS_EXT  OS_EVENT     	*OSEventFreeList;</a:t>
            </a:r>
          </a:p>
          <a:p>
            <a:pPr>
              <a:defRPr/>
            </a:pPr>
            <a:r>
              <a:rPr lang="pt-BR" altLang="zh-CN">
                <a:latin typeface="Arial" panose="020B0604020202020204" pitchFamily="34" charset="0"/>
              </a:rPr>
              <a:t>OS_EXT  OS_EVENT     	OSEventTbl[OS_MAX_EVENTS];</a:t>
            </a:r>
          </a:p>
        </p:txBody>
      </p:sp>
      <p:sp>
        <p:nvSpPr>
          <p:cNvPr id="205830" name="AutoShape 6"/>
          <p:cNvSpPr>
            <a:spLocks noChangeArrowheads="1"/>
          </p:cNvSpPr>
          <p:nvPr/>
        </p:nvSpPr>
        <p:spPr bwMode="auto">
          <a:xfrm>
            <a:off x="7391400" y="1482725"/>
            <a:ext cx="1600200" cy="1066800"/>
          </a:xfrm>
          <a:prstGeom prst="cloudCallout">
            <a:avLst>
              <a:gd name="adj1" fmla="val -44046"/>
              <a:gd name="adj2" fmla="val 69940"/>
            </a:avLst>
          </a:prstGeom>
          <a:solidFill>
            <a:srgbClr val="FFFF99"/>
          </a:solidFill>
          <a:ln w="9525">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空闲事件控制块链表表头指针</a:t>
            </a:r>
          </a:p>
        </p:txBody>
      </p:sp>
      <p:sp>
        <p:nvSpPr>
          <p:cNvPr id="205831" name="AutoShape 7"/>
          <p:cNvSpPr>
            <a:spLocks noChangeArrowheads="1"/>
          </p:cNvSpPr>
          <p:nvPr/>
        </p:nvSpPr>
        <p:spPr bwMode="auto">
          <a:xfrm>
            <a:off x="8077200" y="1635125"/>
            <a:ext cx="1600200" cy="1066800"/>
          </a:xfrm>
          <a:prstGeom prst="cloudCallout">
            <a:avLst>
              <a:gd name="adj1" fmla="val -44046"/>
              <a:gd name="adj2" fmla="val 69940"/>
            </a:avLst>
          </a:prstGeom>
          <a:solidFill>
            <a:srgbClr val="FFFF99"/>
          </a:solidFill>
          <a:ln w="9525">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实际分配事件控制块存储空间</a:t>
            </a:r>
          </a:p>
        </p:txBody>
      </p:sp>
      <p:sp>
        <p:nvSpPr>
          <p:cNvPr id="205832" name="Text Box 8"/>
          <p:cNvSpPr txBox="1">
            <a:spLocks noChangeArrowheads="1"/>
          </p:cNvSpPr>
          <p:nvPr/>
        </p:nvSpPr>
        <p:spPr bwMode="auto">
          <a:xfrm>
            <a:off x="2644776" y="3505200"/>
            <a:ext cx="2232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a:ea typeface="华文新魏" panose="02010800040101010101" pitchFamily="2" charset="-122"/>
              </a:rPr>
              <a:t>空闲事件控制块链表</a:t>
            </a:r>
          </a:p>
        </p:txBody>
      </p:sp>
      <p:grpSp>
        <p:nvGrpSpPr>
          <p:cNvPr id="2" name="Group 9"/>
          <p:cNvGrpSpPr/>
          <p:nvPr/>
        </p:nvGrpSpPr>
        <p:grpSpPr bwMode="auto">
          <a:xfrm>
            <a:off x="2286000" y="3803650"/>
            <a:ext cx="7600950" cy="996950"/>
            <a:chOff x="432" y="2880"/>
            <a:chExt cx="4788" cy="628"/>
          </a:xfrm>
        </p:grpSpPr>
        <p:grpSp>
          <p:nvGrpSpPr>
            <p:cNvPr id="153612" name="Group 10"/>
            <p:cNvGrpSpPr/>
            <p:nvPr/>
          </p:nvGrpSpPr>
          <p:grpSpPr bwMode="auto">
            <a:xfrm>
              <a:off x="432" y="2888"/>
              <a:ext cx="840" cy="328"/>
              <a:chOff x="432" y="2939"/>
              <a:chExt cx="840" cy="328"/>
            </a:xfrm>
          </p:grpSpPr>
          <p:sp>
            <p:nvSpPr>
              <p:cNvPr id="205835" name="Rectangle 11"/>
              <p:cNvSpPr>
                <a:spLocks noChangeArrowheads="1"/>
              </p:cNvSpPr>
              <p:nvPr/>
            </p:nvSpPr>
            <p:spPr bwMode="auto">
              <a:xfrm>
                <a:off x="540" y="3131"/>
                <a:ext cx="635"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53645" name="Text Box 12"/>
              <p:cNvSpPr txBox="1">
                <a:spLocks noChangeArrowheads="1"/>
              </p:cNvSpPr>
              <p:nvPr/>
            </p:nvSpPr>
            <p:spPr bwMode="auto">
              <a:xfrm>
                <a:off x="432" y="2939"/>
                <a:ext cx="84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OSEventFreelist</a:t>
                </a:r>
              </a:p>
            </p:txBody>
          </p:sp>
        </p:grpSp>
        <p:cxnSp>
          <p:nvCxnSpPr>
            <p:cNvPr id="153613" name="AutoShape 13"/>
            <p:cNvCxnSpPr>
              <a:cxnSpLocks noChangeShapeType="1"/>
              <a:stCxn id="205835" idx="3"/>
              <a:endCxn id="205839" idx="1"/>
            </p:cNvCxnSpPr>
            <p:nvPr/>
          </p:nvCxnSpPr>
          <p:spPr bwMode="auto">
            <a:xfrm flipV="1">
              <a:off x="1175" y="3101"/>
              <a:ext cx="217" cy="47"/>
            </a:xfrm>
            <a:prstGeom prst="bentConnector3">
              <a:avLst>
                <a:gd name="adj1" fmla="val 49769"/>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grpSp>
          <p:nvGrpSpPr>
            <p:cNvPr id="153614" name="Group 14"/>
            <p:cNvGrpSpPr/>
            <p:nvPr/>
          </p:nvGrpSpPr>
          <p:grpSpPr bwMode="auto">
            <a:xfrm>
              <a:off x="1351" y="2882"/>
              <a:ext cx="756" cy="626"/>
              <a:chOff x="1351" y="2882"/>
              <a:chExt cx="756" cy="626"/>
            </a:xfrm>
          </p:grpSpPr>
          <p:sp>
            <p:nvSpPr>
              <p:cNvPr id="205839" name="Rectangle 15"/>
              <p:cNvSpPr>
                <a:spLocks noChangeArrowheads="1"/>
              </p:cNvSpPr>
              <p:nvPr/>
            </p:nvSpPr>
            <p:spPr bwMode="auto">
              <a:xfrm>
                <a:off x="1392" y="3055"/>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OSEventType</a:t>
                </a:r>
              </a:p>
            </p:txBody>
          </p:sp>
          <p:sp>
            <p:nvSpPr>
              <p:cNvPr id="153640" name="Text Box 16"/>
              <p:cNvSpPr txBox="1">
                <a:spLocks noChangeArrowheads="1"/>
              </p:cNvSpPr>
              <p:nvPr/>
            </p:nvSpPr>
            <p:spPr bwMode="auto">
              <a:xfrm>
                <a:off x="1351" y="2882"/>
                <a:ext cx="75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OSEventTbl[0]</a:t>
                </a:r>
              </a:p>
            </p:txBody>
          </p:sp>
          <p:sp>
            <p:nvSpPr>
              <p:cNvPr id="205841" name="Rectangle 17"/>
              <p:cNvSpPr>
                <a:spLocks noChangeArrowheads="1"/>
              </p:cNvSpPr>
              <p:nvPr/>
            </p:nvSpPr>
            <p:spPr bwMode="auto">
              <a:xfrm>
                <a:off x="1392" y="3146"/>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OSEventCnt</a:t>
                </a:r>
              </a:p>
            </p:txBody>
          </p:sp>
          <p:sp>
            <p:nvSpPr>
              <p:cNvPr id="205842" name="Rectangle 18"/>
              <p:cNvSpPr>
                <a:spLocks noChangeArrowheads="1"/>
              </p:cNvSpPr>
              <p:nvPr/>
            </p:nvSpPr>
            <p:spPr bwMode="auto">
              <a:xfrm>
                <a:off x="1392" y="3237"/>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OSEventPtr</a:t>
                </a:r>
              </a:p>
            </p:txBody>
          </p:sp>
          <p:sp>
            <p:nvSpPr>
              <p:cNvPr id="205843" name="Rectangle 19"/>
              <p:cNvSpPr>
                <a:spLocks noChangeArrowheads="1"/>
              </p:cNvSpPr>
              <p:nvPr/>
            </p:nvSpPr>
            <p:spPr bwMode="auto">
              <a:xfrm>
                <a:off x="1392" y="3327"/>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OSEventGrp</a:t>
                </a:r>
              </a:p>
            </p:txBody>
          </p:sp>
        </p:grpSp>
        <p:grpSp>
          <p:nvGrpSpPr>
            <p:cNvPr id="153615" name="Group 20"/>
            <p:cNvGrpSpPr/>
            <p:nvPr/>
          </p:nvGrpSpPr>
          <p:grpSpPr bwMode="auto">
            <a:xfrm>
              <a:off x="2172" y="2880"/>
              <a:ext cx="756" cy="626"/>
              <a:chOff x="1351" y="2882"/>
              <a:chExt cx="756" cy="626"/>
            </a:xfrm>
          </p:grpSpPr>
          <p:sp>
            <p:nvSpPr>
              <p:cNvPr id="205845" name="Rectangle 21"/>
              <p:cNvSpPr>
                <a:spLocks noChangeArrowheads="1"/>
              </p:cNvSpPr>
              <p:nvPr/>
            </p:nvSpPr>
            <p:spPr bwMode="auto">
              <a:xfrm>
                <a:off x="1392" y="3055"/>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OSEventType</a:t>
                </a:r>
              </a:p>
            </p:txBody>
          </p:sp>
          <p:sp>
            <p:nvSpPr>
              <p:cNvPr id="153635" name="Text Box 22"/>
              <p:cNvSpPr txBox="1">
                <a:spLocks noChangeArrowheads="1"/>
              </p:cNvSpPr>
              <p:nvPr/>
            </p:nvSpPr>
            <p:spPr bwMode="auto">
              <a:xfrm>
                <a:off x="1351" y="2882"/>
                <a:ext cx="75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OSEventTbl[1]</a:t>
                </a:r>
              </a:p>
            </p:txBody>
          </p:sp>
          <p:sp>
            <p:nvSpPr>
              <p:cNvPr id="205847" name="Rectangle 23"/>
              <p:cNvSpPr>
                <a:spLocks noChangeArrowheads="1"/>
              </p:cNvSpPr>
              <p:nvPr/>
            </p:nvSpPr>
            <p:spPr bwMode="auto">
              <a:xfrm>
                <a:off x="1392" y="3146"/>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OSEventCnt</a:t>
                </a:r>
              </a:p>
            </p:txBody>
          </p:sp>
          <p:sp>
            <p:nvSpPr>
              <p:cNvPr id="205848" name="Rectangle 24"/>
              <p:cNvSpPr>
                <a:spLocks noChangeArrowheads="1"/>
              </p:cNvSpPr>
              <p:nvPr/>
            </p:nvSpPr>
            <p:spPr bwMode="auto">
              <a:xfrm>
                <a:off x="1392" y="3237"/>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OSEventPtr</a:t>
                </a:r>
              </a:p>
            </p:txBody>
          </p:sp>
          <p:sp>
            <p:nvSpPr>
              <p:cNvPr id="205849" name="Rectangle 25"/>
              <p:cNvSpPr>
                <a:spLocks noChangeArrowheads="1"/>
              </p:cNvSpPr>
              <p:nvPr/>
            </p:nvSpPr>
            <p:spPr bwMode="auto">
              <a:xfrm>
                <a:off x="1392" y="3327"/>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OSEventGrp</a:t>
                </a:r>
              </a:p>
            </p:txBody>
          </p:sp>
        </p:grpSp>
        <p:grpSp>
          <p:nvGrpSpPr>
            <p:cNvPr id="153616" name="Group 26"/>
            <p:cNvGrpSpPr/>
            <p:nvPr/>
          </p:nvGrpSpPr>
          <p:grpSpPr bwMode="auto">
            <a:xfrm>
              <a:off x="2988" y="2880"/>
              <a:ext cx="756" cy="626"/>
              <a:chOff x="1351" y="2882"/>
              <a:chExt cx="756" cy="626"/>
            </a:xfrm>
          </p:grpSpPr>
          <p:sp>
            <p:nvSpPr>
              <p:cNvPr id="205851" name="Rectangle 27"/>
              <p:cNvSpPr>
                <a:spLocks noChangeArrowheads="1"/>
              </p:cNvSpPr>
              <p:nvPr/>
            </p:nvSpPr>
            <p:spPr bwMode="auto">
              <a:xfrm>
                <a:off x="1392" y="3055"/>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OSEventType</a:t>
                </a:r>
              </a:p>
            </p:txBody>
          </p:sp>
          <p:sp>
            <p:nvSpPr>
              <p:cNvPr id="153630" name="Text Box 28"/>
              <p:cNvSpPr txBox="1">
                <a:spLocks noChangeArrowheads="1"/>
              </p:cNvSpPr>
              <p:nvPr/>
            </p:nvSpPr>
            <p:spPr bwMode="auto">
              <a:xfrm>
                <a:off x="1351" y="2882"/>
                <a:ext cx="75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OSEventTbl[2]</a:t>
                </a:r>
              </a:p>
            </p:txBody>
          </p:sp>
          <p:sp>
            <p:nvSpPr>
              <p:cNvPr id="205853" name="Rectangle 29"/>
              <p:cNvSpPr>
                <a:spLocks noChangeArrowheads="1"/>
              </p:cNvSpPr>
              <p:nvPr/>
            </p:nvSpPr>
            <p:spPr bwMode="auto">
              <a:xfrm>
                <a:off x="1392" y="3146"/>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OSEventCnt</a:t>
                </a:r>
              </a:p>
            </p:txBody>
          </p:sp>
          <p:sp>
            <p:nvSpPr>
              <p:cNvPr id="205854" name="Rectangle 30"/>
              <p:cNvSpPr>
                <a:spLocks noChangeArrowheads="1"/>
              </p:cNvSpPr>
              <p:nvPr/>
            </p:nvSpPr>
            <p:spPr bwMode="auto">
              <a:xfrm>
                <a:off x="1392" y="3237"/>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OSEventPtr</a:t>
                </a:r>
              </a:p>
            </p:txBody>
          </p:sp>
          <p:sp>
            <p:nvSpPr>
              <p:cNvPr id="205855" name="Rectangle 31"/>
              <p:cNvSpPr>
                <a:spLocks noChangeArrowheads="1"/>
              </p:cNvSpPr>
              <p:nvPr/>
            </p:nvSpPr>
            <p:spPr bwMode="auto">
              <a:xfrm>
                <a:off x="1392" y="3327"/>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OSEventGrp</a:t>
                </a:r>
              </a:p>
            </p:txBody>
          </p:sp>
        </p:grpSp>
        <p:grpSp>
          <p:nvGrpSpPr>
            <p:cNvPr id="153617" name="Group 32"/>
            <p:cNvGrpSpPr/>
            <p:nvPr/>
          </p:nvGrpSpPr>
          <p:grpSpPr bwMode="auto">
            <a:xfrm>
              <a:off x="3696" y="2880"/>
              <a:ext cx="1524" cy="626"/>
              <a:chOff x="3696" y="2880"/>
              <a:chExt cx="1524" cy="626"/>
            </a:xfrm>
          </p:grpSpPr>
          <p:sp>
            <p:nvSpPr>
              <p:cNvPr id="205857" name="Rectangle 33"/>
              <p:cNvSpPr>
                <a:spLocks noChangeArrowheads="1"/>
              </p:cNvSpPr>
              <p:nvPr/>
            </p:nvSpPr>
            <p:spPr bwMode="auto">
              <a:xfrm>
                <a:off x="3845" y="3053"/>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OSEventType</a:t>
                </a:r>
              </a:p>
            </p:txBody>
          </p:sp>
          <p:sp>
            <p:nvSpPr>
              <p:cNvPr id="153625" name="Text Box 34"/>
              <p:cNvSpPr txBox="1">
                <a:spLocks noChangeArrowheads="1"/>
              </p:cNvSpPr>
              <p:nvPr/>
            </p:nvSpPr>
            <p:spPr bwMode="auto">
              <a:xfrm>
                <a:off x="3696" y="2880"/>
                <a:ext cx="152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OSEventTbl[OS_MAX_EVENTS]</a:t>
                </a:r>
              </a:p>
            </p:txBody>
          </p:sp>
          <p:sp>
            <p:nvSpPr>
              <p:cNvPr id="205859" name="Rectangle 35"/>
              <p:cNvSpPr>
                <a:spLocks noChangeArrowheads="1"/>
              </p:cNvSpPr>
              <p:nvPr/>
            </p:nvSpPr>
            <p:spPr bwMode="auto">
              <a:xfrm>
                <a:off x="3845" y="3144"/>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OSEventCnt</a:t>
                </a:r>
              </a:p>
            </p:txBody>
          </p:sp>
          <p:sp>
            <p:nvSpPr>
              <p:cNvPr id="205860" name="Rectangle 36"/>
              <p:cNvSpPr>
                <a:spLocks noChangeArrowheads="1"/>
              </p:cNvSpPr>
              <p:nvPr/>
            </p:nvSpPr>
            <p:spPr bwMode="auto">
              <a:xfrm>
                <a:off x="3845" y="3235"/>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OSEventPtr</a:t>
                </a:r>
              </a:p>
            </p:txBody>
          </p:sp>
          <p:sp>
            <p:nvSpPr>
              <p:cNvPr id="205861" name="Rectangle 37"/>
              <p:cNvSpPr>
                <a:spLocks noChangeArrowheads="1"/>
              </p:cNvSpPr>
              <p:nvPr/>
            </p:nvSpPr>
            <p:spPr bwMode="auto">
              <a:xfrm>
                <a:off x="3845" y="3325"/>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OSEventGrp</a:t>
                </a:r>
              </a:p>
            </p:txBody>
          </p:sp>
        </p:grpSp>
        <p:grpSp>
          <p:nvGrpSpPr>
            <p:cNvPr id="153618" name="Group 38"/>
            <p:cNvGrpSpPr/>
            <p:nvPr/>
          </p:nvGrpSpPr>
          <p:grpSpPr bwMode="auto">
            <a:xfrm>
              <a:off x="4464" y="3196"/>
              <a:ext cx="544" cy="173"/>
              <a:chOff x="2925" y="2341"/>
              <a:chExt cx="544" cy="173"/>
            </a:xfrm>
          </p:grpSpPr>
          <p:sp>
            <p:nvSpPr>
              <p:cNvPr id="153622" name="Line 39"/>
              <p:cNvSpPr>
                <a:spLocks noChangeShapeType="1"/>
              </p:cNvSpPr>
              <p:nvPr/>
            </p:nvSpPr>
            <p:spPr bwMode="auto">
              <a:xfrm>
                <a:off x="2925" y="2424"/>
                <a:ext cx="181" cy="0"/>
              </a:xfrm>
              <a:prstGeom prst="line">
                <a:avLst/>
              </a:prstGeom>
              <a:noFill/>
              <a:ln w="19050">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623" name="Text Box 40"/>
              <p:cNvSpPr txBox="1">
                <a:spLocks noChangeArrowheads="1"/>
              </p:cNvSpPr>
              <p:nvPr/>
            </p:nvSpPr>
            <p:spPr bwMode="auto">
              <a:xfrm>
                <a:off x="3061" y="234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cxnSp>
          <p:nvCxnSpPr>
            <p:cNvPr id="153619" name="AutoShape 41"/>
            <p:cNvCxnSpPr>
              <a:cxnSpLocks noChangeShapeType="1"/>
              <a:stCxn id="205842" idx="3"/>
              <a:endCxn id="205845" idx="1"/>
            </p:cNvCxnSpPr>
            <p:nvPr/>
          </p:nvCxnSpPr>
          <p:spPr bwMode="auto">
            <a:xfrm flipV="1">
              <a:off x="2027" y="3099"/>
              <a:ext cx="186" cy="184"/>
            </a:xfrm>
            <a:prstGeom prst="bentConnector3">
              <a:avLst>
                <a:gd name="adj1" fmla="val 49463"/>
              </a:avLst>
            </a:prstGeom>
            <a:noFill/>
            <a:ln w="19050">
              <a:solidFill>
                <a:schemeClr val="tx1"/>
              </a:solidFill>
              <a:miter lim="800000"/>
              <a:headEnd type="oval" w="med" len="med"/>
              <a:tailEnd type="triangle" w="med" len="med"/>
            </a:ln>
            <a:extLst>
              <a:ext uri="{909E8E84-426E-40DD-AFC4-6F175D3DCCD1}">
                <a14:hiddenFill xmlns:a14="http://schemas.microsoft.com/office/drawing/2010/main">
                  <a:noFill/>
                </a14:hiddenFill>
              </a:ext>
            </a:extLst>
          </p:spPr>
        </p:cxnSp>
        <p:cxnSp>
          <p:nvCxnSpPr>
            <p:cNvPr id="153620" name="AutoShape 42"/>
            <p:cNvCxnSpPr>
              <a:cxnSpLocks noChangeShapeType="1"/>
              <a:stCxn id="205848" idx="3"/>
              <a:endCxn id="205851" idx="1"/>
            </p:cNvCxnSpPr>
            <p:nvPr/>
          </p:nvCxnSpPr>
          <p:spPr bwMode="auto">
            <a:xfrm flipV="1">
              <a:off x="2848" y="3099"/>
              <a:ext cx="181" cy="182"/>
            </a:xfrm>
            <a:prstGeom prst="bentConnector3">
              <a:avLst>
                <a:gd name="adj1" fmla="val 49722"/>
              </a:avLst>
            </a:prstGeom>
            <a:noFill/>
            <a:ln w="19050">
              <a:solidFill>
                <a:schemeClr val="tx1"/>
              </a:solidFill>
              <a:miter lim="800000"/>
              <a:headEnd type="oval" w="med" len="med"/>
              <a:tailEnd type="triangle" w="med" len="med"/>
            </a:ln>
            <a:extLst>
              <a:ext uri="{909E8E84-426E-40DD-AFC4-6F175D3DCCD1}">
                <a14:hiddenFill xmlns:a14="http://schemas.microsoft.com/office/drawing/2010/main">
                  <a:noFill/>
                </a14:hiddenFill>
              </a:ext>
            </a:extLst>
          </p:spPr>
        </p:cxnSp>
        <p:cxnSp>
          <p:nvCxnSpPr>
            <p:cNvPr id="153621" name="AutoShape 43"/>
            <p:cNvCxnSpPr>
              <a:cxnSpLocks noChangeShapeType="1"/>
              <a:stCxn id="205854" idx="3"/>
              <a:endCxn id="205857" idx="1"/>
            </p:cNvCxnSpPr>
            <p:nvPr/>
          </p:nvCxnSpPr>
          <p:spPr bwMode="auto">
            <a:xfrm flipV="1">
              <a:off x="3664" y="3099"/>
              <a:ext cx="181" cy="182"/>
            </a:xfrm>
            <a:prstGeom prst="bentConnector3">
              <a:avLst>
                <a:gd name="adj1" fmla="val 49722"/>
              </a:avLst>
            </a:prstGeom>
            <a:noFill/>
            <a:ln w="19050">
              <a:solidFill>
                <a:schemeClr val="tx1"/>
              </a:solidFill>
              <a:prstDash val="dash"/>
              <a:miter lim="800000"/>
              <a:headEnd type="oval" w="med" len="med"/>
              <a:tailEnd type="triangle" w="med" len="med"/>
            </a:ln>
            <a:extLst>
              <a:ext uri="{909E8E84-426E-40DD-AFC4-6F175D3DCCD1}">
                <a14:hiddenFill xmlns:a14="http://schemas.microsoft.com/office/drawing/2010/main">
                  <a:noFill/>
                </a14:hiddenFill>
              </a:ext>
            </a:extLst>
          </p:spPr>
        </p:cxnSp>
      </p:grpSp>
      <p:sp>
        <p:nvSpPr>
          <p:cNvPr id="205868" name="Rectangle 44"/>
          <p:cNvSpPr>
            <a:spLocks noChangeArrowheads="1"/>
          </p:cNvSpPr>
          <p:nvPr/>
        </p:nvSpPr>
        <p:spPr bwMode="auto">
          <a:xfrm>
            <a:off x="2133600" y="4953001"/>
            <a:ext cx="79248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ea typeface="华文新魏" panose="02010800040101010101" pitchFamily="2" charset="-122"/>
              </a:rPr>
              <a:t>  </a:t>
            </a:r>
            <a:r>
              <a:rPr lang="zh-CN" altLang="en-US">
                <a:ea typeface="华文新魏" panose="02010800040101010101" pitchFamily="2" charset="-122"/>
              </a:rPr>
              <a:t>在使用事件控制块之前，需要将所有事件控制块链接成一个</a:t>
            </a:r>
            <a:r>
              <a:rPr lang="zh-CN" altLang="en-US">
                <a:solidFill>
                  <a:srgbClr val="FF0000"/>
                </a:solidFill>
                <a:ea typeface="华文新魏" panose="02010800040101010101" pitchFamily="2" charset="-122"/>
              </a:rPr>
              <a:t>空闲事件控制块链表</a:t>
            </a:r>
            <a:r>
              <a:rPr lang="zh-CN" altLang="en-US">
                <a:ea typeface="华文新魏" panose="02010800040101010101" pitchFamily="2" charset="-122"/>
              </a:rPr>
              <a:t>。每当建立一个信号量、互斥信号量、消息邮箱、消息队列时，就从该链表中</a:t>
            </a:r>
            <a:r>
              <a:rPr lang="zh-CN" altLang="en-US">
                <a:solidFill>
                  <a:srgbClr val="FF0000"/>
                </a:solidFill>
                <a:ea typeface="华文新魏" panose="02010800040101010101" pitchFamily="2" charset="-122"/>
              </a:rPr>
              <a:t>取出一个空闲事件控制块</a:t>
            </a:r>
            <a:r>
              <a:rPr lang="zh-CN" altLang="en-US">
                <a:ea typeface="华文新魏" panose="02010800040101010101" pitchFamily="2" charset="-122"/>
              </a:rPr>
              <a:t>，并对它进行初始化。当信号量、互斥信号量、消息邮箱、消息队列被删除时，对应的事件控制块也需要</a:t>
            </a:r>
            <a:r>
              <a:rPr lang="zh-CN" altLang="en-US">
                <a:solidFill>
                  <a:srgbClr val="FF0000"/>
                </a:solidFill>
                <a:ea typeface="华文新魏" panose="02010800040101010101" pitchFamily="2" charset="-122"/>
              </a:rPr>
              <a:t>放回到空闲事件控制块链表</a:t>
            </a:r>
            <a:r>
              <a:rPr lang="zh-CN" altLang="en-US">
                <a:ea typeface="华文新魏" panose="02010800040101010101" pitchFamily="2" charset="-122"/>
              </a:rPr>
              <a:t>中。</a:t>
            </a:r>
          </a:p>
        </p:txBody>
      </p:sp>
      <p:sp>
        <p:nvSpPr>
          <p:cNvPr id="45" name="燕尾形 4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3" name="标题 2"/>
          <p:cNvSpPr>
            <a:spLocks noGrp="1"/>
          </p:cNvSpPr>
          <p:nvPr>
            <p:ph type="title"/>
          </p:nvPr>
        </p:nvSpPr>
        <p:spPr/>
        <p:txBody>
          <a:bodyPr/>
          <a:lstStyle/>
          <a:p>
            <a:endParaRPr lang="zh-CN" altLang="en-US"/>
          </a:p>
        </p:txBody>
      </p:sp>
      <p:sp>
        <p:nvSpPr>
          <p:cNvPr id="4" name="内容占位符 3"/>
          <p:cNvSpPr>
            <a:spLocks noGrp="1"/>
          </p:cNvSpPr>
          <p:nvPr>
            <p:ph idx="1"/>
          </p:nvPr>
        </p:nvSpPr>
        <p:spPr/>
        <p:txBody>
          <a:body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205828"/>
                                        </p:tgtEl>
                                        <p:attrNameLst>
                                          <p:attrName>style.visibility</p:attrName>
                                        </p:attrNameLst>
                                      </p:cBhvr>
                                      <p:to>
                                        <p:strVal val="visible"/>
                                      </p:to>
                                    </p:set>
                                    <p:anim calcmode="discrete" valueType="clr">
                                      <p:cBhvr override="childStyle">
                                        <p:cTn id="7" dur="80"/>
                                        <p:tgtEl>
                                          <p:spTgt spid="205828"/>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05828"/>
                                        </p:tgtEl>
                                        <p:attrNameLst>
                                          <p:attrName>fillcolor</p:attrName>
                                        </p:attrNameLst>
                                      </p:cBhvr>
                                      <p:tavLst>
                                        <p:tav tm="0">
                                          <p:val>
                                            <p:clrVal>
                                              <a:schemeClr val="accent2"/>
                                            </p:clrVal>
                                          </p:val>
                                        </p:tav>
                                        <p:tav tm="50000">
                                          <p:val>
                                            <p:clrVal>
                                              <a:schemeClr val="hlink"/>
                                            </p:clrVal>
                                          </p:val>
                                        </p:tav>
                                      </p:tavLst>
                                    </p:anim>
                                    <p:set>
                                      <p:cBhvr>
                                        <p:cTn id="9" dur="80"/>
                                        <p:tgtEl>
                                          <p:spTgt spid="205828"/>
                                        </p:tgtEl>
                                        <p:attrNameLst>
                                          <p:attrName>fill.type</p:attrName>
                                        </p:attrNameLst>
                                      </p:cBhvr>
                                      <p:to>
                                        <p:strVal val="solid"/>
                                      </p:to>
                                    </p:set>
                                  </p:childTnLst>
                                </p:cTn>
                              </p:par>
                            </p:childTnLst>
                          </p:cTn>
                        </p:par>
                        <p:par>
                          <p:cTn id="10" fill="hold">
                            <p:stCondLst>
                              <p:cond delay="0"/>
                            </p:stCondLst>
                            <p:childTnLst>
                              <p:par>
                                <p:cTn id="11" presetID="9" presetClass="entr" presetSubtype="0" fill="hold" grpId="0" nodeType="afterEffect">
                                  <p:stCondLst>
                                    <p:cond delay="0"/>
                                  </p:stCondLst>
                                  <p:childTnLst>
                                    <p:set>
                                      <p:cBhvr>
                                        <p:cTn id="12" dur="1" fill="hold">
                                          <p:stCondLst>
                                            <p:cond delay="0"/>
                                          </p:stCondLst>
                                        </p:cTn>
                                        <p:tgtEl>
                                          <p:spTgt spid="205829"/>
                                        </p:tgtEl>
                                        <p:attrNameLst>
                                          <p:attrName>style.visibility</p:attrName>
                                        </p:attrNameLst>
                                      </p:cBhvr>
                                      <p:to>
                                        <p:strVal val="visible"/>
                                      </p:to>
                                    </p:set>
                                    <p:animEffect transition="in" filter="dissolve">
                                      <p:cBhvr>
                                        <p:cTn id="13" dur="500"/>
                                        <p:tgtEl>
                                          <p:spTgt spid="205829"/>
                                        </p:tgtEl>
                                      </p:cBhvr>
                                    </p:animEffect>
                                  </p:childTnLst>
                                </p:cTn>
                              </p:par>
                            </p:childTnLst>
                          </p:cTn>
                        </p:par>
                        <p:par>
                          <p:cTn id="14" fill="hold">
                            <p:stCondLst>
                              <p:cond delay="500"/>
                            </p:stCondLst>
                            <p:childTnLst>
                              <p:par>
                                <p:cTn id="15" presetID="47" presetClass="entr" presetSubtype="0" fill="hold" grpId="0" nodeType="afterEffect">
                                  <p:stCondLst>
                                    <p:cond delay="0"/>
                                  </p:stCondLst>
                                  <p:childTnLst>
                                    <p:set>
                                      <p:cBhvr>
                                        <p:cTn id="16" dur="1" fill="hold">
                                          <p:stCondLst>
                                            <p:cond delay="0"/>
                                          </p:stCondLst>
                                        </p:cTn>
                                        <p:tgtEl>
                                          <p:spTgt spid="205830"/>
                                        </p:tgtEl>
                                        <p:attrNameLst>
                                          <p:attrName>style.visibility</p:attrName>
                                        </p:attrNameLst>
                                      </p:cBhvr>
                                      <p:to>
                                        <p:strVal val="visible"/>
                                      </p:to>
                                    </p:set>
                                    <p:animEffect transition="in" filter="fade">
                                      <p:cBhvr>
                                        <p:cTn id="17" dur="1000"/>
                                        <p:tgtEl>
                                          <p:spTgt spid="205830"/>
                                        </p:tgtEl>
                                      </p:cBhvr>
                                    </p:animEffect>
                                    <p:anim calcmode="lin" valueType="num">
                                      <p:cBhvr>
                                        <p:cTn id="18" dur="1000" fill="hold"/>
                                        <p:tgtEl>
                                          <p:spTgt spid="205830"/>
                                        </p:tgtEl>
                                        <p:attrNameLst>
                                          <p:attrName>ppt_x</p:attrName>
                                        </p:attrNameLst>
                                      </p:cBhvr>
                                      <p:tavLst>
                                        <p:tav tm="0">
                                          <p:val>
                                            <p:strVal val="#ppt_x"/>
                                          </p:val>
                                        </p:tav>
                                        <p:tav tm="100000">
                                          <p:val>
                                            <p:strVal val="#ppt_x"/>
                                          </p:val>
                                        </p:tav>
                                      </p:tavLst>
                                    </p:anim>
                                    <p:anim calcmode="lin" valueType="num">
                                      <p:cBhvr>
                                        <p:cTn id="19" dur="1000" fill="hold"/>
                                        <p:tgtEl>
                                          <p:spTgt spid="20583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205830"/>
                                        </p:tgtEl>
                                        <p:attrNameLst>
                                          <p:attrName>style.visibility</p:attrName>
                                        </p:attrNameLst>
                                      </p:cBhvr>
                                      <p:to>
                                        <p:strVal val="hidden"/>
                                      </p:to>
                                    </p:set>
                                  </p:childTnLst>
                                </p:cTn>
                              </p:par>
                              <p:par>
                                <p:cTn id="24" presetID="47" presetClass="entr" presetSubtype="0" fill="hold" grpId="0" nodeType="withEffect">
                                  <p:stCondLst>
                                    <p:cond delay="0"/>
                                  </p:stCondLst>
                                  <p:childTnLst>
                                    <p:set>
                                      <p:cBhvr>
                                        <p:cTn id="25" dur="1" fill="hold">
                                          <p:stCondLst>
                                            <p:cond delay="0"/>
                                          </p:stCondLst>
                                        </p:cTn>
                                        <p:tgtEl>
                                          <p:spTgt spid="205831"/>
                                        </p:tgtEl>
                                        <p:attrNameLst>
                                          <p:attrName>style.visibility</p:attrName>
                                        </p:attrNameLst>
                                      </p:cBhvr>
                                      <p:to>
                                        <p:strVal val="visible"/>
                                      </p:to>
                                    </p:set>
                                    <p:animEffect transition="in" filter="fade">
                                      <p:cBhvr>
                                        <p:cTn id="26" dur="1000"/>
                                        <p:tgtEl>
                                          <p:spTgt spid="205831"/>
                                        </p:tgtEl>
                                      </p:cBhvr>
                                    </p:animEffect>
                                    <p:anim calcmode="lin" valueType="num">
                                      <p:cBhvr>
                                        <p:cTn id="27" dur="1000" fill="hold"/>
                                        <p:tgtEl>
                                          <p:spTgt spid="205831"/>
                                        </p:tgtEl>
                                        <p:attrNameLst>
                                          <p:attrName>ppt_x</p:attrName>
                                        </p:attrNameLst>
                                      </p:cBhvr>
                                      <p:tavLst>
                                        <p:tav tm="0">
                                          <p:val>
                                            <p:strVal val="#ppt_x"/>
                                          </p:val>
                                        </p:tav>
                                        <p:tav tm="100000">
                                          <p:val>
                                            <p:strVal val="#ppt_x"/>
                                          </p:val>
                                        </p:tav>
                                      </p:tavLst>
                                    </p:anim>
                                    <p:anim calcmode="lin" valueType="num">
                                      <p:cBhvr>
                                        <p:cTn id="28" dur="1000" fill="hold"/>
                                        <p:tgtEl>
                                          <p:spTgt spid="205831"/>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05831"/>
                                        </p:tgtEl>
                                        <p:attrNameLst>
                                          <p:attrName>style.visibility</p:attrName>
                                        </p:attrNameLst>
                                      </p:cBhvr>
                                      <p:to>
                                        <p:strVal val="hidden"/>
                                      </p:to>
                                    </p:set>
                                  </p:childTnLst>
                                </p:cTn>
                              </p:par>
                              <p:par>
                                <p:cTn id="33" presetID="27" presetClass="entr" presetSubtype="0" fill="hold" grpId="0" nodeType="withEffect">
                                  <p:stCondLst>
                                    <p:cond delay="0"/>
                                  </p:stCondLst>
                                  <p:iterate type="lt">
                                    <p:tmPct val="50000"/>
                                  </p:iterate>
                                  <p:childTnLst>
                                    <p:set>
                                      <p:cBhvr>
                                        <p:cTn id="34" dur="1" fill="hold">
                                          <p:stCondLst>
                                            <p:cond delay="0"/>
                                          </p:stCondLst>
                                        </p:cTn>
                                        <p:tgtEl>
                                          <p:spTgt spid="205832"/>
                                        </p:tgtEl>
                                        <p:attrNameLst>
                                          <p:attrName>style.visibility</p:attrName>
                                        </p:attrNameLst>
                                      </p:cBhvr>
                                      <p:to>
                                        <p:strVal val="visible"/>
                                      </p:to>
                                    </p:set>
                                    <p:anim calcmode="discrete" valueType="clr">
                                      <p:cBhvr override="childStyle">
                                        <p:cTn id="35" dur="80"/>
                                        <p:tgtEl>
                                          <p:spTgt spid="205832"/>
                                        </p:tgtEl>
                                        <p:attrNameLst>
                                          <p:attrName>style.color</p:attrName>
                                        </p:attrNameLst>
                                      </p:cBhvr>
                                      <p:tavLst>
                                        <p:tav tm="0">
                                          <p:val>
                                            <p:clrVal>
                                              <a:schemeClr val="accent2"/>
                                            </p:clrVal>
                                          </p:val>
                                        </p:tav>
                                        <p:tav tm="50000">
                                          <p:val>
                                            <p:clrVal>
                                              <a:schemeClr val="hlink"/>
                                            </p:clrVal>
                                          </p:val>
                                        </p:tav>
                                      </p:tavLst>
                                    </p:anim>
                                    <p:anim calcmode="discrete" valueType="clr">
                                      <p:cBhvr>
                                        <p:cTn id="36" dur="80"/>
                                        <p:tgtEl>
                                          <p:spTgt spid="205832"/>
                                        </p:tgtEl>
                                        <p:attrNameLst>
                                          <p:attrName>fillcolor</p:attrName>
                                        </p:attrNameLst>
                                      </p:cBhvr>
                                      <p:tavLst>
                                        <p:tav tm="0">
                                          <p:val>
                                            <p:clrVal>
                                              <a:schemeClr val="accent2"/>
                                            </p:clrVal>
                                          </p:val>
                                        </p:tav>
                                        <p:tav tm="50000">
                                          <p:val>
                                            <p:clrVal>
                                              <a:schemeClr val="hlink"/>
                                            </p:clrVal>
                                          </p:val>
                                        </p:tav>
                                      </p:tavLst>
                                    </p:anim>
                                    <p:set>
                                      <p:cBhvr>
                                        <p:cTn id="37" dur="80"/>
                                        <p:tgtEl>
                                          <p:spTgt spid="205832"/>
                                        </p:tgtEl>
                                        <p:attrNameLst>
                                          <p:attrName>fill.type</p:attrName>
                                        </p:attrNameLst>
                                      </p:cBhvr>
                                      <p:to>
                                        <p:strVal val="solid"/>
                                      </p:to>
                                    </p:set>
                                  </p:childTnLst>
                                </p:cTn>
                              </p:par>
                            </p:childTnLst>
                          </p:cTn>
                        </p:par>
                        <p:par>
                          <p:cTn id="38" fill="hold">
                            <p:stCondLst>
                              <p:cond delay="399"/>
                            </p:stCondLst>
                            <p:childTnLst>
                              <p:par>
                                <p:cTn id="39" presetID="22" presetClass="entr" presetSubtype="8" fill="hold"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wipe(left)">
                                      <p:cBhvr>
                                        <p:cTn id="41" dur="500"/>
                                        <p:tgtEl>
                                          <p:spTgt spid="2"/>
                                        </p:tgtEl>
                                      </p:cBhvr>
                                    </p:animEffect>
                                  </p:childTnLst>
                                </p:cTn>
                              </p:par>
                            </p:childTnLst>
                          </p:cTn>
                        </p:par>
                        <p:par>
                          <p:cTn id="42" fill="hold">
                            <p:stCondLst>
                              <p:cond delay="899"/>
                            </p:stCondLst>
                            <p:childTnLst>
                              <p:par>
                                <p:cTn id="43" presetID="22" presetClass="entr" presetSubtype="1" fill="hold" grpId="0" nodeType="afterEffect">
                                  <p:stCondLst>
                                    <p:cond delay="0"/>
                                  </p:stCondLst>
                                  <p:childTnLst>
                                    <p:set>
                                      <p:cBhvr>
                                        <p:cTn id="44" dur="1" fill="hold">
                                          <p:stCondLst>
                                            <p:cond delay="0"/>
                                          </p:stCondLst>
                                        </p:cTn>
                                        <p:tgtEl>
                                          <p:spTgt spid="205868"/>
                                        </p:tgtEl>
                                        <p:attrNameLst>
                                          <p:attrName>style.visibility</p:attrName>
                                        </p:attrNameLst>
                                      </p:cBhvr>
                                      <p:to>
                                        <p:strVal val="visible"/>
                                      </p:to>
                                    </p:set>
                                    <p:animEffect transition="in" filter="wipe(up)">
                                      <p:cBhvr>
                                        <p:cTn id="45" dur="500"/>
                                        <p:tgtEl>
                                          <p:spTgt spid="205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8" grpId="0"/>
      <p:bldP spid="205829" grpId="0" animBg="1"/>
      <p:bldP spid="205830" grpId="0" animBg="1"/>
      <p:bldP spid="205830" grpId="1" animBg="1"/>
      <p:bldP spid="205831" grpId="0" animBg="1"/>
      <p:bldP spid="205831" grpId="1" animBg="1"/>
      <p:bldP spid="205832" grpId="0"/>
      <p:bldP spid="205868" grpId="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ChangeArrowheads="1"/>
          </p:cNvSpPr>
          <p:nvPr/>
        </p:nvSpPr>
        <p:spPr bwMode="auto">
          <a:xfrm>
            <a:off x="1981200" y="3411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3.5  </a:t>
            </a:r>
            <a:r>
              <a:rPr lang="zh-CN" altLang="en-US" sz="4400" dirty="0"/>
              <a:t>信号量</a:t>
            </a:r>
          </a:p>
        </p:txBody>
      </p:sp>
      <p:sp>
        <p:nvSpPr>
          <p:cNvPr id="154627"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事件控制块 </a:t>
            </a:r>
          </a:p>
        </p:txBody>
      </p:sp>
      <p:sp>
        <p:nvSpPr>
          <p:cNvPr id="206852" name="Text Box 4"/>
          <p:cNvSpPr txBox="1">
            <a:spLocks noChangeArrowheads="1"/>
          </p:cNvSpPr>
          <p:nvPr/>
        </p:nvSpPr>
        <p:spPr bwMode="auto">
          <a:xfrm>
            <a:off x="4343400" y="16764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－初始化</a:t>
            </a:r>
          </a:p>
        </p:txBody>
      </p:sp>
      <p:sp>
        <p:nvSpPr>
          <p:cNvPr id="206853" name="Rectangle 5"/>
          <p:cNvSpPr>
            <a:spLocks noChangeArrowheads="1"/>
          </p:cNvSpPr>
          <p:nvPr/>
        </p:nvSpPr>
        <p:spPr bwMode="auto">
          <a:xfrm>
            <a:off x="2667000" y="2286000"/>
            <a:ext cx="6858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latin typeface="华文新魏" panose="02010800040101010101" pitchFamily="2" charset="-122"/>
                <a:ea typeface="华文新魏" panose="02010800040101010101" pitchFamily="2" charset="-122"/>
              </a:rPr>
              <a:t>      </a:t>
            </a:r>
            <a:r>
              <a:rPr lang="zh-CN" altLang="en-US" sz="2400" dirty="0">
                <a:latin typeface="华文新魏" panose="02010800040101010101" pitchFamily="2" charset="-122"/>
                <a:ea typeface="华文新魏" panose="02010800040101010101" pitchFamily="2" charset="-122"/>
              </a:rPr>
              <a:t>建立一个信号量、互斥信号量、消息邮箱或消息队列时，需要对事件控制块的等待任务列表进行初始化，通过调用函数</a:t>
            </a:r>
            <a:r>
              <a:rPr lang="en-US" altLang="zh-CN" sz="2400" dirty="0" err="1">
                <a:solidFill>
                  <a:srgbClr val="FF0000"/>
                </a:solidFill>
                <a:latin typeface="华文新魏" panose="02010800040101010101" pitchFamily="2" charset="-122"/>
                <a:ea typeface="华文新魏" panose="02010800040101010101" pitchFamily="2" charset="-122"/>
              </a:rPr>
              <a:t>OS_EventWaitListInit</a:t>
            </a:r>
            <a:r>
              <a:rPr lang="en-US" altLang="zh-CN" sz="2400" dirty="0">
                <a:solidFill>
                  <a:srgbClr val="FF0000"/>
                </a:solidFill>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实现。初始化过程</a:t>
            </a:r>
            <a:r>
              <a:rPr lang="zh-CN" altLang="en-US" sz="2400" dirty="0">
                <a:solidFill>
                  <a:srgbClr val="FF0000"/>
                </a:solidFill>
                <a:latin typeface="华文新魏" panose="02010800040101010101" pitchFamily="2" charset="-122"/>
                <a:ea typeface="华文新魏" panose="02010800040101010101" pitchFamily="2" charset="-122"/>
              </a:rPr>
              <a:t>类似就绪任务列表初始化</a:t>
            </a:r>
            <a:r>
              <a:rPr lang="zh-CN" altLang="en-US" sz="2400" dirty="0">
                <a:latin typeface="华文新魏" panose="02010800040101010101" pitchFamily="2" charset="-122"/>
                <a:ea typeface="华文新魏" panose="02010800040101010101" pitchFamily="2" charset="-122"/>
              </a:rPr>
              <a:t>。</a:t>
            </a:r>
          </a:p>
        </p:txBody>
      </p:sp>
      <p:grpSp>
        <p:nvGrpSpPr>
          <p:cNvPr id="2" name="Group 6"/>
          <p:cNvGrpSpPr/>
          <p:nvPr/>
        </p:nvGrpSpPr>
        <p:grpSpPr bwMode="auto">
          <a:xfrm>
            <a:off x="4114801" y="3962401"/>
            <a:ext cx="3167063" cy="2417763"/>
            <a:chOff x="1920" y="2496"/>
            <a:chExt cx="1995" cy="1523"/>
          </a:xfrm>
        </p:grpSpPr>
        <p:sp>
          <p:nvSpPr>
            <p:cNvPr id="154633" name="Line 7"/>
            <p:cNvSpPr>
              <a:spLocks noChangeShapeType="1"/>
            </p:cNvSpPr>
            <p:nvPr/>
          </p:nvSpPr>
          <p:spPr bwMode="auto">
            <a:xfrm flipV="1">
              <a:off x="2870" y="2496"/>
              <a:ext cx="2" cy="1283"/>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54634" name="Group 8"/>
            <p:cNvGrpSpPr/>
            <p:nvPr/>
          </p:nvGrpSpPr>
          <p:grpSpPr bwMode="auto">
            <a:xfrm>
              <a:off x="2872" y="3511"/>
              <a:ext cx="726" cy="181"/>
              <a:chOff x="3651" y="1253"/>
              <a:chExt cx="726" cy="181"/>
            </a:xfrm>
          </p:grpSpPr>
          <p:sp>
            <p:nvSpPr>
              <p:cNvPr id="206857" name="Rectangle 9"/>
              <p:cNvSpPr>
                <a:spLocks noChangeArrowheads="1"/>
              </p:cNvSpPr>
              <p:nvPr/>
            </p:nvSpPr>
            <p:spPr bwMode="auto">
              <a:xfrm>
                <a:off x="3651"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206858" name="Rectangle 10"/>
              <p:cNvSpPr>
                <a:spLocks noChangeArrowheads="1"/>
              </p:cNvSpPr>
              <p:nvPr/>
            </p:nvSpPr>
            <p:spPr bwMode="auto">
              <a:xfrm>
                <a:off x="3742"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206859" name="Rectangle 11"/>
              <p:cNvSpPr>
                <a:spLocks noChangeArrowheads="1"/>
              </p:cNvSpPr>
              <p:nvPr/>
            </p:nvSpPr>
            <p:spPr bwMode="auto">
              <a:xfrm>
                <a:off x="383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206860" name="Rectangle 12"/>
              <p:cNvSpPr>
                <a:spLocks noChangeArrowheads="1"/>
              </p:cNvSpPr>
              <p:nvPr/>
            </p:nvSpPr>
            <p:spPr bwMode="auto">
              <a:xfrm>
                <a:off x="392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206861" name="Rectangle 13"/>
              <p:cNvSpPr>
                <a:spLocks noChangeArrowheads="1"/>
              </p:cNvSpPr>
              <p:nvPr/>
            </p:nvSpPr>
            <p:spPr bwMode="auto">
              <a:xfrm>
                <a:off x="4014"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206862" name="Rectangle 14"/>
              <p:cNvSpPr>
                <a:spLocks noChangeArrowheads="1"/>
              </p:cNvSpPr>
              <p:nvPr/>
            </p:nvSpPr>
            <p:spPr bwMode="auto">
              <a:xfrm>
                <a:off x="410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206863" name="Rectangle 15"/>
              <p:cNvSpPr>
                <a:spLocks noChangeArrowheads="1"/>
              </p:cNvSpPr>
              <p:nvPr/>
            </p:nvSpPr>
            <p:spPr bwMode="auto">
              <a:xfrm>
                <a:off x="419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206864" name="Rectangle 16"/>
              <p:cNvSpPr>
                <a:spLocks noChangeArrowheads="1"/>
              </p:cNvSpPr>
              <p:nvPr/>
            </p:nvSpPr>
            <p:spPr bwMode="auto">
              <a:xfrm>
                <a:off x="4286"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sp>
          <p:nvSpPr>
            <p:cNvPr id="154635" name="Line 17"/>
            <p:cNvSpPr>
              <a:spLocks noChangeShapeType="1"/>
            </p:cNvSpPr>
            <p:nvPr/>
          </p:nvSpPr>
          <p:spPr bwMode="auto">
            <a:xfrm flipV="1">
              <a:off x="2872" y="3773"/>
              <a:ext cx="1043" cy="6"/>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4636" name="Text Box 18"/>
            <p:cNvSpPr txBox="1">
              <a:spLocks noChangeArrowheads="1"/>
            </p:cNvSpPr>
            <p:nvPr/>
          </p:nvSpPr>
          <p:spPr bwMode="auto">
            <a:xfrm>
              <a:off x="3688" y="3827"/>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X</a:t>
              </a:r>
            </a:p>
          </p:txBody>
        </p:sp>
        <p:sp>
          <p:nvSpPr>
            <p:cNvPr id="154637" name="Text Box 19"/>
            <p:cNvSpPr txBox="1">
              <a:spLocks noChangeArrowheads="1"/>
            </p:cNvSpPr>
            <p:nvPr/>
          </p:nvSpPr>
          <p:spPr bwMode="auto">
            <a:xfrm>
              <a:off x="2646" y="2542"/>
              <a:ext cx="18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nvGrpSpPr>
            <p:cNvPr id="154638" name="Group 20"/>
            <p:cNvGrpSpPr/>
            <p:nvPr/>
          </p:nvGrpSpPr>
          <p:grpSpPr bwMode="auto">
            <a:xfrm>
              <a:off x="2872" y="2995"/>
              <a:ext cx="726" cy="181"/>
              <a:chOff x="3651" y="1253"/>
              <a:chExt cx="726" cy="181"/>
            </a:xfrm>
          </p:grpSpPr>
          <p:sp>
            <p:nvSpPr>
              <p:cNvPr id="206869" name="Rectangle 21"/>
              <p:cNvSpPr>
                <a:spLocks noChangeArrowheads="1"/>
              </p:cNvSpPr>
              <p:nvPr/>
            </p:nvSpPr>
            <p:spPr bwMode="auto">
              <a:xfrm>
                <a:off x="3651"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206870" name="Rectangle 22"/>
              <p:cNvSpPr>
                <a:spLocks noChangeArrowheads="1"/>
              </p:cNvSpPr>
              <p:nvPr/>
            </p:nvSpPr>
            <p:spPr bwMode="auto">
              <a:xfrm>
                <a:off x="3742"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206871" name="Rectangle 23"/>
              <p:cNvSpPr>
                <a:spLocks noChangeArrowheads="1"/>
              </p:cNvSpPr>
              <p:nvPr/>
            </p:nvSpPr>
            <p:spPr bwMode="auto">
              <a:xfrm>
                <a:off x="383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206872" name="Rectangle 24"/>
              <p:cNvSpPr>
                <a:spLocks noChangeArrowheads="1"/>
              </p:cNvSpPr>
              <p:nvPr/>
            </p:nvSpPr>
            <p:spPr bwMode="auto">
              <a:xfrm>
                <a:off x="392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206873" name="Rectangle 25"/>
              <p:cNvSpPr>
                <a:spLocks noChangeArrowheads="1"/>
              </p:cNvSpPr>
              <p:nvPr/>
            </p:nvSpPr>
            <p:spPr bwMode="auto">
              <a:xfrm>
                <a:off x="4014"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206874" name="Rectangle 26"/>
              <p:cNvSpPr>
                <a:spLocks noChangeArrowheads="1"/>
              </p:cNvSpPr>
              <p:nvPr/>
            </p:nvSpPr>
            <p:spPr bwMode="auto">
              <a:xfrm>
                <a:off x="410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206875" name="Rectangle 27"/>
              <p:cNvSpPr>
                <a:spLocks noChangeArrowheads="1"/>
              </p:cNvSpPr>
              <p:nvPr/>
            </p:nvSpPr>
            <p:spPr bwMode="auto">
              <a:xfrm>
                <a:off x="419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206876" name="Rectangle 28"/>
              <p:cNvSpPr>
                <a:spLocks noChangeArrowheads="1"/>
              </p:cNvSpPr>
              <p:nvPr/>
            </p:nvSpPr>
            <p:spPr bwMode="auto">
              <a:xfrm>
                <a:off x="4286"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154639" name="Text Box 29"/>
            <p:cNvSpPr txBox="1">
              <a:spLocks noChangeArrowheads="1"/>
            </p:cNvSpPr>
            <p:nvPr/>
          </p:nvSpPr>
          <p:spPr bwMode="auto">
            <a:xfrm>
              <a:off x="2880" y="2632"/>
              <a:ext cx="72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OSEventTbl[ ]</a:t>
              </a:r>
            </a:p>
          </p:txBody>
        </p:sp>
        <p:sp>
          <p:nvSpPr>
            <p:cNvPr id="154640" name="Text Box 30"/>
            <p:cNvSpPr txBox="1">
              <a:spLocks noChangeArrowheads="1"/>
            </p:cNvSpPr>
            <p:nvPr/>
          </p:nvSpPr>
          <p:spPr bwMode="auto">
            <a:xfrm>
              <a:off x="2647" y="2989"/>
              <a:ext cx="2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[0]</a:t>
              </a:r>
            </a:p>
          </p:txBody>
        </p:sp>
        <p:sp>
          <p:nvSpPr>
            <p:cNvPr id="154641" name="Text Box 31"/>
            <p:cNvSpPr txBox="1">
              <a:spLocks noChangeArrowheads="1"/>
            </p:cNvSpPr>
            <p:nvPr/>
          </p:nvSpPr>
          <p:spPr bwMode="auto">
            <a:xfrm>
              <a:off x="2647" y="3506"/>
              <a:ext cx="2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[7]</a:t>
              </a:r>
            </a:p>
          </p:txBody>
        </p:sp>
        <p:grpSp>
          <p:nvGrpSpPr>
            <p:cNvPr id="154642" name="Group 32"/>
            <p:cNvGrpSpPr/>
            <p:nvPr/>
          </p:nvGrpSpPr>
          <p:grpSpPr bwMode="auto">
            <a:xfrm>
              <a:off x="2873" y="2814"/>
              <a:ext cx="725" cy="181"/>
              <a:chOff x="1973" y="1434"/>
              <a:chExt cx="1451" cy="181"/>
            </a:xfrm>
          </p:grpSpPr>
          <p:sp>
            <p:nvSpPr>
              <p:cNvPr id="154692" name="Rectangle 33"/>
              <p:cNvSpPr>
                <a:spLocks noChangeArrowheads="1"/>
              </p:cNvSpPr>
              <p:nvPr/>
            </p:nvSpPr>
            <p:spPr bwMode="auto">
              <a:xfrm>
                <a:off x="197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7</a:t>
                </a:r>
              </a:p>
            </p:txBody>
          </p:sp>
          <p:sp>
            <p:nvSpPr>
              <p:cNvPr id="154693" name="Rectangle 34"/>
              <p:cNvSpPr>
                <a:spLocks noChangeArrowheads="1"/>
              </p:cNvSpPr>
              <p:nvPr/>
            </p:nvSpPr>
            <p:spPr bwMode="auto">
              <a:xfrm>
                <a:off x="2155"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6</a:t>
                </a:r>
              </a:p>
            </p:txBody>
          </p:sp>
          <p:sp>
            <p:nvSpPr>
              <p:cNvPr id="154694" name="Rectangle 35"/>
              <p:cNvSpPr>
                <a:spLocks noChangeArrowheads="1"/>
              </p:cNvSpPr>
              <p:nvPr/>
            </p:nvSpPr>
            <p:spPr bwMode="auto">
              <a:xfrm>
                <a:off x="2336"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5</a:t>
                </a:r>
              </a:p>
            </p:txBody>
          </p:sp>
          <p:sp>
            <p:nvSpPr>
              <p:cNvPr id="154695" name="Rectangle 36"/>
              <p:cNvSpPr>
                <a:spLocks noChangeArrowheads="1"/>
              </p:cNvSpPr>
              <p:nvPr/>
            </p:nvSpPr>
            <p:spPr bwMode="auto">
              <a:xfrm>
                <a:off x="2517"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4</a:t>
                </a:r>
              </a:p>
            </p:txBody>
          </p:sp>
          <p:sp>
            <p:nvSpPr>
              <p:cNvPr id="154696" name="Rectangle 37"/>
              <p:cNvSpPr>
                <a:spLocks noChangeArrowheads="1"/>
              </p:cNvSpPr>
              <p:nvPr/>
            </p:nvSpPr>
            <p:spPr bwMode="auto">
              <a:xfrm>
                <a:off x="2699"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3</a:t>
                </a:r>
              </a:p>
            </p:txBody>
          </p:sp>
          <p:sp>
            <p:nvSpPr>
              <p:cNvPr id="154697" name="Rectangle 38"/>
              <p:cNvSpPr>
                <a:spLocks noChangeArrowheads="1"/>
              </p:cNvSpPr>
              <p:nvPr/>
            </p:nvSpPr>
            <p:spPr bwMode="auto">
              <a:xfrm>
                <a:off x="2880"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2</a:t>
                </a:r>
              </a:p>
            </p:txBody>
          </p:sp>
          <p:sp>
            <p:nvSpPr>
              <p:cNvPr id="154698" name="Rectangle 39"/>
              <p:cNvSpPr>
                <a:spLocks noChangeArrowheads="1"/>
              </p:cNvSpPr>
              <p:nvPr/>
            </p:nvSpPr>
            <p:spPr bwMode="auto">
              <a:xfrm>
                <a:off x="3061" y="1434"/>
                <a:ext cx="181" cy="181"/>
              </a:xfrm>
              <a:prstGeom prst="rect">
                <a:avLst/>
              </a:prstGeom>
              <a:solidFill>
                <a:schemeClr val="bg1"/>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1</a:t>
                </a:r>
              </a:p>
            </p:txBody>
          </p:sp>
          <p:sp>
            <p:nvSpPr>
              <p:cNvPr id="154699" name="Rectangle 40"/>
              <p:cNvSpPr>
                <a:spLocks noChangeArrowheads="1"/>
              </p:cNvSpPr>
              <p:nvPr/>
            </p:nvSpPr>
            <p:spPr bwMode="auto">
              <a:xfrm>
                <a:off x="324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0</a:t>
                </a:r>
              </a:p>
            </p:txBody>
          </p:sp>
        </p:grpSp>
        <p:grpSp>
          <p:nvGrpSpPr>
            <p:cNvPr id="154643" name="Group 41"/>
            <p:cNvGrpSpPr/>
            <p:nvPr/>
          </p:nvGrpSpPr>
          <p:grpSpPr bwMode="auto">
            <a:xfrm>
              <a:off x="2872" y="3688"/>
              <a:ext cx="725" cy="91"/>
              <a:chOff x="1520" y="2704"/>
              <a:chExt cx="1451" cy="91"/>
            </a:xfrm>
          </p:grpSpPr>
          <p:sp>
            <p:nvSpPr>
              <p:cNvPr id="154684" name="Rectangle 42"/>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63</a:t>
                </a:r>
              </a:p>
            </p:txBody>
          </p:sp>
          <p:sp>
            <p:nvSpPr>
              <p:cNvPr id="154685" name="Rectangle 43"/>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62</a:t>
                </a:r>
              </a:p>
            </p:txBody>
          </p:sp>
          <p:sp>
            <p:nvSpPr>
              <p:cNvPr id="154686" name="Rectangle 44"/>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61</a:t>
                </a:r>
              </a:p>
            </p:txBody>
          </p:sp>
          <p:sp>
            <p:nvSpPr>
              <p:cNvPr id="154687" name="Rectangle 45"/>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60</a:t>
                </a:r>
              </a:p>
            </p:txBody>
          </p:sp>
          <p:sp>
            <p:nvSpPr>
              <p:cNvPr id="154688" name="Rectangle 46"/>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59</a:t>
                </a:r>
              </a:p>
            </p:txBody>
          </p:sp>
          <p:sp>
            <p:nvSpPr>
              <p:cNvPr id="154689" name="Rectangle 47"/>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58</a:t>
                </a:r>
              </a:p>
            </p:txBody>
          </p:sp>
          <p:sp>
            <p:nvSpPr>
              <p:cNvPr id="154690" name="Rectangle 48"/>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57</a:t>
                </a:r>
              </a:p>
            </p:txBody>
          </p:sp>
          <p:sp>
            <p:nvSpPr>
              <p:cNvPr id="154691" name="Rectangle 49"/>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56</a:t>
                </a:r>
              </a:p>
            </p:txBody>
          </p:sp>
        </p:grpSp>
        <p:grpSp>
          <p:nvGrpSpPr>
            <p:cNvPr id="154644" name="Group 50"/>
            <p:cNvGrpSpPr/>
            <p:nvPr/>
          </p:nvGrpSpPr>
          <p:grpSpPr bwMode="auto">
            <a:xfrm>
              <a:off x="2872" y="3172"/>
              <a:ext cx="725" cy="91"/>
              <a:chOff x="1520" y="2704"/>
              <a:chExt cx="1451" cy="91"/>
            </a:xfrm>
          </p:grpSpPr>
          <p:sp>
            <p:nvSpPr>
              <p:cNvPr id="154676" name="Rectangle 51"/>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7</a:t>
                </a:r>
              </a:p>
            </p:txBody>
          </p:sp>
          <p:sp>
            <p:nvSpPr>
              <p:cNvPr id="154677" name="Rectangle 52"/>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a:t>
                </a:r>
              </a:p>
            </p:txBody>
          </p:sp>
          <p:sp>
            <p:nvSpPr>
              <p:cNvPr id="154678" name="Rectangle 53"/>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a:t>
                </a:r>
              </a:p>
            </p:txBody>
          </p:sp>
          <p:sp>
            <p:nvSpPr>
              <p:cNvPr id="154679" name="Rectangle 54"/>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a:t>
                </a:r>
              </a:p>
            </p:txBody>
          </p:sp>
          <p:sp>
            <p:nvSpPr>
              <p:cNvPr id="154680" name="Rectangle 55"/>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a:t>
                </a:r>
              </a:p>
            </p:txBody>
          </p:sp>
          <p:sp>
            <p:nvSpPr>
              <p:cNvPr id="154681" name="Rectangle 56"/>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a:t>
                </a:r>
              </a:p>
            </p:txBody>
          </p:sp>
          <p:sp>
            <p:nvSpPr>
              <p:cNvPr id="154682" name="Rectangle 57"/>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a:t>
                </a:r>
              </a:p>
            </p:txBody>
          </p:sp>
          <p:sp>
            <p:nvSpPr>
              <p:cNvPr id="154683" name="Rectangle 58"/>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0</a:t>
                </a:r>
              </a:p>
            </p:txBody>
          </p:sp>
        </p:grpSp>
        <p:grpSp>
          <p:nvGrpSpPr>
            <p:cNvPr id="154645" name="Group 59"/>
            <p:cNvGrpSpPr/>
            <p:nvPr/>
          </p:nvGrpSpPr>
          <p:grpSpPr bwMode="auto">
            <a:xfrm>
              <a:off x="1920" y="2806"/>
              <a:ext cx="725" cy="181"/>
              <a:chOff x="1520" y="2251"/>
              <a:chExt cx="1450" cy="181"/>
            </a:xfrm>
          </p:grpSpPr>
          <p:sp>
            <p:nvSpPr>
              <p:cNvPr id="206908" name="Rectangle 60"/>
              <p:cNvSpPr>
                <a:spLocks noChangeArrowheads="1"/>
              </p:cNvSpPr>
              <p:nvPr/>
            </p:nvSpPr>
            <p:spPr bwMode="auto">
              <a:xfrm>
                <a:off x="1520"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206909" name="Rectangle 61"/>
              <p:cNvSpPr>
                <a:spLocks noChangeArrowheads="1"/>
              </p:cNvSpPr>
              <p:nvPr/>
            </p:nvSpPr>
            <p:spPr bwMode="auto">
              <a:xfrm>
                <a:off x="1702"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206910" name="Rectangle 62"/>
              <p:cNvSpPr>
                <a:spLocks noChangeArrowheads="1"/>
              </p:cNvSpPr>
              <p:nvPr/>
            </p:nvSpPr>
            <p:spPr bwMode="auto">
              <a:xfrm>
                <a:off x="1882"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206911" name="Rectangle 63"/>
              <p:cNvSpPr>
                <a:spLocks noChangeArrowheads="1"/>
              </p:cNvSpPr>
              <p:nvPr/>
            </p:nvSpPr>
            <p:spPr bwMode="auto">
              <a:xfrm>
                <a:off x="2064"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206912" name="Rectangle 64"/>
              <p:cNvSpPr>
                <a:spLocks noChangeArrowheads="1"/>
              </p:cNvSpPr>
              <p:nvPr/>
            </p:nvSpPr>
            <p:spPr bwMode="auto">
              <a:xfrm>
                <a:off x="2246"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206913" name="Rectangle 65"/>
              <p:cNvSpPr>
                <a:spLocks noChangeArrowheads="1"/>
              </p:cNvSpPr>
              <p:nvPr/>
            </p:nvSpPr>
            <p:spPr bwMode="auto">
              <a:xfrm>
                <a:off x="2426"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206914" name="Rectangle 66"/>
              <p:cNvSpPr>
                <a:spLocks noChangeArrowheads="1"/>
              </p:cNvSpPr>
              <p:nvPr/>
            </p:nvSpPr>
            <p:spPr bwMode="auto">
              <a:xfrm>
                <a:off x="2608"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206915" name="Rectangle 67"/>
              <p:cNvSpPr>
                <a:spLocks noChangeArrowheads="1"/>
              </p:cNvSpPr>
              <p:nvPr/>
            </p:nvSpPr>
            <p:spPr bwMode="auto">
              <a:xfrm>
                <a:off x="2790"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sp>
          <p:nvSpPr>
            <p:cNvPr id="154646" name="Text Box 68"/>
            <p:cNvSpPr txBox="1">
              <a:spLocks noChangeArrowheads="1"/>
            </p:cNvSpPr>
            <p:nvPr/>
          </p:nvSpPr>
          <p:spPr bwMode="auto">
            <a:xfrm>
              <a:off x="1968" y="2587"/>
              <a:ext cx="67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OSEventGrp</a:t>
              </a:r>
            </a:p>
          </p:txBody>
        </p:sp>
        <p:grpSp>
          <p:nvGrpSpPr>
            <p:cNvPr id="154647" name="Group 69"/>
            <p:cNvGrpSpPr/>
            <p:nvPr/>
          </p:nvGrpSpPr>
          <p:grpSpPr bwMode="auto">
            <a:xfrm>
              <a:off x="1920" y="2813"/>
              <a:ext cx="725" cy="181"/>
              <a:chOff x="1520" y="2251"/>
              <a:chExt cx="1450" cy="181"/>
            </a:xfrm>
          </p:grpSpPr>
          <p:sp>
            <p:nvSpPr>
              <p:cNvPr id="154660" name="Rectangle 70"/>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61" name="Rectangle 71"/>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62" name="Rectangle 72"/>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63" name="Rectangle 73"/>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64" name="Rectangle 74"/>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65" name="Rectangle 75"/>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66" name="Rectangle 76"/>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67" name="Rectangle 77"/>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154648" name="Group 78"/>
            <p:cNvGrpSpPr/>
            <p:nvPr/>
          </p:nvGrpSpPr>
          <p:grpSpPr bwMode="auto">
            <a:xfrm>
              <a:off x="2873" y="3511"/>
              <a:ext cx="725" cy="181"/>
              <a:chOff x="1520" y="2251"/>
              <a:chExt cx="1450" cy="181"/>
            </a:xfrm>
          </p:grpSpPr>
          <p:sp>
            <p:nvSpPr>
              <p:cNvPr id="154652" name="Rectangle 79"/>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53" name="Rectangle 80"/>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54" name="Rectangle 81"/>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55" name="Rectangle 82"/>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56" name="Rectangle 83"/>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57" name="Rectangle 84"/>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58" name="Rectangle 85"/>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59" name="Rectangle 86"/>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cxnSp>
          <p:nvCxnSpPr>
            <p:cNvPr id="154649" name="AutoShape 87"/>
            <p:cNvCxnSpPr>
              <a:cxnSpLocks noChangeShapeType="1"/>
              <a:stCxn id="154640" idx="1"/>
              <a:endCxn id="154667" idx="2"/>
            </p:cNvCxnSpPr>
            <p:nvPr/>
          </p:nvCxnSpPr>
          <p:spPr bwMode="auto">
            <a:xfrm rot="10800000">
              <a:off x="2600" y="2994"/>
              <a:ext cx="47" cy="82"/>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154650" name="AutoShape 88"/>
            <p:cNvCxnSpPr>
              <a:cxnSpLocks noChangeShapeType="1"/>
              <a:stCxn id="154641" idx="1"/>
              <a:endCxn id="154660" idx="2"/>
            </p:cNvCxnSpPr>
            <p:nvPr/>
          </p:nvCxnSpPr>
          <p:spPr bwMode="auto">
            <a:xfrm rot="10800000">
              <a:off x="1966" y="2994"/>
              <a:ext cx="681" cy="599"/>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154651" name="Text Box 89"/>
            <p:cNvSpPr txBox="1">
              <a:spLocks noChangeArrowheads="1"/>
            </p:cNvSpPr>
            <p:nvPr/>
          </p:nvSpPr>
          <p:spPr bwMode="auto">
            <a:xfrm>
              <a:off x="3039" y="3203"/>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grpSp>
      <p:sp>
        <p:nvSpPr>
          <p:cNvPr id="206938" name="AutoShape 90"/>
          <p:cNvSpPr>
            <a:spLocks noChangeArrowheads="1"/>
          </p:cNvSpPr>
          <p:nvPr/>
        </p:nvSpPr>
        <p:spPr bwMode="auto">
          <a:xfrm>
            <a:off x="6858000" y="3733800"/>
            <a:ext cx="2209800" cy="1371600"/>
          </a:xfrm>
          <a:prstGeom prst="cloudCallout">
            <a:avLst>
              <a:gd name="adj1" fmla="val -45690"/>
              <a:gd name="adj2" fmla="val 65509"/>
            </a:avLst>
          </a:prstGeom>
          <a:solidFill>
            <a:srgbClr val="FFFF99"/>
          </a:solidFill>
          <a:ln w="9525">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OSEventTbl[]</a:t>
            </a:r>
            <a:r>
              <a:rPr lang="zh-CN" altLang="en-US" sz="1400"/>
              <a:t>初始化的长度由</a:t>
            </a:r>
            <a:r>
              <a:rPr lang="en-US" altLang="zh-CN" sz="1400">
                <a:solidFill>
                  <a:srgbClr val="FF0000"/>
                </a:solidFill>
              </a:rPr>
              <a:t>OS_EVNET_TBL_SIZE</a:t>
            </a:r>
            <a:r>
              <a:rPr lang="zh-CN" altLang="en-US" sz="1400"/>
              <a:t>决定</a:t>
            </a:r>
          </a:p>
        </p:txBody>
      </p:sp>
      <p:sp>
        <p:nvSpPr>
          <p:cNvPr id="91" name="燕尾形 90">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3" name="标题 2"/>
          <p:cNvSpPr>
            <a:spLocks noGrp="1"/>
          </p:cNvSpPr>
          <p:nvPr>
            <p:ph type="title"/>
          </p:nvPr>
        </p:nvSpPr>
        <p:spPr/>
        <p:txBody>
          <a:bodyPr/>
          <a:lstStyle/>
          <a:p>
            <a:endParaRPr lang="zh-CN" altLang="en-US"/>
          </a:p>
        </p:txBody>
      </p:sp>
      <p:sp>
        <p:nvSpPr>
          <p:cNvPr id="4" name="内容占位符 3"/>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206852"/>
                                        </p:tgtEl>
                                        <p:attrNameLst>
                                          <p:attrName>style.visibility</p:attrName>
                                        </p:attrNameLst>
                                      </p:cBhvr>
                                      <p:to>
                                        <p:strVal val="visible"/>
                                      </p:to>
                                    </p:set>
                                    <p:anim calcmode="discrete" valueType="clr">
                                      <p:cBhvr override="childStyle">
                                        <p:cTn id="7" dur="80"/>
                                        <p:tgtEl>
                                          <p:spTgt spid="206852"/>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06852"/>
                                        </p:tgtEl>
                                        <p:attrNameLst>
                                          <p:attrName>fillcolor</p:attrName>
                                        </p:attrNameLst>
                                      </p:cBhvr>
                                      <p:tavLst>
                                        <p:tav tm="0">
                                          <p:val>
                                            <p:clrVal>
                                              <a:schemeClr val="accent2"/>
                                            </p:clrVal>
                                          </p:val>
                                        </p:tav>
                                        <p:tav tm="50000">
                                          <p:val>
                                            <p:clrVal>
                                              <a:schemeClr val="hlink"/>
                                            </p:clrVal>
                                          </p:val>
                                        </p:tav>
                                      </p:tavLst>
                                    </p:anim>
                                    <p:set>
                                      <p:cBhvr>
                                        <p:cTn id="9" dur="80"/>
                                        <p:tgtEl>
                                          <p:spTgt spid="206852"/>
                                        </p:tgtEl>
                                        <p:attrNameLst>
                                          <p:attrName>fill.type</p:attrName>
                                        </p:attrNameLst>
                                      </p:cBhvr>
                                      <p:to>
                                        <p:strVal val="solid"/>
                                      </p:to>
                                    </p:set>
                                  </p:childTnLst>
                                </p:cTn>
                              </p:par>
                            </p:childTnLst>
                          </p:cTn>
                        </p:par>
                        <p:par>
                          <p:cTn id="10" fill="hold">
                            <p:stCondLst>
                              <p:cond delay="0"/>
                            </p:stCondLst>
                            <p:childTnLst>
                              <p:par>
                                <p:cTn id="11" presetID="22" presetClass="entr" presetSubtype="1" fill="hold" grpId="0" nodeType="afterEffect">
                                  <p:stCondLst>
                                    <p:cond delay="0"/>
                                  </p:stCondLst>
                                  <p:childTnLst>
                                    <p:set>
                                      <p:cBhvr>
                                        <p:cTn id="12" dur="1" fill="hold">
                                          <p:stCondLst>
                                            <p:cond delay="0"/>
                                          </p:stCondLst>
                                        </p:cTn>
                                        <p:tgtEl>
                                          <p:spTgt spid="206853"/>
                                        </p:tgtEl>
                                        <p:attrNameLst>
                                          <p:attrName>style.visibility</p:attrName>
                                        </p:attrNameLst>
                                      </p:cBhvr>
                                      <p:to>
                                        <p:strVal val="visible"/>
                                      </p:to>
                                    </p:set>
                                    <p:animEffect transition="in" filter="wipe(up)">
                                      <p:cBhvr>
                                        <p:cTn id="13" dur="500"/>
                                        <p:tgtEl>
                                          <p:spTgt spid="206853"/>
                                        </p:tgtEl>
                                      </p:cBhvr>
                                    </p:animEffect>
                                  </p:childTnLst>
                                </p:cTn>
                              </p:par>
                            </p:childTnLst>
                          </p:cTn>
                        </p:par>
                        <p:par>
                          <p:cTn id="14" fill="hold">
                            <p:stCondLst>
                              <p:cond delay="500"/>
                            </p:stCondLst>
                            <p:childTnLst>
                              <p:par>
                                <p:cTn id="15" presetID="9"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par>
                          <p:cTn id="18" fill="hold">
                            <p:stCondLst>
                              <p:cond delay="1000"/>
                            </p:stCondLst>
                            <p:childTnLst>
                              <p:par>
                                <p:cTn id="19" presetID="47" presetClass="entr" presetSubtype="0" fill="hold" grpId="0" nodeType="afterEffect">
                                  <p:stCondLst>
                                    <p:cond delay="0"/>
                                  </p:stCondLst>
                                  <p:childTnLst>
                                    <p:set>
                                      <p:cBhvr>
                                        <p:cTn id="20" dur="1" fill="hold">
                                          <p:stCondLst>
                                            <p:cond delay="0"/>
                                          </p:stCondLst>
                                        </p:cTn>
                                        <p:tgtEl>
                                          <p:spTgt spid="206938"/>
                                        </p:tgtEl>
                                        <p:attrNameLst>
                                          <p:attrName>style.visibility</p:attrName>
                                        </p:attrNameLst>
                                      </p:cBhvr>
                                      <p:to>
                                        <p:strVal val="visible"/>
                                      </p:to>
                                    </p:set>
                                    <p:animEffect transition="in" filter="fade">
                                      <p:cBhvr>
                                        <p:cTn id="21" dur="1000"/>
                                        <p:tgtEl>
                                          <p:spTgt spid="206938"/>
                                        </p:tgtEl>
                                      </p:cBhvr>
                                    </p:animEffect>
                                    <p:anim calcmode="lin" valueType="num">
                                      <p:cBhvr>
                                        <p:cTn id="22" dur="1000" fill="hold"/>
                                        <p:tgtEl>
                                          <p:spTgt spid="206938"/>
                                        </p:tgtEl>
                                        <p:attrNameLst>
                                          <p:attrName>ppt_x</p:attrName>
                                        </p:attrNameLst>
                                      </p:cBhvr>
                                      <p:tavLst>
                                        <p:tav tm="0">
                                          <p:val>
                                            <p:strVal val="#ppt_x"/>
                                          </p:val>
                                        </p:tav>
                                        <p:tav tm="100000">
                                          <p:val>
                                            <p:strVal val="#ppt_x"/>
                                          </p:val>
                                        </p:tav>
                                      </p:tavLst>
                                    </p:anim>
                                    <p:anim calcmode="lin" valueType="num">
                                      <p:cBhvr>
                                        <p:cTn id="23" dur="1000" fill="hold"/>
                                        <p:tgtEl>
                                          <p:spTgt spid="2069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2" grpId="0"/>
      <p:bldP spid="206853" grpId="0"/>
      <p:bldP spid="206938"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80" name="Picture 4"/>
          <p:cNvPicPr>
            <a:picLocks noChangeAspect="1" noChangeArrowheads="1"/>
          </p:cNvPicPr>
          <p:nvPr/>
        </p:nvPicPr>
        <p:blipFill>
          <a:blip r:embed="rId2">
            <a:extLst>
              <a:ext uri="{28A0092B-C50C-407E-A947-70E740481C1C}">
                <a14:useLocalDpi xmlns:a14="http://schemas.microsoft.com/office/drawing/2010/main" val="0"/>
              </a:ext>
            </a:extLst>
          </a:blip>
          <a:srcRect l="20313" t="19792" r="29131" b="24042"/>
          <a:stretch>
            <a:fillRect/>
          </a:stretch>
        </p:blipFill>
        <p:spPr bwMode="auto">
          <a:xfrm>
            <a:off x="2362200" y="533400"/>
            <a:ext cx="6705600" cy="5589588"/>
          </a:xfrm>
          <a:prstGeom prst="rect">
            <a:avLst/>
          </a:prstGeom>
          <a:noFill/>
          <a:ln w="76200" cmpd="tri">
            <a:solidFill>
              <a:srgbClr val="ECD882"/>
            </a:solidFill>
            <a:miter lim="800000"/>
            <a:headEnd/>
            <a:tailEnd/>
          </a:ln>
          <a:effectLst/>
          <a:extLst>
            <a:ext uri="{909E8E84-426E-40DD-AFC4-6F175D3DCCD1}">
              <a14:hiddenFill xmlns:a14="http://schemas.microsoft.com/office/drawing/2010/main">
                <a:solidFill>
                  <a:srgbClr val="ECD882"/>
                </a:solidFill>
              </a14:hiddenFill>
            </a:ext>
            <a:ext uri="{AF507438-7753-43E0-B8FC-AC1667EBCBE1}">
              <a14:hiddenEffects xmlns:a14="http://schemas.microsoft.com/office/drawing/2010/main">
                <a:effectLst>
                  <a:outerShdw dist="35921" dir="2700000" algn="ctr" rotWithShape="0">
                    <a:srgbClr val="B7C1EB"/>
                  </a:outerShdw>
                </a:effectLst>
              </a14:hiddenEffects>
            </a:ext>
          </a:extLst>
        </p:spPr>
      </p:pic>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nodeType="afterEffect">
                                  <p:stCondLst>
                                    <p:cond delay="0"/>
                                  </p:stCondLst>
                                  <p:childTnLst>
                                    <p:set>
                                      <p:cBhvr>
                                        <p:cTn id="6" dur="1" fill="hold">
                                          <p:stCondLst>
                                            <p:cond delay="0"/>
                                          </p:stCondLst>
                                        </p:cTn>
                                        <p:tgtEl>
                                          <p:spTgt spid="101380"/>
                                        </p:tgtEl>
                                        <p:attrNameLst>
                                          <p:attrName>style.visibility</p:attrName>
                                        </p:attrNameLst>
                                      </p:cBhvr>
                                      <p:to>
                                        <p:strVal val="visible"/>
                                      </p:to>
                                    </p:set>
                                    <p:animEffect transition="in" filter="wheel(4)">
                                      <p:cBhvr>
                                        <p:cTn id="7" dur="500"/>
                                        <p:tgtEl>
                                          <p:spTgt spid="101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ChangeArrowheads="1"/>
          </p:cNvSpPr>
          <p:nvPr/>
        </p:nvSpPr>
        <p:spPr bwMode="auto">
          <a:xfrm>
            <a:off x="1981200" y="34115"/>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3.5  </a:t>
            </a:r>
            <a:r>
              <a:rPr lang="zh-CN" altLang="en-US" sz="4400" dirty="0"/>
              <a:t>信号量</a:t>
            </a:r>
          </a:p>
        </p:txBody>
      </p:sp>
      <p:sp>
        <p:nvSpPr>
          <p:cNvPr id="155651"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事件控制块 </a:t>
            </a:r>
          </a:p>
        </p:txBody>
      </p:sp>
      <p:sp>
        <p:nvSpPr>
          <p:cNvPr id="207876" name="Text Box 4"/>
          <p:cNvSpPr txBox="1">
            <a:spLocks noChangeArrowheads="1"/>
          </p:cNvSpPr>
          <p:nvPr/>
        </p:nvSpPr>
        <p:spPr bwMode="auto">
          <a:xfrm>
            <a:off x="4343400" y="1676400"/>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－任务等待事件</a:t>
            </a:r>
          </a:p>
        </p:txBody>
      </p:sp>
      <p:sp>
        <p:nvSpPr>
          <p:cNvPr id="207877" name="Rectangle 5"/>
          <p:cNvSpPr>
            <a:spLocks noChangeArrowheads="1"/>
          </p:cNvSpPr>
          <p:nvPr/>
        </p:nvSpPr>
        <p:spPr bwMode="auto">
          <a:xfrm>
            <a:off x="2667000" y="2333625"/>
            <a:ext cx="6858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latin typeface="华文新魏" panose="02010800040101010101" pitchFamily="2" charset="-122"/>
                <a:ea typeface="华文新魏" panose="02010800040101010101" pitchFamily="2" charset="-122"/>
              </a:rPr>
              <a:t>      </a:t>
            </a:r>
            <a:r>
              <a:rPr lang="zh-CN" altLang="en-US" sz="2400">
                <a:latin typeface="华文新魏" panose="02010800040101010101" pitchFamily="2" charset="-122"/>
                <a:ea typeface="华文新魏" panose="02010800040101010101" pitchFamily="2" charset="-122"/>
              </a:rPr>
              <a:t>当某个任务要等待一个事件的发生时，需要将任务从就绪任务表中删除，并放到相应事件的事件控制块的等待任务表中，这些操作是通过调用函数</a:t>
            </a:r>
            <a:r>
              <a:rPr lang="en-US" altLang="zh-CN" sz="2400">
                <a:solidFill>
                  <a:srgbClr val="FF0000"/>
                </a:solidFill>
                <a:latin typeface="华文新魏" panose="02010800040101010101" pitchFamily="2" charset="-122"/>
                <a:ea typeface="华文新魏" panose="02010800040101010101" pitchFamily="2" charset="-122"/>
              </a:rPr>
              <a:t>OS_EventTaskWait()</a:t>
            </a:r>
            <a:r>
              <a:rPr lang="zh-CN" altLang="en-US" sz="2400">
                <a:latin typeface="华文新魏" panose="02010800040101010101" pitchFamily="2" charset="-122"/>
                <a:ea typeface="华文新魏" panose="02010800040101010101" pitchFamily="2" charset="-122"/>
              </a:rPr>
              <a:t>来实现的。</a:t>
            </a:r>
          </a:p>
        </p:txBody>
      </p:sp>
      <p:sp>
        <p:nvSpPr>
          <p:cNvPr id="207878" name="Rectangle 6"/>
          <p:cNvSpPr>
            <a:spLocks noChangeArrowheads="1"/>
          </p:cNvSpPr>
          <p:nvPr/>
        </p:nvSpPr>
        <p:spPr bwMode="auto">
          <a:xfrm>
            <a:off x="2743200" y="4141788"/>
            <a:ext cx="6705600" cy="2030412"/>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dirty="0">
                <a:latin typeface="Arial" panose="020B0604020202020204" pitchFamily="34" charset="0"/>
              </a:rPr>
              <a:t>void  </a:t>
            </a:r>
            <a:r>
              <a:rPr lang="en-US" altLang="zh-CN" sz="1400" dirty="0" err="1">
                <a:latin typeface="Arial" panose="020B0604020202020204" pitchFamily="34" charset="0"/>
              </a:rPr>
              <a:t>OS_EventTaskWait</a:t>
            </a:r>
            <a:r>
              <a:rPr lang="en-US" altLang="zh-CN" sz="1400" dirty="0">
                <a:latin typeface="Arial" panose="020B0604020202020204" pitchFamily="34" charset="0"/>
              </a:rPr>
              <a:t> (OS_EVENT *</a:t>
            </a:r>
            <a:r>
              <a:rPr lang="en-US" altLang="zh-CN" sz="1400" dirty="0" err="1">
                <a:latin typeface="Arial" panose="020B0604020202020204" pitchFamily="34" charset="0"/>
              </a:rPr>
              <a:t>pevent</a:t>
            </a:r>
            <a:r>
              <a:rPr lang="en-US" altLang="zh-CN" sz="1400" dirty="0">
                <a:latin typeface="Arial" panose="020B0604020202020204" pitchFamily="34" charset="0"/>
              </a:rPr>
              <a:t>)</a:t>
            </a:r>
          </a:p>
          <a:p>
            <a:pPr>
              <a:defRPr/>
            </a:pPr>
            <a:r>
              <a:rPr lang="en-US" altLang="zh-CN" sz="1400" dirty="0">
                <a:latin typeface="Arial" panose="020B0604020202020204" pitchFamily="34" charset="0"/>
              </a:rPr>
              <a:t>{</a:t>
            </a:r>
          </a:p>
          <a:p>
            <a:pPr>
              <a:defRPr/>
            </a:pPr>
            <a:r>
              <a:rPr lang="en-US" altLang="zh-CN" sz="1400" dirty="0">
                <a:latin typeface="Arial" panose="020B0604020202020204" pitchFamily="34" charset="0"/>
              </a:rPr>
              <a:t>    OSTCBCur-&gt;</a:t>
            </a:r>
            <a:r>
              <a:rPr lang="en-US" altLang="zh-CN" sz="1400" dirty="0" err="1">
                <a:latin typeface="Arial" panose="020B0604020202020204" pitchFamily="34" charset="0"/>
              </a:rPr>
              <a:t>OSTCBEventPtr</a:t>
            </a:r>
            <a:r>
              <a:rPr lang="en-US" altLang="zh-CN" sz="1400" dirty="0">
                <a:latin typeface="Arial" panose="020B0604020202020204" pitchFamily="34" charset="0"/>
              </a:rPr>
              <a:t> = </a:t>
            </a:r>
            <a:r>
              <a:rPr lang="en-US" altLang="zh-CN" sz="1400" dirty="0" err="1">
                <a:latin typeface="Arial" panose="020B0604020202020204" pitchFamily="34" charset="0"/>
              </a:rPr>
              <a:t>pevent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OSRdyTbl</a:t>
            </a:r>
            <a:r>
              <a:rPr lang="en-US" altLang="zh-CN" sz="1400" dirty="0">
                <a:latin typeface="Arial" panose="020B0604020202020204" pitchFamily="34" charset="0"/>
              </a:rPr>
              <a:t>[OSTCBCur-&gt;OSTCBY] &amp;= ~OSTCBCur-&gt;</a:t>
            </a:r>
            <a:r>
              <a:rPr lang="en-US" altLang="zh-CN" sz="1400" dirty="0" err="1">
                <a:latin typeface="Arial" panose="020B0604020202020204" pitchFamily="34" charset="0"/>
              </a:rPr>
              <a:t>OSTCBBitX</a:t>
            </a:r>
            <a:r>
              <a:rPr lang="en-US" altLang="zh-CN" sz="1400" dirty="0">
                <a:latin typeface="Arial" panose="020B0604020202020204" pitchFamily="34" charset="0"/>
              </a:rPr>
              <a:t>) == 0x00) {</a:t>
            </a:r>
          </a:p>
          <a:p>
            <a:pPr>
              <a:defRPr/>
            </a:pPr>
            <a:r>
              <a:rPr lang="en-US" altLang="zh-CN" sz="1400" dirty="0">
                <a:latin typeface="Arial" panose="020B0604020202020204" pitchFamily="34" charset="0"/>
              </a:rPr>
              <a:t>        OSRdyGrp &amp;= ~</a:t>
            </a:r>
            <a:r>
              <a:rPr lang="en-US" altLang="zh-CN" sz="1400" dirty="0" err="1">
                <a:latin typeface="Arial" panose="020B0604020202020204" pitchFamily="34" charset="0"/>
              </a:rPr>
              <a:t>OSTCBCur</a:t>
            </a:r>
            <a:r>
              <a:rPr lang="en-US" altLang="zh-CN" sz="1400" dirty="0">
                <a:latin typeface="Arial" panose="020B0604020202020204" pitchFamily="34" charset="0"/>
              </a:rPr>
              <a:t>-&gt;</a:t>
            </a:r>
            <a:r>
              <a:rPr lang="en-US" altLang="zh-CN" sz="1400" dirty="0" err="1">
                <a:latin typeface="Arial" panose="020B0604020202020204" pitchFamily="34" charset="0"/>
              </a:rPr>
              <a:t>OSTCBBitY</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pevent</a:t>
            </a:r>
            <a:r>
              <a:rPr lang="en-US" altLang="zh-CN" sz="1400" dirty="0">
                <a:latin typeface="Arial" panose="020B0604020202020204" pitchFamily="34" charset="0"/>
              </a:rPr>
              <a:t>-&gt;</a:t>
            </a:r>
            <a:r>
              <a:rPr lang="en-US" altLang="zh-CN" sz="1400" dirty="0" err="1">
                <a:latin typeface="Arial" panose="020B0604020202020204" pitchFamily="34" charset="0"/>
              </a:rPr>
              <a:t>OSEventTbl</a:t>
            </a:r>
            <a:r>
              <a:rPr lang="en-US" altLang="zh-CN" sz="1400" dirty="0">
                <a:latin typeface="Arial" panose="020B0604020202020204" pitchFamily="34" charset="0"/>
              </a:rPr>
              <a:t>[OSTCBCur-&gt;OSTCBY]  |= OSTCBCur-&gt;</a:t>
            </a:r>
            <a:r>
              <a:rPr lang="en-US" altLang="zh-CN" sz="1400" dirty="0" err="1">
                <a:latin typeface="Arial" panose="020B0604020202020204" pitchFamily="34" charset="0"/>
              </a:rPr>
              <a:t>OSTCBBitX</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pevent</a:t>
            </a:r>
            <a:r>
              <a:rPr lang="en-US" altLang="zh-CN" sz="1400" dirty="0">
                <a:latin typeface="Arial" panose="020B0604020202020204" pitchFamily="34" charset="0"/>
              </a:rPr>
              <a:t>-&gt;</a:t>
            </a:r>
            <a:r>
              <a:rPr lang="en-US" altLang="zh-CN" sz="1400" dirty="0" err="1">
                <a:latin typeface="Arial" panose="020B0604020202020204" pitchFamily="34" charset="0"/>
              </a:rPr>
              <a:t>OSEventGrp</a:t>
            </a:r>
            <a:r>
              <a:rPr lang="en-US" altLang="zh-CN" sz="1400" dirty="0">
                <a:latin typeface="Arial" panose="020B0604020202020204" pitchFamily="34" charset="0"/>
              </a:rPr>
              <a:t>  |= </a:t>
            </a:r>
            <a:r>
              <a:rPr lang="en-US" altLang="zh-CN" sz="1400" dirty="0" err="1">
                <a:latin typeface="Arial" panose="020B0604020202020204" pitchFamily="34" charset="0"/>
              </a:rPr>
              <a:t>OSTCBCur</a:t>
            </a:r>
            <a:r>
              <a:rPr lang="en-US" altLang="zh-CN" sz="1400" dirty="0">
                <a:latin typeface="Arial" panose="020B0604020202020204" pitchFamily="34" charset="0"/>
              </a:rPr>
              <a:t>-&gt;</a:t>
            </a:r>
            <a:r>
              <a:rPr lang="en-US" altLang="zh-CN" sz="1400" dirty="0" err="1">
                <a:latin typeface="Arial" panose="020B0604020202020204" pitchFamily="34" charset="0"/>
              </a:rPr>
              <a:t>OSTCBBitY</a:t>
            </a:r>
            <a:r>
              <a:rPr lang="en-US" altLang="zh-CN" sz="1400" dirty="0">
                <a:latin typeface="Arial" panose="020B0604020202020204" pitchFamily="34" charset="0"/>
              </a:rPr>
              <a:t>;</a:t>
            </a:r>
          </a:p>
          <a:p>
            <a:pPr>
              <a:defRPr/>
            </a:pPr>
            <a:r>
              <a:rPr lang="en-US" altLang="zh-CN" sz="1400" dirty="0">
                <a:latin typeface="Arial" panose="020B0604020202020204" pitchFamily="34" charset="0"/>
              </a:rPr>
              <a:t>}</a:t>
            </a:r>
          </a:p>
        </p:txBody>
      </p:sp>
      <p:sp>
        <p:nvSpPr>
          <p:cNvPr id="207879" name="Rectangle 7"/>
          <p:cNvSpPr>
            <a:spLocks noChangeArrowheads="1"/>
          </p:cNvSpPr>
          <p:nvPr/>
        </p:nvSpPr>
        <p:spPr bwMode="auto">
          <a:xfrm>
            <a:off x="2971800" y="4800600"/>
            <a:ext cx="6400800" cy="6858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7880" name="Rectangle 8"/>
          <p:cNvSpPr>
            <a:spLocks noChangeArrowheads="1"/>
          </p:cNvSpPr>
          <p:nvPr/>
        </p:nvSpPr>
        <p:spPr bwMode="auto">
          <a:xfrm>
            <a:off x="2971800" y="5486400"/>
            <a:ext cx="6400800" cy="4572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7881" name="AutoShape 9"/>
          <p:cNvSpPr>
            <a:spLocks noChangeArrowheads="1"/>
          </p:cNvSpPr>
          <p:nvPr/>
        </p:nvSpPr>
        <p:spPr bwMode="auto">
          <a:xfrm>
            <a:off x="7010400" y="3657600"/>
            <a:ext cx="1600200" cy="838200"/>
          </a:xfrm>
          <a:prstGeom prst="cloudCallout">
            <a:avLst>
              <a:gd name="adj1" fmla="val -44046"/>
              <a:gd name="adj2" fmla="val 84468"/>
            </a:avLst>
          </a:prstGeom>
          <a:solidFill>
            <a:srgbClr val="FFFF99"/>
          </a:solidFill>
          <a:ln w="9525">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任务从就绪表中删除</a:t>
            </a:r>
          </a:p>
        </p:txBody>
      </p:sp>
      <p:sp>
        <p:nvSpPr>
          <p:cNvPr id="207882" name="AutoShape 10"/>
          <p:cNvSpPr>
            <a:spLocks noChangeArrowheads="1"/>
          </p:cNvSpPr>
          <p:nvPr/>
        </p:nvSpPr>
        <p:spPr bwMode="auto">
          <a:xfrm>
            <a:off x="7086600" y="4114800"/>
            <a:ext cx="1524000" cy="990600"/>
          </a:xfrm>
          <a:prstGeom prst="cloudCallout">
            <a:avLst>
              <a:gd name="adj1" fmla="val -43750"/>
              <a:gd name="adj2" fmla="val 79167"/>
            </a:avLst>
          </a:prstGeom>
          <a:solidFill>
            <a:srgbClr val="FFFF99"/>
          </a:solidFill>
          <a:ln w="9525">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任务放入相应事件等待列表</a:t>
            </a:r>
          </a:p>
        </p:txBody>
      </p:sp>
      <p:sp>
        <p:nvSpPr>
          <p:cNvPr id="11" name="燕尾形 10">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207876"/>
                                        </p:tgtEl>
                                        <p:attrNameLst>
                                          <p:attrName>style.visibility</p:attrName>
                                        </p:attrNameLst>
                                      </p:cBhvr>
                                      <p:to>
                                        <p:strVal val="visible"/>
                                      </p:to>
                                    </p:set>
                                    <p:anim calcmode="discrete" valueType="clr">
                                      <p:cBhvr override="childStyle">
                                        <p:cTn id="7" dur="80"/>
                                        <p:tgtEl>
                                          <p:spTgt spid="20787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07876"/>
                                        </p:tgtEl>
                                        <p:attrNameLst>
                                          <p:attrName>fillcolor</p:attrName>
                                        </p:attrNameLst>
                                      </p:cBhvr>
                                      <p:tavLst>
                                        <p:tav tm="0">
                                          <p:val>
                                            <p:clrVal>
                                              <a:schemeClr val="accent2"/>
                                            </p:clrVal>
                                          </p:val>
                                        </p:tav>
                                        <p:tav tm="50000">
                                          <p:val>
                                            <p:clrVal>
                                              <a:schemeClr val="hlink"/>
                                            </p:clrVal>
                                          </p:val>
                                        </p:tav>
                                      </p:tavLst>
                                    </p:anim>
                                    <p:set>
                                      <p:cBhvr>
                                        <p:cTn id="9" dur="80"/>
                                        <p:tgtEl>
                                          <p:spTgt spid="207876"/>
                                        </p:tgtEl>
                                        <p:attrNameLst>
                                          <p:attrName>fill.type</p:attrName>
                                        </p:attrNameLst>
                                      </p:cBhvr>
                                      <p:to>
                                        <p:strVal val="solid"/>
                                      </p:to>
                                    </p:set>
                                  </p:childTnLst>
                                </p:cTn>
                              </p:par>
                            </p:childTnLst>
                          </p:cTn>
                        </p:par>
                        <p:par>
                          <p:cTn id="10" fill="hold">
                            <p:stCondLst>
                              <p:cond delay="0"/>
                            </p:stCondLst>
                            <p:childTnLst>
                              <p:par>
                                <p:cTn id="11" presetID="22" presetClass="entr" presetSubtype="1" fill="hold" grpId="0" nodeType="afterEffect">
                                  <p:stCondLst>
                                    <p:cond delay="0"/>
                                  </p:stCondLst>
                                  <p:childTnLst>
                                    <p:set>
                                      <p:cBhvr>
                                        <p:cTn id="12" dur="1" fill="hold">
                                          <p:stCondLst>
                                            <p:cond delay="0"/>
                                          </p:stCondLst>
                                        </p:cTn>
                                        <p:tgtEl>
                                          <p:spTgt spid="207877"/>
                                        </p:tgtEl>
                                        <p:attrNameLst>
                                          <p:attrName>style.visibility</p:attrName>
                                        </p:attrNameLst>
                                      </p:cBhvr>
                                      <p:to>
                                        <p:strVal val="visible"/>
                                      </p:to>
                                    </p:set>
                                    <p:animEffect transition="in" filter="wipe(up)">
                                      <p:cBhvr>
                                        <p:cTn id="13" dur="500"/>
                                        <p:tgtEl>
                                          <p:spTgt spid="207877"/>
                                        </p:tgtEl>
                                      </p:cBhvr>
                                    </p:animEffect>
                                  </p:childTnLst>
                                </p:cTn>
                              </p:par>
                            </p:childTnLst>
                          </p:cTn>
                        </p:par>
                        <p:par>
                          <p:cTn id="14" fill="hold">
                            <p:stCondLst>
                              <p:cond delay="500"/>
                            </p:stCondLst>
                            <p:childTnLst>
                              <p:par>
                                <p:cTn id="15" presetID="12" presetClass="entr" presetSubtype="1" fill="hold" grpId="0" nodeType="afterEffect">
                                  <p:stCondLst>
                                    <p:cond delay="0"/>
                                  </p:stCondLst>
                                  <p:childTnLst>
                                    <p:set>
                                      <p:cBhvr>
                                        <p:cTn id="16" dur="1" fill="hold">
                                          <p:stCondLst>
                                            <p:cond delay="0"/>
                                          </p:stCondLst>
                                        </p:cTn>
                                        <p:tgtEl>
                                          <p:spTgt spid="207878"/>
                                        </p:tgtEl>
                                        <p:attrNameLst>
                                          <p:attrName>style.visibility</p:attrName>
                                        </p:attrNameLst>
                                      </p:cBhvr>
                                      <p:to>
                                        <p:strVal val="visible"/>
                                      </p:to>
                                    </p:set>
                                    <p:animEffect transition="in" filter="slide(fromTop)">
                                      <p:cBhvr>
                                        <p:cTn id="17" dur="500"/>
                                        <p:tgtEl>
                                          <p:spTgt spid="207878"/>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207879"/>
                                        </p:tgtEl>
                                        <p:attrNameLst>
                                          <p:attrName>style.visibility</p:attrName>
                                        </p:attrNameLst>
                                      </p:cBhvr>
                                      <p:to>
                                        <p:strVal val="visible"/>
                                      </p:to>
                                    </p:set>
                                    <p:anim calcmode="lin" valueType="num">
                                      <p:cBhvr>
                                        <p:cTn id="22" dur="500" fill="hold"/>
                                        <p:tgtEl>
                                          <p:spTgt spid="207879"/>
                                        </p:tgtEl>
                                        <p:attrNameLst>
                                          <p:attrName>ppt_w</p:attrName>
                                        </p:attrNameLst>
                                      </p:cBhvr>
                                      <p:tavLst>
                                        <p:tav tm="0">
                                          <p:val>
                                            <p:fltVal val="0"/>
                                          </p:val>
                                        </p:tav>
                                        <p:tav tm="100000">
                                          <p:val>
                                            <p:strVal val="#ppt_w"/>
                                          </p:val>
                                        </p:tav>
                                      </p:tavLst>
                                    </p:anim>
                                    <p:anim calcmode="lin" valueType="num">
                                      <p:cBhvr>
                                        <p:cTn id="23" dur="500" fill="hold"/>
                                        <p:tgtEl>
                                          <p:spTgt spid="207879"/>
                                        </p:tgtEl>
                                        <p:attrNameLst>
                                          <p:attrName>ppt_h</p:attrName>
                                        </p:attrNameLst>
                                      </p:cBhvr>
                                      <p:tavLst>
                                        <p:tav tm="0">
                                          <p:val>
                                            <p:fltVal val="0"/>
                                          </p:val>
                                        </p:tav>
                                        <p:tav tm="100000">
                                          <p:val>
                                            <p:strVal val="#ppt_h"/>
                                          </p:val>
                                        </p:tav>
                                      </p:tavLst>
                                    </p:anim>
                                    <p:animEffect transition="in" filter="fade">
                                      <p:cBhvr>
                                        <p:cTn id="24" dur="500"/>
                                        <p:tgtEl>
                                          <p:spTgt spid="207879"/>
                                        </p:tgtEl>
                                      </p:cBhvr>
                                    </p:animEffect>
                                  </p:childTnLst>
                                </p:cTn>
                              </p:par>
                            </p:childTnLst>
                          </p:cTn>
                        </p:par>
                        <p:par>
                          <p:cTn id="25" fill="hold">
                            <p:stCondLst>
                              <p:cond delay="500"/>
                            </p:stCondLst>
                            <p:childTnLst>
                              <p:par>
                                <p:cTn id="26" presetID="47" presetClass="entr" presetSubtype="0" fill="hold" grpId="0" nodeType="afterEffect">
                                  <p:stCondLst>
                                    <p:cond delay="0"/>
                                  </p:stCondLst>
                                  <p:childTnLst>
                                    <p:set>
                                      <p:cBhvr>
                                        <p:cTn id="27" dur="1" fill="hold">
                                          <p:stCondLst>
                                            <p:cond delay="0"/>
                                          </p:stCondLst>
                                        </p:cTn>
                                        <p:tgtEl>
                                          <p:spTgt spid="207881"/>
                                        </p:tgtEl>
                                        <p:attrNameLst>
                                          <p:attrName>style.visibility</p:attrName>
                                        </p:attrNameLst>
                                      </p:cBhvr>
                                      <p:to>
                                        <p:strVal val="visible"/>
                                      </p:to>
                                    </p:set>
                                    <p:animEffect transition="in" filter="fade">
                                      <p:cBhvr>
                                        <p:cTn id="28" dur="1000"/>
                                        <p:tgtEl>
                                          <p:spTgt spid="207881"/>
                                        </p:tgtEl>
                                      </p:cBhvr>
                                    </p:animEffect>
                                    <p:anim calcmode="lin" valueType="num">
                                      <p:cBhvr>
                                        <p:cTn id="29" dur="1000" fill="hold"/>
                                        <p:tgtEl>
                                          <p:spTgt spid="207881"/>
                                        </p:tgtEl>
                                        <p:attrNameLst>
                                          <p:attrName>ppt_x</p:attrName>
                                        </p:attrNameLst>
                                      </p:cBhvr>
                                      <p:tavLst>
                                        <p:tav tm="0">
                                          <p:val>
                                            <p:strVal val="#ppt_x"/>
                                          </p:val>
                                        </p:tav>
                                        <p:tav tm="100000">
                                          <p:val>
                                            <p:strVal val="#ppt_x"/>
                                          </p:val>
                                        </p:tav>
                                      </p:tavLst>
                                    </p:anim>
                                    <p:anim calcmode="lin" valueType="num">
                                      <p:cBhvr>
                                        <p:cTn id="30" dur="1000" fill="hold"/>
                                        <p:tgtEl>
                                          <p:spTgt spid="20788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07881"/>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07879"/>
                                        </p:tgtEl>
                                        <p:attrNameLst>
                                          <p:attrName>style.visibility</p:attrName>
                                        </p:attrNameLst>
                                      </p:cBhvr>
                                      <p:to>
                                        <p:strVal val="hidden"/>
                                      </p:to>
                                    </p:set>
                                  </p:childTnLst>
                                </p:cTn>
                              </p:par>
                              <p:par>
                                <p:cTn id="37" presetID="53" presetClass="entr" presetSubtype="16" fill="hold" grpId="0" nodeType="withEffect">
                                  <p:stCondLst>
                                    <p:cond delay="0"/>
                                  </p:stCondLst>
                                  <p:childTnLst>
                                    <p:set>
                                      <p:cBhvr>
                                        <p:cTn id="38" dur="1" fill="hold">
                                          <p:stCondLst>
                                            <p:cond delay="0"/>
                                          </p:stCondLst>
                                        </p:cTn>
                                        <p:tgtEl>
                                          <p:spTgt spid="207880"/>
                                        </p:tgtEl>
                                        <p:attrNameLst>
                                          <p:attrName>style.visibility</p:attrName>
                                        </p:attrNameLst>
                                      </p:cBhvr>
                                      <p:to>
                                        <p:strVal val="visible"/>
                                      </p:to>
                                    </p:set>
                                    <p:anim calcmode="lin" valueType="num">
                                      <p:cBhvr>
                                        <p:cTn id="39" dur="500" fill="hold"/>
                                        <p:tgtEl>
                                          <p:spTgt spid="207880"/>
                                        </p:tgtEl>
                                        <p:attrNameLst>
                                          <p:attrName>ppt_w</p:attrName>
                                        </p:attrNameLst>
                                      </p:cBhvr>
                                      <p:tavLst>
                                        <p:tav tm="0">
                                          <p:val>
                                            <p:fltVal val="0"/>
                                          </p:val>
                                        </p:tav>
                                        <p:tav tm="100000">
                                          <p:val>
                                            <p:strVal val="#ppt_w"/>
                                          </p:val>
                                        </p:tav>
                                      </p:tavLst>
                                    </p:anim>
                                    <p:anim calcmode="lin" valueType="num">
                                      <p:cBhvr>
                                        <p:cTn id="40" dur="500" fill="hold"/>
                                        <p:tgtEl>
                                          <p:spTgt spid="207880"/>
                                        </p:tgtEl>
                                        <p:attrNameLst>
                                          <p:attrName>ppt_h</p:attrName>
                                        </p:attrNameLst>
                                      </p:cBhvr>
                                      <p:tavLst>
                                        <p:tav tm="0">
                                          <p:val>
                                            <p:fltVal val="0"/>
                                          </p:val>
                                        </p:tav>
                                        <p:tav tm="100000">
                                          <p:val>
                                            <p:strVal val="#ppt_h"/>
                                          </p:val>
                                        </p:tav>
                                      </p:tavLst>
                                    </p:anim>
                                    <p:animEffect transition="in" filter="fade">
                                      <p:cBhvr>
                                        <p:cTn id="41" dur="500"/>
                                        <p:tgtEl>
                                          <p:spTgt spid="207880"/>
                                        </p:tgtEl>
                                      </p:cBhvr>
                                    </p:animEffect>
                                  </p:childTnLst>
                                </p:cTn>
                              </p:par>
                            </p:childTnLst>
                          </p:cTn>
                        </p:par>
                        <p:par>
                          <p:cTn id="42" fill="hold">
                            <p:stCondLst>
                              <p:cond delay="0"/>
                            </p:stCondLst>
                            <p:childTnLst>
                              <p:par>
                                <p:cTn id="43" presetID="47" presetClass="entr" presetSubtype="0" fill="hold" grpId="0" nodeType="afterEffect">
                                  <p:stCondLst>
                                    <p:cond delay="0"/>
                                  </p:stCondLst>
                                  <p:childTnLst>
                                    <p:set>
                                      <p:cBhvr>
                                        <p:cTn id="44" dur="1" fill="hold">
                                          <p:stCondLst>
                                            <p:cond delay="0"/>
                                          </p:stCondLst>
                                        </p:cTn>
                                        <p:tgtEl>
                                          <p:spTgt spid="207882"/>
                                        </p:tgtEl>
                                        <p:attrNameLst>
                                          <p:attrName>style.visibility</p:attrName>
                                        </p:attrNameLst>
                                      </p:cBhvr>
                                      <p:to>
                                        <p:strVal val="visible"/>
                                      </p:to>
                                    </p:set>
                                    <p:animEffect transition="in" filter="fade">
                                      <p:cBhvr>
                                        <p:cTn id="45" dur="1000"/>
                                        <p:tgtEl>
                                          <p:spTgt spid="207882"/>
                                        </p:tgtEl>
                                      </p:cBhvr>
                                    </p:animEffect>
                                    <p:anim calcmode="lin" valueType="num">
                                      <p:cBhvr>
                                        <p:cTn id="46" dur="1000" fill="hold"/>
                                        <p:tgtEl>
                                          <p:spTgt spid="207882"/>
                                        </p:tgtEl>
                                        <p:attrNameLst>
                                          <p:attrName>ppt_x</p:attrName>
                                        </p:attrNameLst>
                                      </p:cBhvr>
                                      <p:tavLst>
                                        <p:tav tm="0">
                                          <p:val>
                                            <p:strVal val="#ppt_x"/>
                                          </p:val>
                                        </p:tav>
                                        <p:tav tm="100000">
                                          <p:val>
                                            <p:strVal val="#ppt_x"/>
                                          </p:val>
                                        </p:tav>
                                      </p:tavLst>
                                    </p:anim>
                                    <p:anim calcmode="lin" valueType="num">
                                      <p:cBhvr>
                                        <p:cTn id="47" dur="1000" fill="hold"/>
                                        <p:tgtEl>
                                          <p:spTgt spid="2078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6" grpId="0"/>
      <p:bldP spid="207877" grpId="0"/>
      <p:bldP spid="207878" grpId="0" animBg="1"/>
      <p:bldP spid="207879" grpId="0" animBg="1"/>
      <p:bldP spid="207879" grpId="1" animBg="1"/>
      <p:bldP spid="207880" grpId="0" animBg="1"/>
      <p:bldP spid="207881" grpId="0" animBg="1"/>
      <p:bldP spid="207881" grpId="1" animBg="1"/>
      <p:bldP spid="20788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2" descr="old_teleph"/>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24113" y="1484314"/>
            <a:ext cx="1511300" cy="1133475"/>
          </a:xfrm>
          <a:prstGeom prst="rect">
            <a:avLst/>
          </a:prstGeom>
          <a:noFill/>
          <a:extLst>
            <a:ext uri="{909E8E84-426E-40DD-AFC4-6F175D3DCCD1}">
              <a14:hiddenFill xmlns:a14="http://schemas.microsoft.com/office/drawing/2010/main">
                <a:solidFill>
                  <a:srgbClr val="FFFFFF"/>
                </a:solidFill>
              </a14:hiddenFill>
            </a:ext>
          </a:extLst>
        </p:spPr>
      </p:pic>
      <p:grpSp>
        <p:nvGrpSpPr>
          <p:cNvPr id="102403" name="Group 3"/>
          <p:cNvGrpSpPr/>
          <p:nvPr/>
        </p:nvGrpSpPr>
        <p:grpSpPr bwMode="auto">
          <a:xfrm>
            <a:off x="2438400" y="4191000"/>
            <a:ext cx="1295400" cy="901700"/>
            <a:chOff x="230" y="2032"/>
            <a:chExt cx="2584" cy="1339"/>
          </a:xfrm>
        </p:grpSpPr>
        <p:pic>
          <p:nvPicPr>
            <p:cNvPr id="102404" name="Picture 4" descr="Ma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8" y="2032"/>
              <a:ext cx="1776" cy="13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05" name="Picture 5" descr="haris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0" y="2167"/>
              <a:ext cx="804" cy="787"/>
            </a:xfrm>
            <a:prstGeom prst="rect">
              <a:avLst/>
            </a:prstGeom>
            <a:noFill/>
            <a:extLst>
              <a:ext uri="{909E8E84-426E-40DD-AFC4-6F175D3DCCD1}">
                <a14:hiddenFill xmlns:a14="http://schemas.microsoft.com/office/drawing/2010/main">
                  <a:solidFill>
                    <a:srgbClr val="FFFFFF"/>
                  </a:solidFill>
                </a14:hiddenFill>
              </a:ext>
            </a:extLst>
          </p:spPr>
        </p:pic>
      </p:grpSp>
      <p:pic>
        <p:nvPicPr>
          <p:cNvPr id="102406" name="Picture 6" descr="archimed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0014" y="5157789"/>
            <a:ext cx="1368425" cy="1165225"/>
          </a:xfrm>
          <a:prstGeom prst="rect">
            <a:avLst/>
          </a:prstGeom>
          <a:noFill/>
          <a:extLst>
            <a:ext uri="{909E8E84-426E-40DD-AFC4-6F175D3DCCD1}">
              <a14:hiddenFill xmlns:a14="http://schemas.microsoft.com/office/drawing/2010/main">
                <a:solidFill>
                  <a:srgbClr val="FFFFFF"/>
                </a:solidFill>
              </a14:hiddenFill>
            </a:ext>
          </a:extLst>
        </p:spPr>
      </p:pic>
      <p:pic>
        <p:nvPicPr>
          <p:cNvPr id="102407" name="Picture 7" descr="Picture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95551" y="2781300"/>
            <a:ext cx="1223963" cy="1054100"/>
          </a:xfrm>
          <a:prstGeom prst="rect">
            <a:avLst/>
          </a:prstGeom>
          <a:noFill/>
          <a:extLst>
            <a:ext uri="{909E8E84-426E-40DD-AFC4-6F175D3DCCD1}">
              <a14:hiddenFill xmlns:a14="http://schemas.microsoft.com/office/drawing/2010/main">
                <a:solidFill>
                  <a:srgbClr val="FFFFFF"/>
                </a:solidFill>
              </a14:hiddenFill>
            </a:ext>
          </a:extLst>
        </p:spPr>
      </p:pic>
      <p:sp>
        <p:nvSpPr>
          <p:cNvPr id="102408" name="AutoShape 8"/>
          <p:cNvSpPr>
            <a:spLocks noChangeArrowheads="1"/>
          </p:cNvSpPr>
          <p:nvPr/>
        </p:nvSpPr>
        <p:spPr bwMode="auto">
          <a:xfrm>
            <a:off x="4079876" y="3429001"/>
            <a:ext cx="1800225" cy="72072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381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409" name="Picture 9" descr="connectivit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5801" y="1981201"/>
            <a:ext cx="5661025" cy="459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10" name="Rectangle 10"/>
          <p:cNvSpPr>
            <a:spLocks noChangeArrowheads="1"/>
          </p:cNvSpPr>
          <p:nvPr/>
        </p:nvSpPr>
        <p:spPr bwMode="auto">
          <a:xfrm>
            <a:off x="3821721" y="1905000"/>
            <a:ext cx="25574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GB" sz="3200" b="1" dirty="0">
                <a:solidFill>
                  <a:srgbClr val="00B050"/>
                </a:solidFill>
              </a:rPr>
              <a:t>嵌入式应用</a:t>
            </a:r>
            <a:endParaRPr lang="zh-CN" altLang="en-US" sz="3200" b="1" dirty="0">
              <a:solidFill>
                <a:srgbClr val="00B050"/>
              </a:solidFill>
            </a:endParaRPr>
          </a:p>
        </p:txBody>
      </p:sp>
      <p:sp>
        <p:nvSpPr>
          <p:cNvPr id="102411" name="Rectangle 11"/>
          <p:cNvSpPr>
            <a:spLocks noGrp="1" noChangeArrowheads="1"/>
          </p:cNvSpPr>
          <p:nvPr>
            <p:ph type="title"/>
          </p:nvPr>
        </p:nvSpPr>
        <p:spPr>
          <a:noFill/>
        </p:spPr>
        <p:txBody>
          <a:bodyPr>
            <a:normAutofit fontScale="90000"/>
          </a:bodyPr>
          <a:lstStyle/>
          <a:p>
            <a:r>
              <a:rPr lang="zh-CN" altLang="en-US" sz="3600">
                <a:ea typeface="华文新魏" panose="02010800040101010101" pitchFamily="2" charset="-122"/>
              </a:rPr>
              <a:t>我们正步入一个崭新的“数字世界”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2408"/>
                                        </p:tgtEl>
                                        <p:attrNameLst>
                                          <p:attrName>style.visibility</p:attrName>
                                        </p:attrNameLst>
                                      </p:cBhvr>
                                      <p:to>
                                        <p:strVal val="visible"/>
                                      </p:to>
                                    </p:set>
                                    <p:anim calcmode="lin" valueType="num">
                                      <p:cBhvr additive="base">
                                        <p:cTn id="7" dur="500" fill="hold"/>
                                        <p:tgtEl>
                                          <p:spTgt spid="102408"/>
                                        </p:tgtEl>
                                        <p:attrNameLst>
                                          <p:attrName>ppt_x</p:attrName>
                                        </p:attrNameLst>
                                      </p:cBhvr>
                                      <p:tavLst>
                                        <p:tav tm="0">
                                          <p:val>
                                            <p:strVal val="0-#ppt_w/2"/>
                                          </p:val>
                                        </p:tav>
                                        <p:tav tm="100000">
                                          <p:val>
                                            <p:strVal val="#ppt_x"/>
                                          </p:val>
                                        </p:tav>
                                      </p:tavLst>
                                    </p:anim>
                                    <p:anim calcmode="lin" valueType="num">
                                      <p:cBhvr additive="base">
                                        <p:cTn id="8" dur="500" fill="hold"/>
                                        <p:tgtEl>
                                          <p:spTgt spid="10240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2409"/>
                                        </p:tgtEl>
                                        <p:attrNameLst>
                                          <p:attrName>style.visibility</p:attrName>
                                        </p:attrNameLst>
                                      </p:cBhvr>
                                      <p:to>
                                        <p:strVal val="visible"/>
                                      </p:to>
                                    </p:set>
                                    <p:anim calcmode="lin" valueType="num">
                                      <p:cBhvr additive="base">
                                        <p:cTn id="11" dur="500" fill="hold"/>
                                        <p:tgtEl>
                                          <p:spTgt spid="102409"/>
                                        </p:tgtEl>
                                        <p:attrNameLst>
                                          <p:attrName>ppt_x</p:attrName>
                                        </p:attrNameLst>
                                      </p:cBhvr>
                                      <p:tavLst>
                                        <p:tav tm="0">
                                          <p:val>
                                            <p:strVal val="0-#ppt_w/2"/>
                                          </p:val>
                                        </p:tav>
                                        <p:tav tm="100000">
                                          <p:val>
                                            <p:strVal val="#ppt_x"/>
                                          </p:val>
                                        </p:tav>
                                      </p:tavLst>
                                    </p:anim>
                                    <p:anim calcmode="lin" valueType="num">
                                      <p:cBhvr additive="base">
                                        <p:cTn id="12" dur="500" fill="hold"/>
                                        <p:tgtEl>
                                          <p:spTgt spid="10240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8" grpId="0" animBg="1"/>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ChangeArrowheads="1"/>
          </p:cNvSpPr>
          <p:nvPr/>
        </p:nvSpPr>
        <p:spPr bwMode="auto">
          <a:xfrm>
            <a:off x="1981200" y="6141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3.5  </a:t>
            </a:r>
            <a:r>
              <a:rPr lang="zh-CN" altLang="en-US" sz="4400" dirty="0"/>
              <a:t>信号量</a:t>
            </a:r>
          </a:p>
        </p:txBody>
      </p:sp>
      <p:sp>
        <p:nvSpPr>
          <p:cNvPr id="156675"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事件控制块 </a:t>
            </a:r>
          </a:p>
        </p:txBody>
      </p:sp>
      <p:sp>
        <p:nvSpPr>
          <p:cNvPr id="208900" name="Text Box 4"/>
          <p:cNvSpPr txBox="1">
            <a:spLocks noChangeArrowheads="1"/>
          </p:cNvSpPr>
          <p:nvPr/>
        </p:nvSpPr>
        <p:spPr bwMode="auto">
          <a:xfrm>
            <a:off x="4343400" y="16764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－等待事件任务就绪</a:t>
            </a:r>
          </a:p>
        </p:txBody>
      </p:sp>
      <p:sp>
        <p:nvSpPr>
          <p:cNvPr id="208901" name="Rectangle 5"/>
          <p:cNvSpPr>
            <a:spLocks noChangeArrowheads="1"/>
          </p:cNvSpPr>
          <p:nvPr/>
        </p:nvSpPr>
        <p:spPr bwMode="auto">
          <a:xfrm>
            <a:off x="2667000" y="2311312"/>
            <a:ext cx="6858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latin typeface="华文新魏" panose="02010800040101010101" pitchFamily="2" charset="-122"/>
                <a:ea typeface="华文新魏" panose="02010800040101010101" pitchFamily="2" charset="-122"/>
              </a:rPr>
              <a:t>      </a:t>
            </a:r>
            <a:r>
              <a:rPr lang="zh-CN" altLang="en-US" sz="2400">
                <a:latin typeface="华文新魏" panose="02010800040101010101" pitchFamily="2" charset="-122"/>
                <a:ea typeface="华文新魏" panose="02010800040101010101" pitchFamily="2" charset="-122"/>
              </a:rPr>
              <a:t>当发生某个事件时，需要将等待事件的任务列表中优先级最高的任务置于就绪态，通过调用函数</a:t>
            </a:r>
            <a:r>
              <a:rPr lang="en-US" altLang="zh-CN" sz="2400">
                <a:solidFill>
                  <a:srgbClr val="FF0000"/>
                </a:solidFill>
                <a:latin typeface="华文新魏" panose="02010800040101010101" pitchFamily="2" charset="-122"/>
                <a:ea typeface="华文新魏" panose="02010800040101010101" pitchFamily="2" charset="-122"/>
              </a:rPr>
              <a:t>OS_EventTaskRdy()</a:t>
            </a:r>
            <a:r>
              <a:rPr lang="zh-CN" altLang="en-US" sz="2400">
                <a:latin typeface="华文新魏" panose="02010800040101010101" pitchFamily="2" charset="-122"/>
                <a:ea typeface="华文新魏" panose="02010800040101010101" pitchFamily="2" charset="-122"/>
              </a:rPr>
              <a:t>实现。</a:t>
            </a:r>
          </a:p>
        </p:txBody>
      </p:sp>
      <p:sp>
        <p:nvSpPr>
          <p:cNvPr id="208902" name="Rectangle 6"/>
          <p:cNvSpPr>
            <a:spLocks noChangeArrowheads="1"/>
          </p:cNvSpPr>
          <p:nvPr/>
        </p:nvSpPr>
        <p:spPr bwMode="auto">
          <a:xfrm>
            <a:off x="3048000" y="4343400"/>
            <a:ext cx="6096000" cy="7620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INT8U  OS_EventTaskRdy(OS_EVENT *pevent, void *msg, INT8U msk)</a:t>
            </a:r>
          </a:p>
          <a:p>
            <a:pPr>
              <a:defRPr/>
            </a:pPr>
            <a:r>
              <a:rPr lang="en-US" altLang="zh-CN" sz="1400">
                <a:latin typeface="Arial" panose="020B0604020202020204" pitchFamily="34" charset="0"/>
              </a:rPr>
              <a:t>{</a:t>
            </a:r>
          </a:p>
          <a:p>
            <a:pPr>
              <a:defRPr/>
            </a:pPr>
            <a:r>
              <a:rPr lang="en-US" altLang="zh-CN" sz="1400">
                <a:latin typeface="Arial" panose="020B0604020202020204" pitchFamily="34" charset="0"/>
              </a:rPr>
              <a:t>}</a:t>
            </a:r>
          </a:p>
        </p:txBody>
      </p:sp>
      <p:sp>
        <p:nvSpPr>
          <p:cNvPr id="208903" name="AutoShape 7"/>
          <p:cNvSpPr>
            <a:spLocks noChangeArrowheads="1"/>
          </p:cNvSpPr>
          <p:nvPr/>
        </p:nvSpPr>
        <p:spPr bwMode="auto">
          <a:xfrm>
            <a:off x="5029200" y="3505200"/>
            <a:ext cx="1447800" cy="685800"/>
          </a:xfrm>
          <a:prstGeom prst="wedgeRoundRectCallout">
            <a:avLst>
              <a:gd name="adj1" fmla="val 38157"/>
              <a:gd name="adj2" fmla="val 81250"/>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指向任务控制块的指针</a:t>
            </a:r>
          </a:p>
        </p:txBody>
      </p:sp>
      <p:sp>
        <p:nvSpPr>
          <p:cNvPr id="208904" name="AutoShape 8"/>
          <p:cNvSpPr>
            <a:spLocks noChangeArrowheads="1"/>
          </p:cNvSpPr>
          <p:nvPr/>
        </p:nvSpPr>
        <p:spPr bwMode="auto">
          <a:xfrm>
            <a:off x="6705600" y="3733800"/>
            <a:ext cx="1219200" cy="457200"/>
          </a:xfrm>
          <a:prstGeom prst="wedgeRoundRectCallout">
            <a:avLst>
              <a:gd name="adj1" fmla="val 17968"/>
              <a:gd name="adj2" fmla="val 92708"/>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事件类型</a:t>
            </a:r>
          </a:p>
        </p:txBody>
      </p:sp>
      <p:sp>
        <p:nvSpPr>
          <p:cNvPr id="208905" name="AutoShape 9"/>
          <p:cNvSpPr>
            <a:spLocks noChangeArrowheads="1"/>
          </p:cNvSpPr>
          <p:nvPr/>
        </p:nvSpPr>
        <p:spPr bwMode="auto">
          <a:xfrm>
            <a:off x="8229600" y="3429000"/>
            <a:ext cx="1676400" cy="762000"/>
          </a:xfrm>
          <a:prstGeom prst="wedgeRoundRectCallout">
            <a:avLst>
              <a:gd name="adj1" fmla="val -40343"/>
              <a:gd name="adj2" fmla="val 78125"/>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指明清除</a:t>
            </a:r>
            <a:r>
              <a:rPr lang="en-US" altLang="zh-CN"/>
              <a:t>TCB</a:t>
            </a:r>
            <a:r>
              <a:rPr lang="zh-CN" altLang="en-US"/>
              <a:t>状态的哪个位</a:t>
            </a:r>
          </a:p>
        </p:txBody>
      </p:sp>
      <p:sp>
        <p:nvSpPr>
          <p:cNvPr id="208906" name="Rectangle 10"/>
          <p:cNvSpPr>
            <a:spLocks noChangeArrowheads="1"/>
          </p:cNvSpPr>
          <p:nvPr/>
        </p:nvSpPr>
        <p:spPr bwMode="auto">
          <a:xfrm>
            <a:off x="4114800" y="3962400"/>
            <a:ext cx="3886200" cy="18288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y    = OSUnMapTbl[pevent-&gt;OSEventGrp];</a:t>
            </a:r>
          </a:p>
          <a:p>
            <a:pPr>
              <a:defRPr/>
            </a:pPr>
            <a:r>
              <a:rPr lang="en-US" altLang="zh-CN" sz="1400">
                <a:latin typeface="Arial" panose="020B0604020202020204" pitchFamily="34" charset="0"/>
              </a:rPr>
              <a:t>bity = OSMapTbl[y];</a:t>
            </a:r>
          </a:p>
          <a:p>
            <a:pPr>
              <a:defRPr/>
            </a:pPr>
            <a:r>
              <a:rPr lang="en-US" altLang="zh-CN" sz="1400">
                <a:latin typeface="Arial" panose="020B0604020202020204" pitchFamily="34" charset="0"/>
              </a:rPr>
              <a:t>x    = OSUnMapTbl[pevent-&gt;OSEventTbl[y]];</a:t>
            </a:r>
          </a:p>
          <a:p>
            <a:pPr>
              <a:defRPr/>
            </a:pPr>
            <a:r>
              <a:rPr lang="en-US" altLang="zh-CN" sz="1400">
                <a:latin typeface="Arial" panose="020B0604020202020204" pitchFamily="34" charset="0"/>
              </a:rPr>
              <a:t>bitx = OSMapTbl[x];</a:t>
            </a:r>
          </a:p>
          <a:p>
            <a:pPr>
              <a:defRPr/>
            </a:pPr>
            <a:r>
              <a:rPr lang="en-US" altLang="zh-CN" sz="1400">
                <a:latin typeface="Arial" panose="020B0604020202020204" pitchFamily="34" charset="0"/>
              </a:rPr>
              <a:t>prio = (INT8U)((y &lt;&lt; 3) + x);</a:t>
            </a:r>
          </a:p>
          <a:p>
            <a:pPr>
              <a:defRPr/>
            </a:pPr>
            <a:r>
              <a:rPr lang="en-US" altLang="zh-CN" sz="1400">
                <a:latin typeface="Arial" panose="020B0604020202020204" pitchFamily="34" charset="0"/>
              </a:rPr>
              <a:t>if ((pevent-&gt;OSEventTbl[y] &amp;= ~bitx) == 0x00) {</a:t>
            </a:r>
          </a:p>
          <a:p>
            <a:pPr>
              <a:defRPr/>
            </a:pPr>
            <a:r>
              <a:rPr lang="en-US" altLang="zh-CN" sz="1400">
                <a:latin typeface="Arial" panose="020B0604020202020204" pitchFamily="34" charset="0"/>
              </a:rPr>
              <a:t>    pevent-&gt;OSEventGrp &amp;= ~bity;</a:t>
            </a:r>
          </a:p>
          <a:p>
            <a:pPr>
              <a:defRPr/>
            </a:pPr>
            <a:r>
              <a:rPr lang="en-US" altLang="zh-CN" sz="1400">
                <a:latin typeface="Arial" panose="020B0604020202020204" pitchFamily="34" charset="0"/>
              </a:rPr>
              <a:t>}</a:t>
            </a:r>
          </a:p>
        </p:txBody>
      </p:sp>
      <p:sp>
        <p:nvSpPr>
          <p:cNvPr id="208907" name="Rectangle 11"/>
          <p:cNvSpPr>
            <a:spLocks noChangeArrowheads="1"/>
          </p:cNvSpPr>
          <p:nvPr/>
        </p:nvSpPr>
        <p:spPr bwMode="auto">
          <a:xfrm>
            <a:off x="4162426" y="4038600"/>
            <a:ext cx="3762375" cy="10668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8908" name="Rectangle 12"/>
          <p:cNvSpPr>
            <a:spLocks noChangeArrowheads="1"/>
          </p:cNvSpPr>
          <p:nvPr/>
        </p:nvSpPr>
        <p:spPr bwMode="auto">
          <a:xfrm>
            <a:off x="4162426" y="5105400"/>
            <a:ext cx="3762375" cy="609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8909" name="AutoShape 13"/>
          <p:cNvSpPr>
            <a:spLocks noChangeArrowheads="1"/>
          </p:cNvSpPr>
          <p:nvPr/>
        </p:nvSpPr>
        <p:spPr bwMode="auto">
          <a:xfrm>
            <a:off x="7772400" y="3657600"/>
            <a:ext cx="1066800" cy="838200"/>
          </a:xfrm>
          <a:prstGeom prst="cloudCallout">
            <a:avLst>
              <a:gd name="adj1" fmla="val -41069"/>
              <a:gd name="adj2" fmla="val 93560"/>
            </a:avLst>
          </a:prstGeom>
          <a:solidFill>
            <a:srgbClr val="FFFF99"/>
          </a:solidFill>
          <a:ln w="9525">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计算优先级</a:t>
            </a:r>
          </a:p>
        </p:txBody>
      </p:sp>
      <p:sp>
        <p:nvSpPr>
          <p:cNvPr id="208910" name="AutoShape 14"/>
          <p:cNvSpPr>
            <a:spLocks noChangeArrowheads="1"/>
          </p:cNvSpPr>
          <p:nvPr/>
        </p:nvSpPr>
        <p:spPr bwMode="auto">
          <a:xfrm>
            <a:off x="7924800" y="4191000"/>
            <a:ext cx="1295400" cy="838200"/>
          </a:xfrm>
          <a:prstGeom prst="cloudCallout">
            <a:avLst>
              <a:gd name="adj1" fmla="val -42648"/>
              <a:gd name="adj2" fmla="val 93560"/>
            </a:avLst>
          </a:prstGeom>
          <a:solidFill>
            <a:srgbClr val="FFFF99"/>
          </a:solidFill>
          <a:ln w="9525">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任务退出事件等待</a:t>
            </a:r>
          </a:p>
        </p:txBody>
      </p:sp>
      <p:sp>
        <p:nvSpPr>
          <p:cNvPr id="208911" name="Rectangle 15"/>
          <p:cNvSpPr>
            <a:spLocks noChangeArrowheads="1"/>
          </p:cNvSpPr>
          <p:nvPr/>
        </p:nvSpPr>
        <p:spPr bwMode="auto">
          <a:xfrm>
            <a:off x="4267200" y="3962400"/>
            <a:ext cx="3581400" cy="18288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dirty="0" err="1">
                <a:latin typeface="Arial" panose="020B0604020202020204" pitchFamily="34" charset="0"/>
              </a:rPr>
              <a:t>ptcb</a:t>
            </a:r>
            <a:r>
              <a:rPr lang="en-US" altLang="zh-CN" sz="1400" dirty="0">
                <a:latin typeface="Arial" panose="020B0604020202020204" pitchFamily="34" charset="0"/>
              </a:rPr>
              <a:t>                 =  OSTCBPrioTbl[</a:t>
            </a:r>
            <a:r>
              <a:rPr lang="en-US" altLang="zh-CN" sz="1400" dirty="0" err="1">
                <a:latin typeface="Arial" panose="020B0604020202020204" pitchFamily="34" charset="0"/>
              </a:rPr>
              <a:t>prio</a:t>
            </a:r>
            <a:r>
              <a:rPr lang="en-US" altLang="zh-CN" sz="1400" dirty="0">
                <a:latin typeface="Arial" panose="020B0604020202020204" pitchFamily="34" charset="0"/>
              </a:rPr>
              <a:t>];</a:t>
            </a:r>
          </a:p>
          <a:p>
            <a:pPr>
              <a:defRPr/>
            </a:pPr>
            <a:r>
              <a:rPr lang="en-US" altLang="zh-CN" sz="1400" dirty="0" err="1">
                <a:latin typeface="Arial" panose="020B0604020202020204" pitchFamily="34" charset="0"/>
              </a:rPr>
              <a:t>ptcb</a:t>
            </a:r>
            <a:r>
              <a:rPr lang="en-US" altLang="zh-CN" sz="1400" dirty="0">
                <a:latin typeface="Arial" panose="020B0604020202020204" pitchFamily="34" charset="0"/>
              </a:rPr>
              <a:t>-&gt;</a:t>
            </a:r>
            <a:r>
              <a:rPr lang="en-US" altLang="zh-CN" sz="1400" dirty="0" err="1">
                <a:latin typeface="Arial" panose="020B0604020202020204" pitchFamily="34" charset="0"/>
              </a:rPr>
              <a:t>OSTCBDly</a:t>
            </a:r>
            <a:r>
              <a:rPr lang="en-US" altLang="zh-CN" sz="1400" dirty="0">
                <a:latin typeface="Arial" panose="020B0604020202020204" pitchFamily="34" charset="0"/>
              </a:rPr>
              <a:t>       =  0;</a:t>
            </a:r>
          </a:p>
          <a:p>
            <a:pPr>
              <a:defRPr/>
            </a:pPr>
            <a:r>
              <a:rPr lang="en-US" altLang="zh-CN" sz="1400" dirty="0" err="1">
                <a:latin typeface="Arial" panose="020B0604020202020204" pitchFamily="34" charset="0"/>
              </a:rPr>
              <a:t>ptcb</a:t>
            </a:r>
            <a:r>
              <a:rPr lang="en-US" altLang="zh-CN" sz="1400" dirty="0">
                <a:latin typeface="Arial" panose="020B0604020202020204" pitchFamily="34" charset="0"/>
              </a:rPr>
              <a:t>-&gt;</a:t>
            </a:r>
            <a:r>
              <a:rPr lang="en-US" altLang="zh-CN" sz="1400" dirty="0" err="1">
                <a:latin typeface="Arial" panose="020B0604020202020204" pitchFamily="34" charset="0"/>
              </a:rPr>
              <a:t>OSTCBEventPtr</a:t>
            </a:r>
            <a:r>
              <a:rPr lang="en-US" altLang="zh-CN" sz="1400" dirty="0">
                <a:latin typeface="Arial" panose="020B0604020202020204" pitchFamily="34" charset="0"/>
              </a:rPr>
              <a:t>  = (OS_EVENT *)0;</a:t>
            </a:r>
          </a:p>
          <a:p>
            <a:pPr>
              <a:defRPr/>
            </a:pPr>
            <a:r>
              <a:rPr lang="en-US" altLang="zh-CN" sz="1400" dirty="0" err="1">
                <a:latin typeface="Arial" panose="020B0604020202020204" pitchFamily="34" charset="0"/>
              </a:rPr>
              <a:t>ptcb</a:t>
            </a:r>
            <a:r>
              <a:rPr lang="en-US" altLang="zh-CN" sz="1400" dirty="0">
                <a:latin typeface="Arial" panose="020B0604020202020204" pitchFamily="34" charset="0"/>
              </a:rPr>
              <a:t>-&gt;</a:t>
            </a:r>
            <a:r>
              <a:rPr lang="en-US" altLang="zh-CN" sz="1400" dirty="0" err="1">
                <a:latin typeface="Arial" panose="020B0604020202020204" pitchFamily="34" charset="0"/>
              </a:rPr>
              <a:t>OSTCBStat</a:t>
            </a:r>
            <a:r>
              <a:rPr lang="en-US" altLang="zh-CN" sz="1400" dirty="0">
                <a:latin typeface="Arial" panose="020B0604020202020204" pitchFamily="34" charset="0"/>
              </a:rPr>
              <a:t>     &amp;= ~</a:t>
            </a:r>
            <a:r>
              <a:rPr lang="en-US" altLang="zh-CN" sz="1400" dirty="0" err="1">
                <a:latin typeface="Arial" panose="020B0604020202020204" pitchFamily="34" charset="0"/>
              </a:rPr>
              <a:t>msk</a:t>
            </a:r>
            <a:r>
              <a:rPr lang="en-US" altLang="zh-CN" sz="1400" dirty="0">
                <a:latin typeface="Arial" panose="020B0604020202020204" pitchFamily="34" charset="0"/>
              </a:rPr>
              <a:t>;</a:t>
            </a:r>
          </a:p>
          <a:p>
            <a:pPr>
              <a:defRPr/>
            </a:pPr>
            <a:r>
              <a:rPr lang="en-US" altLang="zh-CN" sz="1400" dirty="0">
                <a:latin typeface="Arial" panose="020B0604020202020204" pitchFamily="34" charset="0"/>
              </a:rPr>
              <a:t>if (</a:t>
            </a:r>
            <a:r>
              <a:rPr lang="en-US" altLang="zh-CN" sz="1400" dirty="0" err="1">
                <a:latin typeface="Arial" panose="020B0604020202020204" pitchFamily="34" charset="0"/>
              </a:rPr>
              <a:t>ptcb</a:t>
            </a:r>
            <a:r>
              <a:rPr lang="en-US" altLang="zh-CN" sz="1400" dirty="0">
                <a:latin typeface="Arial" panose="020B0604020202020204" pitchFamily="34" charset="0"/>
              </a:rPr>
              <a:t>-&gt;</a:t>
            </a:r>
            <a:r>
              <a:rPr lang="en-US" altLang="zh-CN" sz="1400" dirty="0" err="1">
                <a:latin typeface="Arial" panose="020B0604020202020204" pitchFamily="34" charset="0"/>
              </a:rPr>
              <a:t>OSTCBStat</a:t>
            </a:r>
            <a:r>
              <a:rPr lang="en-US" altLang="zh-CN" sz="1400" dirty="0">
                <a:latin typeface="Arial" panose="020B0604020202020204" pitchFamily="34" charset="0"/>
              </a:rPr>
              <a:t> == OS_STAT_RDY) {</a:t>
            </a:r>
          </a:p>
          <a:p>
            <a:pPr>
              <a:defRPr/>
            </a:pPr>
            <a:r>
              <a:rPr lang="en-US" altLang="zh-CN" sz="1400" dirty="0">
                <a:latin typeface="Arial" panose="020B0604020202020204" pitchFamily="34" charset="0"/>
              </a:rPr>
              <a:t>    OSRdyGrp        |=  bity;</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OSRdyTbl</a:t>
            </a:r>
            <a:r>
              <a:rPr lang="en-US" altLang="zh-CN" sz="1400" dirty="0">
                <a:latin typeface="Arial" panose="020B0604020202020204" pitchFamily="34" charset="0"/>
              </a:rPr>
              <a:t>[y]     |=  </a:t>
            </a:r>
            <a:r>
              <a:rPr lang="en-US" altLang="zh-CN" sz="1400" dirty="0" err="1">
                <a:latin typeface="Arial" panose="020B0604020202020204" pitchFamily="34" charset="0"/>
              </a:rPr>
              <a:t>bitx</a:t>
            </a:r>
            <a:r>
              <a:rPr lang="en-US" altLang="zh-CN" sz="1400" dirty="0">
                <a:latin typeface="Arial" panose="020B0604020202020204" pitchFamily="34" charset="0"/>
              </a:rPr>
              <a:t>;</a:t>
            </a:r>
          </a:p>
          <a:p>
            <a:pPr>
              <a:defRPr/>
            </a:pPr>
            <a:r>
              <a:rPr lang="en-US" altLang="zh-CN" sz="1400" dirty="0">
                <a:latin typeface="Arial" panose="020B0604020202020204" pitchFamily="34" charset="0"/>
              </a:rPr>
              <a:t>}</a:t>
            </a:r>
          </a:p>
        </p:txBody>
      </p:sp>
      <p:sp>
        <p:nvSpPr>
          <p:cNvPr id="208912" name="Rectangle 16"/>
          <p:cNvSpPr>
            <a:spLocks noChangeArrowheads="1"/>
          </p:cNvSpPr>
          <p:nvPr/>
        </p:nvSpPr>
        <p:spPr bwMode="auto">
          <a:xfrm>
            <a:off x="4314826" y="4019550"/>
            <a:ext cx="3457575" cy="228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8913" name="AutoShape 17"/>
          <p:cNvSpPr>
            <a:spLocks noChangeArrowheads="1"/>
          </p:cNvSpPr>
          <p:nvPr/>
        </p:nvSpPr>
        <p:spPr bwMode="auto">
          <a:xfrm>
            <a:off x="7772400" y="2971800"/>
            <a:ext cx="1295400" cy="838200"/>
          </a:xfrm>
          <a:prstGeom prst="cloudCallout">
            <a:avLst>
              <a:gd name="adj1" fmla="val -42648"/>
              <a:gd name="adj2" fmla="val 93560"/>
            </a:avLst>
          </a:prstGeom>
          <a:solidFill>
            <a:srgbClr val="FFFF99"/>
          </a:solidFill>
          <a:ln w="9525">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获取任务</a:t>
            </a:r>
            <a:r>
              <a:rPr lang="en-US" altLang="zh-CN" sz="1400"/>
              <a:t>TCB</a:t>
            </a:r>
          </a:p>
        </p:txBody>
      </p:sp>
      <p:sp>
        <p:nvSpPr>
          <p:cNvPr id="208914" name="Rectangle 18"/>
          <p:cNvSpPr>
            <a:spLocks noChangeArrowheads="1"/>
          </p:cNvSpPr>
          <p:nvPr/>
        </p:nvSpPr>
        <p:spPr bwMode="auto">
          <a:xfrm>
            <a:off x="4314826" y="4267200"/>
            <a:ext cx="3457575" cy="14478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8915" name="AutoShape 19"/>
          <p:cNvSpPr>
            <a:spLocks noChangeArrowheads="1"/>
          </p:cNvSpPr>
          <p:nvPr/>
        </p:nvSpPr>
        <p:spPr bwMode="auto">
          <a:xfrm>
            <a:off x="7772400" y="3581400"/>
            <a:ext cx="1905000" cy="1066800"/>
          </a:xfrm>
          <a:prstGeom prst="cloudCallout">
            <a:avLst>
              <a:gd name="adj1" fmla="val -45000"/>
              <a:gd name="adj2" fmla="val 84227"/>
            </a:avLst>
          </a:prstGeom>
          <a:solidFill>
            <a:srgbClr val="FFFF99"/>
          </a:solidFill>
          <a:ln w="9525">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修改</a:t>
            </a:r>
            <a:r>
              <a:rPr lang="en-US" altLang="zh-CN" sz="1400"/>
              <a:t>TCB</a:t>
            </a:r>
            <a:r>
              <a:rPr lang="zh-CN" altLang="en-US" sz="1400"/>
              <a:t>状态并将任务添加入就绪表</a:t>
            </a:r>
          </a:p>
        </p:txBody>
      </p:sp>
      <p:sp>
        <p:nvSpPr>
          <p:cNvPr id="20" name="燕尾形 19">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208900"/>
                                        </p:tgtEl>
                                        <p:attrNameLst>
                                          <p:attrName>style.visibility</p:attrName>
                                        </p:attrNameLst>
                                      </p:cBhvr>
                                      <p:to>
                                        <p:strVal val="visible"/>
                                      </p:to>
                                    </p:set>
                                    <p:anim calcmode="discrete" valueType="clr">
                                      <p:cBhvr override="childStyle">
                                        <p:cTn id="7" dur="80"/>
                                        <p:tgtEl>
                                          <p:spTgt spid="208900"/>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08900"/>
                                        </p:tgtEl>
                                        <p:attrNameLst>
                                          <p:attrName>fillcolor</p:attrName>
                                        </p:attrNameLst>
                                      </p:cBhvr>
                                      <p:tavLst>
                                        <p:tav tm="0">
                                          <p:val>
                                            <p:clrVal>
                                              <a:schemeClr val="accent2"/>
                                            </p:clrVal>
                                          </p:val>
                                        </p:tav>
                                        <p:tav tm="50000">
                                          <p:val>
                                            <p:clrVal>
                                              <a:schemeClr val="hlink"/>
                                            </p:clrVal>
                                          </p:val>
                                        </p:tav>
                                      </p:tavLst>
                                    </p:anim>
                                    <p:set>
                                      <p:cBhvr>
                                        <p:cTn id="9" dur="80"/>
                                        <p:tgtEl>
                                          <p:spTgt spid="208900"/>
                                        </p:tgtEl>
                                        <p:attrNameLst>
                                          <p:attrName>fill.type</p:attrName>
                                        </p:attrNameLst>
                                      </p:cBhvr>
                                      <p:to>
                                        <p:strVal val="solid"/>
                                      </p:to>
                                    </p:set>
                                  </p:childTnLst>
                                </p:cTn>
                              </p:par>
                            </p:childTnLst>
                          </p:cTn>
                        </p:par>
                        <p:par>
                          <p:cTn id="10" fill="hold">
                            <p:stCondLst>
                              <p:cond delay="0"/>
                            </p:stCondLst>
                            <p:childTnLst>
                              <p:par>
                                <p:cTn id="11" presetID="22" presetClass="entr" presetSubtype="1" fill="hold" grpId="0" nodeType="afterEffect">
                                  <p:stCondLst>
                                    <p:cond delay="0"/>
                                  </p:stCondLst>
                                  <p:childTnLst>
                                    <p:set>
                                      <p:cBhvr>
                                        <p:cTn id="12" dur="1" fill="hold">
                                          <p:stCondLst>
                                            <p:cond delay="0"/>
                                          </p:stCondLst>
                                        </p:cTn>
                                        <p:tgtEl>
                                          <p:spTgt spid="208901"/>
                                        </p:tgtEl>
                                        <p:attrNameLst>
                                          <p:attrName>style.visibility</p:attrName>
                                        </p:attrNameLst>
                                      </p:cBhvr>
                                      <p:to>
                                        <p:strVal val="visible"/>
                                      </p:to>
                                    </p:set>
                                    <p:animEffect transition="in" filter="wipe(up)">
                                      <p:cBhvr>
                                        <p:cTn id="13" dur="500"/>
                                        <p:tgtEl>
                                          <p:spTgt spid="208901"/>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1" fill="hold" grpId="0" nodeType="clickEffect">
                                  <p:stCondLst>
                                    <p:cond delay="0"/>
                                  </p:stCondLst>
                                  <p:childTnLst>
                                    <p:set>
                                      <p:cBhvr>
                                        <p:cTn id="17" dur="1" fill="hold">
                                          <p:stCondLst>
                                            <p:cond delay="0"/>
                                          </p:stCondLst>
                                        </p:cTn>
                                        <p:tgtEl>
                                          <p:spTgt spid="208902"/>
                                        </p:tgtEl>
                                        <p:attrNameLst>
                                          <p:attrName>style.visibility</p:attrName>
                                        </p:attrNameLst>
                                      </p:cBhvr>
                                      <p:to>
                                        <p:strVal val="visible"/>
                                      </p:to>
                                    </p:set>
                                    <p:animEffect transition="in" filter="slide(fromTop)">
                                      <p:cBhvr>
                                        <p:cTn id="18" dur="500"/>
                                        <p:tgtEl>
                                          <p:spTgt spid="208902"/>
                                        </p:tgtEl>
                                      </p:cBhvr>
                                    </p:animEffect>
                                  </p:childTnLst>
                                </p:cTn>
                              </p:par>
                            </p:childTnLst>
                          </p:cTn>
                        </p:par>
                        <p:par>
                          <p:cTn id="19" fill="hold">
                            <p:stCondLst>
                              <p:cond delay="500"/>
                            </p:stCondLst>
                            <p:childTnLst>
                              <p:par>
                                <p:cTn id="20" presetID="12" presetClass="entr" presetSubtype="1" fill="hold" grpId="0" nodeType="afterEffect">
                                  <p:stCondLst>
                                    <p:cond delay="0"/>
                                  </p:stCondLst>
                                  <p:childTnLst>
                                    <p:set>
                                      <p:cBhvr>
                                        <p:cTn id="21" dur="1" fill="hold">
                                          <p:stCondLst>
                                            <p:cond delay="0"/>
                                          </p:stCondLst>
                                        </p:cTn>
                                        <p:tgtEl>
                                          <p:spTgt spid="208903"/>
                                        </p:tgtEl>
                                        <p:attrNameLst>
                                          <p:attrName>style.visibility</p:attrName>
                                        </p:attrNameLst>
                                      </p:cBhvr>
                                      <p:to>
                                        <p:strVal val="visible"/>
                                      </p:to>
                                    </p:set>
                                    <p:animEffect transition="in" filter="slide(fromTop)">
                                      <p:cBhvr>
                                        <p:cTn id="22" dur="500"/>
                                        <p:tgtEl>
                                          <p:spTgt spid="208903"/>
                                        </p:tgtEl>
                                      </p:cBhvr>
                                    </p:animEffect>
                                  </p:childTnLst>
                                </p:cTn>
                              </p:par>
                            </p:childTnLst>
                          </p:cTn>
                        </p:par>
                        <p:par>
                          <p:cTn id="23" fill="hold">
                            <p:stCondLst>
                              <p:cond delay="1000"/>
                            </p:stCondLst>
                            <p:childTnLst>
                              <p:par>
                                <p:cTn id="24" presetID="12" presetClass="entr" presetSubtype="1" fill="hold" grpId="0" nodeType="afterEffect">
                                  <p:stCondLst>
                                    <p:cond delay="0"/>
                                  </p:stCondLst>
                                  <p:childTnLst>
                                    <p:set>
                                      <p:cBhvr>
                                        <p:cTn id="25" dur="1" fill="hold">
                                          <p:stCondLst>
                                            <p:cond delay="0"/>
                                          </p:stCondLst>
                                        </p:cTn>
                                        <p:tgtEl>
                                          <p:spTgt spid="208904"/>
                                        </p:tgtEl>
                                        <p:attrNameLst>
                                          <p:attrName>style.visibility</p:attrName>
                                        </p:attrNameLst>
                                      </p:cBhvr>
                                      <p:to>
                                        <p:strVal val="visible"/>
                                      </p:to>
                                    </p:set>
                                    <p:animEffect transition="in" filter="slide(fromTop)">
                                      <p:cBhvr>
                                        <p:cTn id="26" dur="500"/>
                                        <p:tgtEl>
                                          <p:spTgt spid="208904"/>
                                        </p:tgtEl>
                                      </p:cBhvr>
                                    </p:animEffect>
                                  </p:childTnLst>
                                </p:cTn>
                              </p:par>
                            </p:childTnLst>
                          </p:cTn>
                        </p:par>
                        <p:par>
                          <p:cTn id="27" fill="hold">
                            <p:stCondLst>
                              <p:cond delay="1500"/>
                            </p:stCondLst>
                            <p:childTnLst>
                              <p:par>
                                <p:cTn id="28" presetID="12" presetClass="entr" presetSubtype="1" fill="hold" grpId="0" nodeType="afterEffect">
                                  <p:stCondLst>
                                    <p:cond delay="0"/>
                                  </p:stCondLst>
                                  <p:childTnLst>
                                    <p:set>
                                      <p:cBhvr>
                                        <p:cTn id="29" dur="1" fill="hold">
                                          <p:stCondLst>
                                            <p:cond delay="0"/>
                                          </p:stCondLst>
                                        </p:cTn>
                                        <p:tgtEl>
                                          <p:spTgt spid="208905"/>
                                        </p:tgtEl>
                                        <p:attrNameLst>
                                          <p:attrName>style.visibility</p:attrName>
                                        </p:attrNameLst>
                                      </p:cBhvr>
                                      <p:to>
                                        <p:strVal val="visible"/>
                                      </p:to>
                                    </p:set>
                                    <p:animEffect transition="in" filter="slide(fromTop)">
                                      <p:cBhvr>
                                        <p:cTn id="30" dur="500"/>
                                        <p:tgtEl>
                                          <p:spTgt spid="20890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08902"/>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0890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08904"/>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08905"/>
                                        </p:tgtEl>
                                        <p:attrNameLst>
                                          <p:attrName>style.visibility</p:attrName>
                                        </p:attrNameLst>
                                      </p:cBhvr>
                                      <p:to>
                                        <p:strVal val="hidden"/>
                                      </p:to>
                                    </p:set>
                                  </p:childTnLst>
                                </p:cTn>
                              </p:par>
                              <p:par>
                                <p:cTn id="41" presetID="12" presetClass="entr" presetSubtype="1" fill="hold" grpId="0" nodeType="withEffect">
                                  <p:stCondLst>
                                    <p:cond delay="0"/>
                                  </p:stCondLst>
                                  <p:childTnLst>
                                    <p:set>
                                      <p:cBhvr>
                                        <p:cTn id="42" dur="1" fill="hold">
                                          <p:stCondLst>
                                            <p:cond delay="0"/>
                                          </p:stCondLst>
                                        </p:cTn>
                                        <p:tgtEl>
                                          <p:spTgt spid="208906"/>
                                        </p:tgtEl>
                                        <p:attrNameLst>
                                          <p:attrName>style.visibility</p:attrName>
                                        </p:attrNameLst>
                                      </p:cBhvr>
                                      <p:to>
                                        <p:strVal val="visible"/>
                                      </p:to>
                                    </p:set>
                                    <p:animEffect transition="in" filter="slide(fromTop)">
                                      <p:cBhvr>
                                        <p:cTn id="43" dur="500"/>
                                        <p:tgtEl>
                                          <p:spTgt spid="208906"/>
                                        </p:tgtEl>
                                      </p:cBhvr>
                                    </p:animEffect>
                                  </p:childTnLst>
                                </p:cTn>
                              </p:par>
                            </p:childTnLst>
                          </p:cTn>
                        </p:par>
                        <p:par>
                          <p:cTn id="44" fill="hold">
                            <p:stCondLst>
                              <p:cond delay="0"/>
                            </p:stCondLst>
                            <p:childTnLst>
                              <p:par>
                                <p:cTn id="45" presetID="53" presetClass="entr" presetSubtype="16" fill="hold" grpId="0" nodeType="afterEffect">
                                  <p:stCondLst>
                                    <p:cond delay="0"/>
                                  </p:stCondLst>
                                  <p:childTnLst>
                                    <p:set>
                                      <p:cBhvr>
                                        <p:cTn id="46" dur="1" fill="hold">
                                          <p:stCondLst>
                                            <p:cond delay="0"/>
                                          </p:stCondLst>
                                        </p:cTn>
                                        <p:tgtEl>
                                          <p:spTgt spid="208907"/>
                                        </p:tgtEl>
                                        <p:attrNameLst>
                                          <p:attrName>style.visibility</p:attrName>
                                        </p:attrNameLst>
                                      </p:cBhvr>
                                      <p:to>
                                        <p:strVal val="visible"/>
                                      </p:to>
                                    </p:set>
                                    <p:anim calcmode="lin" valueType="num">
                                      <p:cBhvr>
                                        <p:cTn id="47" dur="500" fill="hold"/>
                                        <p:tgtEl>
                                          <p:spTgt spid="208907"/>
                                        </p:tgtEl>
                                        <p:attrNameLst>
                                          <p:attrName>ppt_w</p:attrName>
                                        </p:attrNameLst>
                                      </p:cBhvr>
                                      <p:tavLst>
                                        <p:tav tm="0">
                                          <p:val>
                                            <p:fltVal val="0"/>
                                          </p:val>
                                        </p:tav>
                                        <p:tav tm="100000">
                                          <p:val>
                                            <p:strVal val="#ppt_w"/>
                                          </p:val>
                                        </p:tav>
                                      </p:tavLst>
                                    </p:anim>
                                    <p:anim calcmode="lin" valueType="num">
                                      <p:cBhvr>
                                        <p:cTn id="48" dur="500" fill="hold"/>
                                        <p:tgtEl>
                                          <p:spTgt spid="208907"/>
                                        </p:tgtEl>
                                        <p:attrNameLst>
                                          <p:attrName>ppt_h</p:attrName>
                                        </p:attrNameLst>
                                      </p:cBhvr>
                                      <p:tavLst>
                                        <p:tav tm="0">
                                          <p:val>
                                            <p:fltVal val="0"/>
                                          </p:val>
                                        </p:tav>
                                        <p:tav tm="100000">
                                          <p:val>
                                            <p:strVal val="#ppt_h"/>
                                          </p:val>
                                        </p:tav>
                                      </p:tavLst>
                                    </p:anim>
                                    <p:animEffect transition="in" filter="fade">
                                      <p:cBhvr>
                                        <p:cTn id="49" dur="500"/>
                                        <p:tgtEl>
                                          <p:spTgt spid="208907"/>
                                        </p:tgtEl>
                                      </p:cBhvr>
                                    </p:animEffect>
                                  </p:childTnLst>
                                </p:cTn>
                              </p:par>
                            </p:childTnLst>
                          </p:cTn>
                        </p:par>
                        <p:par>
                          <p:cTn id="50" fill="hold">
                            <p:stCondLst>
                              <p:cond delay="500"/>
                            </p:stCondLst>
                            <p:childTnLst>
                              <p:par>
                                <p:cTn id="51" presetID="47" presetClass="entr" presetSubtype="0" fill="hold" grpId="0" nodeType="afterEffect">
                                  <p:stCondLst>
                                    <p:cond delay="0"/>
                                  </p:stCondLst>
                                  <p:childTnLst>
                                    <p:set>
                                      <p:cBhvr>
                                        <p:cTn id="52" dur="1" fill="hold">
                                          <p:stCondLst>
                                            <p:cond delay="0"/>
                                          </p:stCondLst>
                                        </p:cTn>
                                        <p:tgtEl>
                                          <p:spTgt spid="208909"/>
                                        </p:tgtEl>
                                        <p:attrNameLst>
                                          <p:attrName>style.visibility</p:attrName>
                                        </p:attrNameLst>
                                      </p:cBhvr>
                                      <p:to>
                                        <p:strVal val="visible"/>
                                      </p:to>
                                    </p:set>
                                    <p:animEffect transition="in" filter="fade">
                                      <p:cBhvr>
                                        <p:cTn id="53" dur="1000"/>
                                        <p:tgtEl>
                                          <p:spTgt spid="208909"/>
                                        </p:tgtEl>
                                      </p:cBhvr>
                                    </p:animEffect>
                                    <p:anim calcmode="lin" valueType="num">
                                      <p:cBhvr>
                                        <p:cTn id="54" dur="1000" fill="hold"/>
                                        <p:tgtEl>
                                          <p:spTgt spid="208909"/>
                                        </p:tgtEl>
                                        <p:attrNameLst>
                                          <p:attrName>ppt_x</p:attrName>
                                        </p:attrNameLst>
                                      </p:cBhvr>
                                      <p:tavLst>
                                        <p:tav tm="0">
                                          <p:val>
                                            <p:strVal val="#ppt_x"/>
                                          </p:val>
                                        </p:tav>
                                        <p:tav tm="100000">
                                          <p:val>
                                            <p:strVal val="#ppt_x"/>
                                          </p:val>
                                        </p:tav>
                                      </p:tavLst>
                                    </p:anim>
                                    <p:anim calcmode="lin" valueType="num">
                                      <p:cBhvr>
                                        <p:cTn id="55" dur="1000" fill="hold"/>
                                        <p:tgtEl>
                                          <p:spTgt spid="208909"/>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208907"/>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208909"/>
                                        </p:tgtEl>
                                        <p:attrNameLst>
                                          <p:attrName>style.visibility</p:attrName>
                                        </p:attrNameLst>
                                      </p:cBhvr>
                                      <p:to>
                                        <p:strVal val="hidden"/>
                                      </p:to>
                                    </p:set>
                                  </p:childTnLst>
                                </p:cTn>
                              </p:par>
                              <p:par>
                                <p:cTn id="62" presetID="53" presetClass="entr" presetSubtype="16" fill="hold" grpId="0" nodeType="withEffect">
                                  <p:stCondLst>
                                    <p:cond delay="0"/>
                                  </p:stCondLst>
                                  <p:childTnLst>
                                    <p:set>
                                      <p:cBhvr>
                                        <p:cTn id="63" dur="1" fill="hold">
                                          <p:stCondLst>
                                            <p:cond delay="0"/>
                                          </p:stCondLst>
                                        </p:cTn>
                                        <p:tgtEl>
                                          <p:spTgt spid="208908"/>
                                        </p:tgtEl>
                                        <p:attrNameLst>
                                          <p:attrName>style.visibility</p:attrName>
                                        </p:attrNameLst>
                                      </p:cBhvr>
                                      <p:to>
                                        <p:strVal val="visible"/>
                                      </p:to>
                                    </p:set>
                                    <p:anim calcmode="lin" valueType="num">
                                      <p:cBhvr>
                                        <p:cTn id="64" dur="500" fill="hold"/>
                                        <p:tgtEl>
                                          <p:spTgt spid="208908"/>
                                        </p:tgtEl>
                                        <p:attrNameLst>
                                          <p:attrName>ppt_w</p:attrName>
                                        </p:attrNameLst>
                                      </p:cBhvr>
                                      <p:tavLst>
                                        <p:tav tm="0">
                                          <p:val>
                                            <p:fltVal val="0"/>
                                          </p:val>
                                        </p:tav>
                                        <p:tav tm="100000">
                                          <p:val>
                                            <p:strVal val="#ppt_w"/>
                                          </p:val>
                                        </p:tav>
                                      </p:tavLst>
                                    </p:anim>
                                    <p:anim calcmode="lin" valueType="num">
                                      <p:cBhvr>
                                        <p:cTn id="65" dur="500" fill="hold"/>
                                        <p:tgtEl>
                                          <p:spTgt spid="208908"/>
                                        </p:tgtEl>
                                        <p:attrNameLst>
                                          <p:attrName>ppt_h</p:attrName>
                                        </p:attrNameLst>
                                      </p:cBhvr>
                                      <p:tavLst>
                                        <p:tav tm="0">
                                          <p:val>
                                            <p:fltVal val="0"/>
                                          </p:val>
                                        </p:tav>
                                        <p:tav tm="100000">
                                          <p:val>
                                            <p:strVal val="#ppt_h"/>
                                          </p:val>
                                        </p:tav>
                                      </p:tavLst>
                                    </p:anim>
                                    <p:animEffect transition="in" filter="fade">
                                      <p:cBhvr>
                                        <p:cTn id="66" dur="500"/>
                                        <p:tgtEl>
                                          <p:spTgt spid="208908"/>
                                        </p:tgtEl>
                                      </p:cBhvr>
                                    </p:animEffect>
                                  </p:childTnLst>
                                </p:cTn>
                              </p:par>
                            </p:childTnLst>
                          </p:cTn>
                        </p:par>
                        <p:par>
                          <p:cTn id="67" fill="hold">
                            <p:stCondLst>
                              <p:cond delay="0"/>
                            </p:stCondLst>
                            <p:childTnLst>
                              <p:par>
                                <p:cTn id="68" presetID="47" presetClass="entr" presetSubtype="0" fill="hold" grpId="0" nodeType="afterEffect">
                                  <p:stCondLst>
                                    <p:cond delay="0"/>
                                  </p:stCondLst>
                                  <p:childTnLst>
                                    <p:set>
                                      <p:cBhvr>
                                        <p:cTn id="69" dur="1" fill="hold">
                                          <p:stCondLst>
                                            <p:cond delay="0"/>
                                          </p:stCondLst>
                                        </p:cTn>
                                        <p:tgtEl>
                                          <p:spTgt spid="208910"/>
                                        </p:tgtEl>
                                        <p:attrNameLst>
                                          <p:attrName>style.visibility</p:attrName>
                                        </p:attrNameLst>
                                      </p:cBhvr>
                                      <p:to>
                                        <p:strVal val="visible"/>
                                      </p:to>
                                    </p:set>
                                    <p:animEffect transition="in" filter="fade">
                                      <p:cBhvr>
                                        <p:cTn id="70" dur="1000"/>
                                        <p:tgtEl>
                                          <p:spTgt spid="208910"/>
                                        </p:tgtEl>
                                      </p:cBhvr>
                                    </p:animEffect>
                                    <p:anim calcmode="lin" valueType="num">
                                      <p:cBhvr>
                                        <p:cTn id="71" dur="1000" fill="hold"/>
                                        <p:tgtEl>
                                          <p:spTgt spid="208910"/>
                                        </p:tgtEl>
                                        <p:attrNameLst>
                                          <p:attrName>ppt_x</p:attrName>
                                        </p:attrNameLst>
                                      </p:cBhvr>
                                      <p:tavLst>
                                        <p:tav tm="0">
                                          <p:val>
                                            <p:strVal val="#ppt_x"/>
                                          </p:val>
                                        </p:tav>
                                        <p:tav tm="100000">
                                          <p:val>
                                            <p:strVal val="#ppt_x"/>
                                          </p:val>
                                        </p:tav>
                                      </p:tavLst>
                                    </p:anim>
                                    <p:anim calcmode="lin" valueType="num">
                                      <p:cBhvr>
                                        <p:cTn id="72" dur="1000" fill="hold"/>
                                        <p:tgtEl>
                                          <p:spTgt spid="208910"/>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208910"/>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208906"/>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208908"/>
                                        </p:tgtEl>
                                        <p:attrNameLst>
                                          <p:attrName>style.visibility</p:attrName>
                                        </p:attrNameLst>
                                      </p:cBhvr>
                                      <p:to>
                                        <p:strVal val="hidden"/>
                                      </p:to>
                                    </p:set>
                                  </p:childTnLst>
                                </p:cTn>
                              </p:par>
                              <p:par>
                                <p:cTn id="81" presetID="12" presetClass="entr" presetSubtype="1" fill="hold" grpId="0" nodeType="withEffect">
                                  <p:stCondLst>
                                    <p:cond delay="0"/>
                                  </p:stCondLst>
                                  <p:childTnLst>
                                    <p:set>
                                      <p:cBhvr>
                                        <p:cTn id="82" dur="1" fill="hold">
                                          <p:stCondLst>
                                            <p:cond delay="0"/>
                                          </p:stCondLst>
                                        </p:cTn>
                                        <p:tgtEl>
                                          <p:spTgt spid="208911"/>
                                        </p:tgtEl>
                                        <p:attrNameLst>
                                          <p:attrName>style.visibility</p:attrName>
                                        </p:attrNameLst>
                                      </p:cBhvr>
                                      <p:to>
                                        <p:strVal val="visible"/>
                                      </p:to>
                                    </p:set>
                                    <p:animEffect transition="in" filter="slide(fromTop)">
                                      <p:cBhvr>
                                        <p:cTn id="83" dur="500"/>
                                        <p:tgtEl>
                                          <p:spTgt spid="208911"/>
                                        </p:tgtEl>
                                      </p:cBhvr>
                                    </p:animEffect>
                                  </p:childTnLst>
                                </p:cTn>
                              </p:par>
                            </p:childTnLst>
                          </p:cTn>
                        </p:par>
                        <p:par>
                          <p:cTn id="84" fill="hold">
                            <p:stCondLst>
                              <p:cond delay="0"/>
                            </p:stCondLst>
                            <p:childTnLst>
                              <p:par>
                                <p:cTn id="85" presetID="53" presetClass="entr" presetSubtype="16" fill="hold" grpId="0" nodeType="afterEffect">
                                  <p:stCondLst>
                                    <p:cond delay="0"/>
                                  </p:stCondLst>
                                  <p:childTnLst>
                                    <p:set>
                                      <p:cBhvr>
                                        <p:cTn id="86" dur="1" fill="hold">
                                          <p:stCondLst>
                                            <p:cond delay="0"/>
                                          </p:stCondLst>
                                        </p:cTn>
                                        <p:tgtEl>
                                          <p:spTgt spid="208912"/>
                                        </p:tgtEl>
                                        <p:attrNameLst>
                                          <p:attrName>style.visibility</p:attrName>
                                        </p:attrNameLst>
                                      </p:cBhvr>
                                      <p:to>
                                        <p:strVal val="visible"/>
                                      </p:to>
                                    </p:set>
                                    <p:anim calcmode="lin" valueType="num">
                                      <p:cBhvr>
                                        <p:cTn id="87" dur="500" fill="hold"/>
                                        <p:tgtEl>
                                          <p:spTgt spid="208912"/>
                                        </p:tgtEl>
                                        <p:attrNameLst>
                                          <p:attrName>ppt_w</p:attrName>
                                        </p:attrNameLst>
                                      </p:cBhvr>
                                      <p:tavLst>
                                        <p:tav tm="0">
                                          <p:val>
                                            <p:fltVal val="0"/>
                                          </p:val>
                                        </p:tav>
                                        <p:tav tm="100000">
                                          <p:val>
                                            <p:strVal val="#ppt_w"/>
                                          </p:val>
                                        </p:tav>
                                      </p:tavLst>
                                    </p:anim>
                                    <p:anim calcmode="lin" valueType="num">
                                      <p:cBhvr>
                                        <p:cTn id="88" dur="500" fill="hold"/>
                                        <p:tgtEl>
                                          <p:spTgt spid="208912"/>
                                        </p:tgtEl>
                                        <p:attrNameLst>
                                          <p:attrName>ppt_h</p:attrName>
                                        </p:attrNameLst>
                                      </p:cBhvr>
                                      <p:tavLst>
                                        <p:tav tm="0">
                                          <p:val>
                                            <p:fltVal val="0"/>
                                          </p:val>
                                        </p:tav>
                                        <p:tav tm="100000">
                                          <p:val>
                                            <p:strVal val="#ppt_h"/>
                                          </p:val>
                                        </p:tav>
                                      </p:tavLst>
                                    </p:anim>
                                    <p:animEffect transition="in" filter="fade">
                                      <p:cBhvr>
                                        <p:cTn id="89" dur="500"/>
                                        <p:tgtEl>
                                          <p:spTgt spid="208912"/>
                                        </p:tgtEl>
                                      </p:cBhvr>
                                    </p:animEffect>
                                  </p:childTnLst>
                                </p:cTn>
                              </p:par>
                            </p:childTnLst>
                          </p:cTn>
                        </p:par>
                        <p:par>
                          <p:cTn id="90" fill="hold">
                            <p:stCondLst>
                              <p:cond delay="500"/>
                            </p:stCondLst>
                            <p:childTnLst>
                              <p:par>
                                <p:cTn id="91" presetID="47" presetClass="entr" presetSubtype="0" fill="hold" grpId="0" nodeType="afterEffect">
                                  <p:stCondLst>
                                    <p:cond delay="0"/>
                                  </p:stCondLst>
                                  <p:childTnLst>
                                    <p:set>
                                      <p:cBhvr>
                                        <p:cTn id="92" dur="1" fill="hold">
                                          <p:stCondLst>
                                            <p:cond delay="0"/>
                                          </p:stCondLst>
                                        </p:cTn>
                                        <p:tgtEl>
                                          <p:spTgt spid="208913"/>
                                        </p:tgtEl>
                                        <p:attrNameLst>
                                          <p:attrName>style.visibility</p:attrName>
                                        </p:attrNameLst>
                                      </p:cBhvr>
                                      <p:to>
                                        <p:strVal val="visible"/>
                                      </p:to>
                                    </p:set>
                                    <p:animEffect transition="in" filter="fade">
                                      <p:cBhvr>
                                        <p:cTn id="93" dur="1000"/>
                                        <p:tgtEl>
                                          <p:spTgt spid="208913"/>
                                        </p:tgtEl>
                                      </p:cBhvr>
                                    </p:animEffect>
                                    <p:anim calcmode="lin" valueType="num">
                                      <p:cBhvr>
                                        <p:cTn id="94" dur="1000" fill="hold"/>
                                        <p:tgtEl>
                                          <p:spTgt spid="208913"/>
                                        </p:tgtEl>
                                        <p:attrNameLst>
                                          <p:attrName>ppt_x</p:attrName>
                                        </p:attrNameLst>
                                      </p:cBhvr>
                                      <p:tavLst>
                                        <p:tav tm="0">
                                          <p:val>
                                            <p:strVal val="#ppt_x"/>
                                          </p:val>
                                        </p:tav>
                                        <p:tav tm="100000">
                                          <p:val>
                                            <p:strVal val="#ppt_x"/>
                                          </p:val>
                                        </p:tav>
                                      </p:tavLst>
                                    </p:anim>
                                    <p:anim calcmode="lin" valueType="num">
                                      <p:cBhvr>
                                        <p:cTn id="95" dur="1000" fill="hold"/>
                                        <p:tgtEl>
                                          <p:spTgt spid="208913"/>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1" presetClass="exit" presetSubtype="0" fill="hold" grpId="1" nodeType="clickEffect">
                                  <p:stCondLst>
                                    <p:cond delay="0"/>
                                  </p:stCondLst>
                                  <p:childTnLst>
                                    <p:set>
                                      <p:cBhvr>
                                        <p:cTn id="99" dur="1" fill="hold">
                                          <p:stCondLst>
                                            <p:cond delay="0"/>
                                          </p:stCondLst>
                                        </p:cTn>
                                        <p:tgtEl>
                                          <p:spTgt spid="208913"/>
                                        </p:tgtEl>
                                        <p:attrNameLst>
                                          <p:attrName>style.visibility</p:attrName>
                                        </p:attrNameLst>
                                      </p:cBhvr>
                                      <p:to>
                                        <p:strVal val="hidden"/>
                                      </p:to>
                                    </p:set>
                                  </p:childTnLst>
                                </p:cTn>
                              </p:par>
                              <p:par>
                                <p:cTn id="100" presetID="1" presetClass="exit" presetSubtype="0" fill="hold" grpId="1" nodeType="withEffect">
                                  <p:stCondLst>
                                    <p:cond delay="0"/>
                                  </p:stCondLst>
                                  <p:childTnLst>
                                    <p:set>
                                      <p:cBhvr>
                                        <p:cTn id="101" dur="1" fill="hold">
                                          <p:stCondLst>
                                            <p:cond delay="0"/>
                                          </p:stCondLst>
                                        </p:cTn>
                                        <p:tgtEl>
                                          <p:spTgt spid="208912"/>
                                        </p:tgtEl>
                                        <p:attrNameLst>
                                          <p:attrName>style.visibility</p:attrName>
                                        </p:attrNameLst>
                                      </p:cBhvr>
                                      <p:to>
                                        <p:strVal val="hidden"/>
                                      </p:to>
                                    </p:set>
                                  </p:childTnLst>
                                </p:cTn>
                              </p:par>
                              <p:par>
                                <p:cTn id="102" presetID="53" presetClass="entr" presetSubtype="16" fill="hold" grpId="0" nodeType="withEffect">
                                  <p:stCondLst>
                                    <p:cond delay="0"/>
                                  </p:stCondLst>
                                  <p:childTnLst>
                                    <p:set>
                                      <p:cBhvr>
                                        <p:cTn id="103" dur="1" fill="hold">
                                          <p:stCondLst>
                                            <p:cond delay="0"/>
                                          </p:stCondLst>
                                        </p:cTn>
                                        <p:tgtEl>
                                          <p:spTgt spid="208914"/>
                                        </p:tgtEl>
                                        <p:attrNameLst>
                                          <p:attrName>style.visibility</p:attrName>
                                        </p:attrNameLst>
                                      </p:cBhvr>
                                      <p:to>
                                        <p:strVal val="visible"/>
                                      </p:to>
                                    </p:set>
                                    <p:anim calcmode="lin" valueType="num">
                                      <p:cBhvr>
                                        <p:cTn id="104" dur="500" fill="hold"/>
                                        <p:tgtEl>
                                          <p:spTgt spid="208914"/>
                                        </p:tgtEl>
                                        <p:attrNameLst>
                                          <p:attrName>ppt_w</p:attrName>
                                        </p:attrNameLst>
                                      </p:cBhvr>
                                      <p:tavLst>
                                        <p:tav tm="0">
                                          <p:val>
                                            <p:fltVal val="0"/>
                                          </p:val>
                                        </p:tav>
                                        <p:tav tm="100000">
                                          <p:val>
                                            <p:strVal val="#ppt_w"/>
                                          </p:val>
                                        </p:tav>
                                      </p:tavLst>
                                    </p:anim>
                                    <p:anim calcmode="lin" valueType="num">
                                      <p:cBhvr>
                                        <p:cTn id="105" dur="500" fill="hold"/>
                                        <p:tgtEl>
                                          <p:spTgt spid="208914"/>
                                        </p:tgtEl>
                                        <p:attrNameLst>
                                          <p:attrName>ppt_h</p:attrName>
                                        </p:attrNameLst>
                                      </p:cBhvr>
                                      <p:tavLst>
                                        <p:tav tm="0">
                                          <p:val>
                                            <p:fltVal val="0"/>
                                          </p:val>
                                        </p:tav>
                                        <p:tav tm="100000">
                                          <p:val>
                                            <p:strVal val="#ppt_h"/>
                                          </p:val>
                                        </p:tav>
                                      </p:tavLst>
                                    </p:anim>
                                    <p:animEffect transition="in" filter="fade">
                                      <p:cBhvr>
                                        <p:cTn id="106" dur="500"/>
                                        <p:tgtEl>
                                          <p:spTgt spid="208914"/>
                                        </p:tgtEl>
                                      </p:cBhvr>
                                    </p:animEffect>
                                  </p:childTnLst>
                                </p:cTn>
                              </p:par>
                            </p:childTnLst>
                          </p:cTn>
                        </p:par>
                        <p:par>
                          <p:cTn id="107" fill="hold">
                            <p:stCondLst>
                              <p:cond delay="0"/>
                            </p:stCondLst>
                            <p:childTnLst>
                              <p:par>
                                <p:cTn id="108" presetID="47" presetClass="entr" presetSubtype="0" fill="hold" grpId="0" nodeType="afterEffect">
                                  <p:stCondLst>
                                    <p:cond delay="0"/>
                                  </p:stCondLst>
                                  <p:childTnLst>
                                    <p:set>
                                      <p:cBhvr>
                                        <p:cTn id="109" dur="1" fill="hold">
                                          <p:stCondLst>
                                            <p:cond delay="0"/>
                                          </p:stCondLst>
                                        </p:cTn>
                                        <p:tgtEl>
                                          <p:spTgt spid="208915"/>
                                        </p:tgtEl>
                                        <p:attrNameLst>
                                          <p:attrName>style.visibility</p:attrName>
                                        </p:attrNameLst>
                                      </p:cBhvr>
                                      <p:to>
                                        <p:strVal val="visible"/>
                                      </p:to>
                                    </p:set>
                                    <p:animEffect transition="in" filter="fade">
                                      <p:cBhvr>
                                        <p:cTn id="110" dur="1000"/>
                                        <p:tgtEl>
                                          <p:spTgt spid="208915"/>
                                        </p:tgtEl>
                                      </p:cBhvr>
                                    </p:animEffect>
                                    <p:anim calcmode="lin" valueType="num">
                                      <p:cBhvr>
                                        <p:cTn id="111" dur="1000" fill="hold"/>
                                        <p:tgtEl>
                                          <p:spTgt spid="208915"/>
                                        </p:tgtEl>
                                        <p:attrNameLst>
                                          <p:attrName>ppt_x</p:attrName>
                                        </p:attrNameLst>
                                      </p:cBhvr>
                                      <p:tavLst>
                                        <p:tav tm="0">
                                          <p:val>
                                            <p:strVal val="#ppt_x"/>
                                          </p:val>
                                        </p:tav>
                                        <p:tav tm="100000">
                                          <p:val>
                                            <p:strVal val="#ppt_x"/>
                                          </p:val>
                                        </p:tav>
                                      </p:tavLst>
                                    </p:anim>
                                    <p:anim calcmode="lin" valueType="num">
                                      <p:cBhvr>
                                        <p:cTn id="112" dur="1000" fill="hold"/>
                                        <p:tgtEl>
                                          <p:spTgt spid="2089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900" grpId="0"/>
      <p:bldP spid="208901" grpId="0"/>
      <p:bldP spid="208902" grpId="0" animBg="1"/>
      <p:bldP spid="208902" grpId="1" animBg="1"/>
      <p:bldP spid="208903" grpId="0" animBg="1"/>
      <p:bldP spid="208903" grpId="1" animBg="1"/>
      <p:bldP spid="208904" grpId="0" animBg="1"/>
      <p:bldP spid="208904" grpId="1" animBg="1"/>
      <p:bldP spid="208905" grpId="0" animBg="1"/>
      <p:bldP spid="208905" grpId="1" animBg="1"/>
      <p:bldP spid="208906" grpId="0" animBg="1"/>
      <p:bldP spid="208906" grpId="1" animBg="1"/>
      <p:bldP spid="208907" grpId="0" animBg="1"/>
      <p:bldP spid="208907" grpId="1" animBg="1"/>
      <p:bldP spid="208908" grpId="0" animBg="1"/>
      <p:bldP spid="208908" grpId="1" animBg="1"/>
      <p:bldP spid="208909" grpId="0" animBg="1"/>
      <p:bldP spid="208909" grpId="1" animBg="1"/>
      <p:bldP spid="208910" grpId="0" animBg="1"/>
      <p:bldP spid="208910" grpId="1" animBg="1"/>
      <p:bldP spid="208911" grpId="0" animBg="1"/>
      <p:bldP spid="208912" grpId="0" animBg="1"/>
      <p:bldP spid="208912" grpId="1" animBg="1"/>
      <p:bldP spid="208913" grpId="0" animBg="1"/>
      <p:bldP spid="208913" grpId="1" animBg="1"/>
      <p:bldP spid="208914" grpId="0" animBg="1"/>
      <p:bldP spid="208915" grpId="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ChangeArrowheads="1"/>
          </p:cNvSpPr>
          <p:nvPr/>
        </p:nvSpPr>
        <p:spPr bwMode="auto">
          <a:xfrm>
            <a:off x="1981200" y="34114"/>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3.5  </a:t>
            </a:r>
            <a:r>
              <a:rPr lang="zh-CN" altLang="en-US" sz="4400" dirty="0"/>
              <a:t>信号量</a:t>
            </a:r>
          </a:p>
        </p:txBody>
      </p:sp>
      <p:sp>
        <p:nvSpPr>
          <p:cNvPr id="157699"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事件控制块 </a:t>
            </a:r>
          </a:p>
        </p:txBody>
      </p:sp>
      <p:sp>
        <p:nvSpPr>
          <p:cNvPr id="209924" name="Text Box 4"/>
          <p:cNvSpPr txBox="1">
            <a:spLocks noChangeArrowheads="1"/>
          </p:cNvSpPr>
          <p:nvPr/>
        </p:nvSpPr>
        <p:spPr bwMode="auto">
          <a:xfrm>
            <a:off x="4343400" y="1676400"/>
            <a:ext cx="358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－等待事件任务超时就绪</a:t>
            </a:r>
          </a:p>
        </p:txBody>
      </p:sp>
      <p:sp>
        <p:nvSpPr>
          <p:cNvPr id="209925" name="Rectangle 5"/>
          <p:cNvSpPr>
            <a:spLocks noChangeArrowheads="1"/>
          </p:cNvSpPr>
          <p:nvPr/>
        </p:nvSpPr>
        <p:spPr bwMode="auto">
          <a:xfrm>
            <a:off x="2638426" y="2209800"/>
            <a:ext cx="703897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latin typeface="华文新魏" panose="02010800040101010101" pitchFamily="2" charset="-122"/>
                <a:ea typeface="华文新魏" panose="02010800040101010101" pitchFamily="2" charset="-122"/>
              </a:rPr>
              <a:t>      </a:t>
            </a:r>
            <a:r>
              <a:rPr lang="zh-CN" altLang="en-US" sz="2400" dirty="0">
                <a:latin typeface="华文新魏" panose="02010800040101010101" pitchFamily="2" charset="-122"/>
                <a:ea typeface="华文新魏" panose="02010800040101010101" pitchFamily="2" charset="-122"/>
              </a:rPr>
              <a:t>在</a:t>
            </a:r>
            <a:r>
              <a:rPr lang="en-US" altLang="zh-CN" sz="2400" dirty="0">
                <a:ea typeface="华文新魏" panose="02010800040101010101" pitchFamily="2" charset="-122"/>
              </a:rPr>
              <a:t>µ</a:t>
            </a:r>
            <a:r>
              <a:rPr lang="en-US" altLang="zh-CN" sz="2400" dirty="0">
                <a:latin typeface="华文新魏" panose="02010800040101010101" pitchFamily="2" charset="-122"/>
                <a:ea typeface="华文新魏" panose="02010800040101010101" pitchFamily="2" charset="-122"/>
              </a:rPr>
              <a:t>C/OS-II</a:t>
            </a:r>
            <a:r>
              <a:rPr lang="zh-CN" altLang="en-US" sz="2400" dirty="0">
                <a:latin typeface="华文新魏" panose="02010800040101010101" pitchFamily="2" charset="-122"/>
                <a:ea typeface="华文新魏" panose="02010800040101010101" pitchFamily="2" charset="-122"/>
              </a:rPr>
              <a:t>中，任务等待事件可以设定</a:t>
            </a:r>
            <a:r>
              <a:rPr lang="zh-CN" altLang="en-US" sz="2400" dirty="0">
                <a:solidFill>
                  <a:srgbClr val="00B050"/>
                </a:solidFill>
                <a:latin typeface="华文新魏" panose="02010800040101010101" pitchFamily="2" charset="-122"/>
                <a:ea typeface="华文新魏" panose="02010800040101010101" pitchFamily="2" charset="-122"/>
              </a:rPr>
              <a:t>超时</a:t>
            </a:r>
            <a:r>
              <a:rPr lang="zh-CN" altLang="en-US" sz="2400" dirty="0">
                <a:latin typeface="华文新魏" panose="02010800040101010101" pitchFamily="2" charset="-122"/>
                <a:ea typeface="华文新魏" panose="02010800040101010101" pitchFamily="2" charset="-122"/>
              </a:rPr>
              <a:t>时间，如果指定的事件没有发生而等待超时，那么任务也会被时钟节拍处理函数</a:t>
            </a:r>
            <a:r>
              <a:rPr lang="en-US" altLang="zh-CN" sz="2400" dirty="0">
                <a:latin typeface="华文新魏" panose="02010800040101010101" pitchFamily="2" charset="-122"/>
                <a:ea typeface="华文新魏" panose="02010800040101010101" pitchFamily="2" charset="-122"/>
              </a:rPr>
              <a:t>OSTimeTick()</a:t>
            </a:r>
            <a:r>
              <a:rPr lang="zh-CN" altLang="en-US" sz="2400" dirty="0">
                <a:latin typeface="华文新魏" panose="02010800040101010101" pitchFamily="2" charset="-122"/>
                <a:ea typeface="华文新魏" panose="02010800040101010101" pitchFamily="2" charset="-122"/>
              </a:rPr>
              <a:t>置为就绪。此时，等待任务列表中仍然保存这个任务，由函数</a:t>
            </a:r>
            <a:r>
              <a:rPr lang="en-US" altLang="zh-CN" sz="2400" dirty="0" err="1">
                <a:solidFill>
                  <a:srgbClr val="FF0000"/>
                </a:solidFill>
                <a:latin typeface="华文新魏" panose="02010800040101010101" pitchFamily="2" charset="-122"/>
                <a:ea typeface="华文新魏" panose="02010800040101010101" pitchFamily="2" charset="-122"/>
              </a:rPr>
              <a:t>OS_EventTO</a:t>
            </a:r>
            <a:r>
              <a:rPr lang="en-US" altLang="zh-CN" sz="2400" dirty="0">
                <a:solidFill>
                  <a:srgbClr val="FF0000"/>
                </a:solidFill>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实现任务退出等待任务列表。</a:t>
            </a:r>
          </a:p>
        </p:txBody>
      </p:sp>
      <p:sp>
        <p:nvSpPr>
          <p:cNvPr id="209926" name="Rectangle 6"/>
          <p:cNvSpPr>
            <a:spLocks noChangeArrowheads="1"/>
          </p:cNvSpPr>
          <p:nvPr/>
        </p:nvSpPr>
        <p:spPr bwMode="auto">
          <a:xfrm>
            <a:off x="3657600" y="4191000"/>
            <a:ext cx="4876800" cy="22098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dirty="0">
                <a:latin typeface="Arial" panose="020B0604020202020204" pitchFamily="34" charset="0"/>
              </a:rPr>
              <a:t>void  </a:t>
            </a:r>
            <a:r>
              <a:rPr lang="en-US" altLang="zh-CN" sz="1400" dirty="0" err="1">
                <a:latin typeface="Arial" panose="020B0604020202020204" pitchFamily="34" charset="0"/>
              </a:rPr>
              <a:t>OS_EventTO</a:t>
            </a:r>
            <a:r>
              <a:rPr lang="en-US" altLang="zh-CN" sz="1400" dirty="0">
                <a:latin typeface="Arial" panose="020B0604020202020204" pitchFamily="34" charset="0"/>
              </a:rPr>
              <a:t> (OS_EVENT *</a:t>
            </a:r>
            <a:r>
              <a:rPr lang="en-US" altLang="zh-CN" sz="1400" dirty="0" err="1">
                <a:latin typeface="Arial" panose="020B0604020202020204" pitchFamily="34" charset="0"/>
              </a:rPr>
              <a:t>pevent</a:t>
            </a:r>
            <a:r>
              <a:rPr lang="en-US" altLang="zh-CN" sz="1400" dirty="0">
                <a:latin typeface="Arial" panose="020B0604020202020204" pitchFamily="34" charset="0"/>
              </a:rPr>
              <a:t>)</a:t>
            </a:r>
          </a:p>
          <a:p>
            <a:pPr>
              <a:defRPr/>
            </a:pPr>
            <a:r>
              <a:rPr lang="en-US" altLang="zh-CN" sz="1400" dirty="0">
                <a:latin typeface="Arial" panose="020B0604020202020204" pitchFamily="34" charset="0"/>
              </a:rPr>
              <a:t>{</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pevent</a:t>
            </a:r>
            <a:r>
              <a:rPr lang="en-US" altLang="zh-CN" sz="1400" dirty="0">
                <a:latin typeface="Arial" panose="020B0604020202020204" pitchFamily="34" charset="0"/>
              </a:rPr>
              <a:t>-&gt;</a:t>
            </a:r>
            <a:r>
              <a:rPr lang="en-US" altLang="zh-CN" sz="1400" dirty="0" err="1">
                <a:latin typeface="Arial" panose="020B0604020202020204" pitchFamily="34" charset="0"/>
              </a:rPr>
              <a:t>OSEventTbl</a:t>
            </a:r>
            <a:r>
              <a:rPr lang="en-US" altLang="zh-CN" sz="1400" dirty="0">
                <a:latin typeface="Arial" panose="020B0604020202020204" pitchFamily="34" charset="0"/>
              </a:rPr>
              <a:t>[OSTCBCur-&gt;OSTCBY] </a:t>
            </a:r>
          </a:p>
          <a:p>
            <a:pPr>
              <a:defRPr/>
            </a:pPr>
            <a:r>
              <a:rPr lang="en-US" altLang="zh-CN" sz="1400" dirty="0">
                <a:latin typeface="Arial" panose="020B0604020202020204" pitchFamily="34" charset="0"/>
              </a:rPr>
              <a:t>         &amp;= ~OSTCBCur-&gt;</a:t>
            </a:r>
            <a:r>
              <a:rPr lang="en-US" altLang="zh-CN" sz="1400" dirty="0" err="1">
                <a:latin typeface="Arial" panose="020B0604020202020204" pitchFamily="34" charset="0"/>
              </a:rPr>
              <a:t>OSTCBBitX</a:t>
            </a:r>
            <a:r>
              <a:rPr lang="en-US" altLang="zh-CN" sz="1400" dirty="0">
                <a:latin typeface="Arial" panose="020B0604020202020204" pitchFamily="34" charset="0"/>
              </a:rPr>
              <a:t>) == 0x00) </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pevent</a:t>
            </a:r>
            <a:r>
              <a:rPr lang="en-US" altLang="zh-CN" sz="1400" dirty="0">
                <a:latin typeface="Arial" panose="020B0604020202020204" pitchFamily="34" charset="0"/>
              </a:rPr>
              <a:t>-&gt;</a:t>
            </a:r>
            <a:r>
              <a:rPr lang="en-US" altLang="zh-CN" sz="1400" dirty="0" err="1">
                <a:latin typeface="Arial" panose="020B0604020202020204" pitchFamily="34" charset="0"/>
              </a:rPr>
              <a:t>OSEventGrp</a:t>
            </a:r>
            <a:r>
              <a:rPr lang="en-US" altLang="zh-CN" sz="1400" dirty="0">
                <a:latin typeface="Arial" panose="020B0604020202020204" pitchFamily="34" charset="0"/>
              </a:rPr>
              <a:t> &amp;= ~OSTCBCur-&gt;</a:t>
            </a:r>
            <a:r>
              <a:rPr lang="en-US" altLang="zh-CN" sz="1400" dirty="0" err="1">
                <a:latin typeface="Arial" panose="020B0604020202020204" pitchFamily="34" charset="0"/>
              </a:rPr>
              <a:t>OSTCBBitY</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OSTCBCur-&gt;</a:t>
            </a:r>
            <a:r>
              <a:rPr lang="en-US" altLang="zh-CN" sz="1400" dirty="0" err="1">
                <a:latin typeface="Arial" panose="020B0604020202020204" pitchFamily="34" charset="0"/>
              </a:rPr>
              <a:t>OSTCBStat</a:t>
            </a:r>
            <a:r>
              <a:rPr lang="en-US" altLang="zh-CN" sz="1400" dirty="0">
                <a:latin typeface="Arial" panose="020B0604020202020204" pitchFamily="34" charset="0"/>
              </a:rPr>
              <a:t>     = OS_STAT_RDY;</a:t>
            </a:r>
          </a:p>
          <a:p>
            <a:pPr>
              <a:defRPr/>
            </a:pPr>
            <a:r>
              <a:rPr lang="en-US" altLang="zh-CN" sz="1400" dirty="0">
                <a:latin typeface="Arial" panose="020B0604020202020204" pitchFamily="34" charset="0"/>
              </a:rPr>
              <a:t>    OSTCBCur-&gt;</a:t>
            </a:r>
            <a:r>
              <a:rPr lang="en-US" altLang="zh-CN" sz="1400" dirty="0" err="1">
                <a:latin typeface="Arial" panose="020B0604020202020204" pitchFamily="34" charset="0"/>
              </a:rPr>
              <a:t>OSTCBEventPtr</a:t>
            </a:r>
            <a:r>
              <a:rPr lang="en-US" altLang="zh-CN" sz="1400" dirty="0">
                <a:latin typeface="Arial" panose="020B0604020202020204" pitchFamily="34" charset="0"/>
              </a:rPr>
              <a:t> = (OS_EVENT *)0;</a:t>
            </a:r>
          </a:p>
          <a:p>
            <a:pPr>
              <a:defRPr/>
            </a:pPr>
            <a:r>
              <a:rPr lang="en-US" altLang="zh-CN" sz="1400" dirty="0">
                <a:latin typeface="Arial" panose="020B0604020202020204" pitchFamily="34" charset="0"/>
              </a:rPr>
              <a:t>}</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209924"/>
                                        </p:tgtEl>
                                        <p:attrNameLst>
                                          <p:attrName>style.visibility</p:attrName>
                                        </p:attrNameLst>
                                      </p:cBhvr>
                                      <p:to>
                                        <p:strVal val="visible"/>
                                      </p:to>
                                    </p:set>
                                    <p:anim calcmode="discrete" valueType="clr">
                                      <p:cBhvr override="childStyle">
                                        <p:cTn id="7" dur="80"/>
                                        <p:tgtEl>
                                          <p:spTgt spid="20992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09924"/>
                                        </p:tgtEl>
                                        <p:attrNameLst>
                                          <p:attrName>fillcolor</p:attrName>
                                        </p:attrNameLst>
                                      </p:cBhvr>
                                      <p:tavLst>
                                        <p:tav tm="0">
                                          <p:val>
                                            <p:clrVal>
                                              <a:schemeClr val="accent2"/>
                                            </p:clrVal>
                                          </p:val>
                                        </p:tav>
                                        <p:tav tm="50000">
                                          <p:val>
                                            <p:clrVal>
                                              <a:schemeClr val="hlink"/>
                                            </p:clrVal>
                                          </p:val>
                                        </p:tav>
                                      </p:tavLst>
                                    </p:anim>
                                    <p:set>
                                      <p:cBhvr>
                                        <p:cTn id="9" dur="80"/>
                                        <p:tgtEl>
                                          <p:spTgt spid="209924"/>
                                        </p:tgtEl>
                                        <p:attrNameLst>
                                          <p:attrName>fill.type</p:attrName>
                                        </p:attrNameLst>
                                      </p:cBhvr>
                                      <p:to>
                                        <p:strVal val="solid"/>
                                      </p:to>
                                    </p:set>
                                  </p:childTnLst>
                                </p:cTn>
                              </p:par>
                            </p:childTnLst>
                          </p:cTn>
                        </p:par>
                        <p:par>
                          <p:cTn id="10" fill="hold">
                            <p:stCondLst>
                              <p:cond delay="0"/>
                            </p:stCondLst>
                            <p:childTnLst>
                              <p:par>
                                <p:cTn id="11" presetID="22" presetClass="entr" presetSubtype="1" fill="hold" grpId="0" nodeType="afterEffect">
                                  <p:stCondLst>
                                    <p:cond delay="0"/>
                                  </p:stCondLst>
                                  <p:childTnLst>
                                    <p:set>
                                      <p:cBhvr>
                                        <p:cTn id="12" dur="1" fill="hold">
                                          <p:stCondLst>
                                            <p:cond delay="0"/>
                                          </p:stCondLst>
                                        </p:cTn>
                                        <p:tgtEl>
                                          <p:spTgt spid="209925"/>
                                        </p:tgtEl>
                                        <p:attrNameLst>
                                          <p:attrName>style.visibility</p:attrName>
                                        </p:attrNameLst>
                                      </p:cBhvr>
                                      <p:to>
                                        <p:strVal val="visible"/>
                                      </p:to>
                                    </p:set>
                                    <p:animEffect transition="in" filter="wipe(up)">
                                      <p:cBhvr>
                                        <p:cTn id="13" dur="500"/>
                                        <p:tgtEl>
                                          <p:spTgt spid="209925"/>
                                        </p:tgtEl>
                                      </p:cBhvr>
                                    </p:animEffect>
                                  </p:childTnLst>
                                </p:cTn>
                              </p:par>
                            </p:childTnLst>
                          </p:cTn>
                        </p:par>
                        <p:par>
                          <p:cTn id="14" fill="hold">
                            <p:stCondLst>
                              <p:cond delay="500"/>
                            </p:stCondLst>
                            <p:childTnLst>
                              <p:par>
                                <p:cTn id="15" presetID="12" presetClass="entr" presetSubtype="1" fill="hold" grpId="0" nodeType="afterEffect">
                                  <p:stCondLst>
                                    <p:cond delay="0"/>
                                  </p:stCondLst>
                                  <p:childTnLst>
                                    <p:set>
                                      <p:cBhvr>
                                        <p:cTn id="16" dur="1" fill="hold">
                                          <p:stCondLst>
                                            <p:cond delay="0"/>
                                          </p:stCondLst>
                                        </p:cTn>
                                        <p:tgtEl>
                                          <p:spTgt spid="209926"/>
                                        </p:tgtEl>
                                        <p:attrNameLst>
                                          <p:attrName>style.visibility</p:attrName>
                                        </p:attrNameLst>
                                      </p:cBhvr>
                                      <p:to>
                                        <p:strVal val="visible"/>
                                      </p:to>
                                    </p:set>
                                    <p:animEffect transition="in" filter="slide(fromTop)">
                                      <p:cBhvr>
                                        <p:cTn id="17" dur="500"/>
                                        <p:tgtEl>
                                          <p:spTgt spid="2099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4" grpId="0"/>
      <p:bldP spid="209925" grpId="0"/>
      <p:bldP spid="209926" grpId="0" animBg="1"/>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ChangeArrowheads="1"/>
          </p:cNvSpPr>
          <p:nvPr/>
        </p:nvSpPr>
        <p:spPr bwMode="auto">
          <a:xfrm>
            <a:off x="1981200" y="-34124"/>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3.5  </a:t>
            </a:r>
            <a:r>
              <a:rPr lang="zh-CN" altLang="en-US" sz="4400" dirty="0"/>
              <a:t>信号量</a:t>
            </a:r>
          </a:p>
        </p:txBody>
      </p:sp>
      <p:sp>
        <p:nvSpPr>
          <p:cNvPr id="210947"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改进的任务控制块及任务删除函数  </a:t>
            </a:r>
          </a:p>
        </p:txBody>
      </p:sp>
      <p:sp>
        <p:nvSpPr>
          <p:cNvPr id="210948" name="Rectangle 4"/>
          <p:cNvSpPr>
            <a:spLocks noChangeArrowheads="1"/>
          </p:cNvSpPr>
          <p:nvPr/>
        </p:nvSpPr>
        <p:spPr bwMode="auto">
          <a:xfrm>
            <a:off x="2667000" y="2311312"/>
            <a:ext cx="6858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latin typeface="华文新魏" panose="02010800040101010101" pitchFamily="2" charset="-122"/>
                <a:ea typeface="华文新魏" panose="02010800040101010101" pitchFamily="2" charset="-122"/>
              </a:rPr>
              <a:t>      </a:t>
            </a:r>
            <a:r>
              <a:rPr lang="zh-CN" altLang="en-US" sz="2400" dirty="0">
                <a:latin typeface="华文新魏" panose="02010800040101010101" pitchFamily="2" charset="-122"/>
                <a:ea typeface="华文新魏" panose="02010800040101010101" pitchFamily="2" charset="-122"/>
              </a:rPr>
              <a:t>删除任务时必须将任务从它等待事件的等待任务列表中删除，所以在任务控制块中增加一个指向</a:t>
            </a:r>
            <a:r>
              <a:rPr lang="zh-CN" altLang="en-US" sz="2400" dirty="0">
                <a:solidFill>
                  <a:srgbClr val="00B050"/>
                </a:solidFill>
                <a:latin typeface="华文新魏" panose="02010800040101010101" pitchFamily="2" charset="-122"/>
                <a:ea typeface="华文新魏" panose="02010800040101010101" pitchFamily="2" charset="-122"/>
              </a:rPr>
              <a:t>其所等待的事件</a:t>
            </a:r>
            <a:r>
              <a:rPr lang="zh-CN" altLang="en-US" sz="2400" dirty="0">
                <a:latin typeface="华文新魏" panose="02010800040101010101" pitchFamily="2" charset="-122"/>
                <a:ea typeface="华文新魏" panose="02010800040101010101" pitchFamily="2" charset="-122"/>
              </a:rPr>
              <a:t>的指针。</a:t>
            </a:r>
            <a:r>
              <a:rPr lang="zh-CN" altLang="en-US" dirty="0"/>
              <a:t> </a:t>
            </a:r>
          </a:p>
        </p:txBody>
      </p:sp>
      <p:sp>
        <p:nvSpPr>
          <p:cNvPr id="210949" name="Rectangle 5"/>
          <p:cNvSpPr>
            <a:spLocks noChangeArrowheads="1"/>
          </p:cNvSpPr>
          <p:nvPr/>
        </p:nvSpPr>
        <p:spPr bwMode="auto">
          <a:xfrm>
            <a:off x="4114800" y="3581400"/>
            <a:ext cx="3917950" cy="28194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dirty="0">
                <a:latin typeface="Arial" panose="020B0604020202020204" pitchFamily="34" charset="0"/>
              </a:rPr>
              <a:t>typedef struct </a:t>
            </a:r>
            <a:r>
              <a:rPr lang="en-US" altLang="zh-CN" sz="1400" dirty="0" err="1">
                <a:latin typeface="Arial" panose="020B0604020202020204" pitchFamily="34" charset="0"/>
              </a:rPr>
              <a:t>os_tcb</a:t>
            </a:r>
            <a:r>
              <a:rPr lang="en-US" altLang="zh-CN" sz="1400" dirty="0">
                <a:latin typeface="Arial" panose="020B0604020202020204" pitchFamily="34" charset="0"/>
              </a:rPr>
              <a:t> {</a:t>
            </a:r>
          </a:p>
          <a:p>
            <a:pPr>
              <a:defRPr/>
            </a:pPr>
            <a:r>
              <a:rPr lang="en-US" altLang="zh-CN" sz="1400" dirty="0">
                <a:latin typeface="Arial" panose="020B0604020202020204" pitchFamily="34" charset="0"/>
              </a:rPr>
              <a:t>    OS_STK    	*</a:t>
            </a:r>
            <a:r>
              <a:rPr lang="en-US" altLang="zh-CN" sz="1400" dirty="0" err="1">
                <a:latin typeface="Arial" panose="020B0604020202020204" pitchFamily="34" charset="0"/>
              </a:rPr>
              <a:t>OSTCBStkPtr</a:t>
            </a:r>
            <a:r>
              <a:rPr lang="en-US" altLang="zh-CN" sz="1400" dirty="0">
                <a:latin typeface="Arial" panose="020B0604020202020204" pitchFamily="34" charset="0"/>
              </a:rPr>
              <a:t>;</a:t>
            </a:r>
          </a:p>
          <a:p>
            <a:pPr>
              <a:defRPr/>
            </a:pPr>
            <a:r>
              <a:rPr lang="en-US" altLang="zh-CN" sz="1400" dirty="0">
                <a:latin typeface="Arial" panose="020B0604020202020204" pitchFamily="34" charset="0"/>
              </a:rPr>
              <a:t>    struct </a:t>
            </a:r>
            <a:r>
              <a:rPr lang="en-US" altLang="zh-CN" sz="1400" dirty="0" err="1">
                <a:latin typeface="Arial" panose="020B0604020202020204" pitchFamily="34" charset="0"/>
              </a:rPr>
              <a:t>os_tcb</a:t>
            </a:r>
            <a:r>
              <a:rPr lang="en-US" altLang="zh-CN" sz="1400" dirty="0">
                <a:latin typeface="Arial" panose="020B0604020202020204" pitchFamily="34" charset="0"/>
              </a:rPr>
              <a:t> 	*</a:t>
            </a:r>
            <a:r>
              <a:rPr lang="en-US" altLang="zh-CN" sz="1400" dirty="0" err="1">
                <a:latin typeface="Arial" panose="020B0604020202020204" pitchFamily="34" charset="0"/>
              </a:rPr>
              <a:t>OSTCBNext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struct </a:t>
            </a:r>
            <a:r>
              <a:rPr lang="en-US" altLang="zh-CN" sz="1400" dirty="0" err="1">
                <a:latin typeface="Arial" panose="020B0604020202020204" pitchFamily="34" charset="0"/>
              </a:rPr>
              <a:t>os_tcb</a:t>
            </a:r>
            <a:r>
              <a:rPr lang="en-US" altLang="zh-CN" sz="1400" dirty="0">
                <a:latin typeface="Arial" panose="020B0604020202020204" pitchFamily="34" charset="0"/>
              </a:rPr>
              <a:t> 	*</a:t>
            </a:r>
            <a:r>
              <a:rPr lang="en-US" altLang="zh-CN" sz="1400" dirty="0" err="1">
                <a:latin typeface="Arial" panose="020B0604020202020204" pitchFamily="34" charset="0"/>
              </a:rPr>
              <a:t>OSTCBPrev</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r>
              <a:rPr lang="en-US" altLang="zh-CN" sz="1400" i="1" dirty="0">
                <a:solidFill>
                  <a:srgbClr val="FF0000"/>
                </a:solidFill>
                <a:latin typeface="Arial" panose="020B0604020202020204" pitchFamily="34" charset="0"/>
              </a:rPr>
              <a:t>OS_EVENT  	*</a:t>
            </a:r>
            <a:r>
              <a:rPr lang="en-US" altLang="zh-CN" sz="1400" i="1" dirty="0" err="1">
                <a:solidFill>
                  <a:srgbClr val="FF0000"/>
                </a:solidFill>
                <a:latin typeface="Arial" panose="020B0604020202020204" pitchFamily="34" charset="0"/>
              </a:rPr>
              <a:t>OSTCBEventPtr</a:t>
            </a:r>
            <a:r>
              <a:rPr lang="en-US" altLang="zh-CN" sz="1400" i="1" dirty="0">
                <a:solidFill>
                  <a:srgbClr val="FF0000"/>
                </a:solidFill>
                <a:latin typeface="Arial" panose="020B0604020202020204" pitchFamily="34" charset="0"/>
              </a:rPr>
              <a:t>;</a:t>
            </a:r>
          </a:p>
          <a:p>
            <a:pPr>
              <a:defRPr/>
            </a:pPr>
            <a:r>
              <a:rPr lang="en-US" altLang="zh-CN" sz="1400" dirty="0">
                <a:latin typeface="Arial" panose="020B0604020202020204" pitchFamily="34" charset="0"/>
              </a:rPr>
              <a:t>    INT16U      	</a:t>
            </a:r>
            <a:r>
              <a:rPr lang="en-US" altLang="zh-CN" sz="1400" dirty="0" err="1">
                <a:latin typeface="Arial" panose="020B0604020202020204" pitchFamily="34" charset="0"/>
              </a:rPr>
              <a:t>OSTCBDly</a:t>
            </a:r>
            <a:r>
              <a:rPr lang="en-US" altLang="zh-CN" sz="1400" dirty="0">
                <a:latin typeface="Arial" panose="020B0604020202020204" pitchFamily="34" charset="0"/>
              </a:rPr>
              <a:t>;</a:t>
            </a:r>
          </a:p>
          <a:p>
            <a:pPr>
              <a:defRPr/>
            </a:pPr>
            <a:r>
              <a:rPr lang="en-US" altLang="zh-CN" sz="1400" dirty="0">
                <a:latin typeface="Arial" panose="020B0604020202020204" pitchFamily="34" charset="0"/>
              </a:rPr>
              <a:t>    INT8U       	</a:t>
            </a:r>
            <a:r>
              <a:rPr lang="en-US" altLang="zh-CN" sz="1400" dirty="0" err="1">
                <a:latin typeface="Arial" panose="020B0604020202020204" pitchFamily="34" charset="0"/>
              </a:rPr>
              <a:t>OSTCBStat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INT8U       	</a:t>
            </a:r>
            <a:r>
              <a:rPr lang="en-US" altLang="zh-CN" sz="1400" dirty="0" err="1">
                <a:latin typeface="Arial" panose="020B0604020202020204" pitchFamily="34" charset="0"/>
              </a:rPr>
              <a:t>OSTCBPrio</a:t>
            </a:r>
            <a:r>
              <a:rPr lang="en-US" altLang="zh-CN" sz="1400" dirty="0">
                <a:latin typeface="Arial" panose="020B0604020202020204" pitchFamily="34" charset="0"/>
              </a:rPr>
              <a:t>;</a:t>
            </a:r>
          </a:p>
          <a:p>
            <a:pPr>
              <a:defRPr/>
            </a:pPr>
            <a:r>
              <a:rPr lang="en-US" altLang="zh-CN" sz="1400" dirty="0">
                <a:latin typeface="Arial" panose="020B0604020202020204" pitchFamily="34" charset="0"/>
              </a:rPr>
              <a:t>    INT8U       	OSTCBX;</a:t>
            </a:r>
          </a:p>
          <a:p>
            <a:pPr>
              <a:defRPr/>
            </a:pPr>
            <a:r>
              <a:rPr lang="en-US" altLang="zh-CN" sz="1400" dirty="0">
                <a:latin typeface="Arial" panose="020B0604020202020204" pitchFamily="34" charset="0"/>
              </a:rPr>
              <a:t>    INT8U       	OSTCBY;</a:t>
            </a:r>
          </a:p>
          <a:p>
            <a:pPr>
              <a:defRPr/>
            </a:pPr>
            <a:r>
              <a:rPr lang="en-US" altLang="zh-CN" sz="1400" dirty="0">
                <a:latin typeface="Arial" panose="020B0604020202020204" pitchFamily="34" charset="0"/>
              </a:rPr>
              <a:t>    INT8U       	</a:t>
            </a:r>
            <a:r>
              <a:rPr lang="en-US" altLang="zh-CN" sz="1400" dirty="0" err="1">
                <a:latin typeface="Arial" panose="020B0604020202020204" pitchFamily="34" charset="0"/>
              </a:rPr>
              <a:t>OSTCBBitX</a:t>
            </a:r>
            <a:r>
              <a:rPr lang="en-US" altLang="zh-CN" sz="1400" dirty="0">
                <a:latin typeface="Arial" panose="020B0604020202020204" pitchFamily="34" charset="0"/>
              </a:rPr>
              <a:t>;</a:t>
            </a:r>
          </a:p>
          <a:p>
            <a:pPr>
              <a:defRPr/>
            </a:pPr>
            <a:r>
              <a:rPr lang="en-US" altLang="zh-CN" sz="1400" dirty="0">
                <a:latin typeface="Arial" panose="020B0604020202020204" pitchFamily="34" charset="0"/>
              </a:rPr>
              <a:t>    INT8U       	</a:t>
            </a:r>
            <a:r>
              <a:rPr lang="en-US" altLang="zh-CN" sz="1400" dirty="0" err="1">
                <a:latin typeface="Arial" panose="020B0604020202020204" pitchFamily="34" charset="0"/>
              </a:rPr>
              <a:t>OSTCBBitY</a:t>
            </a:r>
            <a:r>
              <a:rPr lang="en-US" altLang="zh-CN" sz="1400" dirty="0">
                <a:latin typeface="Arial" panose="020B0604020202020204" pitchFamily="34" charset="0"/>
              </a:rPr>
              <a:t>;</a:t>
            </a:r>
          </a:p>
          <a:p>
            <a:pPr>
              <a:defRPr/>
            </a:pPr>
            <a:r>
              <a:rPr lang="de-DE" altLang="zh-CN" sz="1400" dirty="0">
                <a:latin typeface="Arial" panose="020B0604020202020204" pitchFamily="34" charset="0"/>
              </a:rPr>
              <a:t>} OS_TCB;</a:t>
            </a:r>
          </a:p>
        </p:txBody>
      </p:sp>
      <p:sp>
        <p:nvSpPr>
          <p:cNvPr id="6" name="燕尾形 5">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10947"/>
                                        </p:tgtEl>
                                        <p:attrNameLst>
                                          <p:attrName>style.visibility</p:attrName>
                                        </p:attrNameLst>
                                      </p:cBhvr>
                                      <p:to>
                                        <p:strVal val="visible"/>
                                      </p:to>
                                    </p:set>
                                    <p:anim calcmode="lin" valueType="num">
                                      <p:cBhvr additive="base">
                                        <p:cTn id="7" dur="500" fill="hold"/>
                                        <p:tgtEl>
                                          <p:spTgt spid="210947"/>
                                        </p:tgtEl>
                                        <p:attrNameLst>
                                          <p:attrName>ppt_x</p:attrName>
                                        </p:attrNameLst>
                                      </p:cBhvr>
                                      <p:tavLst>
                                        <p:tav tm="0">
                                          <p:val>
                                            <p:strVal val="1+#ppt_w/2"/>
                                          </p:val>
                                        </p:tav>
                                        <p:tav tm="100000">
                                          <p:val>
                                            <p:strVal val="#ppt_x"/>
                                          </p:val>
                                        </p:tav>
                                      </p:tavLst>
                                    </p:anim>
                                    <p:anim calcmode="lin" valueType="num">
                                      <p:cBhvr additive="base">
                                        <p:cTn id="8" dur="500" fill="hold"/>
                                        <p:tgtEl>
                                          <p:spTgt spid="21094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210948"/>
                                        </p:tgtEl>
                                        <p:attrNameLst>
                                          <p:attrName>style.visibility</p:attrName>
                                        </p:attrNameLst>
                                      </p:cBhvr>
                                      <p:to>
                                        <p:strVal val="visible"/>
                                      </p:to>
                                    </p:set>
                                    <p:animEffect transition="in" filter="wipe(up)">
                                      <p:cBhvr>
                                        <p:cTn id="12" dur="500"/>
                                        <p:tgtEl>
                                          <p:spTgt spid="210948"/>
                                        </p:tgtEl>
                                      </p:cBhvr>
                                    </p:animEffect>
                                  </p:childTnLst>
                                </p:cTn>
                              </p:par>
                            </p:childTnLst>
                          </p:cTn>
                        </p:par>
                        <p:par>
                          <p:cTn id="13" fill="hold">
                            <p:stCondLst>
                              <p:cond delay="1000"/>
                            </p:stCondLst>
                            <p:childTnLst>
                              <p:par>
                                <p:cTn id="14" presetID="12" presetClass="entr" presetSubtype="1" fill="hold" grpId="0" nodeType="afterEffect">
                                  <p:stCondLst>
                                    <p:cond delay="0"/>
                                  </p:stCondLst>
                                  <p:childTnLst>
                                    <p:set>
                                      <p:cBhvr>
                                        <p:cTn id="15" dur="1" fill="hold">
                                          <p:stCondLst>
                                            <p:cond delay="0"/>
                                          </p:stCondLst>
                                        </p:cTn>
                                        <p:tgtEl>
                                          <p:spTgt spid="210949"/>
                                        </p:tgtEl>
                                        <p:attrNameLst>
                                          <p:attrName>style.visibility</p:attrName>
                                        </p:attrNameLst>
                                      </p:cBhvr>
                                      <p:to>
                                        <p:strVal val="visible"/>
                                      </p:to>
                                    </p:set>
                                    <p:animEffect transition="in" filter="slide(fromTop)">
                                      <p:cBhvr>
                                        <p:cTn id="16" dur="500"/>
                                        <p:tgtEl>
                                          <p:spTgt spid="2109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7" grpId="0"/>
      <p:bldP spid="210948" grpId="0"/>
      <p:bldP spid="210949" grpId="0" animBg="1"/>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ChangeArrowheads="1"/>
          </p:cNvSpPr>
          <p:nvPr/>
        </p:nvSpPr>
        <p:spPr bwMode="auto">
          <a:xfrm>
            <a:off x="1981200" y="4776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3.5  </a:t>
            </a:r>
            <a:r>
              <a:rPr lang="zh-CN" altLang="en-US" sz="4400" dirty="0"/>
              <a:t>信号量</a:t>
            </a:r>
          </a:p>
        </p:txBody>
      </p:sp>
      <p:sp>
        <p:nvSpPr>
          <p:cNvPr id="211971"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改进的任务控制块及任务删除函数  </a:t>
            </a:r>
          </a:p>
        </p:txBody>
      </p:sp>
      <p:sp>
        <p:nvSpPr>
          <p:cNvPr id="211972" name="Rectangle 4"/>
          <p:cNvSpPr>
            <a:spLocks noChangeArrowheads="1"/>
          </p:cNvSpPr>
          <p:nvPr/>
        </p:nvSpPr>
        <p:spPr bwMode="auto">
          <a:xfrm>
            <a:off x="2825750" y="2819400"/>
            <a:ext cx="6470650" cy="35052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s-ES" altLang="zh-CN" sz="1400">
                <a:latin typeface="Arial" panose="020B0604020202020204" pitchFamily="34" charset="0"/>
              </a:rPr>
              <a:t>INT8U  OSTaskDel (INT8U prio)</a:t>
            </a:r>
          </a:p>
          <a:p>
            <a:pPr>
              <a:defRPr/>
            </a:pPr>
            <a:r>
              <a:rPr lang="es-ES" altLang="zh-CN" sz="1400">
                <a:latin typeface="Arial" panose="020B0604020202020204" pitchFamily="34" charset="0"/>
              </a:rPr>
              <a:t>{</a:t>
            </a:r>
          </a:p>
          <a:p>
            <a:pPr>
              <a:defRPr/>
            </a:pPr>
            <a:r>
              <a:rPr lang="es-ES" altLang="zh-CN" sz="1400" i="1">
                <a:solidFill>
                  <a:srgbClr val="FF0000"/>
                </a:solidFill>
                <a:latin typeface="Arial" panose="020B0604020202020204" pitchFamily="34" charset="0"/>
              </a:rPr>
              <a:t>#if OS_EVENT_EN &gt; 0</a:t>
            </a:r>
          </a:p>
          <a:p>
            <a:pPr>
              <a:defRPr/>
            </a:pPr>
            <a:r>
              <a:rPr lang="es-ES" altLang="zh-CN" sz="1400" i="1">
                <a:solidFill>
                  <a:srgbClr val="FF0000"/>
                </a:solidFill>
                <a:latin typeface="Arial" panose="020B0604020202020204" pitchFamily="34" charset="0"/>
              </a:rPr>
              <a:t>    </a:t>
            </a:r>
            <a:r>
              <a:rPr lang="en-US" altLang="zh-CN" sz="1400" i="1">
                <a:solidFill>
                  <a:srgbClr val="FF0000"/>
                </a:solidFill>
                <a:latin typeface="Arial" panose="020B0604020202020204" pitchFamily="34" charset="0"/>
              </a:rPr>
              <a:t>OS_EVENT     *pevent;</a:t>
            </a:r>
          </a:p>
          <a:p>
            <a:pPr>
              <a:defRPr/>
            </a:pPr>
            <a:r>
              <a:rPr lang="en-US" altLang="zh-CN" sz="1400" i="1">
                <a:solidFill>
                  <a:srgbClr val="FF0000"/>
                </a:solidFill>
                <a:latin typeface="Arial" panose="020B0604020202020204" pitchFamily="34" charset="0"/>
              </a:rPr>
              <a:t>#endif</a:t>
            </a:r>
          </a:p>
          <a:p>
            <a:pPr>
              <a:defRPr/>
            </a:pPr>
            <a:r>
              <a:rPr lang="en-US" altLang="zh-CN" sz="1400">
                <a:latin typeface="Arial" panose="020B0604020202020204" pitchFamily="34" charset="0"/>
              </a:rPr>
              <a:t>……</a:t>
            </a:r>
          </a:p>
          <a:p>
            <a:pPr>
              <a:defRPr/>
            </a:pPr>
            <a:r>
              <a:rPr lang="pt-BR" altLang="zh-CN" sz="1400" i="1">
                <a:solidFill>
                  <a:srgbClr val="FF0000"/>
                </a:solidFill>
                <a:latin typeface="Arial" panose="020B0604020202020204" pitchFamily="34" charset="0"/>
              </a:rPr>
              <a:t>#if OS_EVENT_EN &gt; 0</a:t>
            </a:r>
          </a:p>
          <a:p>
            <a:pPr>
              <a:defRPr/>
            </a:pPr>
            <a:r>
              <a:rPr lang="pt-BR" altLang="zh-CN" sz="1400" i="1">
                <a:solidFill>
                  <a:srgbClr val="FF0000"/>
                </a:solidFill>
                <a:latin typeface="Arial" panose="020B0604020202020204" pitchFamily="34" charset="0"/>
              </a:rPr>
              <a:t>    pevent = ptcb-&gt;OSTCBEventPtr;</a:t>
            </a:r>
          </a:p>
          <a:p>
            <a:pPr>
              <a:defRPr/>
            </a:pPr>
            <a:r>
              <a:rPr lang="pt-BR" altLang="zh-CN" sz="1400" i="1">
                <a:solidFill>
                  <a:srgbClr val="FF0000"/>
                </a:solidFill>
                <a:latin typeface="Arial" panose="020B0604020202020204" pitchFamily="34" charset="0"/>
              </a:rPr>
              <a:t>    </a:t>
            </a:r>
            <a:r>
              <a:rPr lang="en-US" altLang="zh-CN" sz="1400" i="1">
                <a:solidFill>
                  <a:srgbClr val="FF0000"/>
                </a:solidFill>
                <a:latin typeface="Arial" panose="020B0604020202020204" pitchFamily="34" charset="0"/>
              </a:rPr>
              <a:t>if (pevent != (OS_EVENT *)0) {</a:t>
            </a:r>
          </a:p>
          <a:p>
            <a:pPr>
              <a:defRPr/>
            </a:pPr>
            <a:r>
              <a:rPr lang="en-US" altLang="zh-CN" sz="1400" i="1">
                <a:solidFill>
                  <a:srgbClr val="FF0000"/>
                </a:solidFill>
                <a:latin typeface="Arial" panose="020B0604020202020204" pitchFamily="34" charset="0"/>
              </a:rPr>
              <a:t>        if ((pevent-&gt;OSEventTbl[ptcb-&gt;OSTCBY] &amp;= ~ptcb-&gt;OSTCBBitX) == 0) {</a:t>
            </a:r>
          </a:p>
          <a:p>
            <a:pPr>
              <a:defRPr/>
            </a:pPr>
            <a:r>
              <a:rPr lang="en-US" altLang="zh-CN" sz="1400" i="1">
                <a:solidFill>
                  <a:srgbClr val="FF0000"/>
                </a:solidFill>
                <a:latin typeface="Arial" panose="020B0604020202020204" pitchFamily="34" charset="0"/>
              </a:rPr>
              <a:t>            pevent-&gt;OSEventGrp &amp;= ~ptcb-&gt;OSTCBBitY;</a:t>
            </a:r>
          </a:p>
          <a:p>
            <a:pPr>
              <a:defRPr/>
            </a:pPr>
            <a:r>
              <a:rPr lang="en-US" altLang="zh-CN" sz="1400" i="1">
                <a:solidFill>
                  <a:srgbClr val="FF0000"/>
                </a:solidFill>
                <a:latin typeface="Arial" panose="020B0604020202020204" pitchFamily="34" charset="0"/>
              </a:rPr>
              <a:t>        }</a:t>
            </a:r>
          </a:p>
          <a:p>
            <a:pPr>
              <a:defRPr/>
            </a:pPr>
            <a:r>
              <a:rPr lang="en-US" altLang="zh-CN" sz="1400" i="1">
                <a:solidFill>
                  <a:srgbClr val="FF0000"/>
                </a:solidFill>
                <a:latin typeface="Arial" panose="020B0604020202020204" pitchFamily="34" charset="0"/>
              </a:rPr>
              <a:t>    }</a:t>
            </a:r>
          </a:p>
          <a:p>
            <a:pPr>
              <a:defRPr/>
            </a:pPr>
            <a:r>
              <a:rPr lang="en-US" altLang="zh-CN" sz="1400" i="1">
                <a:solidFill>
                  <a:srgbClr val="FF0000"/>
                </a:solidFill>
                <a:latin typeface="Arial" panose="020B0604020202020204" pitchFamily="34" charset="0"/>
              </a:rPr>
              <a:t>#endif</a:t>
            </a:r>
          </a:p>
          <a:p>
            <a:pPr>
              <a:defRPr/>
            </a:pPr>
            <a:r>
              <a:rPr lang="en-US" altLang="zh-CN" sz="1400">
                <a:latin typeface="Arial" panose="020B0604020202020204" pitchFamily="34" charset="0"/>
              </a:rPr>
              <a:t>……</a:t>
            </a:r>
          </a:p>
          <a:p>
            <a:pPr>
              <a:defRPr/>
            </a:pPr>
            <a:r>
              <a:rPr lang="en-US" altLang="zh-CN" sz="1400">
                <a:latin typeface="Arial" panose="020B0604020202020204" pitchFamily="34" charset="0"/>
              </a:rPr>
              <a:t>}</a:t>
            </a:r>
          </a:p>
        </p:txBody>
      </p:sp>
      <p:sp>
        <p:nvSpPr>
          <p:cNvPr id="211973" name="Text Box 5"/>
          <p:cNvSpPr txBox="1">
            <a:spLocks noChangeArrowheads="1"/>
          </p:cNvSpPr>
          <p:nvPr/>
        </p:nvSpPr>
        <p:spPr bwMode="auto">
          <a:xfrm>
            <a:off x="4419601" y="2286000"/>
            <a:ext cx="3298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ea typeface="华文新魏" panose="02010800040101010101" pitchFamily="2" charset="-122"/>
              </a:rPr>
              <a:t>改进后的任务删除函数</a:t>
            </a:r>
          </a:p>
        </p:txBody>
      </p:sp>
      <p:sp>
        <p:nvSpPr>
          <p:cNvPr id="211974" name="AutoShape 6"/>
          <p:cNvSpPr>
            <a:spLocks noChangeArrowheads="1"/>
          </p:cNvSpPr>
          <p:nvPr/>
        </p:nvSpPr>
        <p:spPr bwMode="auto">
          <a:xfrm>
            <a:off x="1752600" y="2209800"/>
            <a:ext cx="2590800" cy="1371600"/>
          </a:xfrm>
          <a:prstGeom prst="cloudCallout">
            <a:avLst>
              <a:gd name="adj1" fmla="val 25736"/>
              <a:gd name="adj2" fmla="val 92593"/>
            </a:avLst>
          </a:prstGeom>
          <a:solidFill>
            <a:srgbClr val="FFFF99"/>
          </a:solidFill>
          <a:ln w="9525">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注意：</a:t>
            </a:r>
            <a:r>
              <a:rPr lang="zh-CN" altLang="en-US" sz="1400">
                <a:solidFill>
                  <a:srgbClr val="FF0000"/>
                </a:solidFill>
              </a:rPr>
              <a:t>＃</a:t>
            </a:r>
            <a:r>
              <a:rPr lang="en-US" altLang="zh-CN" sz="1400">
                <a:solidFill>
                  <a:srgbClr val="FF0000"/>
                </a:solidFill>
              </a:rPr>
              <a:t>if</a:t>
            </a:r>
            <a:r>
              <a:rPr lang="zh-CN" altLang="en-US" sz="1400"/>
              <a:t>和</a:t>
            </a:r>
            <a:r>
              <a:rPr lang="zh-CN" altLang="en-US" sz="1400">
                <a:solidFill>
                  <a:srgbClr val="FF0000"/>
                </a:solidFill>
              </a:rPr>
              <a:t>＃</a:t>
            </a:r>
            <a:r>
              <a:rPr lang="en-US" altLang="zh-CN" sz="1400">
                <a:solidFill>
                  <a:srgbClr val="FF0000"/>
                </a:solidFill>
              </a:rPr>
              <a:t>endif</a:t>
            </a:r>
            <a:r>
              <a:rPr lang="zh-CN" altLang="en-US" sz="1400"/>
              <a:t>采用了</a:t>
            </a:r>
            <a:r>
              <a:rPr lang="zh-CN" altLang="en-US" sz="1400">
                <a:solidFill>
                  <a:srgbClr val="FF0000"/>
                </a:solidFill>
              </a:rPr>
              <a:t>条件编译</a:t>
            </a:r>
            <a:r>
              <a:rPr lang="zh-CN" altLang="en-US" sz="1400"/>
              <a:t>，编译条件为</a:t>
            </a:r>
            <a:r>
              <a:rPr lang="en-US" altLang="zh-CN" sz="1400">
                <a:solidFill>
                  <a:srgbClr val="FF0000"/>
                </a:solidFill>
              </a:rPr>
              <a:t>OS_EVENT_EN&gt;0</a:t>
            </a:r>
          </a:p>
        </p:txBody>
      </p:sp>
      <p:sp>
        <p:nvSpPr>
          <p:cNvPr id="211975" name="Rectangle 7"/>
          <p:cNvSpPr>
            <a:spLocks noChangeArrowheads="1"/>
          </p:cNvSpPr>
          <p:nvPr/>
        </p:nvSpPr>
        <p:spPr bwMode="auto">
          <a:xfrm>
            <a:off x="3048000" y="4572000"/>
            <a:ext cx="6096000" cy="685800"/>
          </a:xfrm>
          <a:prstGeom prst="rect">
            <a:avLst/>
          </a:prstGeom>
          <a:noFill/>
          <a:ln w="19050">
            <a:solidFill>
              <a:srgbClr val="0000FF"/>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1976" name="AutoShape 8"/>
          <p:cNvSpPr>
            <a:spLocks noChangeArrowheads="1"/>
          </p:cNvSpPr>
          <p:nvPr/>
        </p:nvSpPr>
        <p:spPr bwMode="auto">
          <a:xfrm>
            <a:off x="7391400" y="3124200"/>
            <a:ext cx="1524000" cy="1066800"/>
          </a:xfrm>
          <a:prstGeom prst="cloudCallout">
            <a:avLst>
              <a:gd name="adj1" fmla="val -43750"/>
              <a:gd name="adj2" fmla="val 84227"/>
            </a:avLst>
          </a:prstGeom>
          <a:solidFill>
            <a:srgbClr val="FFC5E2"/>
          </a:solidFill>
          <a:ln w="9525">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任务从等待事件列表中删除</a:t>
            </a:r>
          </a:p>
        </p:txBody>
      </p:sp>
      <p:sp>
        <p:nvSpPr>
          <p:cNvPr id="9" name="燕尾形 8">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11971"/>
                                        </p:tgtEl>
                                        <p:attrNameLst>
                                          <p:attrName>style.visibility</p:attrName>
                                        </p:attrNameLst>
                                      </p:cBhvr>
                                      <p:to>
                                        <p:strVal val="visible"/>
                                      </p:to>
                                    </p:set>
                                    <p:anim calcmode="lin" valueType="num">
                                      <p:cBhvr additive="base">
                                        <p:cTn id="7" dur="500" fill="hold"/>
                                        <p:tgtEl>
                                          <p:spTgt spid="211971"/>
                                        </p:tgtEl>
                                        <p:attrNameLst>
                                          <p:attrName>ppt_x</p:attrName>
                                        </p:attrNameLst>
                                      </p:cBhvr>
                                      <p:tavLst>
                                        <p:tav tm="0">
                                          <p:val>
                                            <p:strVal val="1+#ppt_w/2"/>
                                          </p:val>
                                        </p:tav>
                                        <p:tav tm="100000">
                                          <p:val>
                                            <p:strVal val="#ppt_x"/>
                                          </p:val>
                                        </p:tav>
                                      </p:tavLst>
                                    </p:anim>
                                    <p:anim calcmode="lin" valueType="num">
                                      <p:cBhvr additive="base">
                                        <p:cTn id="8" dur="500" fill="hold"/>
                                        <p:tgtEl>
                                          <p:spTgt spid="21197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7" presetClass="entr" presetSubtype="0" fill="hold" grpId="0" nodeType="afterEffect">
                                  <p:stCondLst>
                                    <p:cond delay="0"/>
                                  </p:stCondLst>
                                  <p:iterate type="lt">
                                    <p:tmPct val="50000"/>
                                  </p:iterate>
                                  <p:childTnLst>
                                    <p:set>
                                      <p:cBhvr>
                                        <p:cTn id="11" dur="1" fill="hold">
                                          <p:stCondLst>
                                            <p:cond delay="0"/>
                                          </p:stCondLst>
                                        </p:cTn>
                                        <p:tgtEl>
                                          <p:spTgt spid="211973"/>
                                        </p:tgtEl>
                                        <p:attrNameLst>
                                          <p:attrName>style.visibility</p:attrName>
                                        </p:attrNameLst>
                                      </p:cBhvr>
                                      <p:to>
                                        <p:strVal val="visible"/>
                                      </p:to>
                                    </p:set>
                                    <p:anim calcmode="discrete" valueType="clr">
                                      <p:cBhvr override="childStyle">
                                        <p:cTn id="12" dur="80"/>
                                        <p:tgtEl>
                                          <p:spTgt spid="211973"/>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211973"/>
                                        </p:tgtEl>
                                        <p:attrNameLst>
                                          <p:attrName>fillcolor</p:attrName>
                                        </p:attrNameLst>
                                      </p:cBhvr>
                                      <p:tavLst>
                                        <p:tav tm="0">
                                          <p:val>
                                            <p:clrVal>
                                              <a:schemeClr val="accent2"/>
                                            </p:clrVal>
                                          </p:val>
                                        </p:tav>
                                        <p:tav tm="50000">
                                          <p:val>
                                            <p:clrVal>
                                              <a:schemeClr val="hlink"/>
                                            </p:clrVal>
                                          </p:val>
                                        </p:tav>
                                      </p:tavLst>
                                    </p:anim>
                                    <p:set>
                                      <p:cBhvr>
                                        <p:cTn id="14" dur="80"/>
                                        <p:tgtEl>
                                          <p:spTgt spid="211973"/>
                                        </p:tgtEl>
                                        <p:attrNameLst>
                                          <p:attrName>fill.type</p:attrName>
                                        </p:attrNameLst>
                                      </p:cBhvr>
                                      <p:to>
                                        <p:strVal val="solid"/>
                                      </p:to>
                                    </p:set>
                                  </p:childTnLst>
                                </p:cTn>
                              </p:par>
                            </p:childTnLst>
                          </p:cTn>
                        </p:par>
                        <p:par>
                          <p:cTn id="15" fill="hold">
                            <p:stCondLst>
                              <p:cond delay="439"/>
                            </p:stCondLst>
                            <p:childTnLst>
                              <p:par>
                                <p:cTn id="16" presetID="12" presetClass="entr" presetSubtype="1" fill="hold" grpId="0" nodeType="afterEffect">
                                  <p:stCondLst>
                                    <p:cond delay="0"/>
                                  </p:stCondLst>
                                  <p:childTnLst>
                                    <p:set>
                                      <p:cBhvr>
                                        <p:cTn id="17" dur="1" fill="hold">
                                          <p:stCondLst>
                                            <p:cond delay="0"/>
                                          </p:stCondLst>
                                        </p:cTn>
                                        <p:tgtEl>
                                          <p:spTgt spid="211972"/>
                                        </p:tgtEl>
                                        <p:attrNameLst>
                                          <p:attrName>style.visibility</p:attrName>
                                        </p:attrNameLst>
                                      </p:cBhvr>
                                      <p:to>
                                        <p:strVal val="visible"/>
                                      </p:to>
                                    </p:set>
                                    <p:animEffect transition="in" filter="slide(fromTop)">
                                      <p:cBhvr>
                                        <p:cTn id="18" dur="500"/>
                                        <p:tgtEl>
                                          <p:spTgt spid="211972"/>
                                        </p:tgtEl>
                                      </p:cBhvr>
                                    </p:animEffect>
                                  </p:childTnLst>
                                </p:cTn>
                              </p:par>
                            </p:childTnLst>
                          </p:cTn>
                        </p:par>
                      </p:childTnLst>
                    </p:cTn>
                  </p:par>
                  <p:par>
                    <p:cTn id="19" fill="hold">
                      <p:stCondLst>
                        <p:cond delay="indefinite"/>
                      </p:stCondLst>
                      <p:childTnLst>
                        <p:par>
                          <p:cTn id="20" fill="hold">
                            <p:stCondLst>
                              <p:cond delay="0"/>
                            </p:stCondLst>
                            <p:childTnLst>
                              <p:par>
                                <p:cTn id="21" presetID="47" presetClass="entr" presetSubtype="0" fill="hold" grpId="0" nodeType="clickEffect">
                                  <p:stCondLst>
                                    <p:cond delay="0"/>
                                  </p:stCondLst>
                                  <p:childTnLst>
                                    <p:set>
                                      <p:cBhvr>
                                        <p:cTn id="22" dur="1" fill="hold">
                                          <p:stCondLst>
                                            <p:cond delay="0"/>
                                          </p:stCondLst>
                                        </p:cTn>
                                        <p:tgtEl>
                                          <p:spTgt spid="211974"/>
                                        </p:tgtEl>
                                        <p:attrNameLst>
                                          <p:attrName>style.visibility</p:attrName>
                                        </p:attrNameLst>
                                      </p:cBhvr>
                                      <p:to>
                                        <p:strVal val="visible"/>
                                      </p:to>
                                    </p:set>
                                    <p:animEffect transition="in" filter="fade">
                                      <p:cBhvr>
                                        <p:cTn id="23" dur="1000"/>
                                        <p:tgtEl>
                                          <p:spTgt spid="211974"/>
                                        </p:tgtEl>
                                      </p:cBhvr>
                                    </p:animEffect>
                                    <p:anim calcmode="lin" valueType="num">
                                      <p:cBhvr>
                                        <p:cTn id="24" dur="1000" fill="hold"/>
                                        <p:tgtEl>
                                          <p:spTgt spid="211974"/>
                                        </p:tgtEl>
                                        <p:attrNameLst>
                                          <p:attrName>ppt_x</p:attrName>
                                        </p:attrNameLst>
                                      </p:cBhvr>
                                      <p:tavLst>
                                        <p:tav tm="0">
                                          <p:val>
                                            <p:strVal val="#ppt_x"/>
                                          </p:val>
                                        </p:tav>
                                        <p:tav tm="100000">
                                          <p:val>
                                            <p:strVal val="#ppt_x"/>
                                          </p:val>
                                        </p:tav>
                                      </p:tavLst>
                                    </p:anim>
                                    <p:anim calcmode="lin" valueType="num">
                                      <p:cBhvr>
                                        <p:cTn id="25" dur="1000" fill="hold"/>
                                        <p:tgtEl>
                                          <p:spTgt spid="211974"/>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211974"/>
                                        </p:tgtEl>
                                        <p:attrNameLst>
                                          <p:attrName>style.visibility</p:attrName>
                                        </p:attrNameLst>
                                      </p:cBhvr>
                                      <p:to>
                                        <p:strVal val="hidden"/>
                                      </p:to>
                                    </p:set>
                                  </p:childTnLst>
                                </p:cTn>
                              </p:par>
                              <p:par>
                                <p:cTn id="30" presetID="53" presetClass="entr" presetSubtype="16" fill="hold" grpId="0" nodeType="withEffect">
                                  <p:stCondLst>
                                    <p:cond delay="0"/>
                                  </p:stCondLst>
                                  <p:childTnLst>
                                    <p:set>
                                      <p:cBhvr>
                                        <p:cTn id="31" dur="1" fill="hold">
                                          <p:stCondLst>
                                            <p:cond delay="0"/>
                                          </p:stCondLst>
                                        </p:cTn>
                                        <p:tgtEl>
                                          <p:spTgt spid="211975"/>
                                        </p:tgtEl>
                                        <p:attrNameLst>
                                          <p:attrName>style.visibility</p:attrName>
                                        </p:attrNameLst>
                                      </p:cBhvr>
                                      <p:to>
                                        <p:strVal val="visible"/>
                                      </p:to>
                                    </p:set>
                                    <p:anim calcmode="lin" valueType="num">
                                      <p:cBhvr>
                                        <p:cTn id="32" dur="500" fill="hold"/>
                                        <p:tgtEl>
                                          <p:spTgt spid="211975"/>
                                        </p:tgtEl>
                                        <p:attrNameLst>
                                          <p:attrName>ppt_w</p:attrName>
                                        </p:attrNameLst>
                                      </p:cBhvr>
                                      <p:tavLst>
                                        <p:tav tm="0">
                                          <p:val>
                                            <p:fltVal val="0"/>
                                          </p:val>
                                        </p:tav>
                                        <p:tav tm="100000">
                                          <p:val>
                                            <p:strVal val="#ppt_w"/>
                                          </p:val>
                                        </p:tav>
                                      </p:tavLst>
                                    </p:anim>
                                    <p:anim calcmode="lin" valueType="num">
                                      <p:cBhvr>
                                        <p:cTn id="33" dur="500" fill="hold"/>
                                        <p:tgtEl>
                                          <p:spTgt spid="211975"/>
                                        </p:tgtEl>
                                        <p:attrNameLst>
                                          <p:attrName>ppt_h</p:attrName>
                                        </p:attrNameLst>
                                      </p:cBhvr>
                                      <p:tavLst>
                                        <p:tav tm="0">
                                          <p:val>
                                            <p:fltVal val="0"/>
                                          </p:val>
                                        </p:tav>
                                        <p:tav tm="100000">
                                          <p:val>
                                            <p:strVal val="#ppt_h"/>
                                          </p:val>
                                        </p:tav>
                                      </p:tavLst>
                                    </p:anim>
                                    <p:animEffect transition="in" filter="fade">
                                      <p:cBhvr>
                                        <p:cTn id="34" dur="500"/>
                                        <p:tgtEl>
                                          <p:spTgt spid="211975"/>
                                        </p:tgtEl>
                                      </p:cBhvr>
                                    </p:animEffect>
                                  </p:childTnLst>
                                </p:cTn>
                              </p:par>
                            </p:childTnLst>
                          </p:cTn>
                        </p:par>
                        <p:par>
                          <p:cTn id="35" fill="hold">
                            <p:stCondLst>
                              <p:cond delay="0"/>
                            </p:stCondLst>
                            <p:childTnLst>
                              <p:par>
                                <p:cTn id="36" presetID="47" presetClass="entr" presetSubtype="0" fill="hold" grpId="0" nodeType="afterEffect">
                                  <p:stCondLst>
                                    <p:cond delay="0"/>
                                  </p:stCondLst>
                                  <p:childTnLst>
                                    <p:set>
                                      <p:cBhvr>
                                        <p:cTn id="37" dur="1" fill="hold">
                                          <p:stCondLst>
                                            <p:cond delay="0"/>
                                          </p:stCondLst>
                                        </p:cTn>
                                        <p:tgtEl>
                                          <p:spTgt spid="211976"/>
                                        </p:tgtEl>
                                        <p:attrNameLst>
                                          <p:attrName>style.visibility</p:attrName>
                                        </p:attrNameLst>
                                      </p:cBhvr>
                                      <p:to>
                                        <p:strVal val="visible"/>
                                      </p:to>
                                    </p:set>
                                    <p:animEffect transition="in" filter="fade">
                                      <p:cBhvr>
                                        <p:cTn id="38" dur="1000"/>
                                        <p:tgtEl>
                                          <p:spTgt spid="211976"/>
                                        </p:tgtEl>
                                      </p:cBhvr>
                                    </p:animEffect>
                                    <p:anim calcmode="lin" valueType="num">
                                      <p:cBhvr>
                                        <p:cTn id="39" dur="1000" fill="hold"/>
                                        <p:tgtEl>
                                          <p:spTgt spid="211976"/>
                                        </p:tgtEl>
                                        <p:attrNameLst>
                                          <p:attrName>ppt_x</p:attrName>
                                        </p:attrNameLst>
                                      </p:cBhvr>
                                      <p:tavLst>
                                        <p:tav tm="0">
                                          <p:val>
                                            <p:strVal val="#ppt_x"/>
                                          </p:val>
                                        </p:tav>
                                        <p:tav tm="100000">
                                          <p:val>
                                            <p:strVal val="#ppt_x"/>
                                          </p:val>
                                        </p:tav>
                                      </p:tavLst>
                                    </p:anim>
                                    <p:anim calcmode="lin" valueType="num">
                                      <p:cBhvr>
                                        <p:cTn id="40" dur="1000" fill="hold"/>
                                        <p:tgtEl>
                                          <p:spTgt spid="2119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71" grpId="0"/>
      <p:bldP spid="211972" grpId="0" animBg="1"/>
      <p:bldP spid="211973" grpId="0"/>
      <p:bldP spid="211974" grpId="0" animBg="1"/>
      <p:bldP spid="211974" grpId="1" animBg="1"/>
      <p:bldP spid="211975" grpId="0" animBg="1"/>
      <p:bldP spid="211976" grpId="0" animBg="1"/>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ChangeArrowheads="1"/>
          </p:cNvSpPr>
          <p:nvPr/>
        </p:nvSpPr>
        <p:spPr bwMode="auto">
          <a:xfrm>
            <a:off x="1981200" y="3411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3.5  </a:t>
            </a:r>
            <a:r>
              <a:rPr lang="zh-CN" altLang="en-US" sz="4400" dirty="0"/>
              <a:t>信号量</a:t>
            </a:r>
          </a:p>
        </p:txBody>
      </p:sp>
      <p:sp>
        <p:nvSpPr>
          <p:cNvPr id="212995"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改进的</a:t>
            </a:r>
            <a:r>
              <a:rPr lang="en-US" altLang="zh-CN" sz="3200"/>
              <a:t>OS</a:t>
            </a:r>
            <a:r>
              <a:rPr lang="zh-CN" altLang="en-US" sz="3200"/>
              <a:t>初始化</a:t>
            </a:r>
          </a:p>
        </p:txBody>
      </p:sp>
      <p:sp>
        <p:nvSpPr>
          <p:cNvPr id="212996" name="Rectangle 4"/>
          <p:cNvSpPr>
            <a:spLocks noChangeArrowheads="1"/>
          </p:cNvSpPr>
          <p:nvPr/>
        </p:nvSpPr>
        <p:spPr bwMode="auto">
          <a:xfrm>
            <a:off x="2667000" y="2338854"/>
            <a:ext cx="6858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latin typeface="华文新魏" panose="02010800040101010101" pitchFamily="2" charset="-122"/>
                <a:ea typeface="华文新魏" panose="02010800040101010101" pitchFamily="2" charset="-122"/>
              </a:rPr>
              <a:t>      </a:t>
            </a:r>
            <a:r>
              <a:rPr lang="zh-CN" altLang="en-US" sz="2400" dirty="0">
                <a:latin typeface="华文新魏" panose="02010800040101010101" pitchFamily="2" charset="-122"/>
                <a:ea typeface="华文新魏" panose="02010800040101010101" pitchFamily="2" charset="-122"/>
              </a:rPr>
              <a:t>我们已经知道，在使用事件控制块之前，需要将所有事件控制块链接成一个空闲事件控制块链表，通过调用函数</a:t>
            </a:r>
            <a:r>
              <a:rPr lang="en-US" altLang="zh-CN" sz="2400" dirty="0" err="1">
                <a:latin typeface="华文新魏" panose="02010800040101010101" pitchFamily="2" charset="-122"/>
                <a:ea typeface="华文新魏" panose="02010800040101010101" pitchFamily="2" charset="-122"/>
              </a:rPr>
              <a:t>OS_InitEventList</a:t>
            </a:r>
            <a:r>
              <a:rPr lang="en-US" altLang="zh-CN" sz="24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实现。那么这个函数是</a:t>
            </a:r>
            <a:r>
              <a:rPr lang="zh-CN" altLang="en-US" sz="2400" dirty="0">
                <a:solidFill>
                  <a:srgbClr val="00B050"/>
                </a:solidFill>
                <a:latin typeface="华文新魏" panose="02010800040101010101" pitchFamily="2" charset="-122"/>
                <a:ea typeface="华文新魏" panose="02010800040101010101" pitchFamily="2" charset="-122"/>
              </a:rPr>
              <a:t>什么时候被调用</a:t>
            </a:r>
            <a:r>
              <a:rPr lang="zh-CN" altLang="en-US" sz="2400" dirty="0">
                <a:latin typeface="华文新魏" panose="02010800040101010101" pitchFamily="2" charset="-122"/>
                <a:ea typeface="华文新魏" panose="02010800040101010101" pitchFamily="2" charset="-122"/>
              </a:rPr>
              <a:t>的呢？ 它是通过</a:t>
            </a:r>
            <a:r>
              <a:rPr lang="en-US" altLang="zh-CN" sz="2400" dirty="0" err="1">
                <a:latin typeface="华文新魏" panose="02010800040101010101" pitchFamily="2" charset="-122"/>
                <a:ea typeface="华文新魏" panose="02010800040101010101" pitchFamily="2" charset="-122"/>
              </a:rPr>
              <a:t>OSInit</a:t>
            </a:r>
            <a:r>
              <a:rPr lang="en-US" altLang="zh-CN" sz="24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函数调用的，这样能够使初始化方便和可靠。</a:t>
            </a:r>
          </a:p>
        </p:txBody>
      </p:sp>
      <p:sp>
        <p:nvSpPr>
          <p:cNvPr id="212997" name="Rectangle 5"/>
          <p:cNvSpPr>
            <a:spLocks noChangeArrowheads="1"/>
          </p:cNvSpPr>
          <p:nvPr/>
        </p:nvSpPr>
        <p:spPr bwMode="auto">
          <a:xfrm>
            <a:off x="4514850" y="4419600"/>
            <a:ext cx="3105150" cy="17526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pt-BR" altLang="zh-CN" sz="1400">
                <a:latin typeface="Arial" panose="020B0604020202020204" pitchFamily="34" charset="0"/>
              </a:rPr>
              <a:t>void  OSInit (void)</a:t>
            </a:r>
          </a:p>
          <a:p>
            <a:pPr>
              <a:defRPr/>
            </a:pPr>
            <a:r>
              <a:rPr lang="pt-BR" altLang="zh-CN" sz="1400">
                <a:latin typeface="Arial" panose="020B0604020202020204" pitchFamily="34" charset="0"/>
              </a:rPr>
              <a:t>{</a:t>
            </a:r>
          </a:p>
          <a:p>
            <a:pPr>
              <a:defRPr/>
            </a:pPr>
            <a:r>
              <a:rPr lang="pt-BR" altLang="zh-CN" sz="1400">
                <a:latin typeface="Arial" panose="020B0604020202020204" pitchFamily="34" charset="0"/>
              </a:rPr>
              <a:t>    OS_InitMisc();</a:t>
            </a:r>
          </a:p>
          <a:p>
            <a:pPr>
              <a:defRPr/>
            </a:pPr>
            <a:r>
              <a:rPr lang="pt-BR" altLang="zh-CN" sz="1400">
                <a:latin typeface="Arial" panose="020B0604020202020204" pitchFamily="34" charset="0"/>
              </a:rPr>
              <a:t>    OS_InitRdyList();</a:t>
            </a:r>
          </a:p>
          <a:p>
            <a:pPr>
              <a:defRPr/>
            </a:pPr>
            <a:r>
              <a:rPr lang="pt-BR" altLang="zh-CN" sz="1400">
                <a:latin typeface="Arial" panose="020B0604020202020204" pitchFamily="34" charset="0"/>
              </a:rPr>
              <a:t>    </a:t>
            </a:r>
            <a:r>
              <a:rPr lang="de-DE" altLang="zh-CN" sz="1400">
                <a:latin typeface="Arial" panose="020B0604020202020204" pitchFamily="34" charset="0"/>
              </a:rPr>
              <a:t>OS_InitTCBList();</a:t>
            </a:r>
          </a:p>
          <a:p>
            <a:pPr>
              <a:defRPr/>
            </a:pPr>
            <a:r>
              <a:rPr lang="de-DE" altLang="zh-CN" sz="1400">
                <a:latin typeface="Arial" panose="020B0604020202020204" pitchFamily="34" charset="0"/>
              </a:rPr>
              <a:t>    </a:t>
            </a:r>
            <a:r>
              <a:rPr lang="en-US" altLang="zh-CN" sz="1400">
                <a:latin typeface="Arial" panose="020B0604020202020204" pitchFamily="34" charset="0"/>
              </a:rPr>
              <a:t>OS_InitTaskIdle();</a:t>
            </a:r>
          </a:p>
          <a:p>
            <a:pPr>
              <a:defRPr/>
            </a:pPr>
            <a:r>
              <a:rPr lang="en-US" altLang="zh-CN" sz="1400">
                <a:latin typeface="Arial" panose="020B0604020202020204" pitchFamily="34" charset="0"/>
              </a:rPr>
              <a:t>    </a:t>
            </a:r>
            <a:r>
              <a:rPr lang="en-US" altLang="zh-CN" sz="1400" i="1">
                <a:solidFill>
                  <a:srgbClr val="FF0000"/>
                </a:solidFill>
                <a:latin typeface="Arial" panose="020B0604020202020204" pitchFamily="34" charset="0"/>
              </a:rPr>
              <a:t>OS_InitEventList();</a:t>
            </a:r>
          </a:p>
          <a:p>
            <a:pPr>
              <a:defRPr/>
            </a:pPr>
            <a:r>
              <a:rPr lang="en-US" altLang="zh-CN" sz="1400">
                <a:latin typeface="Arial" panose="020B0604020202020204" pitchFamily="34" charset="0"/>
              </a:rPr>
              <a:t>}</a:t>
            </a:r>
          </a:p>
        </p:txBody>
      </p:sp>
      <p:sp>
        <p:nvSpPr>
          <p:cNvPr id="6" name="燕尾形 5">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12995"/>
                                        </p:tgtEl>
                                        <p:attrNameLst>
                                          <p:attrName>style.visibility</p:attrName>
                                        </p:attrNameLst>
                                      </p:cBhvr>
                                      <p:to>
                                        <p:strVal val="visible"/>
                                      </p:to>
                                    </p:set>
                                    <p:anim calcmode="lin" valueType="num">
                                      <p:cBhvr additive="base">
                                        <p:cTn id="7" dur="500" fill="hold"/>
                                        <p:tgtEl>
                                          <p:spTgt spid="212995"/>
                                        </p:tgtEl>
                                        <p:attrNameLst>
                                          <p:attrName>ppt_x</p:attrName>
                                        </p:attrNameLst>
                                      </p:cBhvr>
                                      <p:tavLst>
                                        <p:tav tm="0">
                                          <p:val>
                                            <p:strVal val="1+#ppt_w/2"/>
                                          </p:val>
                                        </p:tav>
                                        <p:tav tm="100000">
                                          <p:val>
                                            <p:strVal val="#ppt_x"/>
                                          </p:val>
                                        </p:tav>
                                      </p:tavLst>
                                    </p:anim>
                                    <p:anim calcmode="lin" valueType="num">
                                      <p:cBhvr additive="base">
                                        <p:cTn id="8" dur="500" fill="hold"/>
                                        <p:tgtEl>
                                          <p:spTgt spid="21299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212996"/>
                                        </p:tgtEl>
                                        <p:attrNameLst>
                                          <p:attrName>style.visibility</p:attrName>
                                        </p:attrNameLst>
                                      </p:cBhvr>
                                      <p:to>
                                        <p:strVal val="visible"/>
                                      </p:to>
                                    </p:set>
                                    <p:animEffect transition="in" filter="wipe(up)">
                                      <p:cBhvr>
                                        <p:cTn id="12" dur="500"/>
                                        <p:tgtEl>
                                          <p:spTgt spid="212996"/>
                                        </p:tgtEl>
                                      </p:cBhvr>
                                    </p:animEffect>
                                  </p:childTnLst>
                                </p:cTn>
                              </p:par>
                            </p:childTnLst>
                          </p:cTn>
                        </p:par>
                        <p:par>
                          <p:cTn id="13" fill="hold">
                            <p:stCondLst>
                              <p:cond delay="1000"/>
                            </p:stCondLst>
                            <p:childTnLst>
                              <p:par>
                                <p:cTn id="14" presetID="12" presetClass="entr" presetSubtype="1" fill="hold" grpId="0" nodeType="afterEffect">
                                  <p:stCondLst>
                                    <p:cond delay="0"/>
                                  </p:stCondLst>
                                  <p:childTnLst>
                                    <p:set>
                                      <p:cBhvr>
                                        <p:cTn id="15" dur="1" fill="hold">
                                          <p:stCondLst>
                                            <p:cond delay="0"/>
                                          </p:stCondLst>
                                        </p:cTn>
                                        <p:tgtEl>
                                          <p:spTgt spid="212997"/>
                                        </p:tgtEl>
                                        <p:attrNameLst>
                                          <p:attrName>style.visibility</p:attrName>
                                        </p:attrNameLst>
                                      </p:cBhvr>
                                      <p:to>
                                        <p:strVal val="visible"/>
                                      </p:to>
                                    </p:set>
                                    <p:animEffect transition="in" filter="slide(fromTop)">
                                      <p:cBhvr>
                                        <p:cTn id="16" dur="500"/>
                                        <p:tgtEl>
                                          <p:spTgt spid="2129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995" grpId="0"/>
      <p:bldP spid="212996" grpId="0"/>
      <p:bldP spid="212997" grpId="0" animBg="1"/>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ChangeArrowheads="1"/>
          </p:cNvSpPr>
          <p:nvPr/>
        </p:nvSpPr>
        <p:spPr bwMode="auto">
          <a:xfrm>
            <a:off x="1981200" y="3411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3.5  </a:t>
            </a:r>
            <a:r>
              <a:rPr lang="zh-CN" altLang="en-US" sz="4400" dirty="0"/>
              <a:t>信号量</a:t>
            </a:r>
          </a:p>
        </p:txBody>
      </p:sp>
      <p:sp>
        <p:nvSpPr>
          <p:cNvPr id="217091"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信号量管理  </a:t>
            </a:r>
          </a:p>
        </p:txBody>
      </p:sp>
      <p:sp>
        <p:nvSpPr>
          <p:cNvPr id="217092" name="Rectangle 4"/>
          <p:cNvSpPr>
            <a:spLocks noChangeArrowheads="1"/>
          </p:cNvSpPr>
          <p:nvPr/>
        </p:nvSpPr>
        <p:spPr bwMode="auto">
          <a:xfrm>
            <a:off x="1733266" y="2996901"/>
            <a:ext cx="8477534"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dirty="0">
                <a:latin typeface="华文新魏" panose="02010800040101010101" pitchFamily="2" charset="-122"/>
                <a:ea typeface="华文新魏" panose="02010800040101010101" pitchFamily="2" charset="-122"/>
              </a:rPr>
              <a:t>      </a:t>
            </a:r>
            <a:r>
              <a:rPr lang="en-US" altLang="zh-CN" sz="2800" dirty="0" err="1">
                <a:latin typeface="华文新魏" panose="02010800040101010101" pitchFamily="2" charset="-122"/>
                <a:ea typeface="华文新魏" panose="02010800040101010101" pitchFamily="2" charset="-122"/>
              </a:rPr>
              <a:t>μC</a:t>
            </a:r>
            <a:r>
              <a:rPr lang="en-US" altLang="zh-CN" sz="2800" dirty="0">
                <a:latin typeface="华文新魏" panose="02010800040101010101" pitchFamily="2" charset="-122"/>
                <a:ea typeface="华文新魏" panose="02010800040101010101" pitchFamily="2" charset="-122"/>
              </a:rPr>
              <a:t>/OS-II</a:t>
            </a:r>
            <a:r>
              <a:rPr lang="zh-CN" altLang="en-US" sz="2800" dirty="0">
                <a:latin typeface="华文新魏" panose="02010800040101010101" pitchFamily="2" charset="-122"/>
                <a:ea typeface="华文新魏" panose="02010800040101010101" pitchFamily="2" charset="-122"/>
              </a:rPr>
              <a:t>支持对信号量的</a:t>
            </a:r>
            <a:r>
              <a:rPr lang="en-US" altLang="zh-CN" sz="2800" dirty="0">
                <a:latin typeface="华文新魏" panose="02010800040101010101" pitchFamily="2" charset="-122"/>
                <a:ea typeface="华文新魏" panose="02010800040101010101" pitchFamily="2" charset="-122"/>
              </a:rPr>
              <a:t>3</a:t>
            </a:r>
            <a:r>
              <a:rPr lang="zh-CN" altLang="en-US" sz="2800" dirty="0">
                <a:latin typeface="华文新魏" panose="02010800040101010101" pitchFamily="2" charset="-122"/>
                <a:ea typeface="华文新魏" panose="02010800040101010101" pitchFamily="2" charset="-122"/>
              </a:rPr>
              <a:t>种操作：创建信号量</a:t>
            </a:r>
            <a:r>
              <a:rPr lang="en-US" altLang="zh-CN" sz="2800" dirty="0" err="1">
                <a:solidFill>
                  <a:srgbClr val="FF0000"/>
                </a:solidFill>
                <a:latin typeface="华文新魏" panose="02010800040101010101" pitchFamily="2" charset="-122"/>
                <a:ea typeface="华文新魏" panose="02010800040101010101" pitchFamily="2" charset="-122"/>
              </a:rPr>
              <a:t>OSSemCreate</a:t>
            </a:r>
            <a:r>
              <a:rPr lang="en-US" altLang="zh-CN" sz="2800" dirty="0">
                <a:solidFill>
                  <a:srgbClr val="FF0000"/>
                </a:solidFill>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、发送信号量</a:t>
            </a:r>
            <a:r>
              <a:rPr lang="en-US" altLang="zh-CN" sz="2800" dirty="0" err="1">
                <a:solidFill>
                  <a:srgbClr val="FF0000"/>
                </a:solidFill>
                <a:latin typeface="华文新魏" panose="02010800040101010101" pitchFamily="2" charset="-122"/>
                <a:ea typeface="华文新魏" panose="02010800040101010101" pitchFamily="2" charset="-122"/>
              </a:rPr>
              <a:t>OSSemPost</a:t>
            </a:r>
            <a:r>
              <a:rPr lang="en-US" altLang="zh-CN" sz="2800" dirty="0">
                <a:solidFill>
                  <a:srgbClr val="FF0000"/>
                </a:solidFill>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和等待信号量</a:t>
            </a:r>
            <a:r>
              <a:rPr lang="en-US" altLang="zh-CN" sz="2800" dirty="0" err="1">
                <a:solidFill>
                  <a:srgbClr val="FF0000"/>
                </a:solidFill>
                <a:latin typeface="华文新魏" panose="02010800040101010101" pitchFamily="2" charset="-122"/>
                <a:ea typeface="华文新魏" panose="02010800040101010101" pitchFamily="2" charset="-122"/>
              </a:rPr>
              <a:t>OSSemPend</a:t>
            </a:r>
            <a:r>
              <a:rPr lang="en-US" altLang="zh-CN" sz="2800" dirty="0">
                <a:solidFill>
                  <a:srgbClr val="FF0000"/>
                </a:solidFill>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 </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17091"/>
                                        </p:tgtEl>
                                        <p:attrNameLst>
                                          <p:attrName>style.visibility</p:attrName>
                                        </p:attrNameLst>
                                      </p:cBhvr>
                                      <p:to>
                                        <p:strVal val="visible"/>
                                      </p:to>
                                    </p:set>
                                    <p:anim calcmode="lin" valueType="num">
                                      <p:cBhvr additive="base">
                                        <p:cTn id="7" dur="500" fill="hold"/>
                                        <p:tgtEl>
                                          <p:spTgt spid="217091"/>
                                        </p:tgtEl>
                                        <p:attrNameLst>
                                          <p:attrName>ppt_x</p:attrName>
                                        </p:attrNameLst>
                                      </p:cBhvr>
                                      <p:tavLst>
                                        <p:tav tm="0">
                                          <p:val>
                                            <p:strVal val="1+#ppt_w/2"/>
                                          </p:val>
                                        </p:tav>
                                        <p:tav tm="100000">
                                          <p:val>
                                            <p:strVal val="#ppt_x"/>
                                          </p:val>
                                        </p:tav>
                                      </p:tavLst>
                                    </p:anim>
                                    <p:anim calcmode="lin" valueType="num">
                                      <p:cBhvr additive="base">
                                        <p:cTn id="8" dur="500" fill="hold"/>
                                        <p:tgtEl>
                                          <p:spTgt spid="21709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217092"/>
                                        </p:tgtEl>
                                        <p:attrNameLst>
                                          <p:attrName>style.visibility</p:attrName>
                                        </p:attrNameLst>
                                      </p:cBhvr>
                                      <p:to>
                                        <p:strVal val="visible"/>
                                      </p:to>
                                    </p:set>
                                    <p:animEffect transition="in" filter="wipe(up)">
                                      <p:cBhvr>
                                        <p:cTn id="12" dur="500"/>
                                        <p:tgtEl>
                                          <p:spTgt spid="2170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091" grpId="0"/>
      <p:bldP spid="217092" grpId="0"/>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信号量含义用程序思维说明</a:t>
            </a:r>
          </a:p>
        </p:txBody>
      </p:sp>
      <p:sp>
        <p:nvSpPr>
          <p:cNvPr id="3" name="内容占位符 2"/>
          <p:cNvSpPr>
            <a:spLocks noGrp="1"/>
          </p:cNvSpPr>
          <p:nvPr>
            <p:ph idx="1"/>
          </p:nvPr>
        </p:nvSpPr>
        <p:spPr/>
        <p:txBody>
          <a:bodyPr/>
          <a:lstStyle/>
          <a:p>
            <a:r>
              <a:rPr lang="zh-CN" altLang="en-US" dirty="0">
                <a:latin typeface="等线" panose="02010600030101010101" pitchFamily="2" charset="-122"/>
                <a:ea typeface="等线" panose="02010600030101010101" pitchFamily="2" charset="-122"/>
              </a:rPr>
              <a:t>信号量可以设定</a:t>
            </a:r>
            <a:r>
              <a:rPr lang="zh-CN" altLang="en-US" dirty="0">
                <a:solidFill>
                  <a:srgbClr val="0070C0"/>
                </a:solidFill>
                <a:latin typeface="等线" panose="02010600030101010101" pitchFamily="2" charset="-122"/>
                <a:ea typeface="等线" panose="02010600030101010101" pitchFamily="2" charset="-122"/>
              </a:rPr>
              <a:t>一个值</a:t>
            </a:r>
            <a:r>
              <a:rPr lang="zh-CN" altLang="en-US" dirty="0">
                <a:latin typeface="等线" panose="02010600030101010101" pitchFamily="2" charset="-122"/>
                <a:ea typeface="等线" panose="02010600030101010101" pitchFamily="2" charset="-122"/>
              </a:rPr>
              <a:t>，允许最多又几个任务</a:t>
            </a:r>
            <a:r>
              <a:rPr lang="zh-CN" altLang="en-US" dirty="0">
                <a:solidFill>
                  <a:srgbClr val="00B050"/>
                </a:solidFill>
                <a:latin typeface="等线" panose="02010600030101010101" pitchFamily="2" charset="-122"/>
                <a:ea typeface="等线" panose="02010600030101010101" pitchFamily="2" charset="-122"/>
              </a:rPr>
              <a:t>同时去访问</a:t>
            </a:r>
            <a:r>
              <a:rPr lang="zh-CN" altLang="en-US" dirty="0">
                <a:latin typeface="等线" panose="02010600030101010101" pitchFamily="2" charset="-122"/>
                <a:ea typeface="等线" panose="02010600030101010101" pitchFamily="2" charset="-122"/>
              </a:rPr>
              <a:t>共享资源。比如我给他设定一个</a:t>
            </a:r>
            <a:r>
              <a:rPr lang="en-US" altLang="zh-CN" dirty="0">
                <a:solidFill>
                  <a:srgbClr val="FF0000"/>
                </a:solidFill>
                <a:latin typeface="等线" panose="02010600030101010101" pitchFamily="2" charset="-122"/>
                <a:ea typeface="等线" panose="02010600030101010101" pitchFamily="2" charset="-122"/>
              </a:rPr>
              <a:t>5</a:t>
            </a:r>
            <a:r>
              <a:rPr lang="zh-CN" altLang="en-US" dirty="0">
                <a:latin typeface="等线" panose="02010600030101010101" pitchFamily="2" charset="-122"/>
                <a:ea typeface="等线" panose="02010600030101010101" pitchFamily="2" charset="-122"/>
              </a:rPr>
              <a:t>，那么对多就有</a:t>
            </a:r>
            <a:r>
              <a:rPr lang="en-US" altLang="zh-CN" dirty="0">
                <a:latin typeface="等线" panose="02010600030101010101" pitchFamily="2" charset="-122"/>
                <a:ea typeface="等线" panose="02010600030101010101" pitchFamily="2" charset="-122"/>
              </a:rPr>
              <a:t>5</a:t>
            </a:r>
            <a:r>
              <a:rPr lang="zh-CN" altLang="en-US" dirty="0">
                <a:latin typeface="等线" panose="02010600030101010101" pitchFamily="2" charset="-122"/>
                <a:ea typeface="等线" panose="02010600030101010101" pitchFamily="2" charset="-122"/>
              </a:rPr>
              <a:t>个任务能同时访问共享资源。每个任务获得信号量的时候就把</a:t>
            </a:r>
            <a:r>
              <a:rPr lang="zh-CN" altLang="en-US" dirty="0">
                <a:solidFill>
                  <a:srgbClr val="FF0000"/>
                </a:solidFill>
                <a:latin typeface="等线" panose="02010600030101010101" pitchFamily="2" charset="-122"/>
                <a:ea typeface="等线" panose="02010600030101010101" pitchFamily="2" charset="-122"/>
              </a:rPr>
              <a:t>信号量计数器减去</a:t>
            </a:r>
            <a:r>
              <a:rPr lang="en-US" altLang="zh-CN" dirty="0">
                <a:solidFill>
                  <a:srgbClr val="FF0000"/>
                </a:solidFill>
                <a:latin typeface="等线" panose="02010600030101010101" pitchFamily="2" charset="-122"/>
                <a:ea typeface="等线" panose="02010600030101010101" pitchFamily="2" charset="-122"/>
              </a:rPr>
              <a:t>1</a:t>
            </a:r>
            <a:r>
              <a:rPr lang="zh-CN" altLang="en-US" dirty="0">
                <a:latin typeface="等线" panose="02010600030101010101" pitchFamily="2" charset="-122"/>
                <a:ea typeface="等线" panose="02010600030101010101" pitchFamily="2" charset="-122"/>
              </a:rPr>
              <a:t>，这样，再第五个任务获取后，计数器是</a:t>
            </a:r>
            <a:r>
              <a:rPr lang="en-US" altLang="zh-CN" dirty="0">
                <a:latin typeface="等线" panose="02010600030101010101" pitchFamily="2" charset="-122"/>
                <a:ea typeface="等线" panose="02010600030101010101" pitchFamily="2" charset="-122"/>
              </a:rPr>
              <a:t>0.</a:t>
            </a:r>
            <a:r>
              <a:rPr lang="zh-CN" altLang="en-US" dirty="0">
                <a:latin typeface="等线" panose="02010600030101010101" pitchFamily="2" charset="-122"/>
                <a:ea typeface="等线" panose="02010600030101010101" pitchFamily="2" charset="-122"/>
              </a:rPr>
              <a:t>当第</a:t>
            </a:r>
            <a:r>
              <a:rPr lang="zh-CN" altLang="en-US" dirty="0">
                <a:solidFill>
                  <a:srgbClr val="00B050"/>
                </a:solidFill>
                <a:latin typeface="等线" panose="02010600030101010101" pitchFamily="2" charset="-122"/>
                <a:ea typeface="等线" panose="02010600030101010101" pitchFamily="2" charset="-122"/>
              </a:rPr>
              <a:t>六</a:t>
            </a:r>
            <a:r>
              <a:rPr lang="zh-CN" altLang="en-US" dirty="0">
                <a:latin typeface="等线" panose="02010600030101010101" pitchFamily="2" charset="-122"/>
                <a:ea typeface="等线" panose="02010600030101010101" pitchFamily="2" charset="-122"/>
              </a:rPr>
              <a:t>个任务要去访问的时候申请信号量就</a:t>
            </a:r>
            <a:r>
              <a:rPr lang="zh-CN" altLang="en-US" dirty="0">
                <a:solidFill>
                  <a:srgbClr val="0070C0"/>
                </a:solidFill>
                <a:latin typeface="等线" panose="02010600030101010101" pitchFamily="2" charset="-122"/>
                <a:ea typeface="等线" panose="02010600030101010101" pitchFamily="2" charset="-122"/>
              </a:rPr>
              <a:t>只能等待</a:t>
            </a:r>
            <a:r>
              <a:rPr lang="zh-CN" altLang="en-US" dirty="0">
                <a:latin typeface="等线" panose="02010600030101010101" pitchFamily="2" charset="-122"/>
                <a:ea typeface="等线" panose="02010600030101010101" pitchFamily="2" charset="-122"/>
              </a:rPr>
              <a:t>了。</a:t>
            </a:r>
            <a:endParaRPr lang="en-US" altLang="zh-CN" dirty="0">
              <a:latin typeface="等线" panose="02010600030101010101" pitchFamily="2" charset="-122"/>
              <a:ea typeface="等线" panose="02010600030101010101" pitchFamily="2" charset="-122"/>
            </a:endParaRPr>
          </a:p>
          <a:p>
            <a:r>
              <a:rPr lang="zh-CN" altLang="en-US" dirty="0">
                <a:latin typeface="等线" panose="02010600030101010101" pitchFamily="2" charset="-122"/>
                <a:ea typeface="等线" panose="02010600030101010101" pitchFamily="2" charset="-122"/>
              </a:rPr>
              <a:t>等到</a:t>
            </a:r>
            <a:r>
              <a:rPr lang="zh-CN" altLang="en-US" dirty="0">
                <a:solidFill>
                  <a:srgbClr val="0070C0"/>
                </a:solidFill>
                <a:latin typeface="等线" panose="02010600030101010101" pitchFamily="2" charset="-122"/>
                <a:ea typeface="等线" panose="02010600030101010101" pitchFamily="2" charset="-122"/>
              </a:rPr>
              <a:t>之前的任务</a:t>
            </a:r>
            <a:r>
              <a:rPr lang="zh-CN" altLang="en-US" dirty="0">
                <a:latin typeface="等线" panose="02010600030101010101" pitchFamily="2" charset="-122"/>
                <a:ea typeface="等线" panose="02010600030101010101" pitchFamily="2" charset="-122"/>
              </a:rPr>
              <a:t>发一个信号出来，这样第六个任务才能去</a:t>
            </a:r>
            <a:r>
              <a:rPr lang="zh-CN" altLang="en-US" dirty="0">
                <a:solidFill>
                  <a:srgbClr val="00B050"/>
                </a:solidFill>
                <a:latin typeface="等线" panose="02010600030101010101" pitchFamily="2" charset="-122"/>
                <a:ea typeface="等线" panose="02010600030101010101" pitchFamily="2" charset="-122"/>
              </a:rPr>
              <a:t>访问共享资源</a:t>
            </a:r>
            <a:r>
              <a:rPr lang="zh-CN" altLang="en-US" dirty="0">
                <a:latin typeface="等线" panose="02010600030101010101" pitchFamily="2" charset="-122"/>
                <a:ea typeface="等线" panose="02010600030101010101" pitchFamily="2" charset="-122"/>
              </a:rPr>
              <a:t>。</a:t>
            </a: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ChangeArrowheads="1"/>
          </p:cNvSpPr>
          <p:nvPr/>
        </p:nvSpPr>
        <p:spPr bwMode="auto">
          <a:xfrm>
            <a:off x="1981200" y="44352"/>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dirty="0"/>
              <a:t>信号量管理  </a:t>
            </a:r>
          </a:p>
        </p:txBody>
      </p:sp>
      <p:sp>
        <p:nvSpPr>
          <p:cNvPr id="218115" name="Text Box 3"/>
          <p:cNvSpPr txBox="1">
            <a:spLocks noChangeArrowheads="1"/>
          </p:cNvSpPr>
          <p:nvPr/>
        </p:nvSpPr>
        <p:spPr bwMode="auto">
          <a:xfrm>
            <a:off x="4343400" y="297975"/>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－创建信号量</a:t>
            </a:r>
          </a:p>
        </p:txBody>
      </p:sp>
      <p:sp>
        <p:nvSpPr>
          <p:cNvPr id="218116" name="Rectangle 4"/>
          <p:cNvSpPr>
            <a:spLocks noChangeArrowheads="1"/>
          </p:cNvSpPr>
          <p:nvPr/>
        </p:nvSpPr>
        <p:spPr bwMode="auto">
          <a:xfrm>
            <a:off x="2362200" y="1535114"/>
            <a:ext cx="5791200" cy="4637087"/>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dirty="0">
                <a:latin typeface="Arial" panose="020B0604020202020204" pitchFamily="34" charset="0"/>
              </a:rPr>
              <a:t>OS_EVENT  *</a:t>
            </a:r>
            <a:r>
              <a:rPr lang="en-US" altLang="zh-CN" sz="1400" dirty="0" err="1">
                <a:latin typeface="Arial" panose="020B0604020202020204" pitchFamily="34" charset="0"/>
              </a:rPr>
              <a:t>OSSemCreate</a:t>
            </a:r>
            <a:r>
              <a:rPr lang="en-US" altLang="zh-CN" sz="1400" dirty="0">
                <a:latin typeface="Arial" panose="020B0604020202020204" pitchFamily="34" charset="0"/>
              </a:rPr>
              <a:t> (INT16U </a:t>
            </a:r>
            <a:r>
              <a:rPr lang="en-US" altLang="zh-CN" sz="1400" dirty="0" err="1">
                <a:latin typeface="Arial" panose="020B0604020202020204" pitchFamily="34" charset="0"/>
              </a:rPr>
              <a:t>cnt</a:t>
            </a:r>
            <a:r>
              <a:rPr lang="en-US" altLang="zh-CN" sz="1400" dirty="0">
                <a:latin typeface="Arial" panose="020B0604020202020204" pitchFamily="34" charset="0"/>
              </a:rPr>
              <a:t>)</a:t>
            </a:r>
          </a:p>
          <a:p>
            <a:pPr>
              <a:defRPr/>
            </a:pPr>
            <a:r>
              <a:rPr lang="en-US" altLang="zh-CN" sz="1400" dirty="0">
                <a:latin typeface="Arial" panose="020B0604020202020204" pitchFamily="34" charset="0"/>
              </a:rPr>
              <a:t>{</a:t>
            </a:r>
          </a:p>
          <a:p>
            <a:pPr>
              <a:defRPr/>
            </a:pPr>
            <a:r>
              <a:rPr lang="en-US" altLang="zh-CN" sz="1400" dirty="0">
                <a:latin typeface="Arial" panose="020B0604020202020204" pitchFamily="34" charset="0"/>
              </a:rPr>
              <a:t>    OS_EVENT  *</a:t>
            </a:r>
            <a:r>
              <a:rPr lang="en-US" altLang="zh-CN" sz="1400" dirty="0" err="1">
                <a:latin typeface="Arial" panose="020B0604020202020204" pitchFamily="34" charset="0"/>
              </a:rPr>
              <a:t>pevent</a:t>
            </a:r>
            <a:r>
              <a:rPr lang="en-US" altLang="zh-CN" sz="1400" dirty="0">
                <a:latin typeface="Arial" panose="020B0604020202020204" pitchFamily="34" charset="0"/>
              </a:rPr>
              <a:t>;</a:t>
            </a:r>
          </a:p>
          <a:p>
            <a:pPr>
              <a:defRPr/>
            </a:pPr>
            <a:endParaRPr lang="en-US" altLang="zh-CN" sz="1400" dirty="0">
              <a:latin typeface="Arial" panose="020B0604020202020204" pitchFamily="34" charset="0"/>
            </a:endParaRPr>
          </a:p>
          <a:p>
            <a:pPr>
              <a:defRPr/>
            </a:pPr>
            <a:r>
              <a:rPr lang="en-US" altLang="zh-CN" sz="1400" dirty="0">
                <a:latin typeface="Arial" panose="020B0604020202020204" pitchFamily="34" charset="0"/>
              </a:rPr>
              <a:t>    if (OSIntNesting &gt; 0) {</a:t>
            </a:r>
          </a:p>
          <a:p>
            <a:pPr>
              <a:defRPr/>
            </a:pPr>
            <a:r>
              <a:rPr lang="en-US" altLang="zh-CN" sz="1400" dirty="0">
                <a:latin typeface="Arial" panose="020B0604020202020204" pitchFamily="34" charset="0"/>
              </a:rPr>
              <a:t>        return ((OS_EVENT *)0);</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OS_ENTER_CRITICAL();</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pevent</a:t>
            </a:r>
            <a:r>
              <a:rPr lang="en-US" altLang="zh-CN" sz="1400" dirty="0">
                <a:latin typeface="Arial" panose="020B0604020202020204" pitchFamily="34" charset="0"/>
              </a:rPr>
              <a:t> = </a:t>
            </a:r>
            <a:r>
              <a:rPr lang="en-US" altLang="zh-CN" sz="1400" dirty="0" err="1">
                <a:latin typeface="Arial" panose="020B0604020202020204" pitchFamily="34" charset="0"/>
              </a:rPr>
              <a:t>OSEventFreeList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OSEventFreeList</a:t>
            </a:r>
            <a:r>
              <a:rPr lang="en-US" altLang="zh-CN" sz="1400" dirty="0">
                <a:latin typeface="Arial" panose="020B0604020202020204" pitchFamily="34" charset="0"/>
              </a:rPr>
              <a:t> != (OS_EVENT *)0)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OSEventFreeList</a:t>
            </a:r>
            <a:r>
              <a:rPr lang="en-US" altLang="zh-CN" sz="1400" dirty="0">
                <a:latin typeface="Arial" panose="020B0604020202020204" pitchFamily="34" charset="0"/>
              </a:rPr>
              <a:t> = (OS_EVENT *)</a:t>
            </a:r>
            <a:r>
              <a:rPr lang="en-US" altLang="zh-CN" sz="1400" dirty="0" err="1">
                <a:latin typeface="Arial" panose="020B0604020202020204" pitchFamily="34" charset="0"/>
              </a:rPr>
              <a:t>OSEventFreeList</a:t>
            </a:r>
            <a:r>
              <a:rPr lang="en-US" altLang="zh-CN" sz="1400" dirty="0">
                <a:latin typeface="Arial" panose="020B0604020202020204" pitchFamily="34" charset="0"/>
              </a:rPr>
              <a:t>-&gt;</a:t>
            </a:r>
            <a:r>
              <a:rPr lang="en-US" altLang="zh-CN" sz="1400" dirty="0" err="1">
                <a:latin typeface="Arial" panose="020B0604020202020204" pitchFamily="34" charset="0"/>
              </a:rPr>
              <a:t>OSEventPtr</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OS_EXIT_CRITICAL();</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pevent</a:t>
            </a:r>
            <a:r>
              <a:rPr lang="en-US" altLang="zh-CN" sz="1400" dirty="0">
                <a:latin typeface="Arial" panose="020B0604020202020204" pitchFamily="34" charset="0"/>
              </a:rPr>
              <a:t> != (OS_EVENT *)0)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pevent</a:t>
            </a:r>
            <a:r>
              <a:rPr lang="en-US" altLang="zh-CN" sz="1400" dirty="0">
                <a:latin typeface="Arial" panose="020B0604020202020204" pitchFamily="34" charset="0"/>
              </a:rPr>
              <a:t>-&gt;</a:t>
            </a:r>
            <a:r>
              <a:rPr lang="en-US" altLang="zh-CN" sz="1400" dirty="0" err="1">
                <a:latin typeface="Arial" panose="020B0604020202020204" pitchFamily="34" charset="0"/>
              </a:rPr>
              <a:t>OSEventType</a:t>
            </a:r>
            <a:r>
              <a:rPr lang="en-US" altLang="zh-CN" sz="1400" dirty="0">
                <a:latin typeface="Arial" panose="020B0604020202020204" pitchFamily="34" charset="0"/>
              </a:rPr>
              <a:t> = OS_EVENT_TYPE_SEM;</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pevent</a:t>
            </a:r>
            <a:r>
              <a:rPr lang="en-US" altLang="zh-CN" sz="1400" dirty="0">
                <a:latin typeface="Arial" panose="020B0604020202020204" pitchFamily="34" charset="0"/>
              </a:rPr>
              <a:t>-&gt;</a:t>
            </a:r>
            <a:r>
              <a:rPr lang="en-US" altLang="zh-CN" sz="1400" dirty="0" err="1">
                <a:latin typeface="Arial" panose="020B0604020202020204" pitchFamily="34" charset="0"/>
              </a:rPr>
              <a:t>OSEventCnt</a:t>
            </a:r>
            <a:r>
              <a:rPr lang="en-US" altLang="zh-CN" sz="1400" dirty="0">
                <a:latin typeface="Arial" panose="020B0604020202020204" pitchFamily="34" charset="0"/>
              </a:rPr>
              <a:t>  = </a:t>
            </a:r>
            <a:r>
              <a:rPr lang="en-US" altLang="zh-CN" sz="1400" dirty="0" err="1">
                <a:latin typeface="Arial" panose="020B0604020202020204" pitchFamily="34" charset="0"/>
              </a:rPr>
              <a:t>cnt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pevent</a:t>
            </a:r>
            <a:r>
              <a:rPr lang="en-US" altLang="zh-CN" sz="1400" dirty="0">
                <a:latin typeface="Arial" panose="020B0604020202020204" pitchFamily="34" charset="0"/>
              </a:rPr>
              <a:t>-&gt;</a:t>
            </a:r>
            <a:r>
              <a:rPr lang="en-US" altLang="zh-CN" sz="1400" dirty="0" err="1">
                <a:latin typeface="Arial" panose="020B0604020202020204" pitchFamily="34" charset="0"/>
              </a:rPr>
              <a:t>OSEventPtr</a:t>
            </a:r>
            <a:r>
              <a:rPr lang="en-US" altLang="zh-CN" sz="1400" dirty="0">
                <a:latin typeface="Arial" panose="020B0604020202020204" pitchFamily="34" charset="0"/>
              </a:rPr>
              <a:t>  = (void *)0;</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OS_EventWaitListInit</a:t>
            </a:r>
            <a:r>
              <a:rPr lang="en-US" altLang="zh-CN" sz="1400" dirty="0">
                <a:latin typeface="Arial" panose="020B0604020202020204" pitchFamily="34" charset="0"/>
              </a:rPr>
              <a:t>(</a:t>
            </a:r>
            <a:r>
              <a:rPr lang="en-US" altLang="zh-CN" sz="1400" dirty="0" err="1">
                <a:latin typeface="Arial" panose="020B0604020202020204" pitchFamily="34" charset="0"/>
              </a:rPr>
              <a:t>pevent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return (</a:t>
            </a:r>
            <a:r>
              <a:rPr lang="en-US" altLang="zh-CN" sz="1400" dirty="0" err="1">
                <a:latin typeface="Arial" panose="020B0604020202020204" pitchFamily="34" charset="0"/>
              </a:rPr>
              <a:t>pevent</a:t>
            </a:r>
            <a:r>
              <a:rPr lang="en-US" altLang="zh-CN" sz="1400" dirty="0">
                <a:latin typeface="Arial" panose="020B0604020202020204" pitchFamily="34" charset="0"/>
              </a:rPr>
              <a:t>);</a:t>
            </a:r>
          </a:p>
          <a:p>
            <a:pPr>
              <a:defRPr/>
            </a:pPr>
            <a:r>
              <a:rPr lang="en-US" altLang="zh-CN" sz="1400" dirty="0">
                <a:latin typeface="Arial" panose="020B0604020202020204" pitchFamily="34" charset="0"/>
              </a:rPr>
              <a:t>}</a:t>
            </a:r>
          </a:p>
        </p:txBody>
      </p:sp>
      <p:sp>
        <p:nvSpPr>
          <p:cNvPr id="218117" name="AutoShape 5"/>
          <p:cNvSpPr>
            <a:spLocks noChangeArrowheads="1"/>
          </p:cNvSpPr>
          <p:nvPr/>
        </p:nvSpPr>
        <p:spPr bwMode="auto">
          <a:xfrm>
            <a:off x="8458200" y="1524000"/>
            <a:ext cx="863600" cy="287338"/>
          </a:xfrm>
          <a:prstGeom prst="roundRect">
            <a:avLst>
              <a:gd name="adj" fmla="val 16667"/>
            </a:avLst>
          </a:prstGeom>
          <a:solidFill>
            <a:srgbClr val="FFFF99"/>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开始</a:t>
            </a:r>
          </a:p>
        </p:txBody>
      </p:sp>
      <p:sp>
        <p:nvSpPr>
          <p:cNvPr id="218118" name="AutoShape 6"/>
          <p:cNvSpPr>
            <a:spLocks noChangeArrowheads="1"/>
          </p:cNvSpPr>
          <p:nvPr/>
        </p:nvSpPr>
        <p:spPr bwMode="auto">
          <a:xfrm>
            <a:off x="8239125" y="2025650"/>
            <a:ext cx="1295400" cy="431800"/>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在</a:t>
            </a:r>
            <a:r>
              <a:rPr lang="en-US" altLang="zh-CN" sz="1400"/>
              <a:t>ISR</a:t>
            </a:r>
            <a:r>
              <a:rPr lang="zh-CN" altLang="en-US" sz="1400"/>
              <a:t>中</a:t>
            </a:r>
          </a:p>
        </p:txBody>
      </p:sp>
      <p:sp>
        <p:nvSpPr>
          <p:cNvPr id="218119" name="Rectangle 7"/>
          <p:cNvSpPr>
            <a:spLocks noChangeArrowheads="1"/>
          </p:cNvSpPr>
          <p:nvPr/>
        </p:nvSpPr>
        <p:spPr bwMode="auto">
          <a:xfrm>
            <a:off x="8305800" y="2667000"/>
            <a:ext cx="1150938" cy="287338"/>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获得</a:t>
            </a:r>
            <a:r>
              <a:rPr lang="en-US" altLang="zh-CN" sz="1400"/>
              <a:t>ECB</a:t>
            </a:r>
          </a:p>
        </p:txBody>
      </p:sp>
      <p:sp>
        <p:nvSpPr>
          <p:cNvPr id="218120" name="AutoShape 8"/>
          <p:cNvSpPr>
            <a:spLocks noChangeArrowheads="1"/>
          </p:cNvSpPr>
          <p:nvPr/>
        </p:nvSpPr>
        <p:spPr bwMode="auto">
          <a:xfrm>
            <a:off x="8239125" y="3190875"/>
            <a:ext cx="1295400" cy="431800"/>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ECB</a:t>
            </a:r>
            <a:r>
              <a:rPr lang="zh-CN" altLang="en-US" sz="1400"/>
              <a:t>有效</a:t>
            </a:r>
          </a:p>
        </p:txBody>
      </p:sp>
      <p:sp>
        <p:nvSpPr>
          <p:cNvPr id="218121" name="Rectangle 9"/>
          <p:cNvSpPr>
            <a:spLocks noChangeArrowheads="1"/>
          </p:cNvSpPr>
          <p:nvPr/>
        </p:nvSpPr>
        <p:spPr bwMode="auto">
          <a:xfrm>
            <a:off x="8305800" y="3829050"/>
            <a:ext cx="1150938" cy="287338"/>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ECB</a:t>
            </a:r>
            <a:r>
              <a:rPr lang="zh-CN" altLang="en-US" sz="1400"/>
              <a:t>为信号量</a:t>
            </a:r>
          </a:p>
        </p:txBody>
      </p:sp>
      <p:sp>
        <p:nvSpPr>
          <p:cNvPr id="218122" name="Rectangle 10"/>
          <p:cNvSpPr>
            <a:spLocks noChangeArrowheads="1"/>
          </p:cNvSpPr>
          <p:nvPr/>
        </p:nvSpPr>
        <p:spPr bwMode="auto">
          <a:xfrm>
            <a:off x="8229600" y="4343400"/>
            <a:ext cx="1295400" cy="431800"/>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给信号量计数器</a:t>
            </a:r>
          </a:p>
          <a:p>
            <a:pPr algn="ctr" eaLnBrk="1" hangingPunct="1"/>
            <a:r>
              <a:rPr lang="zh-CN" altLang="en-US" sz="1400"/>
              <a:t>赋初值</a:t>
            </a:r>
          </a:p>
        </p:txBody>
      </p:sp>
      <p:sp>
        <p:nvSpPr>
          <p:cNvPr id="218123" name="Rectangle 11"/>
          <p:cNvSpPr>
            <a:spLocks noChangeArrowheads="1"/>
          </p:cNvSpPr>
          <p:nvPr/>
        </p:nvSpPr>
        <p:spPr bwMode="auto">
          <a:xfrm>
            <a:off x="8229600" y="4991100"/>
            <a:ext cx="1295400" cy="431800"/>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初始化</a:t>
            </a:r>
            <a:r>
              <a:rPr lang="en-US" altLang="zh-CN" sz="1400"/>
              <a:t>ECB</a:t>
            </a:r>
            <a:r>
              <a:rPr lang="zh-CN" altLang="en-US" sz="1400"/>
              <a:t>等待</a:t>
            </a:r>
          </a:p>
          <a:p>
            <a:pPr algn="ctr" eaLnBrk="1" hangingPunct="1"/>
            <a:r>
              <a:rPr lang="zh-CN" altLang="en-US" sz="1400"/>
              <a:t>任务列表</a:t>
            </a:r>
          </a:p>
        </p:txBody>
      </p:sp>
      <p:sp>
        <p:nvSpPr>
          <p:cNvPr id="218124" name="AutoShape 12"/>
          <p:cNvSpPr>
            <a:spLocks noChangeArrowheads="1"/>
          </p:cNvSpPr>
          <p:nvPr/>
        </p:nvSpPr>
        <p:spPr bwMode="auto">
          <a:xfrm>
            <a:off x="8229600" y="5638800"/>
            <a:ext cx="1295400" cy="287338"/>
          </a:xfrm>
          <a:prstGeom prst="roundRect">
            <a:avLst>
              <a:gd name="adj" fmla="val 16667"/>
            </a:avLst>
          </a:prstGeom>
          <a:solidFill>
            <a:srgbClr val="FFFF99"/>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返回获得的</a:t>
            </a:r>
            <a:r>
              <a:rPr lang="en-US" altLang="zh-CN" sz="1400"/>
              <a:t>ECB</a:t>
            </a:r>
          </a:p>
        </p:txBody>
      </p:sp>
      <p:sp>
        <p:nvSpPr>
          <p:cNvPr id="218125" name="Line 13"/>
          <p:cNvSpPr>
            <a:spLocks noChangeShapeType="1"/>
          </p:cNvSpPr>
          <p:nvPr/>
        </p:nvSpPr>
        <p:spPr bwMode="auto">
          <a:xfrm>
            <a:off x="8886825" y="1809750"/>
            <a:ext cx="0" cy="2159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8126" name="Line 14"/>
          <p:cNvSpPr>
            <a:spLocks noChangeShapeType="1"/>
          </p:cNvSpPr>
          <p:nvPr/>
        </p:nvSpPr>
        <p:spPr bwMode="auto">
          <a:xfrm>
            <a:off x="8886825" y="2962275"/>
            <a:ext cx="0" cy="2159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8127" name="Line 15"/>
          <p:cNvSpPr>
            <a:spLocks noChangeShapeType="1"/>
          </p:cNvSpPr>
          <p:nvPr/>
        </p:nvSpPr>
        <p:spPr bwMode="auto">
          <a:xfrm>
            <a:off x="8886825" y="4127500"/>
            <a:ext cx="0" cy="2159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8128" name="Line 16"/>
          <p:cNvSpPr>
            <a:spLocks noChangeShapeType="1"/>
          </p:cNvSpPr>
          <p:nvPr/>
        </p:nvSpPr>
        <p:spPr bwMode="auto">
          <a:xfrm>
            <a:off x="8886825" y="4772025"/>
            <a:ext cx="0" cy="2159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8129" name="Line 17"/>
          <p:cNvSpPr>
            <a:spLocks noChangeShapeType="1"/>
          </p:cNvSpPr>
          <p:nvPr/>
        </p:nvSpPr>
        <p:spPr bwMode="auto">
          <a:xfrm>
            <a:off x="8886825" y="5419725"/>
            <a:ext cx="0" cy="2159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 name="Group 18"/>
          <p:cNvGrpSpPr/>
          <p:nvPr/>
        </p:nvGrpSpPr>
        <p:grpSpPr bwMode="auto">
          <a:xfrm>
            <a:off x="9534526" y="2241550"/>
            <a:ext cx="981075" cy="1855788"/>
            <a:chOff x="5046" y="1412"/>
            <a:chExt cx="618" cy="1169"/>
          </a:xfrm>
        </p:grpSpPr>
        <p:sp>
          <p:nvSpPr>
            <p:cNvPr id="162854" name="AutoShape 19"/>
            <p:cNvSpPr>
              <a:spLocks noChangeArrowheads="1"/>
            </p:cNvSpPr>
            <p:nvPr/>
          </p:nvSpPr>
          <p:spPr bwMode="auto">
            <a:xfrm>
              <a:off x="5120" y="2400"/>
              <a:ext cx="544" cy="181"/>
            </a:xfrm>
            <a:prstGeom prst="roundRect">
              <a:avLst>
                <a:gd name="adj" fmla="val 16667"/>
              </a:avLst>
            </a:prstGeom>
            <a:solidFill>
              <a:srgbClr val="CCFFFF"/>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a:t>
              </a:r>
              <a:r>
                <a:rPr lang="en-US" altLang="zh-CN" sz="1400"/>
                <a:t>NULL</a:t>
              </a:r>
            </a:p>
          </p:txBody>
        </p:sp>
        <p:grpSp>
          <p:nvGrpSpPr>
            <p:cNvPr id="162855" name="Group 20"/>
            <p:cNvGrpSpPr/>
            <p:nvPr/>
          </p:nvGrpSpPr>
          <p:grpSpPr bwMode="auto">
            <a:xfrm>
              <a:off x="5046" y="1412"/>
              <a:ext cx="570" cy="988"/>
              <a:chOff x="5046" y="1412"/>
              <a:chExt cx="570" cy="988"/>
            </a:xfrm>
          </p:grpSpPr>
          <p:cxnSp>
            <p:nvCxnSpPr>
              <p:cNvPr id="162856" name="AutoShape 21"/>
              <p:cNvCxnSpPr>
                <a:cxnSpLocks noChangeShapeType="1"/>
                <a:stCxn id="218118" idx="3"/>
                <a:endCxn id="162854" idx="0"/>
              </p:cNvCxnSpPr>
              <p:nvPr/>
            </p:nvCxnSpPr>
            <p:spPr bwMode="auto">
              <a:xfrm>
                <a:off x="5046" y="1412"/>
                <a:ext cx="346" cy="988"/>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162857" name="Text Box 22"/>
              <p:cNvSpPr txBox="1">
                <a:spLocks noChangeArrowheads="1"/>
              </p:cNvSpPr>
              <p:nvPr/>
            </p:nvSpPr>
            <p:spPr bwMode="auto">
              <a:xfrm>
                <a:off x="5376" y="1680"/>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grpSp>
        <p:nvGrpSpPr>
          <p:cNvPr id="4" name="Group 23"/>
          <p:cNvGrpSpPr/>
          <p:nvPr/>
        </p:nvGrpSpPr>
        <p:grpSpPr bwMode="auto">
          <a:xfrm>
            <a:off x="8867775" y="3571875"/>
            <a:ext cx="381000" cy="304800"/>
            <a:chOff x="4626" y="2250"/>
            <a:chExt cx="240" cy="192"/>
          </a:xfrm>
        </p:grpSpPr>
        <p:sp>
          <p:nvSpPr>
            <p:cNvPr id="162852" name="Line 24"/>
            <p:cNvSpPr>
              <a:spLocks noChangeShapeType="1"/>
            </p:cNvSpPr>
            <p:nvPr/>
          </p:nvSpPr>
          <p:spPr bwMode="auto">
            <a:xfrm>
              <a:off x="4638" y="2276"/>
              <a:ext cx="0" cy="136"/>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53" name="Text Box 25"/>
            <p:cNvSpPr txBox="1">
              <a:spLocks noChangeArrowheads="1"/>
            </p:cNvSpPr>
            <p:nvPr/>
          </p:nvSpPr>
          <p:spPr bwMode="auto">
            <a:xfrm>
              <a:off x="4626" y="2250"/>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nvGrpSpPr>
          <p:cNvPr id="5" name="Group 26"/>
          <p:cNvGrpSpPr/>
          <p:nvPr/>
        </p:nvGrpSpPr>
        <p:grpSpPr bwMode="auto">
          <a:xfrm>
            <a:off x="8867775" y="2400300"/>
            <a:ext cx="381000" cy="304800"/>
            <a:chOff x="4626" y="1512"/>
            <a:chExt cx="240" cy="192"/>
          </a:xfrm>
        </p:grpSpPr>
        <p:sp>
          <p:nvSpPr>
            <p:cNvPr id="162850" name="Line 27"/>
            <p:cNvSpPr>
              <a:spLocks noChangeShapeType="1"/>
            </p:cNvSpPr>
            <p:nvPr/>
          </p:nvSpPr>
          <p:spPr bwMode="auto">
            <a:xfrm>
              <a:off x="4638" y="1544"/>
              <a:ext cx="0" cy="136"/>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51" name="Text Box 28"/>
            <p:cNvSpPr txBox="1">
              <a:spLocks noChangeArrowheads="1"/>
            </p:cNvSpPr>
            <p:nvPr/>
          </p:nvSpPr>
          <p:spPr bwMode="auto">
            <a:xfrm>
              <a:off x="4626" y="1512"/>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grpSp>
        <p:nvGrpSpPr>
          <p:cNvPr id="6" name="Group 29"/>
          <p:cNvGrpSpPr/>
          <p:nvPr/>
        </p:nvGrpSpPr>
        <p:grpSpPr bwMode="auto">
          <a:xfrm>
            <a:off x="9525000" y="3143250"/>
            <a:ext cx="533400" cy="304800"/>
            <a:chOff x="5040" y="1980"/>
            <a:chExt cx="336" cy="192"/>
          </a:xfrm>
        </p:grpSpPr>
        <p:sp>
          <p:nvSpPr>
            <p:cNvPr id="162848" name="Line 30"/>
            <p:cNvSpPr>
              <a:spLocks noChangeShapeType="1"/>
            </p:cNvSpPr>
            <p:nvPr/>
          </p:nvSpPr>
          <p:spPr bwMode="auto">
            <a:xfrm>
              <a:off x="5040" y="2148"/>
              <a:ext cx="336"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9" name="Text Box 31"/>
            <p:cNvSpPr txBox="1">
              <a:spLocks noChangeArrowheads="1"/>
            </p:cNvSpPr>
            <p:nvPr/>
          </p:nvSpPr>
          <p:spPr bwMode="auto">
            <a:xfrm>
              <a:off x="5064" y="1980"/>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sp>
        <p:nvSpPr>
          <p:cNvPr id="218144" name="Rectangle 32"/>
          <p:cNvSpPr>
            <a:spLocks noChangeArrowheads="1"/>
          </p:cNvSpPr>
          <p:nvPr/>
        </p:nvSpPr>
        <p:spPr bwMode="auto">
          <a:xfrm>
            <a:off x="2590800" y="2438400"/>
            <a:ext cx="2743200" cy="6858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8145" name="Rectangle 33"/>
          <p:cNvSpPr>
            <a:spLocks noChangeArrowheads="1"/>
          </p:cNvSpPr>
          <p:nvPr/>
        </p:nvSpPr>
        <p:spPr bwMode="auto">
          <a:xfrm>
            <a:off x="2590800" y="3352801"/>
            <a:ext cx="5562600" cy="80962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8146" name="Rectangle 34"/>
          <p:cNvSpPr>
            <a:spLocks noChangeArrowheads="1"/>
          </p:cNvSpPr>
          <p:nvPr/>
        </p:nvSpPr>
        <p:spPr bwMode="auto">
          <a:xfrm>
            <a:off x="2590800" y="4381500"/>
            <a:ext cx="2743200" cy="24765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8147" name="Rectangle 35"/>
          <p:cNvSpPr>
            <a:spLocks noChangeArrowheads="1"/>
          </p:cNvSpPr>
          <p:nvPr/>
        </p:nvSpPr>
        <p:spPr bwMode="auto">
          <a:xfrm>
            <a:off x="2590800" y="4600575"/>
            <a:ext cx="4343400" cy="228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8148" name="Rectangle 36"/>
          <p:cNvSpPr>
            <a:spLocks noChangeArrowheads="1"/>
          </p:cNvSpPr>
          <p:nvPr/>
        </p:nvSpPr>
        <p:spPr bwMode="auto">
          <a:xfrm>
            <a:off x="2590800" y="4810125"/>
            <a:ext cx="4343400" cy="228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8149" name="Rectangle 37"/>
          <p:cNvSpPr>
            <a:spLocks noChangeArrowheads="1"/>
          </p:cNvSpPr>
          <p:nvPr/>
        </p:nvSpPr>
        <p:spPr bwMode="auto">
          <a:xfrm>
            <a:off x="2590800" y="5238750"/>
            <a:ext cx="2819400" cy="228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8150" name="Rectangle 38"/>
          <p:cNvSpPr>
            <a:spLocks noChangeArrowheads="1"/>
          </p:cNvSpPr>
          <p:nvPr/>
        </p:nvSpPr>
        <p:spPr bwMode="auto">
          <a:xfrm>
            <a:off x="2590800" y="5667375"/>
            <a:ext cx="1371600" cy="228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8151" name="AutoShape 39"/>
          <p:cNvSpPr>
            <a:spLocks noChangeArrowheads="1"/>
          </p:cNvSpPr>
          <p:nvPr/>
        </p:nvSpPr>
        <p:spPr bwMode="auto">
          <a:xfrm>
            <a:off x="5638800" y="3124200"/>
            <a:ext cx="1905000" cy="1066800"/>
          </a:xfrm>
          <a:prstGeom prst="cloudCallout">
            <a:avLst>
              <a:gd name="adj1" fmla="val -45000"/>
              <a:gd name="adj2" fmla="val 84227"/>
            </a:avLst>
          </a:prstGeom>
          <a:solidFill>
            <a:srgbClr val="FFFF99"/>
          </a:solidFill>
          <a:ln w="9525">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宏定义表示将该事件控制块设置成信号量</a:t>
            </a:r>
          </a:p>
        </p:txBody>
      </p:sp>
      <p:sp>
        <p:nvSpPr>
          <p:cNvPr id="218152" name="AutoShape 40"/>
          <p:cNvSpPr>
            <a:spLocks noChangeArrowheads="1"/>
          </p:cNvSpPr>
          <p:nvPr/>
        </p:nvSpPr>
        <p:spPr bwMode="auto">
          <a:xfrm>
            <a:off x="3810000" y="4267200"/>
            <a:ext cx="1828800" cy="1066800"/>
          </a:xfrm>
          <a:prstGeom prst="cloudCallout">
            <a:avLst>
              <a:gd name="adj1" fmla="val -44792"/>
              <a:gd name="adj2" fmla="val 84227"/>
            </a:avLst>
          </a:prstGeom>
          <a:solidFill>
            <a:srgbClr val="FFFF99"/>
          </a:solidFill>
          <a:ln w="9525">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返回事件控制块指针， 即</a:t>
            </a:r>
            <a:r>
              <a:rPr lang="zh-CN" altLang="en-US" sz="1400">
                <a:solidFill>
                  <a:srgbClr val="FF0000"/>
                </a:solidFill>
              </a:rPr>
              <a:t>信号量句柄</a:t>
            </a:r>
          </a:p>
        </p:txBody>
      </p:sp>
      <p:sp>
        <p:nvSpPr>
          <p:cNvPr id="41" name="燕尾形 40">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3" name="标题 2"/>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218115"/>
                                        </p:tgtEl>
                                        <p:attrNameLst>
                                          <p:attrName>style.visibility</p:attrName>
                                        </p:attrNameLst>
                                      </p:cBhvr>
                                      <p:to>
                                        <p:strVal val="visible"/>
                                      </p:to>
                                    </p:set>
                                    <p:anim calcmode="discrete" valueType="clr">
                                      <p:cBhvr override="childStyle">
                                        <p:cTn id="7" dur="80"/>
                                        <p:tgtEl>
                                          <p:spTgt spid="21811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18115"/>
                                        </p:tgtEl>
                                        <p:attrNameLst>
                                          <p:attrName>fillcolor</p:attrName>
                                        </p:attrNameLst>
                                      </p:cBhvr>
                                      <p:tavLst>
                                        <p:tav tm="0">
                                          <p:val>
                                            <p:clrVal>
                                              <a:schemeClr val="accent2"/>
                                            </p:clrVal>
                                          </p:val>
                                        </p:tav>
                                        <p:tav tm="50000">
                                          <p:val>
                                            <p:clrVal>
                                              <a:schemeClr val="hlink"/>
                                            </p:clrVal>
                                          </p:val>
                                        </p:tav>
                                      </p:tavLst>
                                    </p:anim>
                                    <p:set>
                                      <p:cBhvr>
                                        <p:cTn id="9" dur="80"/>
                                        <p:tgtEl>
                                          <p:spTgt spid="218115"/>
                                        </p:tgtEl>
                                        <p:attrNameLst>
                                          <p:attrName>fill.type</p:attrName>
                                        </p:attrNameLst>
                                      </p:cBhvr>
                                      <p:to>
                                        <p:strVal val="solid"/>
                                      </p:to>
                                    </p:set>
                                  </p:childTnLst>
                                </p:cTn>
                              </p:par>
                            </p:childTnLst>
                          </p:cTn>
                        </p:par>
                        <p:par>
                          <p:cTn id="10" fill="hold">
                            <p:stCondLst>
                              <p:cond delay="0"/>
                            </p:stCondLst>
                            <p:childTnLst>
                              <p:par>
                                <p:cTn id="11" presetID="12" presetClass="entr" presetSubtype="1" fill="hold" grpId="0" nodeType="afterEffect">
                                  <p:stCondLst>
                                    <p:cond delay="0"/>
                                  </p:stCondLst>
                                  <p:childTnLst>
                                    <p:set>
                                      <p:cBhvr>
                                        <p:cTn id="12" dur="1" fill="hold">
                                          <p:stCondLst>
                                            <p:cond delay="0"/>
                                          </p:stCondLst>
                                        </p:cTn>
                                        <p:tgtEl>
                                          <p:spTgt spid="218116"/>
                                        </p:tgtEl>
                                        <p:attrNameLst>
                                          <p:attrName>style.visibility</p:attrName>
                                        </p:attrNameLst>
                                      </p:cBhvr>
                                      <p:to>
                                        <p:strVal val="visible"/>
                                      </p:to>
                                    </p:set>
                                    <p:animEffect transition="in" filter="slide(fromTop)">
                                      <p:cBhvr>
                                        <p:cTn id="13" dur="500"/>
                                        <p:tgtEl>
                                          <p:spTgt spid="218116"/>
                                        </p:tgtEl>
                                      </p:cBhvr>
                                    </p:animEffect>
                                  </p:childTnLst>
                                </p:cTn>
                              </p:par>
                            </p:childTnLst>
                          </p:cTn>
                        </p:par>
                        <p:par>
                          <p:cTn id="14" fill="hold">
                            <p:stCondLst>
                              <p:cond delay="500"/>
                            </p:stCondLst>
                            <p:childTnLst>
                              <p:par>
                                <p:cTn id="15" presetID="22" presetClass="entr" presetSubtype="1" fill="hold" grpId="0" nodeType="afterEffect">
                                  <p:stCondLst>
                                    <p:cond delay="0"/>
                                  </p:stCondLst>
                                  <p:childTnLst>
                                    <p:set>
                                      <p:cBhvr>
                                        <p:cTn id="16" dur="1" fill="hold">
                                          <p:stCondLst>
                                            <p:cond delay="0"/>
                                          </p:stCondLst>
                                        </p:cTn>
                                        <p:tgtEl>
                                          <p:spTgt spid="218117"/>
                                        </p:tgtEl>
                                        <p:attrNameLst>
                                          <p:attrName>style.visibility</p:attrName>
                                        </p:attrNameLst>
                                      </p:cBhvr>
                                      <p:to>
                                        <p:strVal val="visible"/>
                                      </p:to>
                                    </p:set>
                                    <p:animEffect transition="in" filter="wipe(up)">
                                      <p:cBhvr>
                                        <p:cTn id="17" dur="500"/>
                                        <p:tgtEl>
                                          <p:spTgt spid="218117"/>
                                        </p:tgtEl>
                                      </p:cBhvr>
                                    </p:animEffect>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218125"/>
                                        </p:tgtEl>
                                        <p:attrNameLst>
                                          <p:attrName>style.visibility</p:attrName>
                                        </p:attrNameLst>
                                      </p:cBhvr>
                                      <p:to>
                                        <p:strVal val="visible"/>
                                      </p:to>
                                    </p:set>
                                    <p:animEffect transition="in" filter="wipe(up)">
                                      <p:cBhvr>
                                        <p:cTn id="21" dur="500"/>
                                        <p:tgtEl>
                                          <p:spTgt spid="218125"/>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218144"/>
                                        </p:tgtEl>
                                        <p:attrNameLst>
                                          <p:attrName>style.visibility</p:attrName>
                                        </p:attrNameLst>
                                      </p:cBhvr>
                                      <p:to>
                                        <p:strVal val="visible"/>
                                      </p:to>
                                    </p:set>
                                    <p:anim calcmode="lin" valueType="num">
                                      <p:cBhvr>
                                        <p:cTn id="26" dur="500" fill="hold"/>
                                        <p:tgtEl>
                                          <p:spTgt spid="218144"/>
                                        </p:tgtEl>
                                        <p:attrNameLst>
                                          <p:attrName>ppt_w</p:attrName>
                                        </p:attrNameLst>
                                      </p:cBhvr>
                                      <p:tavLst>
                                        <p:tav tm="0">
                                          <p:val>
                                            <p:fltVal val="0"/>
                                          </p:val>
                                        </p:tav>
                                        <p:tav tm="100000">
                                          <p:val>
                                            <p:strVal val="#ppt_w"/>
                                          </p:val>
                                        </p:tav>
                                      </p:tavLst>
                                    </p:anim>
                                    <p:anim calcmode="lin" valueType="num">
                                      <p:cBhvr>
                                        <p:cTn id="27" dur="500" fill="hold"/>
                                        <p:tgtEl>
                                          <p:spTgt spid="218144"/>
                                        </p:tgtEl>
                                        <p:attrNameLst>
                                          <p:attrName>ppt_h</p:attrName>
                                        </p:attrNameLst>
                                      </p:cBhvr>
                                      <p:tavLst>
                                        <p:tav tm="0">
                                          <p:val>
                                            <p:fltVal val="0"/>
                                          </p:val>
                                        </p:tav>
                                        <p:tav tm="100000">
                                          <p:val>
                                            <p:strVal val="#ppt_h"/>
                                          </p:val>
                                        </p:tav>
                                      </p:tavLst>
                                    </p:anim>
                                    <p:animEffect transition="in" filter="fade">
                                      <p:cBhvr>
                                        <p:cTn id="28" dur="500"/>
                                        <p:tgtEl>
                                          <p:spTgt spid="218144"/>
                                        </p:tgtEl>
                                      </p:cBhvr>
                                    </p:animEffect>
                                  </p:childTnLst>
                                </p:cTn>
                              </p:par>
                              <p:par>
                                <p:cTn id="29" presetID="1" presetClass="emph" presetSubtype="2" fill="hold" nodeType="withEffect">
                                  <p:stCondLst>
                                    <p:cond delay="0"/>
                                  </p:stCondLst>
                                  <p:childTnLst>
                                    <p:animClr clrSpc="rgb" dir="cw">
                                      <p:cBhvr>
                                        <p:cTn id="30" dur="500" fill="hold"/>
                                        <p:tgtEl>
                                          <p:spTgt spid="218117"/>
                                        </p:tgtEl>
                                        <p:attrNameLst>
                                          <p:attrName>fillcolor</p:attrName>
                                        </p:attrNameLst>
                                      </p:cBhvr>
                                      <p:to>
                                        <a:srgbClr val="CCFFFF"/>
                                      </p:to>
                                    </p:animClr>
                                    <p:set>
                                      <p:cBhvr>
                                        <p:cTn id="31" dur="500" fill="hold"/>
                                        <p:tgtEl>
                                          <p:spTgt spid="218117"/>
                                        </p:tgtEl>
                                        <p:attrNameLst>
                                          <p:attrName>fill.type</p:attrName>
                                        </p:attrNameLst>
                                      </p:cBhvr>
                                      <p:to>
                                        <p:strVal val="solid"/>
                                      </p:to>
                                    </p:set>
                                    <p:set>
                                      <p:cBhvr>
                                        <p:cTn id="32" dur="500" fill="hold"/>
                                        <p:tgtEl>
                                          <p:spTgt spid="218117"/>
                                        </p:tgtEl>
                                        <p:attrNameLst>
                                          <p:attrName>fill.on</p:attrName>
                                        </p:attrNameLst>
                                      </p:cBhvr>
                                      <p:to>
                                        <p:strVal val="true"/>
                                      </p:to>
                                    </p:set>
                                  </p:childTnLst>
                                </p:cTn>
                              </p:par>
                            </p:childTnLst>
                          </p:cTn>
                        </p:par>
                        <p:par>
                          <p:cTn id="33" fill="hold">
                            <p:stCondLst>
                              <p:cond delay="500"/>
                            </p:stCondLst>
                            <p:childTnLst>
                              <p:par>
                                <p:cTn id="34" presetID="22" presetClass="entr" presetSubtype="1" fill="hold" grpId="0" nodeType="afterEffect">
                                  <p:stCondLst>
                                    <p:cond delay="0"/>
                                  </p:stCondLst>
                                  <p:childTnLst>
                                    <p:set>
                                      <p:cBhvr>
                                        <p:cTn id="35" dur="1" fill="hold">
                                          <p:stCondLst>
                                            <p:cond delay="0"/>
                                          </p:stCondLst>
                                        </p:cTn>
                                        <p:tgtEl>
                                          <p:spTgt spid="218118"/>
                                        </p:tgtEl>
                                        <p:attrNameLst>
                                          <p:attrName>style.visibility</p:attrName>
                                        </p:attrNameLst>
                                      </p:cBhvr>
                                      <p:to>
                                        <p:strVal val="visible"/>
                                      </p:to>
                                    </p:set>
                                    <p:animEffect transition="in" filter="wipe(up)">
                                      <p:cBhvr>
                                        <p:cTn id="36" dur="500"/>
                                        <p:tgtEl>
                                          <p:spTgt spid="218118"/>
                                        </p:tgtEl>
                                      </p:cBhvr>
                                    </p:animEffect>
                                  </p:childTnLst>
                                </p:cTn>
                              </p:par>
                            </p:childTnLst>
                          </p:cTn>
                        </p:par>
                        <p:par>
                          <p:cTn id="37" fill="hold">
                            <p:stCondLst>
                              <p:cond delay="1000"/>
                            </p:stCondLst>
                            <p:childTnLst>
                              <p:par>
                                <p:cTn id="38" presetID="22" presetClass="entr" presetSubtype="1" fill="hold"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wipe(up)">
                                      <p:cBhvr>
                                        <p:cTn id="40" dur="500"/>
                                        <p:tgtEl>
                                          <p:spTgt spid="5"/>
                                        </p:tgtEl>
                                      </p:cBhvr>
                                    </p:animEffect>
                                  </p:childTnLst>
                                </p:cTn>
                              </p:par>
                            </p:childTnLst>
                          </p:cTn>
                        </p:par>
                        <p:par>
                          <p:cTn id="41" fill="hold">
                            <p:stCondLst>
                              <p:cond delay="1500"/>
                            </p:stCondLst>
                            <p:childTnLst>
                              <p:par>
                                <p:cTn id="42" presetID="22" presetClass="entr" presetSubtype="1" fill="hold" nodeType="after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wipe(up)">
                                      <p:cBhvr>
                                        <p:cTn id="44" dur="500"/>
                                        <p:tgtEl>
                                          <p:spTgt spid="2"/>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218144"/>
                                        </p:tgtEl>
                                        <p:attrNameLst>
                                          <p:attrName>style.visibility</p:attrName>
                                        </p:attrNameLst>
                                      </p:cBhvr>
                                      <p:to>
                                        <p:strVal val="hidden"/>
                                      </p:to>
                                    </p:set>
                                  </p:childTnLst>
                                </p:cTn>
                              </p:par>
                              <p:par>
                                <p:cTn id="49" presetID="53" presetClass="entr" presetSubtype="16" fill="hold" grpId="0" nodeType="withEffect">
                                  <p:stCondLst>
                                    <p:cond delay="0"/>
                                  </p:stCondLst>
                                  <p:childTnLst>
                                    <p:set>
                                      <p:cBhvr>
                                        <p:cTn id="50" dur="1" fill="hold">
                                          <p:stCondLst>
                                            <p:cond delay="0"/>
                                          </p:stCondLst>
                                        </p:cTn>
                                        <p:tgtEl>
                                          <p:spTgt spid="218145"/>
                                        </p:tgtEl>
                                        <p:attrNameLst>
                                          <p:attrName>style.visibility</p:attrName>
                                        </p:attrNameLst>
                                      </p:cBhvr>
                                      <p:to>
                                        <p:strVal val="visible"/>
                                      </p:to>
                                    </p:set>
                                    <p:anim calcmode="lin" valueType="num">
                                      <p:cBhvr>
                                        <p:cTn id="51" dur="500" fill="hold"/>
                                        <p:tgtEl>
                                          <p:spTgt spid="218145"/>
                                        </p:tgtEl>
                                        <p:attrNameLst>
                                          <p:attrName>ppt_w</p:attrName>
                                        </p:attrNameLst>
                                      </p:cBhvr>
                                      <p:tavLst>
                                        <p:tav tm="0">
                                          <p:val>
                                            <p:fltVal val="0"/>
                                          </p:val>
                                        </p:tav>
                                        <p:tav tm="100000">
                                          <p:val>
                                            <p:strVal val="#ppt_w"/>
                                          </p:val>
                                        </p:tav>
                                      </p:tavLst>
                                    </p:anim>
                                    <p:anim calcmode="lin" valueType="num">
                                      <p:cBhvr>
                                        <p:cTn id="52" dur="500" fill="hold"/>
                                        <p:tgtEl>
                                          <p:spTgt spid="218145"/>
                                        </p:tgtEl>
                                        <p:attrNameLst>
                                          <p:attrName>ppt_h</p:attrName>
                                        </p:attrNameLst>
                                      </p:cBhvr>
                                      <p:tavLst>
                                        <p:tav tm="0">
                                          <p:val>
                                            <p:fltVal val="0"/>
                                          </p:val>
                                        </p:tav>
                                        <p:tav tm="100000">
                                          <p:val>
                                            <p:strVal val="#ppt_h"/>
                                          </p:val>
                                        </p:tav>
                                      </p:tavLst>
                                    </p:anim>
                                    <p:animEffect transition="in" filter="fade">
                                      <p:cBhvr>
                                        <p:cTn id="53" dur="500"/>
                                        <p:tgtEl>
                                          <p:spTgt spid="218145"/>
                                        </p:tgtEl>
                                      </p:cBhvr>
                                    </p:animEffect>
                                  </p:childTnLst>
                                </p:cTn>
                              </p:par>
                              <p:par>
                                <p:cTn id="54" presetID="1" presetClass="emph" presetSubtype="2" fill="hold" nodeType="withEffect">
                                  <p:stCondLst>
                                    <p:cond delay="0"/>
                                  </p:stCondLst>
                                  <p:childTnLst>
                                    <p:animClr clrSpc="rgb" dir="cw">
                                      <p:cBhvr>
                                        <p:cTn id="55" dur="500" fill="hold"/>
                                        <p:tgtEl>
                                          <p:spTgt spid="218118"/>
                                        </p:tgtEl>
                                        <p:attrNameLst>
                                          <p:attrName>fillcolor</p:attrName>
                                        </p:attrNameLst>
                                      </p:cBhvr>
                                      <p:to>
                                        <a:srgbClr val="CCFFFF"/>
                                      </p:to>
                                    </p:animClr>
                                    <p:set>
                                      <p:cBhvr>
                                        <p:cTn id="56" dur="500" fill="hold"/>
                                        <p:tgtEl>
                                          <p:spTgt spid="218118"/>
                                        </p:tgtEl>
                                        <p:attrNameLst>
                                          <p:attrName>fill.type</p:attrName>
                                        </p:attrNameLst>
                                      </p:cBhvr>
                                      <p:to>
                                        <p:strVal val="solid"/>
                                      </p:to>
                                    </p:set>
                                    <p:set>
                                      <p:cBhvr>
                                        <p:cTn id="57" dur="500" fill="hold"/>
                                        <p:tgtEl>
                                          <p:spTgt spid="218118"/>
                                        </p:tgtEl>
                                        <p:attrNameLst>
                                          <p:attrName>fill.on</p:attrName>
                                        </p:attrNameLst>
                                      </p:cBhvr>
                                      <p:to>
                                        <p:strVal val="true"/>
                                      </p:to>
                                    </p:set>
                                  </p:childTnLst>
                                </p:cTn>
                              </p:par>
                            </p:childTnLst>
                          </p:cTn>
                        </p:par>
                        <p:par>
                          <p:cTn id="58" fill="hold">
                            <p:stCondLst>
                              <p:cond delay="0"/>
                            </p:stCondLst>
                            <p:childTnLst>
                              <p:par>
                                <p:cTn id="59" presetID="22" presetClass="entr" presetSubtype="1" fill="hold" grpId="0" nodeType="afterEffect">
                                  <p:stCondLst>
                                    <p:cond delay="0"/>
                                  </p:stCondLst>
                                  <p:childTnLst>
                                    <p:set>
                                      <p:cBhvr>
                                        <p:cTn id="60" dur="1" fill="hold">
                                          <p:stCondLst>
                                            <p:cond delay="0"/>
                                          </p:stCondLst>
                                        </p:cTn>
                                        <p:tgtEl>
                                          <p:spTgt spid="218119"/>
                                        </p:tgtEl>
                                        <p:attrNameLst>
                                          <p:attrName>style.visibility</p:attrName>
                                        </p:attrNameLst>
                                      </p:cBhvr>
                                      <p:to>
                                        <p:strVal val="visible"/>
                                      </p:to>
                                    </p:set>
                                    <p:animEffect transition="in" filter="wipe(up)">
                                      <p:cBhvr>
                                        <p:cTn id="61" dur="500"/>
                                        <p:tgtEl>
                                          <p:spTgt spid="218119"/>
                                        </p:tgtEl>
                                      </p:cBhvr>
                                    </p:animEffect>
                                  </p:childTnLst>
                                </p:cTn>
                              </p:par>
                            </p:childTnLst>
                          </p:cTn>
                        </p:par>
                        <p:par>
                          <p:cTn id="62" fill="hold">
                            <p:stCondLst>
                              <p:cond delay="500"/>
                            </p:stCondLst>
                            <p:childTnLst>
                              <p:par>
                                <p:cTn id="63" presetID="22" presetClass="entr" presetSubtype="1" fill="hold" grpId="0" nodeType="afterEffect">
                                  <p:stCondLst>
                                    <p:cond delay="0"/>
                                  </p:stCondLst>
                                  <p:childTnLst>
                                    <p:set>
                                      <p:cBhvr>
                                        <p:cTn id="64" dur="1" fill="hold">
                                          <p:stCondLst>
                                            <p:cond delay="0"/>
                                          </p:stCondLst>
                                        </p:cTn>
                                        <p:tgtEl>
                                          <p:spTgt spid="218126"/>
                                        </p:tgtEl>
                                        <p:attrNameLst>
                                          <p:attrName>style.visibility</p:attrName>
                                        </p:attrNameLst>
                                      </p:cBhvr>
                                      <p:to>
                                        <p:strVal val="visible"/>
                                      </p:to>
                                    </p:set>
                                    <p:animEffect transition="in" filter="wipe(up)">
                                      <p:cBhvr>
                                        <p:cTn id="65" dur="500"/>
                                        <p:tgtEl>
                                          <p:spTgt spid="218126"/>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grpId="1" nodeType="clickEffect">
                                  <p:stCondLst>
                                    <p:cond delay="0"/>
                                  </p:stCondLst>
                                  <p:childTnLst>
                                    <p:set>
                                      <p:cBhvr>
                                        <p:cTn id="69" dur="1" fill="hold">
                                          <p:stCondLst>
                                            <p:cond delay="0"/>
                                          </p:stCondLst>
                                        </p:cTn>
                                        <p:tgtEl>
                                          <p:spTgt spid="218145"/>
                                        </p:tgtEl>
                                        <p:attrNameLst>
                                          <p:attrName>style.visibility</p:attrName>
                                        </p:attrNameLst>
                                      </p:cBhvr>
                                      <p:to>
                                        <p:strVal val="hidden"/>
                                      </p:to>
                                    </p:set>
                                  </p:childTnLst>
                                </p:cTn>
                              </p:par>
                              <p:par>
                                <p:cTn id="70" presetID="53" presetClass="entr" presetSubtype="16" fill="hold" grpId="0" nodeType="withEffect">
                                  <p:stCondLst>
                                    <p:cond delay="0"/>
                                  </p:stCondLst>
                                  <p:childTnLst>
                                    <p:set>
                                      <p:cBhvr>
                                        <p:cTn id="71" dur="1" fill="hold">
                                          <p:stCondLst>
                                            <p:cond delay="0"/>
                                          </p:stCondLst>
                                        </p:cTn>
                                        <p:tgtEl>
                                          <p:spTgt spid="218146"/>
                                        </p:tgtEl>
                                        <p:attrNameLst>
                                          <p:attrName>style.visibility</p:attrName>
                                        </p:attrNameLst>
                                      </p:cBhvr>
                                      <p:to>
                                        <p:strVal val="visible"/>
                                      </p:to>
                                    </p:set>
                                    <p:anim calcmode="lin" valueType="num">
                                      <p:cBhvr>
                                        <p:cTn id="72" dur="500" fill="hold"/>
                                        <p:tgtEl>
                                          <p:spTgt spid="218146"/>
                                        </p:tgtEl>
                                        <p:attrNameLst>
                                          <p:attrName>ppt_w</p:attrName>
                                        </p:attrNameLst>
                                      </p:cBhvr>
                                      <p:tavLst>
                                        <p:tav tm="0">
                                          <p:val>
                                            <p:fltVal val="0"/>
                                          </p:val>
                                        </p:tav>
                                        <p:tav tm="100000">
                                          <p:val>
                                            <p:strVal val="#ppt_w"/>
                                          </p:val>
                                        </p:tav>
                                      </p:tavLst>
                                    </p:anim>
                                    <p:anim calcmode="lin" valueType="num">
                                      <p:cBhvr>
                                        <p:cTn id="73" dur="500" fill="hold"/>
                                        <p:tgtEl>
                                          <p:spTgt spid="218146"/>
                                        </p:tgtEl>
                                        <p:attrNameLst>
                                          <p:attrName>ppt_h</p:attrName>
                                        </p:attrNameLst>
                                      </p:cBhvr>
                                      <p:tavLst>
                                        <p:tav tm="0">
                                          <p:val>
                                            <p:fltVal val="0"/>
                                          </p:val>
                                        </p:tav>
                                        <p:tav tm="100000">
                                          <p:val>
                                            <p:strVal val="#ppt_h"/>
                                          </p:val>
                                        </p:tav>
                                      </p:tavLst>
                                    </p:anim>
                                    <p:animEffect transition="in" filter="fade">
                                      <p:cBhvr>
                                        <p:cTn id="74" dur="500"/>
                                        <p:tgtEl>
                                          <p:spTgt spid="218146"/>
                                        </p:tgtEl>
                                      </p:cBhvr>
                                    </p:animEffect>
                                  </p:childTnLst>
                                </p:cTn>
                              </p:par>
                              <p:par>
                                <p:cTn id="75" presetID="1" presetClass="emph" presetSubtype="2" fill="hold" nodeType="withEffect">
                                  <p:stCondLst>
                                    <p:cond delay="0"/>
                                  </p:stCondLst>
                                  <p:childTnLst>
                                    <p:animClr clrSpc="rgb" dir="cw">
                                      <p:cBhvr>
                                        <p:cTn id="76" dur="500" fill="hold"/>
                                        <p:tgtEl>
                                          <p:spTgt spid="218119"/>
                                        </p:tgtEl>
                                        <p:attrNameLst>
                                          <p:attrName>fillcolor</p:attrName>
                                        </p:attrNameLst>
                                      </p:cBhvr>
                                      <p:to>
                                        <a:srgbClr val="CCFFFF"/>
                                      </p:to>
                                    </p:animClr>
                                    <p:set>
                                      <p:cBhvr>
                                        <p:cTn id="77" dur="500" fill="hold"/>
                                        <p:tgtEl>
                                          <p:spTgt spid="218119"/>
                                        </p:tgtEl>
                                        <p:attrNameLst>
                                          <p:attrName>fill.type</p:attrName>
                                        </p:attrNameLst>
                                      </p:cBhvr>
                                      <p:to>
                                        <p:strVal val="solid"/>
                                      </p:to>
                                    </p:set>
                                    <p:set>
                                      <p:cBhvr>
                                        <p:cTn id="78" dur="500" fill="hold"/>
                                        <p:tgtEl>
                                          <p:spTgt spid="218119"/>
                                        </p:tgtEl>
                                        <p:attrNameLst>
                                          <p:attrName>fill.on</p:attrName>
                                        </p:attrNameLst>
                                      </p:cBhvr>
                                      <p:to>
                                        <p:strVal val="true"/>
                                      </p:to>
                                    </p:set>
                                  </p:childTnLst>
                                </p:cTn>
                              </p:par>
                            </p:childTnLst>
                          </p:cTn>
                        </p:par>
                        <p:par>
                          <p:cTn id="79" fill="hold">
                            <p:stCondLst>
                              <p:cond delay="0"/>
                            </p:stCondLst>
                            <p:childTnLst>
                              <p:par>
                                <p:cTn id="80" presetID="22" presetClass="entr" presetSubtype="1" fill="hold" grpId="0" nodeType="afterEffect">
                                  <p:stCondLst>
                                    <p:cond delay="0"/>
                                  </p:stCondLst>
                                  <p:childTnLst>
                                    <p:set>
                                      <p:cBhvr>
                                        <p:cTn id="81" dur="1" fill="hold">
                                          <p:stCondLst>
                                            <p:cond delay="0"/>
                                          </p:stCondLst>
                                        </p:cTn>
                                        <p:tgtEl>
                                          <p:spTgt spid="218120"/>
                                        </p:tgtEl>
                                        <p:attrNameLst>
                                          <p:attrName>style.visibility</p:attrName>
                                        </p:attrNameLst>
                                      </p:cBhvr>
                                      <p:to>
                                        <p:strVal val="visible"/>
                                      </p:to>
                                    </p:set>
                                    <p:animEffect transition="in" filter="wipe(up)">
                                      <p:cBhvr>
                                        <p:cTn id="82" dur="500"/>
                                        <p:tgtEl>
                                          <p:spTgt spid="218120"/>
                                        </p:tgtEl>
                                      </p:cBhvr>
                                    </p:animEffect>
                                  </p:childTnLst>
                                </p:cTn>
                              </p:par>
                            </p:childTnLst>
                          </p:cTn>
                        </p:par>
                        <p:par>
                          <p:cTn id="83" fill="hold">
                            <p:stCondLst>
                              <p:cond delay="500"/>
                            </p:stCondLst>
                            <p:childTnLst>
                              <p:par>
                                <p:cTn id="84" presetID="22" presetClass="entr" presetSubtype="8" fill="hold" nodeType="afterEffect">
                                  <p:stCondLst>
                                    <p:cond delay="0"/>
                                  </p:stCondLst>
                                  <p:childTnLst>
                                    <p:set>
                                      <p:cBhvr>
                                        <p:cTn id="85" dur="1" fill="hold">
                                          <p:stCondLst>
                                            <p:cond delay="0"/>
                                          </p:stCondLst>
                                        </p:cTn>
                                        <p:tgtEl>
                                          <p:spTgt spid="6"/>
                                        </p:tgtEl>
                                        <p:attrNameLst>
                                          <p:attrName>style.visibility</p:attrName>
                                        </p:attrNameLst>
                                      </p:cBhvr>
                                      <p:to>
                                        <p:strVal val="visible"/>
                                      </p:to>
                                    </p:set>
                                    <p:animEffect transition="in" filter="wipe(left)">
                                      <p:cBhvr>
                                        <p:cTn id="86" dur="500"/>
                                        <p:tgtEl>
                                          <p:spTgt spid="6"/>
                                        </p:tgtEl>
                                      </p:cBhvr>
                                    </p:animEffect>
                                  </p:childTnLst>
                                </p:cTn>
                              </p:par>
                            </p:childTnLst>
                          </p:cTn>
                        </p:par>
                        <p:par>
                          <p:cTn id="87" fill="hold">
                            <p:stCondLst>
                              <p:cond delay="1000"/>
                            </p:stCondLst>
                            <p:childTnLst>
                              <p:par>
                                <p:cTn id="88" presetID="22" presetClass="entr" presetSubtype="1" fill="hold" nodeType="afterEffect">
                                  <p:stCondLst>
                                    <p:cond delay="0"/>
                                  </p:stCondLst>
                                  <p:childTnLst>
                                    <p:set>
                                      <p:cBhvr>
                                        <p:cTn id="89" dur="1" fill="hold">
                                          <p:stCondLst>
                                            <p:cond delay="0"/>
                                          </p:stCondLst>
                                        </p:cTn>
                                        <p:tgtEl>
                                          <p:spTgt spid="4"/>
                                        </p:tgtEl>
                                        <p:attrNameLst>
                                          <p:attrName>style.visibility</p:attrName>
                                        </p:attrNameLst>
                                      </p:cBhvr>
                                      <p:to>
                                        <p:strVal val="visible"/>
                                      </p:to>
                                    </p:set>
                                    <p:animEffect transition="in" filter="wipe(up)">
                                      <p:cBhvr>
                                        <p:cTn id="90" dur="500"/>
                                        <p:tgtEl>
                                          <p:spTgt spid="4"/>
                                        </p:tgtEl>
                                      </p:cBhvr>
                                    </p:animEffec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218146"/>
                                        </p:tgtEl>
                                        <p:attrNameLst>
                                          <p:attrName>style.visibility</p:attrName>
                                        </p:attrNameLst>
                                      </p:cBhvr>
                                      <p:to>
                                        <p:strVal val="hidden"/>
                                      </p:to>
                                    </p:set>
                                  </p:childTnLst>
                                </p:cTn>
                              </p:par>
                              <p:par>
                                <p:cTn id="95" presetID="53" presetClass="entr" presetSubtype="16" fill="hold" grpId="0" nodeType="withEffect">
                                  <p:stCondLst>
                                    <p:cond delay="0"/>
                                  </p:stCondLst>
                                  <p:childTnLst>
                                    <p:set>
                                      <p:cBhvr>
                                        <p:cTn id="96" dur="1" fill="hold">
                                          <p:stCondLst>
                                            <p:cond delay="0"/>
                                          </p:stCondLst>
                                        </p:cTn>
                                        <p:tgtEl>
                                          <p:spTgt spid="218147"/>
                                        </p:tgtEl>
                                        <p:attrNameLst>
                                          <p:attrName>style.visibility</p:attrName>
                                        </p:attrNameLst>
                                      </p:cBhvr>
                                      <p:to>
                                        <p:strVal val="visible"/>
                                      </p:to>
                                    </p:set>
                                    <p:anim calcmode="lin" valueType="num">
                                      <p:cBhvr>
                                        <p:cTn id="97" dur="500" fill="hold"/>
                                        <p:tgtEl>
                                          <p:spTgt spid="218147"/>
                                        </p:tgtEl>
                                        <p:attrNameLst>
                                          <p:attrName>ppt_w</p:attrName>
                                        </p:attrNameLst>
                                      </p:cBhvr>
                                      <p:tavLst>
                                        <p:tav tm="0">
                                          <p:val>
                                            <p:fltVal val="0"/>
                                          </p:val>
                                        </p:tav>
                                        <p:tav tm="100000">
                                          <p:val>
                                            <p:strVal val="#ppt_w"/>
                                          </p:val>
                                        </p:tav>
                                      </p:tavLst>
                                    </p:anim>
                                    <p:anim calcmode="lin" valueType="num">
                                      <p:cBhvr>
                                        <p:cTn id="98" dur="500" fill="hold"/>
                                        <p:tgtEl>
                                          <p:spTgt spid="218147"/>
                                        </p:tgtEl>
                                        <p:attrNameLst>
                                          <p:attrName>ppt_h</p:attrName>
                                        </p:attrNameLst>
                                      </p:cBhvr>
                                      <p:tavLst>
                                        <p:tav tm="0">
                                          <p:val>
                                            <p:fltVal val="0"/>
                                          </p:val>
                                        </p:tav>
                                        <p:tav tm="100000">
                                          <p:val>
                                            <p:strVal val="#ppt_h"/>
                                          </p:val>
                                        </p:tav>
                                      </p:tavLst>
                                    </p:anim>
                                    <p:animEffect transition="in" filter="fade">
                                      <p:cBhvr>
                                        <p:cTn id="99" dur="500"/>
                                        <p:tgtEl>
                                          <p:spTgt spid="218147"/>
                                        </p:tgtEl>
                                      </p:cBhvr>
                                    </p:animEffect>
                                  </p:childTnLst>
                                </p:cTn>
                              </p:par>
                              <p:par>
                                <p:cTn id="100" presetID="1" presetClass="emph" presetSubtype="2" fill="hold" nodeType="withEffect">
                                  <p:stCondLst>
                                    <p:cond delay="0"/>
                                  </p:stCondLst>
                                  <p:childTnLst>
                                    <p:animClr clrSpc="rgb" dir="cw">
                                      <p:cBhvr>
                                        <p:cTn id="101" dur="500" fill="hold"/>
                                        <p:tgtEl>
                                          <p:spTgt spid="218120"/>
                                        </p:tgtEl>
                                        <p:attrNameLst>
                                          <p:attrName>fillcolor</p:attrName>
                                        </p:attrNameLst>
                                      </p:cBhvr>
                                      <p:to>
                                        <a:srgbClr val="CCFFFF"/>
                                      </p:to>
                                    </p:animClr>
                                    <p:set>
                                      <p:cBhvr>
                                        <p:cTn id="102" dur="500" fill="hold"/>
                                        <p:tgtEl>
                                          <p:spTgt spid="218120"/>
                                        </p:tgtEl>
                                        <p:attrNameLst>
                                          <p:attrName>fill.type</p:attrName>
                                        </p:attrNameLst>
                                      </p:cBhvr>
                                      <p:to>
                                        <p:strVal val="solid"/>
                                      </p:to>
                                    </p:set>
                                    <p:set>
                                      <p:cBhvr>
                                        <p:cTn id="103" dur="500" fill="hold"/>
                                        <p:tgtEl>
                                          <p:spTgt spid="218120"/>
                                        </p:tgtEl>
                                        <p:attrNameLst>
                                          <p:attrName>fill.on</p:attrName>
                                        </p:attrNameLst>
                                      </p:cBhvr>
                                      <p:to>
                                        <p:strVal val="true"/>
                                      </p:to>
                                    </p:set>
                                  </p:childTnLst>
                                </p:cTn>
                              </p:par>
                            </p:childTnLst>
                          </p:cTn>
                        </p:par>
                        <p:par>
                          <p:cTn id="104" fill="hold">
                            <p:stCondLst>
                              <p:cond delay="0"/>
                            </p:stCondLst>
                            <p:childTnLst>
                              <p:par>
                                <p:cTn id="105" presetID="22" presetClass="entr" presetSubtype="1" fill="hold" grpId="0" nodeType="afterEffect">
                                  <p:stCondLst>
                                    <p:cond delay="0"/>
                                  </p:stCondLst>
                                  <p:childTnLst>
                                    <p:set>
                                      <p:cBhvr>
                                        <p:cTn id="106" dur="1" fill="hold">
                                          <p:stCondLst>
                                            <p:cond delay="0"/>
                                          </p:stCondLst>
                                        </p:cTn>
                                        <p:tgtEl>
                                          <p:spTgt spid="218121"/>
                                        </p:tgtEl>
                                        <p:attrNameLst>
                                          <p:attrName>style.visibility</p:attrName>
                                        </p:attrNameLst>
                                      </p:cBhvr>
                                      <p:to>
                                        <p:strVal val="visible"/>
                                      </p:to>
                                    </p:set>
                                    <p:animEffect transition="in" filter="wipe(up)">
                                      <p:cBhvr>
                                        <p:cTn id="107" dur="500"/>
                                        <p:tgtEl>
                                          <p:spTgt spid="218121"/>
                                        </p:tgtEl>
                                      </p:cBhvr>
                                    </p:animEffect>
                                  </p:childTnLst>
                                </p:cTn>
                              </p:par>
                            </p:childTnLst>
                          </p:cTn>
                        </p:par>
                        <p:par>
                          <p:cTn id="108" fill="hold">
                            <p:stCondLst>
                              <p:cond delay="500"/>
                            </p:stCondLst>
                            <p:childTnLst>
                              <p:par>
                                <p:cTn id="109" presetID="22" presetClass="entr" presetSubtype="1" fill="hold" grpId="0" nodeType="afterEffect">
                                  <p:stCondLst>
                                    <p:cond delay="0"/>
                                  </p:stCondLst>
                                  <p:childTnLst>
                                    <p:set>
                                      <p:cBhvr>
                                        <p:cTn id="110" dur="1" fill="hold">
                                          <p:stCondLst>
                                            <p:cond delay="0"/>
                                          </p:stCondLst>
                                        </p:cTn>
                                        <p:tgtEl>
                                          <p:spTgt spid="218127"/>
                                        </p:tgtEl>
                                        <p:attrNameLst>
                                          <p:attrName>style.visibility</p:attrName>
                                        </p:attrNameLst>
                                      </p:cBhvr>
                                      <p:to>
                                        <p:strVal val="visible"/>
                                      </p:to>
                                    </p:set>
                                    <p:animEffect transition="in" filter="wipe(up)">
                                      <p:cBhvr>
                                        <p:cTn id="111" dur="500"/>
                                        <p:tgtEl>
                                          <p:spTgt spid="218127"/>
                                        </p:tgtEl>
                                      </p:cBhvr>
                                    </p:animEffect>
                                  </p:childTnLst>
                                </p:cTn>
                              </p:par>
                            </p:childTnLst>
                          </p:cTn>
                        </p:par>
                      </p:childTnLst>
                    </p:cTn>
                  </p:par>
                  <p:par>
                    <p:cTn id="112" fill="hold">
                      <p:stCondLst>
                        <p:cond delay="indefinite"/>
                      </p:stCondLst>
                      <p:childTnLst>
                        <p:par>
                          <p:cTn id="113" fill="hold">
                            <p:stCondLst>
                              <p:cond delay="0"/>
                            </p:stCondLst>
                            <p:childTnLst>
                              <p:par>
                                <p:cTn id="114" presetID="47" presetClass="entr" presetSubtype="0" fill="hold" grpId="0" nodeType="clickEffect">
                                  <p:stCondLst>
                                    <p:cond delay="0"/>
                                  </p:stCondLst>
                                  <p:childTnLst>
                                    <p:set>
                                      <p:cBhvr>
                                        <p:cTn id="115" dur="1" fill="hold">
                                          <p:stCondLst>
                                            <p:cond delay="0"/>
                                          </p:stCondLst>
                                        </p:cTn>
                                        <p:tgtEl>
                                          <p:spTgt spid="218151"/>
                                        </p:tgtEl>
                                        <p:attrNameLst>
                                          <p:attrName>style.visibility</p:attrName>
                                        </p:attrNameLst>
                                      </p:cBhvr>
                                      <p:to>
                                        <p:strVal val="visible"/>
                                      </p:to>
                                    </p:set>
                                    <p:animEffect transition="in" filter="fade">
                                      <p:cBhvr>
                                        <p:cTn id="116" dur="1000"/>
                                        <p:tgtEl>
                                          <p:spTgt spid="218151"/>
                                        </p:tgtEl>
                                      </p:cBhvr>
                                    </p:animEffect>
                                    <p:anim calcmode="lin" valueType="num">
                                      <p:cBhvr>
                                        <p:cTn id="117" dur="1000" fill="hold"/>
                                        <p:tgtEl>
                                          <p:spTgt spid="218151"/>
                                        </p:tgtEl>
                                        <p:attrNameLst>
                                          <p:attrName>ppt_x</p:attrName>
                                        </p:attrNameLst>
                                      </p:cBhvr>
                                      <p:tavLst>
                                        <p:tav tm="0">
                                          <p:val>
                                            <p:strVal val="#ppt_x"/>
                                          </p:val>
                                        </p:tav>
                                        <p:tav tm="100000">
                                          <p:val>
                                            <p:strVal val="#ppt_x"/>
                                          </p:val>
                                        </p:tav>
                                      </p:tavLst>
                                    </p:anim>
                                    <p:anim calcmode="lin" valueType="num">
                                      <p:cBhvr>
                                        <p:cTn id="118" dur="1000" fill="hold"/>
                                        <p:tgtEl>
                                          <p:spTgt spid="218151"/>
                                        </p:tgtEl>
                                        <p:attrNameLst>
                                          <p:attrName>ppt_y</p:attrName>
                                        </p:attrNameLst>
                                      </p:cBhvr>
                                      <p:tavLst>
                                        <p:tav tm="0">
                                          <p:val>
                                            <p:strVal val="#ppt_y-.1"/>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218147"/>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218151"/>
                                        </p:tgtEl>
                                        <p:attrNameLst>
                                          <p:attrName>style.visibility</p:attrName>
                                        </p:attrNameLst>
                                      </p:cBhvr>
                                      <p:to>
                                        <p:strVal val="hidden"/>
                                      </p:to>
                                    </p:set>
                                  </p:childTnLst>
                                </p:cTn>
                              </p:par>
                              <p:par>
                                <p:cTn id="125" presetID="53" presetClass="entr" presetSubtype="16" fill="hold" grpId="0" nodeType="withEffect">
                                  <p:stCondLst>
                                    <p:cond delay="0"/>
                                  </p:stCondLst>
                                  <p:childTnLst>
                                    <p:set>
                                      <p:cBhvr>
                                        <p:cTn id="126" dur="1" fill="hold">
                                          <p:stCondLst>
                                            <p:cond delay="0"/>
                                          </p:stCondLst>
                                        </p:cTn>
                                        <p:tgtEl>
                                          <p:spTgt spid="218148"/>
                                        </p:tgtEl>
                                        <p:attrNameLst>
                                          <p:attrName>style.visibility</p:attrName>
                                        </p:attrNameLst>
                                      </p:cBhvr>
                                      <p:to>
                                        <p:strVal val="visible"/>
                                      </p:to>
                                    </p:set>
                                    <p:anim calcmode="lin" valueType="num">
                                      <p:cBhvr>
                                        <p:cTn id="127" dur="500" fill="hold"/>
                                        <p:tgtEl>
                                          <p:spTgt spid="218148"/>
                                        </p:tgtEl>
                                        <p:attrNameLst>
                                          <p:attrName>ppt_w</p:attrName>
                                        </p:attrNameLst>
                                      </p:cBhvr>
                                      <p:tavLst>
                                        <p:tav tm="0">
                                          <p:val>
                                            <p:fltVal val="0"/>
                                          </p:val>
                                        </p:tav>
                                        <p:tav tm="100000">
                                          <p:val>
                                            <p:strVal val="#ppt_w"/>
                                          </p:val>
                                        </p:tav>
                                      </p:tavLst>
                                    </p:anim>
                                    <p:anim calcmode="lin" valueType="num">
                                      <p:cBhvr>
                                        <p:cTn id="128" dur="500" fill="hold"/>
                                        <p:tgtEl>
                                          <p:spTgt spid="218148"/>
                                        </p:tgtEl>
                                        <p:attrNameLst>
                                          <p:attrName>ppt_h</p:attrName>
                                        </p:attrNameLst>
                                      </p:cBhvr>
                                      <p:tavLst>
                                        <p:tav tm="0">
                                          <p:val>
                                            <p:fltVal val="0"/>
                                          </p:val>
                                        </p:tav>
                                        <p:tav tm="100000">
                                          <p:val>
                                            <p:strVal val="#ppt_h"/>
                                          </p:val>
                                        </p:tav>
                                      </p:tavLst>
                                    </p:anim>
                                    <p:animEffect transition="in" filter="fade">
                                      <p:cBhvr>
                                        <p:cTn id="129" dur="500"/>
                                        <p:tgtEl>
                                          <p:spTgt spid="218148"/>
                                        </p:tgtEl>
                                      </p:cBhvr>
                                    </p:animEffect>
                                  </p:childTnLst>
                                </p:cTn>
                              </p:par>
                              <p:par>
                                <p:cTn id="130" presetID="1" presetClass="emph" presetSubtype="2" fill="hold" nodeType="withEffect">
                                  <p:stCondLst>
                                    <p:cond delay="0"/>
                                  </p:stCondLst>
                                  <p:childTnLst>
                                    <p:animClr clrSpc="rgb" dir="cw">
                                      <p:cBhvr>
                                        <p:cTn id="131" dur="500" fill="hold"/>
                                        <p:tgtEl>
                                          <p:spTgt spid="218121"/>
                                        </p:tgtEl>
                                        <p:attrNameLst>
                                          <p:attrName>fillcolor</p:attrName>
                                        </p:attrNameLst>
                                      </p:cBhvr>
                                      <p:to>
                                        <a:srgbClr val="CCFFFF"/>
                                      </p:to>
                                    </p:animClr>
                                    <p:set>
                                      <p:cBhvr>
                                        <p:cTn id="132" dur="500" fill="hold"/>
                                        <p:tgtEl>
                                          <p:spTgt spid="218121"/>
                                        </p:tgtEl>
                                        <p:attrNameLst>
                                          <p:attrName>fill.type</p:attrName>
                                        </p:attrNameLst>
                                      </p:cBhvr>
                                      <p:to>
                                        <p:strVal val="solid"/>
                                      </p:to>
                                    </p:set>
                                    <p:set>
                                      <p:cBhvr>
                                        <p:cTn id="133" dur="500" fill="hold"/>
                                        <p:tgtEl>
                                          <p:spTgt spid="218121"/>
                                        </p:tgtEl>
                                        <p:attrNameLst>
                                          <p:attrName>fill.on</p:attrName>
                                        </p:attrNameLst>
                                      </p:cBhvr>
                                      <p:to>
                                        <p:strVal val="true"/>
                                      </p:to>
                                    </p:set>
                                  </p:childTnLst>
                                </p:cTn>
                              </p:par>
                            </p:childTnLst>
                          </p:cTn>
                        </p:par>
                        <p:par>
                          <p:cTn id="134" fill="hold">
                            <p:stCondLst>
                              <p:cond delay="0"/>
                            </p:stCondLst>
                            <p:childTnLst>
                              <p:par>
                                <p:cTn id="135" presetID="22" presetClass="entr" presetSubtype="1" fill="hold" grpId="0" nodeType="afterEffect">
                                  <p:stCondLst>
                                    <p:cond delay="0"/>
                                  </p:stCondLst>
                                  <p:childTnLst>
                                    <p:set>
                                      <p:cBhvr>
                                        <p:cTn id="136" dur="1" fill="hold">
                                          <p:stCondLst>
                                            <p:cond delay="0"/>
                                          </p:stCondLst>
                                        </p:cTn>
                                        <p:tgtEl>
                                          <p:spTgt spid="218122"/>
                                        </p:tgtEl>
                                        <p:attrNameLst>
                                          <p:attrName>style.visibility</p:attrName>
                                        </p:attrNameLst>
                                      </p:cBhvr>
                                      <p:to>
                                        <p:strVal val="visible"/>
                                      </p:to>
                                    </p:set>
                                    <p:animEffect transition="in" filter="wipe(up)">
                                      <p:cBhvr>
                                        <p:cTn id="137" dur="500"/>
                                        <p:tgtEl>
                                          <p:spTgt spid="218122"/>
                                        </p:tgtEl>
                                      </p:cBhvr>
                                    </p:animEffect>
                                  </p:childTnLst>
                                </p:cTn>
                              </p:par>
                            </p:childTnLst>
                          </p:cTn>
                        </p:par>
                        <p:par>
                          <p:cTn id="138" fill="hold">
                            <p:stCondLst>
                              <p:cond delay="500"/>
                            </p:stCondLst>
                            <p:childTnLst>
                              <p:par>
                                <p:cTn id="139" presetID="22" presetClass="entr" presetSubtype="1" fill="hold" grpId="0" nodeType="afterEffect">
                                  <p:stCondLst>
                                    <p:cond delay="0"/>
                                  </p:stCondLst>
                                  <p:childTnLst>
                                    <p:set>
                                      <p:cBhvr>
                                        <p:cTn id="140" dur="1" fill="hold">
                                          <p:stCondLst>
                                            <p:cond delay="0"/>
                                          </p:stCondLst>
                                        </p:cTn>
                                        <p:tgtEl>
                                          <p:spTgt spid="218128"/>
                                        </p:tgtEl>
                                        <p:attrNameLst>
                                          <p:attrName>style.visibility</p:attrName>
                                        </p:attrNameLst>
                                      </p:cBhvr>
                                      <p:to>
                                        <p:strVal val="visible"/>
                                      </p:to>
                                    </p:set>
                                    <p:animEffect transition="in" filter="wipe(up)">
                                      <p:cBhvr>
                                        <p:cTn id="141" dur="500"/>
                                        <p:tgtEl>
                                          <p:spTgt spid="218128"/>
                                        </p:tgtEl>
                                      </p:cBhvr>
                                    </p:animEffect>
                                  </p:childTnLst>
                                </p:cTn>
                              </p:par>
                            </p:childTnLst>
                          </p:cTn>
                        </p:par>
                      </p:childTnLst>
                    </p:cTn>
                  </p:par>
                  <p:par>
                    <p:cTn id="142" fill="hold">
                      <p:stCondLst>
                        <p:cond delay="indefinite"/>
                      </p:stCondLst>
                      <p:childTnLst>
                        <p:par>
                          <p:cTn id="143" fill="hold">
                            <p:stCondLst>
                              <p:cond delay="0"/>
                            </p:stCondLst>
                            <p:childTnLst>
                              <p:par>
                                <p:cTn id="144" presetID="1" presetClass="exit" presetSubtype="0" fill="hold" grpId="1" nodeType="clickEffect">
                                  <p:stCondLst>
                                    <p:cond delay="0"/>
                                  </p:stCondLst>
                                  <p:childTnLst>
                                    <p:set>
                                      <p:cBhvr>
                                        <p:cTn id="145" dur="1" fill="hold">
                                          <p:stCondLst>
                                            <p:cond delay="0"/>
                                          </p:stCondLst>
                                        </p:cTn>
                                        <p:tgtEl>
                                          <p:spTgt spid="218148"/>
                                        </p:tgtEl>
                                        <p:attrNameLst>
                                          <p:attrName>style.visibility</p:attrName>
                                        </p:attrNameLst>
                                      </p:cBhvr>
                                      <p:to>
                                        <p:strVal val="hidden"/>
                                      </p:to>
                                    </p:set>
                                  </p:childTnLst>
                                </p:cTn>
                              </p:par>
                              <p:par>
                                <p:cTn id="146" presetID="53" presetClass="entr" presetSubtype="16" fill="hold" grpId="0" nodeType="withEffect">
                                  <p:stCondLst>
                                    <p:cond delay="0"/>
                                  </p:stCondLst>
                                  <p:childTnLst>
                                    <p:set>
                                      <p:cBhvr>
                                        <p:cTn id="147" dur="1" fill="hold">
                                          <p:stCondLst>
                                            <p:cond delay="0"/>
                                          </p:stCondLst>
                                        </p:cTn>
                                        <p:tgtEl>
                                          <p:spTgt spid="218149"/>
                                        </p:tgtEl>
                                        <p:attrNameLst>
                                          <p:attrName>style.visibility</p:attrName>
                                        </p:attrNameLst>
                                      </p:cBhvr>
                                      <p:to>
                                        <p:strVal val="visible"/>
                                      </p:to>
                                    </p:set>
                                    <p:anim calcmode="lin" valueType="num">
                                      <p:cBhvr>
                                        <p:cTn id="148" dur="500" fill="hold"/>
                                        <p:tgtEl>
                                          <p:spTgt spid="218149"/>
                                        </p:tgtEl>
                                        <p:attrNameLst>
                                          <p:attrName>ppt_w</p:attrName>
                                        </p:attrNameLst>
                                      </p:cBhvr>
                                      <p:tavLst>
                                        <p:tav tm="0">
                                          <p:val>
                                            <p:fltVal val="0"/>
                                          </p:val>
                                        </p:tav>
                                        <p:tav tm="100000">
                                          <p:val>
                                            <p:strVal val="#ppt_w"/>
                                          </p:val>
                                        </p:tav>
                                      </p:tavLst>
                                    </p:anim>
                                    <p:anim calcmode="lin" valueType="num">
                                      <p:cBhvr>
                                        <p:cTn id="149" dur="500" fill="hold"/>
                                        <p:tgtEl>
                                          <p:spTgt spid="218149"/>
                                        </p:tgtEl>
                                        <p:attrNameLst>
                                          <p:attrName>ppt_h</p:attrName>
                                        </p:attrNameLst>
                                      </p:cBhvr>
                                      <p:tavLst>
                                        <p:tav tm="0">
                                          <p:val>
                                            <p:fltVal val="0"/>
                                          </p:val>
                                        </p:tav>
                                        <p:tav tm="100000">
                                          <p:val>
                                            <p:strVal val="#ppt_h"/>
                                          </p:val>
                                        </p:tav>
                                      </p:tavLst>
                                    </p:anim>
                                    <p:animEffect transition="in" filter="fade">
                                      <p:cBhvr>
                                        <p:cTn id="150" dur="500"/>
                                        <p:tgtEl>
                                          <p:spTgt spid="218149"/>
                                        </p:tgtEl>
                                      </p:cBhvr>
                                    </p:animEffect>
                                  </p:childTnLst>
                                </p:cTn>
                              </p:par>
                              <p:par>
                                <p:cTn id="151" presetID="1" presetClass="emph" presetSubtype="2" fill="hold" nodeType="withEffect">
                                  <p:stCondLst>
                                    <p:cond delay="0"/>
                                  </p:stCondLst>
                                  <p:childTnLst>
                                    <p:animClr clrSpc="rgb" dir="cw">
                                      <p:cBhvr>
                                        <p:cTn id="152" dur="500" fill="hold"/>
                                        <p:tgtEl>
                                          <p:spTgt spid="218122"/>
                                        </p:tgtEl>
                                        <p:attrNameLst>
                                          <p:attrName>fillcolor</p:attrName>
                                        </p:attrNameLst>
                                      </p:cBhvr>
                                      <p:to>
                                        <a:srgbClr val="CCFFFF"/>
                                      </p:to>
                                    </p:animClr>
                                    <p:set>
                                      <p:cBhvr>
                                        <p:cTn id="153" dur="500" fill="hold"/>
                                        <p:tgtEl>
                                          <p:spTgt spid="218122"/>
                                        </p:tgtEl>
                                        <p:attrNameLst>
                                          <p:attrName>fill.type</p:attrName>
                                        </p:attrNameLst>
                                      </p:cBhvr>
                                      <p:to>
                                        <p:strVal val="solid"/>
                                      </p:to>
                                    </p:set>
                                    <p:set>
                                      <p:cBhvr>
                                        <p:cTn id="154" dur="500" fill="hold"/>
                                        <p:tgtEl>
                                          <p:spTgt spid="218122"/>
                                        </p:tgtEl>
                                        <p:attrNameLst>
                                          <p:attrName>fill.on</p:attrName>
                                        </p:attrNameLst>
                                      </p:cBhvr>
                                      <p:to>
                                        <p:strVal val="true"/>
                                      </p:to>
                                    </p:set>
                                  </p:childTnLst>
                                </p:cTn>
                              </p:par>
                            </p:childTnLst>
                          </p:cTn>
                        </p:par>
                        <p:par>
                          <p:cTn id="155" fill="hold">
                            <p:stCondLst>
                              <p:cond delay="0"/>
                            </p:stCondLst>
                            <p:childTnLst>
                              <p:par>
                                <p:cTn id="156" presetID="22" presetClass="entr" presetSubtype="1" fill="hold" grpId="0" nodeType="afterEffect">
                                  <p:stCondLst>
                                    <p:cond delay="0"/>
                                  </p:stCondLst>
                                  <p:childTnLst>
                                    <p:set>
                                      <p:cBhvr>
                                        <p:cTn id="157" dur="1" fill="hold">
                                          <p:stCondLst>
                                            <p:cond delay="0"/>
                                          </p:stCondLst>
                                        </p:cTn>
                                        <p:tgtEl>
                                          <p:spTgt spid="218123"/>
                                        </p:tgtEl>
                                        <p:attrNameLst>
                                          <p:attrName>style.visibility</p:attrName>
                                        </p:attrNameLst>
                                      </p:cBhvr>
                                      <p:to>
                                        <p:strVal val="visible"/>
                                      </p:to>
                                    </p:set>
                                    <p:animEffect transition="in" filter="wipe(up)">
                                      <p:cBhvr>
                                        <p:cTn id="158" dur="500"/>
                                        <p:tgtEl>
                                          <p:spTgt spid="218123"/>
                                        </p:tgtEl>
                                      </p:cBhvr>
                                    </p:animEffect>
                                  </p:childTnLst>
                                </p:cTn>
                              </p:par>
                            </p:childTnLst>
                          </p:cTn>
                        </p:par>
                        <p:par>
                          <p:cTn id="159" fill="hold">
                            <p:stCondLst>
                              <p:cond delay="500"/>
                            </p:stCondLst>
                            <p:childTnLst>
                              <p:par>
                                <p:cTn id="160" presetID="22" presetClass="entr" presetSubtype="1" fill="hold" grpId="0" nodeType="afterEffect">
                                  <p:stCondLst>
                                    <p:cond delay="0"/>
                                  </p:stCondLst>
                                  <p:childTnLst>
                                    <p:set>
                                      <p:cBhvr>
                                        <p:cTn id="161" dur="1" fill="hold">
                                          <p:stCondLst>
                                            <p:cond delay="0"/>
                                          </p:stCondLst>
                                        </p:cTn>
                                        <p:tgtEl>
                                          <p:spTgt spid="218129"/>
                                        </p:tgtEl>
                                        <p:attrNameLst>
                                          <p:attrName>style.visibility</p:attrName>
                                        </p:attrNameLst>
                                      </p:cBhvr>
                                      <p:to>
                                        <p:strVal val="visible"/>
                                      </p:to>
                                    </p:set>
                                    <p:animEffect transition="in" filter="wipe(up)">
                                      <p:cBhvr>
                                        <p:cTn id="162" dur="500"/>
                                        <p:tgtEl>
                                          <p:spTgt spid="218129"/>
                                        </p:tgtEl>
                                      </p:cBhvr>
                                    </p:animEffect>
                                  </p:childTnLst>
                                </p:cTn>
                              </p:par>
                            </p:childTnLst>
                          </p:cTn>
                        </p:par>
                      </p:childTnLst>
                    </p:cTn>
                  </p:par>
                  <p:par>
                    <p:cTn id="163" fill="hold">
                      <p:stCondLst>
                        <p:cond delay="indefinite"/>
                      </p:stCondLst>
                      <p:childTnLst>
                        <p:par>
                          <p:cTn id="164" fill="hold">
                            <p:stCondLst>
                              <p:cond delay="0"/>
                            </p:stCondLst>
                            <p:childTnLst>
                              <p:par>
                                <p:cTn id="165" presetID="1" presetClass="exit" presetSubtype="0" fill="hold" grpId="1" nodeType="clickEffect">
                                  <p:stCondLst>
                                    <p:cond delay="0"/>
                                  </p:stCondLst>
                                  <p:childTnLst>
                                    <p:set>
                                      <p:cBhvr>
                                        <p:cTn id="166" dur="1" fill="hold">
                                          <p:stCondLst>
                                            <p:cond delay="0"/>
                                          </p:stCondLst>
                                        </p:cTn>
                                        <p:tgtEl>
                                          <p:spTgt spid="218149"/>
                                        </p:tgtEl>
                                        <p:attrNameLst>
                                          <p:attrName>style.visibility</p:attrName>
                                        </p:attrNameLst>
                                      </p:cBhvr>
                                      <p:to>
                                        <p:strVal val="hidden"/>
                                      </p:to>
                                    </p:set>
                                  </p:childTnLst>
                                </p:cTn>
                              </p:par>
                              <p:par>
                                <p:cTn id="167" presetID="53" presetClass="entr" presetSubtype="16" fill="hold" grpId="0" nodeType="withEffect">
                                  <p:stCondLst>
                                    <p:cond delay="0"/>
                                  </p:stCondLst>
                                  <p:childTnLst>
                                    <p:set>
                                      <p:cBhvr>
                                        <p:cTn id="168" dur="1" fill="hold">
                                          <p:stCondLst>
                                            <p:cond delay="0"/>
                                          </p:stCondLst>
                                        </p:cTn>
                                        <p:tgtEl>
                                          <p:spTgt spid="218150"/>
                                        </p:tgtEl>
                                        <p:attrNameLst>
                                          <p:attrName>style.visibility</p:attrName>
                                        </p:attrNameLst>
                                      </p:cBhvr>
                                      <p:to>
                                        <p:strVal val="visible"/>
                                      </p:to>
                                    </p:set>
                                    <p:anim calcmode="lin" valueType="num">
                                      <p:cBhvr>
                                        <p:cTn id="169" dur="500" fill="hold"/>
                                        <p:tgtEl>
                                          <p:spTgt spid="218150"/>
                                        </p:tgtEl>
                                        <p:attrNameLst>
                                          <p:attrName>ppt_w</p:attrName>
                                        </p:attrNameLst>
                                      </p:cBhvr>
                                      <p:tavLst>
                                        <p:tav tm="0">
                                          <p:val>
                                            <p:fltVal val="0"/>
                                          </p:val>
                                        </p:tav>
                                        <p:tav tm="100000">
                                          <p:val>
                                            <p:strVal val="#ppt_w"/>
                                          </p:val>
                                        </p:tav>
                                      </p:tavLst>
                                    </p:anim>
                                    <p:anim calcmode="lin" valueType="num">
                                      <p:cBhvr>
                                        <p:cTn id="170" dur="500" fill="hold"/>
                                        <p:tgtEl>
                                          <p:spTgt spid="218150"/>
                                        </p:tgtEl>
                                        <p:attrNameLst>
                                          <p:attrName>ppt_h</p:attrName>
                                        </p:attrNameLst>
                                      </p:cBhvr>
                                      <p:tavLst>
                                        <p:tav tm="0">
                                          <p:val>
                                            <p:fltVal val="0"/>
                                          </p:val>
                                        </p:tav>
                                        <p:tav tm="100000">
                                          <p:val>
                                            <p:strVal val="#ppt_h"/>
                                          </p:val>
                                        </p:tav>
                                      </p:tavLst>
                                    </p:anim>
                                    <p:animEffect transition="in" filter="fade">
                                      <p:cBhvr>
                                        <p:cTn id="171" dur="500"/>
                                        <p:tgtEl>
                                          <p:spTgt spid="218150"/>
                                        </p:tgtEl>
                                      </p:cBhvr>
                                    </p:animEffect>
                                  </p:childTnLst>
                                </p:cTn>
                              </p:par>
                              <p:par>
                                <p:cTn id="172" presetID="1" presetClass="emph" presetSubtype="2" fill="hold" nodeType="withEffect">
                                  <p:stCondLst>
                                    <p:cond delay="0"/>
                                  </p:stCondLst>
                                  <p:childTnLst>
                                    <p:animClr clrSpc="rgb" dir="cw">
                                      <p:cBhvr>
                                        <p:cTn id="173" dur="500" fill="hold"/>
                                        <p:tgtEl>
                                          <p:spTgt spid="218123"/>
                                        </p:tgtEl>
                                        <p:attrNameLst>
                                          <p:attrName>fillcolor</p:attrName>
                                        </p:attrNameLst>
                                      </p:cBhvr>
                                      <p:to>
                                        <a:srgbClr val="CCFFFF"/>
                                      </p:to>
                                    </p:animClr>
                                    <p:set>
                                      <p:cBhvr>
                                        <p:cTn id="174" dur="500" fill="hold"/>
                                        <p:tgtEl>
                                          <p:spTgt spid="218123"/>
                                        </p:tgtEl>
                                        <p:attrNameLst>
                                          <p:attrName>fill.type</p:attrName>
                                        </p:attrNameLst>
                                      </p:cBhvr>
                                      <p:to>
                                        <p:strVal val="solid"/>
                                      </p:to>
                                    </p:set>
                                    <p:set>
                                      <p:cBhvr>
                                        <p:cTn id="175" dur="500" fill="hold"/>
                                        <p:tgtEl>
                                          <p:spTgt spid="218123"/>
                                        </p:tgtEl>
                                        <p:attrNameLst>
                                          <p:attrName>fill.on</p:attrName>
                                        </p:attrNameLst>
                                      </p:cBhvr>
                                      <p:to>
                                        <p:strVal val="true"/>
                                      </p:to>
                                    </p:set>
                                  </p:childTnLst>
                                </p:cTn>
                              </p:par>
                            </p:childTnLst>
                          </p:cTn>
                        </p:par>
                        <p:par>
                          <p:cTn id="176" fill="hold">
                            <p:stCondLst>
                              <p:cond delay="0"/>
                            </p:stCondLst>
                            <p:childTnLst>
                              <p:par>
                                <p:cTn id="177" presetID="22" presetClass="entr" presetSubtype="1" fill="hold" grpId="0" nodeType="afterEffect">
                                  <p:stCondLst>
                                    <p:cond delay="0"/>
                                  </p:stCondLst>
                                  <p:childTnLst>
                                    <p:set>
                                      <p:cBhvr>
                                        <p:cTn id="178" dur="1" fill="hold">
                                          <p:stCondLst>
                                            <p:cond delay="0"/>
                                          </p:stCondLst>
                                        </p:cTn>
                                        <p:tgtEl>
                                          <p:spTgt spid="218124"/>
                                        </p:tgtEl>
                                        <p:attrNameLst>
                                          <p:attrName>style.visibility</p:attrName>
                                        </p:attrNameLst>
                                      </p:cBhvr>
                                      <p:to>
                                        <p:strVal val="visible"/>
                                      </p:to>
                                    </p:set>
                                    <p:animEffect transition="in" filter="wipe(up)">
                                      <p:cBhvr>
                                        <p:cTn id="179" dur="500"/>
                                        <p:tgtEl>
                                          <p:spTgt spid="218124"/>
                                        </p:tgtEl>
                                      </p:cBhvr>
                                    </p:animEffect>
                                  </p:childTnLst>
                                </p:cTn>
                              </p:par>
                            </p:childTnLst>
                          </p:cTn>
                        </p:par>
                      </p:childTnLst>
                    </p:cTn>
                  </p:par>
                  <p:par>
                    <p:cTn id="180" fill="hold">
                      <p:stCondLst>
                        <p:cond delay="indefinite"/>
                      </p:stCondLst>
                      <p:childTnLst>
                        <p:par>
                          <p:cTn id="181" fill="hold">
                            <p:stCondLst>
                              <p:cond delay="0"/>
                            </p:stCondLst>
                            <p:childTnLst>
                              <p:par>
                                <p:cTn id="182" presetID="47" presetClass="entr" presetSubtype="0" fill="hold" grpId="0" nodeType="clickEffect">
                                  <p:stCondLst>
                                    <p:cond delay="0"/>
                                  </p:stCondLst>
                                  <p:childTnLst>
                                    <p:set>
                                      <p:cBhvr>
                                        <p:cTn id="183" dur="1" fill="hold">
                                          <p:stCondLst>
                                            <p:cond delay="0"/>
                                          </p:stCondLst>
                                        </p:cTn>
                                        <p:tgtEl>
                                          <p:spTgt spid="218152"/>
                                        </p:tgtEl>
                                        <p:attrNameLst>
                                          <p:attrName>style.visibility</p:attrName>
                                        </p:attrNameLst>
                                      </p:cBhvr>
                                      <p:to>
                                        <p:strVal val="visible"/>
                                      </p:to>
                                    </p:set>
                                    <p:animEffect transition="in" filter="fade">
                                      <p:cBhvr>
                                        <p:cTn id="184" dur="1000"/>
                                        <p:tgtEl>
                                          <p:spTgt spid="218152"/>
                                        </p:tgtEl>
                                      </p:cBhvr>
                                    </p:animEffect>
                                    <p:anim calcmode="lin" valueType="num">
                                      <p:cBhvr>
                                        <p:cTn id="185" dur="1000" fill="hold"/>
                                        <p:tgtEl>
                                          <p:spTgt spid="218152"/>
                                        </p:tgtEl>
                                        <p:attrNameLst>
                                          <p:attrName>ppt_x</p:attrName>
                                        </p:attrNameLst>
                                      </p:cBhvr>
                                      <p:tavLst>
                                        <p:tav tm="0">
                                          <p:val>
                                            <p:strVal val="#ppt_x"/>
                                          </p:val>
                                        </p:tav>
                                        <p:tav tm="100000">
                                          <p:val>
                                            <p:strVal val="#ppt_x"/>
                                          </p:val>
                                        </p:tav>
                                      </p:tavLst>
                                    </p:anim>
                                    <p:anim calcmode="lin" valueType="num">
                                      <p:cBhvr>
                                        <p:cTn id="186" dur="1000" fill="hold"/>
                                        <p:tgtEl>
                                          <p:spTgt spid="218152"/>
                                        </p:tgtEl>
                                        <p:attrNameLst>
                                          <p:attrName>ppt_y</p:attrName>
                                        </p:attrNameLst>
                                      </p:cBhvr>
                                      <p:tavLst>
                                        <p:tav tm="0">
                                          <p:val>
                                            <p:strVal val="#ppt_y-.1"/>
                                          </p:val>
                                        </p:tav>
                                        <p:tav tm="100000">
                                          <p:val>
                                            <p:strVal val="#ppt_y"/>
                                          </p:val>
                                        </p:tav>
                                      </p:tavLst>
                                    </p:anim>
                                  </p:childTnLst>
                                </p:cTn>
                              </p:par>
                              <p:par>
                                <p:cTn id="187" presetID="1" presetClass="exit" presetSubtype="0" fill="hold" grpId="1" nodeType="withEffect">
                                  <p:stCondLst>
                                    <p:cond delay="0"/>
                                  </p:stCondLst>
                                  <p:childTnLst>
                                    <p:set>
                                      <p:cBhvr>
                                        <p:cTn id="188" dur="1" fill="hold">
                                          <p:stCondLst>
                                            <p:cond delay="0"/>
                                          </p:stCondLst>
                                        </p:cTn>
                                        <p:tgtEl>
                                          <p:spTgt spid="218150"/>
                                        </p:tgtEl>
                                        <p:attrNameLst>
                                          <p:attrName>style.visibility</p:attrName>
                                        </p:attrNameLst>
                                      </p:cBhvr>
                                      <p:to>
                                        <p:strVal val="hidden"/>
                                      </p:to>
                                    </p:set>
                                  </p:childTnLst>
                                </p:cTn>
                              </p:par>
                              <p:par>
                                <p:cTn id="189" presetID="1" presetClass="emph" presetSubtype="2" fill="hold" nodeType="withEffect">
                                  <p:stCondLst>
                                    <p:cond delay="0"/>
                                  </p:stCondLst>
                                  <p:childTnLst>
                                    <p:animClr clrSpc="rgb" dir="cw">
                                      <p:cBhvr>
                                        <p:cTn id="190" dur="500" fill="hold"/>
                                        <p:tgtEl>
                                          <p:spTgt spid="218124"/>
                                        </p:tgtEl>
                                        <p:attrNameLst>
                                          <p:attrName>fillcolor</p:attrName>
                                        </p:attrNameLst>
                                      </p:cBhvr>
                                      <p:to>
                                        <a:srgbClr val="CCFFFF"/>
                                      </p:to>
                                    </p:animClr>
                                    <p:set>
                                      <p:cBhvr>
                                        <p:cTn id="191" dur="500" fill="hold"/>
                                        <p:tgtEl>
                                          <p:spTgt spid="218124"/>
                                        </p:tgtEl>
                                        <p:attrNameLst>
                                          <p:attrName>fill.type</p:attrName>
                                        </p:attrNameLst>
                                      </p:cBhvr>
                                      <p:to>
                                        <p:strVal val="solid"/>
                                      </p:to>
                                    </p:set>
                                    <p:set>
                                      <p:cBhvr>
                                        <p:cTn id="192" dur="500" fill="hold"/>
                                        <p:tgtEl>
                                          <p:spTgt spid="21812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15" grpId="0"/>
      <p:bldP spid="218116" grpId="0" animBg="1"/>
      <p:bldP spid="218117" grpId="0" animBg="1"/>
      <p:bldP spid="218118" grpId="0" animBg="1"/>
      <p:bldP spid="218119" grpId="0" animBg="1"/>
      <p:bldP spid="218120" grpId="0" animBg="1"/>
      <p:bldP spid="218121" grpId="0" animBg="1"/>
      <p:bldP spid="218122" grpId="0" animBg="1"/>
      <p:bldP spid="218123" grpId="0" animBg="1"/>
      <p:bldP spid="218124" grpId="0" animBg="1"/>
      <p:bldP spid="218125" grpId="0" animBg="1"/>
      <p:bldP spid="218126" grpId="0" animBg="1"/>
      <p:bldP spid="218127" grpId="0" animBg="1"/>
      <p:bldP spid="218128" grpId="0" animBg="1"/>
      <p:bldP spid="218129" grpId="0" animBg="1"/>
      <p:bldP spid="218144" grpId="0" animBg="1"/>
      <p:bldP spid="218144" grpId="1" animBg="1"/>
      <p:bldP spid="218145" grpId="0" animBg="1"/>
      <p:bldP spid="218145" grpId="1" animBg="1"/>
      <p:bldP spid="218146" grpId="0" animBg="1"/>
      <p:bldP spid="218146" grpId="1" animBg="1"/>
      <p:bldP spid="218147" grpId="0" animBg="1"/>
      <p:bldP spid="218147" grpId="1" animBg="1"/>
      <p:bldP spid="218148" grpId="0" animBg="1"/>
      <p:bldP spid="218148" grpId="1" animBg="1"/>
      <p:bldP spid="218149" grpId="0" animBg="1"/>
      <p:bldP spid="218149" grpId="1" animBg="1"/>
      <p:bldP spid="218150" grpId="0" animBg="1"/>
      <p:bldP spid="218150" grpId="1" animBg="1"/>
      <p:bldP spid="218151" grpId="0" animBg="1"/>
      <p:bldP spid="218151" grpId="1" animBg="1"/>
      <p:bldP spid="218152" grpId="0" animBg="1"/>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ChangeArrowheads="1"/>
          </p:cNvSpPr>
          <p:nvPr/>
        </p:nvSpPr>
        <p:spPr bwMode="auto">
          <a:xfrm>
            <a:off x="1981200" y="317309"/>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信号量管理  </a:t>
            </a:r>
          </a:p>
        </p:txBody>
      </p:sp>
      <p:sp>
        <p:nvSpPr>
          <p:cNvPr id="219139" name="Text Box 3"/>
          <p:cNvSpPr txBox="1">
            <a:spLocks noChangeArrowheads="1"/>
          </p:cNvSpPr>
          <p:nvPr/>
        </p:nvSpPr>
        <p:spPr bwMode="auto">
          <a:xfrm>
            <a:off x="4343400" y="393509"/>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－等待信号量</a:t>
            </a:r>
          </a:p>
        </p:txBody>
      </p:sp>
      <p:sp>
        <p:nvSpPr>
          <p:cNvPr id="219140" name="Rectangle 4"/>
          <p:cNvSpPr>
            <a:spLocks noChangeArrowheads="1"/>
          </p:cNvSpPr>
          <p:nvPr/>
        </p:nvSpPr>
        <p:spPr bwMode="auto">
          <a:xfrm>
            <a:off x="2209800" y="2286000"/>
            <a:ext cx="5638800" cy="35052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dirty="0">
                <a:latin typeface="Arial" panose="020B0604020202020204" pitchFamily="34" charset="0"/>
              </a:rPr>
              <a:t>void  </a:t>
            </a:r>
            <a:r>
              <a:rPr lang="en-US" altLang="zh-CN" sz="1400" dirty="0" err="1">
                <a:latin typeface="Arial" panose="020B0604020202020204" pitchFamily="34" charset="0"/>
              </a:rPr>
              <a:t>OSSemPend</a:t>
            </a:r>
            <a:r>
              <a:rPr lang="en-US" altLang="zh-CN" sz="1400" dirty="0">
                <a:latin typeface="Arial" panose="020B0604020202020204" pitchFamily="34" charset="0"/>
              </a:rPr>
              <a:t> (OS_EVENT *</a:t>
            </a:r>
            <a:r>
              <a:rPr lang="en-US" altLang="zh-CN" sz="1400" dirty="0" err="1">
                <a:latin typeface="Arial" panose="020B0604020202020204" pitchFamily="34" charset="0"/>
              </a:rPr>
              <a:t>pevent</a:t>
            </a:r>
            <a:r>
              <a:rPr lang="en-US" altLang="zh-CN" sz="1400" dirty="0">
                <a:latin typeface="Arial" panose="020B0604020202020204" pitchFamily="34" charset="0"/>
              </a:rPr>
              <a:t>, INT16U timeout, INT8U *err)</a:t>
            </a:r>
          </a:p>
          <a:p>
            <a:pPr>
              <a:defRPr/>
            </a:pPr>
            <a:r>
              <a:rPr lang="en-US" altLang="zh-CN" sz="1400" dirty="0">
                <a:latin typeface="Arial" panose="020B0604020202020204" pitchFamily="34" charset="0"/>
              </a:rPr>
              <a:t>{</a:t>
            </a:r>
          </a:p>
          <a:p>
            <a:pPr>
              <a:defRPr/>
            </a:pPr>
            <a:r>
              <a:rPr lang="en-US" altLang="zh-CN" sz="1400" dirty="0">
                <a:latin typeface="Arial" panose="020B0604020202020204" pitchFamily="34" charset="0"/>
              </a:rPr>
              <a:t>    if (OSIntNesting &gt; 0) {</a:t>
            </a:r>
          </a:p>
          <a:p>
            <a:pPr>
              <a:defRPr/>
            </a:pPr>
            <a:r>
              <a:rPr lang="en-US" altLang="zh-CN" sz="1400" dirty="0">
                <a:latin typeface="Arial" panose="020B0604020202020204" pitchFamily="34" charset="0"/>
              </a:rPr>
              <a:t>        *err = OS_ERR_PEND_ISR;</a:t>
            </a:r>
          </a:p>
          <a:p>
            <a:pPr>
              <a:defRPr/>
            </a:pPr>
            <a:r>
              <a:rPr lang="en-US" altLang="zh-CN" sz="1400" dirty="0">
                <a:latin typeface="Arial" panose="020B0604020202020204" pitchFamily="34" charset="0"/>
              </a:rPr>
              <a:t>        return;</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#if OS_ARG_CHK_EN &gt; 0</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pevent</a:t>
            </a:r>
            <a:r>
              <a:rPr lang="en-US" altLang="zh-CN" sz="1400" dirty="0">
                <a:latin typeface="Arial" panose="020B0604020202020204" pitchFamily="34" charset="0"/>
              </a:rPr>
              <a:t> == (OS_EVENT *)0) {</a:t>
            </a:r>
          </a:p>
          <a:p>
            <a:pPr>
              <a:defRPr/>
            </a:pPr>
            <a:r>
              <a:rPr lang="en-US" altLang="zh-CN" sz="1400" dirty="0">
                <a:latin typeface="Arial" panose="020B0604020202020204" pitchFamily="34" charset="0"/>
              </a:rPr>
              <a:t>        *err = OS_ERR_PEVENT_NULL;</a:t>
            </a:r>
          </a:p>
          <a:p>
            <a:pPr>
              <a:defRPr/>
            </a:pPr>
            <a:r>
              <a:rPr lang="en-US" altLang="zh-CN" sz="1400" dirty="0">
                <a:latin typeface="Arial" panose="020B0604020202020204" pitchFamily="34" charset="0"/>
              </a:rPr>
              <a:t>        return;</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pevent</a:t>
            </a:r>
            <a:r>
              <a:rPr lang="en-US" altLang="zh-CN" sz="1400" dirty="0">
                <a:latin typeface="Arial" panose="020B0604020202020204" pitchFamily="34" charset="0"/>
              </a:rPr>
              <a:t>-&gt;</a:t>
            </a:r>
            <a:r>
              <a:rPr lang="en-US" altLang="zh-CN" sz="1400" dirty="0" err="1">
                <a:latin typeface="Arial" panose="020B0604020202020204" pitchFamily="34" charset="0"/>
              </a:rPr>
              <a:t>OSEventType</a:t>
            </a:r>
            <a:r>
              <a:rPr lang="en-US" altLang="zh-CN" sz="1400" dirty="0">
                <a:latin typeface="Arial" panose="020B0604020202020204" pitchFamily="34" charset="0"/>
              </a:rPr>
              <a:t> != OS_EVENT_TYPE_SEM) {</a:t>
            </a:r>
          </a:p>
          <a:p>
            <a:pPr>
              <a:defRPr/>
            </a:pPr>
            <a:r>
              <a:rPr lang="en-US" altLang="zh-CN" sz="1400" dirty="0">
                <a:latin typeface="Arial" panose="020B0604020202020204" pitchFamily="34" charset="0"/>
              </a:rPr>
              <a:t>        *err = OS_ERR_EVENT_TYPE;</a:t>
            </a:r>
          </a:p>
          <a:p>
            <a:pPr>
              <a:defRPr/>
            </a:pPr>
            <a:r>
              <a:rPr lang="en-US" altLang="zh-CN" sz="1400" dirty="0">
                <a:latin typeface="Arial" panose="020B0604020202020204" pitchFamily="34" charset="0"/>
              </a:rPr>
              <a:t>        return;</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a:t>
            </a:r>
            <a:r>
              <a:rPr lang="en-US" altLang="zh-CN" sz="1400" dirty="0" err="1">
                <a:latin typeface="Arial" panose="020B0604020202020204" pitchFamily="34" charset="0"/>
              </a:rPr>
              <a:t>endif</a:t>
            </a:r>
            <a:endParaRPr lang="en-US" altLang="zh-CN" sz="1400" dirty="0">
              <a:latin typeface="Arial" panose="020B0604020202020204" pitchFamily="34" charset="0"/>
            </a:endParaRPr>
          </a:p>
        </p:txBody>
      </p:sp>
      <p:sp>
        <p:nvSpPr>
          <p:cNvPr id="219141" name="AutoShape 5"/>
          <p:cNvSpPr>
            <a:spLocks noChangeArrowheads="1"/>
          </p:cNvSpPr>
          <p:nvPr/>
        </p:nvSpPr>
        <p:spPr bwMode="auto">
          <a:xfrm>
            <a:off x="3581400" y="1676400"/>
            <a:ext cx="1447800" cy="457200"/>
          </a:xfrm>
          <a:prstGeom prst="wedgeRoundRectCallout">
            <a:avLst>
              <a:gd name="adj1" fmla="val 38157"/>
              <a:gd name="adj2" fmla="val 96875"/>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信号量句柄</a:t>
            </a:r>
          </a:p>
        </p:txBody>
      </p:sp>
      <p:sp>
        <p:nvSpPr>
          <p:cNvPr id="219142" name="AutoShape 6"/>
          <p:cNvSpPr>
            <a:spLocks noChangeArrowheads="1"/>
          </p:cNvSpPr>
          <p:nvPr/>
        </p:nvSpPr>
        <p:spPr bwMode="auto">
          <a:xfrm>
            <a:off x="5181600" y="1676400"/>
            <a:ext cx="1447800" cy="457200"/>
          </a:xfrm>
          <a:prstGeom prst="wedgeRoundRectCallout">
            <a:avLst>
              <a:gd name="adj1" fmla="val 21708"/>
              <a:gd name="adj2" fmla="val 96875"/>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超时时间值</a:t>
            </a:r>
          </a:p>
        </p:txBody>
      </p:sp>
      <p:sp>
        <p:nvSpPr>
          <p:cNvPr id="219143" name="AutoShape 7"/>
          <p:cNvSpPr>
            <a:spLocks noChangeArrowheads="1"/>
          </p:cNvSpPr>
          <p:nvPr/>
        </p:nvSpPr>
        <p:spPr bwMode="auto">
          <a:xfrm>
            <a:off x="7086600" y="1676400"/>
            <a:ext cx="1447800" cy="457200"/>
          </a:xfrm>
          <a:prstGeom prst="wedgeRoundRectCallout">
            <a:avLst>
              <a:gd name="adj1" fmla="val -25657"/>
              <a:gd name="adj2" fmla="val 94792"/>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返回错误码</a:t>
            </a:r>
          </a:p>
        </p:txBody>
      </p:sp>
      <p:sp>
        <p:nvSpPr>
          <p:cNvPr id="219144" name="AutoShape 8"/>
          <p:cNvSpPr>
            <a:spLocks noChangeArrowheads="1"/>
          </p:cNvSpPr>
          <p:nvPr/>
        </p:nvSpPr>
        <p:spPr bwMode="auto">
          <a:xfrm>
            <a:off x="8220075" y="2160589"/>
            <a:ext cx="863600" cy="287337"/>
          </a:xfrm>
          <a:prstGeom prst="roundRect">
            <a:avLst>
              <a:gd name="adj" fmla="val 16667"/>
            </a:avLst>
          </a:prstGeom>
          <a:solidFill>
            <a:srgbClr val="FFFF99"/>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开始</a:t>
            </a:r>
          </a:p>
        </p:txBody>
      </p:sp>
      <p:sp>
        <p:nvSpPr>
          <p:cNvPr id="219145" name="AutoShape 9"/>
          <p:cNvSpPr>
            <a:spLocks noChangeArrowheads="1"/>
          </p:cNvSpPr>
          <p:nvPr/>
        </p:nvSpPr>
        <p:spPr bwMode="auto">
          <a:xfrm>
            <a:off x="8001000" y="2897188"/>
            <a:ext cx="1295400" cy="431800"/>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在</a:t>
            </a:r>
            <a:r>
              <a:rPr lang="en-US" altLang="zh-CN" sz="1400"/>
              <a:t>ISR</a:t>
            </a:r>
            <a:r>
              <a:rPr lang="zh-CN" altLang="en-US" sz="1400"/>
              <a:t>中</a:t>
            </a:r>
          </a:p>
        </p:txBody>
      </p:sp>
      <p:sp>
        <p:nvSpPr>
          <p:cNvPr id="219146" name="AutoShape 10"/>
          <p:cNvSpPr>
            <a:spLocks noChangeArrowheads="1"/>
          </p:cNvSpPr>
          <p:nvPr/>
        </p:nvSpPr>
        <p:spPr bwMode="auto">
          <a:xfrm>
            <a:off x="7896225" y="3757613"/>
            <a:ext cx="1511300" cy="576262"/>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ECB</a:t>
            </a:r>
            <a:r>
              <a:rPr lang="zh-CN" altLang="en-US" sz="1200"/>
              <a:t>指针为</a:t>
            </a:r>
            <a:r>
              <a:rPr lang="en-US" altLang="zh-CN" sz="1200"/>
              <a:t>NULL</a:t>
            </a:r>
          </a:p>
        </p:txBody>
      </p:sp>
      <p:sp>
        <p:nvSpPr>
          <p:cNvPr id="219147" name="AutoShape 11"/>
          <p:cNvSpPr>
            <a:spLocks noChangeArrowheads="1"/>
          </p:cNvSpPr>
          <p:nvPr/>
        </p:nvSpPr>
        <p:spPr bwMode="auto">
          <a:xfrm>
            <a:off x="7896225" y="4767263"/>
            <a:ext cx="1511300" cy="576262"/>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事件为信号量</a:t>
            </a:r>
          </a:p>
        </p:txBody>
      </p:sp>
      <p:grpSp>
        <p:nvGrpSpPr>
          <p:cNvPr id="2" name="Group 12"/>
          <p:cNvGrpSpPr/>
          <p:nvPr/>
        </p:nvGrpSpPr>
        <p:grpSpPr bwMode="auto">
          <a:xfrm>
            <a:off x="8648701" y="4343400"/>
            <a:ext cx="314325" cy="431800"/>
            <a:chOff x="4488" y="2736"/>
            <a:chExt cx="198" cy="272"/>
          </a:xfrm>
        </p:grpSpPr>
        <p:sp>
          <p:nvSpPr>
            <p:cNvPr id="163879" name="Line 13"/>
            <p:cNvSpPr>
              <a:spLocks noChangeShapeType="1"/>
            </p:cNvSpPr>
            <p:nvPr/>
          </p:nvSpPr>
          <p:spPr bwMode="auto">
            <a:xfrm>
              <a:off x="4488" y="2736"/>
              <a:ext cx="0" cy="272"/>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880" name="Text Box 14"/>
            <p:cNvSpPr txBox="1">
              <a:spLocks noChangeArrowheads="1"/>
            </p:cNvSpPr>
            <p:nvPr/>
          </p:nvSpPr>
          <p:spPr bwMode="auto">
            <a:xfrm>
              <a:off x="4494" y="2766"/>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grpSp>
        <p:nvGrpSpPr>
          <p:cNvPr id="3" name="Group 15"/>
          <p:cNvGrpSpPr/>
          <p:nvPr/>
        </p:nvGrpSpPr>
        <p:grpSpPr bwMode="auto">
          <a:xfrm>
            <a:off x="9296400" y="3733800"/>
            <a:ext cx="1239838" cy="528638"/>
            <a:chOff x="4896" y="2352"/>
            <a:chExt cx="781" cy="333"/>
          </a:xfrm>
        </p:grpSpPr>
        <p:sp>
          <p:nvSpPr>
            <p:cNvPr id="163875" name="AutoShape 16"/>
            <p:cNvSpPr>
              <a:spLocks noChangeArrowheads="1"/>
            </p:cNvSpPr>
            <p:nvPr/>
          </p:nvSpPr>
          <p:spPr bwMode="auto">
            <a:xfrm>
              <a:off x="5088" y="2413"/>
              <a:ext cx="589" cy="272"/>
            </a:xfrm>
            <a:prstGeom prst="roundRect">
              <a:avLst>
                <a:gd name="adj" fmla="val 16667"/>
              </a:avLst>
            </a:prstGeom>
            <a:solidFill>
              <a:srgbClr val="CCFFFF"/>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a:t>
              </a:r>
              <a:r>
                <a:rPr lang="en-US" altLang="zh-CN" sz="1400"/>
                <a:t>ECB</a:t>
              </a:r>
            </a:p>
            <a:p>
              <a:pPr algn="ctr" eaLnBrk="1" hangingPunct="1"/>
              <a:r>
                <a:rPr lang="zh-CN" altLang="en-US" sz="1400"/>
                <a:t>为</a:t>
              </a:r>
              <a:r>
                <a:rPr lang="en-US" altLang="zh-CN" sz="1400"/>
                <a:t>NULL”</a:t>
              </a:r>
            </a:p>
          </p:txBody>
        </p:sp>
        <p:grpSp>
          <p:nvGrpSpPr>
            <p:cNvPr id="163876" name="Group 17"/>
            <p:cNvGrpSpPr/>
            <p:nvPr/>
          </p:nvGrpSpPr>
          <p:grpSpPr bwMode="auto">
            <a:xfrm>
              <a:off x="4896" y="2352"/>
              <a:ext cx="192" cy="198"/>
              <a:chOff x="4896" y="2352"/>
              <a:chExt cx="192" cy="198"/>
            </a:xfrm>
          </p:grpSpPr>
          <p:sp>
            <p:nvSpPr>
              <p:cNvPr id="163877" name="Line 18"/>
              <p:cNvSpPr>
                <a:spLocks noChangeShapeType="1"/>
              </p:cNvSpPr>
              <p:nvPr/>
            </p:nvSpPr>
            <p:spPr bwMode="auto">
              <a:xfrm>
                <a:off x="4944" y="2550"/>
                <a:ext cx="136"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878" name="Text Box 19"/>
              <p:cNvSpPr txBox="1">
                <a:spLocks noChangeArrowheads="1"/>
              </p:cNvSpPr>
              <p:nvPr/>
            </p:nvSpPr>
            <p:spPr bwMode="auto">
              <a:xfrm>
                <a:off x="4896" y="23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grpSp>
        <p:nvGrpSpPr>
          <p:cNvPr id="5" name="Group 20"/>
          <p:cNvGrpSpPr/>
          <p:nvPr/>
        </p:nvGrpSpPr>
        <p:grpSpPr bwMode="auto">
          <a:xfrm>
            <a:off x="9220201" y="2819400"/>
            <a:ext cx="1235075" cy="490538"/>
            <a:chOff x="4848" y="1776"/>
            <a:chExt cx="778" cy="309"/>
          </a:xfrm>
        </p:grpSpPr>
        <p:sp>
          <p:nvSpPr>
            <p:cNvPr id="163871" name="AutoShape 21"/>
            <p:cNvSpPr>
              <a:spLocks noChangeArrowheads="1"/>
            </p:cNvSpPr>
            <p:nvPr/>
          </p:nvSpPr>
          <p:spPr bwMode="auto">
            <a:xfrm>
              <a:off x="5082" y="1813"/>
              <a:ext cx="544" cy="272"/>
            </a:xfrm>
            <a:prstGeom prst="roundRect">
              <a:avLst>
                <a:gd name="adj" fmla="val 16667"/>
              </a:avLst>
            </a:prstGeom>
            <a:solidFill>
              <a:srgbClr val="CCFFFF"/>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返回“在</a:t>
              </a:r>
            </a:p>
            <a:p>
              <a:pPr algn="ctr" eaLnBrk="1" hangingPunct="1"/>
              <a:r>
                <a:rPr lang="en-US" altLang="zh-CN" sz="1400"/>
                <a:t>ISR</a:t>
              </a:r>
              <a:r>
                <a:rPr lang="zh-CN" altLang="en-US" sz="1400"/>
                <a:t>中”</a:t>
              </a:r>
            </a:p>
          </p:txBody>
        </p:sp>
        <p:grpSp>
          <p:nvGrpSpPr>
            <p:cNvPr id="163872" name="Group 22"/>
            <p:cNvGrpSpPr/>
            <p:nvPr/>
          </p:nvGrpSpPr>
          <p:grpSpPr bwMode="auto">
            <a:xfrm>
              <a:off x="4848" y="1776"/>
              <a:ext cx="229" cy="192"/>
              <a:chOff x="4848" y="1776"/>
              <a:chExt cx="229" cy="192"/>
            </a:xfrm>
          </p:grpSpPr>
          <p:sp>
            <p:nvSpPr>
              <p:cNvPr id="163873" name="Line 23"/>
              <p:cNvSpPr>
                <a:spLocks noChangeShapeType="1"/>
              </p:cNvSpPr>
              <p:nvPr/>
            </p:nvSpPr>
            <p:spPr bwMode="auto">
              <a:xfrm>
                <a:off x="4896" y="1962"/>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874" name="Text Box 24"/>
              <p:cNvSpPr txBox="1">
                <a:spLocks noChangeArrowheads="1"/>
              </p:cNvSpPr>
              <p:nvPr/>
            </p:nvSpPr>
            <p:spPr bwMode="auto">
              <a:xfrm>
                <a:off x="4848" y="1776"/>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grpSp>
        <p:nvGrpSpPr>
          <p:cNvPr id="7" name="Group 25"/>
          <p:cNvGrpSpPr/>
          <p:nvPr/>
        </p:nvGrpSpPr>
        <p:grpSpPr bwMode="auto">
          <a:xfrm>
            <a:off x="9305926" y="4772026"/>
            <a:ext cx="1230313" cy="493713"/>
            <a:chOff x="4902" y="3006"/>
            <a:chExt cx="775" cy="311"/>
          </a:xfrm>
        </p:grpSpPr>
        <p:sp>
          <p:nvSpPr>
            <p:cNvPr id="163867" name="AutoShape 26"/>
            <p:cNvSpPr>
              <a:spLocks noChangeArrowheads="1"/>
            </p:cNvSpPr>
            <p:nvPr/>
          </p:nvSpPr>
          <p:spPr bwMode="auto">
            <a:xfrm>
              <a:off x="5088" y="3045"/>
              <a:ext cx="589" cy="272"/>
            </a:xfrm>
            <a:prstGeom prst="roundRect">
              <a:avLst>
                <a:gd name="adj" fmla="val 16667"/>
              </a:avLst>
            </a:prstGeom>
            <a:solidFill>
              <a:srgbClr val="CCFFFF"/>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返回“事件</a:t>
              </a:r>
            </a:p>
            <a:p>
              <a:pPr algn="ctr" eaLnBrk="1" hangingPunct="1"/>
              <a:r>
                <a:rPr lang="zh-CN" altLang="en-US" sz="1400"/>
                <a:t>类型错误”</a:t>
              </a:r>
            </a:p>
          </p:txBody>
        </p:sp>
        <p:grpSp>
          <p:nvGrpSpPr>
            <p:cNvPr id="163868" name="Group 27"/>
            <p:cNvGrpSpPr/>
            <p:nvPr/>
          </p:nvGrpSpPr>
          <p:grpSpPr bwMode="auto">
            <a:xfrm>
              <a:off x="4902" y="3006"/>
              <a:ext cx="192" cy="192"/>
              <a:chOff x="4902" y="3006"/>
              <a:chExt cx="192" cy="192"/>
            </a:xfrm>
          </p:grpSpPr>
          <p:sp>
            <p:nvSpPr>
              <p:cNvPr id="163869" name="Line 28"/>
              <p:cNvSpPr>
                <a:spLocks noChangeShapeType="1"/>
              </p:cNvSpPr>
              <p:nvPr/>
            </p:nvSpPr>
            <p:spPr bwMode="auto">
              <a:xfrm>
                <a:off x="4950" y="3186"/>
                <a:ext cx="136"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870" name="Text Box 29"/>
              <p:cNvSpPr txBox="1">
                <a:spLocks noChangeArrowheads="1"/>
              </p:cNvSpPr>
              <p:nvPr/>
            </p:nvSpPr>
            <p:spPr bwMode="auto">
              <a:xfrm>
                <a:off x="4902" y="3006"/>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grpSp>
      <p:sp>
        <p:nvSpPr>
          <p:cNvPr id="219166" name="Line 30"/>
          <p:cNvSpPr>
            <a:spLocks noChangeShapeType="1"/>
          </p:cNvSpPr>
          <p:nvPr/>
        </p:nvSpPr>
        <p:spPr bwMode="auto">
          <a:xfrm>
            <a:off x="8648700" y="2463800"/>
            <a:ext cx="0" cy="4318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9" name="Group 31"/>
          <p:cNvGrpSpPr/>
          <p:nvPr/>
        </p:nvGrpSpPr>
        <p:grpSpPr bwMode="auto">
          <a:xfrm>
            <a:off x="8648701" y="5334000"/>
            <a:ext cx="314325" cy="431800"/>
            <a:chOff x="4488" y="3360"/>
            <a:chExt cx="198" cy="272"/>
          </a:xfrm>
        </p:grpSpPr>
        <p:sp>
          <p:nvSpPr>
            <p:cNvPr id="163865" name="Line 32"/>
            <p:cNvSpPr>
              <a:spLocks noChangeShapeType="1"/>
            </p:cNvSpPr>
            <p:nvPr/>
          </p:nvSpPr>
          <p:spPr bwMode="auto">
            <a:xfrm>
              <a:off x="4488" y="3360"/>
              <a:ext cx="0" cy="272"/>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866" name="Text Box 33"/>
            <p:cNvSpPr txBox="1">
              <a:spLocks noChangeArrowheads="1"/>
            </p:cNvSpPr>
            <p:nvPr/>
          </p:nvSpPr>
          <p:spPr bwMode="auto">
            <a:xfrm>
              <a:off x="4494" y="336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nvGrpSpPr>
          <p:cNvPr id="10" name="Group 34"/>
          <p:cNvGrpSpPr/>
          <p:nvPr/>
        </p:nvGrpSpPr>
        <p:grpSpPr bwMode="auto">
          <a:xfrm>
            <a:off x="8648700" y="3321050"/>
            <a:ext cx="304800" cy="431800"/>
            <a:chOff x="4488" y="2092"/>
            <a:chExt cx="192" cy="272"/>
          </a:xfrm>
        </p:grpSpPr>
        <p:sp>
          <p:nvSpPr>
            <p:cNvPr id="163863" name="Line 35"/>
            <p:cNvSpPr>
              <a:spLocks noChangeShapeType="1"/>
            </p:cNvSpPr>
            <p:nvPr/>
          </p:nvSpPr>
          <p:spPr bwMode="auto">
            <a:xfrm>
              <a:off x="4488" y="2092"/>
              <a:ext cx="0" cy="272"/>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864" name="Text Box 36"/>
            <p:cNvSpPr txBox="1">
              <a:spLocks noChangeArrowheads="1"/>
            </p:cNvSpPr>
            <p:nvPr/>
          </p:nvSpPr>
          <p:spPr bwMode="auto">
            <a:xfrm>
              <a:off x="4488" y="2118"/>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sp>
        <p:nvSpPr>
          <p:cNvPr id="219173" name="Rectangle 37"/>
          <p:cNvSpPr>
            <a:spLocks noChangeArrowheads="1"/>
          </p:cNvSpPr>
          <p:nvPr/>
        </p:nvSpPr>
        <p:spPr bwMode="auto">
          <a:xfrm>
            <a:off x="2438400" y="2714625"/>
            <a:ext cx="2590800" cy="9144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9174" name="Rectangle 38"/>
          <p:cNvSpPr>
            <a:spLocks noChangeArrowheads="1"/>
          </p:cNvSpPr>
          <p:nvPr/>
        </p:nvSpPr>
        <p:spPr bwMode="auto">
          <a:xfrm>
            <a:off x="2438400" y="3838576"/>
            <a:ext cx="2971800" cy="84772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9175" name="Rectangle 39"/>
          <p:cNvSpPr>
            <a:spLocks noChangeArrowheads="1"/>
          </p:cNvSpPr>
          <p:nvPr/>
        </p:nvSpPr>
        <p:spPr bwMode="auto">
          <a:xfrm>
            <a:off x="2438400" y="4676775"/>
            <a:ext cx="4648200" cy="8382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 name="燕尾形 39">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4" name="标题 3"/>
          <p:cNvSpPr>
            <a:spLocks noGrp="1"/>
          </p:cNvSpPr>
          <p:nvPr>
            <p:ph type="title"/>
          </p:nvPr>
        </p:nvSpPr>
        <p:spPr/>
        <p:txBody>
          <a:bodyPr/>
          <a:lstStyle/>
          <a:p>
            <a:endParaRPr lang="zh-CN" altLang="en-US"/>
          </a:p>
        </p:txBody>
      </p:sp>
      <p:sp>
        <p:nvSpPr>
          <p:cNvPr id="6" name="内容占位符 5"/>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219139"/>
                                        </p:tgtEl>
                                        <p:attrNameLst>
                                          <p:attrName>style.visibility</p:attrName>
                                        </p:attrNameLst>
                                      </p:cBhvr>
                                      <p:to>
                                        <p:strVal val="visible"/>
                                      </p:to>
                                    </p:set>
                                    <p:anim calcmode="discrete" valueType="clr">
                                      <p:cBhvr override="childStyle">
                                        <p:cTn id="7" dur="80"/>
                                        <p:tgtEl>
                                          <p:spTgt spid="219139"/>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19139"/>
                                        </p:tgtEl>
                                        <p:attrNameLst>
                                          <p:attrName>fillcolor</p:attrName>
                                        </p:attrNameLst>
                                      </p:cBhvr>
                                      <p:tavLst>
                                        <p:tav tm="0">
                                          <p:val>
                                            <p:clrVal>
                                              <a:schemeClr val="accent2"/>
                                            </p:clrVal>
                                          </p:val>
                                        </p:tav>
                                        <p:tav tm="50000">
                                          <p:val>
                                            <p:clrVal>
                                              <a:schemeClr val="hlink"/>
                                            </p:clrVal>
                                          </p:val>
                                        </p:tav>
                                      </p:tavLst>
                                    </p:anim>
                                    <p:set>
                                      <p:cBhvr>
                                        <p:cTn id="9" dur="80"/>
                                        <p:tgtEl>
                                          <p:spTgt spid="219139"/>
                                        </p:tgtEl>
                                        <p:attrNameLst>
                                          <p:attrName>fill.type</p:attrName>
                                        </p:attrNameLst>
                                      </p:cBhvr>
                                      <p:to>
                                        <p:strVal val="solid"/>
                                      </p:to>
                                    </p:set>
                                  </p:childTnLst>
                                </p:cTn>
                              </p:par>
                            </p:childTnLst>
                          </p:cTn>
                        </p:par>
                        <p:par>
                          <p:cTn id="10" fill="hold">
                            <p:stCondLst>
                              <p:cond delay="0"/>
                            </p:stCondLst>
                            <p:childTnLst>
                              <p:par>
                                <p:cTn id="11" presetID="12" presetClass="entr" presetSubtype="1" fill="hold" grpId="0" nodeType="afterEffect">
                                  <p:stCondLst>
                                    <p:cond delay="0"/>
                                  </p:stCondLst>
                                  <p:childTnLst>
                                    <p:set>
                                      <p:cBhvr>
                                        <p:cTn id="12" dur="1" fill="hold">
                                          <p:stCondLst>
                                            <p:cond delay="0"/>
                                          </p:stCondLst>
                                        </p:cTn>
                                        <p:tgtEl>
                                          <p:spTgt spid="219140"/>
                                        </p:tgtEl>
                                        <p:attrNameLst>
                                          <p:attrName>style.visibility</p:attrName>
                                        </p:attrNameLst>
                                      </p:cBhvr>
                                      <p:to>
                                        <p:strVal val="visible"/>
                                      </p:to>
                                    </p:set>
                                    <p:animEffect transition="in" filter="slide(fromTop)">
                                      <p:cBhvr>
                                        <p:cTn id="13" dur="500"/>
                                        <p:tgtEl>
                                          <p:spTgt spid="219140"/>
                                        </p:tgtEl>
                                      </p:cBhvr>
                                    </p:animEffect>
                                  </p:childTnLst>
                                </p:cTn>
                              </p:par>
                            </p:childTnLst>
                          </p:cTn>
                        </p:par>
                        <p:par>
                          <p:cTn id="14" fill="hold">
                            <p:stCondLst>
                              <p:cond delay="500"/>
                            </p:stCondLst>
                            <p:childTnLst>
                              <p:par>
                                <p:cTn id="15" presetID="12" presetClass="entr" presetSubtype="1" fill="hold" grpId="0" nodeType="afterEffect">
                                  <p:stCondLst>
                                    <p:cond delay="0"/>
                                  </p:stCondLst>
                                  <p:childTnLst>
                                    <p:set>
                                      <p:cBhvr>
                                        <p:cTn id="16" dur="1" fill="hold">
                                          <p:stCondLst>
                                            <p:cond delay="0"/>
                                          </p:stCondLst>
                                        </p:cTn>
                                        <p:tgtEl>
                                          <p:spTgt spid="219141"/>
                                        </p:tgtEl>
                                        <p:attrNameLst>
                                          <p:attrName>style.visibility</p:attrName>
                                        </p:attrNameLst>
                                      </p:cBhvr>
                                      <p:to>
                                        <p:strVal val="visible"/>
                                      </p:to>
                                    </p:set>
                                    <p:animEffect transition="in" filter="slide(fromTop)">
                                      <p:cBhvr>
                                        <p:cTn id="17" dur="500"/>
                                        <p:tgtEl>
                                          <p:spTgt spid="219141"/>
                                        </p:tgtEl>
                                      </p:cBhvr>
                                    </p:animEffect>
                                  </p:childTnLst>
                                </p:cTn>
                              </p:par>
                            </p:childTnLst>
                          </p:cTn>
                        </p:par>
                        <p:par>
                          <p:cTn id="18" fill="hold">
                            <p:stCondLst>
                              <p:cond delay="1000"/>
                            </p:stCondLst>
                            <p:childTnLst>
                              <p:par>
                                <p:cTn id="19" presetID="12" presetClass="entr" presetSubtype="1" fill="hold" grpId="0" nodeType="afterEffect">
                                  <p:stCondLst>
                                    <p:cond delay="0"/>
                                  </p:stCondLst>
                                  <p:childTnLst>
                                    <p:set>
                                      <p:cBhvr>
                                        <p:cTn id="20" dur="1" fill="hold">
                                          <p:stCondLst>
                                            <p:cond delay="0"/>
                                          </p:stCondLst>
                                        </p:cTn>
                                        <p:tgtEl>
                                          <p:spTgt spid="219142"/>
                                        </p:tgtEl>
                                        <p:attrNameLst>
                                          <p:attrName>style.visibility</p:attrName>
                                        </p:attrNameLst>
                                      </p:cBhvr>
                                      <p:to>
                                        <p:strVal val="visible"/>
                                      </p:to>
                                    </p:set>
                                    <p:animEffect transition="in" filter="slide(fromTop)">
                                      <p:cBhvr>
                                        <p:cTn id="21" dur="500"/>
                                        <p:tgtEl>
                                          <p:spTgt spid="219142"/>
                                        </p:tgtEl>
                                      </p:cBhvr>
                                    </p:animEffect>
                                  </p:childTnLst>
                                </p:cTn>
                              </p:par>
                            </p:childTnLst>
                          </p:cTn>
                        </p:par>
                        <p:par>
                          <p:cTn id="22" fill="hold">
                            <p:stCondLst>
                              <p:cond delay="1500"/>
                            </p:stCondLst>
                            <p:childTnLst>
                              <p:par>
                                <p:cTn id="23" presetID="12" presetClass="entr" presetSubtype="1" fill="hold" grpId="0" nodeType="afterEffect">
                                  <p:stCondLst>
                                    <p:cond delay="0"/>
                                  </p:stCondLst>
                                  <p:childTnLst>
                                    <p:set>
                                      <p:cBhvr>
                                        <p:cTn id="24" dur="1" fill="hold">
                                          <p:stCondLst>
                                            <p:cond delay="0"/>
                                          </p:stCondLst>
                                        </p:cTn>
                                        <p:tgtEl>
                                          <p:spTgt spid="219143"/>
                                        </p:tgtEl>
                                        <p:attrNameLst>
                                          <p:attrName>style.visibility</p:attrName>
                                        </p:attrNameLst>
                                      </p:cBhvr>
                                      <p:to>
                                        <p:strVal val="visible"/>
                                      </p:to>
                                    </p:set>
                                    <p:animEffect transition="in" filter="slide(fromTop)">
                                      <p:cBhvr>
                                        <p:cTn id="25" dur="500"/>
                                        <p:tgtEl>
                                          <p:spTgt spid="219143"/>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219141"/>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219142"/>
                                        </p:tgtEl>
                                        <p:attrNameLst>
                                          <p:attrName>style.visibility</p:attrName>
                                        </p:attrNameLst>
                                      </p:cBhvr>
                                      <p:to>
                                        <p:strVal val="hidden"/>
                                      </p:to>
                                    </p:set>
                                  </p:childTnLst>
                                </p:cTn>
                              </p:par>
                              <p:par>
                                <p:cTn id="32" presetID="1" presetClass="exit" presetSubtype="0" fill="hold" grpId="1" nodeType="withEffect">
                                  <p:stCondLst>
                                    <p:cond delay="0"/>
                                  </p:stCondLst>
                                  <p:childTnLst>
                                    <p:set>
                                      <p:cBhvr>
                                        <p:cTn id="33" dur="1" fill="hold">
                                          <p:stCondLst>
                                            <p:cond delay="0"/>
                                          </p:stCondLst>
                                        </p:cTn>
                                        <p:tgtEl>
                                          <p:spTgt spid="219143"/>
                                        </p:tgtEl>
                                        <p:attrNameLst>
                                          <p:attrName>style.visibility</p:attrName>
                                        </p:attrNameLst>
                                      </p:cBhvr>
                                      <p:to>
                                        <p:strVal val="hidden"/>
                                      </p:to>
                                    </p:set>
                                  </p:childTnLst>
                                </p:cTn>
                              </p:par>
                              <p:par>
                                <p:cTn id="34" presetID="22" presetClass="entr" presetSubtype="1" fill="hold" grpId="0" nodeType="withEffect">
                                  <p:stCondLst>
                                    <p:cond delay="0"/>
                                  </p:stCondLst>
                                  <p:childTnLst>
                                    <p:set>
                                      <p:cBhvr>
                                        <p:cTn id="35" dur="1" fill="hold">
                                          <p:stCondLst>
                                            <p:cond delay="0"/>
                                          </p:stCondLst>
                                        </p:cTn>
                                        <p:tgtEl>
                                          <p:spTgt spid="219144"/>
                                        </p:tgtEl>
                                        <p:attrNameLst>
                                          <p:attrName>style.visibility</p:attrName>
                                        </p:attrNameLst>
                                      </p:cBhvr>
                                      <p:to>
                                        <p:strVal val="visible"/>
                                      </p:to>
                                    </p:set>
                                    <p:animEffect transition="in" filter="wipe(up)">
                                      <p:cBhvr>
                                        <p:cTn id="36" dur="500"/>
                                        <p:tgtEl>
                                          <p:spTgt spid="219144"/>
                                        </p:tgtEl>
                                      </p:cBhvr>
                                    </p:animEffect>
                                  </p:childTnLst>
                                </p:cTn>
                              </p:par>
                            </p:childTnLst>
                          </p:cTn>
                        </p:par>
                        <p:par>
                          <p:cTn id="37" fill="hold">
                            <p:stCondLst>
                              <p:cond delay="0"/>
                            </p:stCondLst>
                            <p:childTnLst>
                              <p:par>
                                <p:cTn id="38" presetID="22" presetClass="entr" presetSubtype="1" fill="hold" grpId="0" nodeType="afterEffect">
                                  <p:stCondLst>
                                    <p:cond delay="0"/>
                                  </p:stCondLst>
                                  <p:childTnLst>
                                    <p:set>
                                      <p:cBhvr>
                                        <p:cTn id="39" dur="1" fill="hold">
                                          <p:stCondLst>
                                            <p:cond delay="0"/>
                                          </p:stCondLst>
                                        </p:cTn>
                                        <p:tgtEl>
                                          <p:spTgt spid="219166"/>
                                        </p:tgtEl>
                                        <p:attrNameLst>
                                          <p:attrName>style.visibility</p:attrName>
                                        </p:attrNameLst>
                                      </p:cBhvr>
                                      <p:to>
                                        <p:strVal val="visible"/>
                                      </p:to>
                                    </p:set>
                                    <p:animEffect transition="in" filter="wipe(up)">
                                      <p:cBhvr>
                                        <p:cTn id="40" dur="500"/>
                                        <p:tgtEl>
                                          <p:spTgt spid="219166"/>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219173"/>
                                        </p:tgtEl>
                                        <p:attrNameLst>
                                          <p:attrName>style.visibility</p:attrName>
                                        </p:attrNameLst>
                                      </p:cBhvr>
                                      <p:to>
                                        <p:strVal val="visible"/>
                                      </p:to>
                                    </p:set>
                                    <p:anim calcmode="lin" valueType="num">
                                      <p:cBhvr>
                                        <p:cTn id="45" dur="500" fill="hold"/>
                                        <p:tgtEl>
                                          <p:spTgt spid="219173"/>
                                        </p:tgtEl>
                                        <p:attrNameLst>
                                          <p:attrName>ppt_w</p:attrName>
                                        </p:attrNameLst>
                                      </p:cBhvr>
                                      <p:tavLst>
                                        <p:tav tm="0">
                                          <p:val>
                                            <p:fltVal val="0"/>
                                          </p:val>
                                        </p:tav>
                                        <p:tav tm="100000">
                                          <p:val>
                                            <p:strVal val="#ppt_w"/>
                                          </p:val>
                                        </p:tav>
                                      </p:tavLst>
                                    </p:anim>
                                    <p:anim calcmode="lin" valueType="num">
                                      <p:cBhvr>
                                        <p:cTn id="46" dur="500" fill="hold"/>
                                        <p:tgtEl>
                                          <p:spTgt spid="219173"/>
                                        </p:tgtEl>
                                        <p:attrNameLst>
                                          <p:attrName>ppt_h</p:attrName>
                                        </p:attrNameLst>
                                      </p:cBhvr>
                                      <p:tavLst>
                                        <p:tav tm="0">
                                          <p:val>
                                            <p:fltVal val="0"/>
                                          </p:val>
                                        </p:tav>
                                        <p:tav tm="100000">
                                          <p:val>
                                            <p:strVal val="#ppt_h"/>
                                          </p:val>
                                        </p:tav>
                                      </p:tavLst>
                                    </p:anim>
                                    <p:animEffect transition="in" filter="fade">
                                      <p:cBhvr>
                                        <p:cTn id="47" dur="500"/>
                                        <p:tgtEl>
                                          <p:spTgt spid="219173"/>
                                        </p:tgtEl>
                                      </p:cBhvr>
                                    </p:animEffect>
                                  </p:childTnLst>
                                </p:cTn>
                              </p:par>
                              <p:par>
                                <p:cTn id="48" presetID="1" presetClass="emph" presetSubtype="2" fill="hold" nodeType="withEffect">
                                  <p:stCondLst>
                                    <p:cond delay="0"/>
                                  </p:stCondLst>
                                  <p:childTnLst>
                                    <p:animClr clrSpc="rgb" dir="cw">
                                      <p:cBhvr>
                                        <p:cTn id="49" dur="500" fill="hold"/>
                                        <p:tgtEl>
                                          <p:spTgt spid="219144"/>
                                        </p:tgtEl>
                                        <p:attrNameLst>
                                          <p:attrName>fillcolor</p:attrName>
                                        </p:attrNameLst>
                                      </p:cBhvr>
                                      <p:to>
                                        <a:srgbClr val="CCFFFF"/>
                                      </p:to>
                                    </p:animClr>
                                    <p:set>
                                      <p:cBhvr>
                                        <p:cTn id="50" dur="500" fill="hold"/>
                                        <p:tgtEl>
                                          <p:spTgt spid="219144"/>
                                        </p:tgtEl>
                                        <p:attrNameLst>
                                          <p:attrName>fill.type</p:attrName>
                                        </p:attrNameLst>
                                      </p:cBhvr>
                                      <p:to>
                                        <p:strVal val="solid"/>
                                      </p:to>
                                    </p:set>
                                    <p:set>
                                      <p:cBhvr>
                                        <p:cTn id="51" dur="500" fill="hold"/>
                                        <p:tgtEl>
                                          <p:spTgt spid="219144"/>
                                        </p:tgtEl>
                                        <p:attrNameLst>
                                          <p:attrName>fill.on</p:attrName>
                                        </p:attrNameLst>
                                      </p:cBhvr>
                                      <p:to>
                                        <p:strVal val="true"/>
                                      </p:to>
                                    </p:set>
                                  </p:childTnLst>
                                </p:cTn>
                              </p:par>
                            </p:childTnLst>
                          </p:cTn>
                        </p:par>
                        <p:par>
                          <p:cTn id="52" fill="hold">
                            <p:stCondLst>
                              <p:cond delay="500"/>
                            </p:stCondLst>
                            <p:childTnLst>
                              <p:par>
                                <p:cTn id="53" presetID="22" presetClass="entr" presetSubtype="1" fill="hold" grpId="0" nodeType="afterEffect">
                                  <p:stCondLst>
                                    <p:cond delay="0"/>
                                  </p:stCondLst>
                                  <p:childTnLst>
                                    <p:set>
                                      <p:cBhvr>
                                        <p:cTn id="54" dur="1" fill="hold">
                                          <p:stCondLst>
                                            <p:cond delay="0"/>
                                          </p:stCondLst>
                                        </p:cTn>
                                        <p:tgtEl>
                                          <p:spTgt spid="219145"/>
                                        </p:tgtEl>
                                        <p:attrNameLst>
                                          <p:attrName>style.visibility</p:attrName>
                                        </p:attrNameLst>
                                      </p:cBhvr>
                                      <p:to>
                                        <p:strVal val="visible"/>
                                      </p:to>
                                    </p:set>
                                    <p:animEffect transition="in" filter="wipe(up)">
                                      <p:cBhvr>
                                        <p:cTn id="55" dur="500"/>
                                        <p:tgtEl>
                                          <p:spTgt spid="219145"/>
                                        </p:tgtEl>
                                      </p:cBhvr>
                                    </p:animEffect>
                                  </p:childTnLst>
                                </p:cTn>
                              </p:par>
                            </p:childTnLst>
                          </p:cTn>
                        </p:par>
                        <p:par>
                          <p:cTn id="56" fill="hold">
                            <p:stCondLst>
                              <p:cond delay="1000"/>
                            </p:stCondLst>
                            <p:childTnLst>
                              <p:par>
                                <p:cTn id="57" presetID="22" presetClass="entr" presetSubtype="1" fill="hold" nodeType="after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wipe(up)">
                                      <p:cBhvr>
                                        <p:cTn id="59" dur="500"/>
                                        <p:tgtEl>
                                          <p:spTgt spid="10"/>
                                        </p:tgtEl>
                                      </p:cBhvr>
                                    </p:animEffect>
                                  </p:childTnLst>
                                </p:cTn>
                              </p:par>
                            </p:childTnLst>
                          </p:cTn>
                        </p:par>
                        <p:par>
                          <p:cTn id="60" fill="hold">
                            <p:stCondLst>
                              <p:cond delay="1500"/>
                            </p:stCondLst>
                            <p:childTnLst>
                              <p:par>
                                <p:cTn id="61" presetID="22" presetClass="entr" presetSubtype="8" fill="hold" nodeType="after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wipe(left)">
                                      <p:cBhvr>
                                        <p:cTn id="63" dur="500"/>
                                        <p:tgtEl>
                                          <p:spTgt spid="5"/>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1" nodeType="clickEffect">
                                  <p:stCondLst>
                                    <p:cond delay="0"/>
                                  </p:stCondLst>
                                  <p:childTnLst>
                                    <p:set>
                                      <p:cBhvr>
                                        <p:cTn id="67" dur="1" fill="hold">
                                          <p:stCondLst>
                                            <p:cond delay="0"/>
                                          </p:stCondLst>
                                        </p:cTn>
                                        <p:tgtEl>
                                          <p:spTgt spid="219173"/>
                                        </p:tgtEl>
                                        <p:attrNameLst>
                                          <p:attrName>style.visibility</p:attrName>
                                        </p:attrNameLst>
                                      </p:cBhvr>
                                      <p:to>
                                        <p:strVal val="hidden"/>
                                      </p:to>
                                    </p:set>
                                  </p:childTnLst>
                                </p:cTn>
                              </p:par>
                              <p:par>
                                <p:cTn id="68" presetID="1" presetClass="emph" presetSubtype="2" fill="hold" nodeType="withEffect">
                                  <p:stCondLst>
                                    <p:cond delay="0"/>
                                  </p:stCondLst>
                                  <p:childTnLst>
                                    <p:animClr clrSpc="rgb" dir="cw">
                                      <p:cBhvr>
                                        <p:cTn id="69" dur="500" fill="hold"/>
                                        <p:tgtEl>
                                          <p:spTgt spid="219145"/>
                                        </p:tgtEl>
                                        <p:attrNameLst>
                                          <p:attrName>fillcolor</p:attrName>
                                        </p:attrNameLst>
                                      </p:cBhvr>
                                      <p:to>
                                        <a:srgbClr val="CCFFFF"/>
                                      </p:to>
                                    </p:animClr>
                                    <p:set>
                                      <p:cBhvr>
                                        <p:cTn id="70" dur="500" fill="hold"/>
                                        <p:tgtEl>
                                          <p:spTgt spid="219145"/>
                                        </p:tgtEl>
                                        <p:attrNameLst>
                                          <p:attrName>fill.type</p:attrName>
                                        </p:attrNameLst>
                                      </p:cBhvr>
                                      <p:to>
                                        <p:strVal val="solid"/>
                                      </p:to>
                                    </p:set>
                                    <p:set>
                                      <p:cBhvr>
                                        <p:cTn id="71" dur="500" fill="hold"/>
                                        <p:tgtEl>
                                          <p:spTgt spid="219145"/>
                                        </p:tgtEl>
                                        <p:attrNameLst>
                                          <p:attrName>fill.on</p:attrName>
                                        </p:attrNameLst>
                                      </p:cBhvr>
                                      <p:to>
                                        <p:strVal val="true"/>
                                      </p:to>
                                    </p:set>
                                  </p:childTnLst>
                                </p:cTn>
                              </p:par>
                              <p:par>
                                <p:cTn id="72" presetID="53" presetClass="entr" presetSubtype="16" fill="hold" grpId="0" nodeType="withEffect">
                                  <p:stCondLst>
                                    <p:cond delay="0"/>
                                  </p:stCondLst>
                                  <p:childTnLst>
                                    <p:set>
                                      <p:cBhvr>
                                        <p:cTn id="73" dur="1" fill="hold">
                                          <p:stCondLst>
                                            <p:cond delay="0"/>
                                          </p:stCondLst>
                                        </p:cTn>
                                        <p:tgtEl>
                                          <p:spTgt spid="219174"/>
                                        </p:tgtEl>
                                        <p:attrNameLst>
                                          <p:attrName>style.visibility</p:attrName>
                                        </p:attrNameLst>
                                      </p:cBhvr>
                                      <p:to>
                                        <p:strVal val="visible"/>
                                      </p:to>
                                    </p:set>
                                    <p:anim calcmode="lin" valueType="num">
                                      <p:cBhvr>
                                        <p:cTn id="74" dur="500" fill="hold"/>
                                        <p:tgtEl>
                                          <p:spTgt spid="219174"/>
                                        </p:tgtEl>
                                        <p:attrNameLst>
                                          <p:attrName>ppt_w</p:attrName>
                                        </p:attrNameLst>
                                      </p:cBhvr>
                                      <p:tavLst>
                                        <p:tav tm="0">
                                          <p:val>
                                            <p:fltVal val="0"/>
                                          </p:val>
                                        </p:tav>
                                        <p:tav tm="100000">
                                          <p:val>
                                            <p:strVal val="#ppt_w"/>
                                          </p:val>
                                        </p:tav>
                                      </p:tavLst>
                                    </p:anim>
                                    <p:anim calcmode="lin" valueType="num">
                                      <p:cBhvr>
                                        <p:cTn id="75" dur="500" fill="hold"/>
                                        <p:tgtEl>
                                          <p:spTgt spid="219174"/>
                                        </p:tgtEl>
                                        <p:attrNameLst>
                                          <p:attrName>ppt_h</p:attrName>
                                        </p:attrNameLst>
                                      </p:cBhvr>
                                      <p:tavLst>
                                        <p:tav tm="0">
                                          <p:val>
                                            <p:fltVal val="0"/>
                                          </p:val>
                                        </p:tav>
                                        <p:tav tm="100000">
                                          <p:val>
                                            <p:strVal val="#ppt_h"/>
                                          </p:val>
                                        </p:tav>
                                      </p:tavLst>
                                    </p:anim>
                                    <p:animEffect transition="in" filter="fade">
                                      <p:cBhvr>
                                        <p:cTn id="76" dur="500"/>
                                        <p:tgtEl>
                                          <p:spTgt spid="219174"/>
                                        </p:tgtEl>
                                      </p:cBhvr>
                                    </p:animEffect>
                                  </p:childTnLst>
                                </p:cTn>
                              </p:par>
                            </p:childTnLst>
                          </p:cTn>
                        </p:par>
                        <p:par>
                          <p:cTn id="77" fill="hold">
                            <p:stCondLst>
                              <p:cond delay="0"/>
                            </p:stCondLst>
                            <p:childTnLst>
                              <p:par>
                                <p:cTn id="78" presetID="22" presetClass="entr" presetSubtype="1" fill="hold" grpId="0" nodeType="afterEffect">
                                  <p:stCondLst>
                                    <p:cond delay="0"/>
                                  </p:stCondLst>
                                  <p:childTnLst>
                                    <p:set>
                                      <p:cBhvr>
                                        <p:cTn id="79" dur="1" fill="hold">
                                          <p:stCondLst>
                                            <p:cond delay="0"/>
                                          </p:stCondLst>
                                        </p:cTn>
                                        <p:tgtEl>
                                          <p:spTgt spid="219146"/>
                                        </p:tgtEl>
                                        <p:attrNameLst>
                                          <p:attrName>style.visibility</p:attrName>
                                        </p:attrNameLst>
                                      </p:cBhvr>
                                      <p:to>
                                        <p:strVal val="visible"/>
                                      </p:to>
                                    </p:set>
                                    <p:animEffect transition="in" filter="wipe(up)">
                                      <p:cBhvr>
                                        <p:cTn id="80" dur="500"/>
                                        <p:tgtEl>
                                          <p:spTgt spid="219146"/>
                                        </p:tgtEl>
                                      </p:cBhvr>
                                    </p:animEffect>
                                  </p:childTnLst>
                                </p:cTn>
                              </p:par>
                            </p:childTnLst>
                          </p:cTn>
                        </p:par>
                        <p:par>
                          <p:cTn id="81" fill="hold">
                            <p:stCondLst>
                              <p:cond delay="500"/>
                            </p:stCondLst>
                            <p:childTnLst>
                              <p:par>
                                <p:cTn id="82" presetID="22" presetClass="entr" presetSubtype="1" fill="hold" nodeType="afterEffect">
                                  <p:stCondLst>
                                    <p:cond delay="0"/>
                                  </p:stCondLst>
                                  <p:childTnLst>
                                    <p:set>
                                      <p:cBhvr>
                                        <p:cTn id="83" dur="1" fill="hold">
                                          <p:stCondLst>
                                            <p:cond delay="0"/>
                                          </p:stCondLst>
                                        </p:cTn>
                                        <p:tgtEl>
                                          <p:spTgt spid="2"/>
                                        </p:tgtEl>
                                        <p:attrNameLst>
                                          <p:attrName>style.visibility</p:attrName>
                                        </p:attrNameLst>
                                      </p:cBhvr>
                                      <p:to>
                                        <p:strVal val="visible"/>
                                      </p:to>
                                    </p:set>
                                    <p:animEffect transition="in" filter="wipe(up)">
                                      <p:cBhvr>
                                        <p:cTn id="84" dur="500"/>
                                        <p:tgtEl>
                                          <p:spTgt spid="2"/>
                                        </p:tgtEl>
                                      </p:cBhvr>
                                    </p:animEffect>
                                  </p:childTnLst>
                                </p:cTn>
                              </p:par>
                            </p:childTnLst>
                          </p:cTn>
                        </p:par>
                        <p:par>
                          <p:cTn id="85" fill="hold">
                            <p:stCondLst>
                              <p:cond delay="1000"/>
                            </p:stCondLst>
                            <p:childTnLst>
                              <p:par>
                                <p:cTn id="86" presetID="22" presetClass="entr" presetSubtype="8" fill="hold" nodeType="afterEffect">
                                  <p:stCondLst>
                                    <p:cond delay="0"/>
                                  </p:stCondLst>
                                  <p:childTnLst>
                                    <p:set>
                                      <p:cBhvr>
                                        <p:cTn id="87" dur="1" fill="hold">
                                          <p:stCondLst>
                                            <p:cond delay="0"/>
                                          </p:stCondLst>
                                        </p:cTn>
                                        <p:tgtEl>
                                          <p:spTgt spid="3"/>
                                        </p:tgtEl>
                                        <p:attrNameLst>
                                          <p:attrName>style.visibility</p:attrName>
                                        </p:attrNameLst>
                                      </p:cBhvr>
                                      <p:to>
                                        <p:strVal val="visible"/>
                                      </p:to>
                                    </p:set>
                                    <p:animEffect transition="in" filter="wipe(left)">
                                      <p:cBhvr>
                                        <p:cTn id="88" dur="500"/>
                                        <p:tgtEl>
                                          <p:spTgt spid="3"/>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219174"/>
                                        </p:tgtEl>
                                        <p:attrNameLst>
                                          <p:attrName>style.visibility</p:attrName>
                                        </p:attrNameLst>
                                      </p:cBhvr>
                                      <p:to>
                                        <p:strVal val="hidden"/>
                                      </p:to>
                                    </p:set>
                                  </p:childTnLst>
                                </p:cTn>
                              </p:par>
                              <p:par>
                                <p:cTn id="93" presetID="1" presetClass="emph" presetSubtype="2" fill="hold" nodeType="withEffect">
                                  <p:stCondLst>
                                    <p:cond delay="0"/>
                                  </p:stCondLst>
                                  <p:childTnLst>
                                    <p:animClr clrSpc="rgb" dir="cw">
                                      <p:cBhvr>
                                        <p:cTn id="94" dur="500" fill="hold"/>
                                        <p:tgtEl>
                                          <p:spTgt spid="219146"/>
                                        </p:tgtEl>
                                        <p:attrNameLst>
                                          <p:attrName>fillcolor</p:attrName>
                                        </p:attrNameLst>
                                      </p:cBhvr>
                                      <p:to>
                                        <a:srgbClr val="CCFFFF"/>
                                      </p:to>
                                    </p:animClr>
                                    <p:set>
                                      <p:cBhvr>
                                        <p:cTn id="95" dur="500" fill="hold"/>
                                        <p:tgtEl>
                                          <p:spTgt spid="219146"/>
                                        </p:tgtEl>
                                        <p:attrNameLst>
                                          <p:attrName>fill.type</p:attrName>
                                        </p:attrNameLst>
                                      </p:cBhvr>
                                      <p:to>
                                        <p:strVal val="solid"/>
                                      </p:to>
                                    </p:set>
                                    <p:set>
                                      <p:cBhvr>
                                        <p:cTn id="96" dur="500" fill="hold"/>
                                        <p:tgtEl>
                                          <p:spTgt spid="219146"/>
                                        </p:tgtEl>
                                        <p:attrNameLst>
                                          <p:attrName>fill.on</p:attrName>
                                        </p:attrNameLst>
                                      </p:cBhvr>
                                      <p:to>
                                        <p:strVal val="true"/>
                                      </p:to>
                                    </p:set>
                                  </p:childTnLst>
                                </p:cTn>
                              </p:par>
                              <p:par>
                                <p:cTn id="97" presetID="53" presetClass="entr" presetSubtype="16" fill="hold" grpId="0" nodeType="withEffect">
                                  <p:stCondLst>
                                    <p:cond delay="0"/>
                                  </p:stCondLst>
                                  <p:childTnLst>
                                    <p:set>
                                      <p:cBhvr>
                                        <p:cTn id="98" dur="1" fill="hold">
                                          <p:stCondLst>
                                            <p:cond delay="0"/>
                                          </p:stCondLst>
                                        </p:cTn>
                                        <p:tgtEl>
                                          <p:spTgt spid="219175"/>
                                        </p:tgtEl>
                                        <p:attrNameLst>
                                          <p:attrName>style.visibility</p:attrName>
                                        </p:attrNameLst>
                                      </p:cBhvr>
                                      <p:to>
                                        <p:strVal val="visible"/>
                                      </p:to>
                                    </p:set>
                                    <p:anim calcmode="lin" valueType="num">
                                      <p:cBhvr>
                                        <p:cTn id="99" dur="500" fill="hold"/>
                                        <p:tgtEl>
                                          <p:spTgt spid="219175"/>
                                        </p:tgtEl>
                                        <p:attrNameLst>
                                          <p:attrName>ppt_w</p:attrName>
                                        </p:attrNameLst>
                                      </p:cBhvr>
                                      <p:tavLst>
                                        <p:tav tm="0">
                                          <p:val>
                                            <p:fltVal val="0"/>
                                          </p:val>
                                        </p:tav>
                                        <p:tav tm="100000">
                                          <p:val>
                                            <p:strVal val="#ppt_w"/>
                                          </p:val>
                                        </p:tav>
                                      </p:tavLst>
                                    </p:anim>
                                    <p:anim calcmode="lin" valueType="num">
                                      <p:cBhvr>
                                        <p:cTn id="100" dur="500" fill="hold"/>
                                        <p:tgtEl>
                                          <p:spTgt spid="219175"/>
                                        </p:tgtEl>
                                        <p:attrNameLst>
                                          <p:attrName>ppt_h</p:attrName>
                                        </p:attrNameLst>
                                      </p:cBhvr>
                                      <p:tavLst>
                                        <p:tav tm="0">
                                          <p:val>
                                            <p:fltVal val="0"/>
                                          </p:val>
                                        </p:tav>
                                        <p:tav tm="100000">
                                          <p:val>
                                            <p:strVal val="#ppt_h"/>
                                          </p:val>
                                        </p:tav>
                                      </p:tavLst>
                                    </p:anim>
                                    <p:animEffect transition="in" filter="fade">
                                      <p:cBhvr>
                                        <p:cTn id="101" dur="500"/>
                                        <p:tgtEl>
                                          <p:spTgt spid="219175"/>
                                        </p:tgtEl>
                                      </p:cBhvr>
                                    </p:animEffect>
                                  </p:childTnLst>
                                </p:cTn>
                              </p:par>
                            </p:childTnLst>
                          </p:cTn>
                        </p:par>
                        <p:par>
                          <p:cTn id="102" fill="hold">
                            <p:stCondLst>
                              <p:cond delay="0"/>
                            </p:stCondLst>
                            <p:childTnLst>
                              <p:par>
                                <p:cTn id="103" presetID="22" presetClass="entr" presetSubtype="1" fill="hold" grpId="0" nodeType="afterEffect">
                                  <p:stCondLst>
                                    <p:cond delay="0"/>
                                  </p:stCondLst>
                                  <p:childTnLst>
                                    <p:set>
                                      <p:cBhvr>
                                        <p:cTn id="104" dur="1" fill="hold">
                                          <p:stCondLst>
                                            <p:cond delay="0"/>
                                          </p:stCondLst>
                                        </p:cTn>
                                        <p:tgtEl>
                                          <p:spTgt spid="219147"/>
                                        </p:tgtEl>
                                        <p:attrNameLst>
                                          <p:attrName>style.visibility</p:attrName>
                                        </p:attrNameLst>
                                      </p:cBhvr>
                                      <p:to>
                                        <p:strVal val="visible"/>
                                      </p:to>
                                    </p:set>
                                    <p:animEffect transition="in" filter="wipe(up)">
                                      <p:cBhvr>
                                        <p:cTn id="105" dur="500"/>
                                        <p:tgtEl>
                                          <p:spTgt spid="219147"/>
                                        </p:tgtEl>
                                      </p:cBhvr>
                                    </p:animEffect>
                                  </p:childTnLst>
                                </p:cTn>
                              </p:par>
                            </p:childTnLst>
                          </p:cTn>
                        </p:par>
                        <p:par>
                          <p:cTn id="106" fill="hold">
                            <p:stCondLst>
                              <p:cond delay="500"/>
                            </p:stCondLst>
                            <p:childTnLst>
                              <p:par>
                                <p:cTn id="107" presetID="22" presetClass="entr" presetSubtype="1" fill="hold" nodeType="afterEffect">
                                  <p:stCondLst>
                                    <p:cond delay="0"/>
                                  </p:stCondLst>
                                  <p:childTnLst>
                                    <p:set>
                                      <p:cBhvr>
                                        <p:cTn id="108" dur="1" fill="hold">
                                          <p:stCondLst>
                                            <p:cond delay="0"/>
                                          </p:stCondLst>
                                        </p:cTn>
                                        <p:tgtEl>
                                          <p:spTgt spid="9"/>
                                        </p:tgtEl>
                                        <p:attrNameLst>
                                          <p:attrName>style.visibility</p:attrName>
                                        </p:attrNameLst>
                                      </p:cBhvr>
                                      <p:to>
                                        <p:strVal val="visible"/>
                                      </p:to>
                                    </p:set>
                                    <p:animEffect transition="in" filter="wipe(up)">
                                      <p:cBhvr>
                                        <p:cTn id="109" dur="500"/>
                                        <p:tgtEl>
                                          <p:spTgt spid="9"/>
                                        </p:tgtEl>
                                      </p:cBhvr>
                                    </p:animEffect>
                                  </p:childTnLst>
                                </p:cTn>
                              </p:par>
                            </p:childTnLst>
                          </p:cTn>
                        </p:par>
                        <p:par>
                          <p:cTn id="110" fill="hold">
                            <p:stCondLst>
                              <p:cond delay="1000"/>
                            </p:stCondLst>
                            <p:childTnLst>
                              <p:par>
                                <p:cTn id="111" presetID="22" presetClass="entr" presetSubtype="8" fill="hold" nodeType="afterEffect">
                                  <p:stCondLst>
                                    <p:cond delay="0"/>
                                  </p:stCondLst>
                                  <p:childTnLst>
                                    <p:set>
                                      <p:cBhvr>
                                        <p:cTn id="112" dur="1" fill="hold">
                                          <p:stCondLst>
                                            <p:cond delay="0"/>
                                          </p:stCondLst>
                                        </p:cTn>
                                        <p:tgtEl>
                                          <p:spTgt spid="7"/>
                                        </p:tgtEl>
                                        <p:attrNameLst>
                                          <p:attrName>style.visibility</p:attrName>
                                        </p:attrNameLst>
                                      </p:cBhvr>
                                      <p:to>
                                        <p:strVal val="visible"/>
                                      </p:to>
                                    </p:set>
                                    <p:animEffect transition="in" filter="wipe(left)">
                                      <p:cBhvr>
                                        <p:cTn id="113" dur="500"/>
                                        <p:tgtEl>
                                          <p:spTgt spid="7"/>
                                        </p:tgtEl>
                                      </p:cBhvr>
                                    </p:animEffect>
                                  </p:childTnLst>
                                </p:cTn>
                              </p:par>
                            </p:childTnLst>
                          </p:cTn>
                        </p:par>
                      </p:childTnLst>
                    </p:cTn>
                  </p:par>
                  <p:par>
                    <p:cTn id="114" fill="hold">
                      <p:stCondLst>
                        <p:cond delay="indefinite"/>
                      </p:stCondLst>
                      <p:childTnLst>
                        <p:par>
                          <p:cTn id="115" fill="hold">
                            <p:stCondLst>
                              <p:cond delay="0"/>
                            </p:stCondLst>
                            <p:childTnLst>
                              <p:par>
                                <p:cTn id="116" presetID="1" presetClass="emph" presetSubtype="2" fill="hold" nodeType="clickEffect">
                                  <p:stCondLst>
                                    <p:cond delay="0"/>
                                  </p:stCondLst>
                                  <p:childTnLst>
                                    <p:animClr clrSpc="rgb" dir="cw">
                                      <p:cBhvr>
                                        <p:cTn id="117" dur="500" fill="hold"/>
                                        <p:tgtEl>
                                          <p:spTgt spid="219147"/>
                                        </p:tgtEl>
                                        <p:attrNameLst>
                                          <p:attrName>fillcolor</p:attrName>
                                        </p:attrNameLst>
                                      </p:cBhvr>
                                      <p:to>
                                        <a:srgbClr val="CCFFFF"/>
                                      </p:to>
                                    </p:animClr>
                                    <p:set>
                                      <p:cBhvr>
                                        <p:cTn id="118" dur="500" fill="hold"/>
                                        <p:tgtEl>
                                          <p:spTgt spid="219147"/>
                                        </p:tgtEl>
                                        <p:attrNameLst>
                                          <p:attrName>fill.type</p:attrName>
                                        </p:attrNameLst>
                                      </p:cBhvr>
                                      <p:to>
                                        <p:strVal val="solid"/>
                                      </p:to>
                                    </p:set>
                                    <p:set>
                                      <p:cBhvr>
                                        <p:cTn id="119" dur="500" fill="hold"/>
                                        <p:tgtEl>
                                          <p:spTgt spid="219147"/>
                                        </p:tgtEl>
                                        <p:attrNameLst>
                                          <p:attrName>fill.on</p:attrName>
                                        </p:attrNameLst>
                                      </p:cBhvr>
                                      <p:to>
                                        <p:strVal val="true"/>
                                      </p:to>
                                    </p:set>
                                  </p:childTnLst>
                                </p:cTn>
                              </p:par>
                              <p:par>
                                <p:cTn id="120" presetID="1" presetClass="exit" presetSubtype="0" fill="hold" grpId="1" nodeType="withEffect">
                                  <p:stCondLst>
                                    <p:cond delay="0"/>
                                  </p:stCondLst>
                                  <p:childTnLst>
                                    <p:set>
                                      <p:cBhvr>
                                        <p:cTn id="121" dur="1" fill="hold">
                                          <p:stCondLst>
                                            <p:cond delay="0"/>
                                          </p:stCondLst>
                                        </p:cTn>
                                        <p:tgtEl>
                                          <p:spTgt spid="2191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39" grpId="0"/>
      <p:bldP spid="219140" grpId="0" animBg="1"/>
      <p:bldP spid="219141" grpId="0" animBg="1"/>
      <p:bldP spid="219141" grpId="1" animBg="1"/>
      <p:bldP spid="219142" grpId="0" animBg="1"/>
      <p:bldP spid="219142" grpId="1" animBg="1"/>
      <p:bldP spid="219143" grpId="0" animBg="1"/>
      <p:bldP spid="219143" grpId="1" animBg="1"/>
      <p:bldP spid="219144" grpId="0" animBg="1"/>
      <p:bldP spid="219145" grpId="0" animBg="1"/>
      <p:bldP spid="219146" grpId="0" animBg="1"/>
      <p:bldP spid="219147" grpId="0" animBg="1"/>
      <p:bldP spid="219166" grpId="0" animBg="1"/>
      <p:bldP spid="219173" grpId="0" animBg="1"/>
      <p:bldP spid="219173" grpId="1" animBg="1"/>
      <p:bldP spid="219174" grpId="0" animBg="1"/>
      <p:bldP spid="219174" grpId="1" animBg="1"/>
      <p:bldP spid="219175" grpId="0" animBg="1"/>
      <p:bldP spid="219175" grpId="1" animBg="1"/>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ChangeArrowheads="1"/>
          </p:cNvSpPr>
          <p:nvPr/>
        </p:nvSpPr>
        <p:spPr bwMode="auto">
          <a:xfrm>
            <a:off x="1981200" y="153534"/>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信号量管理  </a:t>
            </a:r>
          </a:p>
        </p:txBody>
      </p:sp>
      <p:sp>
        <p:nvSpPr>
          <p:cNvPr id="164867" name="Text Box 3"/>
          <p:cNvSpPr txBox="1">
            <a:spLocks noChangeArrowheads="1"/>
          </p:cNvSpPr>
          <p:nvPr/>
        </p:nvSpPr>
        <p:spPr bwMode="auto">
          <a:xfrm>
            <a:off x="4343400" y="229734"/>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－等待信号量</a:t>
            </a:r>
          </a:p>
        </p:txBody>
      </p:sp>
      <p:sp>
        <p:nvSpPr>
          <p:cNvPr id="220164" name="Rectangle 4"/>
          <p:cNvSpPr>
            <a:spLocks noChangeArrowheads="1"/>
          </p:cNvSpPr>
          <p:nvPr/>
        </p:nvSpPr>
        <p:spPr bwMode="auto">
          <a:xfrm>
            <a:off x="2209800" y="1371600"/>
            <a:ext cx="4572000" cy="50292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dirty="0">
                <a:latin typeface="Arial" panose="020B0604020202020204" pitchFamily="34" charset="0"/>
              </a:rPr>
              <a:t>    OS_ENTER_CRITICAL();</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pevent</a:t>
            </a:r>
            <a:r>
              <a:rPr lang="en-US" altLang="zh-CN" sz="1400" dirty="0">
                <a:latin typeface="Arial" panose="020B0604020202020204" pitchFamily="34" charset="0"/>
              </a:rPr>
              <a:t>-&gt;</a:t>
            </a:r>
            <a:r>
              <a:rPr lang="en-US" altLang="zh-CN" sz="1400" dirty="0" err="1">
                <a:latin typeface="Arial" panose="020B0604020202020204" pitchFamily="34" charset="0"/>
              </a:rPr>
              <a:t>OSEventCnt</a:t>
            </a:r>
            <a:r>
              <a:rPr lang="en-US" altLang="zh-CN" sz="1400" dirty="0">
                <a:latin typeface="Arial" panose="020B0604020202020204" pitchFamily="34" charset="0"/>
              </a:rPr>
              <a:t> &gt; 0)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pevent</a:t>
            </a:r>
            <a:r>
              <a:rPr lang="en-US" altLang="zh-CN" sz="1400" dirty="0">
                <a:latin typeface="Arial" panose="020B0604020202020204" pitchFamily="34" charset="0"/>
              </a:rPr>
              <a:t>-&gt;</a:t>
            </a:r>
            <a:r>
              <a:rPr lang="en-US" altLang="zh-CN" sz="1400" dirty="0" err="1">
                <a:latin typeface="Arial" panose="020B0604020202020204" pitchFamily="34" charset="0"/>
              </a:rPr>
              <a:t>OSEventCnt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OS_EXIT_CRITICAL();</a:t>
            </a:r>
          </a:p>
          <a:p>
            <a:pPr>
              <a:defRPr/>
            </a:pPr>
            <a:r>
              <a:rPr lang="en-US" altLang="zh-CN" sz="1400" dirty="0">
                <a:latin typeface="Arial" panose="020B0604020202020204" pitchFamily="34" charset="0"/>
              </a:rPr>
              <a:t>        *err = OS_NO_ERR;</a:t>
            </a:r>
          </a:p>
          <a:p>
            <a:pPr>
              <a:defRPr/>
            </a:pPr>
            <a:r>
              <a:rPr lang="en-US" altLang="zh-CN" sz="1400" dirty="0">
                <a:latin typeface="Arial" panose="020B0604020202020204" pitchFamily="34" charset="0"/>
              </a:rPr>
              <a:t>        return;</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OSTCBCur-&gt;</a:t>
            </a:r>
            <a:r>
              <a:rPr lang="en-US" altLang="zh-CN" sz="1400" dirty="0" err="1">
                <a:latin typeface="Arial" panose="020B0604020202020204" pitchFamily="34" charset="0"/>
              </a:rPr>
              <a:t>OSTCBStat</a:t>
            </a:r>
            <a:r>
              <a:rPr lang="en-US" altLang="zh-CN" sz="1400" dirty="0">
                <a:latin typeface="Arial" panose="020B0604020202020204" pitchFamily="34" charset="0"/>
              </a:rPr>
              <a:t> |= OS_STAT_SEM;</a:t>
            </a:r>
          </a:p>
          <a:p>
            <a:pPr>
              <a:defRPr/>
            </a:pPr>
            <a:r>
              <a:rPr lang="en-US" altLang="zh-CN" sz="1400" dirty="0">
                <a:latin typeface="Arial" panose="020B0604020202020204" pitchFamily="34" charset="0"/>
              </a:rPr>
              <a:t>    OSTCBCur-&gt;</a:t>
            </a:r>
            <a:r>
              <a:rPr lang="en-US" altLang="zh-CN" sz="1400" dirty="0" err="1">
                <a:latin typeface="Arial" panose="020B0604020202020204" pitchFamily="34" charset="0"/>
              </a:rPr>
              <a:t>OSTCBDly</a:t>
            </a:r>
            <a:r>
              <a:rPr lang="en-US" altLang="zh-CN" sz="1400" dirty="0">
                <a:latin typeface="Arial" panose="020B0604020202020204" pitchFamily="34" charset="0"/>
              </a:rPr>
              <a:t>   = timeout;</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OS_EventTaskWait</a:t>
            </a:r>
            <a:r>
              <a:rPr lang="en-US" altLang="zh-CN" sz="1400" dirty="0">
                <a:latin typeface="Arial" panose="020B0604020202020204" pitchFamily="34" charset="0"/>
              </a:rPr>
              <a:t>(</a:t>
            </a:r>
            <a:r>
              <a:rPr lang="en-US" altLang="zh-CN" sz="1400" dirty="0" err="1">
                <a:latin typeface="Arial" panose="020B0604020202020204" pitchFamily="34" charset="0"/>
              </a:rPr>
              <a:t>pevent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OS_EXIT_CRITICAL();</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OS_Sched</a:t>
            </a:r>
            <a:r>
              <a:rPr lang="en-US" altLang="zh-CN" sz="1400" dirty="0">
                <a:latin typeface="Arial" panose="020B0604020202020204" pitchFamily="34" charset="0"/>
              </a:rPr>
              <a:t>();</a:t>
            </a:r>
          </a:p>
          <a:p>
            <a:pPr>
              <a:defRPr/>
            </a:pPr>
            <a:r>
              <a:rPr lang="en-US" altLang="zh-CN" sz="1400" dirty="0">
                <a:latin typeface="Arial" panose="020B0604020202020204" pitchFamily="34" charset="0"/>
              </a:rPr>
              <a:t>    OS_ENTER_CRITICAL();</a:t>
            </a:r>
          </a:p>
          <a:p>
            <a:pPr>
              <a:defRPr/>
            </a:pPr>
            <a:r>
              <a:rPr lang="en-US" altLang="zh-CN" sz="1400" dirty="0">
                <a:latin typeface="Arial" panose="020B0604020202020204" pitchFamily="34" charset="0"/>
              </a:rPr>
              <a:t>    if (OSTCBCur-&gt;</a:t>
            </a:r>
            <a:r>
              <a:rPr lang="en-US" altLang="zh-CN" sz="1400" dirty="0" err="1">
                <a:latin typeface="Arial" panose="020B0604020202020204" pitchFamily="34" charset="0"/>
              </a:rPr>
              <a:t>OSTCBStat</a:t>
            </a:r>
            <a:r>
              <a:rPr lang="en-US" altLang="zh-CN" sz="1400" dirty="0">
                <a:latin typeface="Arial" panose="020B0604020202020204" pitchFamily="34" charset="0"/>
              </a:rPr>
              <a:t> &amp; OS_STAT_SEM)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OS_EventTO</a:t>
            </a:r>
            <a:r>
              <a:rPr lang="en-US" altLang="zh-CN" sz="1400" dirty="0">
                <a:latin typeface="Arial" panose="020B0604020202020204" pitchFamily="34" charset="0"/>
              </a:rPr>
              <a:t>(</a:t>
            </a:r>
            <a:r>
              <a:rPr lang="en-US" altLang="zh-CN" sz="1400" dirty="0" err="1">
                <a:latin typeface="Arial" panose="020B0604020202020204" pitchFamily="34" charset="0"/>
              </a:rPr>
              <a:t>pevent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OS_EXIT_CRITICAL();</a:t>
            </a:r>
          </a:p>
          <a:p>
            <a:pPr>
              <a:defRPr/>
            </a:pPr>
            <a:r>
              <a:rPr lang="en-US" altLang="zh-CN" sz="1400" dirty="0">
                <a:latin typeface="Arial" panose="020B0604020202020204" pitchFamily="34" charset="0"/>
              </a:rPr>
              <a:t>        *err = OS_TIMEOUT;</a:t>
            </a:r>
          </a:p>
          <a:p>
            <a:pPr>
              <a:defRPr/>
            </a:pPr>
            <a:r>
              <a:rPr lang="en-US" altLang="zh-CN" sz="1400" dirty="0">
                <a:latin typeface="Arial" panose="020B0604020202020204" pitchFamily="34" charset="0"/>
              </a:rPr>
              <a:t>        return;</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OSTCBCur-&gt;</a:t>
            </a:r>
            <a:r>
              <a:rPr lang="en-US" altLang="zh-CN" sz="1400" dirty="0" err="1">
                <a:latin typeface="Arial" panose="020B0604020202020204" pitchFamily="34" charset="0"/>
              </a:rPr>
              <a:t>OSTCBEventPtr</a:t>
            </a:r>
            <a:r>
              <a:rPr lang="en-US" altLang="zh-CN" sz="1400" dirty="0">
                <a:latin typeface="Arial" panose="020B0604020202020204" pitchFamily="34" charset="0"/>
              </a:rPr>
              <a:t> = (OS_EVENT *)0;</a:t>
            </a:r>
          </a:p>
          <a:p>
            <a:pPr>
              <a:defRPr/>
            </a:pPr>
            <a:r>
              <a:rPr lang="en-US" altLang="zh-CN" sz="1400" dirty="0">
                <a:latin typeface="Arial" panose="020B0604020202020204" pitchFamily="34" charset="0"/>
              </a:rPr>
              <a:t>    OS_EXIT_CRITICAL();</a:t>
            </a:r>
          </a:p>
          <a:p>
            <a:pPr>
              <a:defRPr/>
            </a:pPr>
            <a:r>
              <a:rPr lang="en-US" altLang="zh-CN" sz="1400" dirty="0">
                <a:latin typeface="Arial" panose="020B0604020202020204" pitchFamily="34" charset="0"/>
              </a:rPr>
              <a:t>    *err = OS_NO_ERR;</a:t>
            </a:r>
          </a:p>
          <a:p>
            <a:pPr>
              <a:defRPr/>
            </a:pPr>
            <a:r>
              <a:rPr lang="en-US" altLang="zh-CN" sz="1400" dirty="0">
                <a:latin typeface="Arial" panose="020B0604020202020204" pitchFamily="34" charset="0"/>
              </a:rPr>
              <a:t>}</a:t>
            </a:r>
          </a:p>
        </p:txBody>
      </p:sp>
      <p:sp>
        <p:nvSpPr>
          <p:cNvPr id="220165" name="AutoShape 5"/>
          <p:cNvSpPr>
            <a:spLocks noChangeArrowheads="1"/>
          </p:cNvSpPr>
          <p:nvPr/>
        </p:nvSpPr>
        <p:spPr bwMode="auto">
          <a:xfrm>
            <a:off x="7010401" y="1714500"/>
            <a:ext cx="1439863" cy="503238"/>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已有信号量</a:t>
            </a:r>
          </a:p>
        </p:txBody>
      </p:sp>
      <p:sp>
        <p:nvSpPr>
          <p:cNvPr id="220166" name="Rectangle 6"/>
          <p:cNvSpPr>
            <a:spLocks noChangeArrowheads="1"/>
          </p:cNvSpPr>
          <p:nvPr/>
        </p:nvSpPr>
        <p:spPr bwMode="auto">
          <a:xfrm>
            <a:off x="7153275" y="2495550"/>
            <a:ext cx="1150938" cy="503238"/>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使任务进入</a:t>
            </a:r>
          </a:p>
          <a:p>
            <a:pPr algn="ctr" eaLnBrk="1" hangingPunct="1"/>
            <a:r>
              <a:rPr lang="zh-CN" altLang="en-US" sz="1400"/>
              <a:t>等待事件状态</a:t>
            </a:r>
          </a:p>
        </p:txBody>
      </p:sp>
      <p:sp>
        <p:nvSpPr>
          <p:cNvPr id="220167" name="AutoShape 7"/>
          <p:cNvSpPr>
            <a:spLocks noChangeArrowheads="1"/>
          </p:cNvSpPr>
          <p:nvPr/>
        </p:nvSpPr>
        <p:spPr bwMode="auto">
          <a:xfrm>
            <a:off x="6867525" y="3848100"/>
            <a:ext cx="1727200" cy="719138"/>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任务在等待</a:t>
            </a:r>
          </a:p>
          <a:p>
            <a:pPr algn="ctr" eaLnBrk="1" hangingPunct="1"/>
            <a:r>
              <a:rPr lang="zh-CN" altLang="en-US" sz="1400"/>
              <a:t>信号量</a:t>
            </a:r>
          </a:p>
        </p:txBody>
      </p:sp>
      <p:sp>
        <p:nvSpPr>
          <p:cNvPr id="220168" name="Rectangle 8"/>
          <p:cNvSpPr>
            <a:spLocks noChangeArrowheads="1"/>
          </p:cNvSpPr>
          <p:nvPr/>
        </p:nvSpPr>
        <p:spPr bwMode="auto">
          <a:xfrm>
            <a:off x="7153275" y="3276600"/>
            <a:ext cx="1150938" cy="287338"/>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任务调度</a:t>
            </a:r>
          </a:p>
        </p:txBody>
      </p:sp>
      <p:sp>
        <p:nvSpPr>
          <p:cNvPr id="220169" name="Rectangle 9"/>
          <p:cNvSpPr>
            <a:spLocks noChangeArrowheads="1"/>
          </p:cNvSpPr>
          <p:nvPr/>
        </p:nvSpPr>
        <p:spPr bwMode="auto">
          <a:xfrm>
            <a:off x="7197725" y="4838700"/>
            <a:ext cx="1079500" cy="503238"/>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任务不再</a:t>
            </a:r>
          </a:p>
          <a:p>
            <a:pPr algn="ctr" eaLnBrk="1" hangingPunct="1"/>
            <a:r>
              <a:rPr lang="zh-CN" altLang="en-US" sz="1400"/>
              <a:t>等待事件</a:t>
            </a:r>
          </a:p>
        </p:txBody>
      </p:sp>
      <p:sp>
        <p:nvSpPr>
          <p:cNvPr id="220170" name="AutoShape 10"/>
          <p:cNvSpPr>
            <a:spLocks noChangeArrowheads="1"/>
          </p:cNvSpPr>
          <p:nvPr/>
        </p:nvSpPr>
        <p:spPr bwMode="auto">
          <a:xfrm>
            <a:off x="7305675" y="5600700"/>
            <a:ext cx="863600" cy="287338"/>
          </a:xfrm>
          <a:prstGeom prst="roundRect">
            <a:avLst>
              <a:gd name="adj" fmla="val 16667"/>
            </a:avLst>
          </a:prstGeom>
          <a:solidFill>
            <a:srgbClr val="FFFF99"/>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返回“无错”</a:t>
            </a:r>
          </a:p>
        </p:txBody>
      </p:sp>
      <p:sp>
        <p:nvSpPr>
          <p:cNvPr id="220171" name="Line 11"/>
          <p:cNvSpPr>
            <a:spLocks noChangeShapeType="1"/>
          </p:cNvSpPr>
          <p:nvPr/>
        </p:nvSpPr>
        <p:spPr bwMode="auto">
          <a:xfrm>
            <a:off x="7734300" y="2990850"/>
            <a:ext cx="0" cy="287338"/>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0172" name="Line 12"/>
          <p:cNvSpPr>
            <a:spLocks noChangeShapeType="1"/>
          </p:cNvSpPr>
          <p:nvPr/>
        </p:nvSpPr>
        <p:spPr bwMode="auto">
          <a:xfrm>
            <a:off x="7734300" y="3560764"/>
            <a:ext cx="0" cy="287337"/>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0173" name="Line 13"/>
          <p:cNvSpPr>
            <a:spLocks noChangeShapeType="1"/>
          </p:cNvSpPr>
          <p:nvPr/>
        </p:nvSpPr>
        <p:spPr bwMode="auto">
          <a:xfrm>
            <a:off x="7734300" y="5322889"/>
            <a:ext cx="0" cy="287337"/>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 name="Group 14"/>
          <p:cNvGrpSpPr/>
          <p:nvPr/>
        </p:nvGrpSpPr>
        <p:grpSpPr bwMode="auto">
          <a:xfrm>
            <a:off x="8867775" y="2208213"/>
            <a:ext cx="863600" cy="582612"/>
            <a:chOff x="4626" y="1223"/>
            <a:chExt cx="544" cy="367"/>
          </a:xfrm>
        </p:grpSpPr>
        <p:sp>
          <p:nvSpPr>
            <p:cNvPr id="164909" name="AutoShape 15"/>
            <p:cNvSpPr>
              <a:spLocks noChangeArrowheads="1"/>
            </p:cNvSpPr>
            <p:nvPr/>
          </p:nvSpPr>
          <p:spPr bwMode="auto">
            <a:xfrm>
              <a:off x="4626" y="1409"/>
              <a:ext cx="544" cy="181"/>
            </a:xfrm>
            <a:prstGeom prst="roundRect">
              <a:avLst>
                <a:gd name="adj" fmla="val 16667"/>
              </a:avLst>
            </a:prstGeom>
            <a:solidFill>
              <a:srgbClr val="CCFFFF"/>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返回“无错”</a:t>
              </a:r>
            </a:p>
          </p:txBody>
        </p:sp>
        <p:sp>
          <p:nvSpPr>
            <p:cNvPr id="164910" name="Line 16"/>
            <p:cNvSpPr>
              <a:spLocks noChangeShapeType="1"/>
            </p:cNvSpPr>
            <p:nvPr/>
          </p:nvSpPr>
          <p:spPr bwMode="auto">
            <a:xfrm>
              <a:off x="4896" y="1223"/>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17"/>
          <p:cNvGrpSpPr/>
          <p:nvPr/>
        </p:nvGrpSpPr>
        <p:grpSpPr bwMode="auto">
          <a:xfrm>
            <a:off x="8991600" y="4360864"/>
            <a:ext cx="863600" cy="574675"/>
            <a:chOff x="4704" y="2579"/>
            <a:chExt cx="544" cy="362"/>
          </a:xfrm>
        </p:grpSpPr>
        <p:sp>
          <p:nvSpPr>
            <p:cNvPr id="164907" name="AutoShape 18"/>
            <p:cNvSpPr>
              <a:spLocks noChangeArrowheads="1"/>
            </p:cNvSpPr>
            <p:nvPr/>
          </p:nvSpPr>
          <p:spPr bwMode="auto">
            <a:xfrm>
              <a:off x="4704" y="2760"/>
              <a:ext cx="544" cy="181"/>
            </a:xfrm>
            <a:prstGeom prst="roundRect">
              <a:avLst>
                <a:gd name="adj" fmla="val 16667"/>
              </a:avLst>
            </a:prstGeom>
            <a:solidFill>
              <a:srgbClr val="CCFFFF"/>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返回“超时”</a:t>
              </a:r>
            </a:p>
          </p:txBody>
        </p:sp>
        <p:sp>
          <p:nvSpPr>
            <p:cNvPr id="164908" name="Line 19"/>
            <p:cNvSpPr>
              <a:spLocks noChangeShapeType="1"/>
            </p:cNvSpPr>
            <p:nvPr/>
          </p:nvSpPr>
          <p:spPr bwMode="auto">
            <a:xfrm>
              <a:off x="4974" y="2579"/>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 name="Group 20"/>
          <p:cNvGrpSpPr/>
          <p:nvPr/>
        </p:nvGrpSpPr>
        <p:grpSpPr bwMode="auto">
          <a:xfrm>
            <a:off x="8534401" y="3924301"/>
            <a:ext cx="1412875" cy="430213"/>
            <a:chOff x="4416" y="2304"/>
            <a:chExt cx="890" cy="271"/>
          </a:xfrm>
        </p:grpSpPr>
        <p:sp>
          <p:nvSpPr>
            <p:cNvPr id="164904" name="Rectangle 21"/>
            <p:cNvSpPr>
              <a:spLocks noChangeArrowheads="1"/>
            </p:cNvSpPr>
            <p:nvPr/>
          </p:nvSpPr>
          <p:spPr bwMode="auto">
            <a:xfrm>
              <a:off x="4626" y="2394"/>
              <a:ext cx="680" cy="181"/>
            </a:xfrm>
            <a:prstGeom prst="rect">
              <a:avLst/>
            </a:prstGeom>
            <a:solidFill>
              <a:srgbClr val="CC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超时处理</a:t>
              </a:r>
            </a:p>
          </p:txBody>
        </p:sp>
        <p:sp>
          <p:nvSpPr>
            <p:cNvPr id="164905" name="Line 22"/>
            <p:cNvSpPr>
              <a:spLocks noChangeShapeType="1"/>
            </p:cNvSpPr>
            <p:nvPr/>
          </p:nvSpPr>
          <p:spPr bwMode="auto">
            <a:xfrm>
              <a:off x="4452" y="248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906" name="Text Box 23"/>
            <p:cNvSpPr txBox="1">
              <a:spLocks noChangeArrowheads="1"/>
            </p:cNvSpPr>
            <p:nvPr/>
          </p:nvSpPr>
          <p:spPr bwMode="auto">
            <a:xfrm>
              <a:off x="4416" y="230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nvGrpSpPr>
          <p:cNvPr id="5" name="Group 24"/>
          <p:cNvGrpSpPr/>
          <p:nvPr/>
        </p:nvGrpSpPr>
        <p:grpSpPr bwMode="auto">
          <a:xfrm>
            <a:off x="8382000" y="1676400"/>
            <a:ext cx="1441450" cy="539750"/>
            <a:chOff x="4320" y="888"/>
            <a:chExt cx="908" cy="340"/>
          </a:xfrm>
        </p:grpSpPr>
        <p:sp>
          <p:nvSpPr>
            <p:cNvPr id="164901" name="Rectangle 25"/>
            <p:cNvSpPr>
              <a:spLocks noChangeArrowheads="1"/>
            </p:cNvSpPr>
            <p:nvPr/>
          </p:nvSpPr>
          <p:spPr bwMode="auto">
            <a:xfrm>
              <a:off x="4548" y="911"/>
              <a:ext cx="680" cy="317"/>
            </a:xfrm>
            <a:prstGeom prst="rect">
              <a:avLst/>
            </a:prstGeom>
            <a:solidFill>
              <a:srgbClr val="CC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减少信号量</a:t>
              </a:r>
            </a:p>
            <a:p>
              <a:pPr algn="ctr" eaLnBrk="1" hangingPunct="1"/>
              <a:r>
                <a:rPr lang="zh-CN" altLang="en-US" sz="1400"/>
                <a:t>计数器</a:t>
              </a:r>
            </a:p>
          </p:txBody>
        </p:sp>
        <p:sp>
          <p:nvSpPr>
            <p:cNvPr id="164902" name="Line 26"/>
            <p:cNvSpPr>
              <a:spLocks noChangeShapeType="1"/>
            </p:cNvSpPr>
            <p:nvPr/>
          </p:nvSpPr>
          <p:spPr bwMode="auto">
            <a:xfrm>
              <a:off x="4362" y="1068"/>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903" name="Text Box 27"/>
            <p:cNvSpPr txBox="1">
              <a:spLocks noChangeArrowheads="1"/>
            </p:cNvSpPr>
            <p:nvPr/>
          </p:nvSpPr>
          <p:spPr bwMode="auto">
            <a:xfrm>
              <a:off x="4320" y="888"/>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nvGrpSpPr>
          <p:cNvPr id="6" name="Group 28"/>
          <p:cNvGrpSpPr/>
          <p:nvPr/>
        </p:nvGrpSpPr>
        <p:grpSpPr bwMode="auto">
          <a:xfrm>
            <a:off x="7734300" y="2171700"/>
            <a:ext cx="342900" cy="325438"/>
            <a:chOff x="3912" y="1200"/>
            <a:chExt cx="216" cy="205"/>
          </a:xfrm>
        </p:grpSpPr>
        <p:sp>
          <p:nvSpPr>
            <p:cNvPr id="164899" name="Line 29"/>
            <p:cNvSpPr>
              <a:spLocks noChangeShapeType="1"/>
            </p:cNvSpPr>
            <p:nvPr/>
          </p:nvSpPr>
          <p:spPr bwMode="auto">
            <a:xfrm>
              <a:off x="3912" y="1224"/>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900" name="Text Box 30"/>
            <p:cNvSpPr txBox="1">
              <a:spLocks noChangeArrowheads="1"/>
            </p:cNvSpPr>
            <p:nvPr/>
          </p:nvSpPr>
          <p:spPr bwMode="auto">
            <a:xfrm>
              <a:off x="3936" y="120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grpSp>
        <p:nvGrpSpPr>
          <p:cNvPr id="7" name="Group 31"/>
          <p:cNvGrpSpPr/>
          <p:nvPr/>
        </p:nvGrpSpPr>
        <p:grpSpPr bwMode="auto">
          <a:xfrm>
            <a:off x="7734300" y="4533900"/>
            <a:ext cx="342900" cy="304800"/>
            <a:chOff x="3912" y="2688"/>
            <a:chExt cx="216" cy="192"/>
          </a:xfrm>
        </p:grpSpPr>
        <p:sp>
          <p:nvSpPr>
            <p:cNvPr id="164897" name="Line 32"/>
            <p:cNvSpPr>
              <a:spLocks noChangeShapeType="1"/>
            </p:cNvSpPr>
            <p:nvPr/>
          </p:nvSpPr>
          <p:spPr bwMode="auto">
            <a:xfrm>
              <a:off x="3912" y="2699"/>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898" name="Text Box 33"/>
            <p:cNvSpPr txBox="1">
              <a:spLocks noChangeArrowheads="1"/>
            </p:cNvSpPr>
            <p:nvPr/>
          </p:nvSpPr>
          <p:spPr bwMode="auto">
            <a:xfrm>
              <a:off x="3936" y="2688"/>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sp>
        <p:nvSpPr>
          <p:cNvPr id="220194" name="Rectangle 34"/>
          <p:cNvSpPr>
            <a:spLocks noChangeArrowheads="1"/>
          </p:cNvSpPr>
          <p:nvPr/>
        </p:nvSpPr>
        <p:spPr bwMode="auto">
          <a:xfrm>
            <a:off x="2438400" y="1657351"/>
            <a:ext cx="2514600" cy="23812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0195" name="Rectangle 35"/>
          <p:cNvSpPr>
            <a:spLocks noChangeArrowheads="1"/>
          </p:cNvSpPr>
          <p:nvPr/>
        </p:nvSpPr>
        <p:spPr bwMode="auto">
          <a:xfrm>
            <a:off x="2438400" y="1866901"/>
            <a:ext cx="2514600" cy="23812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0196" name="Rectangle 36"/>
          <p:cNvSpPr>
            <a:spLocks noChangeArrowheads="1"/>
          </p:cNvSpPr>
          <p:nvPr/>
        </p:nvSpPr>
        <p:spPr bwMode="auto">
          <a:xfrm>
            <a:off x="2438400" y="2286000"/>
            <a:ext cx="2514600" cy="43815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0197" name="Rectangle 37"/>
          <p:cNvSpPr>
            <a:spLocks noChangeArrowheads="1"/>
          </p:cNvSpPr>
          <p:nvPr/>
        </p:nvSpPr>
        <p:spPr bwMode="auto">
          <a:xfrm>
            <a:off x="2438400" y="2943226"/>
            <a:ext cx="3657600" cy="63817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0198" name="Rectangle 38"/>
          <p:cNvSpPr>
            <a:spLocks noChangeArrowheads="1"/>
          </p:cNvSpPr>
          <p:nvPr/>
        </p:nvSpPr>
        <p:spPr bwMode="auto">
          <a:xfrm>
            <a:off x="2438400" y="3762376"/>
            <a:ext cx="1295400" cy="23812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0199" name="Rectangle 39"/>
          <p:cNvSpPr>
            <a:spLocks noChangeArrowheads="1"/>
          </p:cNvSpPr>
          <p:nvPr/>
        </p:nvSpPr>
        <p:spPr bwMode="auto">
          <a:xfrm>
            <a:off x="2438400" y="4181476"/>
            <a:ext cx="4038600" cy="23812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0200" name="Rectangle 40"/>
          <p:cNvSpPr>
            <a:spLocks noChangeArrowheads="1"/>
          </p:cNvSpPr>
          <p:nvPr/>
        </p:nvSpPr>
        <p:spPr bwMode="auto">
          <a:xfrm>
            <a:off x="2438400" y="4400551"/>
            <a:ext cx="2209800" cy="23812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0201" name="Rectangle 41"/>
          <p:cNvSpPr>
            <a:spLocks noChangeArrowheads="1"/>
          </p:cNvSpPr>
          <p:nvPr/>
        </p:nvSpPr>
        <p:spPr bwMode="auto">
          <a:xfrm>
            <a:off x="2438400" y="5476876"/>
            <a:ext cx="4038600" cy="23812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0202" name="Rectangle 42"/>
          <p:cNvSpPr>
            <a:spLocks noChangeArrowheads="1"/>
          </p:cNvSpPr>
          <p:nvPr/>
        </p:nvSpPr>
        <p:spPr bwMode="auto">
          <a:xfrm>
            <a:off x="2438400" y="5905501"/>
            <a:ext cx="1905000" cy="23812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0203" name="Rectangle 43"/>
          <p:cNvSpPr>
            <a:spLocks noChangeArrowheads="1"/>
          </p:cNvSpPr>
          <p:nvPr/>
        </p:nvSpPr>
        <p:spPr bwMode="auto">
          <a:xfrm>
            <a:off x="2438400" y="4848225"/>
            <a:ext cx="2133600" cy="43815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0204" name="AutoShape 44"/>
          <p:cNvSpPr>
            <a:spLocks noChangeArrowheads="1"/>
          </p:cNvSpPr>
          <p:nvPr/>
        </p:nvSpPr>
        <p:spPr bwMode="auto">
          <a:xfrm>
            <a:off x="4953000" y="1219200"/>
            <a:ext cx="2133600" cy="1066800"/>
          </a:xfrm>
          <a:prstGeom prst="cloudCallout">
            <a:avLst>
              <a:gd name="adj1" fmla="val -47319"/>
              <a:gd name="adj2" fmla="val 68153"/>
            </a:avLst>
          </a:prstGeom>
          <a:solidFill>
            <a:srgbClr val="FFFF99"/>
          </a:solidFill>
          <a:ln w="9525">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信号量有效，计数器减</a:t>
            </a:r>
            <a:r>
              <a:rPr lang="en-US" altLang="zh-CN" sz="1400"/>
              <a:t>1</a:t>
            </a:r>
            <a:r>
              <a:rPr lang="zh-CN" altLang="en-US" sz="1400"/>
              <a:t>，然后任务继续运行</a:t>
            </a:r>
          </a:p>
        </p:txBody>
      </p:sp>
      <p:sp>
        <p:nvSpPr>
          <p:cNvPr id="220205" name="AutoShape 45"/>
          <p:cNvSpPr>
            <a:spLocks noChangeArrowheads="1"/>
          </p:cNvSpPr>
          <p:nvPr/>
        </p:nvSpPr>
        <p:spPr bwMode="auto">
          <a:xfrm>
            <a:off x="4876800" y="1676400"/>
            <a:ext cx="2133600" cy="1066800"/>
          </a:xfrm>
          <a:prstGeom prst="cloudCallout">
            <a:avLst>
              <a:gd name="adj1" fmla="val -47319"/>
              <a:gd name="adj2" fmla="val 68153"/>
            </a:avLst>
          </a:prstGeom>
          <a:solidFill>
            <a:srgbClr val="FFFF99"/>
          </a:solidFill>
          <a:ln w="9525">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计数值为</a:t>
            </a:r>
            <a:r>
              <a:rPr lang="en-US" altLang="zh-CN" sz="1400"/>
              <a:t>0</a:t>
            </a:r>
            <a:r>
              <a:rPr lang="zh-CN" altLang="en-US" sz="1400"/>
              <a:t>，任务进行等待状态直到发出信号量</a:t>
            </a:r>
          </a:p>
        </p:txBody>
      </p:sp>
      <p:sp>
        <p:nvSpPr>
          <p:cNvPr id="46" name="燕尾形 45">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8" name="标题 7"/>
          <p:cNvSpPr>
            <a:spLocks noGrp="1"/>
          </p:cNvSpPr>
          <p:nvPr>
            <p:ph type="title"/>
          </p:nvPr>
        </p:nvSpPr>
        <p:spPr/>
        <p:txBody>
          <a:bodyPr/>
          <a:lstStyle/>
          <a:p>
            <a:endParaRPr lang="zh-CN" altLang="en-US"/>
          </a:p>
        </p:txBody>
      </p:sp>
      <p:sp>
        <p:nvSpPr>
          <p:cNvPr id="9" name="内容占位符 8"/>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20164"/>
                                        </p:tgtEl>
                                        <p:attrNameLst>
                                          <p:attrName>style.visibility</p:attrName>
                                        </p:attrNameLst>
                                      </p:cBhvr>
                                      <p:to>
                                        <p:strVal val="visible"/>
                                      </p:to>
                                    </p:set>
                                    <p:animEffect transition="in" filter="slide(fromTop)">
                                      <p:cBhvr>
                                        <p:cTn id="7" dur="500"/>
                                        <p:tgtEl>
                                          <p:spTgt spid="22016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20194"/>
                                        </p:tgtEl>
                                        <p:attrNameLst>
                                          <p:attrName>style.visibility</p:attrName>
                                        </p:attrNameLst>
                                      </p:cBhvr>
                                      <p:to>
                                        <p:strVal val="visible"/>
                                      </p:to>
                                    </p:set>
                                    <p:anim calcmode="lin" valueType="num">
                                      <p:cBhvr>
                                        <p:cTn id="11" dur="500" fill="hold"/>
                                        <p:tgtEl>
                                          <p:spTgt spid="220194"/>
                                        </p:tgtEl>
                                        <p:attrNameLst>
                                          <p:attrName>ppt_w</p:attrName>
                                        </p:attrNameLst>
                                      </p:cBhvr>
                                      <p:tavLst>
                                        <p:tav tm="0">
                                          <p:val>
                                            <p:fltVal val="0"/>
                                          </p:val>
                                        </p:tav>
                                        <p:tav tm="100000">
                                          <p:val>
                                            <p:strVal val="#ppt_w"/>
                                          </p:val>
                                        </p:tav>
                                      </p:tavLst>
                                    </p:anim>
                                    <p:anim calcmode="lin" valueType="num">
                                      <p:cBhvr>
                                        <p:cTn id="12" dur="500" fill="hold"/>
                                        <p:tgtEl>
                                          <p:spTgt spid="220194"/>
                                        </p:tgtEl>
                                        <p:attrNameLst>
                                          <p:attrName>ppt_h</p:attrName>
                                        </p:attrNameLst>
                                      </p:cBhvr>
                                      <p:tavLst>
                                        <p:tav tm="0">
                                          <p:val>
                                            <p:fltVal val="0"/>
                                          </p:val>
                                        </p:tav>
                                        <p:tav tm="100000">
                                          <p:val>
                                            <p:strVal val="#ppt_h"/>
                                          </p:val>
                                        </p:tav>
                                      </p:tavLst>
                                    </p:anim>
                                    <p:animEffect transition="in" filter="fade">
                                      <p:cBhvr>
                                        <p:cTn id="13" dur="500"/>
                                        <p:tgtEl>
                                          <p:spTgt spid="220194"/>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220165"/>
                                        </p:tgtEl>
                                        <p:attrNameLst>
                                          <p:attrName>style.visibility</p:attrName>
                                        </p:attrNameLst>
                                      </p:cBhvr>
                                      <p:to>
                                        <p:strVal val="visible"/>
                                      </p:to>
                                    </p:set>
                                    <p:animEffect transition="in" filter="wipe(up)">
                                      <p:cBhvr>
                                        <p:cTn id="17" dur="500"/>
                                        <p:tgtEl>
                                          <p:spTgt spid="22016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220194"/>
                                        </p:tgtEl>
                                        <p:attrNameLst>
                                          <p:attrName>style.visibility</p:attrName>
                                        </p:attrNameLst>
                                      </p:cBhvr>
                                      <p:to>
                                        <p:strVal val="hidden"/>
                                      </p:to>
                                    </p:set>
                                  </p:childTnLst>
                                </p:cTn>
                              </p:par>
                              <p:par>
                                <p:cTn id="22" presetID="1" presetClass="emph" presetSubtype="2" fill="hold" nodeType="withEffect">
                                  <p:stCondLst>
                                    <p:cond delay="0"/>
                                  </p:stCondLst>
                                  <p:childTnLst>
                                    <p:animClr clrSpc="rgb" dir="cw">
                                      <p:cBhvr>
                                        <p:cTn id="23" dur="2000" fill="hold"/>
                                        <p:tgtEl>
                                          <p:spTgt spid="220165"/>
                                        </p:tgtEl>
                                        <p:attrNameLst>
                                          <p:attrName>fillcolor</p:attrName>
                                        </p:attrNameLst>
                                      </p:cBhvr>
                                      <p:to>
                                        <a:srgbClr val="CCFFFF"/>
                                      </p:to>
                                    </p:animClr>
                                    <p:set>
                                      <p:cBhvr>
                                        <p:cTn id="24" dur="2000" fill="hold"/>
                                        <p:tgtEl>
                                          <p:spTgt spid="220165"/>
                                        </p:tgtEl>
                                        <p:attrNameLst>
                                          <p:attrName>fill.type</p:attrName>
                                        </p:attrNameLst>
                                      </p:cBhvr>
                                      <p:to>
                                        <p:strVal val="solid"/>
                                      </p:to>
                                    </p:set>
                                    <p:set>
                                      <p:cBhvr>
                                        <p:cTn id="25" dur="2000" fill="hold"/>
                                        <p:tgtEl>
                                          <p:spTgt spid="220165"/>
                                        </p:tgtEl>
                                        <p:attrNameLst>
                                          <p:attrName>fill.on</p:attrName>
                                        </p:attrNameLst>
                                      </p:cBhvr>
                                      <p:to>
                                        <p:strVal val="true"/>
                                      </p:to>
                                    </p:set>
                                  </p:childTnLst>
                                </p:cTn>
                              </p:par>
                              <p:par>
                                <p:cTn id="26" presetID="53" presetClass="entr" presetSubtype="16" fill="hold" grpId="0" nodeType="withEffect">
                                  <p:stCondLst>
                                    <p:cond delay="0"/>
                                  </p:stCondLst>
                                  <p:childTnLst>
                                    <p:set>
                                      <p:cBhvr>
                                        <p:cTn id="27" dur="1" fill="hold">
                                          <p:stCondLst>
                                            <p:cond delay="0"/>
                                          </p:stCondLst>
                                        </p:cTn>
                                        <p:tgtEl>
                                          <p:spTgt spid="220195"/>
                                        </p:tgtEl>
                                        <p:attrNameLst>
                                          <p:attrName>style.visibility</p:attrName>
                                        </p:attrNameLst>
                                      </p:cBhvr>
                                      <p:to>
                                        <p:strVal val="visible"/>
                                      </p:to>
                                    </p:set>
                                    <p:anim calcmode="lin" valueType="num">
                                      <p:cBhvr>
                                        <p:cTn id="28" dur="500" fill="hold"/>
                                        <p:tgtEl>
                                          <p:spTgt spid="220195"/>
                                        </p:tgtEl>
                                        <p:attrNameLst>
                                          <p:attrName>ppt_w</p:attrName>
                                        </p:attrNameLst>
                                      </p:cBhvr>
                                      <p:tavLst>
                                        <p:tav tm="0">
                                          <p:val>
                                            <p:fltVal val="0"/>
                                          </p:val>
                                        </p:tav>
                                        <p:tav tm="100000">
                                          <p:val>
                                            <p:strVal val="#ppt_w"/>
                                          </p:val>
                                        </p:tav>
                                      </p:tavLst>
                                    </p:anim>
                                    <p:anim calcmode="lin" valueType="num">
                                      <p:cBhvr>
                                        <p:cTn id="29" dur="500" fill="hold"/>
                                        <p:tgtEl>
                                          <p:spTgt spid="220195"/>
                                        </p:tgtEl>
                                        <p:attrNameLst>
                                          <p:attrName>ppt_h</p:attrName>
                                        </p:attrNameLst>
                                      </p:cBhvr>
                                      <p:tavLst>
                                        <p:tav tm="0">
                                          <p:val>
                                            <p:fltVal val="0"/>
                                          </p:val>
                                        </p:tav>
                                        <p:tav tm="100000">
                                          <p:val>
                                            <p:strVal val="#ppt_h"/>
                                          </p:val>
                                        </p:tav>
                                      </p:tavLst>
                                    </p:anim>
                                    <p:animEffect transition="in" filter="fade">
                                      <p:cBhvr>
                                        <p:cTn id="30" dur="500"/>
                                        <p:tgtEl>
                                          <p:spTgt spid="220195"/>
                                        </p:tgtEl>
                                      </p:cBhvr>
                                    </p:animEffect>
                                  </p:childTnLst>
                                </p:cTn>
                              </p:par>
                            </p:childTnLst>
                          </p:cTn>
                        </p:par>
                        <p:par>
                          <p:cTn id="31" fill="hold">
                            <p:stCondLst>
                              <p:cond delay="0"/>
                            </p:stCondLst>
                            <p:childTnLst>
                              <p:par>
                                <p:cTn id="32" presetID="22" presetClass="entr" presetSubtype="8" fill="hold"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left)">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20195"/>
                                        </p:tgtEl>
                                        <p:attrNameLst>
                                          <p:attrName>style.visibility</p:attrName>
                                        </p:attrNameLst>
                                      </p:cBhvr>
                                      <p:to>
                                        <p:strVal val="hidden"/>
                                      </p:to>
                                    </p:set>
                                  </p:childTnLst>
                                </p:cTn>
                              </p:par>
                              <p:par>
                                <p:cTn id="39" presetID="53" presetClass="entr" presetSubtype="16" fill="hold" grpId="0" nodeType="withEffect">
                                  <p:stCondLst>
                                    <p:cond delay="0"/>
                                  </p:stCondLst>
                                  <p:childTnLst>
                                    <p:set>
                                      <p:cBhvr>
                                        <p:cTn id="40" dur="1" fill="hold">
                                          <p:stCondLst>
                                            <p:cond delay="0"/>
                                          </p:stCondLst>
                                        </p:cTn>
                                        <p:tgtEl>
                                          <p:spTgt spid="220196"/>
                                        </p:tgtEl>
                                        <p:attrNameLst>
                                          <p:attrName>style.visibility</p:attrName>
                                        </p:attrNameLst>
                                      </p:cBhvr>
                                      <p:to>
                                        <p:strVal val="visible"/>
                                      </p:to>
                                    </p:set>
                                    <p:anim calcmode="lin" valueType="num">
                                      <p:cBhvr>
                                        <p:cTn id="41" dur="500" fill="hold"/>
                                        <p:tgtEl>
                                          <p:spTgt spid="220196"/>
                                        </p:tgtEl>
                                        <p:attrNameLst>
                                          <p:attrName>ppt_w</p:attrName>
                                        </p:attrNameLst>
                                      </p:cBhvr>
                                      <p:tavLst>
                                        <p:tav tm="0">
                                          <p:val>
                                            <p:fltVal val="0"/>
                                          </p:val>
                                        </p:tav>
                                        <p:tav tm="100000">
                                          <p:val>
                                            <p:strVal val="#ppt_w"/>
                                          </p:val>
                                        </p:tav>
                                      </p:tavLst>
                                    </p:anim>
                                    <p:anim calcmode="lin" valueType="num">
                                      <p:cBhvr>
                                        <p:cTn id="42" dur="500" fill="hold"/>
                                        <p:tgtEl>
                                          <p:spTgt spid="220196"/>
                                        </p:tgtEl>
                                        <p:attrNameLst>
                                          <p:attrName>ppt_h</p:attrName>
                                        </p:attrNameLst>
                                      </p:cBhvr>
                                      <p:tavLst>
                                        <p:tav tm="0">
                                          <p:val>
                                            <p:fltVal val="0"/>
                                          </p:val>
                                        </p:tav>
                                        <p:tav tm="100000">
                                          <p:val>
                                            <p:strVal val="#ppt_h"/>
                                          </p:val>
                                        </p:tav>
                                      </p:tavLst>
                                    </p:anim>
                                    <p:animEffect transition="in" filter="fade">
                                      <p:cBhvr>
                                        <p:cTn id="43" dur="500"/>
                                        <p:tgtEl>
                                          <p:spTgt spid="220196"/>
                                        </p:tgtEl>
                                      </p:cBhvr>
                                    </p:animEffect>
                                  </p:childTnLst>
                                </p:cTn>
                              </p:par>
                            </p:childTnLst>
                          </p:cTn>
                        </p:par>
                        <p:par>
                          <p:cTn id="44" fill="hold">
                            <p:stCondLst>
                              <p:cond delay="0"/>
                            </p:stCondLst>
                            <p:childTnLst>
                              <p:par>
                                <p:cTn id="45" presetID="22" presetClass="entr" presetSubtype="1" fill="hold" nodeType="after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wipe(up)">
                                      <p:cBhvr>
                                        <p:cTn id="47" dur="500"/>
                                        <p:tgtEl>
                                          <p:spTgt spid="2"/>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220196"/>
                                        </p:tgtEl>
                                        <p:attrNameLst>
                                          <p:attrName>style.visibility</p:attrName>
                                        </p:attrNameLst>
                                      </p:cBhvr>
                                      <p:to>
                                        <p:strVal val="hidden"/>
                                      </p:to>
                                    </p:set>
                                  </p:childTnLst>
                                </p:cTn>
                              </p:par>
                              <p:par>
                                <p:cTn id="52" presetID="47" presetClass="entr" presetSubtype="0" fill="hold" grpId="0" nodeType="withEffect">
                                  <p:stCondLst>
                                    <p:cond delay="0"/>
                                  </p:stCondLst>
                                  <p:childTnLst>
                                    <p:set>
                                      <p:cBhvr>
                                        <p:cTn id="53" dur="1" fill="hold">
                                          <p:stCondLst>
                                            <p:cond delay="0"/>
                                          </p:stCondLst>
                                        </p:cTn>
                                        <p:tgtEl>
                                          <p:spTgt spid="220204"/>
                                        </p:tgtEl>
                                        <p:attrNameLst>
                                          <p:attrName>style.visibility</p:attrName>
                                        </p:attrNameLst>
                                      </p:cBhvr>
                                      <p:to>
                                        <p:strVal val="visible"/>
                                      </p:to>
                                    </p:set>
                                    <p:animEffect transition="in" filter="fade">
                                      <p:cBhvr>
                                        <p:cTn id="54" dur="1000"/>
                                        <p:tgtEl>
                                          <p:spTgt spid="220204"/>
                                        </p:tgtEl>
                                      </p:cBhvr>
                                    </p:animEffect>
                                    <p:anim calcmode="lin" valueType="num">
                                      <p:cBhvr>
                                        <p:cTn id="55" dur="1000" fill="hold"/>
                                        <p:tgtEl>
                                          <p:spTgt spid="220204"/>
                                        </p:tgtEl>
                                        <p:attrNameLst>
                                          <p:attrName>ppt_x</p:attrName>
                                        </p:attrNameLst>
                                      </p:cBhvr>
                                      <p:tavLst>
                                        <p:tav tm="0">
                                          <p:val>
                                            <p:strVal val="#ppt_x"/>
                                          </p:val>
                                        </p:tav>
                                        <p:tav tm="100000">
                                          <p:val>
                                            <p:strVal val="#ppt_x"/>
                                          </p:val>
                                        </p:tav>
                                      </p:tavLst>
                                    </p:anim>
                                    <p:anim calcmode="lin" valueType="num">
                                      <p:cBhvr>
                                        <p:cTn id="56" dur="1000" fill="hold"/>
                                        <p:tgtEl>
                                          <p:spTgt spid="220204"/>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220204"/>
                                        </p:tgtEl>
                                        <p:attrNameLst>
                                          <p:attrName>style.visibility</p:attrName>
                                        </p:attrNameLst>
                                      </p:cBhvr>
                                      <p:to>
                                        <p:strVal val="hidden"/>
                                      </p:to>
                                    </p:set>
                                  </p:childTnLst>
                                </p:cTn>
                              </p:par>
                              <p:par>
                                <p:cTn id="61" presetID="53" presetClass="entr" presetSubtype="16" fill="hold" grpId="0" nodeType="withEffect">
                                  <p:stCondLst>
                                    <p:cond delay="0"/>
                                  </p:stCondLst>
                                  <p:childTnLst>
                                    <p:set>
                                      <p:cBhvr>
                                        <p:cTn id="62" dur="1" fill="hold">
                                          <p:stCondLst>
                                            <p:cond delay="0"/>
                                          </p:stCondLst>
                                        </p:cTn>
                                        <p:tgtEl>
                                          <p:spTgt spid="220197"/>
                                        </p:tgtEl>
                                        <p:attrNameLst>
                                          <p:attrName>style.visibility</p:attrName>
                                        </p:attrNameLst>
                                      </p:cBhvr>
                                      <p:to>
                                        <p:strVal val="visible"/>
                                      </p:to>
                                    </p:set>
                                    <p:anim calcmode="lin" valueType="num">
                                      <p:cBhvr>
                                        <p:cTn id="63" dur="500" fill="hold"/>
                                        <p:tgtEl>
                                          <p:spTgt spid="220197"/>
                                        </p:tgtEl>
                                        <p:attrNameLst>
                                          <p:attrName>ppt_w</p:attrName>
                                        </p:attrNameLst>
                                      </p:cBhvr>
                                      <p:tavLst>
                                        <p:tav tm="0">
                                          <p:val>
                                            <p:fltVal val="0"/>
                                          </p:val>
                                        </p:tav>
                                        <p:tav tm="100000">
                                          <p:val>
                                            <p:strVal val="#ppt_w"/>
                                          </p:val>
                                        </p:tav>
                                      </p:tavLst>
                                    </p:anim>
                                    <p:anim calcmode="lin" valueType="num">
                                      <p:cBhvr>
                                        <p:cTn id="64" dur="500" fill="hold"/>
                                        <p:tgtEl>
                                          <p:spTgt spid="220197"/>
                                        </p:tgtEl>
                                        <p:attrNameLst>
                                          <p:attrName>ppt_h</p:attrName>
                                        </p:attrNameLst>
                                      </p:cBhvr>
                                      <p:tavLst>
                                        <p:tav tm="0">
                                          <p:val>
                                            <p:fltVal val="0"/>
                                          </p:val>
                                        </p:tav>
                                        <p:tav tm="100000">
                                          <p:val>
                                            <p:strVal val="#ppt_h"/>
                                          </p:val>
                                        </p:tav>
                                      </p:tavLst>
                                    </p:anim>
                                    <p:animEffect transition="in" filter="fade">
                                      <p:cBhvr>
                                        <p:cTn id="65" dur="500"/>
                                        <p:tgtEl>
                                          <p:spTgt spid="220197"/>
                                        </p:tgtEl>
                                      </p:cBhvr>
                                    </p:animEffect>
                                  </p:childTnLst>
                                </p:cTn>
                              </p:par>
                            </p:childTnLst>
                          </p:cTn>
                        </p:par>
                        <p:par>
                          <p:cTn id="66" fill="hold">
                            <p:stCondLst>
                              <p:cond delay="0"/>
                            </p:stCondLst>
                            <p:childTnLst>
                              <p:par>
                                <p:cTn id="67" presetID="22" presetClass="entr" presetSubtype="1" fill="hold" nodeType="after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wipe(up)">
                                      <p:cBhvr>
                                        <p:cTn id="69" dur="500"/>
                                        <p:tgtEl>
                                          <p:spTgt spid="6"/>
                                        </p:tgtEl>
                                      </p:cBhvr>
                                    </p:animEffect>
                                  </p:childTnLst>
                                </p:cTn>
                              </p:par>
                            </p:childTnLst>
                          </p:cTn>
                        </p:par>
                        <p:par>
                          <p:cTn id="70" fill="hold">
                            <p:stCondLst>
                              <p:cond delay="500"/>
                            </p:stCondLst>
                            <p:childTnLst>
                              <p:par>
                                <p:cTn id="71" presetID="22" presetClass="entr" presetSubtype="1" fill="hold" grpId="0" nodeType="afterEffect">
                                  <p:stCondLst>
                                    <p:cond delay="0"/>
                                  </p:stCondLst>
                                  <p:childTnLst>
                                    <p:set>
                                      <p:cBhvr>
                                        <p:cTn id="72" dur="1" fill="hold">
                                          <p:stCondLst>
                                            <p:cond delay="0"/>
                                          </p:stCondLst>
                                        </p:cTn>
                                        <p:tgtEl>
                                          <p:spTgt spid="220166"/>
                                        </p:tgtEl>
                                        <p:attrNameLst>
                                          <p:attrName>style.visibility</p:attrName>
                                        </p:attrNameLst>
                                      </p:cBhvr>
                                      <p:to>
                                        <p:strVal val="visible"/>
                                      </p:to>
                                    </p:set>
                                    <p:animEffect transition="in" filter="wipe(up)">
                                      <p:cBhvr>
                                        <p:cTn id="73" dur="500"/>
                                        <p:tgtEl>
                                          <p:spTgt spid="220166"/>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220197"/>
                                        </p:tgtEl>
                                        <p:attrNameLst>
                                          <p:attrName>style.visibility</p:attrName>
                                        </p:attrNameLst>
                                      </p:cBhvr>
                                      <p:to>
                                        <p:strVal val="hidden"/>
                                      </p:to>
                                    </p:set>
                                  </p:childTnLst>
                                </p:cTn>
                              </p:par>
                              <p:par>
                                <p:cTn id="78" presetID="1" presetClass="emph" presetSubtype="2" fill="hold" nodeType="withEffect">
                                  <p:stCondLst>
                                    <p:cond delay="0"/>
                                  </p:stCondLst>
                                  <p:childTnLst>
                                    <p:animClr clrSpc="rgb" dir="cw">
                                      <p:cBhvr>
                                        <p:cTn id="79" dur="500" fill="hold"/>
                                        <p:tgtEl>
                                          <p:spTgt spid="220166"/>
                                        </p:tgtEl>
                                        <p:attrNameLst>
                                          <p:attrName>fillcolor</p:attrName>
                                        </p:attrNameLst>
                                      </p:cBhvr>
                                      <p:to>
                                        <a:srgbClr val="CCFFFF"/>
                                      </p:to>
                                    </p:animClr>
                                    <p:set>
                                      <p:cBhvr>
                                        <p:cTn id="80" dur="500" fill="hold"/>
                                        <p:tgtEl>
                                          <p:spTgt spid="220166"/>
                                        </p:tgtEl>
                                        <p:attrNameLst>
                                          <p:attrName>fill.type</p:attrName>
                                        </p:attrNameLst>
                                      </p:cBhvr>
                                      <p:to>
                                        <p:strVal val="solid"/>
                                      </p:to>
                                    </p:set>
                                    <p:set>
                                      <p:cBhvr>
                                        <p:cTn id="81" dur="500" fill="hold"/>
                                        <p:tgtEl>
                                          <p:spTgt spid="220166"/>
                                        </p:tgtEl>
                                        <p:attrNameLst>
                                          <p:attrName>fill.on</p:attrName>
                                        </p:attrNameLst>
                                      </p:cBhvr>
                                      <p:to>
                                        <p:strVal val="true"/>
                                      </p:to>
                                    </p:set>
                                  </p:childTnLst>
                                </p:cTn>
                              </p:par>
                              <p:par>
                                <p:cTn id="82" presetID="47" presetClass="entr" presetSubtype="0" fill="hold" grpId="0" nodeType="withEffect">
                                  <p:stCondLst>
                                    <p:cond delay="0"/>
                                  </p:stCondLst>
                                  <p:childTnLst>
                                    <p:set>
                                      <p:cBhvr>
                                        <p:cTn id="83" dur="1" fill="hold">
                                          <p:stCondLst>
                                            <p:cond delay="0"/>
                                          </p:stCondLst>
                                        </p:cTn>
                                        <p:tgtEl>
                                          <p:spTgt spid="220205"/>
                                        </p:tgtEl>
                                        <p:attrNameLst>
                                          <p:attrName>style.visibility</p:attrName>
                                        </p:attrNameLst>
                                      </p:cBhvr>
                                      <p:to>
                                        <p:strVal val="visible"/>
                                      </p:to>
                                    </p:set>
                                    <p:animEffect transition="in" filter="fade">
                                      <p:cBhvr>
                                        <p:cTn id="84" dur="1000"/>
                                        <p:tgtEl>
                                          <p:spTgt spid="220205"/>
                                        </p:tgtEl>
                                      </p:cBhvr>
                                    </p:animEffect>
                                    <p:anim calcmode="lin" valueType="num">
                                      <p:cBhvr>
                                        <p:cTn id="85" dur="1000" fill="hold"/>
                                        <p:tgtEl>
                                          <p:spTgt spid="220205"/>
                                        </p:tgtEl>
                                        <p:attrNameLst>
                                          <p:attrName>ppt_x</p:attrName>
                                        </p:attrNameLst>
                                      </p:cBhvr>
                                      <p:tavLst>
                                        <p:tav tm="0">
                                          <p:val>
                                            <p:strVal val="#ppt_x"/>
                                          </p:val>
                                        </p:tav>
                                        <p:tav tm="100000">
                                          <p:val>
                                            <p:strVal val="#ppt_x"/>
                                          </p:val>
                                        </p:tav>
                                      </p:tavLst>
                                    </p:anim>
                                    <p:anim calcmode="lin" valueType="num">
                                      <p:cBhvr>
                                        <p:cTn id="86" dur="1000" fill="hold"/>
                                        <p:tgtEl>
                                          <p:spTgt spid="220205"/>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220205"/>
                                        </p:tgtEl>
                                        <p:attrNameLst>
                                          <p:attrName>style.visibility</p:attrName>
                                        </p:attrNameLst>
                                      </p:cBhvr>
                                      <p:to>
                                        <p:strVal val="hidden"/>
                                      </p:to>
                                    </p:set>
                                  </p:childTnLst>
                                </p:cTn>
                              </p:par>
                              <p:par>
                                <p:cTn id="91" presetID="53" presetClass="entr" presetSubtype="16" fill="hold" grpId="0" nodeType="withEffect">
                                  <p:stCondLst>
                                    <p:cond delay="0"/>
                                  </p:stCondLst>
                                  <p:childTnLst>
                                    <p:set>
                                      <p:cBhvr>
                                        <p:cTn id="92" dur="1" fill="hold">
                                          <p:stCondLst>
                                            <p:cond delay="0"/>
                                          </p:stCondLst>
                                        </p:cTn>
                                        <p:tgtEl>
                                          <p:spTgt spid="220198"/>
                                        </p:tgtEl>
                                        <p:attrNameLst>
                                          <p:attrName>style.visibility</p:attrName>
                                        </p:attrNameLst>
                                      </p:cBhvr>
                                      <p:to>
                                        <p:strVal val="visible"/>
                                      </p:to>
                                    </p:set>
                                    <p:anim calcmode="lin" valueType="num">
                                      <p:cBhvr>
                                        <p:cTn id="93" dur="500" fill="hold"/>
                                        <p:tgtEl>
                                          <p:spTgt spid="220198"/>
                                        </p:tgtEl>
                                        <p:attrNameLst>
                                          <p:attrName>ppt_w</p:attrName>
                                        </p:attrNameLst>
                                      </p:cBhvr>
                                      <p:tavLst>
                                        <p:tav tm="0">
                                          <p:val>
                                            <p:fltVal val="0"/>
                                          </p:val>
                                        </p:tav>
                                        <p:tav tm="100000">
                                          <p:val>
                                            <p:strVal val="#ppt_w"/>
                                          </p:val>
                                        </p:tav>
                                      </p:tavLst>
                                    </p:anim>
                                    <p:anim calcmode="lin" valueType="num">
                                      <p:cBhvr>
                                        <p:cTn id="94" dur="500" fill="hold"/>
                                        <p:tgtEl>
                                          <p:spTgt spid="220198"/>
                                        </p:tgtEl>
                                        <p:attrNameLst>
                                          <p:attrName>ppt_h</p:attrName>
                                        </p:attrNameLst>
                                      </p:cBhvr>
                                      <p:tavLst>
                                        <p:tav tm="0">
                                          <p:val>
                                            <p:fltVal val="0"/>
                                          </p:val>
                                        </p:tav>
                                        <p:tav tm="100000">
                                          <p:val>
                                            <p:strVal val="#ppt_h"/>
                                          </p:val>
                                        </p:tav>
                                      </p:tavLst>
                                    </p:anim>
                                    <p:animEffect transition="in" filter="fade">
                                      <p:cBhvr>
                                        <p:cTn id="95" dur="500"/>
                                        <p:tgtEl>
                                          <p:spTgt spid="220198"/>
                                        </p:tgtEl>
                                      </p:cBhvr>
                                    </p:animEffect>
                                  </p:childTnLst>
                                </p:cTn>
                              </p:par>
                            </p:childTnLst>
                          </p:cTn>
                        </p:par>
                        <p:par>
                          <p:cTn id="96" fill="hold">
                            <p:stCondLst>
                              <p:cond delay="0"/>
                            </p:stCondLst>
                            <p:childTnLst>
                              <p:par>
                                <p:cTn id="97" presetID="22" presetClass="entr" presetSubtype="1" fill="hold" grpId="0" nodeType="afterEffect">
                                  <p:stCondLst>
                                    <p:cond delay="0"/>
                                  </p:stCondLst>
                                  <p:childTnLst>
                                    <p:set>
                                      <p:cBhvr>
                                        <p:cTn id="98" dur="1" fill="hold">
                                          <p:stCondLst>
                                            <p:cond delay="0"/>
                                          </p:stCondLst>
                                        </p:cTn>
                                        <p:tgtEl>
                                          <p:spTgt spid="220171"/>
                                        </p:tgtEl>
                                        <p:attrNameLst>
                                          <p:attrName>style.visibility</p:attrName>
                                        </p:attrNameLst>
                                      </p:cBhvr>
                                      <p:to>
                                        <p:strVal val="visible"/>
                                      </p:to>
                                    </p:set>
                                    <p:animEffect transition="in" filter="wipe(up)">
                                      <p:cBhvr>
                                        <p:cTn id="99" dur="500"/>
                                        <p:tgtEl>
                                          <p:spTgt spid="220171"/>
                                        </p:tgtEl>
                                      </p:cBhvr>
                                    </p:animEffect>
                                  </p:childTnLst>
                                </p:cTn>
                              </p:par>
                            </p:childTnLst>
                          </p:cTn>
                        </p:par>
                        <p:par>
                          <p:cTn id="100" fill="hold">
                            <p:stCondLst>
                              <p:cond delay="500"/>
                            </p:stCondLst>
                            <p:childTnLst>
                              <p:par>
                                <p:cTn id="101" presetID="22" presetClass="entr" presetSubtype="1" fill="hold" grpId="0" nodeType="afterEffect">
                                  <p:stCondLst>
                                    <p:cond delay="0"/>
                                  </p:stCondLst>
                                  <p:childTnLst>
                                    <p:set>
                                      <p:cBhvr>
                                        <p:cTn id="102" dur="1" fill="hold">
                                          <p:stCondLst>
                                            <p:cond delay="0"/>
                                          </p:stCondLst>
                                        </p:cTn>
                                        <p:tgtEl>
                                          <p:spTgt spid="220168"/>
                                        </p:tgtEl>
                                        <p:attrNameLst>
                                          <p:attrName>style.visibility</p:attrName>
                                        </p:attrNameLst>
                                      </p:cBhvr>
                                      <p:to>
                                        <p:strVal val="visible"/>
                                      </p:to>
                                    </p:set>
                                    <p:animEffect transition="in" filter="wipe(up)">
                                      <p:cBhvr>
                                        <p:cTn id="103" dur="500"/>
                                        <p:tgtEl>
                                          <p:spTgt spid="220168"/>
                                        </p:tgtEl>
                                      </p:cBhvr>
                                    </p:animEffect>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grpId="1" nodeType="clickEffect">
                                  <p:stCondLst>
                                    <p:cond delay="0"/>
                                  </p:stCondLst>
                                  <p:childTnLst>
                                    <p:set>
                                      <p:cBhvr>
                                        <p:cTn id="107" dur="1" fill="hold">
                                          <p:stCondLst>
                                            <p:cond delay="0"/>
                                          </p:stCondLst>
                                        </p:cTn>
                                        <p:tgtEl>
                                          <p:spTgt spid="220198"/>
                                        </p:tgtEl>
                                        <p:attrNameLst>
                                          <p:attrName>style.visibility</p:attrName>
                                        </p:attrNameLst>
                                      </p:cBhvr>
                                      <p:to>
                                        <p:strVal val="hidden"/>
                                      </p:to>
                                    </p:set>
                                  </p:childTnLst>
                                </p:cTn>
                              </p:par>
                              <p:par>
                                <p:cTn id="108" presetID="1" presetClass="emph" presetSubtype="2" fill="hold" nodeType="withEffect">
                                  <p:stCondLst>
                                    <p:cond delay="0"/>
                                  </p:stCondLst>
                                  <p:childTnLst>
                                    <p:animClr clrSpc="rgb" dir="cw">
                                      <p:cBhvr>
                                        <p:cTn id="109" dur="500" fill="hold"/>
                                        <p:tgtEl>
                                          <p:spTgt spid="220168"/>
                                        </p:tgtEl>
                                        <p:attrNameLst>
                                          <p:attrName>fillcolor</p:attrName>
                                        </p:attrNameLst>
                                      </p:cBhvr>
                                      <p:to>
                                        <a:srgbClr val="CCFFFF"/>
                                      </p:to>
                                    </p:animClr>
                                    <p:set>
                                      <p:cBhvr>
                                        <p:cTn id="110" dur="500" fill="hold"/>
                                        <p:tgtEl>
                                          <p:spTgt spid="220168"/>
                                        </p:tgtEl>
                                        <p:attrNameLst>
                                          <p:attrName>fill.type</p:attrName>
                                        </p:attrNameLst>
                                      </p:cBhvr>
                                      <p:to>
                                        <p:strVal val="solid"/>
                                      </p:to>
                                    </p:set>
                                    <p:set>
                                      <p:cBhvr>
                                        <p:cTn id="111" dur="500" fill="hold"/>
                                        <p:tgtEl>
                                          <p:spTgt spid="220168"/>
                                        </p:tgtEl>
                                        <p:attrNameLst>
                                          <p:attrName>fill.on</p:attrName>
                                        </p:attrNameLst>
                                      </p:cBhvr>
                                      <p:to>
                                        <p:strVal val="true"/>
                                      </p:to>
                                    </p:set>
                                  </p:childTnLst>
                                </p:cTn>
                              </p:par>
                              <p:par>
                                <p:cTn id="112" presetID="53" presetClass="entr" presetSubtype="16" fill="hold" grpId="0" nodeType="withEffect">
                                  <p:stCondLst>
                                    <p:cond delay="0"/>
                                  </p:stCondLst>
                                  <p:childTnLst>
                                    <p:set>
                                      <p:cBhvr>
                                        <p:cTn id="113" dur="1" fill="hold">
                                          <p:stCondLst>
                                            <p:cond delay="0"/>
                                          </p:stCondLst>
                                        </p:cTn>
                                        <p:tgtEl>
                                          <p:spTgt spid="220199"/>
                                        </p:tgtEl>
                                        <p:attrNameLst>
                                          <p:attrName>style.visibility</p:attrName>
                                        </p:attrNameLst>
                                      </p:cBhvr>
                                      <p:to>
                                        <p:strVal val="visible"/>
                                      </p:to>
                                    </p:set>
                                    <p:anim calcmode="lin" valueType="num">
                                      <p:cBhvr>
                                        <p:cTn id="114" dur="500" fill="hold"/>
                                        <p:tgtEl>
                                          <p:spTgt spid="220199"/>
                                        </p:tgtEl>
                                        <p:attrNameLst>
                                          <p:attrName>ppt_w</p:attrName>
                                        </p:attrNameLst>
                                      </p:cBhvr>
                                      <p:tavLst>
                                        <p:tav tm="0">
                                          <p:val>
                                            <p:fltVal val="0"/>
                                          </p:val>
                                        </p:tav>
                                        <p:tav tm="100000">
                                          <p:val>
                                            <p:strVal val="#ppt_w"/>
                                          </p:val>
                                        </p:tav>
                                      </p:tavLst>
                                    </p:anim>
                                    <p:anim calcmode="lin" valueType="num">
                                      <p:cBhvr>
                                        <p:cTn id="115" dur="500" fill="hold"/>
                                        <p:tgtEl>
                                          <p:spTgt spid="220199"/>
                                        </p:tgtEl>
                                        <p:attrNameLst>
                                          <p:attrName>ppt_h</p:attrName>
                                        </p:attrNameLst>
                                      </p:cBhvr>
                                      <p:tavLst>
                                        <p:tav tm="0">
                                          <p:val>
                                            <p:fltVal val="0"/>
                                          </p:val>
                                        </p:tav>
                                        <p:tav tm="100000">
                                          <p:val>
                                            <p:strVal val="#ppt_h"/>
                                          </p:val>
                                        </p:tav>
                                      </p:tavLst>
                                    </p:anim>
                                    <p:animEffect transition="in" filter="fade">
                                      <p:cBhvr>
                                        <p:cTn id="116" dur="500"/>
                                        <p:tgtEl>
                                          <p:spTgt spid="220199"/>
                                        </p:tgtEl>
                                      </p:cBhvr>
                                    </p:animEffect>
                                  </p:childTnLst>
                                </p:cTn>
                              </p:par>
                            </p:childTnLst>
                          </p:cTn>
                        </p:par>
                        <p:par>
                          <p:cTn id="117" fill="hold">
                            <p:stCondLst>
                              <p:cond delay="0"/>
                            </p:stCondLst>
                            <p:childTnLst>
                              <p:par>
                                <p:cTn id="118" presetID="22" presetClass="entr" presetSubtype="1" fill="hold" grpId="0" nodeType="afterEffect">
                                  <p:stCondLst>
                                    <p:cond delay="0"/>
                                  </p:stCondLst>
                                  <p:childTnLst>
                                    <p:set>
                                      <p:cBhvr>
                                        <p:cTn id="119" dur="1" fill="hold">
                                          <p:stCondLst>
                                            <p:cond delay="0"/>
                                          </p:stCondLst>
                                        </p:cTn>
                                        <p:tgtEl>
                                          <p:spTgt spid="220172"/>
                                        </p:tgtEl>
                                        <p:attrNameLst>
                                          <p:attrName>style.visibility</p:attrName>
                                        </p:attrNameLst>
                                      </p:cBhvr>
                                      <p:to>
                                        <p:strVal val="visible"/>
                                      </p:to>
                                    </p:set>
                                    <p:animEffect transition="in" filter="wipe(up)">
                                      <p:cBhvr>
                                        <p:cTn id="120" dur="500"/>
                                        <p:tgtEl>
                                          <p:spTgt spid="220172"/>
                                        </p:tgtEl>
                                      </p:cBhvr>
                                    </p:animEffect>
                                  </p:childTnLst>
                                </p:cTn>
                              </p:par>
                            </p:childTnLst>
                          </p:cTn>
                        </p:par>
                        <p:par>
                          <p:cTn id="121" fill="hold">
                            <p:stCondLst>
                              <p:cond delay="500"/>
                            </p:stCondLst>
                            <p:childTnLst>
                              <p:par>
                                <p:cTn id="122" presetID="22" presetClass="entr" presetSubtype="1" fill="hold" grpId="0" nodeType="afterEffect">
                                  <p:stCondLst>
                                    <p:cond delay="0"/>
                                  </p:stCondLst>
                                  <p:childTnLst>
                                    <p:set>
                                      <p:cBhvr>
                                        <p:cTn id="123" dur="1" fill="hold">
                                          <p:stCondLst>
                                            <p:cond delay="0"/>
                                          </p:stCondLst>
                                        </p:cTn>
                                        <p:tgtEl>
                                          <p:spTgt spid="220167"/>
                                        </p:tgtEl>
                                        <p:attrNameLst>
                                          <p:attrName>style.visibility</p:attrName>
                                        </p:attrNameLst>
                                      </p:cBhvr>
                                      <p:to>
                                        <p:strVal val="visible"/>
                                      </p:to>
                                    </p:set>
                                    <p:animEffect transition="in" filter="wipe(up)">
                                      <p:cBhvr>
                                        <p:cTn id="124" dur="500"/>
                                        <p:tgtEl>
                                          <p:spTgt spid="220167"/>
                                        </p:tgtEl>
                                      </p:cBhvr>
                                    </p:animEffect>
                                  </p:childTnLst>
                                </p:cTn>
                              </p:par>
                            </p:childTnLst>
                          </p:cTn>
                        </p:par>
                      </p:childTnLst>
                    </p:cTn>
                  </p:par>
                  <p:par>
                    <p:cTn id="125" fill="hold">
                      <p:stCondLst>
                        <p:cond delay="indefinite"/>
                      </p:stCondLst>
                      <p:childTnLst>
                        <p:par>
                          <p:cTn id="126" fill="hold">
                            <p:stCondLst>
                              <p:cond delay="0"/>
                            </p:stCondLst>
                            <p:childTnLst>
                              <p:par>
                                <p:cTn id="127" presetID="1" presetClass="exit" presetSubtype="0" fill="hold" grpId="1" nodeType="clickEffect">
                                  <p:stCondLst>
                                    <p:cond delay="0"/>
                                  </p:stCondLst>
                                  <p:childTnLst>
                                    <p:set>
                                      <p:cBhvr>
                                        <p:cTn id="128" dur="1" fill="hold">
                                          <p:stCondLst>
                                            <p:cond delay="0"/>
                                          </p:stCondLst>
                                        </p:cTn>
                                        <p:tgtEl>
                                          <p:spTgt spid="220199"/>
                                        </p:tgtEl>
                                        <p:attrNameLst>
                                          <p:attrName>style.visibility</p:attrName>
                                        </p:attrNameLst>
                                      </p:cBhvr>
                                      <p:to>
                                        <p:strVal val="hidden"/>
                                      </p:to>
                                    </p:set>
                                  </p:childTnLst>
                                </p:cTn>
                              </p:par>
                              <p:par>
                                <p:cTn id="129" presetID="1" presetClass="emph" presetSubtype="2" fill="hold" nodeType="withEffect">
                                  <p:stCondLst>
                                    <p:cond delay="0"/>
                                  </p:stCondLst>
                                  <p:childTnLst>
                                    <p:animClr clrSpc="rgb" dir="cw">
                                      <p:cBhvr>
                                        <p:cTn id="130" dur="500" fill="hold"/>
                                        <p:tgtEl>
                                          <p:spTgt spid="220167"/>
                                        </p:tgtEl>
                                        <p:attrNameLst>
                                          <p:attrName>fillcolor</p:attrName>
                                        </p:attrNameLst>
                                      </p:cBhvr>
                                      <p:to>
                                        <a:srgbClr val="CCFFFF"/>
                                      </p:to>
                                    </p:animClr>
                                    <p:set>
                                      <p:cBhvr>
                                        <p:cTn id="131" dur="500" fill="hold"/>
                                        <p:tgtEl>
                                          <p:spTgt spid="220167"/>
                                        </p:tgtEl>
                                        <p:attrNameLst>
                                          <p:attrName>fill.type</p:attrName>
                                        </p:attrNameLst>
                                      </p:cBhvr>
                                      <p:to>
                                        <p:strVal val="solid"/>
                                      </p:to>
                                    </p:set>
                                    <p:set>
                                      <p:cBhvr>
                                        <p:cTn id="132" dur="500" fill="hold"/>
                                        <p:tgtEl>
                                          <p:spTgt spid="220167"/>
                                        </p:tgtEl>
                                        <p:attrNameLst>
                                          <p:attrName>fill.on</p:attrName>
                                        </p:attrNameLst>
                                      </p:cBhvr>
                                      <p:to>
                                        <p:strVal val="true"/>
                                      </p:to>
                                    </p:set>
                                  </p:childTnLst>
                                </p:cTn>
                              </p:par>
                              <p:par>
                                <p:cTn id="133" presetID="53" presetClass="entr" presetSubtype="16" fill="hold" grpId="0" nodeType="withEffect">
                                  <p:stCondLst>
                                    <p:cond delay="0"/>
                                  </p:stCondLst>
                                  <p:childTnLst>
                                    <p:set>
                                      <p:cBhvr>
                                        <p:cTn id="134" dur="1" fill="hold">
                                          <p:stCondLst>
                                            <p:cond delay="0"/>
                                          </p:stCondLst>
                                        </p:cTn>
                                        <p:tgtEl>
                                          <p:spTgt spid="220200"/>
                                        </p:tgtEl>
                                        <p:attrNameLst>
                                          <p:attrName>style.visibility</p:attrName>
                                        </p:attrNameLst>
                                      </p:cBhvr>
                                      <p:to>
                                        <p:strVal val="visible"/>
                                      </p:to>
                                    </p:set>
                                    <p:anim calcmode="lin" valueType="num">
                                      <p:cBhvr>
                                        <p:cTn id="135" dur="500" fill="hold"/>
                                        <p:tgtEl>
                                          <p:spTgt spid="220200"/>
                                        </p:tgtEl>
                                        <p:attrNameLst>
                                          <p:attrName>ppt_w</p:attrName>
                                        </p:attrNameLst>
                                      </p:cBhvr>
                                      <p:tavLst>
                                        <p:tav tm="0">
                                          <p:val>
                                            <p:fltVal val="0"/>
                                          </p:val>
                                        </p:tav>
                                        <p:tav tm="100000">
                                          <p:val>
                                            <p:strVal val="#ppt_w"/>
                                          </p:val>
                                        </p:tav>
                                      </p:tavLst>
                                    </p:anim>
                                    <p:anim calcmode="lin" valueType="num">
                                      <p:cBhvr>
                                        <p:cTn id="136" dur="500" fill="hold"/>
                                        <p:tgtEl>
                                          <p:spTgt spid="220200"/>
                                        </p:tgtEl>
                                        <p:attrNameLst>
                                          <p:attrName>ppt_h</p:attrName>
                                        </p:attrNameLst>
                                      </p:cBhvr>
                                      <p:tavLst>
                                        <p:tav tm="0">
                                          <p:val>
                                            <p:fltVal val="0"/>
                                          </p:val>
                                        </p:tav>
                                        <p:tav tm="100000">
                                          <p:val>
                                            <p:strVal val="#ppt_h"/>
                                          </p:val>
                                        </p:tav>
                                      </p:tavLst>
                                    </p:anim>
                                    <p:animEffect transition="in" filter="fade">
                                      <p:cBhvr>
                                        <p:cTn id="137" dur="500"/>
                                        <p:tgtEl>
                                          <p:spTgt spid="220200"/>
                                        </p:tgtEl>
                                      </p:cBhvr>
                                    </p:animEffect>
                                  </p:childTnLst>
                                </p:cTn>
                              </p:par>
                            </p:childTnLst>
                          </p:cTn>
                        </p:par>
                        <p:par>
                          <p:cTn id="138" fill="hold">
                            <p:stCondLst>
                              <p:cond delay="0"/>
                            </p:stCondLst>
                            <p:childTnLst>
                              <p:par>
                                <p:cTn id="139" presetID="22" presetClass="entr" presetSubtype="8" fill="hold" nodeType="afterEffect">
                                  <p:stCondLst>
                                    <p:cond delay="0"/>
                                  </p:stCondLst>
                                  <p:childTnLst>
                                    <p:set>
                                      <p:cBhvr>
                                        <p:cTn id="140" dur="1" fill="hold">
                                          <p:stCondLst>
                                            <p:cond delay="0"/>
                                          </p:stCondLst>
                                        </p:cTn>
                                        <p:tgtEl>
                                          <p:spTgt spid="4"/>
                                        </p:tgtEl>
                                        <p:attrNameLst>
                                          <p:attrName>style.visibility</p:attrName>
                                        </p:attrNameLst>
                                      </p:cBhvr>
                                      <p:to>
                                        <p:strVal val="visible"/>
                                      </p:to>
                                    </p:set>
                                    <p:animEffect transition="in" filter="wipe(left)">
                                      <p:cBhvr>
                                        <p:cTn id="141" dur="500"/>
                                        <p:tgtEl>
                                          <p:spTgt spid="4"/>
                                        </p:tgtEl>
                                      </p:cBhvr>
                                    </p:animEffect>
                                  </p:childTnLst>
                                </p:cTn>
                              </p:par>
                            </p:childTnLst>
                          </p:cTn>
                        </p:par>
                      </p:childTnLst>
                    </p:cTn>
                  </p:par>
                  <p:par>
                    <p:cTn id="142" fill="hold">
                      <p:stCondLst>
                        <p:cond delay="indefinite"/>
                      </p:stCondLst>
                      <p:childTnLst>
                        <p:par>
                          <p:cTn id="143" fill="hold">
                            <p:stCondLst>
                              <p:cond delay="0"/>
                            </p:stCondLst>
                            <p:childTnLst>
                              <p:par>
                                <p:cTn id="144" presetID="1" presetClass="exit" presetSubtype="0" fill="hold" grpId="1" nodeType="clickEffect">
                                  <p:stCondLst>
                                    <p:cond delay="0"/>
                                  </p:stCondLst>
                                  <p:childTnLst>
                                    <p:set>
                                      <p:cBhvr>
                                        <p:cTn id="145" dur="1" fill="hold">
                                          <p:stCondLst>
                                            <p:cond delay="0"/>
                                          </p:stCondLst>
                                        </p:cTn>
                                        <p:tgtEl>
                                          <p:spTgt spid="220200"/>
                                        </p:tgtEl>
                                        <p:attrNameLst>
                                          <p:attrName>style.visibility</p:attrName>
                                        </p:attrNameLst>
                                      </p:cBhvr>
                                      <p:to>
                                        <p:strVal val="hidden"/>
                                      </p:to>
                                    </p:set>
                                  </p:childTnLst>
                                </p:cTn>
                              </p:par>
                              <p:par>
                                <p:cTn id="146" presetID="53" presetClass="entr" presetSubtype="16" fill="hold" grpId="0" nodeType="withEffect">
                                  <p:stCondLst>
                                    <p:cond delay="0"/>
                                  </p:stCondLst>
                                  <p:childTnLst>
                                    <p:set>
                                      <p:cBhvr>
                                        <p:cTn id="147" dur="1" fill="hold">
                                          <p:stCondLst>
                                            <p:cond delay="0"/>
                                          </p:stCondLst>
                                        </p:cTn>
                                        <p:tgtEl>
                                          <p:spTgt spid="220203"/>
                                        </p:tgtEl>
                                        <p:attrNameLst>
                                          <p:attrName>style.visibility</p:attrName>
                                        </p:attrNameLst>
                                      </p:cBhvr>
                                      <p:to>
                                        <p:strVal val="visible"/>
                                      </p:to>
                                    </p:set>
                                    <p:anim calcmode="lin" valueType="num">
                                      <p:cBhvr>
                                        <p:cTn id="148" dur="500" fill="hold"/>
                                        <p:tgtEl>
                                          <p:spTgt spid="220203"/>
                                        </p:tgtEl>
                                        <p:attrNameLst>
                                          <p:attrName>ppt_w</p:attrName>
                                        </p:attrNameLst>
                                      </p:cBhvr>
                                      <p:tavLst>
                                        <p:tav tm="0">
                                          <p:val>
                                            <p:fltVal val="0"/>
                                          </p:val>
                                        </p:tav>
                                        <p:tav tm="100000">
                                          <p:val>
                                            <p:strVal val="#ppt_w"/>
                                          </p:val>
                                        </p:tav>
                                      </p:tavLst>
                                    </p:anim>
                                    <p:anim calcmode="lin" valueType="num">
                                      <p:cBhvr>
                                        <p:cTn id="149" dur="500" fill="hold"/>
                                        <p:tgtEl>
                                          <p:spTgt spid="220203"/>
                                        </p:tgtEl>
                                        <p:attrNameLst>
                                          <p:attrName>ppt_h</p:attrName>
                                        </p:attrNameLst>
                                      </p:cBhvr>
                                      <p:tavLst>
                                        <p:tav tm="0">
                                          <p:val>
                                            <p:fltVal val="0"/>
                                          </p:val>
                                        </p:tav>
                                        <p:tav tm="100000">
                                          <p:val>
                                            <p:strVal val="#ppt_h"/>
                                          </p:val>
                                        </p:tav>
                                      </p:tavLst>
                                    </p:anim>
                                    <p:animEffect transition="in" filter="fade">
                                      <p:cBhvr>
                                        <p:cTn id="150" dur="500"/>
                                        <p:tgtEl>
                                          <p:spTgt spid="220203"/>
                                        </p:tgtEl>
                                      </p:cBhvr>
                                    </p:animEffect>
                                  </p:childTnLst>
                                </p:cTn>
                              </p:par>
                            </p:childTnLst>
                          </p:cTn>
                        </p:par>
                        <p:par>
                          <p:cTn id="151" fill="hold">
                            <p:stCondLst>
                              <p:cond delay="0"/>
                            </p:stCondLst>
                            <p:childTnLst>
                              <p:par>
                                <p:cTn id="152" presetID="22" presetClass="entr" presetSubtype="1" fill="hold" nodeType="afterEffect">
                                  <p:stCondLst>
                                    <p:cond delay="0"/>
                                  </p:stCondLst>
                                  <p:childTnLst>
                                    <p:set>
                                      <p:cBhvr>
                                        <p:cTn id="153" dur="1" fill="hold">
                                          <p:stCondLst>
                                            <p:cond delay="0"/>
                                          </p:stCondLst>
                                        </p:cTn>
                                        <p:tgtEl>
                                          <p:spTgt spid="3"/>
                                        </p:tgtEl>
                                        <p:attrNameLst>
                                          <p:attrName>style.visibility</p:attrName>
                                        </p:attrNameLst>
                                      </p:cBhvr>
                                      <p:to>
                                        <p:strVal val="visible"/>
                                      </p:to>
                                    </p:set>
                                    <p:animEffect transition="in" filter="wipe(up)">
                                      <p:cBhvr>
                                        <p:cTn id="154" dur="500"/>
                                        <p:tgtEl>
                                          <p:spTgt spid="3"/>
                                        </p:tgtEl>
                                      </p:cBhvr>
                                    </p:animEffect>
                                  </p:childTnLst>
                                </p:cTn>
                              </p:par>
                            </p:childTnLst>
                          </p:cTn>
                        </p:par>
                      </p:childTnLst>
                    </p:cTn>
                  </p:par>
                  <p:par>
                    <p:cTn id="155" fill="hold">
                      <p:stCondLst>
                        <p:cond delay="indefinite"/>
                      </p:stCondLst>
                      <p:childTnLst>
                        <p:par>
                          <p:cTn id="156" fill="hold">
                            <p:stCondLst>
                              <p:cond delay="0"/>
                            </p:stCondLst>
                            <p:childTnLst>
                              <p:par>
                                <p:cTn id="157" presetID="1" presetClass="exit" presetSubtype="0" fill="hold" grpId="1" nodeType="clickEffect">
                                  <p:stCondLst>
                                    <p:cond delay="0"/>
                                  </p:stCondLst>
                                  <p:childTnLst>
                                    <p:set>
                                      <p:cBhvr>
                                        <p:cTn id="158" dur="1" fill="hold">
                                          <p:stCondLst>
                                            <p:cond delay="0"/>
                                          </p:stCondLst>
                                        </p:cTn>
                                        <p:tgtEl>
                                          <p:spTgt spid="220203"/>
                                        </p:tgtEl>
                                        <p:attrNameLst>
                                          <p:attrName>style.visibility</p:attrName>
                                        </p:attrNameLst>
                                      </p:cBhvr>
                                      <p:to>
                                        <p:strVal val="hidden"/>
                                      </p:to>
                                    </p:set>
                                  </p:childTnLst>
                                </p:cTn>
                              </p:par>
                              <p:par>
                                <p:cTn id="159" presetID="53" presetClass="entr" presetSubtype="16" fill="hold" grpId="0" nodeType="withEffect">
                                  <p:stCondLst>
                                    <p:cond delay="0"/>
                                  </p:stCondLst>
                                  <p:childTnLst>
                                    <p:set>
                                      <p:cBhvr>
                                        <p:cTn id="160" dur="1" fill="hold">
                                          <p:stCondLst>
                                            <p:cond delay="0"/>
                                          </p:stCondLst>
                                        </p:cTn>
                                        <p:tgtEl>
                                          <p:spTgt spid="220201"/>
                                        </p:tgtEl>
                                        <p:attrNameLst>
                                          <p:attrName>style.visibility</p:attrName>
                                        </p:attrNameLst>
                                      </p:cBhvr>
                                      <p:to>
                                        <p:strVal val="visible"/>
                                      </p:to>
                                    </p:set>
                                    <p:anim calcmode="lin" valueType="num">
                                      <p:cBhvr>
                                        <p:cTn id="161" dur="500" fill="hold"/>
                                        <p:tgtEl>
                                          <p:spTgt spid="220201"/>
                                        </p:tgtEl>
                                        <p:attrNameLst>
                                          <p:attrName>ppt_w</p:attrName>
                                        </p:attrNameLst>
                                      </p:cBhvr>
                                      <p:tavLst>
                                        <p:tav tm="0">
                                          <p:val>
                                            <p:fltVal val="0"/>
                                          </p:val>
                                        </p:tav>
                                        <p:tav tm="100000">
                                          <p:val>
                                            <p:strVal val="#ppt_w"/>
                                          </p:val>
                                        </p:tav>
                                      </p:tavLst>
                                    </p:anim>
                                    <p:anim calcmode="lin" valueType="num">
                                      <p:cBhvr>
                                        <p:cTn id="162" dur="500" fill="hold"/>
                                        <p:tgtEl>
                                          <p:spTgt spid="220201"/>
                                        </p:tgtEl>
                                        <p:attrNameLst>
                                          <p:attrName>ppt_h</p:attrName>
                                        </p:attrNameLst>
                                      </p:cBhvr>
                                      <p:tavLst>
                                        <p:tav tm="0">
                                          <p:val>
                                            <p:fltVal val="0"/>
                                          </p:val>
                                        </p:tav>
                                        <p:tav tm="100000">
                                          <p:val>
                                            <p:strVal val="#ppt_h"/>
                                          </p:val>
                                        </p:tav>
                                      </p:tavLst>
                                    </p:anim>
                                    <p:animEffect transition="in" filter="fade">
                                      <p:cBhvr>
                                        <p:cTn id="163" dur="500"/>
                                        <p:tgtEl>
                                          <p:spTgt spid="220201"/>
                                        </p:tgtEl>
                                      </p:cBhvr>
                                    </p:animEffect>
                                  </p:childTnLst>
                                </p:cTn>
                              </p:par>
                            </p:childTnLst>
                          </p:cTn>
                        </p:par>
                        <p:par>
                          <p:cTn id="164" fill="hold">
                            <p:stCondLst>
                              <p:cond delay="0"/>
                            </p:stCondLst>
                            <p:childTnLst>
                              <p:par>
                                <p:cTn id="165" presetID="22" presetClass="entr" presetSubtype="1" fill="hold" nodeType="afterEffect">
                                  <p:stCondLst>
                                    <p:cond delay="0"/>
                                  </p:stCondLst>
                                  <p:childTnLst>
                                    <p:set>
                                      <p:cBhvr>
                                        <p:cTn id="166" dur="1" fill="hold">
                                          <p:stCondLst>
                                            <p:cond delay="0"/>
                                          </p:stCondLst>
                                        </p:cTn>
                                        <p:tgtEl>
                                          <p:spTgt spid="7"/>
                                        </p:tgtEl>
                                        <p:attrNameLst>
                                          <p:attrName>style.visibility</p:attrName>
                                        </p:attrNameLst>
                                      </p:cBhvr>
                                      <p:to>
                                        <p:strVal val="visible"/>
                                      </p:to>
                                    </p:set>
                                    <p:animEffect transition="in" filter="wipe(up)">
                                      <p:cBhvr>
                                        <p:cTn id="167" dur="500"/>
                                        <p:tgtEl>
                                          <p:spTgt spid="7"/>
                                        </p:tgtEl>
                                      </p:cBhvr>
                                    </p:animEffect>
                                  </p:childTnLst>
                                </p:cTn>
                              </p:par>
                            </p:childTnLst>
                          </p:cTn>
                        </p:par>
                        <p:par>
                          <p:cTn id="168" fill="hold">
                            <p:stCondLst>
                              <p:cond delay="500"/>
                            </p:stCondLst>
                            <p:childTnLst>
                              <p:par>
                                <p:cTn id="169" presetID="22" presetClass="entr" presetSubtype="1" fill="hold" grpId="0" nodeType="afterEffect">
                                  <p:stCondLst>
                                    <p:cond delay="0"/>
                                  </p:stCondLst>
                                  <p:childTnLst>
                                    <p:set>
                                      <p:cBhvr>
                                        <p:cTn id="170" dur="1" fill="hold">
                                          <p:stCondLst>
                                            <p:cond delay="0"/>
                                          </p:stCondLst>
                                        </p:cTn>
                                        <p:tgtEl>
                                          <p:spTgt spid="220169"/>
                                        </p:tgtEl>
                                        <p:attrNameLst>
                                          <p:attrName>style.visibility</p:attrName>
                                        </p:attrNameLst>
                                      </p:cBhvr>
                                      <p:to>
                                        <p:strVal val="visible"/>
                                      </p:to>
                                    </p:set>
                                    <p:animEffect transition="in" filter="wipe(up)">
                                      <p:cBhvr>
                                        <p:cTn id="171" dur="500"/>
                                        <p:tgtEl>
                                          <p:spTgt spid="220169"/>
                                        </p:tgtEl>
                                      </p:cBhvr>
                                    </p:animEffect>
                                  </p:childTnLst>
                                </p:cTn>
                              </p:par>
                            </p:childTnLst>
                          </p:cTn>
                        </p:par>
                      </p:childTnLst>
                    </p:cTn>
                  </p:par>
                  <p:par>
                    <p:cTn id="172" fill="hold">
                      <p:stCondLst>
                        <p:cond delay="indefinite"/>
                      </p:stCondLst>
                      <p:childTnLst>
                        <p:par>
                          <p:cTn id="173" fill="hold">
                            <p:stCondLst>
                              <p:cond delay="0"/>
                            </p:stCondLst>
                            <p:childTnLst>
                              <p:par>
                                <p:cTn id="174" presetID="1" presetClass="exit" presetSubtype="0" fill="hold" grpId="1" nodeType="clickEffect">
                                  <p:stCondLst>
                                    <p:cond delay="0"/>
                                  </p:stCondLst>
                                  <p:childTnLst>
                                    <p:set>
                                      <p:cBhvr>
                                        <p:cTn id="175" dur="1" fill="hold">
                                          <p:stCondLst>
                                            <p:cond delay="0"/>
                                          </p:stCondLst>
                                        </p:cTn>
                                        <p:tgtEl>
                                          <p:spTgt spid="220201"/>
                                        </p:tgtEl>
                                        <p:attrNameLst>
                                          <p:attrName>style.visibility</p:attrName>
                                        </p:attrNameLst>
                                      </p:cBhvr>
                                      <p:to>
                                        <p:strVal val="hidden"/>
                                      </p:to>
                                    </p:set>
                                  </p:childTnLst>
                                </p:cTn>
                              </p:par>
                              <p:par>
                                <p:cTn id="176" presetID="1" presetClass="emph" presetSubtype="2" fill="hold" nodeType="withEffect">
                                  <p:stCondLst>
                                    <p:cond delay="0"/>
                                  </p:stCondLst>
                                  <p:childTnLst>
                                    <p:animClr clrSpc="rgb" dir="cw">
                                      <p:cBhvr>
                                        <p:cTn id="177" dur="500" fill="hold"/>
                                        <p:tgtEl>
                                          <p:spTgt spid="220169"/>
                                        </p:tgtEl>
                                        <p:attrNameLst>
                                          <p:attrName>fillcolor</p:attrName>
                                        </p:attrNameLst>
                                      </p:cBhvr>
                                      <p:to>
                                        <a:srgbClr val="CCFFFF"/>
                                      </p:to>
                                    </p:animClr>
                                    <p:set>
                                      <p:cBhvr>
                                        <p:cTn id="178" dur="500" fill="hold"/>
                                        <p:tgtEl>
                                          <p:spTgt spid="220169"/>
                                        </p:tgtEl>
                                        <p:attrNameLst>
                                          <p:attrName>fill.type</p:attrName>
                                        </p:attrNameLst>
                                      </p:cBhvr>
                                      <p:to>
                                        <p:strVal val="solid"/>
                                      </p:to>
                                    </p:set>
                                    <p:set>
                                      <p:cBhvr>
                                        <p:cTn id="179" dur="500" fill="hold"/>
                                        <p:tgtEl>
                                          <p:spTgt spid="220169"/>
                                        </p:tgtEl>
                                        <p:attrNameLst>
                                          <p:attrName>fill.on</p:attrName>
                                        </p:attrNameLst>
                                      </p:cBhvr>
                                      <p:to>
                                        <p:strVal val="true"/>
                                      </p:to>
                                    </p:set>
                                  </p:childTnLst>
                                </p:cTn>
                              </p:par>
                              <p:par>
                                <p:cTn id="180" presetID="53" presetClass="entr" presetSubtype="16" fill="hold" grpId="0" nodeType="withEffect">
                                  <p:stCondLst>
                                    <p:cond delay="0"/>
                                  </p:stCondLst>
                                  <p:childTnLst>
                                    <p:set>
                                      <p:cBhvr>
                                        <p:cTn id="181" dur="1" fill="hold">
                                          <p:stCondLst>
                                            <p:cond delay="0"/>
                                          </p:stCondLst>
                                        </p:cTn>
                                        <p:tgtEl>
                                          <p:spTgt spid="220202"/>
                                        </p:tgtEl>
                                        <p:attrNameLst>
                                          <p:attrName>style.visibility</p:attrName>
                                        </p:attrNameLst>
                                      </p:cBhvr>
                                      <p:to>
                                        <p:strVal val="visible"/>
                                      </p:to>
                                    </p:set>
                                    <p:anim calcmode="lin" valueType="num">
                                      <p:cBhvr>
                                        <p:cTn id="182" dur="500" fill="hold"/>
                                        <p:tgtEl>
                                          <p:spTgt spid="220202"/>
                                        </p:tgtEl>
                                        <p:attrNameLst>
                                          <p:attrName>ppt_w</p:attrName>
                                        </p:attrNameLst>
                                      </p:cBhvr>
                                      <p:tavLst>
                                        <p:tav tm="0">
                                          <p:val>
                                            <p:fltVal val="0"/>
                                          </p:val>
                                        </p:tav>
                                        <p:tav tm="100000">
                                          <p:val>
                                            <p:strVal val="#ppt_w"/>
                                          </p:val>
                                        </p:tav>
                                      </p:tavLst>
                                    </p:anim>
                                    <p:anim calcmode="lin" valueType="num">
                                      <p:cBhvr>
                                        <p:cTn id="183" dur="500" fill="hold"/>
                                        <p:tgtEl>
                                          <p:spTgt spid="220202"/>
                                        </p:tgtEl>
                                        <p:attrNameLst>
                                          <p:attrName>ppt_h</p:attrName>
                                        </p:attrNameLst>
                                      </p:cBhvr>
                                      <p:tavLst>
                                        <p:tav tm="0">
                                          <p:val>
                                            <p:fltVal val="0"/>
                                          </p:val>
                                        </p:tav>
                                        <p:tav tm="100000">
                                          <p:val>
                                            <p:strVal val="#ppt_h"/>
                                          </p:val>
                                        </p:tav>
                                      </p:tavLst>
                                    </p:anim>
                                    <p:animEffect transition="in" filter="fade">
                                      <p:cBhvr>
                                        <p:cTn id="184" dur="500"/>
                                        <p:tgtEl>
                                          <p:spTgt spid="220202"/>
                                        </p:tgtEl>
                                      </p:cBhvr>
                                    </p:animEffect>
                                  </p:childTnLst>
                                </p:cTn>
                              </p:par>
                            </p:childTnLst>
                          </p:cTn>
                        </p:par>
                        <p:par>
                          <p:cTn id="185" fill="hold">
                            <p:stCondLst>
                              <p:cond delay="0"/>
                            </p:stCondLst>
                            <p:childTnLst>
                              <p:par>
                                <p:cTn id="186" presetID="22" presetClass="entr" presetSubtype="1" fill="hold" grpId="0" nodeType="afterEffect">
                                  <p:stCondLst>
                                    <p:cond delay="0"/>
                                  </p:stCondLst>
                                  <p:childTnLst>
                                    <p:set>
                                      <p:cBhvr>
                                        <p:cTn id="187" dur="1" fill="hold">
                                          <p:stCondLst>
                                            <p:cond delay="0"/>
                                          </p:stCondLst>
                                        </p:cTn>
                                        <p:tgtEl>
                                          <p:spTgt spid="220173"/>
                                        </p:tgtEl>
                                        <p:attrNameLst>
                                          <p:attrName>style.visibility</p:attrName>
                                        </p:attrNameLst>
                                      </p:cBhvr>
                                      <p:to>
                                        <p:strVal val="visible"/>
                                      </p:to>
                                    </p:set>
                                    <p:animEffect transition="in" filter="wipe(up)">
                                      <p:cBhvr>
                                        <p:cTn id="188" dur="500"/>
                                        <p:tgtEl>
                                          <p:spTgt spid="220173"/>
                                        </p:tgtEl>
                                      </p:cBhvr>
                                    </p:animEffect>
                                  </p:childTnLst>
                                </p:cTn>
                              </p:par>
                            </p:childTnLst>
                          </p:cTn>
                        </p:par>
                        <p:par>
                          <p:cTn id="189" fill="hold">
                            <p:stCondLst>
                              <p:cond delay="500"/>
                            </p:stCondLst>
                            <p:childTnLst>
                              <p:par>
                                <p:cTn id="190" presetID="22" presetClass="entr" presetSubtype="1" fill="hold" grpId="0" nodeType="afterEffect">
                                  <p:stCondLst>
                                    <p:cond delay="0"/>
                                  </p:stCondLst>
                                  <p:childTnLst>
                                    <p:set>
                                      <p:cBhvr>
                                        <p:cTn id="191" dur="1" fill="hold">
                                          <p:stCondLst>
                                            <p:cond delay="0"/>
                                          </p:stCondLst>
                                        </p:cTn>
                                        <p:tgtEl>
                                          <p:spTgt spid="220170"/>
                                        </p:tgtEl>
                                        <p:attrNameLst>
                                          <p:attrName>style.visibility</p:attrName>
                                        </p:attrNameLst>
                                      </p:cBhvr>
                                      <p:to>
                                        <p:strVal val="visible"/>
                                      </p:to>
                                    </p:set>
                                    <p:animEffect transition="in" filter="wipe(up)">
                                      <p:cBhvr>
                                        <p:cTn id="192" dur="500"/>
                                        <p:tgtEl>
                                          <p:spTgt spid="220170"/>
                                        </p:tgtEl>
                                      </p:cBhvr>
                                    </p:animEffect>
                                  </p:childTnLst>
                                </p:cTn>
                              </p:par>
                            </p:childTnLst>
                          </p:cTn>
                        </p:par>
                      </p:childTnLst>
                    </p:cTn>
                  </p:par>
                  <p:par>
                    <p:cTn id="193" fill="hold">
                      <p:stCondLst>
                        <p:cond delay="indefinite"/>
                      </p:stCondLst>
                      <p:childTnLst>
                        <p:par>
                          <p:cTn id="194" fill="hold">
                            <p:stCondLst>
                              <p:cond delay="0"/>
                            </p:stCondLst>
                            <p:childTnLst>
                              <p:par>
                                <p:cTn id="195" presetID="1" presetClass="exit" presetSubtype="0" fill="hold" grpId="1" nodeType="clickEffect">
                                  <p:stCondLst>
                                    <p:cond delay="0"/>
                                  </p:stCondLst>
                                  <p:childTnLst>
                                    <p:set>
                                      <p:cBhvr>
                                        <p:cTn id="196" dur="1" fill="hold">
                                          <p:stCondLst>
                                            <p:cond delay="0"/>
                                          </p:stCondLst>
                                        </p:cTn>
                                        <p:tgtEl>
                                          <p:spTgt spid="220202"/>
                                        </p:tgtEl>
                                        <p:attrNameLst>
                                          <p:attrName>style.visibility</p:attrName>
                                        </p:attrNameLst>
                                      </p:cBhvr>
                                      <p:to>
                                        <p:strVal val="hidden"/>
                                      </p:to>
                                    </p:set>
                                  </p:childTnLst>
                                </p:cTn>
                              </p:par>
                              <p:par>
                                <p:cTn id="197" presetID="1" presetClass="emph" presetSubtype="2" fill="hold" nodeType="withEffect">
                                  <p:stCondLst>
                                    <p:cond delay="0"/>
                                  </p:stCondLst>
                                  <p:childTnLst>
                                    <p:animClr clrSpc="rgb" dir="cw">
                                      <p:cBhvr>
                                        <p:cTn id="198" dur="500" fill="hold"/>
                                        <p:tgtEl>
                                          <p:spTgt spid="220170"/>
                                        </p:tgtEl>
                                        <p:attrNameLst>
                                          <p:attrName>fillcolor</p:attrName>
                                        </p:attrNameLst>
                                      </p:cBhvr>
                                      <p:to>
                                        <a:srgbClr val="CCFFFF"/>
                                      </p:to>
                                    </p:animClr>
                                    <p:set>
                                      <p:cBhvr>
                                        <p:cTn id="199" dur="500" fill="hold"/>
                                        <p:tgtEl>
                                          <p:spTgt spid="220170"/>
                                        </p:tgtEl>
                                        <p:attrNameLst>
                                          <p:attrName>fill.type</p:attrName>
                                        </p:attrNameLst>
                                      </p:cBhvr>
                                      <p:to>
                                        <p:strVal val="solid"/>
                                      </p:to>
                                    </p:set>
                                    <p:set>
                                      <p:cBhvr>
                                        <p:cTn id="200" dur="500" fill="hold"/>
                                        <p:tgtEl>
                                          <p:spTgt spid="22017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64" grpId="0" animBg="1"/>
      <p:bldP spid="220165" grpId="0" animBg="1"/>
      <p:bldP spid="220166" grpId="0" animBg="1"/>
      <p:bldP spid="220167" grpId="0" animBg="1"/>
      <p:bldP spid="220168" grpId="0" animBg="1"/>
      <p:bldP spid="220169" grpId="0" animBg="1"/>
      <p:bldP spid="220170" grpId="0" animBg="1"/>
      <p:bldP spid="220171" grpId="0" animBg="1"/>
      <p:bldP spid="220172" grpId="0" animBg="1"/>
      <p:bldP spid="220173" grpId="0" animBg="1"/>
      <p:bldP spid="220194" grpId="0" animBg="1"/>
      <p:bldP spid="220194" grpId="1" animBg="1"/>
      <p:bldP spid="220195" grpId="0" animBg="1"/>
      <p:bldP spid="220195" grpId="1" animBg="1"/>
      <p:bldP spid="220196" grpId="0" animBg="1"/>
      <p:bldP spid="220196" grpId="1" animBg="1"/>
      <p:bldP spid="220197" grpId="0" animBg="1"/>
      <p:bldP spid="220197" grpId="1" animBg="1"/>
      <p:bldP spid="220198" grpId="0" animBg="1"/>
      <p:bldP spid="220198" grpId="1" animBg="1"/>
      <p:bldP spid="220199" grpId="0" animBg="1"/>
      <p:bldP spid="220199" grpId="1" animBg="1"/>
      <p:bldP spid="220200" grpId="0" animBg="1"/>
      <p:bldP spid="220200" grpId="1" animBg="1"/>
      <p:bldP spid="220201" grpId="0" animBg="1"/>
      <p:bldP spid="220201" grpId="1" animBg="1"/>
      <p:bldP spid="220202" grpId="0" animBg="1"/>
      <p:bldP spid="220202" grpId="1" animBg="1"/>
      <p:bldP spid="220203" grpId="0" animBg="1"/>
      <p:bldP spid="220203" grpId="1" animBg="1"/>
      <p:bldP spid="220204" grpId="0" animBg="1"/>
      <p:bldP spid="220204" grpId="1" animBg="1"/>
      <p:bldP spid="220205" grpId="0" animBg="1"/>
      <p:bldP spid="220205"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嵌入式系统的应用领域</a:t>
            </a:r>
          </a:p>
        </p:txBody>
      </p:sp>
      <p:sp>
        <p:nvSpPr>
          <p:cNvPr id="103426" name="Rectangle 2"/>
          <p:cNvSpPr>
            <a:spLocks noGrp="1" noChangeArrowheads="1"/>
          </p:cNvSpPr>
          <p:nvPr>
            <p:ph idx="1"/>
          </p:nvPr>
        </p:nvSpPr>
        <p:spPr/>
        <p:txBody>
          <a:bodyPr/>
          <a:lstStyle/>
          <a:p>
            <a:r>
              <a:rPr lang="zh-CN" altLang="en-US" sz="3200" b="1" dirty="0">
                <a:ea typeface="华文新魏" panose="02010800040101010101" pitchFamily="2" charset="-122"/>
              </a:rPr>
              <a:t>医疗市场</a:t>
            </a:r>
          </a:p>
          <a:p>
            <a:pPr>
              <a:buFont typeface="Wingdings" panose="05000000000000000000" pitchFamily="2" charset="2"/>
              <a:buChar char="Ø"/>
            </a:pPr>
            <a:r>
              <a:rPr lang="zh-CN" altLang="en-US" sz="3200" dirty="0">
                <a:ea typeface="华文新魏" panose="02010800040101010101" pitchFamily="2" charset="-122"/>
              </a:rPr>
              <a:t>心脏除颤器</a:t>
            </a:r>
          </a:p>
          <a:p>
            <a:pPr>
              <a:buFont typeface="Wingdings" panose="05000000000000000000" pitchFamily="2" charset="2"/>
              <a:buChar char="Ø"/>
            </a:pPr>
            <a:r>
              <a:rPr lang="zh-CN" altLang="en-US" sz="3200" dirty="0">
                <a:ea typeface="华文新魏" panose="02010800040101010101" pitchFamily="2" charset="-122"/>
              </a:rPr>
              <a:t>心脏起搏器</a:t>
            </a:r>
          </a:p>
          <a:p>
            <a:pPr>
              <a:buFont typeface="Wingdings" panose="05000000000000000000" pitchFamily="2" charset="2"/>
              <a:buChar char="Ø"/>
            </a:pPr>
            <a:r>
              <a:rPr lang="zh-CN" altLang="en-US" sz="3200" dirty="0">
                <a:ea typeface="华文新魏" panose="02010800040101010101" pitchFamily="2" charset="-122"/>
              </a:rPr>
              <a:t>患者信息和监视系统</a:t>
            </a:r>
          </a:p>
          <a:p>
            <a:pPr>
              <a:buFont typeface="Wingdings" panose="05000000000000000000" pitchFamily="2" charset="2"/>
              <a:buChar char="Ø"/>
            </a:pPr>
            <a:r>
              <a:rPr lang="zh-CN" altLang="en-US" sz="3200" dirty="0">
                <a:ea typeface="华文新魏" panose="02010800040101010101" pitchFamily="2" charset="-122"/>
              </a:rPr>
              <a:t>理疗控制系统</a:t>
            </a:r>
          </a:p>
          <a:p>
            <a:pPr>
              <a:buFont typeface="Wingdings" panose="05000000000000000000" pitchFamily="2" charset="2"/>
              <a:buChar char="Ø"/>
            </a:pPr>
            <a:r>
              <a:rPr lang="zh-CN" altLang="en-US" sz="3200" dirty="0">
                <a:ea typeface="华文新魏" panose="02010800040101010101" pitchFamily="2" charset="-122"/>
              </a:rPr>
              <a:t>电磁成像系统等</a:t>
            </a:r>
          </a:p>
          <a:p>
            <a:endParaRPr lang="en-US" altLang="zh-CN" sz="3200" b="1" dirty="0">
              <a:ea typeface="华文新魏" panose="02010800040101010101" pitchFamily="2" charset="-122"/>
            </a:endParaRPr>
          </a:p>
        </p:txBody>
      </p:sp>
      <p:pic>
        <p:nvPicPr>
          <p:cNvPr id="103428" name="Picture 4"/>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00800" y="1447800"/>
            <a:ext cx="3581400" cy="306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429" name="Rectangle 5"/>
          <p:cNvSpPr>
            <a:spLocks noChangeArrowheads="1"/>
          </p:cNvSpPr>
          <p:nvPr/>
        </p:nvSpPr>
        <p:spPr bwMode="auto">
          <a:xfrm>
            <a:off x="1082040" y="2241499"/>
            <a:ext cx="2026920" cy="457200"/>
          </a:xfrm>
          <a:prstGeom prst="rect">
            <a:avLst/>
          </a:prstGeom>
          <a:noFill/>
          <a:ln w="28575">
            <a:solidFill>
              <a:schemeClr va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3430" name="Rectangle 6"/>
          <p:cNvSpPr>
            <a:spLocks noChangeArrowheads="1"/>
          </p:cNvSpPr>
          <p:nvPr/>
        </p:nvSpPr>
        <p:spPr bwMode="auto">
          <a:xfrm>
            <a:off x="1082040" y="2825311"/>
            <a:ext cx="2026920" cy="457200"/>
          </a:xfrm>
          <a:prstGeom prst="rect">
            <a:avLst/>
          </a:prstGeom>
          <a:noFill/>
          <a:ln w="28575">
            <a:solidFill>
              <a:schemeClr va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pic>
        <p:nvPicPr>
          <p:cNvPr id="1034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3150" y="1219201"/>
            <a:ext cx="4362450"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432" name="Rectangle 8"/>
          <p:cNvSpPr>
            <a:spLocks noChangeArrowheads="1"/>
          </p:cNvSpPr>
          <p:nvPr/>
        </p:nvSpPr>
        <p:spPr bwMode="auto">
          <a:xfrm>
            <a:off x="1082040" y="3409123"/>
            <a:ext cx="3642360" cy="457200"/>
          </a:xfrm>
          <a:prstGeom prst="rect">
            <a:avLst/>
          </a:prstGeom>
          <a:noFill/>
          <a:ln w="28575">
            <a:solidFill>
              <a:schemeClr va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pic>
        <p:nvPicPr>
          <p:cNvPr id="103433" name="Picture 9" descr="104519255_da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2362200"/>
            <a:ext cx="2381250" cy="1905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03429"/>
                                        </p:tgtEl>
                                        <p:attrNameLst>
                                          <p:attrName>style.visibility</p:attrName>
                                        </p:attrNameLst>
                                      </p:cBhvr>
                                      <p:to>
                                        <p:strVal val="visible"/>
                                      </p:to>
                                    </p:set>
                                    <p:animEffect transition="in" filter="slide(fromBottom)">
                                      <p:cBhvr>
                                        <p:cTn id="7" dur="500"/>
                                        <p:tgtEl>
                                          <p:spTgt spid="103429"/>
                                        </p:tgtEl>
                                      </p:cBhvr>
                                    </p:animEffect>
                                  </p:childTnLst>
                                </p:cTn>
                              </p:par>
                            </p:childTnLst>
                          </p:cTn>
                        </p:par>
                        <p:par>
                          <p:cTn id="8" fill="hold">
                            <p:stCondLst>
                              <p:cond delay="500"/>
                            </p:stCondLst>
                            <p:childTnLst>
                              <p:par>
                                <p:cTn id="9" presetID="29" presetClass="entr" presetSubtype="0" fill="hold" nodeType="afterEffect">
                                  <p:stCondLst>
                                    <p:cond delay="0"/>
                                  </p:stCondLst>
                                  <p:childTnLst>
                                    <p:set>
                                      <p:cBhvr>
                                        <p:cTn id="10" dur="1" fill="hold">
                                          <p:stCondLst>
                                            <p:cond delay="0"/>
                                          </p:stCondLst>
                                        </p:cTn>
                                        <p:tgtEl>
                                          <p:spTgt spid="103428"/>
                                        </p:tgtEl>
                                        <p:attrNameLst>
                                          <p:attrName>style.visibility</p:attrName>
                                        </p:attrNameLst>
                                      </p:cBhvr>
                                      <p:to>
                                        <p:strVal val="visible"/>
                                      </p:to>
                                    </p:set>
                                    <p:anim calcmode="lin" valueType="num">
                                      <p:cBhvr>
                                        <p:cTn id="11" dur="1000" fill="hold"/>
                                        <p:tgtEl>
                                          <p:spTgt spid="103428"/>
                                        </p:tgtEl>
                                        <p:attrNameLst>
                                          <p:attrName>ppt_x</p:attrName>
                                        </p:attrNameLst>
                                      </p:cBhvr>
                                      <p:tavLst>
                                        <p:tav tm="0">
                                          <p:val>
                                            <p:strVal val="#ppt_x-.2"/>
                                          </p:val>
                                        </p:tav>
                                        <p:tav tm="100000">
                                          <p:val>
                                            <p:strVal val="#ppt_x"/>
                                          </p:val>
                                        </p:tav>
                                      </p:tavLst>
                                    </p:anim>
                                    <p:anim calcmode="lin" valueType="num">
                                      <p:cBhvr>
                                        <p:cTn id="12" dur="1000" fill="hold"/>
                                        <p:tgtEl>
                                          <p:spTgt spid="103428"/>
                                        </p:tgtEl>
                                        <p:attrNameLst>
                                          <p:attrName>ppt_y</p:attrName>
                                        </p:attrNameLst>
                                      </p:cBhvr>
                                      <p:tavLst>
                                        <p:tav tm="0">
                                          <p:val>
                                            <p:strVal val="#ppt_y"/>
                                          </p:val>
                                        </p:tav>
                                        <p:tav tm="100000">
                                          <p:val>
                                            <p:strVal val="#ppt_y"/>
                                          </p:val>
                                        </p:tav>
                                      </p:tavLst>
                                    </p:anim>
                                    <p:animEffect transition="in" filter="wipe(right)" prLst="gradientSize: 0.1">
                                      <p:cBhvr>
                                        <p:cTn id="13" dur="1000"/>
                                        <p:tgtEl>
                                          <p:spTgt spid="103428"/>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103430"/>
                                        </p:tgtEl>
                                        <p:attrNameLst>
                                          <p:attrName>style.visibility</p:attrName>
                                        </p:attrNameLst>
                                      </p:cBhvr>
                                      <p:to>
                                        <p:strVal val="visible"/>
                                      </p:to>
                                    </p:set>
                                    <p:animEffect transition="in" filter="slide(fromBottom)">
                                      <p:cBhvr>
                                        <p:cTn id="18" dur="500"/>
                                        <p:tgtEl>
                                          <p:spTgt spid="103430"/>
                                        </p:tgtEl>
                                      </p:cBhvr>
                                    </p:animEffect>
                                  </p:childTnLst>
                                </p:cTn>
                              </p:par>
                              <p:par>
                                <p:cTn id="19" presetID="22" presetClass="exit" presetSubtype="4" fill="hold" grpId="1" nodeType="withEffect">
                                  <p:stCondLst>
                                    <p:cond delay="0"/>
                                  </p:stCondLst>
                                  <p:childTnLst>
                                    <p:animEffect transition="out" filter="wipe(down)">
                                      <p:cBhvr>
                                        <p:cTn id="20" dur="500"/>
                                        <p:tgtEl>
                                          <p:spTgt spid="103429"/>
                                        </p:tgtEl>
                                      </p:cBhvr>
                                    </p:animEffect>
                                    <p:set>
                                      <p:cBhvr>
                                        <p:cTn id="21" dur="1" fill="hold">
                                          <p:stCondLst>
                                            <p:cond delay="499"/>
                                          </p:stCondLst>
                                        </p:cTn>
                                        <p:tgtEl>
                                          <p:spTgt spid="103429"/>
                                        </p:tgtEl>
                                        <p:attrNameLst>
                                          <p:attrName>style.visibility</p:attrName>
                                        </p:attrNameLst>
                                      </p:cBhvr>
                                      <p:to>
                                        <p:strVal val="hidden"/>
                                      </p:to>
                                    </p:set>
                                  </p:childTnLst>
                                </p:cTn>
                              </p:par>
                              <p:par>
                                <p:cTn id="22" presetID="22" presetClass="exit" presetSubtype="4" fill="hold" nodeType="withEffect">
                                  <p:stCondLst>
                                    <p:cond delay="0"/>
                                  </p:stCondLst>
                                  <p:childTnLst>
                                    <p:animEffect transition="out" filter="wipe(down)">
                                      <p:cBhvr>
                                        <p:cTn id="23" dur="500"/>
                                        <p:tgtEl>
                                          <p:spTgt spid="103428"/>
                                        </p:tgtEl>
                                      </p:cBhvr>
                                    </p:animEffect>
                                    <p:set>
                                      <p:cBhvr>
                                        <p:cTn id="24" dur="1" fill="hold">
                                          <p:stCondLst>
                                            <p:cond delay="499"/>
                                          </p:stCondLst>
                                        </p:cTn>
                                        <p:tgtEl>
                                          <p:spTgt spid="103428"/>
                                        </p:tgtEl>
                                        <p:attrNameLst>
                                          <p:attrName>style.visibility</p:attrName>
                                        </p:attrNameLst>
                                      </p:cBhvr>
                                      <p:to>
                                        <p:strVal val="hidden"/>
                                      </p:to>
                                    </p:set>
                                  </p:childTnLst>
                                </p:cTn>
                              </p:par>
                            </p:childTnLst>
                          </p:cTn>
                        </p:par>
                        <p:par>
                          <p:cTn id="25" fill="hold">
                            <p:stCondLst>
                              <p:cond delay="500"/>
                            </p:stCondLst>
                            <p:childTnLst>
                              <p:par>
                                <p:cTn id="26" presetID="29" presetClass="entr" presetSubtype="0" fill="hold" nodeType="afterEffect">
                                  <p:stCondLst>
                                    <p:cond delay="0"/>
                                  </p:stCondLst>
                                  <p:childTnLst>
                                    <p:set>
                                      <p:cBhvr>
                                        <p:cTn id="27" dur="1" fill="hold">
                                          <p:stCondLst>
                                            <p:cond delay="0"/>
                                          </p:stCondLst>
                                        </p:cTn>
                                        <p:tgtEl>
                                          <p:spTgt spid="103431"/>
                                        </p:tgtEl>
                                        <p:attrNameLst>
                                          <p:attrName>style.visibility</p:attrName>
                                        </p:attrNameLst>
                                      </p:cBhvr>
                                      <p:to>
                                        <p:strVal val="visible"/>
                                      </p:to>
                                    </p:set>
                                    <p:anim calcmode="lin" valueType="num">
                                      <p:cBhvr>
                                        <p:cTn id="28" dur="1000" fill="hold"/>
                                        <p:tgtEl>
                                          <p:spTgt spid="103431"/>
                                        </p:tgtEl>
                                        <p:attrNameLst>
                                          <p:attrName>ppt_x</p:attrName>
                                        </p:attrNameLst>
                                      </p:cBhvr>
                                      <p:tavLst>
                                        <p:tav tm="0">
                                          <p:val>
                                            <p:strVal val="#ppt_x-.2"/>
                                          </p:val>
                                        </p:tav>
                                        <p:tav tm="100000">
                                          <p:val>
                                            <p:strVal val="#ppt_x"/>
                                          </p:val>
                                        </p:tav>
                                      </p:tavLst>
                                    </p:anim>
                                    <p:anim calcmode="lin" valueType="num">
                                      <p:cBhvr>
                                        <p:cTn id="29" dur="1000" fill="hold"/>
                                        <p:tgtEl>
                                          <p:spTgt spid="103431"/>
                                        </p:tgtEl>
                                        <p:attrNameLst>
                                          <p:attrName>ppt_y</p:attrName>
                                        </p:attrNameLst>
                                      </p:cBhvr>
                                      <p:tavLst>
                                        <p:tav tm="0">
                                          <p:val>
                                            <p:strVal val="#ppt_y"/>
                                          </p:val>
                                        </p:tav>
                                        <p:tav tm="100000">
                                          <p:val>
                                            <p:strVal val="#ppt_y"/>
                                          </p:val>
                                        </p:tav>
                                      </p:tavLst>
                                    </p:anim>
                                    <p:animEffect transition="in" filter="wipe(right)" prLst="gradientSize: 0.1">
                                      <p:cBhvr>
                                        <p:cTn id="30" dur="1000"/>
                                        <p:tgtEl>
                                          <p:spTgt spid="103431"/>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103432"/>
                                        </p:tgtEl>
                                        <p:attrNameLst>
                                          <p:attrName>style.visibility</p:attrName>
                                        </p:attrNameLst>
                                      </p:cBhvr>
                                      <p:to>
                                        <p:strVal val="visible"/>
                                      </p:to>
                                    </p:set>
                                    <p:animEffect transition="in" filter="slide(fromBottom)">
                                      <p:cBhvr>
                                        <p:cTn id="35" dur="500"/>
                                        <p:tgtEl>
                                          <p:spTgt spid="103432"/>
                                        </p:tgtEl>
                                      </p:cBhvr>
                                    </p:animEffect>
                                  </p:childTnLst>
                                </p:cTn>
                              </p:par>
                              <p:par>
                                <p:cTn id="36" presetID="22" presetClass="exit" presetSubtype="4" fill="hold" grpId="1" nodeType="withEffect">
                                  <p:stCondLst>
                                    <p:cond delay="0"/>
                                  </p:stCondLst>
                                  <p:childTnLst>
                                    <p:animEffect transition="out" filter="wipe(down)">
                                      <p:cBhvr>
                                        <p:cTn id="37" dur="500"/>
                                        <p:tgtEl>
                                          <p:spTgt spid="103430"/>
                                        </p:tgtEl>
                                      </p:cBhvr>
                                    </p:animEffect>
                                    <p:set>
                                      <p:cBhvr>
                                        <p:cTn id="38" dur="1" fill="hold">
                                          <p:stCondLst>
                                            <p:cond delay="499"/>
                                          </p:stCondLst>
                                        </p:cTn>
                                        <p:tgtEl>
                                          <p:spTgt spid="103430"/>
                                        </p:tgtEl>
                                        <p:attrNameLst>
                                          <p:attrName>style.visibility</p:attrName>
                                        </p:attrNameLst>
                                      </p:cBhvr>
                                      <p:to>
                                        <p:strVal val="hidden"/>
                                      </p:to>
                                    </p:set>
                                  </p:childTnLst>
                                </p:cTn>
                              </p:par>
                              <p:par>
                                <p:cTn id="39" presetID="22" presetClass="exit" presetSubtype="4" fill="hold" nodeType="withEffect">
                                  <p:stCondLst>
                                    <p:cond delay="0"/>
                                  </p:stCondLst>
                                  <p:childTnLst>
                                    <p:animEffect transition="out" filter="wipe(down)">
                                      <p:cBhvr>
                                        <p:cTn id="40" dur="500"/>
                                        <p:tgtEl>
                                          <p:spTgt spid="103431"/>
                                        </p:tgtEl>
                                      </p:cBhvr>
                                    </p:animEffect>
                                    <p:set>
                                      <p:cBhvr>
                                        <p:cTn id="41" dur="1" fill="hold">
                                          <p:stCondLst>
                                            <p:cond delay="499"/>
                                          </p:stCondLst>
                                        </p:cTn>
                                        <p:tgtEl>
                                          <p:spTgt spid="103431"/>
                                        </p:tgtEl>
                                        <p:attrNameLst>
                                          <p:attrName>style.visibility</p:attrName>
                                        </p:attrNameLst>
                                      </p:cBhvr>
                                      <p:to>
                                        <p:strVal val="hidden"/>
                                      </p:to>
                                    </p:set>
                                  </p:childTnLst>
                                </p:cTn>
                              </p:par>
                            </p:childTnLst>
                          </p:cTn>
                        </p:par>
                        <p:par>
                          <p:cTn id="42" fill="hold">
                            <p:stCondLst>
                              <p:cond delay="500"/>
                            </p:stCondLst>
                            <p:childTnLst>
                              <p:par>
                                <p:cTn id="43" presetID="29" presetClass="entr" presetSubtype="0" fill="hold" nodeType="afterEffect">
                                  <p:stCondLst>
                                    <p:cond delay="0"/>
                                  </p:stCondLst>
                                  <p:childTnLst>
                                    <p:set>
                                      <p:cBhvr>
                                        <p:cTn id="44" dur="1" fill="hold">
                                          <p:stCondLst>
                                            <p:cond delay="0"/>
                                          </p:stCondLst>
                                        </p:cTn>
                                        <p:tgtEl>
                                          <p:spTgt spid="103433"/>
                                        </p:tgtEl>
                                        <p:attrNameLst>
                                          <p:attrName>style.visibility</p:attrName>
                                        </p:attrNameLst>
                                      </p:cBhvr>
                                      <p:to>
                                        <p:strVal val="visible"/>
                                      </p:to>
                                    </p:set>
                                    <p:anim calcmode="lin" valueType="num">
                                      <p:cBhvr>
                                        <p:cTn id="45" dur="1000" fill="hold"/>
                                        <p:tgtEl>
                                          <p:spTgt spid="103433"/>
                                        </p:tgtEl>
                                        <p:attrNameLst>
                                          <p:attrName>ppt_x</p:attrName>
                                        </p:attrNameLst>
                                      </p:cBhvr>
                                      <p:tavLst>
                                        <p:tav tm="0">
                                          <p:val>
                                            <p:strVal val="#ppt_x-.2"/>
                                          </p:val>
                                        </p:tav>
                                        <p:tav tm="100000">
                                          <p:val>
                                            <p:strVal val="#ppt_x"/>
                                          </p:val>
                                        </p:tav>
                                      </p:tavLst>
                                    </p:anim>
                                    <p:anim calcmode="lin" valueType="num">
                                      <p:cBhvr>
                                        <p:cTn id="46" dur="1000" fill="hold"/>
                                        <p:tgtEl>
                                          <p:spTgt spid="103433"/>
                                        </p:tgtEl>
                                        <p:attrNameLst>
                                          <p:attrName>ppt_y</p:attrName>
                                        </p:attrNameLst>
                                      </p:cBhvr>
                                      <p:tavLst>
                                        <p:tav tm="0">
                                          <p:val>
                                            <p:strVal val="#ppt_y"/>
                                          </p:val>
                                        </p:tav>
                                        <p:tav tm="100000">
                                          <p:val>
                                            <p:strVal val="#ppt_y"/>
                                          </p:val>
                                        </p:tav>
                                      </p:tavLst>
                                    </p:anim>
                                    <p:animEffect transition="in" filter="wipe(right)" prLst="gradientSize: 0.1">
                                      <p:cBhvr>
                                        <p:cTn id="47" dur="1000"/>
                                        <p:tgtEl>
                                          <p:spTgt spid="1034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9" grpId="0" animBg="1"/>
      <p:bldP spid="103429" grpId="1" animBg="1"/>
      <p:bldP spid="103430" grpId="0" animBg="1"/>
      <p:bldP spid="103430" grpId="1" animBg="1"/>
      <p:bldP spid="103432" grpId="0" animBg="1"/>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示例</a:t>
            </a:r>
          </a:p>
        </p:txBody>
      </p:sp>
      <p:pic>
        <p:nvPicPr>
          <p:cNvPr id="5" name="内容占位符 4"/>
          <p:cNvPicPr>
            <a:picLocks noGrp="1" noChangeAspect="1"/>
          </p:cNvPicPr>
          <p:nvPr>
            <p:ph idx="1"/>
          </p:nvPr>
        </p:nvPicPr>
        <p:blipFill>
          <a:blip r:embed="rId2"/>
          <a:stretch>
            <a:fillRect/>
          </a:stretch>
        </p:blipFill>
        <p:spPr>
          <a:xfrm>
            <a:off x="2694305" y="960755"/>
            <a:ext cx="5819140" cy="5603875"/>
          </a:xfrm>
          <a:prstGeom prst="rect">
            <a:avLst/>
          </a:prstGeom>
        </p:spPr>
      </p:pic>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ChangeArrowheads="1"/>
          </p:cNvSpPr>
          <p:nvPr/>
        </p:nvSpPr>
        <p:spPr bwMode="auto">
          <a:xfrm>
            <a:off x="1981200" y="317309"/>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信号量管理  </a:t>
            </a:r>
          </a:p>
        </p:txBody>
      </p:sp>
      <p:sp>
        <p:nvSpPr>
          <p:cNvPr id="221187" name="Text Box 3"/>
          <p:cNvSpPr txBox="1">
            <a:spLocks noChangeArrowheads="1"/>
          </p:cNvSpPr>
          <p:nvPr/>
        </p:nvSpPr>
        <p:spPr bwMode="auto">
          <a:xfrm>
            <a:off x="4343400" y="393509"/>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－发送信号量</a:t>
            </a:r>
          </a:p>
        </p:txBody>
      </p:sp>
      <p:sp>
        <p:nvSpPr>
          <p:cNvPr id="221188" name="Rectangle 4"/>
          <p:cNvSpPr>
            <a:spLocks noChangeArrowheads="1"/>
          </p:cNvSpPr>
          <p:nvPr/>
        </p:nvSpPr>
        <p:spPr bwMode="auto">
          <a:xfrm>
            <a:off x="1676400" y="1371600"/>
            <a:ext cx="4572000" cy="50292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300" dirty="0">
                <a:latin typeface="Arial" panose="020B0604020202020204" pitchFamily="34" charset="0"/>
              </a:rPr>
              <a:t>INT8U  </a:t>
            </a:r>
            <a:r>
              <a:rPr lang="en-US" altLang="zh-CN" sz="1300" dirty="0" err="1">
                <a:latin typeface="Arial" panose="020B0604020202020204" pitchFamily="34" charset="0"/>
              </a:rPr>
              <a:t>OSSemPost</a:t>
            </a:r>
            <a:r>
              <a:rPr lang="en-US" altLang="zh-CN" sz="1300" dirty="0">
                <a:latin typeface="Arial" panose="020B0604020202020204" pitchFamily="34" charset="0"/>
              </a:rPr>
              <a:t> (OS_EVENT *</a:t>
            </a:r>
            <a:r>
              <a:rPr lang="en-US" altLang="zh-CN" sz="1300" dirty="0" err="1">
                <a:latin typeface="Arial" panose="020B0604020202020204" pitchFamily="34" charset="0"/>
              </a:rPr>
              <a:t>pevent</a:t>
            </a:r>
            <a:r>
              <a:rPr lang="en-US" altLang="zh-CN" sz="1300" dirty="0">
                <a:latin typeface="Arial" panose="020B0604020202020204" pitchFamily="34" charset="0"/>
              </a:rPr>
              <a:t>)</a:t>
            </a:r>
          </a:p>
          <a:p>
            <a:pPr>
              <a:defRPr/>
            </a:pPr>
            <a:r>
              <a:rPr lang="en-US" altLang="zh-CN" sz="1300" dirty="0">
                <a:latin typeface="Arial" panose="020B0604020202020204" pitchFamily="34" charset="0"/>
              </a:rPr>
              <a:t>{</a:t>
            </a:r>
          </a:p>
          <a:p>
            <a:pPr>
              <a:defRPr/>
            </a:pPr>
            <a:r>
              <a:rPr lang="en-US" altLang="zh-CN" sz="1300" dirty="0">
                <a:latin typeface="Arial" panose="020B0604020202020204" pitchFamily="34" charset="0"/>
              </a:rPr>
              <a:t>#if OS_ARG_CHK_EN &gt; 0</a:t>
            </a:r>
          </a:p>
          <a:p>
            <a:pPr>
              <a:defRPr/>
            </a:pPr>
            <a:r>
              <a:rPr lang="en-US" altLang="zh-CN" sz="1300" dirty="0">
                <a:latin typeface="Arial" panose="020B0604020202020204" pitchFamily="34" charset="0"/>
              </a:rPr>
              <a:t>    if (</a:t>
            </a:r>
            <a:r>
              <a:rPr lang="en-US" altLang="zh-CN" sz="1300" dirty="0" err="1">
                <a:latin typeface="Arial" panose="020B0604020202020204" pitchFamily="34" charset="0"/>
              </a:rPr>
              <a:t>pevent</a:t>
            </a:r>
            <a:r>
              <a:rPr lang="en-US" altLang="zh-CN" sz="1300" dirty="0">
                <a:latin typeface="Arial" panose="020B0604020202020204" pitchFamily="34" charset="0"/>
              </a:rPr>
              <a:t> == (OS_EVENT *)0) {</a:t>
            </a:r>
          </a:p>
          <a:p>
            <a:pPr>
              <a:defRPr/>
            </a:pPr>
            <a:r>
              <a:rPr lang="en-US" altLang="zh-CN" sz="1300" dirty="0">
                <a:latin typeface="Arial" panose="020B0604020202020204" pitchFamily="34" charset="0"/>
              </a:rPr>
              <a:t>        return (OS_ERR_PEVENT_NULL);</a:t>
            </a:r>
          </a:p>
          <a:p>
            <a:pPr>
              <a:defRPr/>
            </a:pPr>
            <a:r>
              <a:rPr lang="en-US" altLang="zh-CN" sz="1300" dirty="0">
                <a:latin typeface="Arial" panose="020B0604020202020204" pitchFamily="34" charset="0"/>
              </a:rPr>
              <a:t>    }</a:t>
            </a:r>
          </a:p>
          <a:p>
            <a:pPr>
              <a:defRPr/>
            </a:pPr>
            <a:r>
              <a:rPr lang="en-US" altLang="zh-CN" sz="1300" dirty="0">
                <a:latin typeface="Arial" panose="020B0604020202020204" pitchFamily="34" charset="0"/>
              </a:rPr>
              <a:t>    if (</a:t>
            </a:r>
            <a:r>
              <a:rPr lang="en-US" altLang="zh-CN" sz="1300" dirty="0" err="1">
                <a:latin typeface="Arial" panose="020B0604020202020204" pitchFamily="34" charset="0"/>
              </a:rPr>
              <a:t>pevent</a:t>
            </a:r>
            <a:r>
              <a:rPr lang="en-US" altLang="zh-CN" sz="1300" dirty="0">
                <a:latin typeface="Arial" panose="020B0604020202020204" pitchFamily="34" charset="0"/>
              </a:rPr>
              <a:t>-&gt;</a:t>
            </a:r>
            <a:r>
              <a:rPr lang="en-US" altLang="zh-CN" sz="1300" dirty="0" err="1">
                <a:latin typeface="Arial" panose="020B0604020202020204" pitchFamily="34" charset="0"/>
              </a:rPr>
              <a:t>OSEventType</a:t>
            </a:r>
            <a:r>
              <a:rPr lang="en-US" altLang="zh-CN" sz="1300" dirty="0">
                <a:latin typeface="Arial" panose="020B0604020202020204" pitchFamily="34" charset="0"/>
              </a:rPr>
              <a:t> != OS_EVENT_TYPE_SEM) {</a:t>
            </a:r>
          </a:p>
          <a:p>
            <a:pPr>
              <a:defRPr/>
            </a:pPr>
            <a:r>
              <a:rPr lang="en-US" altLang="zh-CN" sz="1300" dirty="0">
                <a:latin typeface="Arial" panose="020B0604020202020204" pitchFamily="34" charset="0"/>
              </a:rPr>
              <a:t>        return (OS_ERR_EVENT_TYPE);</a:t>
            </a:r>
          </a:p>
          <a:p>
            <a:pPr>
              <a:defRPr/>
            </a:pPr>
            <a:r>
              <a:rPr lang="en-US" altLang="zh-CN" sz="1300" dirty="0">
                <a:latin typeface="Arial" panose="020B0604020202020204" pitchFamily="34" charset="0"/>
              </a:rPr>
              <a:t>    }</a:t>
            </a:r>
          </a:p>
          <a:p>
            <a:pPr>
              <a:defRPr/>
            </a:pPr>
            <a:r>
              <a:rPr lang="en-US" altLang="zh-CN" sz="1300" dirty="0">
                <a:latin typeface="Arial" panose="020B0604020202020204" pitchFamily="34" charset="0"/>
              </a:rPr>
              <a:t>#</a:t>
            </a:r>
            <a:r>
              <a:rPr lang="en-US" altLang="zh-CN" sz="1300" dirty="0" err="1">
                <a:latin typeface="Arial" panose="020B0604020202020204" pitchFamily="34" charset="0"/>
              </a:rPr>
              <a:t>endif</a:t>
            </a:r>
            <a:endParaRPr lang="en-US" altLang="zh-CN" sz="1300" dirty="0">
              <a:latin typeface="Arial" panose="020B0604020202020204" pitchFamily="34" charset="0"/>
            </a:endParaRPr>
          </a:p>
          <a:p>
            <a:pPr>
              <a:defRPr/>
            </a:pPr>
            <a:r>
              <a:rPr lang="en-US" altLang="zh-CN" sz="1300" dirty="0">
                <a:latin typeface="Arial" panose="020B0604020202020204" pitchFamily="34" charset="0"/>
              </a:rPr>
              <a:t>    OS_ENTER_CRITICAL();</a:t>
            </a:r>
          </a:p>
          <a:p>
            <a:pPr>
              <a:defRPr/>
            </a:pPr>
            <a:r>
              <a:rPr lang="en-US" altLang="zh-CN" sz="1300" dirty="0">
                <a:latin typeface="Arial" panose="020B0604020202020204" pitchFamily="34" charset="0"/>
              </a:rPr>
              <a:t>    if (</a:t>
            </a:r>
            <a:r>
              <a:rPr lang="en-US" altLang="zh-CN" sz="1300" dirty="0" err="1">
                <a:latin typeface="Arial" panose="020B0604020202020204" pitchFamily="34" charset="0"/>
              </a:rPr>
              <a:t>pevent</a:t>
            </a:r>
            <a:r>
              <a:rPr lang="en-US" altLang="zh-CN" sz="1300" dirty="0">
                <a:latin typeface="Arial" panose="020B0604020202020204" pitchFamily="34" charset="0"/>
              </a:rPr>
              <a:t>-&gt;</a:t>
            </a:r>
            <a:r>
              <a:rPr lang="en-US" altLang="zh-CN" sz="1300" dirty="0" err="1">
                <a:latin typeface="Arial" panose="020B0604020202020204" pitchFamily="34" charset="0"/>
              </a:rPr>
              <a:t>OSEventGrp</a:t>
            </a:r>
            <a:r>
              <a:rPr lang="en-US" altLang="zh-CN" sz="1300" dirty="0">
                <a:latin typeface="Arial" panose="020B0604020202020204" pitchFamily="34" charset="0"/>
              </a:rPr>
              <a:t> != 0x00) {</a:t>
            </a:r>
          </a:p>
          <a:p>
            <a:pPr>
              <a:defRPr/>
            </a:pPr>
            <a:r>
              <a:rPr lang="en-US" altLang="zh-CN" sz="1300" dirty="0">
                <a:latin typeface="Arial" panose="020B0604020202020204" pitchFamily="34" charset="0"/>
              </a:rPr>
              <a:t>        </a:t>
            </a:r>
            <a:r>
              <a:rPr lang="en-US" altLang="zh-CN" sz="1300" dirty="0" err="1">
                <a:latin typeface="Arial" panose="020B0604020202020204" pitchFamily="34" charset="0"/>
              </a:rPr>
              <a:t>OS_EventTaskRdy</a:t>
            </a:r>
            <a:r>
              <a:rPr lang="en-US" altLang="zh-CN" sz="1300" dirty="0">
                <a:latin typeface="Arial" panose="020B0604020202020204" pitchFamily="34" charset="0"/>
              </a:rPr>
              <a:t>(</a:t>
            </a:r>
            <a:r>
              <a:rPr lang="en-US" altLang="zh-CN" sz="1300" dirty="0" err="1">
                <a:latin typeface="Arial" panose="020B0604020202020204" pitchFamily="34" charset="0"/>
              </a:rPr>
              <a:t>pevent</a:t>
            </a:r>
            <a:r>
              <a:rPr lang="en-US" altLang="zh-CN" sz="1300" dirty="0">
                <a:latin typeface="Arial" panose="020B0604020202020204" pitchFamily="34" charset="0"/>
              </a:rPr>
              <a:t>, (void *)0, OS_STAT_SEM);</a:t>
            </a:r>
          </a:p>
          <a:p>
            <a:pPr>
              <a:defRPr/>
            </a:pPr>
            <a:r>
              <a:rPr lang="en-US" altLang="zh-CN" sz="1300" dirty="0">
                <a:latin typeface="Arial" panose="020B0604020202020204" pitchFamily="34" charset="0"/>
              </a:rPr>
              <a:t>        OS_EXIT_CRITICAL();</a:t>
            </a:r>
          </a:p>
          <a:p>
            <a:pPr>
              <a:defRPr/>
            </a:pPr>
            <a:r>
              <a:rPr lang="en-US" altLang="zh-CN" sz="1300" dirty="0">
                <a:latin typeface="Arial" panose="020B0604020202020204" pitchFamily="34" charset="0"/>
              </a:rPr>
              <a:t>        </a:t>
            </a:r>
            <a:r>
              <a:rPr lang="en-US" altLang="zh-CN" sz="1300" dirty="0" err="1">
                <a:latin typeface="Arial" panose="020B0604020202020204" pitchFamily="34" charset="0"/>
              </a:rPr>
              <a:t>OS_Sched</a:t>
            </a:r>
            <a:r>
              <a:rPr lang="en-US" altLang="zh-CN" sz="1300" dirty="0">
                <a:latin typeface="Arial" panose="020B0604020202020204" pitchFamily="34" charset="0"/>
              </a:rPr>
              <a:t>();</a:t>
            </a:r>
          </a:p>
          <a:p>
            <a:pPr>
              <a:defRPr/>
            </a:pPr>
            <a:r>
              <a:rPr lang="en-US" altLang="zh-CN" sz="1300" dirty="0">
                <a:latin typeface="Arial" panose="020B0604020202020204" pitchFamily="34" charset="0"/>
              </a:rPr>
              <a:t>        return (OS_NO_ERR);</a:t>
            </a:r>
          </a:p>
          <a:p>
            <a:pPr>
              <a:defRPr/>
            </a:pPr>
            <a:r>
              <a:rPr lang="en-US" altLang="zh-CN" sz="1300" dirty="0">
                <a:latin typeface="Arial" panose="020B0604020202020204" pitchFamily="34" charset="0"/>
              </a:rPr>
              <a:t>    }</a:t>
            </a:r>
          </a:p>
          <a:p>
            <a:pPr>
              <a:defRPr/>
            </a:pPr>
            <a:r>
              <a:rPr lang="en-US" altLang="zh-CN" sz="1300" dirty="0">
                <a:latin typeface="Arial" panose="020B0604020202020204" pitchFamily="34" charset="0"/>
              </a:rPr>
              <a:t>    if (</a:t>
            </a:r>
            <a:r>
              <a:rPr lang="en-US" altLang="zh-CN" sz="1300" dirty="0" err="1">
                <a:latin typeface="Arial" panose="020B0604020202020204" pitchFamily="34" charset="0"/>
              </a:rPr>
              <a:t>pevent</a:t>
            </a:r>
            <a:r>
              <a:rPr lang="en-US" altLang="zh-CN" sz="1300" dirty="0">
                <a:latin typeface="Arial" panose="020B0604020202020204" pitchFamily="34" charset="0"/>
              </a:rPr>
              <a:t>-&gt;</a:t>
            </a:r>
            <a:r>
              <a:rPr lang="en-US" altLang="zh-CN" sz="1300" dirty="0" err="1">
                <a:latin typeface="Arial" panose="020B0604020202020204" pitchFamily="34" charset="0"/>
              </a:rPr>
              <a:t>OSEventCnt</a:t>
            </a:r>
            <a:r>
              <a:rPr lang="en-US" altLang="zh-CN" sz="1300" dirty="0">
                <a:latin typeface="Arial" panose="020B0604020202020204" pitchFamily="34" charset="0"/>
              </a:rPr>
              <a:t> &lt; 65535) {</a:t>
            </a:r>
          </a:p>
          <a:p>
            <a:pPr>
              <a:defRPr/>
            </a:pPr>
            <a:r>
              <a:rPr lang="en-US" altLang="zh-CN" sz="1300" dirty="0">
                <a:latin typeface="Arial" panose="020B0604020202020204" pitchFamily="34" charset="0"/>
              </a:rPr>
              <a:t>        </a:t>
            </a:r>
            <a:r>
              <a:rPr lang="en-US" altLang="zh-CN" sz="1300" dirty="0" err="1">
                <a:latin typeface="Arial" panose="020B0604020202020204" pitchFamily="34" charset="0"/>
              </a:rPr>
              <a:t>pevent</a:t>
            </a:r>
            <a:r>
              <a:rPr lang="en-US" altLang="zh-CN" sz="1300" dirty="0">
                <a:latin typeface="Arial" panose="020B0604020202020204" pitchFamily="34" charset="0"/>
              </a:rPr>
              <a:t>-&gt;</a:t>
            </a:r>
            <a:r>
              <a:rPr lang="en-US" altLang="zh-CN" sz="1300" dirty="0" err="1">
                <a:latin typeface="Arial" panose="020B0604020202020204" pitchFamily="34" charset="0"/>
              </a:rPr>
              <a:t>OSEventCnt</a:t>
            </a:r>
            <a:r>
              <a:rPr lang="en-US" altLang="zh-CN" sz="1300" dirty="0">
                <a:latin typeface="Arial" panose="020B0604020202020204" pitchFamily="34" charset="0"/>
              </a:rPr>
              <a:t>++;</a:t>
            </a:r>
          </a:p>
          <a:p>
            <a:pPr>
              <a:defRPr/>
            </a:pPr>
            <a:r>
              <a:rPr lang="en-US" altLang="zh-CN" sz="1300" dirty="0">
                <a:latin typeface="Arial" panose="020B0604020202020204" pitchFamily="34" charset="0"/>
              </a:rPr>
              <a:t>        OS_EXIT_CRITICAL();</a:t>
            </a:r>
          </a:p>
          <a:p>
            <a:pPr>
              <a:defRPr/>
            </a:pPr>
            <a:r>
              <a:rPr lang="en-US" altLang="zh-CN" sz="1300" dirty="0">
                <a:latin typeface="Arial" panose="020B0604020202020204" pitchFamily="34" charset="0"/>
              </a:rPr>
              <a:t>        return (OS_NO_ERR);</a:t>
            </a:r>
          </a:p>
          <a:p>
            <a:pPr>
              <a:defRPr/>
            </a:pPr>
            <a:r>
              <a:rPr lang="en-US" altLang="zh-CN" sz="1300" dirty="0">
                <a:latin typeface="Arial" panose="020B0604020202020204" pitchFamily="34" charset="0"/>
              </a:rPr>
              <a:t>    }</a:t>
            </a:r>
          </a:p>
          <a:p>
            <a:pPr>
              <a:defRPr/>
            </a:pPr>
            <a:r>
              <a:rPr lang="en-US" altLang="zh-CN" sz="1300" dirty="0">
                <a:latin typeface="Arial" panose="020B0604020202020204" pitchFamily="34" charset="0"/>
              </a:rPr>
              <a:t>    OS_EXIT_CRITICAL();</a:t>
            </a:r>
          </a:p>
          <a:p>
            <a:pPr>
              <a:defRPr/>
            </a:pPr>
            <a:r>
              <a:rPr lang="en-US" altLang="zh-CN" sz="1300" dirty="0">
                <a:latin typeface="Arial" panose="020B0604020202020204" pitchFamily="34" charset="0"/>
              </a:rPr>
              <a:t>    return (OS_SEM_OVF);</a:t>
            </a:r>
          </a:p>
          <a:p>
            <a:pPr>
              <a:defRPr/>
            </a:pPr>
            <a:r>
              <a:rPr lang="en-US" altLang="zh-CN" sz="1300" dirty="0">
                <a:latin typeface="Arial" panose="020B0604020202020204" pitchFamily="34" charset="0"/>
              </a:rPr>
              <a:t>}</a:t>
            </a:r>
          </a:p>
        </p:txBody>
      </p:sp>
      <p:sp>
        <p:nvSpPr>
          <p:cNvPr id="221189" name="AutoShape 5"/>
          <p:cNvSpPr>
            <a:spLocks noChangeArrowheads="1"/>
          </p:cNvSpPr>
          <p:nvPr/>
        </p:nvSpPr>
        <p:spPr bwMode="auto">
          <a:xfrm>
            <a:off x="8001000" y="1371600"/>
            <a:ext cx="863600" cy="287338"/>
          </a:xfrm>
          <a:prstGeom prst="roundRect">
            <a:avLst>
              <a:gd name="adj" fmla="val 16667"/>
            </a:avLst>
          </a:prstGeom>
          <a:solidFill>
            <a:srgbClr val="FFFF99"/>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开始</a:t>
            </a:r>
          </a:p>
        </p:txBody>
      </p:sp>
      <p:sp>
        <p:nvSpPr>
          <p:cNvPr id="221190" name="AutoShape 6"/>
          <p:cNvSpPr>
            <a:spLocks noChangeArrowheads="1"/>
          </p:cNvSpPr>
          <p:nvPr/>
        </p:nvSpPr>
        <p:spPr bwMode="auto">
          <a:xfrm>
            <a:off x="7637464" y="1962150"/>
            <a:ext cx="1582737" cy="719138"/>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ECB</a:t>
            </a:r>
            <a:r>
              <a:rPr lang="zh-CN" altLang="en-US" sz="1400"/>
              <a:t>指针</a:t>
            </a:r>
          </a:p>
          <a:p>
            <a:pPr algn="ctr" eaLnBrk="1" hangingPunct="1"/>
            <a:r>
              <a:rPr lang="zh-CN" altLang="en-US" sz="1400"/>
              <a:t>为</a:t>
            </a:r>
            <a:r>
              <a:rPr lang="en-US" altLang="zh-CN" sz="1400"/>
              <a:t>NULL</a:t>
            </a:r>
          </a:p>
        </p:txBody>
      </p:sp>
      <p:sp>
        <p:nvSpPr>
          <p:cNvPr id="221191" name="AutoShape 7"/>
          <p:cNvSpPr>
            <a:spLocks noChangeArrowheads="1"/>
          </p:cNvSpPr>
          <p:nvPr/>
        </p:nvSpPr>
        <p:spPr bwMode="auto">
          <a:xfrm>
            <a:off x="7639050" y="2971801"/>
            <a:ext cx="1582738" cy="576263"/>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事件为信号量</a:t>
            </a:r>
          </a:p>
        </p:txBody>
      </p:sp>
      <p:sp>
        <p:nvSpPr>
          <p:cNvPr id="221192" name="AutoShape 8"/>
          <p:cNvSpPr>
            <a:spLocks noChangeArrowheads="1"/>
          </p:cNvSpPr>
          <p:nvPr/>
        </p:nvSpPr>
        <p:spPr bwMode="auto">
          <a:xfrm>
            <a:off x="7629525" y="3795714"/>
            <a:ext cx="1582738" cy="719137"/>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有任务等待</a:t>
            </a:r>
          </a:p>
          <a:p>
            <a:pPr algn="ctr" eaLnBrk="1" hangingPunct="1"/>
            <a:r>
              <a:rPr lang="zh-CN" altLang="en-US" sz="1400"/>
              <a:t>信号量</a:t>
            </a:r>
          </a:p>
        </p:txBody>
      </p:sp>
      <p:sp>
        <p:nvSpPr>
          <p:cNvPr id="221193" name="AutoShape 9"/>
          <p:cNvSpPr>
            <a:spLocks noChangeArrowheads="1"/>
          </p:cNvSpPr>
          <p:nvPr/>
        </p:nvSpPr>
        <p:spPr bwMode="auto">
          <a:xfrm>
            <a:off x="7602538" y="4779963"/>
            <a:ext cx="1655762" cy="792162"/>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信号量计数器</a:t>
            </a:r>
          </a:p>
          <a:p>
            <a:pPr algn="ctr" eaLnBrk="1" hangingPunct="1"/>
            <a:r>
              <a:rPr lang="en-US" altLang="zh-CN" sz="1400"/>
              <a:t>&lt;65535</a:t>
            </a:r>
          </a:p>
        </p:txBody>
      </p:sp>
      <p:sp>
        <p:nvSpPr>
          <p:cNvPr id="221194" name="AutoShape 10"/>
          <p:cNvSpPr>
            <a:spLocks noChangeArrowheads="1"/>
          </p:cNvSpPr>
          <p:nvPr/>
        </p:nvSpPr>
        <p:spPr bwMode="auto">
          <a:xfrm>
            <a:off x="8001000" y="5857875"/>
            <a:ext cx="863600" cy="287338"/>
          </a:xfrm>
          <a:prstGeom prst="roundRect">
            <a:avLst>
              <a:gd name="adj" fmla="val 16667"/>
            </a:avLst>
          </a:prstGeom>
          <a:solidFill>
            <a:srgbClr val="FFFF99"/>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返回“溢出”</a:t>
            </a:r>
          </a:p>
        </p:txBody>
      </p:sp>
      <p:sp>
        <p:nvSpPr>
          <p:cNvPr id="221195" name="Line 11"/>
          <p:cNvSpPr>
            <a:spLocks noChangeShapeType="1"/>
          </p:cNvSpPr>
          <p:nvPr/>
        </p:nvSpPr>
        <p:spPr bwMode="auto">
          <a:xfrm>
            <a:off x="8429625" y="1676400"/>
            <a:ext cx="0" cy="287338"/>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 name="Group 12"/>
          <p:cNvGrpSpPr/>
          <p:nvPr/>
        </p:nvGrpSpPr>
        <p:grpSpPr bwMode="auto">
          <a:xfrm>
            <a:off x="9477375" y="4400550"/>
            <a:ext cx="1150938" cy="571500"/>
            <a:chOff x="5010" y="2772"/>
            <a:chExt cx="725" cy="360"/>
          </a:xfrm>
        </p:grpSpPr>
        <p:sp>
          <p:nvSpPr>
            <p:cNvPr id="165948" name="Rectangle 13"/>
            <p:cNvSpPr>
              <a:spLocks noChangeArrowheads="1"/>
            </p:cNvSpPr>
            <p:nvPr/>
          </p:nvSpPr>
          <p:spPr bwMode="auto">
            <a:xfrm>
              <a:off x="5010" y="2951"/>
              <a:ext cx="725" cy="181"/>
            </a:xfrm>
            <a:prstGeom prst="rect">
              <a:avLst/>
            </a:prstGeom>
            <a:solidFill>
              <a:srgbClr val="CC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任务调度</a:t>
              </a:r>
            </a:p>
          </p:txBody>
        </p:sp>
        <p:sp>
          <p:nvSpPr>
            <p:cNvPr id="165949" name="Line 14"/>
            <p:cNvSpPr>
              <a:spLocks noChangeShapeType="1"/>
            </p:cNvSpPr>
            <p:nvPr/>
          </p:nvSpPr>
          <p:spPr bwMode="auto">
            <a:xfrm>
              <a:off x="5382" y="2772"/>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15"/>
          <p:cNvGrpSpPr/>
          <p:nvPr/>
        </p:nvGrpSpPr>
        <p:grpSpPr bwMode="auto">
          <a:xfrm>
            <a:off x="9632950" y="4970464"/>
            <a:ext cx="863600" cy="574675"/>
            <a:chOff x="5108" y="3131"/>
            <a:chExt cx="544" cy="362"/>
          </a:xfrm>
        </p:grpSpPr>
        <p:sp>
          <p:nvSpPr>
            <p:cNvPr id="165946" name="AutoShape 16"/>
            <p:cNvSpPr>
              <a:spLocks noChangeArrowheads="1"/>
            </p:cNvSpPr>
            <p:nvPr/>
          </p:nvSpPr>
          <p:spPr bwMode="auto">
            <a:xfrm>
              <a:off x="5108" y="3312"/>
              <a:ext cx="544" cy="181"/>
            </a:xfrm>
            <a:prstGeom prst="roundRect">
              <a:avLst>
                <a:gd name="adj" fmla="val 16667"/>
              </a:avLst>
            </a:prstGeom>
            <a:solidFill>
              <a:srgbClr val="CCFFFF"/>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返回“无错”</a:t>
              </a:r>
            </a:p>
          </p:txBody>
        </p:sp>
        <p:sp>
          <p:nvSpPr>
            <p:cNvPr id="165947" name="Line 17"/>
            <p:cNvSpPr>
              <a:spLocks noChangeShapeType="1"/>
            </p:cNvSpPr>
            <p:nvPr/>
          </p:nvSpPr>
          <p:spPr bwMode="auto">
            <a:xfrm>
              <a:off x="5382" y="3131"/>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 name="Group 18"/>
          <p:cNvGrpSpPr/>
          <p:nvPr/>
        </p:nvGrpSpPr>
        <p:grpSpPr bwMode="auto">
          <a:xfrm>
            <a:off x="6400800" y="5429250"/>
            <a:ext cx="863600" cy="573088"/>
            <a:chOff x="3072" y="3420"/>
            <a:chExt cx="544" cy="361"/>
          </a:xfrm>
        </p:grpSpPr>
        <p:sp>
          <p:nvSpPr>
            <p:cNvPr id="165944" name="AutoShape 19"/>
            <p:cNvSpPr>
              <a:spLocks noChangeArrowheads="1"/>
            </p:cNvSpPr>
            <p:nvPr/>
          </p:nvSpPr>
          <p:spPr bwMode="auto">
            <a:xfrm>
              <a:off x="3072" y="3600"/>
              <a:ext cx="544" cy="181"/>
            </a:xfrm>
            <a:prstGeom prst="roundRect">
              <a:avLst>
                <a:gd name="adj" fmla="val 16667"/>
              </a:avLst>
            </a:prstGeom>
            <a:solidFill>
              <a:srgbClr val="CCFFFF"/>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返回“无错”</a:t>
              </a:r>
            </a:p>
          </p:txBody>
        </p:sp>
        <p:sp>
          <p:nvSpPr>
            <p:cNvPr id="165945" name="Line 20"/>
            <p:cNvSpPr>
              <a:spLocks noChangeShapeType="1"/>
            </p:cNvSpPr>
            <p:nvPr/>
          </p:nvSpPr>
          <p:spPr bwMode="auto">
            <a:xfrm>
              <a:off x="3342" y="3420"/>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 name="Group 21"/>
          <p:cNvGrpSpPr/>
          <p:nvPr/>
        </p:nvGrpSpPr>
        <p:grpSpPr bwMode="auto">
          <a:xfrm>
            <a:off x="6324600" y="4876801"/>
            <a:ext cx="1371600" cy="542925"/>
            <a:chOff x="3024" y="3072"/>
            <a:chExt cx="864" cy="342"/>
          </a:xfrm>
        </p:grpSpPr>
        <p:sp>
          <p:nvSpPr>
            <p:cNvPr id="165940" name="Rectangle 22"/>
            <p:cNvSpPr>
              <a:spLocks noChangeArrowheads="1"/>
            </p:cNvSpPr>
            <p:nvPr/>
          </p:nvSpPr>
          <p:spPr bwMode="auto">
            <a:xfrm>
              <a:off x="3024" y="3097"/>
              <a:ext cx="635" cy="317"/>
            </a:xfrm>
            <a:prstGeom prst="rect">
              <a:avLst/>
            </a:prstGeom>
            <a:solidFill>
              <a:srgbClr val="CC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信号量</a:t>
              </a:r>
            </a:p>
            <a:p>
              <a:pPr algn="ctr" eaLnBrk="1" hangingPunct="1"/>
              <a:r>
                <a:rPr lang="zh-CN" altLang="en-US" sz="1400"/>
                <a:t>计数器加</a:t>
              </a:r>
              <a:r>
                <a:rPr lang="en-US" altLang="zh-CN" sz="1400"/>
                <a:t>1</a:t>
              </a:r>
            </a:p>
          </p:txBody>
        </p:sp>
        <p:grpSp>
          <p:nvGrpSpPr>
            <p:cNvPr id="165941" name="Group 23"/>
            <p:cNvGrpSpPr/>
            <p:nvPr/>
          </p:nvGrpSpPr>
          <p:grpSpPr bwMode="auto">
            <a:xfrm>
              <a:off x="3648" y="3072"/>
              <a:ext cx="240" cy="192"/>
              <a:chOff x="3648" y="3072"/>
              <a:chExt cx="240" cy="192"/>
            </a:xfrm>
          </p:grpSpPr>
          <p:sp>
            <p:nvSpPr>
              <p:cNvPr id="165942" name="Line 24"/>
              <p:cNvSpPr>
                <a:spLocks noChangeShapeType="1"/>
              </p:cNvSpPr>
              <p:nvPr/>
            </p:nvSpPr>
            <p:spPr bwMode="auto">
              <a:xfrm flipH="1">
                <a:off x="3648" y="326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5943" name="Text Box 25"/>
              <p:cNvSpPr txBox="1">
                <a:spLocks noChangeArrowheads="1"/>
              </p:cNvSpPr>
              <p:nvPr/>
            </p:nvSpPr>
            <p:spPr bwMode="auto">
              <a:xfrm>
                <a:off x="3696" y="307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grpSp>
        <p:nvGrpSpPr>
          <p:cNvPr id="7" name="Group 26"/>
          <p:cNvGrpSpPr/>
          <p:nvPr/>
        </p:nvGrpSpPr>
        <p:grpSpPr bwMode="auto">
          <a:xfrm>
            <a:off x="8429625" y="5514976"/>
            <a:ext cx="323850" cy="334963"/>
            <a:chOff x="4350" y="3474"/>
            <a:chExt cx="204" cy="211"/>
          </a:xfrm>
        </p:grpSpPr>
        <p:sp>
          <p:nvSpPr>
            <p:cNvPr id="165938" name="Line 27"/>
            <p:cNvSpPr>
              <a:spLocks noChangeShapeType="1"/>
            </p:cNvSpPr>
            <p:nvPr/>
          </p:nvSpPr>
          <p:spPr bwMode="auto">
            <a:xfrm>
              <a:off x="4350" y="3504"/>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5939" name="Text Box 28"/>
            <p:cNvSpPr txBox="1">
              <a:spLocks noChangeArrowheads="1"/>
            </p:cNvSpPr>
            <p:nvPr/>
          </p:nvSpPr>
          <p:spPr bwMode="auto">
            <a:xfrm>
              <a:off x="4362" y="347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grpSp>
        <p:nvGrpSpPr>
          <p:cNvPr id="8" name="Group 29"/>
          <p:cNvGrpSpPr/>
          <p:nvPr/>
        </p:nvGrpSpPr>
        <p:grpSpPr bwMode="auto">
          <a:xfrm>
            <a:off x="9144001" y="2057400"/>
            <a:ext cx="1235075" cy="503238"/>
            <a:chOff x="4800" y="1296"/>
            <a:chExt cx="778" cy="317"/>
          </a:xfrm>
        </p:grpSpPr>
        <p:sp>
          <p:nvSpPr>
            <p:cNvPr id="165934" name="AutoShape 30"/>
            <p:cNvSpPr>
              <a:spLocks noChangeArrowheads="1"/>
            </p:cNvSpPr>
            <p:nvPr/>
          </p:nvSpPr>
          <p:spPr bwMode="auto">
            <a:xfrm>
              <a:off x="5034" y="1296"/>
              <a:ext cx="544" cy="317"/>
            </a:xfrm>
            <a:prstGeom prst="roundRect">
              <a:avLst>
                <a:gd name="adj" fmla="val 16667"/>
              </a:avLst>
            </a:prstGeom>
            <a:solidFill>
              <a:srgbClr val="CCFFFF"/>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a:t>
              </a:r>
              <a:r>
                <a:rPr lang="en-US" altLang="zh-CN" sz="1400"/>
                <a:t>ECB</a:t>
              </a:r>
            </a:p>
            <a:p>
              <a:pPr algn="ctr" eaLnBrk="1" hangingPunct="1"/>
              <a:r>
                <a:rPr lang="zh-CN" altLang="en-US" sz="1400"/>
                <a:t>为</a:t>
              </a:r>
              <a:r>
                <a:rPr lang="en-US" altLang="zh-CN" sz="1400"/>
                <a:t>NULL”</a:t>
              </a:r>
            </a:p>
          </p:txBody>
        </p:sp>
        <p:grpSp>
          <p:nvGrpSpPr>
            <p:cNvPr id="165935" name="Group 31"/>
            <p:cNvGrpSpPr/>
            <p:nvPr/>
          </p:nvGrpSpPr>
          <p:grpSpPr bwMode="auto">
            <a:xfrm>
              <a:off x="4800" y="1296"/>
              <a:ext cx="228" cy="192"/>
              <a:chOff x="4800" y="1296"/>
              <a:chExt cx="228" cy="192"/>
            </a:xfrm>
          </p:grpSpPr>
          <p:sp>
            <p:nvSpPr>
              <p:cNvPr id="165936" name="Line 32"/>
              <p:cNvSpPr>
                <a:spLocks noChangeShapeType="1"/>
              </p:cNvSpPr>
              <p:nvPr/>
            </p:nvSpPr>
            <p:spPr bwMode="auto">
              <a:xfrm>
                <a:off x="4847" y="146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5937" name="Text Box 33"/>
              <p:cNvSpPr txBox="1">
                <a:spLocks noChangeArrowheads="1"/>
              </p:cNvSpPr>
              <p:nvPr/>
            </p:nvSpPr>
            <p:spPr bwMode="auto">
              <a:xfrm>
                <a:off x="4800" y="1296"/>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grpSp>
        <p:nvGrpSpPr>
          <p:cNvPr id="10" name="Group 34"/>
          <p:cNvGrpSpPr/>
          <p:nvPr/>
        </p:nvGrpSpPr>
        <p:grpSpPr bwMode="auto">
          <a:xfrm>
            <a:off x="8429626" y="2667000"/>
            <a:ext cx="333375" cy="304800"/>
            <a:chOff x="4350" y="1680"/>
            <a:chExt cx="210" cy="192"/>
          </a:xfrm>
        </p:grpSpPr>
        <p:sp>
          <p:nvSpPr>
            <p:cNvPr id="165932" name="Line 35"/>
            <p:cNvSpPr>
              <a:spLocks noChangeShapeType="1"/>
            </p:cNvSpPr>
            <p:nvPr/>
          </p:nvSpPr>
          <p:spPr bwMode="auto">
            <a:xfrm>
              <a:off x="4350" y="1691"/>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5933" name="Text Box 36"/>
            <p:cNvSpPr txBox="1">
              <a:spLocks noChangeArrowheads="1"/>
            </p:cNvSpPr>
            <p:nvPr/>
          </p:nvSpPr>
          <p:spPr bwMode="auto">
            <a:xfrm>
              <a:off x="4368" y="168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grpSp>
        <p:nvGrpSpPr>
          <p:cNvPr id="11" name="Group 37"/>
          <p:cNvGrpSpPr/>
          <p:nvPr/>
        </p:nvGrpSpPr>
        <p:grpSpPr bwMode="auto">
          <a:xfrm>
            <a:off x="9144000" y="2971800"/>
            <a:ext cx="1219200" cy="533400"/>
            <a:chOff x="4800" y="1872"/>
            <a:chExt cx="768" cy="336"/>
          </a:xfrm>
        </p:grpSpPr>
        <p:sp>
          <p:nvSpPr>
            <p:cNvPr id="165928" name="AutoShape 38"/>
            <p:cNvSpPr>
              <a:spLocks noChangeArrowheads="1"/>
            </p:cNvSpPr>
            <p:nvPr/>
          </p:nvSpPr>
          <p:spPr bwMode="auto">
            <a:xfrm>
              <a:off x="5024" y="1891"/>
              <a:ext cx="544" cy="317"/>
            </a:xfrm>
            <a:prstGeom prst="roundRect">
              <a:avLst>
                <a:gd name="adj" fmla="val 16667"/>
              </a:avLst>
            </a:prstGeom>
            <a:solidFill>
              <a:srgbClr val="CCFFFF"/>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返回“事件</a:t>
              </a:r>
            </a:p>
            <a:p>
              <a:pPr algn="ctr" eaLnBrk="1" hangingPunct="1"/>
              <a:r>
                <a:rPr lang="zh-CN" altLang="en-US" sz="1400"/>
                <a:t>类型错误”</a:t>
              </a:r>
            </a:p>
          </p:txBody>
        </p:sp>
        <p:grpSp>
          <p:nvGrpSpPr>
            <p:cNvPr id="165929" name="Group 39"/>
            <p:cNvGrpSpPr/>
            <p:nvPr/>
          </p:nvGrpSpPr>
          <p:grpSpPr bwMode="auto">
            <a:xfrm>
              <a:off x="4800" y="1872"/>
              <a:ext cx="223" cy="192"/>
              <a:chOff x="4800" y="1872"/>
              <a:chExt cx="223" cy="192"/>
            </a:xfrm>
          </p:grpSpPr>
          <p:sp>
            <p:nvSpPr>
              <p:cNvPr id="165930" name="Line 40"/>
              <p:cNvSpPr>
                <a:spLocks noChangeShapeType="1"/>
              </p:cNvSpPr>
              <p:nvPr/>
            </p:nvSpPr>
            <p:spPr bwMode="auto">
              <a:xfrm>
                <a:off x="4842" y="2052"/>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5931" name="Text Box 41"/>
              <p:cNvSpPr txBox="1">
                <a:spLocks noChangeArrowheads="1"/>
              </p:cNvSpPr>
              <p:nvPr/>
            </p:nvSpPr>
            <p:spPr bwMode="auto">
              <a:xfrm>
                <a:off x="4800" y="187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grpSp>
      <p:grpSp>
        <p:nvGrpSpPr>
          <p:cNvPr id="13" name="Group 42"/>
          <p:cNvGrpSpPr/>
          <p:nvPr/>
        </p:nvGrpSpPr>
        <p:grpSpPr bwMode="auto">
          <a:xfrm>
            <a:off x="8429626" y="3505200"/>
            <a:ext cx="333375" cy="304800"/>
            <a:chOff x="4350" y="2208"/>
            <a:chExt cx="210" cy="192"/>
          </a:xfrm>
        </p:grpSpPr>
        <p:sp>
          <p:nvSpPr>
            <p:cNvPr id="165926" name="Line 43"/>
            <p:cNvSpPr>
              <a:spLocks noChangeShapeType="1"/>
            </p:cNvSpPr>
            <p:nvPr/>
          </p:nvSpPr>
          <p:spPr bwMode="auto">
            <a:xfrm>
              <a:off x="4350" y="2219"/>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5927" name="Text Box 44"/>
            <p:cNvSpPr txBox="1">
              <a:spLocks noChangeArrowheads="1"/>
            </p:cNvSpPr>
            <p:nvPr/>
          </p:nvSpPr>
          <p:spPr bwMode="auto">
            <a:xfrm>
              <a:off x="4368" y="2208"/>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nvGrpSpPr>
          <p:cNvPr id="14" name="Group 45"/>
          <p:cNvGrpSpPr/>
          <p:nvPr/>
        </p:nvGrpSpPr>
        <p:grpSpPr bwMode="auto">
          <a:xfrm>
            <a:off x="9144001" y="3886201"/>
            <a:ext cx="1495425" cy="512763"/>
            <a:chOff x="4800" y="2448"/>
            <a:chExt cx="942" cy="323"/>
          </a:xfrm>
        </p:grpSpPr>
        <p:sp>
          <p:nvSpPr>
            <p:cNvPr id="165922" name="Rectangle 46"/>
            <p:cNvSpPr>
              <a:spLocks noChangeArrowheads="1"/>
            </p:cNvSpPr>
            <p:nvPr/>
          </p:nvSpPr>
          <p:spPr bwMode="auto">
            <a:xfrm>
              <a:off x="5017" y="2454"/>
              <a:ext cx="725" cy="317"/>
            </a:xfrm>
            <a:prstGeom prst="rect">
              <a:avLst/>
            </a:prstGeom>
            <a:solidFill>
              <a:srgbClr val="CC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使相应的任务</a:t>
              </a:r>
            </a:p>
            <a:p>
              <a:pPr algn="ctr" eaLnBrk="1" hangingPunct="1"/>
              <a:r>
                <a:rPr lang="zh-CN" altLang="en-US" sz="1400"/>
                <a:t>就绪</a:t>
              </a:r>
            </a:p>
          </p:txBody>
        </p:sp>
        <p:grpSp>
          <p:nvGrpSpPr>
            <p:cNvPr id="165923" name="Group 47"/>
            <p:cNvGrpSpPr/>
            <p:nvPr/>
          </p:nvGrpSpPr>
          <p:grpSpPr bwMode="auto">
            <a:xfrm>
              <a:off x="4800" y="2448"/>
              <a:ext cx="217" cy="192"/>
              <a:chOff x="4800" y="2448"/>
              <a:chExt cx="217" cy="192"/>
            </a:xfrm>
          </p:grpSpPr>
          <p:sp>
            <p:nvSpPr>
              <p:cNvPr id="165924" name="Line 48"/>
              <p:cNvSpPr>
                <a:spLocks noChangeShapeType="1"/>
              </p:cNvSpPr>
              <p:nvPr/>
            </p:nvSpPr>
            <p:spPr bwMode="auto">
              <a:xfrm>
                <a:off x="4836" y="2616"/>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5925" name="Text Box 49"/>
              <p:cNvSpPr txBox="1">
                <a:spLocks noChangeArrowheads="1"/>
              </p:cNvSpPr>
              <p:nvPr/>
            </p:nvSpPr>
            <p:spPr bwMode="auto">
              <a:xfrm>
                <a:off x="4800" y="2448"/>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grpSp>
        <p:nvGrpSpPr>
          <p:cNvPr id="16" name="Group 50"/>
          <p:cNvGrpSpPr/>
          <p:nvPr/>
        </p:nvGrpSpPr>
        <p:grpSpPr bwMode="auto">
          <a:xfrm>
            <a:off x="8429626" y="4495800"/>
            <a:ext cx="333375" cy="304800"/>
            <a:chOff x="4350" y="2832"/>
            <a:chExt cx="210" cy="192"/>
          </a:xfrm>
        </p:grpSpPr>
        <p:sp>
          <p:nvSpPr>
            <p:cNvPr id="165920" name="Line 51"/>
            <p:cNvSpPr>
              <a:spLocks noChangeShapeType="1"/>
            </p:cNvSpPr>
            <p:nvPr/>
          </p:nvSpPr>
          <p:spPr bwMode="auto">
            <a:xfrm>
              <a:off x="4350" y="2837"/>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5921" name="Text Box 52"/>
            <p:cNvSpPr txBox="1">
              <a:spLocks noChangeArrowheads="1"/>
            </p:cNvSpPr>
            <p:nvPr/>
          </p:nvSpPr>
          <p:spPr bwMode="auto">
            <a:xfrm>
              <a:off x="4368" y="283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sp>
        <p:nvSpPr>
          <p:cNvPr id="221237" name="Rectangle 53"/>
          <p:cNvSpPr>
            <a:spLocks noChangeArrowheads="1"/>
          </p:cNvSpPr>
          <p:nvPr/>
        </p:nvSpPr>
        <p:spPr bwMode="auto">
          <a:xfrm>
            <a:off x="1905000" y="2009775"/>
            <a:ext cx="2971800" cy="609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1238" name="Rectangle 54"/>
          <p:cNvSpPr>
            <a:spLocks noChangeArrowheads="1"/>
          </p:cNvSpPr>
          <p:nvPr/>
        </p:nvSpPr>
        <p:spPr bwMode="auto">
          <a:xfrm>
            <a:off x="1905000" y="2609850"/>
            <a:ext cx="4191000" cy="609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1239" name="Rectangle 55"/>
          <p:cNvSpPr>
            <a:spLocks noChangeArrowheads="1"/>
          </p:cNvSpPr>
          <p:nvPr/>
        </p:nvSpPr>
        <p:spPr bwMode="auto">
          <a:xfrm>
            <a:off x="1905000" y="3581400"/>
            <a:ext cx="2971800" cy="228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1240" name="Rectangle 56"/>
          <p:cNvSpPr>
            <a:spLocks noChangeArrowheads="1"/>
          </p:cNvSpPr>
          <p:nvPr/>
        </p:nvSpPr>
        <p:spPr bwMode="auto">
          <a:xfrm>
            <a:off x="1905000" y="3771900"/>
            <a:ext cx="4343400" cy="228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1241" name="Rectangle 57"/>
          <p:cNvSpPr>
            <a:spLocks noChangeArrowheads="1"/>
          </p:cNvSpPr>
          <p:nvPr/>
        </p:nvSpPr>
        <p:spPr bwMode="auto">
          <a:xfrm>
            <a:off x="1905000" y="4171950"/>
            <a:ext cx="1524000" cy="228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1242" name="Rectangle 58"/>
          <p:cNvSpPr>
            <a:spLocks noChangeArrowheads="1"/>
          </p:cNvSpPr>
          <p:nvPr/>
        </p:nvSpPr>
        <p:spPr bwMode="auto">
          <a:xfrm>
            <a:off x="1905000" y="4381500"/>
            <a:ext cx="1981200" cy="228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1243" name="Rectangle 59"/>
          <p:cNvSpPr>
            <a:spLocks noChangeArrowheads="1"/>
          </p:cNvSpPr>
          <p:nvPr/>
        </p:nvSpPr>
        <p:spPr bwMode="auto">
          <a:xfrm>
            <a:off x="1905000" y="4781550"/>
            <a:ext cx="2971800" cy="990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1244" name="Rectangle 60"/>
          <p:cNvSpPr>
            <a:spLocks noChangeArrowheads="1"/>
          </p:cNvSpPr>
          <p:nvPr/>
        </p:nvSpPr>
        <p:spPr bwMode="auto">
          <a:xfrm>
            <a:off x="1905000" y="5943600"/>
            <a:ext cx="1905000" cy="228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 name="燕尾形 60">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6" name="标题 5"/>
          <p:cNvSpPr>
            <a:spLocks noGrp="1"/>
          </p:cNvSpPr>
          <p:nvPr>
            <p:ph type="title"/>
          </p:nvPr>
        </p:nvSpPr>
        <p:spPr/>
        <p:txBody>
          <a:bodyPr/>
          <a:lstStyle/>
          <a:p>
            <a:endParaRPr lang="zh-CN" altLang="en-US"/>
          </a:p>
        </p:txBody>
      </p:sp>
      <p:sp>
        <p:nvSpPr>
          <p:cNvPr id="9" name="内容占位符 8"/>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221187"/>
                                        </p:tgtEl>
                                        <p:attrNameLst>
                                          <p:attrName>style.visibility</p:attrName>
                                        </p:attrNameLst>
                                      </p:cBhvr>
                                      <p:to>
                                        <p:strVal val="visible"/>
                                      </p:to>
                                    </p:set>
                                    <p:anim calcmode="discrete" valueType="clr">
                                      <p:cBhvr override="childStyle">
                                        <p:cTn id="7" dur="80"/>
                                        <p:tgtEl>
                                          <p:spTgt spid="221187"/>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21187"/>
                                        </p:tgtEl>
                                        <p:attrNameLst>
                                          <p:attrName>fillcolor</p:attrName>
                                        </p:attrNameLst>
                                      </p:cBhvr>
                                      <p:tavLst>
                                        <p:tav tm="0">
                                          <p:val>
                                            <p:clrVal>
                                              <a:schemeClr val="accent2"/>
                                            </p:clrVal>
                                          </p:val>
                                        </p:tav>
                                        <p:tav tm="50000">
                                          <p:val>
                                            <p:clrVal>
                                              <a:schemeClr val="hlink"/>
                                            </p:clrVal>
                                          </p:val>
                                        </p:tav>
                                      </p:tavLst>
                                    </p:anim>
                                    <p:set>
                                      <p:cBhvr>
                                        <p:cTn id="9" dur="80"/>
                                        <p:tgtEl>
                                          <p:spTgt spid="221187"/>
                                        </p:tgtEl>
                                        <p:attrNameLst>
                                          <p:attrName>fill.type</p:attrName>
                                        </p:attrNameLst>
                                      </p:cBhvr>
                                      <p:to>
                                        <p:strVal val="solid"/>
                                      </p:to>
                                    </p:set>
                                  </p:childTnLst>
                                </p:cTn>
                              </p:par>
                            </p:childTnLst>
                          </p:cTn>
                        </p:par>
                        <p:par>
                          <p:cTn id="10" fill="hold">
                            <p:stCondLst>
                              <p:cond delay="0"/>
                            </p:stCondLst>
                            <p:childTnLst>
                              <p:par>
                                <p:cTn id="11" presetID="12" presetClass="entr" presetSubtype="1" fill="hold" grpId="0" nodeType="afterEffect">
                                  <p:stCondLst>
                                    <p:cond delay="0"/>
                                  </p:stCondLst>
                                  <p:childTnLst>
                                    <p:set>
                                      <p:cBhvr>
                                        <p:cTn id="12" dur="1" fill="hold">
                                          <p:stCondLst>
                                            <p:cond delay="0"/>
                                          </p:stCondLst>
                                        </p:cTn>
                                        <p:tgtEl>
                                          <p:spTgt spid="221188"/>
                                        </p:tgtEl>
                                        <p:attrNameLst>
                                          <p:attrName>style.visibility</p:attrName>
                                        </p:attrNameLst>
                                      </p:cBhvr>
                                      <p:to>
                                        <p:strVal val="visible"/>
                                      </p:to>
                                    </p:set>
                                    <p:animEffect transition="in" filter="slide(fromTop)">
                                      <p:cBhvr>
                                        <p:cTn id="13" dur="500"/>
                                        <p:tgtEl>
                                          <p:spTgt spid="221188"/>
                                        </p:tgtEl>
                                      </p:cBhvr>
                                    </p:animEffect>
                                  </p:childTnLst>
                                </p:cTn>
                              </p:par>
                            </p:childTnLst>
                          </p:cTn>
                        </p:par>
                        <p:par>
                          <p:cTn id="14" fill="hold">
                            <p:stCondLst>
                              <p:cond delay="500"/>
                            </p:stCondLst>
                            <p:childTnLst>
                              <p:par>
                                <p:cTn id="15" presetID="22" presetClass="entr" presetSubtype="1" fill="hold" grpId="0" nodeType="afterEffect">
                                  <p:stCondLst>
                                    <p:cond delay="0"/>
                                  </p:stCondLst>
                                  <p:childTnLst>
                                    <p:set>
                                      <p:cBhvr>
                                        <p:cTn id="16" dur="1" fill="hold">
                                          <p:stCondLst>
                                            <p:cond delay="0"/>
                                          </p:stCondLst>
                                        </p:cTn>
                                        <p:tgtEl>
                                          <p:spTgt spid="221189"/>
                                        </p:tgtEl>
                                        <p:attrNameLst>
                                          <p:attrName>style.visibility</p:attrName>
                                        </p:attrNameLst>
                                      </p:cBhvr>
                                      <p:to>
                                        <p:strVal val="visible"/>
                                      </p:to>
                                    </p:set>
                                    <p:animEffect transition="in" filter="wipe(up)">
                                      <p:cBhvr>
                                        <p:cTn id="17" dur="500"/>
                                        <p:tgtEl>
                                          <p:spTgt spid="221189"/>
                                        </p:tgtEl>
                                      </p:cBhvr>
                                    </p:animEffect>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221195"/>
                                        </p:tgtEl>
                                        <p:attrNameLst>
                                          <p:attrName>style.visibility</p:attrName>
                                        </p:attrNameLst>
                                      </p:cBhvr>
                                      <p:to>
                                        <p:strVal val="visible"/>
                                      </p:to>
                                    </p:set>
                                    <p:animEffect transition="in" filter="wipe(up)">
                                      <p:cBhvr>
                                        <p:cTn id="21" dur="500"/>
                                        <p:tgtEl>
                                          <p:spTgt spid="221195"/>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221237"/>
                                        </p:tgtEl>
                                        <p:attrNameLst>
                                          <p:attrName>style.visibility</p:attrName>
                                        </p:attrNameLst>
                                      </p:cBhvr>
                                      <p:to>
                                        <p:strVal val="visible"/>
                                      </p:to>
                                    </p:set>
                                    <p:anim calcmode="lin" valueType="num">
                                      <p:cBhvr>
                                        <p:cTn id="26" dur="500" fill="hold"/>
                                        <p:tgtEl>
                                          <p:spTgt spid="221237"/>
                                        </p:tgtEl>
                                        <p:attrNameLst>
                                          <p:attrName>ppt_w</p:attrName>
                                        </p:attrNameLst>
                                      </p:cBhvr>
                                      <p:tavLst>
                                        <p:tav tm="0">
                                          <p:val>
                                            <p:fltVal val="0"/>
                                          </p:val>
                                        </p:tav>
                                        <p:tav tm="100000">
                                          <p:val>
                                            <p:strVal val="#ppt_w"/>
                                          </p:val>
                                        </p:tav>
                                      </p:tavLst>
                                    </p:anim>
                                    <p:anim calcmode="lin" valueType="num">
                                      <p:cBhvr>
                                        <p:cTn id="27" dur="500" fill="hold"/>
                                        <p:tgtEl>
                                          <p:spTgt spid="221237"/>
                                        </p:tgtEl>
                                        <p:attrNameLst>
                                          <p:attrName>ppt_h</p:attrName>
                                        </p:attrNameLst>
                                      </p:cBhvr>
                                      <p:tavLst>
                                        <p:tav tm="0">
                                          <p:val>
                                            <p:fltVal val="0"/>
                                          </p:val>
                                        </p:tav>
                                        <p:tav tm="100000">
                                          <p:val>
                                            <p:strVal val="#ppt_h"/>
                                          </p:val>
                                        </p:tav>
                                      </p:tavLst>
                                    </p:anim>
                                    <p:animEffect transition="in" filter="fade">
                                      <p:cBhvr>
                                        <p:cTn id="28" dur="500"/>
                                        <p:tgtEl>
                                          <p:spTgt spid="221237"/>
                                        </p:tgtEl>
                                      </p:cBhvr>
                                    </p:animEffect>
                                  </p:childTnLst>
                                </p:cTn>
                              </p:par>
                              <p:par>
                                <p:cTn id="29" presetID="1" presetClass="emph" presetSubtype="2" fill="hold" nodeType="withEffect">
                                  <p:stCondLst>
                                    <p:cond delay="0"/>
                                  </p:stCondLst>
                                  <p:childTnLst>
                                    <p:animClr clrSpc="rgb" dir="cw">
                                      <p:cBhvr>
                                        <p:cTn id="30" dur="500" fill="hold"/>
                                        <p:tgtEl>
                                          <p:spTgt spid="221189"/>
                                        </p:tgtEl>
                                        <p:attrNameLst>
                                          <p:attrName>fillcolor</p:attrName>
                                        </p:attrNameLst>
                                      </p:cBhvr>
                                      <p:to>
                                        <a:srgbClr val="CCFFFF"/>
                                      </p:to>
                                    </p:animClr>
                                    <p:set>
                                      <p:cBhvr>
                                        <p:cTn id="31" dur="500" fill="hold"/>
                                        <p:tgtEl>
                                          <p:spTgt spid="221189"/>
                                        </p:tgtEl>
                                        <p:attrNameLst>
                                          <p:attrName>fill.type</p:attrName>
                                        </p:attrNameLst>
                                      </p:cBhvr>
                                      <p:to>
                                        <p:strVal val="solid"/>
                                      </p:to>
                                    </p:set>
                                    <p:set>
                                      <p:cBhvr>
                                        <p:cTn id="32" dur="500" fill="hold"/>
                                        <p:tgtEl>
                                          <p:spTgt spid="221189"/>
                                        </p:tgtEl>
                                        <p:attrNameLst>
                                          <p:attrName>fill.on</p:attrName>
                                        </p:attrNameLst>
                                      </p:cBhvr>
                                      <p:to>
                                        <p:strVal val="true"/>
                                      </p:to>
                                    </p:set>
                                  </p:childTnLst>
                                </p:cTn>
                              </p:par>
                            </p:childTnLst>
                          </p:cTn>
                        </p:par>
                        <p:par>
                          <p:cTn id="33" fill="hold">
                            <p:stCondLst>
                              <p:cond delay="500"/>
                            </p:stCondLst>
                            <p:childTnLst>
                              <p:par>
                                <p:cTn id="34" presetID="22" presetClass="entr" presetSubtype="1" fill="hold" grpId="0" nodeType="afterEffect">
                                  <p:stCondLst>
                                    <p:cond delay="0"/>
                                  </p:stCondLst>
                                  <p:childTnLst>
                                    <p:set>
                                      <p:cBhvr>
                                        <p:cTn id="35" dur="1" fill="hold">
                                          <p:stCondLst>
                                            <p:cond delay="0"/>
                                          </p:stCondLst>
                                        </p:cTn>
                                        <p:tgtEl>
                                          <p:spTgt spid="221190"/>
                                        </p:tgtEl>
                                        <p:attrNameLst>
                                          <p:attrName>style.visibility</p:attrName>
                                        </p:attrNameLst>
                                      </p:cBhvr>
                                      <p:to>
                                        <p:strVal val="visible"/>
                                      </p:to>
                                    </p:set>
                                    <p:animEffect transition="in" filter="wipe(up)">
                                      <p:cBhvr>
                                        <p:cTn id="36" dur="500"/>
                                        <p:tgtEl>
                                          <p:spTgt spid="221190"/>
                                        </p:tgtEl>
                                      </p:cBhvr>
                                    </p:animEffect>
                                  </p:childTnLst>
                                </p:cTn>
                              </p:par>
                            </p:childTnLst>
                          </p:cTn>
                        </p:par>
                        <p:par>
                          <p:cTn id="37" fill="hold">
                            <p:stCondLst>
                              <p:cond delay="1000"/>
                            </p:stCondLst>
                            <p:childTnLst>
                              <p:par>
                                <p:cTn id="38" presetID="22" presetClass="entr" presetSubtype="8"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left)">
                                      <p:cBhvr>
                                        <p:cTn id="40" dur="500"/>
                                        <p:tgtEl>
                                          <p:spTgt spid="8"/>
                                        </p:tgtEl>
                                      </p:cBhvr>
                                    </p:animEffect>
                                  </p:childTnLst>
                                </p:cTn>
                              </p:par>
                            </p:childTnLst>
                          </p:cTn>
                        </p:par>
                        <p:par>
                          <p:cTn id="41" fill="hold">
                            <p:stCondLst>
                              <p:cond delay="1500"/>
                            </p:stCondLst>
                            <p:childTnLst>
                              <p:par>
                                <p:cTn id="42" presetID="22" presetClass="entr" presetSubtype="1" fill="hold" nodeType="after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up)">
                                      <p:cBhvr>
                                        <p:cTn id="44" dur="5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221237"/>
                                        </p:tgtEl>
                                        <p:attrNameLst>
                                          <p:attrName>style.visibility</p:attrName>
                                        </p:attrNameLst>
                                      </p:cBhvr>
                                      <p:to>
                                        <p:strVal val="hidden"/>
                                      </p:to>
                                    </p:set>
                                  </p:childTnLst>
                                </p:cTn>
                              </p:par>
                              <p:par>
                                <p:cTn id="49" presetID="1" presetClass="emph" presetSubtype="2" fill="hold" nodeType="withEffect">
                                  <p:stCondLst>
                                    <p:cond delay="0"/>
                                  </p:stCondLst>
                                  <p:childTnLst>
                                    <p:animClr clrSpc="rgb" dir="cw">
                                      <p:cBhvr>
                                        <p:cTn id="50" dur="500" fill="hold"/>
                                        <p:tgtEl>
                                          <p:spTgt spid="221190"/>
                                        </p:tgtEl>
                                        <p:attrNameLst>
                                          <p:attrName>fillcolor</p:attrName>
                                        </p:attrNameLst>
                                      </p:cBhvr>
                                      <p:to>
                                        <a:srgbClr val="CCFFFF"/>
                                      </p:to>
                                    </p:animClr>
                                    <p:set>
                                      <p:cBhvr>
                                        <p:cTn id="51" dur="500" fill="hold"/>
                                        <p:tgtEl>
                                          <p:spTgt spid="221190"/>
                                        </p:tgtEl>
                                        <p:attrNameLst>
                                          <p:attrName>fill.type</p:attrName>
                                        </p:attrNameLst>
                                      </p:cBhvr>
                                      <p:to>
                                        <p:strVal val="solid"/>
                                      </p:to>
                                    </p:set>
                                    <p:set>
                                      <p:cBhvr>
                                        <p:cTn id="52" dur="500" fill="hold"/>
                                        <p:tgtEl>
                                          <p:spTgt spid="221190"/>
                                        </p:tgtEl>
                                        <p:attrNameLst>
                                          <p:attrName>fill.on</p:attrName>
                                        </p:attrNameLst>
                                      </p:cBhvr>
                                      <p:to>
                                        <p:strVal val="true"/>
                                      </p:to>
                                    </p:set>
                                  </p:childTnLst>
                                </p:cTn>
                              </p:par>
                              <p:par>
                                <p:cTn id="53" presetID="53" presetClass="entr" presetSubtype="16" fill="hold" grpId="0" nodeType="withEffect">
                                  <p:stCondLst>
                                    <p:cond delay="0"/>
                                  </p:stCondLst>
                                  <p:childTnLst>
                                    <p:set>
                                      <p:cBhvr>
                                        <p:cTn id="54" dur="1" fill="hold">
                                          <p:stCondLst>
                                            <p:cond delay="0"/>
                                          </p:stCondLst>
                                        </p:cTn>
                                        <p:tgtEl>
                                          <p:spTgt spid="221238"/>
                                        </p:tgtEl>
                                        <p:attrNameLst>
                                          <p:attrName>style.visibility</p:attrName>
                                        </p:attrNameLst>
                                      </p:cBhvr>
                                      <p:to>
                                        <p:strVal val="visible"/>
                                      </p:to>
                                    </p:set>
                                    <p:anim calcmode="lin" valueType="num">
                                      <p:cBhvr>
                                        <p:cTn id="55" dur="500" fill="hold"/>
                                        <p:tgtEl>
                                          <p:spTgt spid="221238"/>
                                        </p:tgtEl>
                                        <p:attrNameLst>
                                          <p:attrName>ppt_w</p:attrName>
                                        </p:attrNameLst>
                                      </p:cBhvr>
                                      <p:tavLst>
                                        <p:tav tm="0">
                                          <p:val>
                                            <p:fltVal val="0"/>
                                          </p:val>
                                        </p:tav>
                                        <p:tav tm="100000">
                                          <p:val>
                                            <p:strVal val="#ppt_w"/>
                                          </p:val>
                                        </p:tav>
                                      </p:tavLst>
                                    </p:anim>
                                    <p:anim calcmode="lin" valueType="num">
                                      <p:cBhvr>
                                        <p:cTn id="56" dur="500" fill="hold"/>
                                        <p:tgtEl>
                                          <p:spTgt spid="221238"/>
                                        </p:tgtEl>
                                        <p:attrNameLst>
                                          <p:attrName>ppt_h</p:attrName>
                                        </p:attrNameLst>
                                      </p:cBhvr>
                                      <p:tavLst>
                                        <p:tav tm="0">
                                          <p:val>
                                            <p:fltVal val="0"/>
                                          </p:val>
                                        </p:tav>
                                        <p:tav tm="100000">
                                          <p:val>
                                            <p:strVal val="#ppt_h"/>
                                          </p:val>
                                        </p:tav>
                                      </p:tavLst>
                                    </p:anim>
                                    <p:animEffect transition="in" filter="fade">
                                      <p:cBhvr>
                                        <p:cTn id="57" dur="500"/>
                                        <p:tgtEl>
                                          <p:spTgt spid="221238"/>
                                        </p:tgtEl>
                                      </p:cBhvr>
                                    </p:animEffect>
                                  </p:childTnLst>
                                </p:cTn>
                              </p:par>
                            </p:childTnLst>
                          </p:cTn>
                        </p:par>
                        <p:par>
                          <p:cTn id="58" fill="hold">
                            <p:stCondLst>
                              <p:cond delay="0"/>
                            </p:stCondLst>
                            <p:childTnLst>
                              <p:par>
                                <p:cTn id="59" presetID="22" presetClass="entr" presetSubtype="1" fill="hold" grpId="0" nodeType="afterEffect">
                                  <p:stCondLst>
                                    <p:cond delay="0"/>
                                  </p:stCondLst>
                                  <p:childTnLst>
                                    <p:set>
                                      <p:cBhvr>
                                        <p:cTn id="60" dur="1" fill="hold">
                                          <p:stCondLst>
                                            <p:cond delay="0"/>
                                          </p:stCondLst>
                                        </p:cTn>
                                        <p:tgtEl>
                                          <p:spTgt spid="221191"/>
                                        </p:tgtEl>
                                        <p:attrNameLst>
                                          <p:attrName>style.visibility</p:attrName>
                                        </p:attrNameLst>
                                      </p:cBhvr>
                                      <p:to>
                                        <p:strVal val="visible"/>
                                      </p:to>
                                    </p:set>
                                    <p:animEffect transition="in" filter="wipe(up)">
                                      <p:cBhvr>
                                        <p:cTn id="61" dur="500"/>
                                        <p:tgtEl>
                                          <p:spTgt spid="221191"/>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wipe(left)">
                                      <p:cBhvr>
                                        <p:cTn id="65" dur="500"/>
                                        <p:tgtEl>
                                          <p:spTgt spid="11"/>
                                        </p:tgtEl>
                                      </p:cBhvr>
                                    </p:animEffect>
                                  </p:childTnLst>
                                </p:cTn>
                              </p:par>
                            </p:childTnLst>
                          </p:cTn>
                        </p:par>
                        <p:par>
                          <p:cTn id="66" fill="hold">
                            <p:stCondLst>
                              <p:cond delay="1000"/>
                            </p:stCondLst>
                            <p:childTnLst>
                              <p:par>
                                <p:cTn id="67" presetID="22" presetClass="entr" presetSubtype="1" fill="hold" nodeType="afterEffect">
                                  <p:stCondLst>
                                    <p:cond delay="0"/>
                                  </p:stCondLst>
                                  <p:childTnLst>
                                    <p:set>
                                      <p:cBhvr>
                                        <p:cTn id="68" dur="1" fill="hold">
                                          <p:stCondLst>
                                            <p:cond delay="0"/>
                                          </p:stCondLst>
                                        </p:cTn>
                                        <p:tgtEl>
                                          <p:spTgt spid="13"/>
                                        </p:tgtEl>
                                        <p:attrNameLst>
                                          <p:attrName>style.visibility</p:attrName>
                                        </p:attrNameLst>
                                      </p:cBhvr>
                                      <p:to>
                                        <p:strVal val="visible"/>
                                      </p:to>
                                    </p:set>
                                    <p:animEffect transition="in" filter="wipe(up)">
                                      <p:cBhvr>
                                        <p:cTn id="69" dur="500"/>
                                        <p:tgtEl>
                                          <p:spTgt spid="13"/>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grpId="1" nodeType="clickEffect">
                                  <p:stCondLst>
                                    <p:cond delay="0"/>
                                  </p:stCondLst>
                                  <p:childTnLst>
                                    <p:set>
                                      <p:cBhvr>
                                        <p:cTn id="73" dur="1" fill="hold">
                                          <p:stCondLst>
                                            <p:cond delay="0"/>
                                          </p:stCondLst>
                                        </p:cTn>
                                        <p:tgtEl>
                                          <p:spTgt spid="221238"/>
                                        </p:tgtEl>
                                        <p:attrNameLst>
                                          <p:attrName>style.visibility</p:attrName>
                                        </p:attrNameLst>
                                      </p:cBhvr>
                                      <p:to>
                                        <p:strVal val="hidden"/>
                                      </p:to>
                                    </p:set>
                                  </p:childTnLst>
                                </p:cTn>
                              </p:par>
                              <p:par>
                                <p:cTn id="74" presetID="1" presetClass="emph" presetSubtype="2" fill="hold" nodeType="withEffect">
                                  <p:stCondLst>
                                    <p:cond delay="0"/>
                                  </p:stCondLst>
                                  <p:childTnLst>
                                    <p:animClr clrSpc="rgb" dir="cw">
                                      <p:cBhvr>
                                        <p:cTn id="75" dur="500" fill="hold"/>
                                        <p:tgtEl>
                                          <p:spTgt spid="221191"/>
                                        </p:tgtEl>
                                        <p:attrNameLst>
                                          <p:attrName>fillcolor</p:attrName>
                                        </p:attrNameLst>
                                      </p:cBhvr>
                                      <p:to>
                                        <a:srgbClr val="CCFFFF"/>
                                      </p:to>
                                    </p:animClr>
                                    <p:set>
                                      <p:cBhvr>
                                        <p:cTn id="76" dur="500" fill="hold"/>
                                        <p:tgtEl>
                                          <p:spTgt spid="221191"/>
                                        </p:tgtEl>
                                        <p:attrNameLst>
                                          <p:attrName>fill.type</p:attrName>
                                        </p:attrNameLst>
                                      </p:cBhvr>
                                      <p:to>
                                        <p:strVal val="solid"/>
                                      </p:to>
                                    </p:set>
                                    <p:set>
                                      <p:cBhvr>
                                        <p:cTn id="77" dur="500" fill="hold"/>
                                        <p:tgtEl>
                                          <p:spTgt spid="221191"/>
                                        </p:tgtEl>
                                        <p:attrNameLst>
                                          <p:attrName>fill.on</p:attrName>
                                        </p:attrNameLst>
                                      </p:cBhvr>
                                      <p:to>
                                        <p:strVal val="true"/>
                                      </p:to>
                                    </p:set>
                                  </p:childTnLst>
                                </p:cTn>
                              </p:par>
                              <p:par>
                                <p:cTn id="78" presetID="53" presetClass="entr" presetSubtype="16" fill="hold" grpId="0" nodeType="withEffect">
                                  <p:stCondLst>
                                    <p:cond delay="0"/>
                                  </p:stCondLst>
                                  <p:childTnLst>
                                    <p:set>
                                      <p:cBhvr>
                                        <p:cTn id="79" dur="1" fill="hold">
                                          <p:stCondLst>
                                            <p:cond delay="0"/>
                                          </p:stCondLst>
                                        </p:cTn>
                                        <p:tgtEl>
                                          <p:spTgt spid="221239"/>
                                        </p:tgtEl>
                                        <p:attrNameLst>
                                          <p:attrName>style.visibility</p:attrName>
                                        </p:attrNameLst>
                                      </p:cBhvr>
                                      <p:to>
                                        <p:strVal val="visible"/>
                                      </p:to>
                                    </p:set>
                                    <p:anim calcmode="lin" valueType="num">
                                      <p:cBhvr>
                                        <p:cTn id="80" dur="500" fill="hold"/>
                                        <p:tgtEl>
                                          <p:spTgt spid="221239"/>
                                        </p:tgtEl>
                                        <p:attrNameLst>
                                          <p:attrName>ppt_w</p:attrName>
                                        </p:attrNameLst>
                                      </p:cBhvr>
                                      <p:tavLst>
                                        <p:tav tm="0">
                                          <p:val>
                                            <p:fltVal val="0"/>
                                          </p:val>
                                        </p:tav>
                                        <p:tav tm="100000">
                                          <p:val>
                                            <p:strVal val="#ppt_w"/>
                                          </p:val>
                                        </p:tav>
                                      </p:tavLst>
                                    </p:anim>
                                    <p:anim calcmode="lin" valueType="num">
                                      <p:cBhvr>
                                        <p:cTn id="81" dur="500" fill="hold"/>
                                        <p:tgtEl>
                                          <p:spTgt spid="221239"/>
                                        </p:tgtEl>
                                        <p:attrNameLst>
                                          <p:attrName>ppt_h</p:attrName>
                                        </p:attrNameLst>
                                      </p:cBhvr>
                                      <p:tavLst>
                                        <p:tav tm="0">
                                          <p:val>
                                            <p:fltVal val="0"/>
                                          </p:val>
                                        </p:tav>
                                        <p:tav tm="100000">
                                          <p:val>
                                            <p:strVal val="#ppt_h"/>
                                          </p:val>
                                        </p:tav>
                                      </p:tavLst>
                                    </p:anim>
                                    <p:animEffect transition="in" filter="fade">
                                      <p:cBhvr>
                                        <p:cTn id="82" dur="500"/>
                                        <p:tgtEl>
                                          <p:spTgt spid="221239"/>
                                        </p:tgtEl>
                                      </p:cBhvr>
                                    </p:animEffect>
                                  </p:childTnLst>
                                </p:cTn>
                              </p:par>
                            </p:childTnLst>
                          </p:cTn>
                        </p:par>
                        <p:par>
                          <p:cTn id="83" fill="hold">
                            <p:stCondLst>
                              <p:cond delay="0"/>
                            </p:stCondLst>
                            <p:childTnLst>
                              <p:par>
                                <p:cTn id="84" presetID="22" presetClass="entr" presetSubtype="1" fill="hold" grpId="0" nodeType="afterEffect">
                                  <p:stCondLst>
                                    <p:cond delay="0"/>
                                  </p:stCondLst>
                                  <p:childTnLst>
                                    <p:set>
                                      <p:cBhvr>
                                        <p:cTn id="85" dur="1" fill="hold">
                                          <p:stCondLst>
                                            <p:cond delay="0"/>
                                          </p:stCondLst>
                                        </p:cTn>
                                        <p:tgtEl>
                                          <p:spTgt spid="221192"/>
                                        </p:tgtEl>
                                        <p:attrNameLst>
                                          <p:attrName>style.visibility</p:attrName>
                                        </p:attrNameLst>
                                      </p:cBhvr>
                                      <p:to>
                                        <p:strVal val="visible"/>
                                      </p:to>
                                    </p:set>
                                    <p:animEffect transition="in" filter="wipe(up)">
                                      <p:cBhvr>
                                        <p:cTn id="86" dur="500"/>
                                        <p:tgtEl>
                                          <p:spTgt spid="221192"/>
                                        </p:tgtEl>
                                      </p:cBhvr>
                                    </p:animEffec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221239"/>
                                        </p:tgtEl>
                                        <p:attrNameLst>
                                          <p:attrName>style.visibility</p:attrName>
                                        </p:attrNameLst>
                                      </p:cBhvr>
                                      <p:to>
                                        <p:strVal val="hidden"/>
                                      </p:to>
                                    </p:set>
                                  </p:childTnLst>
                                </p:cTn>
                              </p:par>
                              <p:par>
                                <p:cTn id="91" presetID="53" presetClass="entr" presetSubtype="16" fill="hold" grpId="0" nodeType="withEffect">
                                  <p:stCondLst>
                                    <p:cond delay="0"/>
                                  </p:stCondLst>
                                  <p:childTnLst>
                                    <p:set>
                                      <p:cBhvr>
                                        <p:cTn id="92" dur="1" fill="hold">
                                          <p:stCondLst>
                                            <p:cond delay="0"/>
                                          </p:stCondLst>
                                        </p:cTn>
                                        <p:tgtEl>
                                          <p:spTgt spid="221240"/>
                                        </p:tgtEl>
                                        <p:attrNameLst>
                                          <p:attrName>style.visibility</p:attrName>
                                        </p:attrNameLst>
                                      </p:cBhvr>
                                      <p:to>
                                        <p:strVal val="visible"/>
                                      </p:to>
                                    </p:set>
                                    <p:anim calcmode="lin" valueType="num">
                                      <p:cBhvr>
                                        <p:cTn id="93" dur="500" fill="hold"/>
                                        <p:tgtEl>
                                          <p:spTgt spid="221240"/>
                                        </p:tgtEl>
                                        <p:attrNameLst>
                                          <p:attrName>ppt_w</p:attrName>
                                        </p:attrNameLst>
                                      </p:cBhvr>
                                      <p:tavLst>
                                        <p:tav tm="0">
                                          <p:val>
                                            <p:fltVal val="0"/>
                                          </p:val>
                                        </p:tav>
                                        <p:tav tm="100000">
                                          <p:val>
                                            <p:strVal val="#ppt_w"/>
                                          </p:val>
                                        </p:tav>
                                      </p:tavLst>
                                    </p:anim>
                                    <p:anim calcmode="lin" valueType="num">
                                      <p:cBhvr>
                                        <p:cTn id="94" dur="500" fill="hold"/>
                                        <p:tgtEl>
                                          <p:spTgt spid="221240"/>
                                        </p:tgtEl>
                                        <p:attrNameLst>
                                          <p:attrName>ppt_h</p:attrName>
                                        </p:attrNameLst>
                                      </p:cBhvr>
                                      <p:tavLst>
                                        <p:tav tm="0">
                                          <p:val>
                                            <p:fltVal val="0"/>
                                          </p:val>
                                        </p:tav>
                                        <p:tav tm="100000">
                                          <p:val>
                                            <p:strVal val="#ppt_h"/>
                                          </p:val>
                                        </p:tav>
                                      </p:tavLst>
                                    </p:anim>
                                    <p:animEffect transition="in" filter="fade">
                                      <p:cBhvr>
                                        <p:cTn id="95" dur="500"/>
                                        <p:tgtEl>
                                          <p:spTgt spid="221240"/>
                                        </p:tgtEl>
                                      </p:cBhvr>
                                    </p:animEffect>
                                  </p:childTnLst>
                                </p:cTn>
                              </p:par>
                            </p:childTnLst>
                          </p:cTn>
                        </p:par>
                        <p:par>
                          <p:cTn id="96" fill="hold">
                            <p:stCondLst>
                              <p:cond delay="0"/>
                            </p:stCondLst>
                            <p:childTnLst>
                              <p:par>
                                <p:cTn id="97" presetID="22" presetClass="entr" presetSubtype="8" fill="hold" nodeType="afterEffect">
                                  <p:stCondLst>
                                    <p:cond delay="0"/>
                                  </p:stCondLst>
                                  <p:childTnLst>
                                    <p:set>
                                      <p:cBhvr>
                                        <p:cTn id="98" dur="1" fill="hold">
                                          <p:stCondLst>
                                            <p:cond delay="0"/>
                                          </p:stCondLst>
                                        </p:cTn>
                                        <p:tgtEl>
                                          <p:spTgt spid="14"/>
                                        </p:tgtEl>
                                        <p:attrNameLst>
                                          <p:attrName>style.visibility</p:attrName>
                                        </p:attrNameLst>
                                      </p:cBhvr>
                                      <p:to>
                                        <p:strVal val="visible"/>
                                      </p:to>
                                    </p:set>
                                    <p:animEffect transition="in" filter="wipe(left)">
                                      <p:cBhvr>
                                        <p:cTn id="99" dur="500"/>
                                        <p:tgtEl>
                                          <p:spTgt spid="14"/>
                                        </p:tgtEl>
                                      </p:cBhvr>
                                    </p:animEffect>
                                  </p:childTnLst>
                                </p:cTn>
                              </p:par>
                            </p:childTnLst>
                          </p:cTn>
                        </p:par>
                      </p:childTnLst>
                    </p:cTn>
                  </p:par>
                  <p:par>
                    <p:cTn id="100" fill="hold">
                      <p:stCondLst>
                        <p:cond delay="indefinite"/>
                      </p:stCondLst>
                      <p:childTnLst>
                        <p:par>
                          <p:cTn id="101" fill="hold">
                            <p:stCondLst>
                              <p:cond delay="0"/>
                            </p:stCondLst>
                            <p:childTnLst>
                              <p:par>
                                <p:cTn id="102" presetID="1" presetClass="exit" presetSubtype="0" fill="hold" grpId="1" nodeType="clickEffect">
                                  <p:stCondLst>
                                    <p:cond delay="0"/>
                                  </p:stCondLst>
                                  <p:childTnLst>
                                    <p:set>
                                      <p:cBhvr>
                                        <p:cTn id="103" dur="1" fill="hold">
                                          <p:stCondLst>
                                            <p:cond delay="0"/>
                                          </p:stCondLst>
                                        </p:cTn>
                                        <p:tgtEl>
                                          <p:spTgt spid="221240"/>
                                        </p:tgtEl>
                                        <p:attrNameLst>
                                          <p:attrName>style.visibility</p:attrName>
                                        </p:attrNameLst>
                                      </p:cBhvr>
                                      <p:to>
                                        <p:strVal val="hidden"/>
                                      </p:to>
                                    </p:set>
                                  </p:childTnLst>
                                </p:cTn>
                              </p:par>
                              <p:par>
                                <p:cTn id="104" presetID="53" presetClass="entr" presetSubtype="16" fill="hold" grpId="0" nodeType="withEffect">
                                  <p:stCondLst>
                                    <p:cond delay="0"/>
                                  </p:stCondLst>
                                  <p:childTnLst>
                                    <p:set>
                                      <p:cBhvr>
                                        <p:cTn id="105" dur="1" fill="hold">
                                          <p:stCondLst>
                                            <p:cond delay="0"/>
                                          </p:stCondLst>
                                        </p:cTn>
                                        <p:tgtEl>
                                          <p:spTgt spid="221241"/>
                                        </p:tgtEl>
                                        <p:attrNameLst>
                                          <p:attrName>style.visibility</p:attrName>
                                        </p:attrNameLst>
                                      </p:cBhvr>
                                      <p:to>
                                        <p:strVal val="visible"/>
                                      </p:to>
                                    </p:set>
                                    <p:anim calcmode="lin" valueType="num">
                                      <p:cBhvr>
                                        <p:cTn id="106" dur="500" fill="hold"/>
                                        <p:tgtEl>
                                          <p:spTgt spid="221241"/>
                                        </p:tgtEl>
                                        <p:attrNameLst>
                                          <p:attrName>ppt_w</p:attrName>
                                        </p:attrNameLst>
                                      </p:cBhvr>
                                      <p:tavLst>
                                        <p:tav tm="0">
                                          <p:val>
                                            <p:fltVal val="0"/>
                                          </p:val>
                                        </p:tav>
                                        <p:tav tm="100000">
                                          <p:val>
                                            <p:strVal val="#ppt_w"/>
                                          </p:val>
                                        </p:tav>
                                      </p:tavLst>
                                    </p:anim>
                                    <p:anim calcmode="lin" valueType="num">
                                      <p:cBhvr>
                                        <p:cTn id="107" dur="500" fill="hold"/>
                                        <p:tgtEl>
                                          <p:spTgt spid="221241"/>
                                        </p:tgtEl>
                                        <p:attrNameLst>
                                          <p:attrName>ppt_h</p:attrName>
                                        </p:attrNameLst>
                                      </p:cBhvr>
                                      <p:tavLst>
                                        <p:tav tm="0">
                                          <p:val>
                                            <p:fltVal val="0"/>
                                          </p:val>
                                        </p:tav>
                                        <p:tav tm="100000">
                                          <p:val>
                                            <p:strVal val="#ppt_h"/>
                                          </p:val>
                                        </p:tav>
                                      </p:tavLst>
                                    </p:anim>
                                    <p:animEffect transition="in" filter="fade">
                                      <p:cBhvr>
                                        <p:cTn id="108" dur="500"/>
                                        <p:tgtEl>
                                          <p:spTgt spid="221241"/>
                                        </p:tgtEl>
                                      </p:cBhvr>
                                    </p:animEffect>
                                  </p:childTnLst>
                                </p:cTn>
                              </p:par>
                            </p:childTnLst>
                          </p:cTn>
                        </p:par>
                        <p:par>
                          <p:cTn id="109" fill="hold">
                            <p:stCondLst>
                              <p:cond delay="0"/>
                            </p:stCondLst>
                            <p:childTnLst>
                              <p:par>
                                <p:cTn id="110" presetID="22" presetClass="entr" presetSubtype="1" fill="hold" nodeType="afterEffect">
                                  <p:stCondLst>
                                    <p:cond delay="0"/>
                                  </p:stCondLst>
                                  <p:childTnLst>
                                    <p:set>
                                      <p:cBhvr>
                                        <p:cTn id="111" dur="1" fill="hold">
                                          <p:stCondLst>
                                            <p:cond delay="0"/>
                                          </p:stCondLst>
                                        </p:cTn>
                                        <p:tgtEl>
                                          <p:spTgt spid="2"/>
                                        </p:tgtEl>
                                        <p:attrNameLst>
                                          <p:attrName>style.visibility</p:attrName>
                                        </p:attrNameLst>
                                      </p:cBhvr>
                                      <p:to>
                                        <p:strVal val="visible"/>
                                      </p:to>
                                    </p:set>
                                    <p:animEffect transition="in" filter="wipe(up)">
                                      <p:cBhvr>
                                        <p:cTn id="112" dur="500"/>
                                        <p:tgtEl>
                                          <p:spTgt spid="2"/>
                                        </p:tgtEl>
                                      </p:cBhvr>
                                    </p:animEffect>
                                  </p:childTnLst>
                                </p:cTn>
                              </p:par>
                            </p:childTnLst>
                          </p:cTn>
                        </p:par>
                      </p:childTnLst>
                    </p:cTn>
                  </p:par>
                  <p:par>
                    <p:cTn id="113" fill="hold">
                      <p:stCondLst>
                        <p:cond delay="indefinite"/>
                      </p:stCondLst>
                      <p:childTnLst>
                        <p:par>
                          <p:cTn id="114" fill="hold">
                            <p:stCondLst>
                              <p:cond delay="0"/>
                            </p:stCondLst>
                            <p:childTnLst>
                              <p:par>
                                <p:cTn id="115" presetID="1" presetClass="exit" presetSubtype="0" fill="hold" grpId="1" nodeType="clickEffect">
                                  <p:stCondLst>
                                    <p:cond delay="0"/>
                                  </p:stCondLst>
                                  <p:childTnLst>
                                    <p:set>
                                      <p:cBhvr>
                                        <p:cTn id="116" dur="1" fill="hold">
                                          <p:stCondLst>
                                            <p:cond delay="0"/>
                                          </p:stCondLst>
                                        </p:cTn>
                                        <p:tgtEl>
                                          <p:spTgt spid="221241"/>
                                        </p:tgtEl>
                                        <p:attrNameLst>
                                          <p:attrName>style.visibility</p:attrName>
                                        </p:attrNameLst>
                                      </p:cBhvr>
                                      <p:to>
                                        <p:strVal val="hidden"/>
                                      </p:to>
                                    </p:set>
                                  </p:childTnLst>
                                </p:cTn>
                              </p:par>
                              <p:par>
                                <p:cTn id="117" presetID="53" presetClass="entr" presetSubtype="16" fill="hold" grpId="0" nodeType="withEffect">
                                  <p:stCondLst>
                                    <p:cond delay="0"/>
                                  </p:stCondLst>
                                  <p:childTnLst>
                                    <p:set>
                                      <p:cBhvr>
                                        <p:cTn id="118" dur="1" fill="hold">
                                          <p:stCondLst>
                                            <p:cond delay="0"/>
                                          </p:stCondLst>
                                        </p:cTn>
                                        <p:tgtEl>
                                          <p:spTgt spid="221242"/>
                                        </p:tgtEl>
                                        <p:attrNameLst>
                                          <p:attrName>style.visibility</p:attrName>
                                        </p:attrNameLst>
                                      </p:cBhvr>
                                      <p:to>
                                        <p:strVal val="visible"/>
                                      </p:to>
                                    </p:set>
                                    <p:anim calcmode="lin" valueType="num">
                                      <p:cBhvr>
                                        <p:cTn id="119" dur="500" fill="hold"/>
                                        <p:tgtEl>
                                          <p:spTgt spid="221242"/>
                                        </p:tgtEl>
                                        <p:attrNameLst>
                                          <p:attrName>ppt_w</p:attrName>
                                        </p:attrNameLst>
                                      </p:cBhvr>
                                      <p:tavLst>
                                        <p:tav tm="0">
                                          <p:val>
                                            <p:fltVal val="0"/>
                                          </p:val>
                                        </p:tav>
                                        <p:tav tm="100000">
                                          <p:val>
                                            <p:strVal val="#ppt_w"/>
                                          </p:val>
                                        </p:tav>
                                      </p:tavLst>
                                    </p:anim>
                                    <p:anim calcmode="lin" valueType="num">
                                      <p:cBhvr>
                                        <p:cTn id="120" dur="500" fill="hold"/>
                                        <p:tgtEl>
                                          <p:spTgt spid="221242"/>
                                        </p:tgtEl>
                                        <p:attrNameLst>
                                          <p:attrName>ppt_h</p:attrName>
                                        </p:attrNameLst>
                                      </p:cBhvr>
                                      <p:tavLst>
                                        <p:tav tm="0">
                                          <p:val>
                                            <p:fltVal val="0"/>
                                          </p:val>
                                        </p:tav>
                                        <p:tav tm="100000">
                                          <p:val>
                                            <p:strVal val="#ppt_h"/>
                                          </p:val>
                                        </p:tav>
                                      </p:tavLst>
                                    </p:anim>
                                    <p:animEffect transition="in" filter="fade">
                                      <p:cBhvr>
                                        <p:cTn id="121" dur="500"/>
                                        <p:tgtEl>
                                          <p:spTgt spid="221242"/>
                                        </p:tgtEl>
                                      </p:cBhvr>
                                    </p:animEffect>
                                  </p:childTnLst>
                                </p:cTn>
                              </p:par>
                            </p:childTnLst>
                          </p:cTn>
                        </p:par>
                        <p:par>
                          <p:cTn id="122" fill="hold">
                            <p:stCondLst>
                              <p:cond delay="0"/>
                            </p:stCondLst>
                            <p:childTnLst>
                              <p:par>
                                <p:cTn id="123" presetID="22" presetClass="entr" presetSubtype="1" fill="hold" nodeType="afterEffect">
                                  <p:stCondLst>
                                    <p:cond delay="0"/>
                                  </p:stCondLst>
                                  <p:childTnLst>
                                    <p:set>
                                      <p:cBhvr>
                                        <p:cTn id="124" dur="1" fill="hold">
                                          <p:stCondLst>
                                            <p:cond delay="0"/>
                                          </p:stCondLst>
                                        </p:cTn>
                                        <p:tgtEl>
                                          <p:spTgt spid="3"/>
                                        </p:tgtEl>
                                        <p:attrNameLst>
                                          <p:attrName>style.visibility</p:attrName>
                                        </p:attrNameLst>
                                      </p:cBhvr>
                                      <p:to>
                                        <p:strVal val="visible"/>
                                      </p:to>
                                    </p:set>
                                    <p:animEffect transition="in" filter="wipe(up)">
                                      <p:cBhvr>
                                        <p:cTn id="125" dur="500"/>
                                        <p:tgtEl>
                                          <p:spTgt spid="3"/>
                                        </p:tgtEl>
                                      </p:cBhvr>
                                    </p:animEffect>
                                  </p:childTnLst>
                                </p:cTn>
                              </p:par>
                            </p:childTnLst>
                          </p:cTn>
                        </p:par>
                      </p:childTnLst>
                    </p:cTn>
                  </p:par>
                  <p:par>
                    <p:cTn id="126" fill="hold">
                      <p:stCondLst>
                        <p:cond delay="indefinite"/>
                      </p:stCondLst>
                      <p:childTnLst>
                        <p:par>
                          <p:cTn id="127" fill="hold">
                            <p:stCondLst>
                              <p:cond delay="0"/>
                            </p:stCondLst>
                            <p:childTnLst>
                              <p:par>
                                <p:cTn id="128" presetID="1" presetClass="exit" presetSubtype="0" fill="hold" grpId="1" nodeType="clickEffect">
                                  <p:stCondLst>
                                    <p:cond delay="0"/>
                                  </p:stCondLst>
                                  <p:childTnLst>
                                    <p:set>
                                      <p:cBhvr>
                                        <p:cTn id="129" dur="1" fill="hold">
                                          <p:stCondLst>
                                            <p:cond delay="0"/>
                                          </p:stCondLst>
                                        </p:cTn>
                                        <p:tgtEl>
                                          <p:spTgt spid="221242"/>
                                        </p:tgtEl>
                                        <p:attrNameLst>
                                          <p:attrName>style.visibility</p:attrName>
                                        </p:attrNameLst>
                                      </p:cBhvr>
                                      <p:to>
                                        <p:strVal val="hidden"/>
                                      </p:to>
                                    </p:set>
                                  </p:childTnLst>
                                </p:cTn>
                              </p:par>
                              <p:par>
                                <p:cTn id="130" presetID="1" presetClass="emph" presetSubtype="2" fill="hold" nodeType="withEffect">
                                  <p:stCondLst>
                                    <p:cond delay="0"/>
                                  </p:stCondLst>
                                  <p:childTnLst>
                                    <p:animClr clrSpc="rgb" dir="cw">
                                      <p:cBhvr>
                                        <p:cTn id="131" dur="500" fill="hold"/>
                                        <p:tgtEl>
                                          <p:spTgt spid="221192"/>
                                        </p:tgtEl>
                                        <p:attrNameLst>
                                          <p:attrName>fillcolor</p:attrName>
                                        </p:attrNameLst>
                                      </p:cBhvr>
                                      <p:to>
                                        <a:srgbClr val="CCFFFF"/>
                                      </p:to>
                                    </p:animClr>
                                    <p:set>
                                      <p:cBhvr>
                                        <p:cTn id="132" dur="500" fill="hold"/>
                                        <p:tgtEl>
                                          <p:spTgt spid="221192"/>
                                        </p:tgtEl>
                                        <p:attrNameLst>
                                          <p:attrName>fill.type</p:attrName>
                                        </p:attrNameLst>
                                      </p:cBhvr>
                                      <p:to>
                                        <p:strVal val="solid"/>
                                      </p:to>
                                    </p:set>
                                    <p:set>
                                      <p:cBhvr>
                                        <p:cTn id="133" dur="500" fill="hold"/>
                                        <p:tgtEl>
                                          <p:spTgt spid="221192"/>
                                        </p:tgtEl>
                                        <p:attrNameLst>
                                          <p:attrName>fill.on</p:attrName>
                                        </p:attrNameLst>
                                      </p:cBhvr>
                                      <p:to>
                                        <p:strVal val="true"/>
                                      </p:to>
                                    </p:set>
                                  </p:childTnLst>
                                </p:cTn>
                              </p:par>
                              <p:par>
                                <p:cTn id="134" presetID="53" presetClass="entr" presetSubtype="16" fill="hold" grpId="0" nodeType="withEffect">
                                  <p:stCondLst>
                                    <p:cond delay="0"/>
                                  </p:stCondLst>
                                  <p:childTnLst>
                                    <p:set>
                                      <p:cBhvr>
                                        <p:cTn id="135" dur="1" fill="hold">
                                          <p:stCondLst>
                                            <p:cond delay="0"/>
                                          </p:stCondLst>
                                        </p:cTn>
                                        <p:tgtEl>
                                          <p:spTgt spid="221243"/>
                                        </p:tgtEl>
                                        <p:attrNameLst>
                                          <p:attrName>style.visibility</p:attrName>
                                        </p:attrNameLst>
                                      </p:cBhvr>
                                      <p:to>
                                        <p:strVal val="visible"/>
                                      </p:to>
                                    </p:set>
                                    <p:anim calcmode="lin" valueType="num">
                                      <p:cBhvr>
                                        <p:cTn id="136" dur="500" fill="hold"/>
                                        <p:tgtEl>
                                          <p:spTgt spid="221243"/>
                                        </p:tgtEl>
                                        <p:attrNameLst>
                                          <p:attrName>ppt_w</p:attrName>
                                        </p:attrNameLst>
                                      </p:cBhvr>
                                      <p:tavLst>
                                        <p:tav tm="0">
                                          <p:val>
                                            <p:fltVal val="0"/>
                                          </p:val>
                                        </p:tav>
                                        <p:tav tm="100000">
                                          <p:val>
                                            <p:strVal val="#ppt_w"/>
                                          </p:val>
                                        </p:tav>
                                      </p:tavLst>
                                    </p:anim>
                                    <p:anim calcmode="lin" valueType="num">
                                      <p:cBhvr>
                                        <p:cTn id="137" dur="500" fill="hold"/>
                                        <p:tgtEl>
                                          <p:spTgt spid="221243"/>
                                        </p:tgtEl>
                                        <p:attrNameLst>
                                          <p:attrName>ppt_h</p:attrName>
                                        </p:attrNameLst>
                                      </p:cBhvr>
                                      <p:tavLst>
                                        <p:tav tm="0">
                                          <p:val>
                                            <p:fltVal val="0"/>
                                          </p:val>
                                        </p:tav>
                                        <p:tav tm="100000">
                                          <p:val>
                                            <p:strVal val="#ppt_h"/>
                                          </p:val>
                                        </p:tav>
                                      </p:tavLst>
                                    </p:anim>
                                    <p:animEffect transition="in" filter="fade">
                                      <p:cBhvr>
                                        <p:cTn id="138" dur="500"/>
                                        <p:tgtEl>
                                          <p:spTgt spid="221243"/>
                                        </p:tgtEl>
                                      </p:cBhvr>
                                    </p:animEffect>
                                  </p:childTnLst>
                                </p:cTn>
                              </p:par>
                            </p:childTnLst>
                          </p:cTn>
                        </p:par>
                        <p:par>
                          <p:cTn id="139" fill="hold">
                            <p:stCondLst>
                              <p:cond delay="0"/>
                            </p:stCondLst>
                            <p:childTnLst>
                              <p:par>
                                <p:cTn id="140" presetID="22" presetClass="entr" presetSubtype="1" fill="hold" nodeType="afterEffect">
                                  <p:stCondLst>
                                    <p:cond delay="0"/>
                                  </p:stCondLst>
                                  <p:childTnLst>
                                    <p:set>
                                      <p:cBhvr>
                                        <p:cTn id="141" dur="1" fill="hold">
                                          <p:stCondLst>
                                            <p:cond delay="0"/>
                                          </p:stCondLst>
                                        </p:cTn>
                                        <p:tgtEl>
                                          <p:spTgt spid="16"/>
                                        </p:tgtEl>
                                        <p:attrNameLst>
                                          <p:attrName>style.visibility</p:attrName>
                                        </p:attrNameLst>
                                      </p:cBhvr>
                                      <p:to>
                                        <p:strVal val="visible"/>
                                      </p:to>
                                    </p:set>
                                    <p:animEffect transition="in" filter="wipe(up)">
                                      <p:cBhvr>
                                        <p:cTn id="142" dur="500"/>
                                        <p:tgtEl>
                                          <p:spTgt spid="16"/>
                                        </p:tgtEl>
                                      </p:cBhvr>
                                    </p:animEffect>
                                  </p:childTnLst>
                                </p:cTn>
                              </p:par>
                            </p:childTnLst>
                          </p:cTn>
                        </p:par>
                        <p:par>
                          <p:cTn id="143" fill="hold">
                            <p:stCondLst>
                              <p:cond delay="500"/>
                            </p:stCondLst>
                            <p:childTnLst>
                              <p:par>
                                <p:cTn id="144" presetID="22" presetClass="entr" presetSubtype="1" fill="hold" grpId="0" nodeType="afterEffect">
                                  <p:stCondLst>
                                    <p:cond delay="0"/>
                                  </p:stCondLst>
                                  <p:childTnLst>
                                    <p:set>
                                      <p:cBhvr>
                                        <p:cTn id="145" dur="1" fill="hold">
                                          <p:stCondLst>
                                            <p:cond delay="0"/>
                                          </p:stCondLst>
                                        </p:cTn>
                                        <p:tgtEl>
                                          <p:spTgt spid="221193"/>
                                        </p:tgtEl>
                                        <p:attrNameLst>
                                          <p:attrName>style.visibility</p:attrName>
                                        </p:attrNameLst>
                                      </p:cBhvr>
                                      <p:to>
                                        <p:strVal val="visible"/>
                                      </p:to>
                                    </p:set>
                                    <p:animEffect transition="in" filter="wipe(up)">
                                      <p:cBhvr>
                                        <p:cTn id="146" dur="500"/>
                                        <p:tgtEl>
                                          <p:spTgt spid="221193"/>
                                        </p:tgtEl>
                                      </p:cBhvr>
                                    </p:animEffect>
                                  </p:childTnLst>
                                </p:cTn>
                              </p:par>
                            </p:childTnLst>
                          </p:cTn>
                        </p:par>
                        <p:par>
                          <p:cTn id="147" fill="hold">
                            <p:stCondLst>
                              <p:cond delay="1000"/>
                            </p:stCondLst>
                            <p:childTnLst>
                              <p:par>
                                <p:cTn id="148" presetID="22" presetClass="entr" presetSubtype="2" fill="hold" nodeType="afterEffect">
                                  <p:stCondLst>
                                    <p:cond delay="0"/>
                                  </p:stCondLst>
                                  <p:childTnLst>
                                    <p:set>
                                      <p:cBhvr>
                                        <p:cTn id="149" dur="1" fill="hold">
                                          <p:stCondLst>
                                            <p:cond delay="0"/>
                                          </p:stCondLst>
                                        </p:cTn>
                                        <p:tgtEl>
                                          <p:spTgt spid="5"/>
                                        </p:tgtEl>
                                        <p:attrNameLst>
                                          <p:attrName>style.visibility</p:attrName>
                                        </p:attrNameLst>
                                      </p:cBhvr>
                                      <p:to>
                                        <p:strVal val="visible"/>
                                      </p:to>
                                    </p:set>
                                    <p:animEffect transition="in" filter="wipe(right)">
                                      <p:cBhvr>
                                        <p:cTn id="150" dur="500"/>
                                        <p:tgtEl>
                                          <p:spTgt spid="5"/>
                                        </p:tgtEl>
                                      </p:cBhvr>
                                    </p:animEffect>
                                  </p:childTnLst>
                                </p:cTn>
                              </p:par>
                            </p:childTnLst>
                          </p:cTn>
                        </p:par>
                        <p:par>
                          <p:cTn id="151" fill="hold">
                            <p:stCondLst>
                              <p:cond delay="1500"/>
                            </p:stCondLst>
                            <p:childTnLst>
                              <p:par>
                                <p:cTn id="152" presetID="22" presetClass="entr" presetSubtype="1" fill="hold" nodeType="afterEffect">
                                  <p:stCondLst>
                                    <p:cond delay="0"/>
                                  </p:stCondLst>
                                  <p:childTnLst>
                                    <p:set>
                                      <p:cBhvr>
                                        <p:cTn id="153" dur="1" fill="hold">
                                          <p:stCondLst>
                                            <p:cond delay="0"/>
                                          </p:stCondLst>
                                        </p:cTn>
                                        <p:tgtEl>
                                          <p:spTgt spid="4"/>
                                        </p:tgtEl>
                                        <p:attrNameLst>
                                          <p:attrName>style.visibility</p:attrName>
                                        </p:attrNameLst>
                                      </p:cBhvr>
                                      <p:to>
                                        <p:strVal val="visible"/>
                                      </p:to>
                                    </p:set>
                                    <p:animEffect transition="in" filter="wipe(up)">
                                      <p:cBhvr>
                                        <p:cTn id="154" dur="500"/>
                                        <p:tgtEl>
                                          <p:spTgt spid="4"/>
                                        </p:tgtEl>
                                      </p:cBhvr>
                                    </p:animEffect>
                                  </p:childTnLst>
                                </p:cTn>
                              </p:par>
                            </p:childTnLst>
                          </p:cTn>
                        </p:par>
                        <p:par>
                          <p:cTn id="155" fill="hold">
                            <p:stCondLst>
                              <p:cond delay="2000"/>
                            </p:stCondLst>
                            <p:childTnLst>
                              <p:par>
                                <p:cTn id="156" presetID="22" presetClass="entr" presetSubtype="1" fill="hold" nodeType="afterEffect">
                                  <p:stCondLst>
                                    <p:cond delay="0"/>
                                  </p:stCondLst>
                                  <p:childTnLst>
                                    <p:set>
                                      <p:cBhvr>
                                        <p:cTn id="157" dur="1" fill="hold">
                                          <p:stCondLst>
                                            <p:cond delay="0"/>
                                          </p:stCondLst>
                                        </p:cTn>
                                        <p:tgtEl>
                                          <p:spTgt spid="7"/>
                                        </p:tgtEl>
                                        <p:attrNameLst>
                                          <p:attrName>style.visibility</p:attrName>
                                        </p:attrNameLst>
                                      </p:cBhvr>
                                      <p:to>
                                        <p:strVal val="visible"/>
                                      </p:to>
                                    </p:set>
                                    <p:animEffect transition="in" filter="wipe(up)">
                                      <p:cBhvr>
                                        <p:cTn id="158" dur="500"/>
                                        <p:tgtEl>
                                          <p:spTgt spid="7"/>
                                        </p:tgtEl>
                                      </p:cBhvr>
                                    </p:animEffec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221243"/>
                                        </p:tgtEl>
                                        <p:attrNameLst>
                                          <p:attrName>style.visibility</p:attrName>
                                        </p:attrNameLst>
                                      </p:cBhvr>
                                      <p:to>
                                        <p:strVal val="hidden"/>
                                      </p:to>
                                    </p:set>
                                  </p:childTnLst>
                                </p:cTn>
                              </p:par>
                              <p:par>
                                <p:cTn id="163" presetID="1" presetClass="emph" presetSubtype="2" fill="hold" nodeType="withEffect">
                                  <p:stCondLst>
                                    <p:cond delay="0"/>
                                  </p:stCondLst>
                                  <p:childTnLst>
                                    <p:animClr clrSpc="rgb" dir="cw">
                                      <p:cBhvr>
                                        <p:cTn id="164" dur="500" fill="hold"/>
                                        <p:tgtEl>
                                          <p:spTgt spid="221193"/>
                                        </p:tgtEl>
                                        <p:attrNameLst>
                                          <p:attrName>fillcolor</p:attrName>
                                        </p:attrNameLst>
                                      </p:cBhvr>
                                      <p:to>
                                        <a:srgbClr val="CCFFFF"/>
                                      </p:to>
                                    </p:animClr>
                                    <p:set>
                                      <p:cBhvr>
                                        <p:cTn id="165" dur="500" fill="hold"/>
                                        <p:tgtEl>
                                          <p:spTgt spid="221193"/>
                                        </p:tgtEl>
                                        <p:attrNameLst>
                                          <p:attrName>fill.type</p:attrName>
                                        </p:attrNameLst>
                                      </p:cBhvr>
                                      <p:to>
                                        <p:strVal val="solid"/>
                                      </p:to>
                                    </p:set>
                                    <p:set>
                                      <p:cBhvr>
                                        <p:cTn id="166" dur="500" fill="hold"/>
                                        <p:tgtEl>
                                          <p:spTgt spid="221193"/>
                                        </p:tgtEl>
                                        <p:attrNameLst>
                                          <p:attrName>fill.on</p:attrName>
                                        </p:attrNameLst>
                                      </p:cBhvr>
                                      <p:to>
                                        <p:strVal val="true"/>
                                      </p:to>
                                    </p:set>
                                  </p:childTnLst>
                                </p:cTn>
                              </p:par>
                              <p:par>
                                <p:cTn id="167" presetID="53" presetClass="entr" presetSubtype="16" fill="hold" grpId="0" nodeType="withEffect">
                                  <p:stCondLst>
                                    <p:cond delay="0"/>
                                  </p:stCondLst>
                                  <p:childTnLst>
                                    <p:set>
                                      <p:cBhvr>
                                        <p:cTn id="168" dur="1" fill="hold">
                                          <p:stCondLst>
                                            <p:cond delay="0"/>
                                          </p:stCondLst>
                                        </p:cTn>
                                        <p:tgtEl>
                                          <p:spTgt spid="221244"/>
                                        </p:tgtEl>
                                        <p:attrNameLst>
                                          <p:attrName>style.visibility</p:attrName>
                                        </p:attrNameLst>
                                      </p:cBhvr>
                                      <p:to>
                                        <p:strVal val="visible"/>
                                      </p:to>
                                    </p:set>
                                    <p:anim calcmode="lin" valueType="num">
                                      <p:cBhvr>
                                        <p:cTn id="169" dur="500" fill="hold"/>
                                        <p:tgtEl>
                                          <p:spTgt spid="221244"/>
                                        </p:tgtEl>
                                        <p:attrNameLst>
                                          <p:attrName>ppt_w</p:attrName>
                                        </p:attrNameLst>
                                      </p:cBhvr>
                                      <p:tavLst>
                                        <p:tav tm="0">
                                          <p:val>
                                            <p:fltVal val="0"/>
                                          </p:val>
                                        </p:tav>
                                        <p:tav tm="100000">
                                          <p:val>
                                            <p:strVal val="#ppt_w"/>
                                          </p:val>
                                        </p:tav>
                                      </p:tavLst>
                                    </p:anim>
                                    <p:anim calcmode="lin" valueType="num">
                                      <p:cBhvr>
                                        <p:cTn id="170" dur="500" fill="hold"/>
                                        <p:tgtEl>
                                          <p:spTgt spid="221244"/>
                                        </p:tgtEl>
                                        <p:attrNameLst>
                                          <p:attrName>ppt_h</p:attrName>
                                        </p:attrNameLst>
                                      </p:cBhvr>
                                      <p:tavLst>
                                        <p:tav tm="0">
                                          <p:val>
                                            <p:fltVal val="0"/>
                                          </p:val>
                                        </p:tav>
                                        <p:tav tm="100000">
                                          <p:val>
                                            <p:strVal val="#ppt_h"/>
                                          </p:val>
                                        </p:tav>
                                      </p:tavLst>
                                    </p:anim>
                                    <p:animEffect transition="in" filter="fade">
                                      <p:cBhvr>
                                        <p:cTn id="171" dur="500"/>
                                        <p:tgtEl>
                                          <p:spTgt spid="221244"/>
                                        </p:tgtEl>
                                      </p:cBhvr>
                                    </p:animEffect>
                                  </p:childTnLst>
                                </p:cTn>
                              </p:par>
                            </p:childTnLst>
                          </p:cTn>
                        </p:par>
                        <p:par>
                          <p:cTn id="172" fill="hold">
                            <p:stCondLst>
                              <p:cond delay="0"/>
                            </p:stCondLst>
                            <p:childTnLst>
                              <p:par>
                                <p:cTn id="173" presetID="22" presetClass="entr" presetSubtype="1" fill="hold" grpId="0" nodeType="afterEffect">
                                  <p:stCondLst>
                                    <p:cond delay="0"/>
                                  </p:stCondLst>
                                  <p:childTnLst>
                                    <p:set>
                                      <p:cBhvr>
                                        <p:cTn id="174" dur="1" fill="hold">
                                          <p:stCondLst>
                                            <p:cond delay="0"/>
                                          </p:stCondLst>
                                        </p:cTn>
                                        <p:tgtEl>
                                          <p:spTgt spid="221194"/>
                                        </p:tgtEl>
                                        <p:attrNameLst>
                                          <p:attrName>style.visibility</p:attrName>
                                        </p:attrNameLst>
                                      </p:cBhvr>
                                      <p:to>
                                        <p:strVal val="visible"/>
                                      </p:to>
                                    </p:set>
                                    <p:animEffect transition="in" filter="wipe(up)">
                                      <p:cBhvr>
                                        <p:cTn id="175" dur="500"/>
                                        <p:tgtEl>
                                          <p:spTgt spid="221194"/>
                                        </p:tgtEl>
                                      </p:cBhvr>
                                    </p:animEffect>
                                  </p:childTnLst>
                                </p:cTn>
                              </p:par>
                            </p:childTnLst>
                          </p:cTn>
                        </p:par>
                      </p:childTnLst>
                    </p:cTn>
                  </p:par>
                  <p:par>
                    <p:cTn id="176" fill="hold">
                      <p:stCondLst>
                        <p:cond delay="indefinite"/>
                      </p:stCondLst>
                      <p:childTnLst>
                        <p:par>
                          <p:cTn id="177" fill="hold">
                            <p:stCondLst>
                              <p:cond delay="0"/>
                            </p:stCondLst>
                            <p:childTnLst>
                              <p:par>
                                <p:cTn id="178" presetID="1" presetClass="exit" presetSubtype="0" fill="hold" grpId="1" nodeType="clickEffect">
                                  <p:stCondLst>
                                    <p:cond delay="0"/>
                                  </p:stCondLst>
                                  <p:childTnLst>
                                    <p:set>
                                      <p:cBhvr>
                                        <p:cTn id="179" dur="1" fill="hold">
                                          <p:stCondLst>
                                            <p:cond delay="0"/>
                                          </p:stCondLst>
                                        </p:cTn>
                                        <p:tgtEl>
                                          <p:spTgt spid="221244"/>
                                        </p:tgtEl>
                                        <p:attrNameLst>
                                          <p:attrName>style.visibility</p:attrName>
                                        </p:attrNameLst>
                                      </p:cBhvr>
                                      <p:to>
                                        <p:strVal val="hidden"/>
                                      </p:to>
                                    </p:set>
                                  </p:childTnLst>
                                </p:cTn>
                              </p:par>
                              <p:par>
                                <p:cTn id="180" presetID="1" presetClass="emph" presetSubtype="2" fill="hold" nodeType="withEffect">
                                  <p:stCondLst>
                                    <p:cond delay="0"/>
                                  </p:stCondLst>
                                  <p:childTnLst>
                                    <p:animClr clrSpc="rgb" dir="cw">
                                      <p:cBhvr>
                                        <p:cTn id="181" dur="500" fill="hold"/>
                                        <p:tgtEl>
                                          <p:spTgt spid="221194"/>
                                        </p:tgtEl>
                                        <p:attrNameLst>
                                          <p:attrName>fillcolor</p:attrName>
                                        </p:attrNameLst>
                                      </p:cBhvr>
                                      <p:to>
                                        <a:srgbClr val="CCFFFF"/>
                                      </p:to>
                                    </p:animClr>
                                    <p:set>
                                      <p:cBhvr>
                                        <p:cTn id="182" dur="500" fill="hold"/>
                                        <p:tgtEl>
                                          <p:spTgt spid="221194"/>
                                        </p:tgtEl>
                                        <p:attrNameLst>
                                          <p:attrName>fill.type</p:attrName>
                                        </p:attrNameLst>
                                      </p:cBhvr>
                                      <p:to>
                                        <p:strVal val="solid"/>
                                      </p:to>
                                    </p:set>
                                    <p:set>
                                      <p:cBhvr>
                                        <p:cTn id="183" dur="500" fill="hold"/>
                                        <p:tgtEl>
                                          <p:spTgt spid="22119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87" grpId="0"/>
      <p:bldP spid="221188" grpId="0" animBg="1"/>
      <p:bldP spid="221189" grpId="0" animBg="1"/>
      <p:bldP spid="221190" grpId="0" animBg="1"/>
      <p:bldP spid="221191" grpId="0" animBg="1"/>
      <p:bldP spid="221192" grpId="0" animBg="1"/>
      <p:bldP spid="221193" grpId="0" animBg="1"/>
      <p:bldP spid="221194" grpId="0" animBg="1"/>
      <p:bldP spid="221195" grpId="0" animBg="1"/>
      <p:bldP spid="221237" grpId="0" animBg="1"/>
      <p:bldP spid="221237" grpId="1" animBg="1"/>
      <p:bldP spid="221238" grpId="0" animBg="1"/>
      <p:bldP spid="221238" grpId="1" animBg="1"/>
      <p:bldP spid="221239" grpId="0" animBg="1"/>
      <p:bldP spid="221239" grpId="1" animBg="1"/>
      <p:bldP spid="221240" grpId="0" animBg="1"/>
      <p:bldP spid="221240" grpId="1" animBg="1"/>
      <p:bldP spid="221241" grpId="0" animBg="1"/>
      <p:bldP spid="221241" grpId="1" animBg="1"/>
      <p:bldP spid="221242" grpId="0" animBg="1"/>
      <p:bldP spid="221242" grpId="1" animBg="1"/>
      <p:bldP spid="221243" grpId="0" animBg="1"/>
      <p:bldP spid="221243" grpId="1" animBg="1"/>
      <p:bldP spid="221244" grpId="0" animBg="1"/>
      <p:bldP spid="221244" grpId="1" animBg="1"/>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信号量实例讲解</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0212" y="1966912"/>
            <a:ext cx="8791575" cy="3686175"/>
          </a:xfrm>
          <a:prstGeom prst="rect">
            <a:avLst/>
          </a:prstGeom>
          <a:ln>
            <a:noFill/>
          </a:ln>
          <a:effectLst>
            <a:outerShdw blurRad="190500" algn="tl" rotWithShape="0">
              <a:srgbClr val="000000">
                <a:alpha val="70000"/>
              </a:srgbClr>
            </a:outerShdw>
          </a:effectLst>
        </p:spPr>
      </p:pic>
      <p:sp>
        <p:nvSpPr>
          <p:cNvPr id="5" name="圆角矩形标注 4"/>
          <p:cNvSpPr/>
          <p:nvPr/>
        </p:nvSpPr>
        <p:spPr bwMode="auto">
          <a:xfrm>
            <a:off x="3574656" y="3845049"/>
            <a:ext cx="2784143" cy="1023582"/>
          </a:xfrm>
          <a:prstGeom prst="wedgeRoundRectCallout">
            <a:avLst>
              <a:gd name="adj1" fmla="val -91421"/>
              <a:gd name="adj2" fmla="val 51834"/>
              <a:gd name="adj3" fmla="val 16667"/>
            </a:avLst>
          </a:prstGeom>
          <a:solidFill>
            <a:srgbClr val="00B050"/>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1800" b="1" i="0" u="none" strike="noStrike" cap="none" normalizeH="0" baseline="0" dirty="0">
                <a:ln>
                  <a:noFill/>
                </a:ln>
                <a:solidFill>
                  <a:srgbClr val="FFFF00"/>
                </a:solidFill>
                <a:effectLst/>
                <a:latin typeface="Arial" panose="020B0604020202020204" pitchFamily="34" charset="0"/>
                <a:ea typeface="宋体" panose="02010600030101010101" pitchFamily="2" charset="-122"/>
              </a:rPr>
              <a:t>该函数代表共享资源</a:t>
            </a:r>
          </a:p>
        </p:txBody>
      </p:sp>
      <p:sp>
        <p:nvSpPr>
          <p:cNvPr id="6" name="云形标注 5"/>
          <p:cNvSpPr/>
          <p:nvPr/>
        </p:nvSpPr>
        <p:spPr bwMode="auto">
          <a:xfrm>
            <a:off x="3117457" y="1676706"/>
            <a:ext cx="3698543" cy="1078173"/>
          </a:xfrm>
          <a:prstGeom prst="cloudCallout">
            <a:avLst>
              <a:gd name="adj1" fmla="val -67696"/>
              <a:gd name="adj2" fmla="val 65032"/>
            </a:avLst>
          </a:prstGeom>
          <a:solidFill>
            <a:srgbClr val="00B050"/>
          </a:solidFill>
          <a:ln w="2540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lstStyle/>
          <a:p>
            <a:r>
              <a:rPr lang="zh-CN" altLang="en-US" dirty="0">
                <a:solidFill>
                  <a:srgbClr val="FFFF00"/>
                </a:solidFill>
              </a:rPr>
              <a:t>只创建了一个信号量，</a:t>
            </a:r>
            <a:endParaRPr lang="en-US" altLang="zh-CN" dirty="0">
              <a:solidFill>
                <a:srgbClr val="FFFF00"/>
              </a:solidFill>
            </a:endParaRPr>
          </a:p>
          <a:p>
            <a:r>
              <a:rPr lang="zh-CN" altLang="en-US" dirty="0">
                <a:solidFill>
                  <a:srgbClr val="FFFF00"/>
                </a:solidFill>
              </a:rPr>
              <a:t>既对共享资源的访问</a:t>
            </a: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1800" b="1" i="0" u="none" strike="noStrike" cap="none" normalizeH="0" baseline="0" dirty="0">
              <a:ln>
                <a:noFill/>
              </a:ln>
              <a:solidFill>
                <a:srgbClr val="FFFF00"/>
              </a:solidFill>
              <a:effectLst/>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childTnLst>
                                    <p:set>
                                      <p:cBhvr>
                                        <p:cTn id="13" dur="1" fill="hold">
                                          <p:stCondLst>
                                            <p:cond delay="0"/>
                                          </p:stCondLst>
                                        </p:cTn>
                                        <p:tgtEl>
                                          <p:spTgt spid="5"/>
                                        </p:tgtEl>
                                        <p:attrNameLst>
                                          <p:attrName>style.visibility</p:attrName>
                                        </p:attrNameLst>
                                      </p:cBhvr>
                                      <p:to>
                                        <p:strVal val="hidden"/>
                                      </p:to>
                                    </p:set>
                                  </p:childTnLst>
                                </p:cTn>
                              </p:par>
                              <p:par>
                                <p:cTn id="14" presetID="42"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信号量实例讲解</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3150" y="1909762"/>
            <a:ext cx="7505700" cy="3800475"/>
          </a:xfrm>
        </p:spPr>
      </p:pic>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1527" y="1219200"/>
            <a:ext cx="7988520" cy="5181600"/>
          </a:xfrm>
        </p:spPr>
      </p:pic>
      <p:sp>
        <p:nvSpPr>
          <p:cNvPr id="5" name="圆角矩形标注 4"/>
          <p:cNvSpPr/>
          <p:nvPr/>
        </p:nvSpPr>
        <p:spPr bwMode="auto">
          <a:xfrm>
            <a:off x="4653537" y="1876972"/>
            <a:ext cx="6787486" cy="3363153"/>
          </a:xfrm>
          <a:prstGeom prst="wedgeRoundRectCallout">
            <a:avLst>
              <a:gd name="adj1" fmla="val -86876"/>
              <a:gd name="adj2" fmla="val -55057"/>
              <a:gd name="adj3" fmla="val 16667"/>
            </a:avLst>
          </a:prstGeom>
          <a:solidFill>
            <a:srgbClr val="00B050"/>
          </a:solidFill>
          <a:ln w="25400" cap="flat" cmpd="sng" algn="ctr">
            <a:solidFill>
              <a:schemeClr val="bg1"/>
            </a:solidFill>
            <a:prstDash val="solid"/>
            <a:round/>
            <a:headEnd type="none" w="med" len="med"/>
            <a:tailEnd type="none" w="med" len="med"/>
          </a:ln>
          <a:effectLst/>
        </p:spPr>
        <p:txBody>
          <a:bodyPr vert="horz" wrap="square" lIns="0" tIns="0" rIns="0" bIns="0" numCol="1" rtlCol="0" anchor="ctr" anchorCtr="0" compatLnSpc="1"/>
          <a:lstStyle/>
          <a:p>
            <a:r>
              <a:rPr lang="zh-CN" altLang="en-US" sz="2400" dirty="0"/>
              <a:t>当</a:t>
            </a:r>
            <a:r>
              <a:rPr lang="en-US" altLang="zh-CN" sz="2400" dirty="0" err="1"/>
              <a:t>MyTask</a:t>
            </a:r>
            <a:r>
              <a:rPr lang="zh-CN" altLang="en-US" sz="2400" dirty="0"/>
              <a:t>运行时，先请求获得了信号量，对</a:t>
            </a:r>
            <a:r>
              <a:rPr lang="zh-CN" altLang="en-US" sz="2400" dirty="0">
                <a:solidFill>
                  <a:srgbClr val="FFFF00"/>
                </a:solidFill>
              </a:rPr>
              <a:t>共享资源</a:t>
            </a:r>
            <a:r>
              <a:rPr lang="en-US" altLang="zh-CN" sz="2400" dirty="0">
                <a:solidFill>
                  <a:srgbClr val="FFFF00"/>
                </a:solidFill>
              </a:rPr>
              <a:t>Fun</a:t>
            </a:r>
            <a:r>
              <a:rPr lang="zh-CN" altLang="en-US" sz="2400" dirty="0">
                <a:solidFill>
                  <a:srgbClr val="FFFF00"/>
                </a:solidFill>
              </a:rPr>
              <a:t>函数进行访问</a:t>
            </a:r>
            <a:r>
              <a:rPr lang="zh-CN" altLang="en-US" sz="2400" dirty="0"/>
              <a:t>，由于只创建了</a:t>
            </a:r>
            <a:r>
              <a:rPr lang="zh-CN" altLang="en-US" sz="2400" dirty="0">
                <a:solidFill>
                  <a:srgbClr val="FF0000"/>
                </a:solidFill>
              </a:rPr>
              <a:t>一个</a:t>
            </a:r>
            <a:r>
              <a:rPr lang="zh-CN" altLang="en-US" sz="2400" dirty="0"/>
              <a:t>信号量，所以在</a:t>
            </a:r>
            <a:r>
              <a:rPr lang="en-US" altLang="zh-CN" sz="2400" dirty="0" err="1"/>
              <a:t>MyTask</a:t>
            </a:r>
            <a:r>
              <a:rPr lang="zh-CN" altLang="en-US" sz="2400" dirty="0"/>
              <a:t>的</a:t>
            </a:r>
            <a:r>
              <a:rPr lang="zh-CN" altLang="en-US" sz="2400" dirty="0">
                <a:solidFill>
                  <a:srgbClr val="FFFF00"/>
                </a:solidFill>
              </a:rPr>
              <a:t>访问期间</a:t>
            </a:r>
            <a:r>
              <a:rPr lang="zh-CN" altLang="en-US" sz="2400" dirty="0"/>
              <a:t>，任务</a:t>
            </a:r>
            <a:r>
              <a:rPr lang="en-US" altLang="zh-CN" sz="2400" dirty="0" err="1"/>
              <a:t>YouTask</a:t>
            </a:r>
            <a:r>
              <a:rPr lang="zh-CN" altLang="en-US" sz="2400" dirty="0"/>
              <a:t>也申请信号量，此时</a:t>
            </a:r>
            <a:r>
              <a:rPr lang="en-US" altLang="zh-CN" sz="2400" dirty="0" err="1"/>
              <a:t>OSEventCnt</a:t>
            </a:r>
            <a:r>
              <a:rPr lang="zh-CN" altLang="en-US" sz="2400" dirty="0"/>
              <a:t>是值已经为</a:t>
            </a:r>
            <a:r>
              <a:rPr lang="en-US" altLang="zh-CN" sz="2400" dirty="0">
                <a:solidFill>
                  <a:srgbClr val="FF0000"/>
                </a:solidFill>
              </a:rPr>
              <a:t>0</a:t>
            </a:r>
            <a:r>
              <a:rPr lang="zh-CN" altLang="en-US" sz="2400" dirty="0"/>
              <a:t>了，所以会把任务</a:t>
            </a:r>
            <a:r>
              <a:rPr lang="en-US" altLang="zh-CN" sz="2400" dirty="0" err="1"/>
              <a:t>YouTask</a:t>
            </a:r>
            <a:r>
              <a:rPr lang="zh-CN" altLang="en-US" sz="2400" dirty="0"/>
              <a:t>列入任务等代表</a:t>
            </a:r>
            <a:r>
              <a:rPr lang="en-US" altLang="zh-CN" sz="2400" dirty="0" err="1"/>
              <a:t>OSEventTbl</a:t>
            </a:r>
            <a:r>
              <a:rPr lang="en-US" altLang="zh-CN" sz="2400" dirty="0"/>
              <a:t>[]</a:t>
            </a:r>
            <a:r>
              <a:rPr lang="zh-CN" altLang="en-US" sz="2400" dirty="0"/>
              <a:t>中，使任务处于</a:t>
            </a:r>
            <a:r>
              <a:rPr lang="zh-CN" altLang="en-US" sz="2400" dirty="0">
                <a:solidFill>
                  <a:srgbClr val="FF0000"/>
                </a:solidFill>
              </a:rPr>
              <a:t>等待状态</a:t>
            </a:r>
            <a:r>
              <a:rPr lang="zh-CN" altLang="en-US" sz="2400" dirty="0"/>
              <a:t>。</a:t>
            </a:r>
            <a:endParaRPr kumimoji="0" lang="zh-CN" altLang="en-US" sz="2400" b="1" i="0" u="none" strike="noStrike" cap="none" normalizeH="0" baseline="0" dirty="0">
              <a:ln>
                <a:noFill/>
              </a:ln>
              <a:solidFill>
                <a:schemeClr val="bg1"/>
              </a:solidFill>
              <a:effectLst/>
              <a:latin typeface="Arial" panose="020B0604020202020204" pitchFamily="34" charset="0"/>
              <a:ea typeface="宋体" panose="02010600030101010101" pitchFamily="2" charset="-122"/>
            </a:endParaRPr>
          </a:p>
        </p:txBody>
      </p:sp>
      <p:sp>
        <p:nvSpPr>
          <p:cNvPr id="6" name="圆角矩形标注 5"/>
          <p:cNvSpPr/>
          <p:nvPr/>
        </p:nvSpPr>
        <p:spPr bwMode="auto">
          <a:xfrm>
            <a:off x="3802372" y="2813539"/>
            <a:ext cx="7779433" cy="3151163"/>
          </a:xfrm>
          <a:prstGeom prst="wedgeRoundRectCallout">
            <a:avLst>
              <a:gd name="adj1" fmla="val -70200"/>
              <a:gd name="adj2" fmla="val -41071"/>
              <a:gd name="adj3" fmla="val 16667"/>
            </a:avLst>
          </a:prstGeom>
          <a:solidFill>
            <a:srgbClr val="00B050"/>
          </a:solid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r>
              <a:rPr lang="zh-CN" altLang="en-US" sz="2400" dirty="0"/>
              <a:t>等</a:t>
            </a:r>
            <a:r>
              <a:rPr lang="en-US" altLang="zh-CN" sz="2400" dirty="0" err="1"/>
              <a:t>MyTask</a:t>
            </a:r>
            <a:r>
              <a:rPr lang="zh-CN" altLang="en-US" sz="2400" dirty="0"/>
              <a:t>对</a:t>
            </a:r>
            <a:r>
              <a:rPr lang="en-US" altLang="zh-CN" sz="2400" dirty="0"/>
              <a:t>Fun</a:t>
            </a:r>
            <a:r>
              <a:rPr lang="zh-CN" altLang="en-US" sz="2400" dirty="0"/>
              <a:t>函数访问完成，调用</a:t>
            </a:r>
            <a:r>
              <a:rPr lang="en-US" altLang="zh-CN" sz="2400" dirty="0" err="1"/>
              <a:t>OSSemPost</a:t>
            </a:r>
            <a:r>
              <a:rPr lang="en-US" altLang="zh-CN" sz="2400" dirty="0"/>
              <a:t>(</a:t>
            </a:r>
            <a:r>
              <a:rPr lang="en-US" altLang="zh-CN" sz="2400" dirty="0" err="1"/>
              <a:t>Fun_Semp</a:t>
            </a:r>
            <a:r>
              <a:rPr lang="en-US" altLang="zh-CN" sz="2400" dirty="0"/>
              <a:t>);</a:t>
            </a:r>
            <a:r>
              <a:rPr lang="zh-CN" altLang="en-US" sz="2400" dirty="0">
                <a:solidFill>
                  <a:srgbClr val="FF0000"/>
                </a:solidFill>
              </a:rPr>
              <a:t>释放</a:t>
            </a:r>
            <a:r>
              <a:rPr lang="zh-CN" altLang="en-US" sz="2400" dirty="0"/>
              <a:t>了信号量，该释放信号量的函数会先检查</a:t>
            </a:r>
            <a:r>
              <a:rPr lang="zh-CN" altLang="en-US" sz="2400" dirty="0">
                <a:solidFill>
                  <a:srgbClr val="FFFF00"/>
                </a:solidFill>
              </a:rPr>
              <a:t>任务等待表</a:t>
            </a:r>
            <a:r>
              <a:rPr lang="zh-CN" altLang="en-US" sz="2400" dirty="0"/>
              <a:t>中是否还有等待信号量的</a:t>
            </a:r>
            <a:r>
              <a:rPr lang="zh-CN" altLang="en-US" sz="2400" dirty="0">
                <a:solidFill>
                  <a:srgbClr val="FFFF00"/>
                </a:solidFill>
              </a:rPr>
              <a:t>任务</a:t>
            </a:r>
            <a:r>
              <a:rPr lang="zh-CN" altLang="en-US" sz="2400" dirty="0"/>
              <a:t>，如果有，则使任务进入就绪态后，调用调度器</a:t>
            </a:r>
            <a:r>
              <a:rPr lang="en-US" altLang="zh-CN" sz="2400" dirty="0" err="1"/>
              <a:t>OS_Sched</a:t>
            </a:r>
            <a:r>
              <a:rPr lang="en-US" altLang="zh-CN" sz="2400" dirty="0"/>
              <a:t>()</a:t>
            </a:r>
            <a:r>
              <a:rPr lang="zh-CN" altLang="en-US" sz="2400" dirty="0"/>
              <a:t>引发一次任务调度，去运行等待</a:t>
            </a:r>
            <a:r>
              <a:rPr lang="en-US" altLang="zh-CN" sz="2400" dirty="0"/>
              <a:t>/</a:t>
            </a:r>
            <a:r>
              <a:rPr lang="zh-CN" altLang="en-US" sz="2400" dirty="0"/>
              <a:t>任务列表中优先级最高的任务。如果没有，则就把信号量计数器</a:t>
            </a:r>
            <a:r>
              <a:rPr lang="en-US" altLang="zh-CN" sz="2400" dirty="0" err="1"/>
              <a:t>OSSemCnt</a:t>
            </a:r>
            <a:r>
              <a:rPr lang="zh-CN" altLang="en-US" sz="2400" dirty="0"/>
              <a:t>加</a:t>
            </a:r>
            <a:r>
              <a:rPr lang="en-US" altLang="zh-CN" sz="2400" dirty="0"/>
              <a:t>1.</a:t>
            </a:r>
            <a:endParaRPr lang="zh-CN" altLang="en-US" sz="2400" dirty="0"/>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dirty="0">
              <a:ln>
                <a:noFill/>
              </a:ln>
              <a:effectLst/>
              <a:latin typeface="Arial" panose="020B0604020202020204" pitchFamily="34" charset="0"/>
              <a:ea typeface="宋体" panose="02010600030101010101" pitchFamily="2" charset="-122"/>
            </a:endParaRPr>
          </a:p>
        </p:txBody>
      </p:sp>
      <p:sp>
        <p:nvSpPr>
          <p:cNvPr id="7" name="圆角矩形标注 6"/>
          <p:cNvSpPr/>
          <p:nvPr/>
        </p:nvSpPr>
        <p:spPr bwMode="auto">
          <a:xfrm>
            <a:off x="3498079" y="2648776"/>
            <a:ext cx="7638651" cy="2953637"/>
          </a:xfrm>
          <a:prstGeom prst="wedgeRoundRectCallout">
            <a:avLst>
              <a:gd name="adj1" fmla="val -71294"/>
              <a:gd name="adj2" fmla="val 39162"/>
              <a:gd name="adj3" fmla="val 16667"/>
            </a:avLst>
          </a:prstGeom>
          <a:solidFill>
            <a:srgbClr val="00B050"/>
          </a:solid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just" defTabSz="914400" eaLnBrk="0" fontAlgn="base" hangingPunct="0">
              <a:spcBef>
                <a:spcPct val="0"/>
              </a:spcBef>
              <a:spcAft>
                <a:spcPct val="0"/>
              </a:spcAft>
            </a:pPr>
            <a:r>
              <a:rPr lang="zh-CN" altLang="en-US" sz="2800" dirty="0"/>
              <a:t>所以任务</a:t>
            </a:r>
            <a:r>
              <a:rPr lang="en-US" altLang="zh-CN" sz="2800" dirty="0" err="1"/>
              <a:t>YouTask</a:t>
            </a:r>
            <a:r>
              <a:rPr lang="zh-CN" altLang="en-US" sz="2800" dirty="0"/>
              <a:t>要想访问</a:t>
            </a:r>
            <a:r>
              <a:rPr lang="en-US" altLang="zh-CN" sz="2800" dirty="0"/>
              <a:t>Fun()</a:t>
            </a:r>
            <a:r>
              <a:rPr lang="zh-CN" altLang="en-US" sz="2800" dirty="0"/>
              <a:t>函数，必须等到任务</a:t>
            </a:r>
            <a:r>
              <a:rPr lang="en-US" altLang="zh-CN" sz="2800" dirty="0" err="1">
                <a:solidFill>
                  <a:srgbClr val="FFFF00"/>
                </a:solidFill>
              </a:rPr>
              <a:t>MyTask</a:t>
            </a:r>
            <a:r>
              <a:rPr lang="zh-CN" altLang="en-US" sz="2800" dirty="0">
                <a:solidFill>
                  <a:srgbClr val="FFFF00"/>
                </a:solidFill>
              </a:rPr>
              <a:t>对</a:t>
            </a:r>
            <a:r>
              <a:rPr lang="en-US" altLang="zh-CN" sz="2800" dirty="0">
                <a:solidFill>
                  <a:srgbClr val="FFFF00"/>
                </a:solidFill>
              </a:rPr>
              <a:t>Fun</a:t>
            </a:r>
            <a:r>
              <a:rPr lang="zh-CN" altLang="en-US" sz="2800" dirty="0">
                <a:solidFill>
                  <a:srgbClr val="FFFF00"/>
                </a:solidFill>
              </a:rPr>
              <a:t>访问完毕</a:t>
            </a:r>
            <a:r>
              <a:rPr lang="zh-CN" altLang="en-US" sz="2800" dirty="0"/>
              <a:t>，</a:t>
            </a:r>
            <a:r>
              <a:rPr lang="zh-CN" altLang="en-US" sz="2800" dirty="0">
                <a:solidFill>
                  <a:srgbClr val="FF0000"/>
                </a:solidFill>
              </a:rPr>
              <a:t>释放</a:t>
            </a:r>
            <a:r>
              <a:rPr lang="zh-CN" altLang="en-US" sz="2800" dirty="0"/>
              <a:t>了</a:t>
            </a:r>
            <a:r>
              <a:rPr lang="zh-CN" altLang="en-US" sz="2800" dirty="0">
                <a:solidFill>
                  <a:srgbClr val="FFFF00"/>
                </a:solidFill>
              </a:rPr>
              <a:t>信号量</a:t>
            </a:r>
            <a:r>
              <a:rPr lang="zh-CN" altLang="en-US" sz="2800" dirty="0"/>
              <a:t>之后，才能访问，反之亦然。</a:t>
            </a:r>
            <a:endParaRPr kumimoji="0" lang="zh-CN" altLang="en-US" sz="2800" b="1" i="0" u="none" strike="noStrike" cap="none" normalizeH="0" baseline="0" dirty="0">
              <a:ln>
                <a:noFill/>
              </a:ln>
              <a:solidFill>
                <a:srgbClr val="FFFF00"/>
              </a:solidFill>
              <a:effectLst/>
              <a:latin typeface="Arial" panose="020B0604020202020204" pitchFamily="34" charset="0"/>
              <a:ea typeface="宋体" panose="02010600030101010101" pitchFamily="2" charset="-122"/>
            </a:endParaRPr>
          </a:p>
        </p:txBody>
      </p:sp>
      <p:sp>
        <p:nvSpPr>
          <p:cNvPr id="8" name="圆角矩形标注 7"/>
          <p:cNvSpPr/>
          <p:nvPr/>
        </p:nvSpPr>
        <p:spPr bwMode="auto">
          <a:xfrm>
            <a:off x="3650225" y="2760328"/>
            <a:ext cx="7638651" cy="2953637"/>
          </a:xfrm>
          <a:prstGeom prst="wedgeRoundRectCallout">
            <a:avLst>
              <a:gd name="adj1" fmla="val -58955"/>
              <a:gd name="adj2" fmla="val 68692"/>
              <a:gd name="adj3" fmla="val 16667"/>
            </a:avLst>
          </a:prstGeom>
          <a:solidFill>
            <a:srgbClr val="00B050"/>
          </a:solid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r>
              <a:rPr lang="zh-CN" altLang="en-US" sz="2400" dirty="0"/>
              <a:t>由于</a:t>
            </a:r>
            <a:r>
              <a:rPr lang="en-US" altLang="zh-CN" sz="2400" dirty="0" err="1"/>
              <a:t>YouTask</a:t>
            </a:r>
            <a:r>
              <a:rPr lang="zh-CN" altLang="en-US" sz="2400" dirty="0"/>
              <a:t>等待</a:t>
            </a:r>
            <a:r>
              <a:rPr lang="en-US" altLang="zh-CN" sz="2400" dirty="0">
                <a:solidFill>
                  <a:srgbClr val="FFFF00"/>
                </a:solidFill>
              </a:rPr>
              <a:t>2s</a:t>
            </a:r>
            <a:r>
              <a:rPr lang="zh-CN" altLang="en-US" sz="2400" dirty="0"/>
              <a:t>，</a:t>
            </a:r>
            <a:r>
              <a:rPr lang="en-US" altLang="zh-CN" sz="2400" dirty="0" err="1"/>
              <a:t>MyTask</a:t>
            </a:r>
            <a:r>
              <a:rPr lang="zh-CN" altLang="en-US" sz="2400" dirty="0"/>
              <a:t>等待</a:t>
            </a:r>
            <a:r>
              <a:rPr lang="en-US" altLang="zh-CN" sz="2400" dirty="0">
                <a:solidFill>
                  <a:srgbClr val="FFFF00"/>
                </a:solidFill>
              </a:rPr>
              <a:t>1s</a:t>
            </a:r>
            <a:r>
              <a:rPr lang="zh-CN" altLang="en-US" sz="2400" dirty="0"/>
              <a:t>，所以有可能</a:t>
            </a:r>
            <a:r>
              <a:rPr lang="zh-CN" altLang="en-US" sz="2400" dirty="0">
                <a:solidFill>
                  <a:srgbClr val="FFFF00"/>
                </a:solidFill>
              </a:rPr>
              <a:t>在</a:t>
            </a:r>
            <a:r>
              <a:rPr lang="en-US" altLang="zh-CN" sz="2400" dirty="0" err="1">
                <a:solidFill>
                  <a:srgbClr val="FFFF00"/>
                </a:solidFill>
              </a:rPr>
              <a:t>MyTask</a:t>
            </a:r>
            <a:r>
              <a:rPr lang="zh-CN" altLang="en-US" sz="2400" dirty="0">
                <a:solidFill>
                  <a:srgbClr val="FFFF00"/>
                </a:solidFill>
              </a:rPr>
              <a:t>访问</a:t>
            </a:r>
            <a:r>
              <a:rPr lang="en-US" altLang="zh-CN" sz="2400" dirty="0"/>
              <a:t>Fan</a:t>
            </a:r>
            <a:r>
              <a:rPr lang="zh-CN" altLang="en-US" sz="2400" dirty="0"/>
              <a:t>函数期间，</a:t>
            </a:r>
            <a:r>
              <a:rPr lang="en-US" altLang="zh-CN" sz="2400" dirty="0" err="1"/>
              <a:t>YouTask</a:t>
            </a:r>
            <a:r>
              <a:rPr lang="zh-CN" altLang="en-US" sz="2400" dirty="0">
                <a:solidFill>
                  <a:srgbClr val="FF0000"/>
                </a:solidFill>
              </a:rPr>
              <a:t>也来访问</a:t>
            </a:r>
            <a:r>
              <a:rPr lang="en-US" altLang="zh-CN" sz="2400" dirty="0"/>
              <a:t>(</a:t>
            </a:r>
            <a:r>
              <a:rPr lang="zh-CN" altLang="en-US" sz="2400" dirty="0"/>
              <a:t>也有可能是反过来</a:t>
            </a:r>
            <a:r>
              <a:rPr lang="en-US" altLang="zh-CN" sz="2400" dirty="0"/>
              <a:t>)</a:t>
            </a:r>
            <a:r>
              <a:rPr lang="zh-CN" altLang="en-US" sz="2400" dirty="0"/>
              <a:t>，但是由于信号量已经被</a:t>
            </a:r>
            <a:r>
              <a:rPr lang="en-US" altLang="zh-CN" sz="2400" dirty="0" err="1"/>
              <a:t>MyTask</a:t>
            </a:r>
            <a:r>
              <a:rPr lang="zh-CN" altLang="en-US" sz="2400" dirty="0"/>
              <a:t>占用了，所</a:t>
            </a:r>
            <a:r>
              <a:rPr lang="en-US" altLang="zh-CN" sz="2400" dirty="0" err="1"/>
              <a:t>YouTask</a:t>
            </a:r>
            <a:r>
              <a:rPr lang="zh-CN" altLang="en-US" sz="2400" dirty="0"/>
              <a:t>只好等待，</a:t>
            </a:r>
            <a:r>
              <a:rPr lang="en-US" altLang="zh-CN" sz="2400" dirty="0" err="1"/>
              <a:t>MyTask</a:t>
            </a:r>
            <a:r>
              <a:rPr lang="zh-CN" altLang="en-US" sz="2400" dirty="0"/>
              <a:t>使用完了，释放了信号量，</a:t>
            </a:r>
            <a:r>
              <a:rPr lang="en-US" altLang="zh-CN" sz="2400" dirty="0" err="1"/>
              <a:t>YouTask</a:t>
            </a:r>
            <a:r>
              <a:rPr lang="zh-CN" altLang="en-US" sz="2400" dirty="0"/>
              <a:t>才能正常使用</a:t>
            </a:r>
            <a:r>
              <a:rPr lang="en-US" altLang="zh-CN" sz="2400" dirty="0"/>
              <a:t>Fun</a:t>
            </a:r>
            <a:r>
              <a:rPr lang="zh-CN" altLang="en-US" sz="2400" dirty="0"/>
              <a:t>函数这样也就解决了多任务对共享资源的使用的问题，使任务之间得到了同步</a:t>
            </a: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dirty="0">
              <a:ln>
                <a:noFill/>
              </a:ln>
              <a:solidFill>
                <a:schemeClr val="bg1"/>
              </a:solidFill>
              <a:effectLst/>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childTnLst>
                                    <p:set>
                                      <p:cBhvr>
                                        <p:cTn id="13" dur="1" fill="hold">
                                          <p:stCondLst>
                                            <p:cond delay="0"/>
                                          </p:stCondLst>
                                        </p:cTn>
                                        <p:tgtEl>
                                          <p:spTgt spid="5"/>
                                        </p:tgtEl>
                                        <p:attrNameLst>
                                          <p:attrName>style.visibility</p:attrName>
                                        </p:attrNameLst>
                                      </p:cBhvr>
                                      <p:to>
                                        <p:strVal val="hidden"/>
                                      </p:to>
                                    </p:set>
                                  </p:childTnLst>
                                </p:cTn>
                              </p:par>
                              <p:par>
                                <p:cTn id="14" presetID="42"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42"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7"/>
                                        </p:tgtEl>
                                        <p:attrNameLst>
                                          <p:attrName>style.visibility</p:attrName>
                                        </p:attrNameLst>
                                      </p:cBhvr>
                                      <p:to>
                                        <p:strVal val="hidden"/>
                                      </p:to>
                                    </p:set>
                                  </p:childTnLst>
                                </p:cTn>
                              </p:par>
                              <p:par>
                                <p:cTn id="32" presetID="42"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anim calcmode="lin" valueType="num">
                                      <p:cBhvr>
                                        <p:cTn id="35" dur="1000" fill="hold"/>
                                        <p:tgtEl>
                                          <p:spTgt spid="8"/>
                                        </p:tgtEl>
                                        <p:attrNameLst>
                                          <p:attrName>ppt_x</p:attrName>
                                        </p:attrNameLst>
                                      </p:cBhvr>
                                      <p:tavLst>
                                        <p:tav tm="0">
                                          <p:val>
                                            <p:strVal val="#ppt_x"/>
                                          </p:val>
                                        </p:tav>
                                        <p:tav tm="100000">
                                          <p:val>
                                            <p:strVal val="#ppt_x"/>
                                          </p:val>
                                        </p:tav>
                                      </p:tavLst>
                                    </p:anim>
                                    <p:anim calcmode="lin" valueType="num">
                                      <p:cBhvr>
                                        <p:cTn id="3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p:txBody>
          <a:bodyPr/>
          <a:lstStyle/>
          <a:p>
            <a:pPr eaLnBrk="1" hangingPunct="1"/>
            <a:r>
              <a:rPr lang="zh-CN" altLang="en-US"/>
              <a:t>目录</a:t>
            </a:r>
          </a:p>
        </p:txBody>
      </p:sp>
      <p:sp>
        <p:nvSpPr>
          <p:cNvPr id="166915" name="Rectangle 3"/>
          <p:cNvSpPr>
            <a:spLocks noGrp="1" noChangeArrowheads="1"/>
          </p:cNvSpPr>
          <p:nvPr>
            <p:ph idx="1"/>
          </p:nvPr>
        </p:nvSpPr>
        <p:spPr>
          <a:noFill/>
        </p:spPr>
        <p:txBody>
          <a:bodyPr/>
          <a:lstStyle/>
          <a:p>
            <a:pPr eaLnBrk="1" hangingPunct="1">
              <a:spcBef>
                <a:spcPct val="50000"/>
              </a:spcBef>
              <a:buClr>
                <a:srgbClr val="FF0000"/>
              </a:buClr>
              <a:buFont typeface="Wingdings" panose="05000000000000000000" pitchFamily="2" charset="2"/>
              <a:buChar char="Ø"/>
            </a:pPr>
            <a:r>
              <a:rPr lang="zh-CN" altLang="en-US">
                <a:solidFill>
                  <a:srgbClr val="C0C0C0"/>
                </a:solidFill>
              </a:rPr>
              <a:t>概述</a:t>
            </a:r>
          </a:p>
          <a:p>
            <a:pPr eaLnBrk="1" hangingPunct="1">
              <a:spcBef>
                <a:spcPct val="50000"/>
              </a:spcBef>
              <a:buClr>
                <a:srgbClr val="FF0000"/>
              </a:buClr>
              <a:buFont typeface="Wingdings" panose="05000000000000000000" pitchFamily="2" charset="2"/>
              <a:buChar char="Ø"/>
            </a:pPr>
            <a:r>
              <a:rPr lang="zh-CN" altLang="en-US">
                <a:solidFill>
                  <a:srgbClr val="C0C0C0"/>
                </a:solidFill>
              </a:rPr>
              <a:t>最小内核</a:t>
            </a:r>
          </a:p>
          <a:p>
            <a:pPr eaLnBrk="1" hangingPunct="1">
              <a:spcBef>
                <a:spcPct val="50000"/>
              </a:spcBef>
              <a:buClr>
                <a:srgbClr val="FF0000"/>
              </a:buClr>
              <a:buFont typeface="Wingdings" panose="05000000000000000000" pitchFamily="2" charset="2"/>
              <a:buChar char="Ø"/>
            </a:pPr>
            <a:r>
              <a:rPr lang="zh-CN" altLang="en-US">
                <a:solidFill>
                  <a:srgbClr val="C0C0C0"/>
                </a:solidFill>
              </a:rPr>
              <a:t>临界区与中断管理</a:t>
            </a:r>
          </a:p>
          <a:p>
            <a:pPr eaLnBrk="1" hangingPunct="1">
              <a:spcBef>
                <a:spcPct val="50000"/>
              </a:spcBef>
              <a:buClr>
                <a:srgbClr val="FF0000"/>
              </a:buClr>
              <a:buFont typeface="Wingdings" panose="05000000000000000000" pitchFamily="2" charset="2"/>
              <a:buChar char="Ø"/>
            </a:pPr>
            <a:r>
              <a:rPr lang="zh-CN" altLang="en-US">
                <a:solidFill>
                  <a:srgbClr val="C0C0C0"/>
                </a:solidFill>
              </a:rPr>
              <a:t>任务的结束</a:t>
            </a:r>
          </a:p>
          <a:p>
            <a:pPr eaLnBrk="1" hangingPunct="1">
              <a:spcBef>
                <a:spcPct val="50000"/>
              </a:spcBef>
              <a:buClr>
                <a:srgbClr val="FF0000"/>
              </a:buClr>
              <a:buFont typeface="Wingdings" panose="05000000000000000000" pitchFamily="2" charset="2"/>
              <a:buChar char="Ø"/>
            </a:pPr>
            <a:r>
              <a:rPr lang="zh-CN" altLang="en-US">
                <a:solidFill>
                  <a:srgbClr val="C0C0C0"/>
                </a:solidFill>
              </a:rPr>
              <a:t>信号量</a:t>
            </a:r>
          </a:p>
          <a:p>
            <a:pPr eaLnBrk="1" hangingPunct="1">
              <a:spcBef>
                <a:spcPct val="50000"/>
              </a:spcBef>
              <a:buClr>
                <a:srgbClr val="FF0000"/>
              </a:buClr>
              <a:buFont typeface="Wingdings" panose="05000000000000000000" pitchFamily="2" charset="2"/>
              <a:buChar char="Ø"/>
            </a:pPr>
            <a:r>
              <a:rPr lang="zh-CN" altLang="en-US">
                <a:solidFill>
                  <a:srgbClr val="FF0000"/>
                </a:solidFill>
                <a:hlinkClick r:id="rId2" action="ppaction://hlinksldjump"/>
              </a:rPr>
              <a:t>删除信号量</a:t>
            </a:r>
            <a:endParaRPr lang="zh-CN" altLang="en-US">
              <a:solidFill>
                <a:srgbClr val="FF0000"/>
              </a:solidFill>
            </a:endParaRPr>
          </a:p>
        </p:txBody>
      </p:sp>
      <p:sp>
        <p:nvSpPr>
          <p:cNvPr id="4" name="燕尾形 3">
            <a:hlinkClick r:id="rId3" action="ppaction://hlinksldjump"/>
          </p:cNvPr>
          <p:cNvSpPr/>
          <p:nvPr/>
        </p:nvSpPr>
        <p:spPr>
          <a:xfrm>
            <a:off x="10134600" y="6096000"/>
            <a:ext cx="533400" cy="381000"/>
          </a:xfrm>
          <a:prstGeom prst="chevron">
            <a:avLst>
              <a:gd name="adj" fmla="val 64328"/>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ChangeArrowheads="1"/>
          </p:cNvSpPr>
          <p:nvPr/>
        </p:nvSpPr>
        <p:spPr bwMode="auto">
          <a:xfrm>
            <a:off x="1981200" y="102356"/>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3.5  </a:t>
            </a:r>
            <a:r>
              <a:rPr lang="zh-CN" altLang="en-US" sz="4400" dirty="0">
                <a:solidFill>
                  <a:schemeClr val="tx2"/>
                </a:solidFill>
              </a:rPr>
              <a:t>删除</a:t>
            </a:r>
            <a:r>
              <a:rPr lang="zh-CN" altLang="en-US" sz="4400" dirty="0"/>
              <a:t>信号量</a:t>
            </a:r>
          </a:p>
        </p:txBody>
      </p:sp>
      <p:sp>
        <p:nvSpPr>
          <p:cNvPr id="223235"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删除信号量</a:t>
            </a:r>
          </a:p>
        </p:txBody>
      </p:sp>
      <p:sp>
        <p:nvSpPr>
          <p:cNvPr id="223236" name="Rectangle 4"/>
          <p:cNvSpPr>
            <a:spLocks noChangeArrowheads="1"/>
          </p:cNvSpPr>
          <p:nvPr/>
        </p:nvSpPr>
        <p:spPr bwMode="auto">
          <a:xfrm>
            <a:off x="2667000" y="2492306"/>
            <a:ext cx="68580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a:latin typeface="华文新魏" panose="02010800040101010101" pitchFamily="2" charset="-122"/>
                <a:ea typeface="华文新魏" panose="02010800040101010101" pitchFamily="2" charset="-122"/>
              </a:rPr>
              <a:t>      </a:t>
            </a:r>
            <a:r>
              <a:rPr lang="zh-CN" altLang="en-US" sz="2400" dirty="0">
                <a:latin typeface="华文新魏" panose="02010800040101010101" pitchFamily="2" charset="-122"/>
                <a:ea typeface="华文新魏" panose="02010800040101010101" pitchFamily="2" charset="-122"/>
              </a:rPr>
              <a:t>一般情况下建立了事件（信号量等）就不删除了。需要使用删除事件（信号量等）的情况一般是复杂的应用。</a:t>
            </a:r>
          </a:p>
          <a:p>
            <a:pPr eaLnBrk="1" hangingPunct="1">
              <a:spcBef>
                <a:spcPct val="50000"/>
              </a:spcBef>
            </a:pPr>
            <a:r>
              <a:rPr lang="zh-CN" altLang="en-US" sz="2400" dirty="0">
                <a:latin typeface="华文新魏" panose="02010800040101010101" pitchFamily="2" charset="-122"/>
                <a:ea typeface="华文新魏" panose="02010800040101010101" pitchFamily="2" charset="-122"/>
              </a:rPr>
              <a:t>      删除信号量是通过调用函数</a:t>
            </a:r>
            <a:r>
              <a:rPr lang="en-US" altLang="zh-CN" sz="2400" dirty="0" err="1">
                <a:solidFill>
                  <a:srgbClr val="FF0000"/>
                </a:solidFill>
                <a:latin typeface="华文新魏" panose="02010800040101010101" pitchFamily="2" charset="-122"/>
                <a:ea typeface="华文新魏" panose="02010800040101010101" pitchFamily="2" charset="-122"/>
              </a:rPr>
              <a:t>OSSemDel</a:t>
            </a:r>
            <a:r>
              <a:rPr lang="en-US" altLang="zh-CN" sz="2400" dirty="0">
                <a:solidFill>
                  <a:srgbClr val="FF0000"/>
                </a:solidFill>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实现。</a:t>
            </a:r>
          </a:p>
        </p:txBody>
      </p:sp>
      <p:sp>
        <p:nvSpPr>
          <p:cNvPr id="223237" name="Rectangle 5"/>
          <p:cNvSpPr>
            <a:spLocks noChangeArrowheads="1"/>
          </p:cNvSpPr>
          <p:nvPr/>
        </p:nvSpPr>
        <p:spPr bwMode="auto">
          <a:xfrm>
            <a:off x="2387600" y="5008564"/>
            <a:ext cx="7442200" cy="935037"/>
          </a:xfrm>
          <a:prstGeom prst="rect">
            <a:avLst/>
          </a:prstGeom>
          <a:gradFill rotWithShape="1">
            <a:gsLst>
              <a:gs pos="0">
                <a:srgbClr val="CCFFFF"/>
              </a:gs>
              <a:gs pos="50000">
                <a:schemeClr val="bg1"/>
              </a:gs>
              <a:gs pos="100000">
                <a:srgbClr val="CCFFFF"/>
              </a:gs>
            </a:gsLst>
            <a:lin ang="5400000" scaled="1"/>
          </a:gradFill>
          <a:ln w="19050" algn="ctr">
            <a:solidFill>
              <a:srgbClr val="FF0000"/>
            </a:solidFill>
            <a:miter lim="800000"/>
          </a:ln>
          <a:effectLst/>
        </p:spPr>
        <p:txBody>
          <a:bodyPr wrap="none" anchor="ctr">
            <a:spAutoFit/>
          </a:bodyPr>
          <a:lstStyle/>
          <a:p>
            <a:pPr>
              <a:defRPr/>
            </a:pPr>
            <a:r>
              <a:rPr lang="nl-NL" altLang="zh-CN" dirty="0">
                <a:latin typeface="Arial" panose="020B0604020202020204" pitchFamily="34" charset="0"/>
              </a:rPr>
              <a:t>OS_EVENT  *OSSemDel (OS_EVENT *pevent, INT8U opt, INT8U *err)</a:t>
            </a:r>
          </a:p>
          <a:p>
            <a:pPr>
              <a:defRPr/>
            </a:pPr>
            <a:r>
              <a:rPr lang="nl-NL" altLang="zh-CN" dirty="0">
                <a:latin typeface="Arial" panose="020B0604020202020204" pitchFamily="34" charset="0"/>
              </a:rPr>
              <a:t>{</a:t>
            </a:r>
          </a:p>
          <a:p>
            <a:pPr>
              <a:defRPr/>
            </a:pPr>
            <a:r>
              <a:rPr lang="nl-NL" altLang="zh-CN" dirty="0">
                <a:latin typeface="Arial" panose="020B0604020202020204" pitchFamily="34" charset="0"/>
              </a:rPr>
              <a:t>}</a:t>
            </a:r>
            <a:endParaRPr lang="en-US" altLang="zh-CN" dirty="0">
              <a:latin typeface="Arial" panose="020B0604020202020204" pitchFamily="34" charset="0"/>
            </a:endParaRPr>
          </a:p>
        </p:txBody>
      </p:sp>
      <p:sp>
        <p:nvSpPr>
          <p:cNvPr id="223238" name="AutoShape 6"/>
          <p:cNvSpPr>
            <a:spLocks noChangeArrowheads="1"/>
          </p:cNvSpPr>
          <p:nvPr/>
        </p:nvSpPr>
        <p:spPr bwMode="auto">
          <a:xfrm>
            <a:off x="5181600" y="4419600"/>
            <a:ext cx="1447800" cy="457200"/>
          </a:xfrm>
          <a:prstGeom prst="wedgeRoundRectCallout">
            <a:avLst>
              <a:gd name="adj1" fmla="val 38157"/>
              <a:gd name="adj2" fmla="val 96875"/>
              <a:gd name="adj3" fmla="val 16667"/>
            </a:avLst>
          </a:prstGeom>
          <a:solidFill>
            <a:srgbClr val="FFFFB3"/>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信号量句柄</a:t>
            </a:r>
          </a:p>
        </p:txBody>
      </p:sp>
      <p:sp>
        <p:nvSpPr>
          <p:cNvPr id="223239" name="AutoShape 7"/>
          <p:cNvSpPr>
            <a:spLocks noChangeArrowheads="1"/>
          </p:cNvSpPr>
          <p:nvPr/>
        </p:nvSpPr>
        <p:spPr bwMode="auto">
          <a:xfrm>
            <a:off x="7239000" y="4419600"/>
            <a:ext cx="1219200" cy="457200"/>
          </a:xfrm>
          <a:prstGeom prst="wedgeRoundRectCallout">
            <a:avLst>
              <a:gd name="adj1" fmla="val 20315"/>
              <a:gd name="adj2" fmla="val 94792"/>
              <a:gd name="adj3" fmla="val 16667"/>
            </a:avLst>
          </a:prstGeom>
          <a:solidFill>
            <a:srgbClr val="FFFFB3"/>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删除方式</a:t>
            </a:r>
          </a:p>
        </p:txBody>
      </p:sp>
      <p:sp>
        <p:nvSpPr>
          <p:cNvPr id="223240" name="AutoShape 8"/>
          <p:cNvSpPr>
            <a:spLocks noChangeArrowheads="1"/>
          </p:cNvSpPr>
          <p:nvPr/>
        </p:nvSpPr>
        <p:spPr bwMode="auto">
          <a:xfrm>
            <a:off x="8839200" y="4419600"/>
            <a:ext cx="1447800" cy="457200"/>
          </a:xfrm>
          <a:prstGeom prst="wedgeRoundRectCallout">
            <a:avLst>
              <a:gd name="adj1" fmla="val -25657"/>
              <a:gd name="adj2" fmla="val 94792"/>
              <a:gd name="adj3" fmla="val 16667"/>
            </a:avLst>
          </a:prstGeom>
          <a:solidFill>
            <a:srgbClr val="FFFFB3"/>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返回错误码</a:t>
            </a:r>
          </a:p>
        </p:txBody>
      </p:sp>
      <p:sp>
        <p:nvSpPr>
          <p:cNvPr id="9" name="燕尾形 8">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23235"/>
                                        </p:tgtEl>
                                        <p:attrNameLst>
                                          <p:attrName>style.visibility</p:attrName>
                                        </p:attrNameLst>
                                      </p:cBhvr>
                                      <p:to>
                                        <p:strVal val="visible"/>
                                      </p:to>
                                    </p:set>
                                    <p:anim calcmode="lin" valueType="num">
                                      <p:cBhvr additive="base">
                                        <p:cTn id="7" dur="500" fill="hold"/>
                                        <p:tgtEl>
                                          <p:spTgt spid="223235"/>
                                        </p:tgtEl>
                                        <p:attrNameLst>
                                          <p:attrName>ppt_x</p:attrName>
                                        </p:attrNameLst>
                                      </p:cBhvr>
                                      <p:tavLst>
                                        <p:tav tm="0">
                                          <p:val>
                                            <p:strVal val="1+#ppt_w/2"/>
                                          </p:val>
                                        </p:tav>
                                        <p:tav tm="100000">
                                          <p:val>
                                            <p:strVal val="#ppt_x"/>
                                          </p:val>
                                        </p:tav>
                                      </p:tavLst>
                                    </p:anim>
                                    <p:anim calcmode="lin" valueType="num">
                                      <p:cBhvr additive="base">
                                        <p:cTn id="8" dur="500" fill="hold"/>
                                        <p:tgtEl>
                                          <p:spTgt spid="22323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223236"/>
                                        </p:tgtEl>
                                        <p:attrNameLst>
                                          <p:attrName>style.visibility</p:attrName>
                                        </p:attrNameLst>
                                      </p:cBhvr>
                                      <p:to>
                                        <p:strVal val="visible"/>
                                      </p:to>
                                    </p:set>
                                    <p:animEffect transition="in" filter="wipe(up)">
                                      <p:cBhvr>
                                        <p:cTn id="12" dur="500"/>
                                        <p:tgtEl>
                                          <p:spTgt spid="223236"/>
                                        </p:tgtEl>
                                      </p:cBhvr>
                                    </p:animEffect>
                                  </p:childTnLst>
                                </p:cTn>
                              </p:par>
                            </p:childTnLst>
                          </p:cTn>
                        </p:par>
                        <p:par>
                          <p:cTn id="13" fill="hold">
                            <p:stCondLst>
                              <p:cond delay="1000"/>
                            </p:stCondLst>
                            <p:childTnLst>
                              <p:par>
                                <p:cTn id="14" presetID="9" presetClass="entr" presetSubtype="0" fill="hold" grpId="0" nodeType="afterEffect">
                                  <p:stCondLst>
                                    <p:cond delay="0"/>
                                  </p:stCondLst>
                                  <p:childTnLst>
                                    <p:set>
                                      <p:cBhvr>
                                        <p:cTn id="15" dur="1" fill="hold">
                                          <p:stCondLst>
                                            <p:cond delay="0"/>
                                          </p:stCondLst>
                                        </p:cTn>
                                        <p:tgtEl>
                                          <p:spTgt spid="223237"/>
                                        </p:tgtEl>
                                        <p:attrNameLst>
                                          <p:attrName>style.visibility</p:attrName>
                                        </p:attrNameLst>
                                      </p:cBhvr>
                                      <p:to>
                                        <p:strVal val="visible"/>
                                      </p:to>
                                    </p:set>
                                    <p:animEffect transition="in" filter="dissolve">
                                      <p:cBhvr>
                                        <p:cTn id="16" dur="500"/>
                                        <p:tgtEl>
                                          <p:spTgt spid="223237"/>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1" fill="hold" grpId="0" nodeType="clickEffect">
                                  <p:stCondLst>
                                    <p:cond delay="0"/>
                                  </p:stCondLst>
                                  <p:childTnLst>
                                    <p:set>
                                      <p:cBhvr>
                                        <p:cTn id="20" dur="1" fill="hold">
                                          <p:stCondLst>
                                            <p:cond delay="0"/>
                                          </p:stCondLst>
                                        </p:cTn>
                                        <p:tgtEl>
                                          <p:spTgt spid="223238"/>
                                        </p:tgtEl>
                                        <p:attrNameLst>
                                          <p:attrName>style.visibility</p:attrName>
                                        </p:attrNameLst>
                                      </p:cBhvr>
                                      <p:to>
                                        <p:strVal val="visible"/>
                                      </p:to>
                                    </p:set>
                                    <p:animEffect transition="in" filter="slide(fromTop)">
                                      <p:cBhvr>
                                        <p:cTn id="21" dur="500"/>
                                        <p:tgtEl>
                                          <p:spTgt spid="223238"/>
                                        </p:tgtEl>
                                      </p:cBhvr>
                                    </p:animEffect>
                                  </p:childTnLst>
                                </p:cTn>
                              </p:par>
                            </p:childTnLst>
                          </p:cTn>
                        </p:par>
                        <p:par>
                          <p:cTn id="22" fill="hold">
                            <p:stCondLst>
                              <p:cond delay="500"/>
                            </p:stCondLst>
                            <p:childTnLst>
                              <p:par>
                                <p:cTn id="23" presetID="12" presetClass="entr" presetSubtype="1" fill="hold" grpId="0" nodeType="afterEffect">
                                  <p:stCondLst>
                                    <p:cond delay="0"/>
                                  </p:stCondLst>
                                  <p:childTnLst>
                                    <p:set>
                                      <p:cBhvr>
                                        <p:cTn id="24" dur="1" fill="hold">
                                          <p:stCondLst>
                                            <p:cond delay="0"/>
                                          </p:stCondLst>
                                        </p:cTn>
                                        <p:tgtEl>
                                          <p:spTgt spid="223239"/>
                                        </p:tgtEl>
                                        <p:attrNameLst>
                                          <p:attrName>style.visibility</p:attrName>
                                        </p:attrNameLst>
                                      </p:cBhvr>
                                      <p:to>
                                        <p:strVal val="visible"/>
                                      </p:to>
                                    </p:set>
                                    <p:animEffect transition="in" filter="slide(fromTop)">
                                      <p:cBhvr>
                                        <p:cTn id="25" dur="500"/>
                                        <p:tgtEl>
                                          <p:spTgt spid="223239"/>
                                        </p:tgtEl>
                                      </p:cBhvr>
                                    </p:animEffect>
                                  </p:childTnLst>
                                </p:cTn>
                              </p:par>
                            </p:childTnLst>
                          </p:cTn>
                        </p:par>
                        <p:par>
                          <p:cTn id="26" fill="hold">
                            <p:stCondLst>
                              <p:cond delay="1000"/>
                            </p:stCondLst>
                            <p:childTnLst>
                              <p:par>
                                <p:cTn id="27" presetID="12" presetClass="entr" presetSubtype="1" fill="hold" grpId="0" nodeType="afterEffect">
                                  <p:stCondLst>
                                    <p:cond delay="0"/>
                                  </p:stCondLst>
                                  <p:childTnLst>
                                    <p:set>
                                      <p:cBhvr>
                                        <p:cTn id="28" dur="1" fill="hold">
                                          <p:stCondLst>
                                            <p:cond delay="0"/>
                                          </p:stCondLst>
                                        </p:cTn>
                                        <p:tgtEl>
                                          <p:spTgt spid="223240"/>
                                        </p:tgtEl>
                                        <p:attrNameLst>
                                          <p:attrName>style.visibility</p:attrName>
                                        </p:attrNameLst>
                                      </p:cBhvr>
                                      <p:to>
                                        <p:strVal val="visible"/>
                                      </p:to>
                                    </p:set>
                                    <p:animEffect transition="in" filter="slide(fromTop)">
                                      <p:cBhvr>
                                        <p:cTn id="29" dur="500"/>
                                        <p:tgtEl>
                                          <p:spTgt spid="223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235" grpId="0"/>
      <p:bldP spid="223236" grpId="0"/>
      <p:bldP spid="223237" grpId="0" animBg="1"/>
      <p:bldP spid="223238" grpId="0" animBg="1"/>
      <p:bldP spid="223239" grpId="0" animBg="1"/>
      <p:bldP spid="223240" grpId="0" animBg="1"/>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ChangeArrowheads="1"/>
          </p:cNvSpPr>
          <p:nvPr/>
        </p:nvSpPr>
        <p:spPr bwMode="auto">
          <a:xfrm>
            <a:off x="1981200" y="385544"/>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dirty="0"/>
              <a:t>删除信号量</a:t>
            </a:r>
          </a:p>
        </p:txBody>
      </p:sp>
      <p:sp>
        <p:nvSpPr>
          <p:cNvPr id="224259" name="Rectangle 3"/>
          <p:cNvSpPr>
            <a:spLocks noChangeArrowheads="1"/>
          </p:cNvSpPr>
          <p:nvPr/>
        </p:nvSpPr>
        <p:spPr bwMode="auto">
          <a:xfrm>
            <a:off x="2209800" y="1524000"/>
            <a:ext cx="4800600" cy="45720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dirty="0">
                <a:latin typeface="Arial" panose="020B0604020202020204" pitchFamily="34" charset="0"/>
              </a:rPr>
              <a:t>    BOOLEAN    </a:t>
            </a:r>
            <a:r>
              <a:rPr lang="en-US" altLang="zh-CN" sz="1400" dirty="0" err="1">
                <a:latin typeface="Arial" panose="020B0604020202020204" pitchFamily="34" charset="0"/>
              </a:rPr>
              <a:t>tasks_waiting</a:t>
            </a:r>
            <a:r>
              <a:rPr lang="en-US" altLang="zh-CN" sz="1400" dirty="0">
                <a:latin typeface="Arial" panose="020B0604020202020204" pitchFamily="34" charset="0"/>
              </a:rPr>
              <a:t>;</a:t>
            </a:r>
          </a:p>
          <a:p>
            <a:pPr>
              <a:defRPr/>
            </a:pPr>
            <a:r>
              <a:rPr lang="en-US" altLang="zh-CN" sz="1400" dirty="0">
                <a:latin typeface="Arial" panose="020B0604020202020204" pitchFamily="34" charset="0"/>
              </a:rPr>
              <a:t>    if (OSIntNesting &gt; 0) {</a:t>
            </a:r>
          </a:p>
          <a:p>
            <a:pPr>
              <a:defRPr/>
            </a:pPr>
            <a:r>
              <a:rPr lang="en-US" altLang="zh-CN" sz="1400" dirty="0">
                <a:latin typeface="Arial" panose="020B0604020202020204" pitchFamily="34" charset="0"/>
              </a:rPr>
              <a:t>        *err = OS_ERR_DEL_ISR;</a:t>
            </a:r>
          </a:p>
          <a:p>
            <a:pPr>
              <a:defRPr/>
            </a:pPr>
            <a:r>
              <a:rPr lang="en-US" altLang="zh-CN" sz="1400" dirty="0">
                <a:latin typeface="Arial" panose="020B0604020202020204" pitchFamily="34" charset="0"/>
              </a:rPr>
              <a:t>        return (</a:t>
            </a:r>
            <a:r>
              <a:rPr lang="en-US" altLang="zh-CN" sz="1400" dirty="0" err="1">
                <a:latin typeface="Arial" panose="020B0604020202020204" pitchFamily="34" charset="0"/>
              </a:rPr>
              <a:t>pevent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#if OS_ARG_CHK_EN &gt; 0</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pevent</a:t>
            </a:r>
            <a:r>
              <a:rPr lang="en-US" altLang="zh-CN" sz="1400" dirty="0">
                <a:latin typeface="Arial" panose="020B0604020202020204" pitchFamily="34" charset="0"/>
              </a:rPr>
              <a:t> == (OS_EVENT *)0) {</a:t>
            </a:r>
          </a:p>
          <a:p>
            <a:pPr>
              <a:defRPr/>
            </a:pPr>
            <a:r>
              <a:rPr lang="en-US" altLang="zh-CN" sz="1400" dirty="0">
                <a:latin typeface="Arial" panose="020B0604020202020204" pitchFamily="34" charset="0"/>
              </a:rPr>
              <a:t>        *err = OS_ERR_PEVENT_NULL;</a:t>
            </a:r>
          </a:p>
          <a:p>
            <a:pPr>
              <a:defRPr/>
            </a:pPr>
            <a:r>
              <a:rPr lang="en-US" altLang="zh-CN" sz="1400" dirty="0">
                <a:latin typeface="Arial" panose="020B0604020202020204" pitchFamily="34" charset="0"/>
              </a:rPr>
              <a:t>        return (</a:t>
            </a:r>
            <a:r>
              <a:rPr lang="en-US" altLang="zh-CN" sz="1400" dirty="0" err="1">
                <a:latin typeface="Arial" panose="020B0604020202020204" pitchFamily="34" charset="0"/>
              </a:rPr>
              <a:t>pevent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pevent</a:t>
            </a:r>
            <a:r>
              <a:rPr lang="en-US" altLang="zh-CN" sz="1400" dirty="0">
                <a:latin typeface="Arial" panose="020B0604020202020204" pitchFamily="34" charset="0"/>
              </a:rPr>
              <a:t>-&gt;</a:t>
            </a:r>
            <a:r>
              <a:rPr lang="en-US" altLang="zh-CN" sz="1400" dirty="0" err="1">
                <a:latin typeface="Arial" panose="020B0604020202020204" pitchFamily="34" charset="0"/>
              </a:rPr>
              <a:t>OSEventType</a:t>
            </a:r>
            <a:r>
              <a:rPr lang="en-US" altLang="zh-CN" sz="1400" dirty="0">
                <a:latin typeface="Arial" panose="020B0604020202020204" pitchFamily="34" charset="0"/>
              </a:rPr>
              <a:t> != OS_EVENT_TYPE_SEM) {</a:t>
            </a:r>
          </a:p>
          <a:p>
            <a:pPr>
              <a:defRPr/>
            </a:pPr>
            <a:r>
              <a:rPr lang="en-US" altLang="zh-CN" sz="1400" dirty="0">
                <a:latin typeface="Arial" panose="020B0604020202020204" pitchFamily="34" charset="0"/>
              </a:rPr>
              <a:t>        *err = OS_ERR_EVENT_TYPE;</a:t>
            </a:r>
          </a:p>
          <a:p>
            <a:pPr>
              <a:defRPr/>
            </a:pPr>
            <a:r>
              <a:rPr lang="en-US" altLang="zh-CN" sz="1400" dirty="0">
                <a:latin typeface="Arial" panose="020B0604020202020204" pitchFamily="34" charset="0"/>
              </a:rPr>
              <a:t>        return (</a:t>
            </a:r>
            <a:r>
              <a:rPr lang="en-US" altLang="zh-CN" sz="1400" dirty="0" err="1">
                <a:latin typeface="Arial" panose="020B0604020202020204" pitchFamily="34" charset="0"/>
              </a:rPr>
              <a:t>pevent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a:t>
            </a:r>
            <a:r>
              <a:rPr lang="en-US" altLang="zh-CN" sz="1400" dirty="0" err="1">
                <a:latin typeface="Arial" panose="020B0604020202020204" pitchFamily="34" charset="0"/>
              </a:rPr>
              <a:t>endif</a:t>
            </a:r>
            <a:endParaRPr lang="en-US" altLang="zh-CN" sz="1400" dirty="0">
              <a:latin typeface="Arial" panose="020B0604020202020204" pitchFamily="34" charset="0"/>
            </a:endParaRPr>
          </a:p>
          <a:p>
            <a:pPr>
              <a:defRPr/>
            </a:pPr>
            <a:r>
              <a:rPr lang="en-US" altLang="zh-CN" sz="1400" dirty="0">
                <a:latin typeface="Arial" panose="020B0604020202020204" pitchFamily="34" charset="0"/>
              </a:rPr>
              <a:t>    OS_ENTER_CRITICAL();</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pevent</a:t>
            </a:r>
            <a:r>
              <a:rPr lang="en-US" altLang="zh-CN" sz="1400" dirty="0">
                <a:latin typeface="Arial" panose="020B0604020202020204" pitchFamily="34" charset="0"/>
              </a:rPr>
              <a:t>-&gt;</a:t>
            </a:r>
            <a:r>
              <a:rPr lang="en-US" altLang="zh-CN" sz="1400" dirty="0" err="1">
                <a:latin typeface="Arial" panose="020B0604020202020204" pitchFamily="34" charset="0"/>
              </a:rPr>
              <a:t>OSEventGrp</a:t>
            </a:r>
            <a:r>
              <a:rPr lang="en-US" altLang="zh-CN" sz="1400" dirty="0">
                <a:latin typeface="Arial" panose="020B0604020202020204" pitchFamily="34" charset="0"/>
              </a:rPr>
              <a:t> != 0x00)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tasks_waiting</a:t>
            </a:r>
            <a:r>
              <a:rPr lang="en-US" altLang="zh-CN" sz="1400" dirty="0">
                <a:latin typeface="Arial" panose="020B0604020202020204" pitchFamily="34" charset="0"/>
              </a:rPr>
              <a:t> = TRUE;</a:t>
            </a:r>
          </a:p>
          <a:p>
            <a:pPr>
              <a:defRPr/>
            </a:pPr>
            <a:r>
              <a:rPr lang="en-US" altLang="zh-CN" sz="1400" dirty="0">
                <a:latin typeface="Arial" panose="020B0604020202020204" pitchFamily="34" charset="0"/>
              </a:rPr>
              <a:t>    } else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tasks_waiting</a:t>
            </a:r>
            <a:r>
              <a:rPr lang="en-US" altLang="zh-CN" sz="1400" dirty="0">
                <a:latin typeface="Arial" panose="020B0604020202020204" pitchFamily="34" charset="0"/>
              </a:rPr>
              <a:t> = FALSE;</a:t>
            </a:r>
          </a:p>
          <a:p>
            <a:pPr>
              <a:defRPr/>
            </a:pPr>
            <a:r>
              <a:rPr lang="en-US" altLang="zh-CN" sz="1400" dirty="0">
                <a:latin typeface="Arial" panose="020B0604020202020204" pitchFamily="34" charset="0"/>
              </a:rPr>
              <a:t>    }</a:t>
            </a:r>
          </a:p>
        </p:txBody>
      </p:sp>
      <p:sp>
        <p:nvSpPr>
          <p:cNvPr id="224260" name="AutoShape 4"/>
          <p:cNvSpPr>
            <a:spLocks noChangeArrowheads="1"/>
          </p:cNvSpPr>
          <p:nvPr/>
        </p:nvSpPr>
        <p:spPr bwMode="auto">
          <a:xfrm>
            <a:off x="7750175" y="1527175"/>
            <a:ext cx="863600" cy="287338"/>
          </a:xfrm>
          <a:prstGeom prst="roundRect">
            <a:avLst>
              <a:gd name="adj" fmla="val 16667"/>
            </a:avLst>
          </a:prstGeom>
          <a:solidFill>
            <a:srgbClr val="FFFF99"/>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开始</a:t>
            </a:r>
          </a:p>
        </p:txBody>
      </p:sp>
      <p:sp>
        <p:nvSpPr>
          <p:cNvPr id="224261" name="AutoShape 5"/>
          <p:cNvSpPr>
            <a:spLocks noChangeArrowheads="1"/>
          </p:cNvSpPr>
          <p:nvPr/>
        </p:nvSpPr>
        <p:spPr bwMode="auto">
          <a:xfrm>
            <a:off x="7537450" y="2085975"/>
            <a:ext cx="1295400" cy="431800"/>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在</a:t>
            </a:r>
            <a:r>
              <a:rPr lang="en-US" altLang="zh-CN" sz="1400"/>
              <a:t>ISR</a:t>
            </a:r>
            <a:r>
              <a:rPr lang="zh-CN" altLang="en-US" sz="1400"/>
              <a:t>中</a:t>
            </a:r>
          </a:p>
        </p:txBody>
      </p:sp>
      <p:sp>
        <p:nvSpPr>
          <p:cNvPr id="224262" name="AutoShape 6"/>
          <p:cNvSpPr>
            <a:spLocks noChangeArrowheads="1"/>
          </p:cNvSpPr>
          <p:nvPr/>
        </p:nvSpPr>
        <p:spPr bwMode="auto">
          <a:xfrm>
            <a:off x="7315200" y="2800350"/>
            <a:ext cx="1727200" cy="647700"/>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ECB</a:t>
            </a:r>
            <a:r>
              <a:rPr lang="zh-CN" altLang="en-US" sz="1400"/>
              <a:t>指针</a:t>
            </a:r>
          </a:p>
          <a:p>
            <a:pPr algn="ctr" eaLnBrk="1" hangingPunct="1"/>
            <a:r>
              <a:rPr lang="zh-CN" altLang="en-US" sz="1400"/>
              <a:t>为</a:t>
            </a:r>
            <a:r>
              <a:rPr lang="en-US" altLang="zh-CN" sz="1400"/>
              <a:t>NULL</a:t>
            </a:r>
          </a:p>
        </p:txBody>
      </p:sp>
      <p:sp>
        <p:nvSpPr>
          <p:cNvPr id="224263" name="AutoShape 7"/>
          <p:cNvSpPr>
            <a:spLocks noChangeArrowheads="1"/>
          </p:cNvSpPr>
          <p:nvPr/>
        </p:nvSpPr>
        <p:spPr bwMode="auto">
          <a:xfrm>
            <a:off x="7392989" y="3733801"/>
            <a:ext cx="1582737" cy="576263"/>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事件为</a:t>
            </a:r>
          </a:p>
          <a:p>
            <a:pPr algn="ctr" eaLnBrk="1" hangingPunct="1"/>
            <a:r>
              <a:rPr lang="zh-CN" altLang="en-US" sz="1400"/>
              <a:t>信号量</a:t>
            </a:r>
          </a:p>
        </p:txBody>
      </p:sp>
      <p:sp>
        <p:nvSpPr>
          <p:cNvPr id="224264" name="AutoShape 8"/>
          <p:cNvSpPr>
            <a:spLocks noChangeArrowheads="1"/>
          </p:cNvSpPr>
          <p:nvPr/>
        </p:nvSpPr>
        <p:spPr bwMode="auto">
          <a:xfrm>
            <a:off x="7324725" y="4581525"/>
            <a:ext cx="1727200" cy="647700"/>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判断任务</a:t>
            </a:r>
          </a:p>
          <a:p>
            <a:pPr algn="ctr" eaLnBrk="1" hangingPunct="1"/>
            <a:r>
              <a:rPr lang="zh-CN" altLang="en-US" sz="1400"/>
              <a:t>等待事件</a:t>
            </a:r>
          </a:p>
        </p:txBody>
      </p:sp>
      <p:sp>
        <p:nvSpPr>
          <p:cNvPr id="224265" name="Line 9"/>
          <p:cNvSpPr>
            <a:spLocks noChangeShapeType="1"/>
          </p:cNvSpPr>
          <p:nvPr/>
        </p:nvSpPr>
        <p:spPr bwMode="auto">
          <a:xfrm>
            <a:off x="8185150" y="1808164"/>
            <a:ext cx="0" cy="287337"/>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 name="Group 10"/>
          <p:cNvGrpSpPr/>
          <p:nvPr/>
        </p:nvGrpSpPr>
        <p:grpSpPr bwMode="auto">
          <a:xfrm>
            <a:off x="8766176" y="4600575"/>
            <a:ext cx="1008063" cy="1062038"/>
            <a:chOff x="4562" y="2898"/>
            <a:chExt cx="635" cy="669"/>
          </a:xfrm>
        </p:grpSpPr>
        <p:sp>
          <p:nvSpPr>
            <p:cNvPr id="169001" name="AutoShape 11"/>
            <p:cNvSpPr>
              <a:spLocks noChangeArrowheads="1"/>
            </p:cNvSpPr>
            <p:nvPr/>
          </p:nvSpPr>
          <p:spPr bwMode="auto">
            <a:xfrm>
              <a:off x="4562" y="3250"/>
              <a:ext cx="635" cy="317"/>
            </a:xfrm>
            <a:prstGeom prst="roundRect">
              <a:avLst>
                <a:gd name="adj" fmla="val 16667"/>
              </a:avLst>
            </a:prstGeom>
            <a:solidFill>
              <a:srgbClr val="CCFFFF"/>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有任务等待</a:t>
              </a:r>
            </a:p>
            <a:p>
              <a:pPr algn="ctr" eaLnBrk="1" hangingPunct="1"/>
              <a:r>
                <a:rPr lang="zh-CN" altLang="en-US" sz="1400"/>
                <a:t>信号量</a:t>
              </a:r>
            </a:p>
          </p:txBody>
        </p:sp>
        <p:cxnSp>
          <p:nvCxnSpPr>
            <p:cNvPr id="169002" name="AutoShape 12"/>
            <p:cNvCxnSpPr>
              <a:cxnSpLocks noChangeShapeType="1"/>
              <a:stCxn id="224264" idx="3"/>
              <a:endCxn id="169001" idx="0"/>
            </p:cNvCxnSpPr>
            <p:nvPr/>
          </p:nvCxnSpPr>
          <p:spPr bwMode="auto">
            <a:xfrm>
              <a:off x="4742" y="3090"/>
              <a:ext cx="138" cy="160"/>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169003" name="Text Box 13"/>
            <p:cNvSpPr txBox="1">
              <a:spLocks noChangeArrowheads="1"/>
            </p:cNvSpPr>
            <p:nvPr/>
          </p:nvSpPr>
          <p:spPr bwMode="auto">
            <a:xfrm>
              <a:off x="4718" y="2898"/>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nvGrpSpPr>
          <p:cNvPr id="3" name="Group 14"/>
          <p:cNvGrpSpPr/>
          <p:nvPr/>
        </p:nvGrpSpPr>
        <p:grpSpPr bwMode="auto">
          <a:xfrm>
            <a:off x="8785225" y="2009776"/>
            <a:ext cx="1123950" cy="498475"/>
            <a:chOff x="4574" y="1266"/>
            <a:chExt cx="708" cy="314"/>
          </a:xfrm>
        </p:grpSpPr>
        <p:sp>
          <p:nvSpPr>
            <p:cNvPr id="168998" name="AutoShape 15"/>
            <p:cNvSpPr>
              <a:spLocks noChangeArrowheads="1"/>
            </p:cNvSpPr>
            <p:nvPr/>
          </p:nvSpPr>
          <p:spPr bwMode="auto">
            <a:xfrm>
              <a:off x="4783" y="1308"/>
              <a:ext cx="499" cy="272"/>
            </a:xfrm>
            <a:prstGeom prst="roundRect">
              <a:avLst>
                <a:gd name="adj" fmla="val 16667"/>
              </a:avLst>
            </a:prstGeom>
            <a:solidFill>
              <a:srgbClr val="CCFFFF"/>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返回“在</a:t>
              </a:r>
            </a:p>
            <a:p>
              <a:pPr algn="ctr" eaLnBrk="1" hangingPunct="1"/>
              <a:r>
                <a:rPr lang="en-US" altLang="zh-CN" sz="1400"/>
                <a:t>ISR</a:t>
              </a:r>
              <a:r>
                <a:rPr lang="zh-CN" altLang="en-US" sz="1400"/>
                <a:t>中”</a:t>
              </a:r>
            </a:p>
          </p:txBody>
        </p:sp>
        <p:sp>
          <p:nvSpPr>
            <p:cNvPr id="168999" name="Line 16"/>
            <p:cNvSpPr>
              <a:spLocks noChangeShapeType="1"/>
            </p:cNvSpPr>
            <p:nvPr/>
          </p:nvSpPr>
          <p:spPr bwMode="auto">
            <a:xfrm>
              <a:off x="4604" y="1452"/>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9000" name="Text Box 17"/>
            <p:cNvSpPr txBox="1">
              <a:spLocks noChangeArrowheads="1"/>
            </p:cNvSpPr>
            <p:nvPr/>
          </p:nvSpPr>
          <p:spPr bwMode="auto">
            <a:xfrm>
              <a:off x="4574" y="1266"/>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nvGrpSpPr>
          <p:cNvPr id="4" name="Group 18"/>
          <p:cNvGrpSpPr/>
          <p:nvPr/>
        </p:nvGrpSpPr>
        <p:grpSpPr bwMode="auto">
          <a:xfrm>
            <a:off x="9013825" y="2828925"/>
            <a:ext cx="1219200" cy="508000"/>
            <a:chOff x="4718" y="1782"/>
            <a:chExt cx="768" cy="320"/>
          </a:xfrm>
        </p:grpSpPr>
        <p:sp>
          <p:nvSpPr>
            <p:cNvPr id="168995" name="AutoShape 19"/>
            <p:cNvSpPr>
              <a:spLocks noChangeArrowheads="1"/>
            </p:cNvSpPr>
            <p:nvPr/>
          </p:nvSpPr>
          <p:spPr bwMode="auto">
            <a:xfrm>
              <a:off x="4910" y="1830"/>
              <a:ext cx="576" cy="272"/>
            </a:xfrm>
            <a:prstGeom prst="roundRect">
              <a:avLst>
                <a:gd name="adj" fmla="val 16667"/>
              </a:avLst>
            </a:prstGeom>
            <a:solidFill>
              <a:srgbClr val="CCFFFF"/>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a:t>
              </a:r>
              <a:r>
                <a:rPr lang="en-US" altLang="zh-CN" sz="1400"/>
                <a:t>ECB</a:t>
              </a:r>
            </a:p>
            <a:p>
              <a:pPr algn="ctr" eaLnBrk="1" hangingPunct="1"/>
              <a:r>
                <a:rPr lang="zh-CN" altLang="en-US" sz="1400"/>
                <a:t>为</a:t>
              </a:r>
              <a:r>
                <a:rPr lang="en-US" altLang="zh-CN" sz="1400"/>
                <a:t>NULL”</a:t>
              </a:r>
            </a:p>
          </p:txBody>
        </p:sp>
        <p:sp>
          <p:nvSpPr>
            <p:cNvPr id="168996" name="Line 20"/>
            <p:cNvSpPr>
              <a:spLocks noChangeShapeType="1"/>
            </p:cNvSpPr>
            <p:nvPr/>
          </p:nvSpPr>
          <p:spPr bwMode="auto">
            <a:xfrm>
              <a:off x="4724" y="1968"/>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97" name="Text Box 21"/>
            <p:cNvSpPr txBox="1">
              <a:spLocks noChangeArrowheads="1"/>
            </p:cNvSpPr>
            <p:nvPr/>
          </p:nvSpPr>
          <p:spPr bwMode="auto">
            <a:xfrm>
              <a:off x="4718" y="178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nvGrpSpPr>
          <p:cNvPr id="5" name="Group 22"/>
          <p:cNvGrpSpPr/>
          <p:nvPr/>
        </p:nvGrpSpPr>
        <p:grpSpPr bwMode="auto">
          <a:xfrm>
            <a:off x="8175625" y="4294189"/>
            <a:ext cx="304800" cy="306387"/>
            <a:chOff x="4190" y="2705"/>
            <a:chExt cx="192" cy="193"/>
          </a:xfrm>
        </p:grpSpPr>
        <p:sp>
          <p:nvSpPr>
            <p:cNvPr id="168993" name="Line 23"/>
            <p:cNvSpPr>
              <a:spLocks noChangeShapeType="1"/>
            </p:cNvSpPr>
            <p:nvPr/>
          </p:nvSpPr>
          <p:spPr bwMode="auto">
            <a:xfrm>
              <a:off x="4196" y="2705"/>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94" name="Text Box 24"/>
            <p:cNvSpPr txBox="1">
              <a:spLocks noChangeArrowheads="1"/>
            </p:cNvSpPr>
            <p:nvPr/>
          </p:nvSpPr>
          <p:spPr bwMode="auto">
            <a:xfrm>
              <a:off x="4190" y="2706"/>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nvGrpSpPr>
          <p:cNvPr id="6" name="Group 25"/>
          <p:cNvGrpSpPr/>
          <p:nvPr/>
        </p:nvGrpSpPr>
        <p:grpSpPr bwMode="auto">
          <a:xfrm>
            <a:off x="8175625" y="2466975"/>
            <a:ext cx="304800" cy="323850"/>
            <a:chOff x="4190" y="1554"/>
            <a:chExt cx="192" cy="204"/>
          </a:xfrm>
        </p:grpSpPr>
        <p:sp>
          <p:nvSpPr>
            <p:cNvPr id="168991" name="Line 26"/>
            <p:cNvSpPr>
              <a:spLocks noChangeShapeType="1"/>
            </p:cNvSpPr>
            <p:nvPr/>
          </p:nvSpPr>
          <p:spPr bwMode="auto">
            <a:xfrm>
              <a:off x="4196" y="1577"/>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92" name="Text Box 27"/>
            <p:cNvSpPr txBox="1">
              <a:spLocks noChangeArrowheads="1"/>
            </p:cNvSpPr>
            <p:nvPr/>
          </p:nvSpPr>
          <p:spPr bwMode="auto">
            <a:xfrm>
              <a:off x="4190" y="155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grpSp>
        <p:nvGrpSpPr>
          <p:cNvPr id="7" name="Group 28"/>
          <p:cNvGrpSpPr/>
          <p:nvPr/>
        </p:nvGrpSpPr>
        <p:grpSpPr bwMode="auto">
          <a:xfrm>
            <a:off x="8185150" y="3429000"/>
            <a:ext cx="304800" cy="304800"/>
            <a:chOff x="4196" y="2160"/>
            <a:chExt cx="192" cy="192"/>
          </a:xfrm>
        </p:grpSpPr>
        <p:sp>
          <p:nvSpPr>
            <p:cNvPr id="168989" name="Line 29"/>
            <p:cNvSpPr>
              <a:spLocks noChangeShapeType="1"/>
            </p:cNvSpPr>
            <p:nvPr/>
          </p:nvSpPr>
          <p:spPr bwMode="auto">
            <a:xfrm>
              <a:off x="4196" y="2165"/>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90" name="Text Box 30"/>
            <p:cNvSpPr txBox="1">
              <a:spLocks noChangeArrowheads="1"/>
            </p:cNvSpPr>
            <p:nvPr/>
          </p:nvSpPr>
          <p:spPr bwMode="auto">
            <a:xfrm>
              <a:off x="4196" y="216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grpSp>
        <p:nvGrpSpPr>
          <p:cNvPr id="8" name="Group 31"/>
          <p:cNvGrpSpPr/>
          <p:nvPr/>
        </p:nvGrpSpPr>
        <p:grpSpPr bwMode="auto">
          <a:xfrm>
            <a:off x="8937626" y="3724276"/>
            <a:ext cx="1247775" cy="498475"/>
            <a:chOff x="4670" y="2346"/>
            <a:chExt cx="786" cy="314"/>
          </a:xfrm>
        </p:grpSpPr>
        <p:sp>
          <p:nvSpPr>
            <p:cNvPr id="168986" name="AutoShape 32"/>
            <p:cNvSpPr>
              <a:spLocks noChangeArrowheads="1"/>
            </p:cNvSpPr>
            <p:nvPr/>
          </p:nvSpPr>
          <p:spPr bwMode="auto">
            <a:xfrm>
              <a:off x="4880" y="2388"/>
              <a:ext cx="576" cy="272"/>
            </a:xfrm>
            <a:prstGeom prst="roundRect">
              <a:avLst>
                <a:gd name="adj" fmla="val 16667"/>
              </a:avLst>
            </a:prstGeom>
            <a:solidFill>
              <a:srgbClr val="CCFFFF"/>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返回“事件</a:t>
              </a:r>
            </a:p>
            <a:p>
              <a:pPr algn="ctr" eaLnBrk="1" hangingPunct="1"/>
              <a:r>
                <a:rPr lang="zh-CN" altLang="en-US" sz="1400"/>
                <a:t>类型错误”</a:t>
              </a:r>
            </a:p>
          </p:txBody>
        </p:sp>
        <p:sp>
          <p:nvSpPr>
            <p:cNvPr id="168987" name="Line 33"/>
            <p:cNvSpPr>
              <a:spLocks noChangeShapeType="1"/>
            </p:cNvSpPr>
            <p:nvPr/>
          </p:nvSpPr>
          <p:spPr bwMode="auto">
            <a:xfrm>
              <a:off x="4694" y="2532"/>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88" name="Text Box 34"/>
            <p:cNvSpPr txBox="1">
              <a:spLocks noChangeArrowheads="1"/>
            </p:cNvSpPr>
            <p:nvPr/>
          </p:nvSpPr>
          <p:spPr bwMode="auto">
            <a:xfrm>
              <a:off x="4670" y="2346"/>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grpSp>
        <p:nvGrpSpPr>
          <p:cNvPr id="9" name="Group 35"/>
          <p:cNvGrpSpPr/>
          <p:nvPr/>
        </p:nvGrpSpPr>
        <p:grpSpPr bwMode="auto">
          <a:xfrm>
            <a:off x="7681913" y="5210176"/>
            <a:ext cx="1008062" cy="809625"/>
            <a:chOff x="3879" y="3282"/>
            <a:chExt cx="635" cy="510"/>
          </a:xfrm>
        </p:grpSpPr>
        <p:sp>
          <p:nvSpPr>
            <p:cNvPr id="168983" name="AutoShape 36"/>
            <p:cNvSpPr>
              <a:spLocks noChangeArrowheads="1"/>
            </p:cNvSpPr>
            <p:nvPr/>
          </p:nvSpPr>
          <p:spPr bwMode="auto">
            <a:xfrm>
              <a:off x="3879" y="3475"/>
              <a:ext cx="635" cy="317"/>
            </a:xfrm>
            <a:prstGeom prst="roundRect">
              <a:avLst>
                <a:gd name="adj" fmla="val 16667"/>
              </a:avLst>
            </a:prstGeom>
            <a:solidFill>
              <a:srgbClr val="CCFFFF"/>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无任务等待</a:t>
              </a:r>
            </a:p>
            <a:p>
              <a:pPr algn="ctr" eaLnBrk="1" hangingPunct="1"/>
              <a:r>
                <a:rPr lang="zh-CN" altLang="en-US" sz="1400"/>
                <a:t>信号量</a:t>
              </a:r>
            </a:p>
          </p:txBody>
        </p:sp>
        <p:sp>
          <p:nvSpPr>
            <p:cNvPr id="168984" name="Line 37"/>
            <p:cNvSpPr>
              <a:spLocks noChangeShapeType="1"/>
            </p:cNvSpPr>
            <p:nvPr/>
          </p:nvSpPr>
          <p:spPr bwMode="auto">
            <a:xfrm>
              <a:off x="4196" y="3288"/>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85" name="Text Box 38"/>
            <p:cNvSpPr txBox="1">
              <a:spLocks noChangeArrowheads="1"/>
            </p:cNvSpPr>
            <p:nvPr/>
          </p:nvSpPr>
          <p:spPr bwMode="auto">
            <a:xfrm>
              <a:off x="4190" y="328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sp>
        <p:nvSpPr>
          <p:cNvPr id="224295" name="Rectangle 39"/>
          <p:cNvSpPr>
            <a:spLocks noChangeArrowheads="1"/>
          </p:cNvSpPr>
          <p:nvPr/>
        </p:nvSpPr>
        <p:spPr bwMode="auto">
          <a:xfrm>
            <a:off x="2362200" y="1800225"/>
            <a:ext cx="2514600" cy="8382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4296" name="Rectangle 40"/>
          <p:cNvSpPr>
            <a:spLocks noChangeArrowheads="1"/>
          </p:cNvSpPr>
          <p:nvPr/>
        </p:nvSpPr>
        <p:spPr bwMode="auto">
          <a:xfrm>
            <a:off x="2362200" y="2867025"/>
            <a:ext cx="3124200" cy="8382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4297" name="Rectangle 41"/>
          <p:cNvSpPr>
            <a:spLocks noChangeArrowheads="1"/>
          </p:cNvSpPr>
          <p:nvPr/>
        </p:nvSpPr>
        <p:spPr bwMode="auto">
          <a:xfrm>
            <a:off x="2362200" y="3705225"/>
            <a:ext cx="4648200" cy="8382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4298" name="Rectangle 42"/>
          <p:cNvSpPr>
            <a:spLocks noChangeArrowheads="1"/>
          </p:cNvSpPr>
          <p:nvPr/>
        </p:nvSpPr>
        <p:spPr bwMode="auto">
          <a:xfrm>
            <a:off x="2362200" y="4981575"/>
            <a:ext cx="2971800" cy="10668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 name="燕尾形 4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10" name="标题 9"/>
          <p:cNvSpPr>
            <a:spLocks noGrp="1"/>
          </p:cNvSpPr>
          <p:nvPr>
            <p:ph type="title"/>
          </p:nvPr>
        </p:nvSpPr>
        <p:spPr/>
        <p:txBody>
          <a:bodyPr/>
          <a:lstStyle/>
          <a:p>
            <a:endParaRPr lang="zh-CN" altLang="en-US"/>
          </a:p>
        </p:txBody>
      </p:sp>
      <p:sp>
        <p:nvSpPr>
          <p:cNvPr id="11" name="内容占位符 10"/>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24259"/>
                                        </p:tgtEl>
                                        <p:attrNameLst>
                                          <p:attrName>style.visibility</p:attrName>
                                        </p:attrNameLst>
                                      </p:cBhvr>
                                      <p:to>
                                        <p:strVal val="visible"/>
                                      </p:to>
                                    </p:set>
                                    <p:animEffect transition="in" filter="slide(fromTop)">
                                      <p:cBhvr>
                                        <p:cTn id="7" dur="500"/>
                                        <p:tgtEl>
                                          <p:spTgt spid="22425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24260"/>
                                        </p:tgtEl>
                                        <p:attrNameLst>
                                          <p:attrName>style.visibility</p:attrName>
                                        </p:attrNameLst>
                                      </p:cBhvr>
                                      <p:to>
                                        <p:strVal val="visible"/>
                                      </p:to>
                                    </p:set>
                                    <p:animEffect transition="in" filter="wipe(up)">
                                      <p:cBhvr>
                                        <p:cTn id="11" dur="500"/>
                                        <p:tgtEl>
                                          <p:spTgt spid="224260"/>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24265"/>
                                        </p:tgtEl>
                                        <p:attrNameLst>
                                          <p:attrName>style.visibility</p:attrName>
                                        </p:attrNameLst>
                                      </p:cBhvr>
                                      <p:to>
                                        <p:strVal val="visible"/>
                                      </p:to>
                                    </p:set>
                                    <p:animEffect transition="in" filter="wipe(up)">
                                      <p:cBhvr>
                                        <p:cTn id="15" dur="500"/>
                                        <p:tgtEl>
                                          <p:spTgt spid="22426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224295"/>
                                        </p:tgtEl>
                                        <p:attrNameLst>
                                          <p:attrName>style.visibility</p:attrName>
                                        </p:attrNameLst>
                                      </p:cBhvr>
                                      <p:to>
                                        <p:strVal val="visible"/>
                                      </p:to>
                                    </p:set>
                                    <p:anim calcmode="lin" valueType="num">
                                      <p:cBhvr>
                                        <p:cTn id="20" dur="500" fill="hold"/>
                                        <p:tgtEl>
                                          <p:spTgt spid="224295"/>
                                        </p:tgtEl>
                                        <p:attrNameLst>
                                          <p:attrName>ppt_w</p:attrName>
                                        </p:attrNameLst>
                                      </p:cBhvr>
                                      <p:tavLst>
                                        <p:tav tm="0">
                                          <p:val>
                                            <p:fltVal val="0"/>
                                          </p:val>
                                        </p:tav>
                                        <p:tav tm="100000">
                                          <p:val>
                                            <p:strVal val="#ppt_w"/>
                                          </p:val>
                                        </p:tav>
                                      </p:tavLst>
                                    </p:anim>
                                    <p:anim calcmode="lin" valueType="num">
                                      <p:cBhvr>
                                        <p:cTn id="21" dur="500" fill="hold"/>
                                        <p:tgtEl>
                                          <p:spTgt spid="224295"/>
                                        </p:tgtEl>
                                        <p:attrNameLst>
                                          <p:attrName>ppt_h</p:attrName>
                                        </p:attrNameLst>
                                      </p:cBhvr>
                                      <p:tavLst>
                                        <p:tav tm="0">
                                          <p:val>
                                            <p:fltVal val="0"/>
                                          </p:val>
                                        </p:tav>
                                        <p:tav tm="100000">
                                          <p:val>
                                            <p:strVal val="#ppt_h"/>
                                          </p:val>
                                        </p:tav>
                                      </p:tavLst>
                                    </p:anim>
                                    <p:animEffect transition="in" filter="fade">
                                      <p:cBhvr>
                                        <p:cTn id="22" dur="500"/>
                                        <p:tgtEl>
                                          <p:spTgt spid="224295"/>
                                        </p:tgtEl>
                                      </p:cBhvr>
                                    </p:animEffect>
                                  </p:childTnLst>
                                </p:cTn>
                              </p:par>
                              <p:par>
                                <p:cTn id="23" presetID="1" presetClass="emph" presetSubtype="2" fill="hold" nodeType="withEffect">
                                  <p:stCondLst>
                                    <p:cond delay="0"/>
                                  </p:stCondLst>
                                  <p:childTnLst>
                                    <p:animClr clrSpc="rgb" dir="cw">
                                      <p:cBhvr>
                                        <p:cTn id="24" dur="500" fill="hold"/>
                                        <p:tgtEl>
                                          <p:spTgt spid="224260"/>
                                        </p:tgtEl>
                                        <p:attrNameLst>
                                          <p:attrName>fillcolor</p:attrName>
                                        </p:attrNameLst>
                                      </p:cBhvr>
                                      <p:to>
                                        <a:srgbClr val="CCFFFF"/>
                                      </p:to>
                                    </p:animClr>
                                    <p:set>
                                      <p:cBhvr>
                                        <p:cTn id="25" dur="500" fill="hold"/>
                                        <p:tgtEl>
                                          <p:spTgt spid="224260"/>
                                        </p:tgtEl>
                                        <p:attrNameLst>
                                          <p:attrName>fill.type</p:attrName>
                                        </p:attrNameLst>
                                      </p:cBhvr>
                                      <p:to>
                                        <p:strVal val="solid"/>
                                      </p:to>
                                    </p:set>
                                    <p:set>
                                      <p:cBhvr>
                                        <p:cTn id="26" dur="500" fill="hold"/>
                                        <p:tgtEl>
                                          <p:spTgt spid="224260"/>
                                        </p:tgtEl>
                                        <p:attrNameLst>
                                          <p:attrName>fill.on</p:attrName>
                                        </p:attrNameLst>
                                      </p:cBhvr>
                                      <p:to>
                                        <p:strVal val="true"/>
                                      </p:to>
                                    </p:set>
                                  </p:childTnLst>
                                </p:cTn>
                              </p:par>
                            </p:childTnLst>
                          </p:cTn>
                        </p:par>
                        <p:par>
                          <p:cTn id="27" fill="hold">
                            <p:stCondLst>
                              <p:cond delay="500"/>
                            </p:stCondLst>
                            <p:childTnLst>
                              <p:par>
                                <p:cTn id="28" presetID="22" presetClass="entr" presetSubtype="1" fill="hold" grpId="0" nodeType="afterEffect">
                                  <p:stCondLst>
                                    <p:cond delay="0"/>
                                  </p:stCondLst>
                                  <p:childTnLst>
                                    <p:set>
                                      <p:cBhvr>
                                        <p:cTn id="29" dur="1" fill="hold">
                                          <p:stCondLst>
                                            <p:cond delay="0"/>
                                          </p:stCondLst>
                                        </p:cTn>
                                        <p:tgtEl>
                                          <p:spTgt spid="224261"/>
                                        </p:tgtEl>
                                        <p:attrNameLst>
                                          <p:attrName>style.visibility</p:attrName>
                                        </p:attrNameLst>
                                      </p:cBhvr>
                                      <p:to>
                                        <p:strVal val="visible"/>
                                      </p:to>
                                    </p:set>
                                    <p:animEffect transition="in" filter="wipe(up)">
                                      <p:cBhvr>
                                        <p:cTn id="30" dur="500"/>
                                        <p:tgtEl>
                                          <p:spTgt spid="224261"/>
                                        </p:tgtEl>
                                      </p:cBhvr>
                                    </p:animEffect>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wipe(left)">
                                      <p:cBhvr>
                                        <p:cTn id="34" dur="500"/>
                                        <p:tgtEl>
                                          <p:spTgt spid="3"/>
                                        </p:tgtEl>
                                      </p:cBhvr>
                                    </p:animEffect>
                                  </p:childTnLst>
                                </p:cTn>
                              </p:par>
                            </p:childTnLst>
                          </p:cTn>
                        </p:par>
                        <p:par>
                          <p:cTn id="35" fill="hold">
                            <p:stCondLst>
                              <p:cond delay="1500"/>
                            </p:stCondLst>
                            <p:childTnLst>
                              <p:par>
                                <p:cTn id="36" presetID="22" presetClass="entr" presetSubtype="1" fill="hold"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up)">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224295"/>
                                        </p:tgtEl>
                                        <p:attrNameLst>
                                          <p:attrName>style.visibility</p:attrName>
                                        </p:attrNameLst>
                                      </p:cBhvr>
                                      <p:to>
                                        <p:strVal val="hidden"/>
                                      </p:to>
                                    </p:set>
                                  </p:childTnLst>
                                </p:cTn>
                              </p:par>
                              <p:par>
                                <p:cTn id="43" presetID="1" presetClass="emph" presetSubtype="2" fill="hold" nodeType="withEffect">
                                  <p:stCondLst>
                                    <p:cond delay="0"/>
                                  </p:stCondLst>
                                  <p:childTnLst>
                                    <p:animClr clrSpc="rgb" dir="cw">
                                      <p:cBhvr>
                                        <p:cTn id="44" dur="500" fill="hold"/>
                                        <p:tgtEl>
                                          <p:spTgt spid="224261"/>
                                        </p:tgtEl>
                                        <p:attrNameLst>
                                          <p:attrName>fillcolor</p:attrName>
                                        </p:attrNameLst>
                                      </p:cBhvr>
                                      <p:to>
                                        <a:srgbClr val="CCFFFF"/>
                                      </p:to>
                                    </p:animClr>
                                    <p:set>
                                      <p:cBhvr>
                                        <p:cTn id="45" dur="500" fill="hold"/>
                                        <p:tgtEl>
                                          <p:spTgt spid="224261"/>
                                        </p:tgtEl>
                                        <p:attrNameLst>
                                          <p:attrName>fill.type</p:attrName>
                                        </p:attrNameLst>
                                      </p:cBhvr>
                                      <p:to>
                                        <p:strVal val="solid"/>
                                      </p:to>
                                    </p:set>
                                    <p:set>
                                      <p:cBhvr>
                                        <p:cTn id="46" dur="500" fill="hold"/>
                                        <p:tgtEl>
                                          <p:spTgt spid="224261"/>
                                        </p:tgtEl>
                                        <p:attrNameLst>
                                          <p:attrName>fill.on</p:attrName>
                                        </p:attrNameLst>
                                      </p:cBhvr>
                                      <p:to>
                                        <p:strVal val="true"/>
                                      </p:to>
                                    </p:set>
                                  </p:childTnLst>
                                </p:cTn>
                              </p:par>
                              <p:par>
                                <p:cTn id="47" presetID="53" presetClass="entr" presetSubtype="16" fill="hold" grpId="0" nodeType="withEffect">
                                  <p:stCondLst>
                                    <p:cond delay="0"/>
                                  </p:stCondLst>
                                  <p:childTnLst>
                                    <p:set>
                                      <p:cBhvr>
                                        <p:cTn id="48" dur="1" fill="hold">
                                          <p:stCondLst>
                                            <p:cond delay="0"/>
                                          </p:stCondLst>
                                        </p:cTn>
                                        <p:tgtEl>
                                          <p:spTgt spid="224296"/>
                                        </p:tgtEl>
                                        <p:attrNameLst>
                                          <p:attrName>style.visibility</p:attrName>
                                        </p:attrNameLst>
                                      </p:cBhvr>
                                      <p:to>
                                        <p:strVal val="visible"/>
                                      </p:to>
                                    </p:set>
                                    <p:anim calcmode="lin" valueType="num">
                                      <p:cBhvr>
                                        <p:cTn id="49" dur="500" fill="hold"/>
                                        <p:tgtEl>
                                          <p:spTgt spid="224296"/>
                                        </p:tgtEl>
                                        <p:attrNameLst>
                                          <p:attrName>ppt_w</p:attrName>
                                        </p:attrNameLst>
                                      </p:cBhvr>
                                      <p:tavLst>
                                        <p:tav tm="0">
                                          <p:val>
                                            <p:fltVal val="0"/>
                                          </p:val>
                                        </p:tav>
                                        <p:tav tm="100000">
                                          <p:val>
                                            <p:strVal val="#ppt_w"/>
                                          </p:val>
                                        </p:tav>
                                      </p:tavLst>
                                    </p:anim>
                                    <p:anim calcmode="lin" valueType="num">
                                      <p:cBhvr>
                                        <p:cTn id="50" dur="500" fill="hold"/>
                                        <p:tgtEl>
                                          <p:spTgt spid="224296"/>
                                        </p:tgtEl>
                                        <p:attrNameLst>
                                          <p:attrName>ppt_h</p:attrName>
                                        </p:attrNameLst>
                                      </p:cBhvr>
                                      <p:tavLst>
                                        <p:tav tm="0">
                                          <p:val>
                                            <p:fltVal val="0"/>
                                          </p:val>
                                        </p:tav>
                                        <p:tav tm="100000">
                                          <p:val>
                                            <p:strVal val="#ppt_h"/>
                                          </p:val>
                                        </p:tav>
                                      </p:tavLst>
                                    </p:anim>
                                    <p:animEffect transition="in" filter="fade">
                                      <p:cBhvr>
                                        <p:cTn id="51" dur="500"/>
                                        <p:tgtEl>
                                          <p:spTgt spid="224296"/>
                                        </p:tgtEl>
                                      </p:cBhvr>
                                    </p:animEffect>
                                  </p:childTnLst>
                                </p:cTn>
                              </p:par>
                            </p:childTnLst>
                          </p:cTn>
                        </p:par>
                        <p:par>
                          <p:cTn id="52" fill="hold">
                            <p:stCondLst>
                              <p:cond delay="0"/>
                            </p:stCondLst>
                            <p:childTnLst>
                              <p:par>
                                <p:cTn id="53" presetID="22" presetClass="entr" presetSubtype="1" fill="hold" grpId="0" nodeType="afterEffect">
                                  <p:stCondLst>
                                    <p:cond delay="0"/>
                                  </p:stCondLst>
                                  <p:childTnLst>
                                    <p:set>
                                      <p:cBhvr>
                                        <p:cTn id="54" dur="1" fill="hold">
                                          <p:stCondLst>
                                            <p:cond delay="0"/>
                                          </p:stCondLst>
                                        </p:cTn>
                                        <p:tgtEl>
                                          <p:spTgt spid="224262"/>
                                        </p:tgtEl>
                                        <p:attrNameLst>
                                          <p:attrName>style.visibility</p:attrName>
                                        </p:attrNameLst>
                                      </p:cBhvr>
                                      <p:to>
                                        <p:strVal val="visible"/>
                                      </p:to>
                                    </p:set>
                                    <p:animEffect transition="in" filter="wipe(up)">
                                      <p:cBhvr>
                                        <p:cTn id="55" dur="500"/>
                                        <p:tgtEl>
                                          <p:spTgt spid="224262"/>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wipe(left)">
                                      <p:cBhvr>
                                        <p:cTn id="59" dur="500"/>
                                        <p:tgtEl>
                                          <p:spTgt spid="4"/>
                                        </p:tgtEl>
                                      </p:cBhvr>
                                    </p:animEffect>
                                  </p:childTnLst>
                                </p:cTn>
                              </p:par>
                            </p:childTnLst>
                          </p:cTn>
                        </p:par>
                        <p:par>
                          <p:cTn id="60" fill="hold">
                            <p:stCondLst>
                              <p:cond delay="1000"/>
                            </p:stCondLst>
                            <p:childTnLst>
                              <p:par>
                                <p:cTn id="61" presetID="22" presetClass="entr" presetSubtype="1" fill="hold" nodeType="after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wipe(up)">
                                      <p:cBhvr>
                                        <p:cTn id="63" dur="500"/>
                                        <p:tgtEl>
                                          <p:spTgt spid="7"/>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1" nodeType="clickEffect">
                                  <p:stCondLst>
                                    <p:cond delay="0"/>
                                  </p:stCondLst>
                                  <p:childTnLst>
                                    <p:set>
                                      <p:cBhvr>
                                        <p:cTn id="67" dur="1" fill="hold">
                                          <p:stCondLst>
                                            <p:cond delay="0"/>
                                          </p:stCondLst>
                                        </p:cTn>
                                        <p:tgtEl>
                                          <p:spTgt spid="224296"/>
                                        </p:tgtEl>
                                        <p:attrNameLst>
                                          <p:attrName>style.visibility</p:attrName>
                                        </p:attrNameLst>
                                      </p:cBhvr>
                                      <p:to>
                                        <p:strVal val="hidden"/>
                                      </p:to>
                                    </p:set>
                                  </p:childTnLst>
                                </p:cTn>
                              </p:par>
                              <p:par>
                                <p:cTn id="68" presetID="1" presetClass="emph" presetSubtype="2" fill="hold" nodeType="withEffect">
                                  <p:stCondLst>
                                    <p:cond delay="0"/>
                                  </p:stCondLst>
                                  <p:childTnLst>
                                    <p:animClr clrSpc="rgb" dir="cw">
                                      <p:cBhvr>
                                        <p:cTn id="69" dur="500" fill="hold"/>
                                        <p:tgtEl>
                                          <p:spTgt spid="224262"/>
                                        </p:tgtEl>
                                        <p:attrNameLst>
                                          <p:attrName>fillcolor</p:attrName>
                                        </p:attrNameLst>
                                      </p:cBhvr>
                                      <p:to>
                                        <a:srgbClr val="CCFFFF"/>
                                      </p:to>
                                    </p:animClr>
                                    <p:set>
                                      <p:cBhvr>
                                        <p:cTn id="70" dur="500" fill="hold"/>
                                        <p:tgtEl>
                                          <p:spTgt spid="224262"/>
                                        </p:tgtEl>
                                        <p:attrNameLst>
                                          <p:attrName>fill.type</p:attrName>
                                        </p:attrNameLst>
                                      </p:cBhvr>
                                      <p:to>
                                        <p:strVal val="solid"/>
                                      </p:to>
                                    </p:set>
                                    <p:set>
                                      <p:cBhvr>
                                        <p:cTn id="71" dur="500" fill="hold"/>
                                        <p:tgtEl>
                                          <p:spTgt spid="224262"/>
                                        </p:tgtEl>
                                        <p:attrNameLst>
                                          <p:attrName>fill.on</p:attrName>
                                        </p:attrNameLst>
                                      </p:cBhvr>
                                      <p:to>
                                        <p:strVal val="true"/>
                                      </p:to>
                                    </p:set>
                                  </p:childTnLst>
                                </p:cTn>
                              </p:par>
                              <p:par>
                                <p:cTn id="72" presetID="53" presetClass="entr" presetSubtype="16" fill="hold" grpId="0" nodeType="withEffect">
                                  <p:stCondLst>
                                    <p:cond delay="0"/>
                                  </p:stCondLst>
                                  <p:childTnLst>
                                    <p:set>
                                      <p:cBhvr>
                                        <p:cTn id="73" dur="1" fill="hold">
                                          <p:stCondLst>
                                            <p:cond delay="0"/>
                                          </p:stCondLst>
                                        </p:cTn>
                                        <p:tgtEl>
                                          <p:spTgt spid="224297"/>
                                        </p:tgtEl>
                                        <p:attrNameLst>
                                          <p:attrName>style.visibility</p:attrName>
                                        </p:attrNameLst>
                                      </p:cBhvr>
                                      <p:to>
                                        <p:strVal val="visible"/>
                                      </p:to>
                                    </p:set>
                                    <p:anim calcmode="lin" valueType="num">
                                      <p:cBhvr>
                                        <p:cTn id="74" dur="500" fill="hold"/>
                                        <p:tgtEl>
                                          <p:spTgt spid="224297"/>
                                        </p:tgtEl>
                                        <p:attrNameLst>
                                          <p:attrName>ppt_w</p:attrName>
                                        </p:attrNameLst>
                                      </p:cBhvr>
                                      <p:tavLst>
                                        <p:tav tm="0">
                                          <p:val>
                                            <p:fltVal val="0"/>
                                          </p:val>
                                        </p:tav>
                                        <p:tav tm="100000">
                                          <p:val>
                                            <p:strVal val="#ppt_w"/>
                                          </p:val>
                                        </p:tav>
                                      </p:tavLst>
                                    </p:anim>
                                    <p:anim calcmode="lin" valueType="num">
                                      <p:cBhvr>
                                        <p:cTn id="75" dur="500" fill="hold"/>
                                        <p:tgtEl>
                                          <p:spTgt spid="224297"/>
                                        </p:tgtEl>
                                        <p:attrNameLst>
                                          <p:attrName>ppt_h</p:attrName>
                                        </p:attrNameLst>
                                      </p:cBhvr>
                                      <p:tavLst>
                                        <p:tav tm="0">
                                          <p:val>
                                            <p:fltVal val="0"/>
                                          </p:val>
                                        </p:tav>
                                        <p:tav tm="100000">
                                          <p:val>
                                            <p:strVal val="#ppt_h"/>
                                          </p:val>
                                        </p:tav>
                                      </p:tavLst>
                                    </p:anim>
                                    <p:animEffect transition="in" filter="fade">
                                      <p:cBhvr>
                                        <p:cTn id="76" dur="500"/>
                                        <p:tgtEl>
                                          <p:spTgt spid="224297"/>
                                        </p:tgtEl>
                                      </p:cBhvr>
                                    </p:animEffect>
                                  </p:childTnLst>
                                </p:cTn>
                              </p:par>
                            </p:childTnLst>
                          </p:cTn>
                        </p:par>
                        <p:par>
                          <p:cTn id="77" fill="hold">
                            <p:stCondLst>
                              <p:cond delay="0"/>
                            </p:stCondLst>
                            <p:childTnLst>
                              <p:par>
                                <p:cTn id="78" presetID="22" presetClass="entr" presetSubtype="1" fill="hold" grpId="0" nodeType="afterEffect">
                                  <p:stCondLst>
                                    <p:cond delay="0"/>
                                  </p:stCondLst>
                                  <p:childTnLst>
                                    <p:set>
                                      <p:cBhvr>
                                        <p:cTn id="79" dur="1" fill="hold">
                                          <p:stCondLst>
                                            <p:cond delay="0"/>
                                          </p:stCondLst>
                                        </p:cTn>
                                        <p:tgtEl>
                                          <p:spTgt spid="224263"/>
                                        </p:tgtEl>
                                        <p:attrNameLst>
                                          <p:attrName>style.visibility</p:attrName>
                                        </p:attrNameLst>
                                      </p:cBhvr>
                                      <p:to>
                                        <p:strVal val="visible"/>
                                      </p:to>
                                    </p:set>
                                    <p:animEffect transition="in" filter="wipe(up)">
                                      <p:cBhvr>
                                        <p:cTn id="80" dur="500"/>
                                        <p:tgtEl>
                                          <p:spTgt spid="224263"/>
                                        </p:tgtEl>
                                      </p:cBhvr>
                                    </p:animEffect>
                                  </p:childTnLst>
                                </p:cTn>
                              </p:par>
                            </p:childTnLst>
                          </p:cTn>
                        </p:par>
                        <p:par>
                          <p:cTn id="81" fill="hold">
                            <p:stCondLst>
                              <p:cond delay="500"/>
                            </p:stCondLst>
                            <p:childTnLst>
                              <p:par>
                                <p:cTn id="82" presetID="22" presetClass="entr" presetSubtype="8" fill="hold" nodeType="afterEffect">
                                  <p:stCondLst>
                                    <p:cond delay="0"/>
                                  </p:stCondLst>
                                  <p:childTnLst>
                                    <p:set>
                                      <p:cBhvr>
                                        <p:cTn id="83" dur="1" fill="hold">
                                          <p:stCondLst>
                                            <p:cond delay="0"/>
                                          </p:stCondLst>
                                        </p:cTn>
                                        <p:tgtEl>
                                          <p:spTgt spid="8"/>
                                        </p:tgtEl>
                                        <p:attrNameLst>
                                          <p:attrName>style.visibility</p:attrName>
                                        </p:attrNameLst>
                                      </p:cBhvr>
                                      <p:to>
                                        <p:strVal val="visible"/>
                                      </p:to>
                                    </p:set>
                                    <p:animEffect transition="in" filter="wipe(left)">
                                      <p:cBhvr>
                                        <p:cTn id="84" dur="500"/>
                                        <p:tgtEl>
                                          <p:spTgt spid="8"/>
                                        </p:tgtEl>
                                      </p:cBhvr>
                                    </p:animEffect>
                                  </p:childTnLst>
                                </p:cTn>
                              </p:par>
                            </p:childTnLst>
                          </p:cTn>
                        </p:par>
                        <p:par>
                          <p:cTn id="85" fill="hold">
                            <p:stCondLst>
                              <p:cond delay="1000"/>
                            </p:stCondLst>
                            <p:childTnLst>
                              <p:par>
                                <p:cTn id="86" presetID="22" presetClass="entr" presetSubtype="1" fill="hold" nodeType="afterEffect">
                                  <p:stCondLst>
                                    <p:cond delay="0"/>
                                  </p:stCondLst>
                                  <p:childTnLst>
                                    <p:set>
                                      <p:cBhvr>
                                        <p:cTn id="87" dur="1" fill="hold">
                                          <p:stCondLst>
                                            <p:cond delay="0"/>
                                          </p:stCondLst>
                                        </p:cTn>
                                        <p:tgtEl>
                                          <p:spTgt spid="5"/>
                                        </p:tgtEl>
                                        <p:attrNameLst>
                                          <p:attrName>style.visibility</p:attrName>
                                        </p:attrNameLst>
                                      </p:cBhvr>
                                      <p:to>
                                        <p:strVal val="visible"/>
                                      </p:to>
                                    </p:set>
                                    <p:animEffect transition="in" filter="wipe(up)">
                                      <p:cBhvr>
                                        <p:cTn id="88" dur="500"/>
                                        <p:tgtEl>
                                          <p:spTgt spid="5"/>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224297"/>
                                        </p:tgtEl>
                                        <p:attrNameLst>
                                          <p:attrName>style.visibility</p:attrName>
                                        </p:attrNameLst>
                                      </p:cBhvr>
                                      <p:to>
                                        <p:strVal val="hidden"/>
                                      </p:to>
                                    </p:set>
                                  </p:childTnLst>
                                </p:cTn>
                              </p:par>
                              <p:par>
                                <p:cTn id="93" presetID="1" presetClass="emph" presetSubtype="2" fill="hold" nodeType="withEffect">
                                  <p:stCondLst>
                                    <p:cond delay="0"/>
                                  </p:stCondLst>
                                  <p:childTnLst>
                                    <p:animClr clrSpc="rgb" dir="cw">
                                      <p:cBhvr>
                                        <p:cTn id="94" dur="500" fill="hold"/>
                                        <p:tgtEl>
                                          <p:spTgt spid="224263"/>
                                        </p:tgtEl>
                                        <p:attrNameLst>
                                          <p:attrName>fillcolor</p:attrName>
                                        </p:attrNameLst>
                                      </p:cBhvr>
                                      <p:to>
                                        <a:srgbClr val="CCFFFF"/>
                                      </p:to>
                                    </p:animClr>
                                    <p:set>
                                      <p:cBhvr>
                                        <p:cTn id="95" dur="500" fill="hold"/>
                                        <p:tgtEl>
                                          <p:spTgt spid="224263"/>
                                        </p:tgtEl>
                                        <p:attrNameLst>
                                          <p:attrName>fill.type</p:attrName>
                                        </p:attrNameLst>
                                      </p:cBhvr>
                                      <p:to>
                                        <p:strVal val="solid"/>
                                      </p:to>
                                    </p:set>
                                    <p:set>
                                      <p:cBhvr>
                                        <p:cTn id="96" dur="500" fill="hold"/>
                                        <p:tgtEl>
                                          <p:spTgt spid="224263"/>
                                        </p:tgtEl>
                                        <p:attrNameLst>
                                          <p:attrName>fill.on</p:attrName>
                                        </p:attrNameLst>
                                      </p:cBhvr>
                                      <p:to>
                                        <p:strVal val="true"/>
                                      </p:to>
                                    </p:set>
                                  </p:childTnLst>
                                </p:cTn>
                              </p:par>
                              <p:par>
                                <p:cTn id="97" presetID="53" presetClass="entr" presetSubtype="16" fill="hold" grpId="0" nodeType="withEffect">
                                  <p:stCondLst>
                                    <p:cond delay="0"/>
                                  </p:stCondLst>
                                  <p:childTnLst>
                                    <p:set>
                                      <p:cBhvr>
                                        <p:cTn id="98" dur="1" fill="hold">
                                          <p:stCondLst>
                                            <p:cond delay="0"/>
                                          </p:stCondLst>
                                        </p:cTn>
                                        <p:tgtEl>
                                          <p:spTgt spid="224298"/>
                                        </p:tgtEl>
                                        <p:attrNameLst>
                                          <p:attrName>style.visibility</p:attrName>
                                        </p:attrNameLst>
                                      </p:cBhvr>
                                      <p:to>
                                        <p:strVal val="visible"/>
                                      </p:to>
                                    </p:set>
                                    <p:anim calcmode="lin" valueType="num">
                                      <p:cBhvr>
                                        <p:cTn id="99" dur="500" fill="hold"/>
                                        <p:tgtEl>
                                          <p:spTgt spid="224298"/>
                                        </p:tgtEl>
                                        <p:attrNameLst>
                                          <p:attrName>ppt_w</p:attrName>
                                        </p:attrNameLst>
                                      </p:cBhvr>
                                      <p:tavLst>
                                        <p:tav tm="0">
                                          <p:val>
                                            <p:fltVal val="0"/>
                                          </p:val>
                                        </p:tav>
                                        <p:tav tm="100000">
                                          <p:val>
                                            <p:strVal val="#ppt_w"/>
                                          </p:val>
                                        </p:tav>
                                      </p:tavLst>
                                    </p:anim>
                                    <p:anim calcmode="lin" valueType="num">
                                      <p:cBhvr>
                                        <p:cTn id="100" dur="500" fill="hold"/>
                                        <p:tgtEl>
                                          <p:spTgt spid="224298"/>
                                        </p:tgtEl>
                                        <p:attrNameLst>
                                          <p:attrName>ppt_h</p:attrName>
                                        </p:attrNameLst>
                                      </p:cBhvr>
                                      <p:tavLst>
                                        <p:tav tm="0">
                                          <p:val>
                                            <p:fltVal val="0"/>
                                          </p:val>
                                        </p:tav>
                                        <p:tav tm="100000">
                                          <p:val>
                                            <p:strVal val="#ppt_h"/>
                                          </p:val>
                                        </p:tav>
                                      </p:tavLst>
                                    </p:anim>
                                    <p:animEffect transition="in" filter="fade">
                                      <p:cBhvr>
                                        <p:cTn id="101" dur="500"/>
                                        <p:tgtEl>
                                          <p:spTgt spid="224298"/>
                                        </p:tgtEl>
                                      </p:cBhvr>
                                    </p:animEffect>
                                  </p:childTnLst>
                                </p:cTn>
                              </p:par>
                            </p:childTnLst>
                          </p:cTn>
                        </p:par>
                        <p:par>
                          <p:cTn id="102" fill="hold">
                            <p:stCondLst>
                              <p:cond delay="0"/>
                            </p:stCondLst>
                            <p:childTnLst>
                              <p:par>
                                <p:cTn id="103" presetID="22" presetClass="entr" presetSubtype="1" fill="hold" grpId="0" nodeType="afterEffect">
                                  <p:stCondLst>
                                    <p:cond delay="0"/>
                                  </p:stCondLst>
                                  <p:childTnLst>
                                    <p:set>
                                      <p:cBhvr>
                                        <p:cTn id="104" dur="1" fill="hold">
                                          <p:stCondLst>
                                            <p:cond delay="0"/>
                                          </p:stCondLst>
                                        </p:cTn>
                                        <p:tgtEl>
                                          <p:spTgt spid="224264"/>
                                        </p:tgtEl>
                                        <p:attrNameLst>
                                          <p:attrName>style.visibility</p:attrName>
                                        </p:attrNameLst>
                                      </p:cBhvr>
                                      <p:to>
                                        <p:strVal val="visible"/>
                                      </p:to>
                                    </p:set>
                                    <p:animEffect transition="in" filter="wipe(up)">
                                      <p:cBhvr>
                                        <p:cTn id="105" dur="500"/>
                                        <p:tgtEl>
                                          <p:spTgt spid="224264"/>
                                        </p:tgtEl>
                                      </p:cBhvr>
                                    </p:animEffect>
                                  </p:childTnLst>
                                </p:cTn>
                              </p:par>
                            </p:childTnLst>
                          </p:cTn>
                        </p:par>
                        <p:par>
                          <p:cTn id="106" fill="hold">
                            <p:stCondLst>
                              <p:cond delay="500"/>
                            </p:stCondLst>
                            <p:childTnLst>
                              <p:par>
                                <p:cTn id="107" presetID="22" presetClass="entr" presetSubtype="1" fill="hold" nodeType="afterEffect">
                                  <p:stCondLst>
                                    <p:cond delay="0"/>
                                  </p:stCondLst>
                                  <p:childTnLst>
                                    <p:set>
                                      <p:cBhvr>
                                        <p:cTn id="108" dur="1" fill="hold">
                                          <p:stCondLst>
                                            <p:cond delay="0"/>
                                          </p:stCondLst>
                                        </p:cTn>
                                        <p:tgtEl>
                                          <p:spTgt spid="2"/>
                                        </p:tgtEl>
                                        <p:attrNameLst>
                                          <p:attrName>style.visibility</p:attrName>
                                        </p:attrNameLst>
                                      </p:cBhvr>
                                      <p:to>
                                        <p:strVal val="visible"/>
                                      </p:to>
                                    </p:set>
                                    <p:animEffect transition="in" filter="wipe(up)">
                                      <p:cBhvr>
                                        <p:cTn id="109" dur="500"/>
                                        <p:tgtEl>
                                          <p:spTgt spid="2"/>
                                        </p:tgtEl>
                                      </p:cBhvr>
                                    </p:animEffect>
                                  </p:childTnLst>
                                </p:cTn>
                              </p:par>
                            </p:childTnLst>
                          </p:cTn>
                        </p:par>
                        <p:par>
                          <p:cTn id="110" fill="hold">
                            <p:stCondLst>
                              <p:cond delay="1000"/>
                            </p:stCondLst>
                            <p:childTnLst>
                              <p:par>
                                <p:cTn id="111" presetID="22" presetClass="entr" presetSubtype="1" fill="hold" nodeType="afterEffect">
                                  <p:stCondLst>
                                    <p:cond delay="0"/>
                                  </p:stCondLst>
                                  <p:childTnLst>
                                    <p:set>
                                      <p:cBhvr>
                                        <p:cTn id="112" dur="1" fill="hold">
                                          <p:stCondLst>
                                            <p:cond delay="0"/>
                                          </p:stCondLst>
                                        </p:cTn>
                                        <p:tgtEl>
                                          <p:spTgt spid="9"/>
                                        </p:tgtEl>
                                        <p:attrNameLst>
                                          <p:attrName>style.visibility</p:attrName>
                                        </p:attrNameLst>
                                      </p:cBhvr>
                                      <p:to>
                                        <p:strVal val="visible"/>
                                      </p:to>
                                    </p:set>
                                    <p:animEffect transition="in" filter="wipe(up)">
                                      <p:cBhvr>
                                        <p:cTn id="113" dur="500"/>
                                        <p:tgtEl>
                                          <p:spTgt spid="9"/>
                                        </p:tgtEl>
                                      </p:cBhvr>
                                    </p:animEffect>
                                  </p:childTnLst>
                                </p:cTn>
                              </p:par>
                            </p:childTnLst>
                          </p:cTn>
                        </p:par>
                      </p:childTnLst>
                    </p:cTn>
                  </p:par>
                  <p:par>
                    <p:cTn id="114" fill="hold">
                      <p:stCondLst>
                        <p:cond delay="indefinite"/>
                      </p:stCondLst>
                      <p:childTnLst>
                        <p:par>
                          <p:cTn id="115" fill="hold">
                            <p:stCondLst>
                              <p:cond delay="0"/>
                            </p:stCondLst>
                            <p:childTnLst>
                              <p:par>
                                <p:cTn id="116" presetID="1" presetClass="exit" presetSubtype="0" fill="hold" grpId="1" nodeType="clickEffect">
                                  <p:stCondLst>
                                    <p:cond delay="0"/>
                                  </p:stCondLst>
                                  <p:childTnLst>
                                    <p:set>
                                      <p:cBhvr>
                                        <p:cTn id="117" dur="1" fill="hold">
                                          <p:stCondLst>
                                            <p:cond delay="0"/>
                                          </p:stCondLst>
                                        </p:cTn>
                                        <p:tgtEl>
                                          <p:spTgt spid="224298"/>
                                        </p:tgtEl>
                                        <p:attrNameLst>
                                          <p:attrName>style.visibility</p:attrName>
                                        </p:attrNameLst>
                                      </p:cBhvr>
                                      <p:to>
                                        <p:strVal val="hidden"/>
                                      </p:to>
                                    </p:set>
                                  </p:childTnLst>
                                </p:cTn>
                              </p:par>
                              <p:par>
                                <p:cTn id="118" presetID="1" presetClass="emph" presetSubtype="2" fill="hold" nodeType="withEffect">
                                  <p:stCondLst>
                                    <p:cond delay="0"/>
                                  </p:stCondLst>
                                  <p:childTnLst>
                                    <p:animClr clrSpc="rgb" dir="cw">
                                      <p:cBhvr>
                                        <p:cTn id="119" dur="500" fill="hold"/>
                                        <p:tgtEl>
                                          <p:spTgt spid="224264"/>
                                        </p:tgtEl>
                                        <p:attrNameLst>
                                          <p:attrName>fillcolor</p:attrName>
                                        </p:attrNameLst>
                                      </p:cBhvr>
                                      <p:to>
                                        <a:srgbClr val="CCFFFF"/>
                                      </p:to>
                                    </p:animClr>
                                    <p:set>
                                      <p:cBhvr>
                                        <p:cTn id="120" dur="500" fill="hold"/>
                                        <p:tgtEl>
                                          <p:spTgt spid="224264"/>
                                        </p:tgtEl>
                                        <p:attrNameLst>
                                          <p:attrName>fill.type</p:attrName>
                                        </p:attrNameLst>
                                      </p:cBhvr>
                                      <p:to>
                                        <p:strVal val="solid"/>
                                      </p:to>
                                    </p:set>
                                    <p:set>
                                      <p:cBhvr>
                                        <p:cTn id="121" dur="500" fill="hold"/>
                                        <p:tgtEl>
                                          <p:spTgt spid="22426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59" grpId="0" animBg="1"/>
      <p:bldP spid="224260" grpId="0" animBg="1"/>
      <p:bldP spid="224261" grpId="0" animBg="1"/>
      <p:bldP spid="224262" grpId="0" animBg="1"/>
      <p:bldP spid="224263" grpId="0" animBg="1"/>
      <p:bldP spid="224264" grpId="0" animBg="1"/>
      <p:bldP spid="224265" grpId="0" animBg="1"/>
      <p:bldP spid="224295" grpId="0" animBg="1"/>
      <p:bldP spid="224295" grpId="1" animBg="1"/>
      <p:bldP spid="224296" grpId="0" animBg="1"/>
      <p:bldP spid="224296" grpId="1" animBg="1"/>
      <p:bldP spid="224297" grpId="0" animBg="1"/>
      <p:bldP spid="224297" grpId="1" animBg="1"/>
      <p:bldP spid="224298" grpId="0" animBg="1"/>
      <p:bldP spid="224298" grpId="1" animBg="1"/>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ChangeArrowheads="1"/>
          </p:cNvSpPr>
          <p:nvPr/>
        </p:nvSpPr>
        <p:spPr bwMode="auto">
          <a:xfrm>
            <a:off x="1981200" y="276366"/>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dirty="0"/>
              <a:t>删除信号量</a:t>
            </a:r>
          </a:p>
        </p:txBody>
      </p:sp>
      <p:sp>
        <p:nvSpPr>
          <p:cNvPr id="225283" name="Rectangle 3"/>
          <p:cNvSpPr>
            <a:spLocks noChangeArrowheads="1"/>
          </p:cNvSpPr>
          <p:nvPr/>
        </p:nvSpPr>
        <p:spPr bwMode="auto">
          <a:xfrm>
            <a:off x="2209800" y="2039938"/>
            <a:ext cx="5029200" cy="3065462"/>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switch (opt) {</a:t>
            </a:r>
          </a:p>
          <a:p>
            <a:pPr>
              <a:defRPr/>
            </a:pPr>
            <a:r>
              <a:rPr lang="en-US" altLang="zh-CN" sz="1400">
                <a:latin typeface="Arial" panose="020B0604020202020204" pitchFamily="34" charset="0"/>
              </a:rPr>
              <a:t>    case OS_DEL_NO_PEND:</a:t>
            </a:r>
          </a:p>
          <a:p>
            <a:pPr>
              <a:defRPr/>
            </a:pPr>
            <a:r>
              <a:rPr lang="en-US" altLang="zh-CN" sz="1400">
                <a:latin typeface="Arial" panose="020B0604020202020204" pitchFamily="34" charset="0"/>
              </a:rPr>
              <a:t>    if (tasks_waiting == FALSE) {</a:t>
            </a:r>
          </a:p>
          <a:p>
            <a:pPr>
              <a:defRPr/>
            </a:pPr>
            <a:r>
              <a:rPr lang="en-US" altLang="zh-CN" sz="1400">
                <a:latin typeface="Arial" panose="020B0604020202020204" pitchFamily="34" charset="0"/>
              </a:rPr>
              <a:t>        pevent-&gt;OSEventType = OS_EVENT_TYPE_UNUSED;</a:t>
            </a:r>
          </a:p>
          <a:p>
            <a:pPr>
              <a:defRPr/>
            </a:pPr>
            <a:r>
              <a:rPr lang="en-US" altLang="zh-CN" sz="1400">
                <a:latin typeface="Arial" panose="020B0604020202020204" pitchFamily="34" charset="0"/>
              </a:rPr>
              <a:t>        pevent-&gt;OSEventPtr  = OSEventFreeList;</a:t>
            </a:r>
          </a:p>
          <a:p>
            <a:pPr>
              <a:defRPr/>
            </a:pPr>
            <a:r>
              <a:rPr lang="en-US" altLang="zh-CN" sz="1400">
                <a:latin typeface="Arial" panose="020B0604020202020204" pitchFamily="34" charset="0"/>
              </a:rPr>
              <a:t>        OSEventFreeList     = pevent;</a:t>
            </a:r>
          </a:p>
          <a:p>
            <a:pPr>
              <a:defRPr/>
            </a:pPr>
            <a:r>
              <a:rPr lang="en-US" altLang="zh-CN" sz="1400">
                <a:latin typeface="Arial" panose="020B0604020202020204" pitchFamily="34" charset="0"/>
              </a:rPr>
              <a:t>        OS_EXIT_CRITICAL();</a:t>
            </a:r>
          </a:p>
          <a:p>
            <a:pPr>
              <a:defRPr/>
            </a:pPr>
            <a:r>
              <a:rPr lang="en-US" altLang="zh-CN" sz="1400">
                <a:latin typeface="Arial" panose="020B0604020202020204" pitchFamily="34" charset="0"/>
              </a:rPr>
              <a:t>        *err = OS_NO_ERR;</a:t>
            </a:r>
          </a:p>
          <a:p>
            <a:pPr>
              <a:defRPr/>
            </a:pPr>
            <a:r>
              <a:rPr lang="en-US" altLang="zh-CN" sz="1400">
                <a:latin typeface="Arial" panose="020B0604020202020204" pitchFamily="34" charset="0"/>
              </a:rPr>
              <a:t>        return ((OS_EVENT *)0);</a:t>
            </a:r>
          </a:p>
          <a:p>
            <a:pPr>
              <a:defRPr/>
            </a:pPr>
            <a:r>
              <a:rPr lang="en-US" altLang="zh-CN" sz="1400">
                <a:latin typeface="Arial" panose="020B0604020202020204" pitchFamily="34" charset="0"/>
              </a:rPr>
              <a:t>    } else {</a:t>
            </a:r>
          </a:p>
          <a:p>
            <a:pPr>
              <a:defRPr/>
            </a:pPr>
            <a:r>
              <a:rPr lang="en-US" altLang="zh-CN" sz="1400">
                <a:latin typeface="Arial" panose="020B0604020202020204" pitchFamily="34" charset="0"/>
              </a:rPr>
              <a:t>        OS_EXIT_CRITICAL();</a:t>
            </a:r>
          </a:p>
          <a:p>
            <a:pPr>
              <a:defRPr/>
            </a:pPr>
            <a:r>
              <a:rPr lang="en-US" altLang="zh-CN" sz="1400">
                <a:latin typeface="Arial" panose="020B0604020202020204" pitchFamily="34" charset="0"/>
              </a:rPr>
              <a:t>        *err = OS_ERR_TASK_WAITING;</a:t>
            </a:r>
          </a:p>
          <a:p>
            <a:pPr>
              <a:defRPr/>
            </a:pPr>
            <a:r>
              <a:rPr lang="en-US" altLang="zh-CN" sz="1400">
                <a:latin typeface="Arial" panose="020B0604020202020204" pitchFamily="34" charset="0"/>
              </a:rPr>
              <a:t>        return (pevent);</a:t>
            </a:r>
          </a:p>
          <a:p>
            <a:pPr>
              <a:defRPr/>
            </a:pPr>
            <a:r>
              <a:rPr lang="en-US" altLang="zh-CN" sz="1400">
                <a:latin typeface="Arial" panose="020B0604020202020204" pitchFamily="34" charset="0"/>
              </a:rPr>
              <a:t>    }</a:t>
            </a:r>
          </a:p>
        </p:txBody>
      </p:sp>
      <p:sp>
        <p:nvSpPr>
          <p:cNvPr id="225284" name="AutoShape 4"/>
          <p:cNvSpPr>
            <a:spLocks noChangeArrowheads="1"/>
          </p:cNvSpPr>
          <p:nvPr/>
        </p:nvSpPr>
        <p:spPr bwMode="auto">
          <a:xfrm>
            <a:off x="8067676" y="1930400"/>
            <a:ext cx="1439863" cy="431800"/>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删除方式</a:t>
            </a:r>
          </a:p>
        </p:txBody>
      </p:sp>
      <p:sp>
        <p:nvSpPr>
          <p:cNvPr id="225285" name="AutoShape 5"/>
          <p:cNvSpPr>
            <a:spLocks noChangeArrowheads="1"/>
          </p:cNvSpPr>
          <p:nvPr/>
        </p:nvSpPr>
        <p:spPr bwMode="auto">
          <a:xfrm>
            <a:off x="7924800" y="2667000"/>
            <a:ext cx="1727200" cy="719138"/>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有任务</a:t>
            </a:r>
          </a:p>
          <a:p>
            <a:pPr algn="ctr" eaLnBrk="1" hangingPunct="1"/>
            <a:r>
              <a:rPr lang="zh-CN" altLang="en-US" sz="1400"/>
              <a:t>等待信号量</a:t>
            </a:r>
          </a:p>
        </p:txBody>
      </p:sp>
      <p:sp>
        <p:nvSpPr>
          <p:cNvPr id="225286" name="Rectangle 6"/>
          <p:cNvSpPr>
            <a:spLocks noChangeArrowheads="1"/>
          </p:cNvSpPr>
          <p:nvPr/>
        </p:nvSpPr>
        <p:spPr bwMode="auto">
          <a:xfrm>
            <a:off x="8212139" y="3657600"/>
            <a:ext cx="1150937" cy="503238"/>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设置</a:t>
            </a:r>
            <a:r>
              <a:rPr lang="en-US" altLang="zh-CN" sz="1400"/>
              <a:t>ECB</a:t>
            </a:r>
            <a:r>
              <a:rPr lang="zh-CN" altLang="en-US" sz="1400"/>
              <a:t>类型</a:t>
            </a:r>
          </a:p>
          <a:p>
            <a:pPr algn="ctr" eaLnBrk="1" hangingPunct="1"/>
            <a:r>
              <a:rPr lang="zh-CN" altLang="en-US" sz="1400"/>
              <a:t>为“没有使用”</a:t>
            </a:r>
          </a:p>
        </p:txBody>
      </p:sp>
      <p:sp>
        <p:nvSpPr>
          <p:cNvPr id="225287" name="Line 7"/>
          <p:cNvSpPr>
            <a:spLocks noChangeShapeType="1"/>
          </p:cNvSpPr>
          <p:nvPr/>
        </p:nvSpPr>
        <p:spPr bwMode="auto">
          <a:xfrm>
            <a:off x="8791575" y="4151314"/>
            <a:ext cx="0" cy="287337"/>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 name="Group 8"/>
          <p:cNvGrpSpPr/>
          <p:nvPr/>
        </p:nvGrpSpPr>
        <p:grpSpPr bwMode="auto">
          <a:xfrm>
            <a:off x="8305801" y="4951414"/>
            <a:ext cx="1008063" cy="593725"/>
            <a:chOff x="4272" y="3119"/>
            <a:chExt cx="635" cy="374"/>
          </a:xfrm>
        </p:grpSpPr>
        <p:sp>
          <p:nvSpPr>
            <p:cNvPr id="170011" name="AutoShape 9"/>
            <p:cNvSpPr>
              <a:spLocks noChangeArrowheads="1"/>
            </p:cNvSpPr>
            <p:nvPr/>
          </p:nvSpPr>
          <p:spPr bwMode="auto">
            <a:xfrm>
              <a:off x="4272" y="3312"/>
              <a:ext cx="635" cy="181"/>
            </a:xfrm>
            <a:prstGeom prst="roundRect">
              <a:avLst>
                <a:gd name="adj" fmla="val 16667"/>
              </a:avLst>
            </a:prstGeom>
            <a:solidFill>
              <a:srgbClr val="CCFFFF"/>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返回“无错”</a:t>
              </a:r>
            </a:p>
          </p:txBody>
        </p:sp>
        <p:sp>
          <p:nvSpPr>
            <p:cNvPr id="170012" name="Line 10"/>
            <p:cNvSpPr>
              <a:spLocks noChangeShapeType="1"/>
            </p:cNvSpPr>
            <p:nvPr/>
          </p:nvSpPr>
          <p:spPr bwMode="auto">
            <a:xfrm>
              <a:off x="4578" y="3119"/>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11"/>
          <p:cNvGrpSpPr/>
          <p:nvPr/>
        </p:nvGrpSpPr>
        <p:grpSpPr bwMode="auto">
          <a:xfrm>
            <a:off x="8763000" y="3352801"/>
            <a:ext cx="304800" cy="315913"/>
            <a:chOff x="4560" y="2112"/>
            <a:chExt cx="192" cy="199"/>
          </a:xfrm>
        </p:grpSpPr>
        <p:sp>
          <p:nvSpPr>
            <p:cNvPr id="170009" name="Line 12"/>
            <p:cNvSpPr>
              <a:spLocks noChangeShapeType="1"/>
            </p:cNvSpPr>
            <p:nvPr/>
          </p:nvSpPr>
          <p:spPr bwMode="auto">
            <a:xfrm>
              <a:off x="4578" y="2130"/>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0010" name="Text Box 13"/>
            <p:cNvSpPr txBox="1">
              <a:spLocks noChangeArrowheads="1"/>
            </p:cNvSpPr>
            <p:nvPr/>
          </p:nvSpPr>
          <p:spPr bwMode="auto">
            <a:xfrm>
              <a:off x="4560" y="211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nvGrpSpPr>
          <p:cNvPr id="4" name="Group 14"/>
          <p:cNvGrpSpPr/>
          <p:nvPr/>
        </p:nvGrpSpPr>
        <p:grpSpPr bwMode="auto">
          <a:xfrm>
            <a:off x="9525001" y="2743200"/>
            <a:ext cx="1008063" cy="1417638"/>
            <a:chOff x="5040" y="1728"/>
            <a:chExt cx="635" cy="893"/>
          </a:xfrm>
        </p:grpSpPr>
        <p:sp>
          <p:nvSpPr>
            <p:cNvPr id="170006" name="AutoShape 15"/>
            <p:cNvSpPr>
              <a:spLocks noChangeArrowheads="1"/>
            </p:cNvSpPr>
            <p:nvPr/>
          </p:nvSpPr>
          <p:spPr bwMode="auto">
            <a:xfrm>
              <a:off x="5040" y="2304"/>
              <a:ext cx="635" cy="317"/>
            </a:xfrm>
            <a:prstGeom prst="roundRect">
              <a:avLst>
                <a:gd name="adj" fmla="val 16667"/>
              </a:avLst>
            </a:prstGeom>
            <a:solidFill>
              <a:srgbClr val="CCFFFF"/>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返回“有任</a:t>
              </a:r>
            </a:p>
            <a:p>
              <a:pPr algn="ctr" eaLnBrk="1" hangingPunct="1"/>
              <a:r>
                <a:rPr lang="zh-CN" altLang="en-US" sz="1400"/>
                <a:t>务在等待”</a:t>
              </a:r>
            </a:p>
          </p:txBody>
        </p:sp>
        <p:cxnSp>
          <p:nvCxnSpPr>
            <p:cNvPr id="170007" name="AutoShape 16"/>
            <p:cNvCxnSpPr>
              <a:cxnSpLocks noChangeShapeType="1"/>
              <a:stCxn id="225285" idx="3"/>
              <a:endCxn id="170006" idx="0"/>
            </p:cNvCxnSpPr>
            <p:nvPr/>
          </p:nvCxnSpPr>
          <p:spPr bwMode="auto">
            <a:xfrm>
              <a:off x="5120" y="1907"/>
              <a:ext cx="238" cy="397"/>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170008" name="Text Box 17"/>
            <p:cNvSpPr txBox="1">
              <a:spLocks noChangeArrowheads="1"/>
            </p:cNvSpPr>
            <p:nvPr/>
          </p:nvSpPr>
          <p:spPr bwMode="auto">
            <a:xfrm>
              <a:off x="5088" y="1728"/>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grpSp>
        <p:nvGrpSpPr>
          <p:cNvPr id="5" name="Group 18"/>
          <p:cNvGrpSpPr/>
          <p:nvPr/>
        </p:nvGrpSpPr>
        <p:grpSpPr bwMode="auto">
          <a:xfrm>
            <a:off x="8115300" y="2330450"/>
            <a:ext cx="1600200" cy="336550"/>
            <a:chOff x="4152" y="1468"/>
            <a:chExt cx="1008" cy="212"/>
          </a:xfrm>
        </p:grpSpPr>
        <p:cxnSp>
          <p:nvCxnSpPr>
            <p:cNvPr id="170004" name="AutoShape 19"/>
            <p:cNvCxnSpPr>
              <a:cxnSpLocks noChangeShapeType="1"/>
              <a:stCxn id="225284" idx="2"/>
              <a:endCxn id="225285" idx="0"/>
            </p:cNvCxnSpPr>
            <p:nvPr/>
          </p:nvCxnSpPr>
          <p:spPr bwMode="auto">
            <a:xfrm rot="5400000">
              <a:off x="4480" y="1584"/>
              <a:ext cx="192" cy="0"/>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sp>
          <p:nvSpPr>
            <p:cNvPr id="170005" name="Text Box 20"/>
            <p:cNvSpPr txBox="1">
              <a:spLocks noChangeArrowheads="1"/>
            </p:cNvSpPr>
            <p:nvPr/>
          </p:nvSpPr>
          <p:spPr bwMode="auto">
            <a:xfrm>
              <a:off x="4152" y="1468"/>
              <a:ext cx="10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400">
                  <a:solidFill>
                    <a:srgbClr val="FF0000"/>
                  </a:solidFill>
                </a:rPr>
                <a:t>无任务  等待删除</a:t>
              </a:r>
            </a:p>
          </p:txBody>
        </p:sp>
      </p:grpSp>
      <p:sp>
        <p:nvSpPr>
          <p:cNvPr id="225301" name="Rectangle 21"/>
          <p:cNvSpPr>
            <a:spLocks noChangeArrowheads="1"/>
          </p:cNvSpPr>
          <p:nvPr/>
        </p:nvSpPr>
        <p:spPr bwMode="auto">
          <a:xfrm>
            <a:off x="2362200" y="2514600"/>
            <a:ext cx="2590800" cy="228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302" name="Rectangle 22"/>
          <p:cNvSpPr>
            <a:spLocks noChangeArrowheads="1"/>
          </p:cNvSpPr>
          <p:nvPr/>
        </p:nvSpPr>
        <p:spPr bwMode="auto">
          <a:xfrm>
            <a:off x="2257425" y="2095500"/>
            <a:ext cx="2590800" cy="228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303" name="Rectangle 23"/>
          <p:cNvSpPr>
            <a:spLocks noChangeArrowheads="1"/>
          </p:cNvSpPr>
          <p:nvPr/>
        </p:nvSpPr>
        <p:spPr bwMode="auto">
          <a:xfrm>
            <a:off x="2514600" y="2724150"/>
            <a:ext cx="4648200" cy="228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304" name="Rectangle 24"/>
          <p:cNvSpPr>
            <a:spLocks noChangeArrowheads="1"/>
          </p:cNvSpPr>
          <p:nvPr/>
        </p:nvSpPr>
        <p:spPr bwMode="auto">
          <a:xfrm>
            <a:off x="2514600" y="2971800"/>
            <a:ext cx="3505200" cy="3810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305" name="Rectangle 25"/>
          <p:cNvSpPr>
            <a:spLocks noChangeArrowheads="1"/>
          </p:cNvSpPr>
          <p:nvPr/>
        </p:nvSpPr>
        <p:spPr bwMode="auto">
          <a:xfrm>
            <a:off x="2514600" y="3571875"/>
            <a:ext cx="2590800" cy="4572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306" name="Rectangle 26"/>
          <p:cNvSpPr>
            <a:spLocks noChangeArrowheads="1"/>
          </p:cNvSpPr>
          <p:nvPr/>
        </p:nvSpPr>
        <p:spPr bwMode="auto">
          <a:xfrm>
            <a:off x="2514600" y="4419600"/>
            <a:ext cx="3124200" cy="4572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307" name="Rectangle 27"/>
          <p:cNvSpPr>
            <a:spLocks noChangeArrowheads="1"/>
          </p:cNvSpPr>
          <p:nvPr/>
        </p:nvSpPr>
        <p:spPr bwMode="auto">
          <a:xfrm>
            <a:off x="8101014" y="4449764"/>
            <a:ext cx="1366837" cy="503237"/>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把</a:t>
            </a:r>
            <a:r>
              <a:rPr lang="en-US" altLang="zh-CN" sz="1400"/>
              <a:t>ECB</a:t>
            </a:r>
            <a:r>
              <a:rPr lang="zh-CN" altLang="en-US" sz="1400"/>
              <a:t>加入到</a:t>
            </a:r>
          </a:p>
          <a:p>
            <a:pPr algn="ctr" eaLnBrk="1" hangingPunct="1"/>
            <a:r>
              <a:rPr lang="zh-CN" altLang="en-US" sz="1400"/>
              <a:t>空闲</a:t>
            </a:r>
            <a:r>
              <a:rPr lang="en-US" altLang="zh-CN" sz="1400"/>
              <a:t>ECB</a:t>
            </a:r>
            <a:r>
              <a:rPr lang="zh-CN" altLang="en-US" sz="1400"/>
              <a:t>链表中</a:t>
            </a:r>
          </a:p>
        </p:txBody>
      </p:sp>
      <p:sp>
        <p:nvSpPr>
          <p:cNvPr id="29" name="燕尾形 28">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6" name="标题 5"/>
          <p:cNvSpPr>
            <a:spLocks noGrp="1"/>
          </p:cNvSpPr>
          <p:nvPr>
            <p:ph type="title"/>
          </p:nvPr>
        </p:nvSpPr>
        <p:spPr/>
        <p:txBody>
          <a:bodyPr/>
          <a:lstStyle/>
          <a:p>
            <a:endParaRPr lang="zh-CN" altLang="en-US"/>
          </a:p>
        </p:txBody>
      </p:sp>
      <p:sp>
        <p:nvSpPr>
          <p:cNvPr id="7" name="内容占位符 6"/>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25283"/>
                                        </p:tgtEl>
                                        <p:attrNameLst>
                                          <p:attrName>style.visibility</p:attrName>
                                        </p:attrNameLst>
                                      </p:cBhvr>
                                      <p:to>
                                        <p:strVal val="visible"/>
                                      </p:to>
                                    </p:set>
                                    <p:animEffect transition="in" filter="slide(fromTop)">
                                      <p:cBhvr>
                                        <p:cTn id="7" dur="500"/>
                                        <p:tgtEl>
                                          <p:spTgt spid="22528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25302"/>
                                        </p:tgtEl>
                                        <p:attrNameLst>
                                          <p:attrName>style.visibility</p:attrName>
                                        </p:attrNameLst>
                                      </p:cBhvr>
                                      <p:to>
                                        <p:strVal val="visible"/>
                                      </p:to>
                                    </p:set>
                                    <p:anim calcmode="lin" valueType="num">
                                      <p:cBhvr>
                                        <p:cTn id="11" dur="500" fill="hold"/>
                                        <p:tgtEl>
                                          <p:spTgt spid="225302"/>
                                        </p:tgtEl>
                                        <p:attrNameLst>
                                          <p:attrName>ppt_w</p:attrName>
                                        </p:attrNameLst>
                                      </p:cBhvr>
                                      <p:tavLst>
                                        <p:tav tm="0">
                                          <p:val>
                                            <p:fltVal val="0"/>
                                          </p:val>
                                        </p:tav>
                                        <p:tav tm="100000">
                                          <p:val>
                                            <p:strVal val="#ppt_w"/>
                                          </p:val>
                                        </p:tav>
                                      </p:tavLst>
                                    </p:anim>
                                    <p:anim calcmode="lin" valueType="num">
                                      <p:cBhvr>
                                        <p:cTn id="12" dur="500" fill="hold"/>
                                        <p:tgtEl>
                                          <p:spTgt spid="225302"/>
                                        </p:tgtEl>
                                        <p:attrNameLst>
                                          <p:attrName>ppt_h</p:attrName>
                                        </p:attrNameLst>
                                      </p:cBhvr>
                                      <p:tavLst>
                                        <p:tav tm="0">
                                          <p:val>
                                            <p:fltVal val="0"/>
                                          </p:val>
                                        </p:tav>
                                        <p:tav tm="100000">
                                          <p:val>
                                            <p:strVal val="#ppt_h"/>
                                          </p:val>
                                        </p:tav>
                                      </p:tavLst>
                                    </p:anim>
                                    <p:animEffect transition="in" filter="fade">
                                      <p:cBhvr>
                                        <p:cTn id="13" dur="500"/>
                                        <p:tgtEl>
                                          <p:spTgt spid="225302"/>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225284"/>
                                        </p:tgtEl>
                                        <p:attrNameLst>
                                          <p:attrName>style.visibility</p:attrName>
                                        </p:attrNameLst>
                                      </p:cBhvr>
                                      <p:to>
                                        <p:strVal val="visible"/>
                                      </p:to>
                                    </p:set>
                                    <p:animEffect transition="in" filter="wipe(up)">
                                      <p:cBhvr>
                                        <p:cTn id="17" dur="500"/>
                                        <p:tgtEl>
                                          <p:spTgt spid="225284"/>
                                        </p:tgtEl>
                                      </p:cBhvr>
                                    </p:animEffect>
                                  </p:childTnLst>
                                </p:cTn>
                              </p:par>
                            </p:childTnLst>
                          </p:cTn>
                        </p:par>
                        <p:par>
                          <p:cTn id="18" fill="hold">
                            <p:stCondLst>
                              <p:cond delay="1500"/>
                            </p:stCondLst>
                            <p:childTnLst>
                              <p:par>
                                <p:cTn id="19" presetID="22" presetClass="entr" presetSubtype="1"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225302"/>
                                        </p:tgtEl>
                                        <p:attrNameLst>
                                          <p:attrName>style.visibility</p:attrName>
                                        </p:attrNameLst>
                                      </p:cBhvr>
                                      <p:to>
                                        <p:strVal val="hidden"/>
                                      </p:to>
                                    </p:set>
                                  </p:childTnLst>
                                </p:cTn>
                              </p:par>
                              <p:par>
                                <p:cTn id="26" presetID="1" presetClass="emph" presetSubtype="2" fill="hold" nodeType="withEffect">
                                  <p:stCondLst>
                                    <p:cond delay="0"/>
                                  </p:stCondLst>
                                  <p:childTnLst>
                                    <p:animClr clrSpc="rgb" dir="cw">
                                      <p:cBhvr>
                                        <p:cTn id="27" dur="500" fill="hold"/>
                                        <p:tgtEl>
                                          <p:spTgt spid="225284"/>
                                        </p:tgtEl>
                                        <p:attrNameLst>
                                          <p:attrName>fillcolor</p:attrName>
                                        </p:attrNameLst>
                                      </p:cBhvr>
                                      <p:to>
                                        <a:srgbClr val="CCFFFF"/>
                                      </p:to>
                                    </p:animClr>
                                    <p:set>
                                      <p:cBhvr>
                                        <p:cTn id="28" dur="500" fill="hold"/>
                                        <p:tgtEl>
                                          <p:spTgt spid="225284"/>
                                        </p:tgtEl>
                                        <p:attrNameLst>
                                          <p:attrName>fill.type</p:attrName>
                                        </p:attrNameLst>
                                      </p:cBhvr>
                                      <p:to>
                                        <p:strVal val="solid"/>
                                      </p:to>
                                    </p:set>
                                    <p:set>
                                      <p:cBhvr>
                                        <p:cTn id="29" dur="500" fill="hold"/>
                                        <p:tgtEl>
                                          <p:spTgt spid="225284"/>
                                        </p:tgtEl>
                                        <p:attrNameLst>
                                          <p:attrName>fill.on</p:attrName>
                                        </p:attrNameLst>
                                      </p:cBhvr>
                                      <p:to>
                                        <p:strVal val="true"/>
                                      </p:to>
                                    </p:set>
                                  </p:childTnLst>
                                </p:cTn>
                              </p:par>
                              <p:par>
                                <p:cTn id="30" presetID="53" presetClass="entr" presetSubtype="16" fill="hold" grpId="0" nodeType="withEffect">
                                  <p:stCondLst>
                                    <p:cond delay="0"/>
                                  </p:stCondLst>
                                  <p:childTnLst>
                                    <p:set>
                                      <p:cBhvr>
                                        <p:cTn id="31" dur="1" fill="hold">
                                          <p:stCondLst>
                                            <p:cond delay="0"/>
                                          </p:stCondLst>
                                        </p:cTn>
                                        <p:tgtEl>
                                          <p:spTgt spid="225301"/>
                                        </p:tgtEl>
                                        <p:attrNameLst>
                                          <p:attrName>style.visibility</p:attrName>
                                        </p:attrNameLst>
                                      </p:cBhvr>
                                      <p:to>
                                        <p:strVal val="visible"/>
                                      </p:to>
                                    </p:set>
                                    <p:anim calcmode="lin" valueType="num">
                                      <p:cBhvr>
                                        <p:cTn id="32" dur="500" fill="hold"/>
                                        <p:tgtEl>
                                          <p:spTgt spid="225301"/>
                                        </p:tgtEl>
                                        <p:attrNameLst>
                                          <p:attrName>ppt_w</p:attrName>
                                        </p:attrNameLst>
                                      </p:cBhvr>
                                      <p:tavLst>
                                        <p:tav tm="0">
                                          <p:val>
                                            <p:fltVal val="0"/>
                                          </p:val>
                                        </p:tav>
                                        <p:tav tm="100000">
                                          <p:val>
                                            <p:strVal val="#ppt_w"/>
                                          </p:val>
                                        </p:tav>
                                      </p:tavLst>
                                    </p:anim>
                                    <p:anim calcmode="lin" valueType="num">
                                      <p:cBhvr>
                                        <p:cTn id="33" dur="500" fill="hold"/>
                                        <p:tgtEl>
                                          <p:spTgt spid="225301"/>
                                        </p:tgtEl>
                                        <p:attrNameLst>
                                          <p:attrName>ppt_h</p:attrName>
                                        </p:attrNameLst>
                                      </p:cBhvr>
                                      <p:tavLst>
                                        <p:tav tm="0">
                                          <p:val>
                                            <p:fltVal val="0"/>
                                          </p:val>
                                        </p:tav>
                                        <p:tav tm="100000">
                                          <p:val>
                                            <p:strVal val="#ppt_h"/>
                                          </p:val>
                                        </p:tav>
                                      </p:tavLst>
                                    </p:anim>
                                    <p:animEffect transition="in" filter="fade">
                                      <p:cBhvr>
                                        <p:cTn id="34" dur="500"/>
                                        <p:tgtEl>
                                          <p:spTgt spid="225301"/>
                                        </p:tgtEl>
                                      </p:cBhvr>
                                    </p:animEffect>
                                  </p:childTnLst>
                                </p:cTn>
                              </p:par>
                            </p:childTnLst>
                          </p:cTn>
                        </p:par>
                        <p:par>
                          <p:cTn id="35" fill="hold">
                            <p:stCondLst>
                              <p:cond delay="0"/>
                            </p:stCondLst>
                            <p:childTnLst>
                              <p:par>
                                <p:cTn id="36" presetID="22" presetClass="entr" presetSubtype="1" fill="hold" grpId="0" nodeType="afterEffect">
                                  <p:stCondLst>
                                    <p:cond delay="0"/>
                                  </p:stCondLst>
                                  <p:childTnLst>
                                    <p:set>
                                      <p:cBhvr>
                                        <p:cTn id="37" dur="1" fill="hold">
                                          <p:stCondLst>
                                            <p:cond delay="0"/>
                                          </p:stCondLst>
                                        </p:cTn>
                                        <p:tgtEl>
                                          <p:spTgt spid="225285"/>
                                        </p:tgtEl>
                                        <p:attrNameLst>
                                          <p:attrName>style.visibility</p:attrName>
                                        </p:attrNameLst>
                                      </p:cBhvr>
                                      <p:to>
                                        <p:strVal val="visible"/>
                                      </p:to>
                                    </p:set>
                                    <p:animEffect transition="in" filter="wipe(up)">
                                      <p:cBhvr>
                                        <p:cTn id="38" dur="500"/>
                                        <p:tgtEl>
                                          <p:spTgt spid="225285"/>
                                        </p:tgtEl>
                                      </p:cBhvr>
                                    </p:animEffect>
                                  </p:childTnLst>
                                </p:cTn>
                              </p:par>
                            </p:childTnLst>
                          </p:cTn>
                        </p:par>
                        <p:par>
                          <p:cTn id="39" fill="hold">
                            <p:stCondLst>
                              <p:cond delay="500"/>
                            </p:stCondLst>
                            <p:childTnLst>
                              <p:par>
                                <p:cTn id="40" presetID="22" presetClass="entr" presetSubtype="1" fill="hold" nodeType="after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up)">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225301"/>
                                        </p:tgtEl>
                                        <p:attrNameLst>
                                          <p:attrName>style.visibility</p:attrName>
                                        </p:attrNameLst>
                                      </p:cBhvr>
                                      <p:to>
                                        <p:strVal val="hidden"/>
                                      </p:to>
                                    </p:set>
                                  </p:childTnLst>
                                </p:cTn>
                              </p:par>
                              <p:par>
                                <p:cTn id="47" presetID="1" presetClass="emph" presetSubtype="2" fill="hold" nodeType="withEffect">
                                  <p:stCondLst>
                                    <p:cond delay="0"/>
                                  </p:stCondLst>
                                  <p:childTnLst>
                                    <p:animClr clrSpc="rgb" dir="cw">
                                      <p:cBhvr>
                                        <p:cTn id="48" dur="500" fill="hold"/>
                                        <p:tgtEl>
                                          <p:spTgt spid="225285"/>
                                        </p:tgtEl>
                                        <p:attrNameLst>
                                          <p:attrName>fillcolor</p:attrName>
                                        </p:attrNameLst>
                                      </p:cBhvr>
                                      <p:to>
                                        <a:srgbClr val="CCFFFF"/>
                                      </p:to>
                                    </p:animClr>
                                    <p:set>
                                      <p:cBhvr>
                                        <p:cTn id="49" dur="500" fill="hold"/>
                                        <p:tgtEl>
                                          <p:spTgt spid="225285"/>
                                        </p:tgtEl>
                                        <p:attrNameLst>
                                          <p:attrName>fill.type</p:attrName>
                                        </p:attrNameLst>
                                      </p:cBhvr>
                                      <p:to>
                                        <p:strVal val="solid"/>
                                      </p:to>
                                    </p:set>
                                    <p:set>
                                      <p:cBhvr>
                                        <p:cTn id="50" dur="500" fill="hold"/>
                                        <p:tgtEl>
                                          <p:spTgt spid="225285"/>
                                        </p:tgtEl>
                                        <p:attrNameLst>
                                          <p:attrName>fill.on</p:attrName>
                                        </p:attrNameLst>
                                      </p:cBhvr>
                                      <p:to>
                                        <p:strVal val="true"/>
                                      </p:to>
                                    </p:set>
                                  </p:childTnLst>
                                </p:cTn>
                              </p:par>
                              <p:par>
                                <p:cTn id="51" presetID="53" presetClass="entr" presetSubtype="16" fill="hold" grpId="0" nodeType="withEffect">
                                  <p:stCondLst>
                                    <p:cond delay="0"/>
                                  </p:stCondLst>
                                  <p:childTnLst>
                                    <p:set>
                                      <p:cBhvr>
                                        <p:cTn id="52" dur="1" fill="hold">
                                          <p:stCondLst>
                                            <p:cond delay="0"/>
                                          </p:stCondLst>
                                        </p:cTn>
                                        <p:tgtEl>
                                          <p:spTgt spid="225303"/>
                                        </p:tgtEl>
                                        <p:attrNameLst>
                                          <p:attrName>style.visibility</p:attrName>
                                        </p:attrNameLst>
                                      </p:cBhvr>
                                      <p:to>
                                        <p:strVal val="visible"/>
                                      </p:to>
                                    </p:set>
                                    <p:anim calcmode="lin" valueType="num">
                                      <p:cBhvr>
                                        <p:cTn id="53" dur="500" fill="hold"/>
                                        <p:tgtEl>
                                          <p:spTgt spid="225303"/>
                                        </p:tgtEl>
                                        <p:attrNameLst>
                                          <p:attrName>ppt_w</p:attrName>
                                        </p:attrNameLst>
                                      </p:cBhvr>
                                      <p:tavLst>
                                        <p:tav tm="0">
                                          <p:val>
                                            <p:fltVal val="0"/>
                                          </p:val>
                                        </p:tav>
                                        <p:tav tm="100000">
                                          <p:val>
                                            <p:strVal val="#ppt_w"/>
                                          </p:val>
                                        </p:tav>
                                      </p:tavLst>
                                    </p:anim>
                                    <p:anim calcmode="lin" valueType="num">
                                      <p:cBhvr>
                                        <p:cTn id="54" dur="500" fill="hold"/>
                                        <p:tgtEl>
                                          <p:spTgt spid="225303"/>
                                        </p:tgtEl>
                                        <p:attrNameLst>
                                          <p:attrName>ppt_h</p:attrName>
                                        </p:attrNameLst>
                                      </p:cBhvr>
                                      <p:tavLst>
                                        <p:tav tm="0">
                                          <p:val>
                                            <p:fltVal val="0"/>
                                          </p:val>
                                        </p:tav>
                                        <p:tav tm="100000">
                                          <p:val>
                                            <p:strVal val="#ppt_h"/>
                                          </p:val>
                                        </p:tav>
                                      </p:tavLst>
                                    </p:anim>
                                    <p:animEffect transition="in" filter="fade">
                                      <p:cBhvr>
                                        <p:cTn id="55" dur="500"/>
                                        <p:tgtEl>
                                          <p:spTgt spid="225303"/>
                                        </p:tgtEl>
                                      </p:cBhvr>
                                    </p:animEffect>
                                  </p:childTnLst>
                                </p:cTn>
                              </p:par>
                            </p:childTnLst>
                          </p:cTn>
                        </p:par>
                        <p:par>
                          <p:cTn id="56" fill="hold">
                            <p:stCondLst>
                              <p:cond delay="0"/>
                            </p:stCondLst>
                            <p:childTnLst>
                              <p:par>
                                <p:cTn id="57" presetID="22" presetClass="entr" presetSubtype="1" fill="hold" grpId="0" nodeType="afterEffect">
                                  <p:stCondLst>
                                    <p:cond delay="0"/>
                                  </p:stCondLst>
                                  <p:childTnLst>
                                    <p:set>
                                      <p:cBhvr>
                                        <p:cTn id="58" dur="1" fill="hold">
                                          <p:stCondLst>
                                            <p:cond delay="0"/>
                                          </p:stCondLst>
                                        </p:cTn>
                                        <p:tgtEl>
                                          <p:spTgt spid="225286"/>
                                        </p:tgtEl>
                                        <p:attrNameLst>
                                          <p:attrName>style.visibility</p:attrName>
                                        </p:attrNameLst>
                                      </p:cBhvr>
                                      <p:to>
                                        <p:strVal val="visible"/>
                                      </p:to>
                                    </p:set>
                                    <p:animEffect transition="in" filter="wipe(up)">
                                      <p:cBhvr>
                                        <p:cTn id="59" dur="500"/>
                                        <p:tgtEl>
                                          <p:spTgt spid="225286"/>
                                        </p:tgtEl>
                                      </p:cBhvr>
                                    </p:animEffect>
                                  </p:childTnLst>
                                </p:cTn>
                              </p:par>
                            </p:childTnLst>
                          </p:cTn>
                        </p:par>
                        <p:par>
                          <p:cTn id="60" fill="hold">
                            <p:stCondLst>
                              <p:cond delay="500"/>
                            </p:stCondLst>
                            <p:childTnLst>
                              <p:par>
                                <p:cTn id="61" presetID="22" presetClass="entr" presetSubtype="1" fill="hold" grpId="0" nodeType="afterEffect">
                                  <p:stCondLst>
                                    <p:cond delay="0"/>
                                  </p:stCondLst>
                                  <p:childTnLst>
                                    <p:set>
                                      <p:cBhvr>
                                        <p:cTn id="62" dur="1" fill="hold">
                                          <p:stCondLst>
                                            <p:cond delay="0"/>
                                          </p:stCondLst>
                                        </p:cTn>
                                        <p:tgtEl>
                                          <p:spTgt spid="225287"/>
                                        </p:tgtEl>
                                        <p:attrNameLst>
                                          <p:attrName>style.visibility</p:attrName>
                                        </p:attrNameLst>
                                      </p:cBhvr>
                                      <p:to>
                                        <p:strVal val="visible"/>
                                      </p:to>
                                    </p:set>
                                    <p:animEffect transition="in" filter="wipe(up)">
                                      <p:cBhvr>
                                        <p:cTn id="63" dur="500"/>
                                        <p:tgtEl>
                                          <p:spTgt spid="225287"/>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1" nodeType="clickEffect">
                                  <p:stCondLst>
                                    <p:cond delay="0"/>
                                  </p:stCondLst>
                                  <p:childTnLst>
                                    <p:set>
                                      <p:cBhvr>
                                        <p:cTn id="67" dur="1" fill="hold">
                                          <p:stCondLst>
                                            <p:cond delay="0"/>
                                          </p:stCondLst>
                                        </p:cTn>
                                        <p:tgtEl>
                                          <p:spTgt spid="225303"/>
                                        </p:tgtEl>
                                        <p:attrNameLst>
                                          <p:attrName>style.visibility</p:attrName>
                                        </p:attrNameLst>
                                      </p:cBhvr>
                                      <p:to>
                                        <p:strVal val="hidden"/>
                                      </p:to>
                                    </p:set>
                                  </p:childTnLst>
                                </p:cTn>
                              </p:par>
                              <p:par>
                                <p:cTn id="68" presetID="1" presetClass="emph" presetSubtype="2" fill="hold" nodeType="withEffect">
                                  <p:stCondLst>
                                    <p:cond delay="0"/>
                                  </p:stCondLst>
                                  <p:childTnLst>
                                    <p:animClr clrSpc="rgb" dir="cw">
                                      <p:cBhvr>
                                        <p:cTn id="69" dur="500" fill="hold"/>
                                        <p:tgtEl>
                                          <p:spTgt spid="225286"/>
                                        </p:tgtEl>
                                        <p:attrNameLst>
                                          <p:attrName>fillcolor</p:attrName>
                                        </p:attrNameLst>
                                      </p:cBhvr>
                                      <p:to>
                                        <a:srgbClr val="CCFFFF"/>
                                      </p:to>
                                    </p:animClr>
                                    <p:set>
                                      <p:cBhvr>
                                        <p:cTn id="70" dur="500" fill="hold"/>
                                        <p:tgtEl>
                                          <p:spTgt spid="225286"/>
                                        </p:tgtEl>
                                        <p:attrNameLst>
                                          <p:attrName>fill.type</p:attrName>
                                        </p:attrNameLst>
                                      </p:cBhvr>
                                      <p:to>
                                        <p:strVal val="solid"/>
                                      </p:to>
                                    </p:set>
                                    <p:set>
                                      <p:cBhvr>
                                        <p:cTn id="71" dur="500" fill="hold"/>
                                        <p:tgtEl>
                                          <p:spTgt spid="225286"/>
                                        </p:tgtEl>
                                        <p:attrNameLst>
                                          <p:attrName>fill.on</p:attrName>
                                        </p:attrNameLst>
                                      </p:cBhvr>
                                      <p:to>
                                        <p:strVal val="true"/>
                                      </p:to>
                                    </p:set>
                                  </p:childTnLst>
                                </p:cTn>
                              </p:par>
                              <p:par>
                                <p:cTn id="72" presetID="53" presetClass="entr" presetSubtype="16" fill="hold" grpId="0" nodeType="withEffect">
                                  <p:stCondLst>
                                    <p:cond delay="0"/>
                                  </p:stCondLst>
                                  <p:childTnLst>
                                    <p:set>
                                      <p:cBhvr>
                                        <p:cTn id="73" dur="1" fill="hold">
                                          <p:stCondLst>
                                            <p:cond delay="0"/>
                                          </p:stCondLst>
                                        </p:cTn>
                                        <p:tgtEl>
                                          <p:spTgt spid="225304"/>
                                        </p:tgtEl>
                                        <p:attrNameLst>
                                          <p:attrName>style.visibility</p:attrName>
                                        </p:attrNameLst>
                                      </p:cBhvr>
                                      <p:to>
                                        <p:strVal val="visible"/>
                                      </p:to>
                                    </p:set>
                                    <p:anim calcmode="lin" valueType="num">
                                      <p:cBhvr>
                                        <p:cTn id="74" dur="500" fill="hold"/>
                                        <p:tgtEl>
                                          <p:spTgt spid="225304"/>
                                        </p:tgtEl>
                                        <p:attrNameLst>
                                          <p:attrName>ppt_w</p:attrName>
                                        </p:attrNameLst>
                                      </p:cBhvr>
                                      <p:tavLst>
                                        <p:tav tm="0">
                                          <p:val>
                                            <p:fltVal val="0"/>
                                          </p:val>
                                        </p:tav>
                                        <p:tav tm="100000">
                                          <p:val>
                                            <p:strVal val="#ppt_w"/>
                                          </p:val>
                                        </p:tav>
                                      </p:tavLst>
                                    </p:anim>
                                    <p:anim calcmode="lin" valueType="num">
                                      <p:cBhvr>
                                        <p:cTn id="75" dur="500" fill="hold"/>
                                        <p:tgtEl>
                                          <p:spTgt spid="225304"/>
                                        </p:tgtEl>
                                        <p:attrNameLst>
                                          <p:attrName>ppt_h</p:attrName>
                                        </p:attrNameLst>
                                      </p:cBhvr>
                                      <p:tavLst>
                                        <p:tav tm="0">
                                          <p:val>
                                            <p:fltVal val="0"/>
                                          </p:val>
                                        </p:tav>
                                        <p:tav tm="100000">
                                          <p:val>
                                            <p:strVal val="#ppt_h"/>
                                          </p:val>
                                        </p:tav>
                                      </p:tavLst>
                                    </p:anim>
                                    <p:animEffect transition="in" filter="fade">
                                      <p:cBhvr>
                                        <p:cTn id="76" dur="500"/>
                                        <p:tgtEl>
                                          <p:spTgt spid="225304"/>
                                        </p:tgtEl>
                                      </p:cBhvr>
                                    </p:animEffect>
                                  </p:childTnLst>
                                </p:cTn>
                              </p:par>
                            </p:childTnLst>
                          </p:cTn>
                        </p:par>
                        <p:par>
                          <p:cTn id="77" fill="hold">
                            <p:stCondLst>
                              <p:cond delay="0"/>
                            </p:stCondLst>
                            <p:childTnLst>
                              <p:par>
                                <p:cTn id="78" presetID="22" presetClass="entr" presetSubtype="1" fill="hold" grpId="0" nodeType="afterEffect">
                                  <p:stCondLst>
                                    <p:cond delay="0"/>
                                  </p:stCondLst>
                                  <p:childTnLst>
                                    <p:set>
                                      <p:cBhvr>
                                        <p:cTn id="79" dur="1" fill="hold">
                                          <p:stCondLst>
                                            <p:cond delay="0"/>
                                          </p:stCondLst>
                                        </p:cTn>
                                        <p:tgtEl>
                                          <p:spTgt spid="225307"/>
                                        </p:tgtEl>
                                        <p:attrNameLst>
                                          <p:attrName>style.visibility</p:attrName>
                                        </p:attrNameLst>
                                      </p:cBhvr>
                                      <p:to>
                                        <p:strVal val="visible"/>
                                      </p:to>
                                    </p:set>
                                    <p:animEffect transition="in" filter="wipe(up)">
                                      <p:cBhvr>
                                        <p:cTn id="80" dur="500"/>
                                        <p:tgtEl>
                                          <p:spTgt spid="225307"/>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225304"/>
                                        </p:tgtEl>
                                        <p:attrNameLst>
                                          <p:attrName>style.visibility</p:attrName>
                                        </p:attrNameLst>
                                      </p:cBhvr>
                                      <p:to>
                                        <p:strVal val="hidden"/>
                                      </p:to>
                                    </p:set>
                                  </p:childTnLst>
                                </p:cTn>
                              </p:par>
                              <p:par>
                                <p:cTn id="85" presetID="1" presetClass="emph" presetSubtype="2" fill="hold" nodeType="withEffect">
                                  <p:stCondLst>
                                    <p:cond delay="0"/>
                                  </p:stCondLst>
                                  <p:childTnLst>
                                    <p:animClr clrSpc="rgb" dir="cw">
                                      <p:cBhvr>
                                        <p:cTn id="86" dur="500" fill="hold"/>
                                        <p:tgtEl>
                                          <p:spTgt spid="225307"/>
                                        </p:tgtEl>
                                        <p:attrNameLst>
                                          <p:attrName>fillcolor</p:attrName>
                                        </p:attrNameLst>
                                      </p:cBhvr>
                                      <p:to>
                                        <a:srgbClr val="CCFFFF"/>
                                      </p:to>
                                    </p:animClr>
                                    <p:set>
                                      <p:cBhvr>
                                        <p:cTn id="87" dur="500" fill="hold"/>
                                        <p:tgtEl>
                                          <p:spTgt spid="225307"/>
                                        </p:tgtEl>
                                        <p:attrNameLst>
                                          <p:attrName>fill.type</p:attrName>
                                        </p:attrNameLst>
                                      </p:cBhvr>
                                      <p:to>
                                        <p:strVal val="solid"/>
                                      </p:to>
                                    </p:set>
                                    <p:set>
                                      <p:cBhvr>
                                        <p:cTn id="88" dur="500" fill="hold"/>
                                        <p:tgtEl>
                                          <p:spTgt spid="225307"/>
                                        </p:tgtEl>
                                        <p:attrNameLst>
                                          <p:attrName>fill.on</p:attrName>
                                        </p:attrNameLst>
                                      </p:cBhvr>
                                      <p:to>
                                        <p:strVal val="true"/>
                                      </p:to>
                                    </p:set>
                                  </p:childTnLst>
                                </p:cTn>
                              </p:par>
                              <p:par>
                                <p:cTn id="89" presetID="53" presetClass="entr" presetSubtype="16" fill="hold" grpId="0" nodeType="withEffect">
                                  <p:stCondLst>
                                    <p:cond delay="0"/>
                                  </p:stCondLst>
                                  <p:childTnLst>
                                    <p:set>
                                      <p:cBhvr>
                                        <p:cTn id="90" dur="1" fill="hold">
                                          <p:stCondLst>
                                            <p:cond delay="0"/>
                                          </p:stCondLst>
                                        </p:cTn>
                                        <p:tgtEl>
                                          <p:spTgt spid="225305"/>
                                        </p:tgtEl>
                                        <p:attrNameLst>
                                          <p:attrName>style.visibility</p:attrName>
                                        </p:attrNameLst>
                                      </p:cBhvr>
                                      <p:to>
                                        <p:strVal val="visible"/>
                                      </p:to>
                                    </p:set>
                                    <p:anim calcmode="lin" valueType="num">
                                      <p:cBhvr>
                                        <p:cTn id="91" dur="500" fill="hold"/>
                                        <p:tgtEl>
                                          <p:spTgt spid="225305"/>
                                        </p:tgtEl>
                                        <p:attrNameLst>
                                          <p:attrName>ppt_w</p:attrName>
                                        </p:attrNameLst>
                                      </p:cBhvr>
                                      <p:tavLst>
                                        <p:tav tm="0">
                                          <p:val>
                                            <p:fltVal val="0"/>
                                          </p:val>
                                        </p:tav>
                                        <p:tav tm="100000">
                                          <p:val>
                                            <p:strVal val="#ppt_w"/>
                                          </p:val>
                                        </p:tav>
                                      </p:tavLst>
                                    </p:anim>
                                    <p:anim calcmode="lin" valueType="num">
                                      <p:cBhvr>
                                        <p:cTn id="92" dur="500" fill="hold"/>
                                        <p:tgtEl>
                                          <p:spTgt spid="225305"/>
                                        </p:tgtEl>
                                        <p:attrNameLst>
                                          <p:attrName>ppt_h</p:attrName>
                                        </p:attrNameLst>
                                      </p:cBhvr>
                                      <p:tavLst>
                                        <p:tav tm="0">
                                          <p:val>
                                            <p:fltVal val="0"/>
                                          </p:val>
                                        </p:tav>
                                        <p:tav tm="100000">
                                          <p:val>
                                            <p:strVal val="#ppt_h"/>
                                          </p:val>
                                        </p:tav>
                                      </p:tavLst>
                                    </p:anim>
                                    <p:animEffect transition="in" filter="fade">
                                      <p:cBhvr>
                                        <p:cTn id="93" dur="500"/>
                                        <p:tgtEl>
                                          <p:spTgt spid="225305"/>
                                        </p:tgtEl>
                                      </p:cBhvr>
                                    </p:animEffect>
                                  </p:childTnLst>
                                </p:cTn>
                              </p:par>
                            </p:childTnLst>
                          </p:cTn>
                        </p:par>
                        <p:par>
                          <p:cTn id="94" fill="hold">
                            <p:stCondLst>
                              <p:cond delay="0"/>
                            </p:stCondLst>
                            <p:childTnLst>
                              <p:par>
                                <p:cTn id="95" presetID="22" presetClass="entr" presetSubtype="1" fill="hold" nodeType="afterEffect">
                                  <p:stCondLst>
                                    <p:cond delay="0"/>
                                  </p:stCondLst>
                                  <p:childTnLst>
                                    <p:set>
                                      <p:cBhvr>
                                        <p:cTn id="96" dur="1" fill="hold">
                                          <p:stCondLst>
                                            <p:cond delay="0"/>
                                          </p:stCondLst>
                                        </p:cTn>
                                        <p:tgtEl>
                                          <p:spTgt spid="2"/>
                                        </p:tgtEl>
                                        <p:attrNameLst>
                                          <p:attrName>style.visibility</p:attrName>
                                        </p:attrNameLst>
                                      </p:cBhvr>
                                      <p:to>
                                        <p:strVal val="visible"/>
                                      </p:to>
                                    </p:set>
                                    <p:animEffect transition="in" filter="wipe(up)">
                                      <p:cBhvr>
                                        <p:cTn id="97" dur="500"/>
                                        <p:tgtEl>
                                          <p:spTgt spid="2"/>
                                        </p:tgtEl>
                                      </p:cBhvr>
                                    </p:animEffect>
                                  </p:childTnLst>
                                </p:cTn>
                              </p:par>
                            </p:childTnLst>
                          </p:cTn>
                        </p:par>
                      </p:childTnLst>
                    </p:cTn>
                  </p:par>
                  <p:par>
                    <p:cTn id="98" fill="hold">
                      <p:stCondLst>
                        <p:cond delay="indefinite"/>
                      </p:stCondLst>
                      <p:childTnLst>
                        <p:par>
                          <p:cTn id="99" fill="hold">
                            <p:stCondLst>
                              <p:cond delay="0"/>
                            </p:stCondLst>
                            <p:childTnLst>
                              <p:par>
                                <p:cTn id="100" presetID="1" presetClass="exit" presetSubtype="0" fill="hold" grpId="1" nodeType="clickEffect">
                                  <p:stCondLst>
                                    <p:cond delay="0"/>
                                  </p:stCondLst>
                                  <p:childTnLst>
                                    <p:set>
                                      <p:cBhvr>
                                        <p:cTn id="101" dur="1" fill="hold">
                                          <p:stCondLst>
                                            <p:cond delay="0"/>
                                          </p:stCondLst>
                                        </p:cTn>
                                        <p:tgtEl>
                                          <p:spTgt spid="225305"/>
                                        </p:tgtEl>
                                        <p:attrNameLst>
                                          <p:attrName>style.visibility</p:attrName>
                                        </p:attrNameLst>
                                      </p:cBhvr>
                                      <p:to>
                                        <p:strVal val="hidden"/>
                                      </p:to>
                                    </p:set>
                                  </p:childTnLst>
                                </p:cTn>
                              </p:par>
                              <p:par>
                                <p:cTn id="102" presetID="53" presetClass="entr" presetSubtype="16" fill="hold" grpId="0" nodeType="withEffect">
                                  <p:stCondLst>
                                    <p:cond delay="0"/>
                                  </p:stCondLst>
                                  <p:childTnLst>
                                    <p:set>
                                      <p:cBhvr>
                                        <p:cTn id="103" dur="1" fill="hold">
                                          <p:stCondLst>
                                            <p:cond delay="0"/>
                                          </p:stCondLst>
                                        </p:cTn>
                                        <p:tgtEl>
                                          <p:spTgt spid="225306"/>
                                        </p:tgtEl>
                                        <p:attrNameLst>
                                          <p:attrName>style.visibility</p:attrName>
                                        </p:attrNameLst>
                                      </p:cBhvr>
                                      <p:to>
                                        <p:strVal val="visible"/>
                                      </p:to>
                                    </p:set>
                                    <p:anim calcmode="lin" valueType="num">
                                      <p:cBhvr>
                                        <p:cTn id="104" dur="500" fill="hold"/>
                                        <p:tgtEl>
                                          <p:spTgt spid="225306"/>
                                        </p:tgtEl>
                                        <p:attrNameLst>
                                          <p:attrName>ppt_w</p:attrName>
                                        </p:attrNameLst>
                                      </p:cBhvr>
                                      <p:tavLst>
                                        <p:tav tm="0">
                                          <p:val>
                                            <p:fltVal val="0"/>
                                          </p:val>
                                        </p:tav>
                                        <p:tav tm="100000">
                                          <p:val>
                                            <p:strVal val="#ppt_w"/>
                                          </p:val>
                                        </p:tav>
                                      </p:tavLst>
                                    </p:anim>
                                    <p:anim calcmode="lin" valueType="num">
                                      <p:cBhvr>
                                        <p:cTn id="105" dur="500" fill="hold"/>
                                        <p:tgtEl>
                                          <p:spTgt spid="225306"/>
                                        </p:tgtEl>
                                        <p:attrNameLst>
                                          <p:attrName>ppt_h</p:attrName>
                                        </p:attrNameLst>
                                      </p:cBhvr>
                                      <p:tavLst>
                                        <p:tav tm="0">
                                          <p:val>
                                            <p:fltVal val="0"/>
                                          </p:val>
                                        </p:tav>
                                        <p:tav tm="100000">
                                          <p:val>
                                            <p:strVal val="#ppt_h"/>
                                          </p:val>
                                        </p:tav>
                                      </p:tavLst>
                                    </p:anim>
                                    <p:animEffect transition="in" filter="fade">
                                      <p:cBhvr>
                                        <p:cTn id="106" dur="500"/>
                                        <p:tgtEl>
                                          <p:spTgt spid="225306"/>
                                        </p:tgtEl>
                                      </p:cBhvr>
                                    </p:animEffect>
                                  </p:childTnLst>
                                </p:cTn>
                              </p:par>
                            </p:childTnLst>
                          </p:cTn>
                        </p:par>
                        <p:par>
                          <p:cTn id="107" fill="hold">
                            <p:stCondLst>
                              <p:cond delay="0"/>
                            </p:stCondLst>
                            <p:childTnLst>
                              <p:par>
                                <p:cTn id="108" presetID="22" presetClass="entr" presetSubtype="1" fill="hold" nodeType="afterEffect">
                                  <p:stCondLst>
                                    <p:cond delay="0"/>
                                  </p:stCondLst>
                                  <p:childTnLst>
                                    <p:set>
                                      <p:cBhvr>
                                        <p:cTn id="109" dur="1" fill="hold">
                                          <p:stCondLst>
                                            <p:cond delay="0"/>
                                          </p:stCondLst>
                                        </p:cTn>
                                        <p:tgtEl>
                                          <p:spTgt spid="4"/>
                                        </p:tgtEl>
                                        <p:attrNameLst>
                                          <p:attrName>style.visibility</p:attrName>
                                        </p:attrNameLst>
                                      </p:cBhvr>
                                      <p:to>
                                        <p:strVal val="visible"/>
                                      </p:to>
                                    </p:set>
                                    <p:animEffect transition="in" filter="wipe(up)">
                                      <p:cBhvr>
                                        <p:cTn id="110" dur="500"/>
                                        <p:tgtEl>
                                          <p:spTgt spid="4"/>
                                        </p:tgtEl>
                                      </p:cBhvr>
                                    </p:animEffec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22530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3" grpId="0" animBg="1"/>
      <p:bldP spid="225284" grpId="0" animBg="1"/>
      <p:bldP spid="225285" grpId="0" animBg="1"/>
      <p:bldP spid="225286" grpId="0" animBg="1"/>
      <p:bldP spid="225287" grpId="0" animBg="1"/>
      <p:bldP spid="225301" grpId="0" animBg="1"/>
      <p:bldP spid="225301" grpId="1" animBg="1"/>
      <p:bldP spid="225302" grpId="0" animBg="1"/>
      <p:bldP spid="225302" grpId="1" animBg="1"/>
      <p:bldP spid="225303" grpId="0" animBg="1"/>
      <p:bldP spid="225303" grpId="1" animBg="1"/>
      <p:bldP spid="225304" grpId="0" animBg="1"/>
      <p:bldP spid="225304" grpId="1" animBg="1"/>
      <p:bldP spid="225305" grpId="0" animBg="1"/>
      <p:bldP spid="225305" grpId="1" animBg="1"/>
      <p:bldP spid="225306" grpId="0" animBg="1"/>
      <p:bldP spid="225306" grpId="1" animBg="1"/>
      <p:bldP spid="225307" grpId="0" animBg="1"/>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ChangeArrowheads="1"/>
          </p:cNvSpPr>
          <p:nvPr/>
        </p:nvSpPr>
        <p:spPr bwMode="auto">
          <a:xfrm>
            <a:off x="1981200" y="399194"/>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dirty="0"/>
              <a:t>删除信号量</a:t>
            </a:r>
          </a:p>
        </p:txBody>
      </p:sp>
      <p:sp>
        <p:nvSpPr>
          <p:cNvPr id="226307" name="Rectangle 3"/>
          <p:cNvSpPr>
            <a:spLocks noChangeArrowheads="1"/>
          </p:cNvSpPr>
          <p:nvPr/>
        </p:nvSpPr>
        <p:spPr bwMode="auto">
          <a:xfrm>
            <a:off x="2209800" y="1811338"/>
            <a:ext cx="4953000" cy="3751262"/>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dirty="0">
                <a:latin typeface="Arial" panose="020B0604020202020204" pitchFamily="34" charset="0"/>
              </a:rPr>
              <a:t>case OS_DEL_ALWAYS:</a:t>
            </a:r>
          </a:p>
          <a:p>
            <a:pPr>
              <a:defRPr/>
            </a:pPr>
            <a:r>
              <a:rPr lang="en-US" altLang="zh-CN" sz="1400" dirty="0">
                <a:latin typeface="Arial" panose="020B0604020202020204" pitchFamily="34" charset="0"/>
              </a:rPr>
              <a:t>    while (</a:t>
            </a:r>
            <a:r>
              <a:rPr lang="en-US" altLang="zh-CN" sz="1400" dirty="0" err="1">
                <a:latin typeface="Arial" panose="020B0604020202020204" pitchFamily="34" charset="0"/>
              </a:rPr>
              <a:t>pevent</a:t>
            </a:r>
            <a:r>
              <a:rPr lang="en-US" altLang="zh-CN" sz="1400" dirty="0">
                <a:latin typeface="Arial" panose="020B0604020202020204" pitchFamily="34" charset="0"/>
              </a:rPr>
              <a:t>-&gt;</a:t>
            </a:r>
            <a:r>
              <a:rPr lang="en-US" altLang="zh-CN" sz="1400" dirty="0" err="1">
                <a:latin typeface="Arial" panose="020B0604020202020204" pitchFamily="34" charset="0"/>
              </a:rPr>
              <a:t>OSEventGrp</a:t>
            </a:r>
            <a:r>
              <a:rPr lang="en-US" altLang="zh-CN" sz="1400" dirty="0">
                <a:latin typeface="Arial" panose="020B0604020202020204" pitchFamily="34" charset="0"/>
              </a:rPr>
              <a:t> != 0x00)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OS_EventTaskRdy</a:t>
            </a:r>
            <a:r>
              <a:rPr lang="en-US" altLang="zh-CN" sz="1400" dirty="0">
                <a:latin typeface="Arial" panose="020B0604020202020204" pitchFamily="34" charset="0"/>
              </a:rPr>
              <a:t>(</a:t>
            </a:r>
            <a:r>
              <a:rPr lang="en-US" altLang="zh-CN" sz="1400" dirty="0" err="1">
                <a:latin typeface="Arial" panose="020B0604020202020204" pitchFamily="34" charset="0"/>
              </a:rPr>
              <a:t>pevent</a:t>
            </a:r>
            <a:r>
              <a:rPr lang="en-US" altLang="zh-CN" sz="1400" dirty="0">
                <a:latin typeface="Arial" panose="020B0604020202020204" pitchFamily="34" charset="0"/>
              </a:rPr>
              <a:t>, (void *)0, OS_STAT_SEM);</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pevent</a:t>
            </a:r>
            <a:r>
              <a:rPr lang="en-US" altLang="zh-CN" sz="1400" dirty="0">
                <a:latin typeface="Arial" panose="020B0604020202020204" pitchFamily="34" charset="0"/>
              </a:rPr>
              <a:t>-&gt;</a:t>
            </a:r>
            <a:r>
              <a:rPr lang="en-US" altLang="zh-CN" sz="1400" dirty="0" err="1">
                <a:latin typeface="Arial" panose="020B0604020202020204" pitchFamily="34" charset="0"/>
              </a:rPr>
              <a:t>OSEventType</a:t>
            </a:r>
            <a:r>
              <a:rPr lang="en-US" altLang="zh-CN" sz="1400" dirty="0">
                <a:latin typeface="Arial" panose="020B0604020202020204" pitchFamily="34" charset="0"/>
              </a:rPr>
              <a:t> = OS_EVENT_TYPE_UNUSED;</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pevent</a:t>
            </a:r>
            <a:r>
              <a:rPr lang="en-US" altLang="zh-CN" sz="1400" dirty="0">
                <a:latin typeface="Arial" panose="020B0604020202020204" pitchFamily="34" charset="0"/>
              </a:rPr>
              <a:t>-&gt;</a:t>
            </a:r>
            <a:r>
              <a:rPr lang="en-US" altLang="zh-CN" sz="1400" dirty="0" err="1">
                <a:latin typeface="Arial" panose="020B0604020202020204" pitchFamily="34" charset="0"/>
              </a:rPr>
              <a:t>OSEventPtr</a:t>
            </a:r>
            <a:r>
              <a:rPr lang="en-US" altLang="zh-CN" sz="1400" dirty="0">
                <a:latin typeface="Arial" panose="020B0604020202020204" pitchFamily="34" charset="0"/>
              </a:rPr>
              <a:t>  = </a:t>
            </a:r>
            <a:r>
              <a:rPr lang="en-US" altLang="zh-CN" sz="1400" dirty="0" err="1">
                <a:latin typeface="Arial" panose="020B0604020202020204" pitchFamily="34" charset="0"/>
              </a:rPr>
              <a:t>OSEventFreeList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OSEventFreeList</a:t>
            </a:r>
            <a:r>
              <a:rPr lang="en-US" altLang="zh-CN" sz="1400" dirty="0">
                <a:latin typeface="Arial" panose="020B0604020202020204" pitchFamily="34" charset="0"/>
              </a:rPr>
              <a:t>     = </a:t>
            </a:r>
            <a:r>
              <a:rPr lang="en-US" altLang="zh-CN" sz="1400" dirty="0" err="1">
                <a:latin typeface="Arial" panose="020B0604020202020204" pitchFamily="34" charset="0"/>
              </a:rPr>
              <a:t>pevent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OS_EXIT_CRITICAL();</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tasks_waiting</a:t>
            </a:r>
            <a:r>
              <a:rPr lang="en-US" altLang="zh-CN" sz="1400" dirty="0">
                <a:latin typeface="Arial" panose="020B0604020202020204" pitchFamily="34" charset="0"/>
              </a:rPr>
              <a:t> == TRUE)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OS_Sched</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*err = OS_NO_ERR;</a:t>
            </a:r>
          </a:p>
          <a:p>
            <a:pPr>
              <a:defRPr/>
            </a:pPr>
            <a:r>
              <a:rPr lang="en-US" altLang="zh-CN" sz="1400" dirty="0">
                <a:latin typeface="Arial" panose="020B0604020202020204" pitchFamily="34" charset="0"/>
              </a:rPr>
              <a:t>     return ((OS_EVENT *)0);</a:t>
            </a:r>
          </a:p>
          <a:p>
            <a:pPr>
              <a:defRPr/>
            </a:pPr>
            <a:r>
              <a:rPr lang="en-US" altLang="zh-CN" sz="1400" dirty="0">
                <a:latin typeface="Arial" panose="020B0604020202020204" pitchFamily="34" charset="0"/>
              </a:rPr>
              <a:t>default:</a:t>
            </a:r>
          </a:p>
          <a:p>
            <a:pPr>
              <a:defRPr/>
            </a:pPr>
            <a:r>
              <a:rPr lang="en-US" altLang="zh-CN" sz="1400" dirty="0">
                <a:latin typeface="Arial" panose="020B0604020202020204" pitchFamily="34" charset="0"/>
              </a:rPr>
              <a:t>     OS_EXIT_CRITICAL();</a:t>
            </a:r>
          </a:p>
          <a:p>
            <a:pPr>
              <a:defRPr/>
            </a:pPr>
            <a:r>
              <a:rPr lang="en-US" altLang="zh-CN" sz="1400" dirty="0">
                <a:latin typeface="Arial" panose="020B0604020202020204" pitchFamily="34" charset="0"/>
              </a:rPr>
              <a:t>     *err = OS_ERR_INVALID_OPT;</a:t>
            </a:r>
          </a:p>
          <a:p>
            <a:pPr>
              <a:defRPr/>
            </a:pPr>
            <a:r>
              <a:rPr lang="en-US" altLang="zh-CN" sz="1400" dirty="0">
                <a:latin typeface="Arial" panose="020B0604020202020204" pitchFamily="34" charset="0"/>
              </a:rPr>
              <a:t>      return (</a:t>
            </a:r>
            <a:r>
              <a:rPr lang="en-US" altLang="zh-CN" sz="1400" dirty="0" err="1">
                <a:latin typeface="Arial" panose="020B0604020202020204" pitchFamily="34" charset="0"/>
              </a:rPr>
              <a:t>pevent</a:t>
            </a:r>
            <a:r>
              <a:rPr lang="en-US" altLang="zh-CN" sz="1400" dirty="0">
                <a:latin typeface="Arial" panose="020B0604020202020204" pitchFamily="34" charset="0"/>
              </a:rPr>
              <a:t>);</a:t>
            </a:r>
          </a:p>
        </p:txBody>
      </p:sp>
      <p:sp>
        <p:nvSpPr>
          <p:cNvPr id="226308" name="AutoShape 4"/>
          <p:cNvSpPr>
            <a:spLocks noChangeArrowheads="1"/>
          </p:cNvSpPr>
          <p:nvPr/>
        </p:nvSpPr>
        <p:spPr bwMode="auto">
          <a:xfrm>
            <a:off x="7543801" y="1752600"/>
            <a:ext cx="1439863" cy="431800"/>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删除方式</a:t>
            </a:r>
          </a:p>
        </p:txBody>
      </p:sp>
      <p:sp>
        <p:nvSpPr>
          <p:cNvPr id="226309" name="AutoShape 5"/>
          <p:cNvSpPr>
            <a:spLocks noChangeArrowheads="1"/>
          </p:cNvSpPr>
          <p:nvPr/>
        </p:nvSpPr>
        <p:spPr bwMode="auto">
          <a:xfrm>
            <a:off x="7762876" y="5438775"/>
            <a:ext cx="1008063" cy="287338"/>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返回“无错”</a:t>
            </a:r>
          </a:p>
        </p:txBody>
      </p:sp>
      <p:sp>
        <p:nvSpPr>
          <p:cNvPr id="226310" name="AutoShape 6"/>
          <p:cNvSpPr>
            <a:spLocks noChangeArrowheads="1"/>
          </p:cNvSpPr>
          <p:nvPr/>
        </p:nvSpPr>
        <p:spPr bwMode="auto">
          <a:xfrm>
            <a:off x="9067801" y="2438400"/>
            <a:ext cx="1008063" cy="503238"/>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返回“错误</a:t>
            </a:r>
          </a:p>
          <a:p>
            <a:pPr algn="ctr" eaLnBrk="1" hangingPunct="1"/>
            <a:r>
              <a:rPr lang="zh-CN" altLang="en-US" sz="1400"/>
              <a:t>删除方式”</a:t>
            </a:r>
          </a:p>
        </p:txBody>
      </p:sp>
      <p:sp>
        <p:nvSpPr>
          <p:cNvPr id="226311" name="Rectangle 7"/>
          <p:cNvSpPr>
            <a:spLocks noChangeArrowheads="1"/>
          </p:cNvSpPr>
          <p:nvPr/>
        </p:nvSpPr>
        <p:spPr bwMode="auto">
          <a:xfrm>
            <a:off x="7686675" y="2468564"/>
            <a:ext cx="1150938" cy="503237"/>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让所有等待的</a:t>
            </a:r>
          </a:p>
          <a:p>
            <a:pPr algn="ctr" eaLnBrk="1" hangingPunct="1"/>
            <a:r>
              <a:rPr lang="zh-CN" altLang="en-US" sz="1400"/>
              <a:t>任务超时退出</a:t>
            </a:r>
          </a:p>
        </p:txBody>
      </p:sp>
      <p:sp>
        <p:nvSpPr>
          <p:cNvPr id="226312" name="Rectangle 8"/>
          <p:cNvSpPr>
            <a:spLocks noChangeArrowheads="1"/>
          </p:cNvSpPr>
          <p:nvPr/>
        </p:nvSpPr>
        <p:spPr bwMode="auto">
          <a:xfrm>
            <a:off x="7688264" y="3267075"/>
            <a:ext cx="1150937" cy="503238"/>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设置</a:t>
            </a:r>
            <a:r>
              <a:rPr lang="en-US" altLang="zh-CN" sz="1400"/>
              <a:t>ECB</a:t>
            </a:r>
            <a:r>
              <a:rPr lang="zh-CN" altLang="en-US" sz="1400"/>
              <a:t>类型</a:t>
            </a:r>
          </a:p>
          <a:p>
            <a:pPr algn="ctr" eaLnBrk="1" hangingPunct="1"/>
            <a:r>
              <a:rPr lang="zh-CN" altLang="en-US" sz="1400"/>
              <a:t>为“没有使用”</a:t>
            </a:r>
          </a:p>
        </p:txBody>
      </p:sp>
      <p:sp>
        <p:nvSpPr>
          <p:cNvPr id="226313" name="Rectangle 9"/>
          <p:cNvSpPr>
            <a:spLocks noChangeArrowheads="1"/>
          </p:cNvSpPr>
          <p:nvPr/>
        </p:nvSpPr>
        <p:spPr bwMode="auto">
          <a:xfrm>
            <a:off x="7620000" y="4057650"/>
            <a:ext cx="1295400" cy="503238"/>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把</a:t>
            </a:r>
            <a:r>
              <a:rPr lang="en-US" altLang="zh-CN" sz="1400"/>
              <a:t>ECB</a:t>
            </a:r>
            <a:r>
              <a:rPr lang="zh-CN" altLang="en-US" sz="1400"/>
              <a:t>加入到</a:t>
            </a:r>
          </a:p>
          <a:p>
            <a:pPr algn="ctr" eaLnBrk="1" hangingPunct="1"/>
            <a:r>
              <a:rPr lang="zh-CN" altLang="en-US" sz="1400"/>
              <a:t>空闲</a:t>
            </a:r>
            <a:r>
              <a:rPr lang="en-US" altLang="zh-CN" sz="1400"/>
              <a:t>ECB</a:t>
            </a:r>
            <a:r>
              <a:rPr lang="zh-CN" altLang="en-US" sz="1400"/>
              <a:t>链表中</a:t>
            </a:r>
          </a:p>
        </p:txBody>
      </p:sp>
      <p:sp>
        <p:nvSpPr>
          <p:cNvPr id="226314" name="Rectangle 10"/>
          <p:cNvSpPr>
            <a:spLocks noChangeArrowheads="1"/>
          </p:cNvSpPr>
          <p:nvPr/>
        </p:nvSpPr>
        <p:spPr bwMode="auto">
          <a:xfrm>
            <a:off x="7724775" y="4846639"/>
            <a:ext cx="1079500" cy="287337"/>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任务调度</a:t>
            </a:r>
          </a:p>
        </p:txBody>
      </p:sp>
      <p:sp>
        <p:nvSpPr>
          <p:cNvPr id="226315" name="Line 11"/>
          <p:cNvSpPr>
            <a:spLocks noChangeShapeType="1"/>
          </p:cNvSpPr>
          <p:nvPr/>
        </p:nvSpPr>
        <p:spPr bwMode="auto">
          <a:xfrm>
            <a:off x="8267700" y="2970214"/>
            <a:ext cx="0" cy="287337"/>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6316" name="Line 12"/>
          <p:cNvSpPr>
            <a:spLocks noChangeShapeType="1"/>
          </p:cNvSpPr>
          <p:nvPr/>
        </p:nvSpPr>
        <p:spPr bwMode="auto">
          <a:xfrm>
            <a:off x="8267700" y="3760789"/>
            <a:ext cx="0" cy="287337"/>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6317" name="Line 13"/>
          <p:cNvSpPr>
            <a:spLocks noChangeShapeType="1"/>
          </p:cNvSpPr>
          <p:nvPr/>
        </p:nvSpPr>
        <p:spPr bwMode="auto">
          <a:xfrm>
            <a:off x="8267700" y="4551364"/>
            <a:ext cx="0" cy="287337"/>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6318" name="Line 14"/>
          <p:cNvSpPr>
            <a:spLocks noChangeShapeType="1"/>
          </p:cNvSpPr>
          <p:nvPr/>
        </p:nvSpPr>
        <p:spPr bwMode="auto">
          <a:xfrm>
            <a:off x="8267700" y="5132389"/>
            <a:ext cx="0" cy="287337"/>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 name="Group 15"/>
          <p:cNvGrpSpPr/>
          <p:nvPr/>
        </p:nvGrpSpPr>
        <p:grpSpPr bwMode="auto">
          <a:xfrm>
            <a:off x="7772400" y="2133600"/>
            <a:ext cx="1066800" cy="344488"/>
            <a:chOff x="4224" y="1440"/>
            <a:chExt cx="672" cy="217"/>
          </a:xfrm>
        </p:grpSpPr>
        <p:sp>
          <p:nvSpPr>
            <p:cNvPr id="171034" name="Line 16"/>
            <p:cNvSpPr>
              <a:spLocks noChangeShapeType="1"/>
            </p:cNvSpPr>
            <p:nvPr/>
          </p:nvSpPr>
          <p:spPr bwMode="auto">
            <a:xfrm>
              <a:off x="4536" y="1476"/>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1035" name="Text Box 17"/>
            <p:cNvSpPr txBox="1">
              <a:spLocks noChangeArrowheads="1"/>
            </p:cNvSpPr>
            <p:nvPr/>
          </p:nvSpPr>
          <p:spPr bwMode="auto">
            <a:xfrm>
              <a:off x="4224" y="1440"/>
              <a:ext cx="6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400">
                  <a:solidFill>
                    <a:srgbClr val="FF0000"/>
                  </a:solidFill>
                </a:rPr>
                <a:t>直接  删除</a:t>
              </a:r>
            </a:p>
          </p:txBody>
        </p:sp>
      </p:grpSp>
      <p:grpSp>
        <p:nvGrpSpPr>
          <p:cNvPr id="3" name="Group 18"/>
          <p:cNvGrpSpPr/>
          <p:nvPr/>
        </p:nvGrpSpPr>
        <p:grpSpPr bwMode="auto">
          <a:xfrm>
            <a:off x="8915401" y="1676400"/>
            <a:ext cx="657225" cy="762000"/>
            <a:chOff x="4944" y="1152"/>
            <a:chExt cx="414" cy="480"/>
          </a:xfrm>
        </p:grpSpPr>
        <p:cxnSp>
          <p:nvCxnSpPr>
            <p:cNvPr id="171032" name="AutoShape 19"/>
            <p:cNvCxnSpPr>
              <a:cxnSpLocks noChangeShapeType="1"/>
              <a:stCxn id="226308" idx="3"/>
              <a:endCxn id="226310" idx="0"/>
            </p:cNvCxnSpPr>
            <p:nvPr/>
          </p:nvCxnSpPr>
          <p:spPr bwMode="auto">
            <a:xfrm>
              <a:off x="4987" y="1336"/>
              <a:ext cx="371" cy="296"/>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171033" name="Text Box 20"/>
            <p:cNvSpPr txBox="1">
              <a:spLocks noChangeArrowheads="1"/>
            </p:cNvSpPr>
            <p:nvPr/>
          </p:nvSpPr>
          <p:spPr bwMode="auto">
            <a:xfrm>
              <a:off x="4944" y="1152"/>
              <a:ext cx="3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400">
                  <a:solidFill>
                    <a:srgbClr val="FF0000"/>
                  </a:solidFill>
                </a:rPr>
                <a:t>其他</a:t>
              </a:r>
            </a:p>
          </p:txBody>
        </p:sp>
      </p:grpSp>
      <p:sp>
        <p:nvSpPr>
          <p:cNvPr id="226325" name="Rectangle 21"/>
          <p:cNvSpPr>
            <a:spLocks noChangeArrowheads="1"/>
          </p:cNvSpPr>
          <p:nvPr/>
        </p:nvSpPr>
        <p:spPr bwMode="auto">
          <a:xfrm>
            <a:off x="2362200" y="2076451"/>
            <a:ext cx="4800600" cy="67627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326" name="Rectangle 22"/>
          <p:cNvSpPr>
            <a:spLocks noChangeArrowheads="1"/>
          </p:cNvSpPr>
          <p:nvPr/>
        </p:nvSpPr>
        <p:spPr bwMode="auto">
          <a:xfrm>
            <a:off x="2362200" y="2733676"/>
            <a:ext cx="4800600" cy="21907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327" name="Rectangle 23"/>
          <p:cNvSpPr>
            <a:spLocks noChangeArrowheads="1"/>
          </p:cNvSpPr>
          <p:nvPr/>
        </p:nvSpPr>
        <p:spPr bwMode="auto">
          <a:xfrm>
            <a:off x="2362200" y="2952750"/>
            <a:ext cx="4800600" cy="40005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328" name="Rectangle 24"/>
          <p:cNvSpPr>
            <a:spLocks noChangeArrowheads="1"/>
          </p:cNvSpPr>
          <p:nvPr/>
        </p:nvSpPr>
        <p:spPr bwMode="auto">
          <a:xfrm>
            <a:off x="2514600" y="3810001"/>
            <a:ext cx="1371600" cy="21907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329" name="Rectangle 25"/>
          <p:cNvSpPr>
            <a:spLocks noChangeArrowheads="1"/>
          </p:cNvSpPr>
          <p:nvPr/>
        </p:nvSpPr>
        <p:spPr bwMode="auto">
          <a:xfrm>
            <a:off x="2362200" y="4219576"/>
            <a:ext cx="2362200" cy="42862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330" name="Rectangle 26"/>
          <p:cNvSpPr>
            <a:spLocks noChangeArrowheads="1"/>
          </p:cNvSpPr>
          <p:nvPr/>
        </p:nvSpPr>
        <p:spPr bwMode="auto">
          <a:xfrm>
            <a:off x="2362200" y="5086351"/>
            <a:ext cx="2819400" cy="42862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 name="燕尾形 29">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4" name="标题 3"/>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26307"/>
                                        </p:tgtEl>
                                        <p:attrNameLst>
                                          <p:attrName>style.visibility</p:attrName>
                                        </p:attrNameLst>
                                      </p:cBhvr>
                                      <p:to>
                                        <p:strVal val="visible"/>
                                      </p:to>
                                    </p:set>
                                    <p:animEffect transition="in" filter="slide(fromTop)">
                                      <p:cBhvr>
                                        <p:cTn id="7" dur="500"/>
                                        <p:tgtEl>
                                          <p:spTgt spid="22630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26308"/>
                                        </p:tgtEl>
                                        <p:attrNameLst>
                                          <p:attrName>style.visibility</p:attrName>
                                        </p:attrNameLst>
                                      </p:cBhvr>
                                      <p:to>
                                        <p:strVal val="visible"/>
                                      </p:to>
                                    </p:set>
                                    <p:animEffect transition="in" filter="wipe(up)">
                                      <p:cBhvr>
                                        <p:cTn id="11" dur="500"/>
                                        <p:tgtEl>
                                          <p:spTgt spid="226308"/>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up)">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226325"/>
                                        </p:tgtEl>
                                        <p:attrNameLst>
                                          <p:attrName>style.visibility</p:attrName>
                                        </p:attrNameLst>
                                      </p:cBhvr>
                                      <p:to>
                                        <p:strVal val="visible"/>
                                      </p:to>
                                    </p:set>
                                    <p:anim calcmode="lin" valueType="num">
                                      <p:cBhvr>
                                        <p:cTn id="20" dur="500" fill="hold"/>
                                        <p:tgtEl>
                                          <p:spTgt spid="226325"/>
                                        </p:tgtEl>
                                        <p:attrNameLst>
                                          <p:attrName>ppt_w</p:attrName>
                                        </p:attrNameLst>
                                      </p:cBhvr>
                                      <p:tavLst>
                                        <p:tav tm="0">
                                          <p:val>
                                            <p:fltVal val="0"/>
                                          </p:val>
                                        </p:tav>
                                        <p:tav tm="100000">
                                          <p:val>
                                            <p:strVal val="#ppt_w"/>
                                          </p:val>
                                        </p:tav>
                                      </p:tavLst>
                                    </p:anim>
                                    <p:anim calcmode="lin" valueType="num">
                                      <p:cBhvr>
                                        <p:cTn id="21" dur="500" fill="hold"/>
                                        <p:tgtEl>
                                          <p:spTgt spid="226325"/>
                                        </p:tgtEl>
                                        <p:attrNameLst>
                                          <p:attrName>ppt_h</p:attrName>
                                        </p:attrNameLst>
                                      </p:cBhvr>
                                      <p:tavLst>
                                        <p:tav tm="0">
                                          <p:val>
                                            <p:fltVal val="0"/>
                                          </p:val>
                                        </p:tav>
                                        <p:tav tm="100000">
                                          <p:val>
                                            <p:strVal val="#ppt_h"/>
                                          </p:val>
                                        </p:tav>
                                      </p:tavLst>
                                    </p:anim>
                                    <p:animEffect transition="in" filter="fade">
                                      <p:cBhvr>
                                        <p:cTn id="22" dur="500"/>
                                        <p:tgtEl>
                                          <p:spTgt spid="226325"/>
                                        </p:tgtEl>
                                      </p:cBhvr>
                                    </p:animEffect>
                                  </p:childTnLst>
                                </p:cTn>
                              </p:par>
                              <p:par>
                                <p:cTn id="23" presetID="1" presetClass="emph" presetSubtype="2" fill="hold" nodeType="withEffect">
                                  <p:stCondLst>
                                    <p:cond delay="0"/>
                                  </p:stCondLst>
                                  <p:childTnLst>
                                    <p:animClr clrSpc="rgb" dir="cw">
                                      <p:cBhvr>
                                        <p:cTn id="24" dur="500" fill="hold"/>
                                        <p:tgtEl>
                                          <p:spTgt spid="226308"/>
                                        </p:tgtEl>
                                        <p:attrNameLst>
                                          <p:attrName>fillcolor</p:attrName>
                                        </p:attrNameLst>
                                      </p:cBhvr>
                                      <p:to>
                                        <a:srgbClr val="CCFFFF"/>
                                      </p:to>
                                    </p:animClr>
                                    <p:set>
                                      <p:cBhvr>
                                        <p:cTn id="25" dur="500" fill="hold"/>
                                        <p:tgtEl>
                                          <p:spTgt spid="226308"/>
                                        </p:tgtEl>
                                        <p:attrNameLst>
                                          <p:attrName>fill.type</p:attrName>
                                        </p:attrNameLst>
                                      </p:cBhvr>
                                      <p:to>
                                        <p:strVal val="solid"/>
                                      </p:to>
                                    </p:set>
                                    <p:set>
                                      <p:cBhvr>
                                        <p:cTn id="26" dur="500" fill="hold"/>
                                        <p:tgtEl>
                                          <p:spTgt spid="226308"/>
                                        </p:tgtEl>
                                        <p:attrNameLst>
                                          <p:attrName>fill.on</p:attrName>
                                        </p:attrNameLst>
                                      </p:cBhvr>
                                      <p:to>
                                        <p:strVal val="true"/>
                                      </p:to>
                                    </p:set>
                                  </p:childTnLst>
                                </p:cTn>
                              </p:par>
                            </p:childTnLst>
                          </p:cTn>
                        </p:par>
                        <p:par>
                          <p:cTn id="27" fill="hold">
                            <p:stCondLst>
                              <p:cond delay="500"/>
                            </p:stCondLst>
                            <p:childTnLst>
                              <p:par>
                                <p:cTn id="28" presetID="22" presetClass="entr" presetSubtype="1" fill="hold" grpId="0" nodeType="afterEffect">
                                  <p:stCondLst>
                                    <p:cond delay="0"/>
                                  </p:stCondLst>
                                  <p:childTnLst>
                                    <p:set>
                                      <p:cBhvr>
                                        <p:cTn id="29" dur="1" fill="hold">
                                          <p:stCondLst>
                                            <p:cond delay="0"/>
                                          </p:stCondLst>
                                        </p:cTn>
                                        <p:tgtEl>
                                          <p:spTgt spid="226311"/>
                                        </p:tgtEl>
                                        <p:attrNameLst>
                                          <p:attrName>style.visibility</p:attrName>
                                        </p:attrNameLst>
                                      </p:cBhvr>
                                      <p:to>
                                        <p:strVal val="visible"/>
                                      </p:to>
                                    </p:set>
                                    <p:animEffect transition="in" filter="wipe(up)">
                                      <p:cBhvr>
                                        <p:cTn id="30" dur="500"/>
                                        <p:tgtEl>
                                          <p:spTgt spid="226311"/>
                                        </p:tgtEl>
                                      </p:cBhvr>
                                    </p:animEffect>
                                  </p:childTnLst>
                                </p:cTn>
                              </p:par>
                            </p:childTnLst>
                          </p:cTn>
                        </p:par>
                        <p:par>
                          <p:cTn id="31" fill="hold">
                            <p:stCondLst>
                              <p:cond delay="1000"/>
                            </p:stCondLst>
                            <p:childTnLst>
                              <p:par>
                                <p:cTn id="32" presetID="22" presetClass="entr" presetSubtype="1" fill="hold" grpId="0" nodeType="afterEffect">
                                  <p:stCondLst>
                                    <p:cond delay="0"/>
                                  </p:stCondLst>
                                  <p:childTnLst>
                                    <p:set>
                                      <p:cBhvr>
                                        <p:cTn id="33" dur="1" fill="hold">
                                          <p:stCondLst>
                                            <p:cond delay="0"/>
                                          </p:stCondLst>
                                        </p:cTn>
                                        <p:tgtEl>
                                          <p:spTgt spid="226315"/>
                                        </p:tgtEl>
                                        <p:attrNameLst>
                                          <p:attrName>style.visibility</p:attrName>
                                        </p:attrNameLst>
                                      </p:cBhvr>
                                      <p:to>
                                        <p:strVal val="visible"/>
                                      </p:to>
                                    </p:set>
                                    <p:animEffect transition="in" filter="wipe(up)">
                                      <p:cBhvr>
                                        <p:cTn id="34" dur="500"/>
                                        <p:tgtEl>
                                          <p:spTgt spid="226315"/>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26325"/>
                                        </p:tgtEl>
                                        <p:attrNameLst>
                                          <p:attrName>style.visibility</p:attrName>
                                        </p:attrNameLst>
                                      </p:cBhvr>
                                      <p:to>
                                        <p:strVal val="hidden"/>
                                      </p:to>
                                    </p:set>
                                  </p:childTnLst>
                                </p:cTn>
                              </p:par>
                              <p:par>
                                <p:cTn id="39" presetID="1" presetClass="emph" presetSubtype="2" fill="hold" nodeType="withEffect">
                                  <p:stCondLst>
                                    <p:cond delay="0"/>
                                  </p:stCondLst>
                                  <p:childTnLst>
                                    <p:animClr clrSpc="rgb" dir="cw">
                                      <p:cBhvr>
                                        <p:cTn id="40" dur="500" fill="hold"/>
                                        <p:tgtEl>
                                          <p:spTgt spid="226311"/>
                                        </p:tgtEl>
                                        <p:attrNameLst>
                                          <p:attrName>fillcolor</p:attrName>
                                        </p:attrNameLst>
                                      </p:cBhvr>
                                      <p:to>
                                        <a:srgbClr val="CCFFFF"/>
                                      </p:to>
                                    </p:animClr>
                                    <p:set>
                                      <p:cBhvr>
                                        <p:cTn id="41" dur="500" fill="hold"/>
                                        <p:tgtEl>
                                          <p:spTgt spid="226311"/>
                                        </p:tgtEl>
                                        <p:attrNameLst>
                                          <p:attrName>fill.type</p:attrName>
                                        </p:attrNameLst>
                                      </p:cBhvr>
                                      <p:to>
                                        <p:strVal val="solid"/>
                                      </p:to>
                                    </p:set>
                                    <p:set>
                                      <p:cBhvr>
                                        <p:cTn id="42" dur="500" fill="hold"/>
                                        <p:tgtEl>
                                          <p:spTgt spid="226311"/>
                                        </p:tgtEl>
                                        <p:attrNameLst>
                                          <p:attrName>fill.on</p:attrName>
                                        </p:attrNameLst>
                                      </p:cBhvr>
                                      <p:to>
                                        <p:strVal val="true"/>
                                      </p:to>
                                    </p:set>
                                  </p:childTnLst>
                                </p:cTn>
                              </p:par>
                              <p:par>
                                <p:cTn id="43" presetID="53" presetClass="entr" presetSubtype="16" fill="hold" grpId="0" nodeType="withEffect">
                                  <p:stCondLst>
                                    <p:cond delay="0"/>
                                  </p:stCondLst>
                                  <p:childTnLst>
                                    <p:set>
                                      <p:cBhvr>
                                        <p:cTn id="44" dur="1" fill="hold">
                                          <p:stCondLst>
                                            <p:cond delay="0"/>
                                          </p:stCondLst>
                                        </p:cTn>
                                        <p:tgtEl>
                                          <p:spTgt spid="226326"/>
                                        </p:tgtEl>
                                        <p:attrNameLst>
                                          <p:attrName>style.visibility</p:attrName>
                                        </p:attrNameLst>
                                      </p:cBhvr>
                                      <p:to>
                                        <p:strVal val="visible"/>
                                      </p:to>
                                    </p:set>
                                    <p:anim calcmode="lin" valueType="num">
                                      <p:cBhvr>
                                        <p:cTn id="45" dur="500" fill="hold"/>
                                        <p:tgtEl>
                                          <p:spTgt spid="226326"/>
                                        </p:tgtEl>
                                        <p:attrNameLst>
                                          <p:attrName>ppt_w</p:attrName>
                                        </p:attrNameLst>
                                      </p:cBhvr>
                                      <p:tavLst>
                                        <p:tav tm="0">
                                          <p:val>
                                            <p:fltVal val="0"/>
                                          </p:val>
                                        </p:tav>
                                        <p:tav tm="100000">
                                          <p:val>
                                            <p:strVal val="#ppt_w"/>
                                          </p:val>
                                        </p:tav>
                                      </p:tavLst>
                                    </p:anim>
                                    <p:anim calcmode="lin" valueType="num">
                                      <p:cBhvr>
                                        <p:cTn id="46" dur="500" fill="hold"/>
                                        <p:tgtEl>
                                          <p:spTgt spid="226326"/>
                                        </p:tgtEl>
                                        <p:attrNameLst>
                                          <p:attrName>ppt_h</p:attrName>
                                        </p:attrNameLst>
                                      </p:cBhvr>
                                      <p:tavLst>
                                        <p:tav tm="0">
                                          <p:val>
                                            <p:fltVal val="0"/>
                                          </p:val>
                                        </p:tav>
                                        <p:tav tm="100000">
                                          <p:val>
                                            <p:strVal val="#ppt_h"/>
                                          </p:val>
                                        </p:tav>
                                      </p:tavLst>
                                    </p:anim>
                                    <p:animEffect transition="in" filter="fade">
                                      <p:cBhvr>
                                        <p:cTn id="47" dur="500"/>
                                        <p:tgtEl>
                                          <p:spTgt spid="226326"/>
                                        </p:tgtEl>
                                      </p:cBhvr>
                                    </p:animEffect>
                                  </p:childTnLst>
                                </p:cTn>
                              </p:par>
                            </p:childTnLst>
                          </p:cTn>
                        </p:par>
                        <p:par>
                          <p:cTn id="48" fill="hold">
                            <p:stCondLst>
                              <p:cond delay="0"/>
                            </p:stCondLst>
                            <p:childTnLst>
                              <p:par>
                                <p:cTn id="49" presetID="22" presetClass="entr" presetSubtype="1" fill="hold" grpId="0" nodeType="afterEffect">
                                  <p:stCondLst>
                                    <p:cond delay="0"/>
                                  </p:stCondLst>
                                  <p:childTnLst>
                                    <p:set>
                                      <p:cBhvr>
                                        <p:cTn id="50" dur="1" fill="hold">
                                          <p:stCondLst>
                                            <p:cond delay="0"/>
                                          </p:stCondLst>
                                        </p:cTn>
                                        <p:tgtEl>
                                          <p:spTgt spid="226312"/>
                                        </p:tgtEl>
                                        <p:attrNameLst>
                                          <p:attrName>style.visibility</p:attrName>
                                        </p:attrNameLst>
                                      </p:cBhvr>
                                      <p:to>
                                        <p:strVal val="visible"/>
                                      </p:to>
                                    </p:set>
                                    <p:animEffect transition="in" filter="wipe(up)">
                                      <p:cBhvr>
                                        <p:cTn id="51" dur="500"/>
                                        <p:tgtEl>
                                          <p:spTgt spid="226312"/>
                                        </p:tgtEl>
                                      </p:cBhvr>
                                    </p:animEffect>
                                  </p:childTnLst>
                                </p:cTn>
                              </p:par>
                            </p:childTnLst>
                          </p:cTn>
                        </p:par>
                        <p:par>
                          <p:cTn id="52" fill="hold">
                            <p:stCondLst>
                              <p:cond delay="500"/>
                            </p:stCondLst>
                            <p:childTnLst>
                              <p:par>
                                <p:cTn id="53" presetID="22" presetClass="entr" presetSubtype="1" fill="hold" grpId="0" nodeType="afterEffect">
                                  <p:stCondLst>
                                    <p:cond delay="0"/>
                                  </p:stCondLst>
                                  <p:childTnLst>
                                    <p:set>
                                      <p:cBhvr>
                                        <p:cTn id="54" dur="1" fill="hold">
                                          <p:stCondLst>
                                            <p:cond delay="0"/>
                                          </p:stCondLst>
                                        </p:cTn>
                                        <p:tgtEl>
                                          <p:spTgt spid="226316"/>
                                        </p:tgtEl>
                                        <p:attrNameLst>
                                          <p:attrName>style.visibility</p:attrName>
                                        </p:attrNameLst>
                                      </p:cBhvr>
                                      <p:to>
                                        <p:strVal val="visible"/>
                                      </p:to>
                                    </p:set>
                                    <p:animEffect transition="in" filter="wipe(up)">
                                      <p:cBhvr>
                                        <p:cTn id="55" dur="500"/>
                                        <p:tgtEl>
                                          <p:spTgt spid="226316"/>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226326"/>
                                        </p:tgtEl>
                                        <p:attrNameLst>
                                          <p:attrName>style.visibility</p:attrName>
                                        </p:attrNameLst>
                                      </p:cBhvr>
                                      <p:to>
                                        <p:strVal val="hidden"/>
                                      </p:to>
                                    </p:set>
                                  </p:childTnLst>
                                </p:cTn>
                              </p:par>
                              <p:par>
                                <p:cTn id="60" presetID="53" presetClass="entr" presetSubtype="16" fill="hold" grpId="0" nodeType="withEffect">
                                  <p:stCondLst>
                                    <p:cond delay="0"/>
                                  </p:stCondLst>
                                  <p:childTnLst>
                                    <p:set>
                                      <p:cBhvr>
                                        <p:cTn id="61" dur="1" fill="hold">
                                          <p:stCondLst>
                                            <p:cond delay="0"/>
                                          </p:stCondLst>
                                        </p:cTn>
                                        <p:tgtEl>
                                          <p:spTgt spid="226327"/>
                                        </p:tgtEl>
                                        <p:attrNameLst>
                                          <p:attrName>style.visibility</p:attrName>
                                        </p:attrNameLst>
                                      </p:cBhvr>
                                      <p:to>
                                        <p:strVal val="visible"/>
                                      </p:to>
                                    </p:set>
                                    <p:anim calcmode="lin" valueType="num">
                                      <p:cBhvr>
                                        <p:cTn id="62" dur="500" fill="hold"/>
                                        <p:tgtEl>
                                          <p:spTgt spid="226327"/>
                                        </p:tgtEl>
                                        <p:attrNameLst>
                                          <p:attrName>ppt_w</p:attrName>
                                        </p:attrNameLst>
                                      </p:cBhvr>
                                      <p:tavLst>
                                        <p:tav tm="0">
                                          <p:val>
                                            <p:fltVal val="0"/>
                                          </p:val>
                                        </p:tav>
                                        <p:tav tm="100000">
                                          <p:val>
                                            <p:strVal val="#ppt_w"/>
                                          </p:val>
                                        </p:tav>
                                      </p:tavLst>
                                    </p:anim>
                                    <p:anim calcmode="lin" valueType="num">
                                      <p:cBhvr>
                                        <p:cTn id="63" dur="500" fill="hold"/>
                                        <p:tgtEl>
                                          <p:spTgt spid="226327"/>
                                        </p:tgtEl>
                                        <p:attrNameLst>
                                          <p:attrName>ppt_h</p:attrName>
                                        </p:attrNameLst>
                                      </p:cBhvr>
                                      <p:tavLst>
                                        <p:tav tm="0">
                                          <p:val>
                                            <p:fltVal val="0"/>
                                          </p:val>
                                        </p:tav>
                                        <p:tav tm="100000">
                                          <p:val>
                                            <p:strVal val="#ppt_h"/>
                                          </p:val>
                                        </p:tav>
                                      </p:tavLst>
                                    </p:anim>
                                    <p:animEffect transition="in" filter="fade">
                                      <p:cBhvr>
                                        <p:cTn id="64" dur="500"/>
                                        <p:tgtEl>
                                          <p:spTgt spid="226327"/>
                                        </p:tgtEl>
                                      </p:cBhvr>
                                    </p:animEffect>
                                  </p:childTnLst>
                                </p:cTn>
                              </p:par>
                              <p:par>
                                <p:cTn id="65" presetID="1" presetClass="emph" presetSubtype="2" fill="hold" nodeType="withEffect">
                                  <p:stCondLst>
                                    <p:cond delay="0"/>
                                  </p:stCondLst>
                                  <p:childTnLst>
                                    <p:animClr clrSpc="rgb" dir="cw">
                                      <p:cBhvr>
                                        <p:cTn id="66" dur="500" fill="hold"/>
                                        <p:tgtEl>
                                          <p:spTgt spid="226312"/>
                                        </p:tgtEl>
                                        <p:attrNameLst>
                                          <p:attrName>fillcolor</p:attrName>
                                        </p:attrNameLst>
                                      </p:cBhvr>
                                      <p:to>
                                        <a:srgbClr val="CCFFFF"/>
                                      </p:to>
                                    </p:animClr>
                                    <p:set>
                                      <p:cBhvr>
                                        <p:cTn id="67" dur="500" fill="hold"/>
                                        <p:tgtEl>
                                          <p:spTgt spid="226312"/>
                                        </p:tgtEl>
                                        <p:attrNameLst>
                                          <p:attrName>fill.type</p:attrName>
                                        </p:attrNameLst>
                                      </p:cBhvr>
                                      <p:to>
                                        <p:strVal val="solid"/>
                                      </p:to>
                                    </p:set>
                                    <p:set>
                                      <p:cBhvr>
                                        <p:cTn id="68" dur="500" fill="hold"/>
                                        <p:tgtEl>
                                          <p:spTgt spid="226312"/>
                                        </p:tgtEl>
                                        <p:attrNameLst>
                                          <p:attrName>fill.on</p:attrName>
                                        </p:attrNameLst>
                                      </p:cBhvr>
                                      <p:to>
                                        <p:strVal val="true"/>
                                      </p:to>
                                    </p:set>
                                  </p:childTnLst>
                                </p:cTn>
                              </p:par>
                            </p:childTnLst>
                          </p:cTn>
                        </p:par>
                        <p:par>
                          <p:cTn id="69" fill="hold">
                            <p:stCondLst>
                              <p:cond delay="0"/>
                            </p:stCondLst>
                            <p:childTnLst>
                              <p:par>
                                <p:cTn id="70" presetID="22" presetClass="entr" presetSubtype="1" fill="hold" grpId="0" nodeType="afterEffect">
                                  <p:stCondLst>
                                    <p:cond delay="0"/>
                                  </p:stCondLst>
                                  <p:childTnLst>
                                    <p:set>
                                      <p:cBhvr>
                                        <p:cTn id="71" dur="1" fill="hold">
                                          <p:stCondLst>
                                            <p:cond delay="0"/>
                                          </p:stCondLst>
                                        </p:cTn>
                                        <p:tgtEl>
                                          <p:spTgt spid="226313"/>
                                        </p:tgtEl>
                                        <p:attrNameLst>
                                          <p:attrName>style.visibility</p:attrName>
                                        </p:attrNameLst>
                                      </p:cBhvr>
                                      <p:to>
                                        <p:strVal val="visible"/>
                                      </p:to>
                                    </p:set>
                                    <p:animEffect transition="in" filter="wipe(up)">
                                      <p:cBhvr>
                                        <p:cTn id="72" dur="500"/>
                                        <p:tgtEl>
                                          <p:spTgt spid="226313"/>
                                        </p:tgtEl>
                                      </p:cBhvr>
                                    </p:animEffect>
                                  </p:childTnLst>
                                </p:cTn>
                              </p:par>
                            </p:childTnLst>
                          </p:cTn>
                        </p:par>
                        <p:par>
                          <p:cTn id="73" fill="hold">
                            <p:stCondLst>
                              <p:cond delay="500"/>
                            </p:stCondLst>
                            <p:childTnLst>
                              <p:par>
                                <p:cTn id="74" presetID="22" presetClass="entr" presetSubtype="1" fill="hold" grpId="0" nodeType="afterEffect">
                                  <p:stCondLst>
                                    <p:cond delay="0"/>
                                  </p:stCondLst>
                                  <p:childTnLst>
                                    <p:set>
                                      <p:cBhvr>
                                        <p:cTn id="75" dur="1" fill="hold">
                                          <p:stCondLst>
                                            <p:cond delay="0"/>
                                          </p:stCondLst>
                                        </p:cTn>
                                        <p:tgtEl>
                                          <p:spTgt spid="226317"/>
                                        </p:tgtEl>
                                        <p:attrNameLst>
                                          <p:attrName>style.visibility</p:attrName>
                                        </p:attrNameLst>
                                      </p:cBhvr>
                                      <p:to>
                                        <p:strVal val="visible"/>
                                      </p:to>
                                    </p:set>
                                    <p:animEffect transition="in" filter="wipe(up)">
                                      <p:cBhvr>
                                        <p:cTn id="76" dur="500"/>
                                        <p:tgtEl>
                                          <p:spTgt spid="226317"/>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1" nodeType="clickEffect">
                                  <p:stCondLst>
                                    <p:cond delay="0"/>
                                  </p:stCondLst>
                                  <p:childTnLst>
                                    <p:set>
                                      <p:cBhvr>
                                        <p:cTn id="80" dur="1" fill="hold">
                                          <p:stCondLst>
                                            <p:cond delay="0"/>
                                          </p:stCondLst>
                                        </p:cTn>
                                        <p:tgtEl>
                                          <p:spTgt spid="226327"/>
                                        </p:tgtEl>
                                        <p:attrNameLst>
                                          <p:attrName>style.visibility</p:attrName>
                                        </p:attrNameLst>
                                      </p:cBhvr>
                                      <p:to>
                                        <p:strVal val="hidden"/>
                                      </p:to>
                                    </p:set>
                                  </p:childTnLst>
                                </p:cTn>
                              </p:par>
                              <p:par>
                                <p:cTn id="81" presetID="53" presetClass="entr" presetSubtype="16" fill="hold" grpId="0" nodeType="withEffect">
                                  <p:stCondLst>
                                    <p:cond delay="0"/>
                                  </p:stCondLst>
                                  <p:childTnLst>
                                    <p:set>
                                      <p:cBhvr>
                                        <p:cTn id="82" dur="1" fill="hold">
                                          <p:stCondLst>
                                            <p:cond delay="0"/>
                                          </p:stCondLst>
                                        </p:cTn>
                                        <p:tgtEl>
                                          <p:spTgt spid="226328"/>
                                        </p:tgtEl>
                                        <p:attrNameLst>
                                          <p:attrName>style.visibility</p:attrName>
                                        </p:attrNameLst>
                                      </p:cBhvr>
                                      <p:to>
                                        <p:strVal val="visible"/>
                                      </p:to>
                                    </p:set>
                                    <p:anim calcmode="lin" valueType="num">
                                      <p:cBhvr>
                                        <p:cTn id="83" dur="500" fill="hold"/>
                                        <p:tgtEl>
                                          <p:spTgt spid="226328"/>
                                        </p:tgtEl>
                                        <p:attrNameLst>
                                          <p:attrName>ppt_w</p:attrName>
                                        </p:attrNameLst>
                                      </p:cBhvr>
                                      <p:tavLst>
                                        <p:tav tm="0">
                                          <p:val>
                                            <p:fltVal val="0"/>
                                          </p:val>
                                        </p:tav>
                                        <p:tav tm="100000">
                                          <p:val>
                                            <p:strVal val="#ppt_w"/>
                                          </p:val>
                                        </p:tav>
                                      </p:tavLst>
                                    </p:anim>
                                    <p:anim calcmode="lin" valueType="num">
                                      <p:cBhvr>
                                        <p:cTn id="84" dur="500" fill="hold"/>
                                        <p:tgtEl>
                                          <p:spTgt spid="226328"/>
                                        </p:tgtEl>
                                        <p:attrNameLst>
                                          <p:attrName>ppt_h</p:attrName>
                                        </p:attrNameLst>
                                      </p:cBhvr>
                                      <p:tavLst>
                                        <p:tav tm="0">
                                          <p:val>
                                            <p:fltVal val="0"/>
                                          </p:val>
                                        </p:tav>
                                        <p:tav tm="100000">
                                          <p:val>
                                            <p:strVal val="#ppt_h"/>
                                          </p:val>
                                        </p:tav>
                                      </p:tavLst>
                                    </p:anim>
                                    <p:animEffect transition="in" filter="fade">
                                      <p:cBhvr>
                                        <p:cTn id="85" dur="500"/>
                                        <p:tgtEl>
                                          <p:spTgt spid="226328"/>
                                        </p:tgtEl>
                                      </p:cBhvr>
                                    </p:animEffect>
                                  </p:childTnLst>
                                </p:cTn>
                              </p:par>
                              <p:par>
                                <p:cTn id="86" presetID="1" presetClass="emph" presetSubtype="2" fill="hold" nodeType="withEffect">
                                  <p:stCondLst>
                                    <p:cond delay="0"/>
                                  </p:stCondLst>
                                  <p:childTnLst>
                                    <p:animClr clrSpc="rgb" dir="cw">
                                      <p:cBhvr>
                                        <p:cTn id="87" dur="500" fill="hold"/>
                                        <p:tgtEl>
                                          <p:spTgt spid="226313"/>
                                        </p:tgtEl>
                                        <p:attrNameLst>
                                          <p:attrName>fillcolor</p:attrName>
                                        </p:attrNameLst>
                                      </p:cBhvr>
                                      <p:to>
                                        <a:srgbClr val="CCFFFF"/>
                                      </p:to>
                                    </p:animClr>
                                    <p:set>
                                      <p:cBhvr>
                                        <p:cTn id="88" dur="500" fill="hold"/>
                                        <p:tgtEl>
                                          <p:spTgt spid="226313"/>
                                        </p:tgtEl>
                                        <p:attrNameLst>
                                          <p:attrName>fill.type</p:attrName>
                                        </p:attrNameLst>
                                      </p:cBhvr>
                                      <p:to>
                                        <p:strVal val="solid"/>
                                      </p:to>
                                    </p:set>
                                    <p:set>
                                      <p:cBhvr>
                                        <p:cTn id="89" dur="500" fill="hold"/>
                                        <p:tgtEl>
                                          <p:spTgt spid="226313"/>
                                        </p:tgtEl>
                                        <p:attrNameLst>
                                          <p:attrName>fill.on</p:attrName>
                                        </p:attrNameLst>
                                      </p:cBhvr>
                                      <p:to>
                                        <p:strVal val="true"/>
                                      </p:to>
                                    </p:set>
                                  </p:childTnLst>
                                </p:cTn>
                              </p:par>
                            </p:childTnLst>
                          </p:cTn>
                        </p:par>
                        <p:par>
                          <p:cTn id="90" fill="hold">
                            <p:stCondLst>
                              <p:cond delay="0"/>
                            </p:stCondLst>
                            <p:childTnLst>
                              <p:par>
                                <p:cTn id="91" presetID="22" presetClass="entr" presetSubtype="1" fill="hold" grpId="0" nodeType="afterEffect">
                                  <p:stCondLst>
                                    <p:cond delay="0"/>
                                  </p:stCondLst>
                                  <p:childTnLst>
                                    <p:set>
                                      <p:cBhvr>
                                        <p:cTn id="92" dur="1" fill="hold">
                                          <p:stCondLst>
                                            <p:cond delay="0"/>
                                          </p:stCondLst>
                                        </p:cTn>
                                        <p:tgtEl>
                                          <p:spTgt spid="226314"/>
                                        </p:tgtEl>
                                        <p:attrNameLst>
                                          <p:attrName>style.visibility</p:attrName>
                                        </p:attrNameLst>
                                      </p:cBhvr>
                                      <p:to>
                                        <p:strVal val="visible"/>
                                      </p:to>
                                    </p:set>
                                    <p:animEffect transition="in" filter="wipe(up)">
                                      <p:cBhvr>
                                        <p:cTn id="93" dur="500"/>
                                        <p:tgtEl>
                                          <p:spTgt spid="226314"/>
                                        </p:tgtEl>
                                      </p:cBhvr>
                                    </p:animEffect>
                                  </p:childTnLst>
                                </p:cTn>
                              </p:par>
                            </p:childTnLst>
                          </p:cTn>
                        </p:par>
                        <p:par>
                          <p:cTn id="94" fill="hold">
                            <p:stCondLst>
                              <p:cond delay="500"/>
                            </p:stCondLst>
                            <p:childTnLst>
                              <p:par>
                                <p:cTn id="95" presetID="22" presetClass="entr" presetSubtype="1" fill="hold" grpId="0" nodeType="afterEffect">
                                  <p:stCondLst>
                                    <p:cond delay="0"/>
                                  </p:stCondLst>
                                  <p:childTnLst>
                                    <p:set>
                                      <p:cBhvr>
                                        <p:cTn id="96" dur="1" fill="hold">
                                          <p:stCondLst>
                                            <p:cond delay="0"/>
                                          </p:stCondLst>
                                        </p:cTn>
                                        <p:tgtEl>
                                          <p:spTgt spid="226318"/>
                                        </p:tgtEl>
                                        <p:attrNameLst>
                                          <p:attrName>style.visibility</p:attrName>
                                        </p:attrNameLst>
                                      </p:cBhvr>
                                      <p:to>
                                        <p:strVal val="visible"/>
                                      </p:to>
                                    </p:set>
                                    <p:animEffect transition="in" filter="wipe(up)">
                                      <p:cBhvr>
                                        <p:cTn id="97" dur="500"/>
                                        <p:tgtEl>
                                          <p:spTgt spid="226318"/>
                                        </p:tgtEl>
                                      </p:cBhvr>
                                    </p:animEffect>
                                  </p:childTnLst>
                                </p:cTn>
                              </p:par>
                            </p:childTnLst>
                          </p:cTn>
                        </p:par>
                      </p:childTnLst>
                    </p:cTn>
                  </p:par>
                  <p:par>
                    <p:cTn id="98" fill="hold">
                      <p:stCondLst>
                        <p:cond delay="indefinite"/>
                      </p:stCondLst>
                      <p:childTnLst>
                        <p:par>
                          <p:cTn id="99" fill="hold">
                            <p:stCondLst>
                              <p:cond delay="0"/>
                            </p:stCondLst>
                            <p:childTnLst>
                              <p:par>
                                <p:cTn id="100" presetID="1" presetClass="exit" presetSubtype="0" fill="hold" grpId="1" nodeType="clickEffect">
                                  <p:stCondLst>
                                    <p:cond delay="0"/>
                                  </p:stCondLst>
                                  <p:childTnLst>
                                    <p:set>
                                      <p:cBhvr>
                                        <p:cTn id="101" dur="1" fill="hold">
                                          <p:stCondLst>
                                            <p:cond delay="0"/>
                                          </p:stCondLst>
                                        </p:cTn>
                                        <p:tgtEl>
                                          <p:spTgt spid="226328"/>
                                        </p:tgtEl>
                                        <p:attrNameLst>
                                          <p:attrName>style.visibility</p:attrName>
                                        </p:attrNameLst>
                                      </p:cBhvr>
                                      <p:to>
                                        <p:strVal val="hidden"/>
                                      </p:to>
                                    </p:set>
                                  </p:childTnLst>
                                </p:cTn>
                              </p:par>
                              <p:par>
                                <p:cTn id="102" presetID="53" presetClass="entr" presetSubtype="16" fill="hold" grpId="0" nodeType="withEffect">
                                  <p:stCondLst>
                                    <p:cond delay="0"/>
                                  </p:stCondLst>
                                  <p:childTnLst>
                                    <p:set>
                                      <p:cBhvr>
                                        <p:cTn id="103" dur="1" fill="hold">
                                          <p:stCondLst>
                                            <p:cond delay="0"/>
                                          </p:stCondLst>
                                        </p:cTn>
                                        <p:tgtEl>
                                          <p:spTgt spid="226329"/>
                                        </p:tgtEl>
                                        <p:attrNameLst>
                                          <p:attrName>style.visibility</p:attrName>
                                        </p:attrNameLst>
                                      </p:cBhvr>
                                      <p:to>
                                        <p:strVal val="visible"/>
                                      </p:to>
                                    </p:set>
                                    <p:anim calcmode="lin" valueType="num">
                                      <p:cBhvr>
                                        <p:cTn id="104" dur="500" fill="hold"/>
                                        <p:tgtEl>
                                          <p:spTgt spid="226329"/>
                                        </p:tgtEl>
                                        <p:attrNameLst>
                                          <p:attrName>ppt_w</p:attrName>
                                        </p:attrNameLst>
                                      </p:cBhvr>
                                      <p:tavLst>
                                        <p:tav tm="0">
                                          <p:val>
                                            <p:fltVal val="0"/>
                                          </p:val>
                                        </p:tav>
                                        <p:tav tm="100000">
                                          <p:val>
                                            <p:strVal val="#ppt_w"/>
                                          </p:val>
                                        </p:tav>
                                      </p:tavLst>
                                    </p:anim>
                                    <p:anim calcmode="lin" valueType="num">
                                      <p:cBhvr>
                                        <p:cTn id="105" dur="500" fill="hold"/>
                                        <p:tgtEl>
                                          <p:spTgt spid="226329"/>
                                        </p:tgtEl>
                                        <p:attrNameLst>
                                          <p:attrName>ppt_h</p:attrName>
                                        </p:attrNameLst>
                                      </p:cBhvr>
                                      <p:tavLst>
                                        <p:tav tm="0">
                                          <p:val>
                                            <p:fltVal val="0"/>
                                          </p:val>
                                        </p:tav>
                                        <p:tav tm="100000">
                                          <p:val>
                                            <p:strVal val="#ppt_h"/>
                                          </p:val>
                                        </p:tav>
                                      </p:tavLst>
                                    </p:anim>
                                    <p:animEffect transition="in" filter="fade">
                                      <p:cBhvr>
                                        <p:cTn id="106" dur="500"/>
                                        <p:tgtEl>
                                          <p:spTgt spid="226329"/>
                                        </p:tgtEl>
                                      </p:cBhvr>
                                    </p:animEffect>
                                  </p:childTnLst>
                                </p:cTn>
                              </p:par>
                              <p:par>
                                <p:cTn id="107" presetID="1" presetClass="emph" presetSubtype="2" fill="hold" nodeType="withEffect">
                                  <p:stCondLst>
                                    <p:cond delay="0"/>
                                  </p:stCondLst>
                                  <p:childTnLst>
                                    <p:animClr clrSpc="rgb" dir="cw">
                                      <p:cBhvr>
                                        <p:cTn id="108" dur="500" fill="hold"/>
                                        <p:tgtEl>
                                          <p:spTgt spid="226314"/>
                                        </p:tgtEl>
                                        <p:attrNameLst>
                                          <p:attrName>fillcolor</p:attrName>
                                        </p:attrNameLst>
                                      </p:cBhvr>
                                      <p:to>
                                        <a:srgbClr val="CCFFFF"/>
                                      </p:to>
                                    </p:animClr>
                                    <p:set>
                                      <p:cBhvr>
                                        <p:cTn id="109" dur="500" fill="hold"/>
                                        <p:tgtEl>
                                          <p:spTgt spid="226314"/>
                                        </p:tgtEl>
                                        <p:attrNameLst>
                                          <p:attrName>fill.type</p:attrName>
                                        </p:attrNameLst>
                                      </p:cBhvr>
                                      <p:to>
                                        <p:strVal val="solid"/>
                                      </p:to>
                                    </p:set>
                                    <p:set>
                                      <p:cBhvr>
                                        <p:cTn id="110" dur="500" fill="hold"/>
                                        <p:tgtEl>
                                          <p:spTgt spid="226314"/>
                                        </p:tgtEl>
                                        <p:attrNameLst>
                                          <p:attrName>fill.on</p:attrName>
                                        </p:attrNameLst>
                                      </p:cBhvr>
                                      <p:to>
                                        <p:strVal val="true"/>
                                      </p:to>
                                    </p:set>
                                  </p:childTnLst>
                                </p:cTn>
                              </p:par>
                            </p:childTnLst>
                          </p:cTn>
                        </p:par>
                        <p:par>
                          <p:cTn id="111" fill="hold">
                            <p:stCondLst>
                              <p:cond delay="0"/>
                            </p:stCondLst>
                            <p:childTnLst>
                              <p:par>
                                <p:cTn id="112" presetID="22" presetClass="entr" presetSubtype="1" fill="hold" grpId="0" nodeType="afterEffect">
                                  <p:stCondLst>
                                    <p:cond delay="0"/>
                                  </p:stCondLst>
                                  <p:childTnLst>
                                    <p:set>
                                      <p:cBhvr>
                                        <p:cTn id="113" dur="1" fill="hold">
                                          <p:stCondLst>
                                            <p:cond delay="0"/>
                                          </p:stCondLst>
                                        </p:cTn>
                                        <p:tgtEl>
                                          <p:spTgt spid="226309"/>
                                        </p:tgtEl>
                                        <p:attrNameLst>
                                          <p:attrName>style.visibility</p:attrName>
                                        </p:attrNameLst>
                                      </p:cBhvr>
                                      <p:to>
                                        <p:strVal val="visible"/>
                                      </p:to>
                                    </p:set>
                                    <p:animEffect transition="in" filter="wipe(up)">
                                      <p:cBhvr>
                                        <p:cTn id="114" dur="500"/>
                                        <p:tgtEl>
                                          <p:spTgt spid="226309"/>
                                        </p:tgtEl>
                                      </p:cBhvr>
                                    </p:animEffec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226329"/>
                                        </p:tgtEl>
                                        <p:attrNameLst>
                                          <p:attrName>style.visibility</p:attrName>
                                        </p:attrNameLst>
                                      </p:cBhvr>
                                      <p:to>
                                        <p:strVal val="hidden"/>
                                      </p:to>
                                    </p:set>
                                  </p:childTnLst>
                                </p:cTn>
                              </p:par>
                              <p:par>
                                <p:cTn id="119" presetID="53" presetClass="entr" presetSubtype="16" fill="hold" grpId="0" nodeType="withEffect">
                                  <p:stCondLst>
                                    <p:cond delay="0"/>
                                  </p:stCondLst>
                                  <p:childTnLst>
                                    <p:set>
                                      <p:cBhvr>
                                        <p:cTn id="120" dur="1" fill="hold">
                                          <p:stCondLst>
                                            <p:cond delay="0"/>
                                          </p:stCondLst>
                                        </p:cTn>
                                        <p:tgtEl>
                                          <p:spTgt spid="226330"/>
                                        </p:tgtEl>
                                        <p:attrNameLst>
                                          <p:attrName>style.visibility</p:attrName>
                                        </p:attrNameLst>
                                      </p:cBhvr>
                                      <p:to>
                                        <p:strVal val="visible"/>
                                      </p:to>
                                    </p:set>
                                    <p:anim calcmode="lin" valueType="num">
                                      <p:cBhvr>
                                        <p:cTn id="121" dur="500" fill="hold"/>
                                        <p:tgtEl>
                                          <p:spTgt spid="226330"/>
                                        </p:tgtEl>
                                        <p:attrNameLst>
                                          <p:attrName>ppt_w</p:attrName>
                                        </p:attrNameLst>
                                      </p:cBhvr>
                                      <p:tavLst>
                                        <p:tav tm="0">
                                          <p:val>
                                            <p:fltVal val="0"/>
                                          </p:val>
                                        </p:tav>
                                        <p:tav tm="100000">
                                          <p:val>
                                            <p:strVal val="#ppt_w"/>
                                          </p:val>
                                        </p:tav>
                                      </p:tavLst>
                                    </p:anim>
                                    <p:anim calcmode="lin" valueType="num">
                                      <p:cBhvr>
                                        <p:cTn id="122" dur="500" fill="hold"/>
                                        <p:tgtEl>
                                          <p:spTgt spid="226330"/>
                                        </p:tgtEl>
                                        <p:attrNameLst>
                                          <p:attrName>ppt_h</p:attrName>
                                        </p:attrNameLst>
                                      </p:cBhvr>
                                      <p:tavLst>
                                        <p:tav tm="0">
                                          <p:val>
                                            <p:fltVal val="0"/>
                                          </p:val>
                                        </p:tav>
                                        <p:tav tm="100000">
                                          <p:val>
                                            <p:strVal val="#ppt_h"/>
                                          </p:val>
                                        </p:tav>
                                      </p:tavLst>
                                    </p:anim>
                                    <p:animEffect transition="in" filter="fade">
                                      <p:cBhvr>
                                        <p:cTn id="123" dur="500"/>
                                        <p:tgtEl>
                                          <p:spTgt spid="226330"/>
                                        </p:tgtEl>
                                      </p:cBhvr>
                                    </p:animEffect>
                                  </p:childTnLst>
                                </p:cTn>
                              </p:par>
                              <p:par>
                                <p:cTn id="124" presetID="1" presetClass="emph" presetSubtype="2" fill="hold" nodeType="withEffect">
                                  <p:stCondLst>
                                    <p:cond delay="0"/>
                                  </p:stCondLst>
                                  <p:childTnLst>
                                    <p:animClr clrSpc="rgb" dir="cw">
                                      <p:cBhvr>
                                        <p:cTn id="125" dur="500" fill="hold"/>
                                        <p:tgtEl>
                                          <p:spTgt spid="226309"/>
                                        </p:tgtEl>
                                        <p:attrNameLst>
                                          <p:attrName>fillcolor</p:attrName>
                                        </p:attrNameLst>
                                      </p:cBhvr>
                                      <p:to>
                                        <a:srgbClr val="CCFFFF"/>
                                      </p:to>
                                    </p:animClr>
                                    <p:set>
                                      <p:cBhvr>
                                        <p:cTn id="126" dur="500" fill="hold"/>
                                        <p:tgtEl>
                                          <p:spTgt spid="226309"/>
                                        </p:tgtEl>
                                        <p:attrNameLst>
                                          <p:attrName>fill.type</p:attrName>
                                        </p:attrNameLst>
                                      </p:cBhvr>
                                      <p:to>
                                        <p:strVal val="solid"/>
                                      </p:to>
                                    </p:set>
                                    <p:set>
                                      <p:cBhvr>
                                        <p:cTn id="127" dur="500" fill="hold"/>
                                        <p:tgtEl>
                                          <p:spTgt spid="226309"/>
                                        </p:tgtEl>
                                        <p:attrNameLst>
                                          <p:attrName>fill.on</p:attrName>
                                        </p:attrNameLst>
                                      </p:cBhvr>
                                      <p:to>
                                        <p:strVal val="true"/>
                                      </p:to>
                                    </p:set>
                                  </p:childTnLst>
                                </p:cTn>
                              </p:par>
                            </p:childTnLst>
                          </p:cTn>
                        </p:par>
                        <p:par>
                          <p:cTn id="128" fill="hold">
                            <p:stCondLst>
                              <p:cond delay="0"/>
                            </p:stCondLst>
                            <p:childTnLst>
                              <p:par>
                                <p:cTn id="129" presetID="22" presetClass="entr" presetSubtype="1" fill="hold" nodeType="afterEffect">
                                  <p:stCondLst>
                                    <p:cond delay="0"/>
                                  </p:stCondLst>
                                  <p:childTnLst>
                                    <p:set>
                                      <p:cBhvr>
                                        <p:cTn id="130" dur="1" fill="hold">
                                          <p:stCondLst>
                                            <p:cond delay="0"/>
                                          </p:stCondLst>
                                        </p:cTn>
                                        <p:tgtEl>
                                          <p:spTgt spid="3"/>
                                        </p:tgtEl>
                                        <p:attrNameLst>
                                          <p:attrName>style.visibility</p:attrName>
                                        </p:attrNameLst>
                                      </p:cBhvr>
                                      <p:to>
                                        <p:strVal val="visible"/>
                                      </p:to>
                                    </p:set>
                                    <p:animEffect transition="in" filter="wipe(up)">
                                      <p:cBhvr>
                                        <p:cTn id="131" dur="500"/>
                                        <p:tgtEl>
                                          <p:spTgt spid="3"/>
                                        </p:tgtEl>
                                      </p:cBhvr>
                                    </p:animEffect>
                                  </p:childTnLst>
                                </p:cTn>
                              </p:par>
                            </p:childTnLst>
                          </p:cTn>
                        </p:par>
                        <p:par>
                          <p:cTn id="132" fill="hold">
                            <p:stCondLst>
                              <p:cond delay="500"/>
                            </p:stCondLst>
                            <p:childTnLst>
                              <p:par>
                                <p:cTn id="133" presetID="22" presetClass="entr" presetSubtype="1" fill="hold" grpId="0" nodeType="afterEffect">
                                  <p:stCondLst>
                                    <p:cond delay="0"/>
                                  </p:stCondLst>
                                  <p:childTnLst>
                                    <p:set>
                                      <p:cBhvr>
                                        <p:cTn id="134" dur="1" fill="hold">
                                          <p:stCondLst>
                                            <p:cond delay="0"/>
                                          </p:stCondLst>
                                        </p:cTn>
                                        <p:tgtEl>
                                          <p:spTgt spid="226310"/>
                                        </p:tgtEl>
                                        <p:attrNameLst>
                                          <p:attrName>style.visibility</p:attrName>
                                        </p:attrNameLst>
                                      </p:cBhvr>
                                      <p:to>
                                        <p:strVal val="visible"/>
                                      </p:to>
                                    </p:set>
                                    <p:animEffect transition="in" filter="wipe(up)">
                                      <p:cBhvr>
                                        <p:cTn id="135" dur="500"/>
                                        <p:tgtEl>
                                          <p:spTgt spid="226310"/>
                                        </p:tgtEl>
                                      </p:cBhvr>
                                    </p:animEffect>
                                  </p:childTnLst>
                                </p:cTn>
                              </p:par>
                            </p:childTnLst>
                          </p:cTn>
                        </p:par>
                      </p:childTnLst>
                    </p:cTn>
                  </p:par>
                  <p:par>
                    <p:cTn id="136" fill="hold">
                      <p:stCondLst>
                        <p:cond delay="indefinite"/>
                      </p:stCondLst>
                      <p:childTnLst>
                        <p:par>
                          <p:cTn id="137" fill="hold">
                            <p:stCondLst>
                              <p:cond delay="0"/>
                            </p:stCondLst>
                            <p:childTnLst>
                              <p:par>
                                <p:cTn id="138" presetID="1" presetClass="exit" presetSubtype="0" fill="hold" grpId="1" nodeType="clickEffect">
                                  <p:stCondLst>
                                    <p:cond delay="0"/>
                                  </p:stCondLst>
                                  <p:childTnLst>
                                    <p:set>
                                      <p:cBhvr>
                                        <p:cTn id="139" dur="1" fill="hold">
                                          <p:stCondLst>
                                            <p:cond delay="0"/>
                                          </p:stCondLst>
                                        </p:cTn>
                                        <p:tgtEl>
                                          <p:spTgt spid="226330"/>
                                        </p:tgtEl>
                                        <p:attrNameLst>
                                          <p:attrName>style.visibility</p:attrName>
                                        </p:attrNameLst>
                                      </p:cBhvr>
                                      <p:to>
                                        <p:strVal val="hidden"/>
                                      </p:to>
                                    </p:set>
                                  </p:childTnLst>
                                </p:cTn>
                              </p:par>
                              <p:par>
                                <p:cTn id="140" presetID="1" presetClass="emph" presetSubtype="2" fill="hold" nodeType="withEffect">
                                  <p:stCondLst>
                                    <p:cond delay="0"/>
                                  </p:stCondLst>
                                  <p:childTnLst>
                                    <p:animClr clrSpc="rgb" dir="cw">
                                      <p:cBhvr>
                                        <p:cTn id="141" dur="500" fill="hold"/>
                                        <p:tgtEl>
                                          <p:spTgt spid="226310"/>
                                        </p:tgtEl>
                                        <p:attrNameLst>
                                          <p:attrName>fillcolor</p:attrName>
                                        </p:attrNameLst>
                                      </p:cBhvr>
                                      <p:to>
                                        <a:srgbClr val="CCFFFF"/>
                                      </p:to>
                                    </p:animClr>
                                    <p:set>
                                      <p:cBhvr>
                                        <p:cTn id="142" dur="500" fill="hold"/>
                                        <p:tgtEl>
                                          <p:spTgt spid="226310"/>
                                        </p:tgtEl>
                                        <p:attrNameLst>
                                          <p:attrName>fill.type</p:attrName>
                                        </p:attrNameLst>
                                      </p:cBhvr>
                                      <p:to>
                                        <p:strVal val="solid"/>
                                      </p:to>
                                    </p:set>
                                    <p:set>
                                      <p:cBhvr>
                                        <p:cTn id="143" dur="500" fill="hold"/>
                                        <p:tgtEl>
                                          <p:spTgt spid="2263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07" grpId="0" animBg="1"/>
      <p:bldP spid="226308" grpId="0" animBg="1"/>
      <p:bldP spid="226309" grpId="0" animBg="1"/>
      <p:bldP spid="226310" grpId="0" animBg="1"/>
      <p:bldP spid="226311" grpId="0" animBg="1"/>
      <p:bldP spid="226312" grpId="0" animBg="1"/>
      <p:bldP spid="226313" grpId="0" animBg="1"/>
      <p:bldP spid="226314" grpId="0" animBg="1"/>
      <p:bldP spid="226315" grpId="0" animBg="1"/>
      <p:bldP spid="226316" grpId="0" animBg="1"/>
      <p:bldP spid="226317" grpId="0" animBg="1"/>
      <p:bldP spid="226318" grpId="0" animBg="1"/>
      <p:bldP spid="226325" grpId="0" animBg="1"/>
      <p:bldP spid="226325" grpId="1" animBg="1"/>
      <p:bldP spid="226326" grpId="0" animBg="1"/>
      <p:bldP spid="226326" grpId="1" animBg="1"/>
      <p:bldP spid="226327" grpId="0" animBg="1"/>
      <p:bldP spid="226327" grpId="1" animBg="1"/>
      <p:bldP spid="226328" grpId="0" animBg="1"/>
      <p:bldP spid="226328" grpId="1" animBg="1"/>
      <p:bldP spid="226329" grpId="0" animBg="1"/>
      <p:bldP spid="226329" grpId="1" animBg="1"/>
      <p:bldP spid="226330" grpId="0" animBg="1"/>
      <p:bldP spid="226330"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嵌入式系统的应用领域</a:t>
            </a:r>
          </a:p>
        </p:txBody>
      </p:sp>
      <p:sp>
        <p:nvSpPr>
          <p:cNvPr id="104450" name="Rectangle 2"/>
          <p:cNvSpPr>
            <a:spLocks noGrp="1" noChangeArrowheads="1"/>
          </p:cNvSpPr>
          <p:nvPr>
            <p:ph idx="1"/>
          </p:nvPr>
        </p:nvSpPr>
        <p:spPr/>
        <p:txBody>
          <a:bodyPr>
            <a:normAutofit/>
          </a:bodyPr>
          <a:lstStyle/>
          <a:p>
            <a:pPr>
              <a:lnSpc>
                <a:spcPct val="80000"/>
              </a:lnSpc>
            </a:pPr>
            <a:r>
              <a:rPr lang="zh-CN" altLang="en-US" sz="2800" dirty="0">
                <a:solidFill>
                  <a:srgbClr val="FF0000"/>
                </a:solidFill>
                <a:latin typeface="华文新魏" panose="02010800040101010101" pitchFamily="2" charset="-122"/>
                <a:ea typeface="华文新魏" panose="02010800040101010101" pitchFamily="2" charset="-122"/>
              </a:rPr>
              <a:t>工业控制</a:t>
            </a:r>
          </a:p>
          <a:p>
            <a:pPr>
              <a:lnSpc>
                <a:spcPct val="80000"/>
              </a:lnSpc>
            </a:pPr>
            <a:r>
              <a:rPr lang="zh-CN" altLang="en-US" sz="2800" u="sng" dirty="0">
                <a:solidFill>
                  <a:schemeClr val="hlink"/>
                </a:solidFill>
                <a:latin typeface="华文新魏" panose="02010800040101010101" pitchFamily="2" charset="-122"/>
                <a:ea typeface="华文新魏" panose="02010800040101010101" pitchFamily="2" charset="-122"/>
              </a:rPr>
              <a:t>工业设备是机电产品中最大一类</a:t>
            </a:r>
          </a:p>
          <a:p>
            <a:pPr>
              <a:lnSpc>
                <a:spcPct val="80000"/>
              </a:lnSpc>
              <a:buFontTx/>
              <a:buNone/>
            </a:pPr>
            <a:r>
              <a:rPr lang="zh-CN" altLang="en-US" sz="2800" dirty="0">
                <a:latin typeface="华文新魏" panose="02010800040101010101" pitchFamily="2" charset="-122"/>
                <a:ea typeface="华文新魏" panose="02010800040101010101" pitchFamily="2" charset="-122"/>
              </a:rPr>
              <a:t>     － 过去在工业过程控制、数字机床、</a:t>
            </a:r>
            <a:r>
              <a:rPr lang="zh-CN" altLang="en-US" sz="2800" dirty="0">
                <a:solidFill>
                  <a:srgbClr val="00B050"/>
                </a:solidFill>
                <a:latin typeface="华文新魏" panose="02010800040101010101" pitchFamily="2" charset="-122"/>
                <a:ea typeface="华文新魏" panose="02010800040101010101" pitchFamily="2" charset="-122"/>
              </a:rPr>
              <a:t>电力系统</a:t>
            </a:r>
            <a:r>
              <a:rPr lang="zh-CN" altLang="en-US" sz="2800" dirty="0">
                <a:latin typeface="华文新魏" panose="02010800040101010101" pitchFamily="2" charset="-122"/>
                <a:ea typeface="华文新魏" panose="02010800040101010101" pitchFamily="2" charset="-122"/>
              </a:rPr>
              <a:t>、电网安全、电网设备监测、石油化工系统等方面，大部分低端型设备主要采用是８位单片机。</a:t>
            </a:r>
          </a:p>
          <a:p>
            <a:pPr>
              <a:lnSpc>
                <a:spcPct val="80000"/>
              </a:lnSpc>
              <a:buFontTx/>
              <a:buNone/>
            </a:pPr>
            <a:r>
              <a:rPr lang="zh-CN" altLang="en-US" sz="2800" dirty="0">
                <a:latin typeface="华文新魏" panose="02010800040101010101" pitchFamily="2" charset="-122"/>
                <a:ea typeface="华文新魏" panose="02010800040101010101" pitchFamily="2" charset="-122"/>
              </a:rPr>
              <a:t>     － 随着技术发展，目前许多设备除了进行实时控制，还须将设备状态，传感器的信息等在显示屏上实时显示。</a:t>
            </a:r>
          </a:p>
          <a:p>
            <a:pPr>
              <a:lnSpc>
                <a:spcPct val="80000"/>
              </a:lnSpc>
              <a:buFontTx/>
              <a:buNone/>
            </a:pPr>
            <a:r>
              <a:rPr lang="zh-CN" altLang="en-US" sz="2800" dirty="0">
                <a:latin typeface="华文新魏" panose="02010800040101010101" pitchFamily="2" charset="-122"/>
                <a:ea typeface="华文新魏" panose="02010800040101010101" pitchFamily="2" charset="-122"/>
              </a:rPr>
              <a:t>      － </a:t>
            </a:r>
            <a:r>
              <a:rPr lang="en-US" altLang="zh-CN" sz="2800" dirty="0">
                <a:latin typeface="华文新魏" panose="02010800040101010101" pitchFamily="2" charset="-122"/>
                <a:ea typeface="华文新魏" panose="02010800040101010101" pitchFamily="2" charset="-122"/>
                <a:cs typeface="Times New Roman" panose="02020603050405020304" pitchFamily="18" charset="0"/>
              </a:rPr>
              <a:t>8</a:t>
            </a:r>
            <a:r>
              <a:rPr lang="zh-CN" altLang="en-US" sz="2800" dirty="0">
                <a:latin typeface="华文新魏" panose="02010800040101010101" pitchFamily="2" charset="-122"/>
                <a:ea typeface="华文新魏" panose="02010800040101010101" pitchFamily="2" charset="-122"/>
              </a:rPr>
              <a:t>位单片机是无法满足这些要求，目前</a:t>
            </a:r>
            <a:r>
              <a:rPr lang="en-US" altLang="zh-CN" sz="2800" dirty="0">
                <a:latin typeface="华文新魏" panose="02010800040101010101" pitchFamily="2" charset="-122"/>
                <a:ea typeface="华文新魏" panose="02010800040101010101" pitchFamily="2" charset="-122"/>
              </a:rPr>
              <a:t>32</a:t>
            </a:r>
            <a:r>
              <a:rPr lang="zh-CN" altLang="en-US" sz="2800" dirty="0">
                <a:latin typeface="华文新魏" panose="02010800040101010101" pitchFamily="2" charset="-122"/>
                <a:ea typeface="华文新魏" panose="02010800040101010101" pitchFamily="2" charset="-122"/>
              </a:rPr>
              <a:t>位、</a:t>
            </a:r>
            <a:r>
              <a:rPr lang="en-US" altLang="zh-CN" sz="2800" dirty="0">
                <a:latin typeface="华文新魏" panose="02010800040101010101" pitchFamily="2" charset="-122"/>
                <a:ea typeface="华文新魏" panose="02010800040101010101" pitchFamily="2" charset="-122"/>
              </a:rPr>
              <a:t>64</a:t>
            </a:r>
            <a:r>
              <a:rPr lang="zh-CN" altLang="en-US" sz="2800" dirty="0">
                <a:latin typeface="华文新魏" panose="02010800040101010101" pitchFamily="2" charset="-122"/>
                <a:ea typeface="华文新魏" panose="02010800040101010101" pitchFamily="2" charset="-122"/>
              </a:rPr>
              <a:t>位的处理器逐渐替代了</a:t>
            </a:r>
            <a:r>
              <a:rPr lang="en-US" altLang="zh-CN" sz="2800" dirty="0">
                <a:latin typeface="华文新魏" panose="02010800040101010101" pitchFamily="2" charset="-122"/>
                <a:ea typeface="华文新魏" panose="02010800040101010101" pitchFamily="2" charset="-122"/>
              </a:rPr>
              <a:t>8</a:t>
            </a:r>
            <a:r>
              <a:rPr lang="zh-CN" altLang="en-US" sz="2800" dirty="0">
                <a:latin typeface="华文新魏" panose="02010800040101010101" pitchFamily="2" charset="-122"/>
                <a:ea typeface="华文新魏" panose="02010800040101010101" pitchFamily="2" charset="-122"/>
              </a:rPr>
              <a:t>位、</a:t>
            </a:r>
            <a:r>
              <a:rPr lang="en-US" altLang="zh-CN" sz="2800" dirty="0">
                <a:latin typeface="华文新魏" panose="02010800040101010101" pitchFamily="2" charset="-122"/>
                <a:ea typeface="华文新魏" panose="02010800040101010101" pitchFamily="2" charset="-122"/>
              </a:rPr>
              <a:t>16</a:t>
            </a:r>
            <a:r>
              <a:rPr lang="zh-CN" altLang="en-US" sz="2800" dirty="0">
                <a:latin typeface="华文新魏" panose="02010800040101010101" pitchFamily="2" charset="-122"/>
                <a:ea typeface="华文新魏" panose="02010800040101010101" pitchFamily="2" charset="-122"/>
              </a:rPr>
              <a:t>位处理器，成为工业控制设备的核心 </a:t>
            </a:r>
          </a:p>
          <a:p>
            <a:pPr>
              <a:lnSpc>
                <a:spcPct val="80000"/>
              </a:lnSpc>
            </a:pPr>
            <a:r>
              <a:rPr lang="zh-CN" altLang="en-US" sz="2800" dirty="0">
                <a:solidFill>
                  <a:srgbClr val="FF0000"/>
                </a:solidFill>
                <a:latin typeface="华文新魏" panose="02010800040101010101" pitchFamily="2" charset="-122"/>
                <a:ea typeface="华文新魏" panose="02010800040101010101" pitchFamily="2" charset="-122"/>
              </a:rPr>
              <a:t>汽车加油站</a:t>
            </a:r>
          </a:p>
          <a:p>
            <a:pPr>
              <a:lnSpc>
                <a:spcPct val="80000"/>
              </a:lnSpc>
            </a:pPr>
            <a:r>
              <a:rPr lang="zh-CN" altLang="en-US" sz="2800" dirty="0">
                <a:solidFill>
                  <a:srgbClr val="FF0000"/>
                </a:solidFill>
                <a:latin typeface="华文新魏" panose="02010800040101010101" pitchFamily="2" charset="-122"/>
                <a:ea typeface="华文新魏" panose="02010800040101010101" pitchFamily="2" charset="-122"/>
              </a:rPr>
              <a:t>数控系统</a:t>
            </a:r>
          </a:p>
          <a:p>
            <a:pPr>
              <a:lnSpc>
                <a:spcPct val="80000"/>
              </a:lnSpc>
            </a:pPr>
            <a:endParaRPr lang="en-US" altLang="zh-CN" sz="2800" dirty="0">
              <a:solidFill>
                <a:srgbClr val="FF0000"/>
              </a:solidFill>
              <a:latin typeface="华文新魏" panose="02010800040101010101" pitchFamily="2" charset="-122"/>
              <a:ea typeface="华文新魏" panose="02010800040101010101" pitchFamily="2" charset="-122"/>
            </a:endParaRPr>
          </a:p>
        </p:txBody>
      </p:sp>
      <p:pic>
        <p:nvPicPr>
          <p:cNvPr id="1044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2743200"/>
            <a:ext cx="497205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accent1">
                      <a:gamma/>
                      <a:shade val="60000"/>
                      <a:invGamma/>
                    </a:schemeClr>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104452"/>
                                        </p:tgtEl>
                                        <p:attrNameLst>
                                          <p:attrName>style.visibility</p:attrName>
                                        </p:attrNameLst>
                                      </p:cBhvr>
                                      <p:to>
                                        <p:strVal val="visible"/>
                                      </p:to>
                                    </p:set>
                                    <p:anim calcmode="lin" valueType="num">
                                      <p:cBhvr>
                                        <p:cTn id="7" dur="1000" fill="hold"/>
                                        <p:tgtEl>
                                          <p:spTgt spid="104452"/>
                                        </p:tgtEl>
                                        <p:attrNameLst>
                                          <p:attrName>ppt_x</p:attrName>
                                        </p:attrNameLst>
                                      </p:cBhvr>
                                      <p:tavLst>
                                        <p:tav tm="0">
                                          <p:val>
                                            <p:strVal val="#ppt_x-.2"/>
                                          </p:val>
                                        </p:tav>
                                        <p:tav tm="100000">
                                          <p:val>
                                            <p:strVal val="#ppt_x"/>
                                          </p:val>
                                        </p:tav>
                                      </p:tavLst>
                                    </p:anim>
                                    <p:anim calcmode="lin" valueType="num">
                                      <p:cBhvr>
                                        <p:cTn id="8" dur="1000" fill="hold"/>
                                        <p:tgtEl>
                                          <p:spTgt spid="104452"/>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4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逻辑</a:t>
            </a:r>
            <a:r>
              <a:rPr lang="en-US" altLang="zh-CN" dirty="0"/>
              <a:t>----</a:t>
            </a:r>
            <a:r>
              <a:rPr lang="zh-CN" altLang="en-US" dirty="0"/>
              <a:t>小结</a:t>
            </a:r>
          </a:p>
        </p:txBody>
      </p:sp>
      <p:sp>
        <p:nvSpPr>
          <p:cNvPr id="4" name="流程图: 可选过程 3"/>
          <p:cNvSpPr/>
          <p:nvPr/>
        </p:nvSpPr>
        <p:spPr>
          <a:xfrm>
            <a:off x="1996225" y="2021983"/>
            <a:ext cx="1970468" cy="618186"/>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dirty="0"/>
              <a:t>系统初始化（</a:t>
            </a:r>
            <a:r>
              <a:rPr lang="en-US" altLang="zh-CN" dirty="0"/>
              <a:t>TCB</a:t>
            </a:r>
            <a:r>
              <a:rPr lang="zh-CN" altLang="en-US" dirty="0"/>
              <a:t>、就绪表）</a:t>
            </a:r>
          </a:p>
        </p:txBody>
      </p:sp>
      <p:sp>
        <p:nvSpPr>
          <p:cNvPr id="6" name="流程图: 可选过程 5"/>
          <p:cNvSpPr/>
          <p:nvPr/>
        </p:nvSpPr>
        <p:spPr>
          <a:xfrm>
            <a:off x="1996225" y="3810000"/>
            <a:ext cx="1970468" cy="631065"/>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dirty="0" err="1"/>
              <a:t>Osstart</a:t>
            </a:r>
            <a:r>
              <a:rPr lang="zh-CN" altLang="en-US" dirty="0"/>
              <a:t>第一次判断最高优先级</a:t>
            </a:r>
          </a:p>
        </p:txBody>
      </p:sp>
      <p:sp>
        <p:nvSpPr>
          <p:cNvPr id="7" name="流程图: 可选过程 6"/>
          <p:cNvSpPr/>
          <p:nvPr/>
        </p:nvSpPr>
        <p:spPr>
          <a:xfrm>
            <a:off x="1996225" y="2965417"/>
            <a:ext cx="1970468" cy="631065"/>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t>任务创建时填就绪表</a:t>
            </a:r>
          </a:p>
        </p:txBody>
      </p:sp>
      <p:cxnSp>
        <p:nvCxnSpPr>
          <p:cNvPr id="9" name="直接箭头连接符 8"/>
          <p:cNvCxnSpPr>
            <a:stCxn id="4" idx="2"/>
          </p:cNvCxnSpPr>
          <p:nvPr/>
        </p:nvCxnSpPr>
        <p:spPr>
          <a:xfrm>
            <a:off x="2981459" y="2640169"/>
            <a:ext cx="0" cy="325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endCxn id="6" idx="0"/>
          </p:cNvCxnSpPr>
          <p:nvPr/>
        </p:nvCxnSpPr>
        <p:spPr>
          <a:xfrm>
            <a:off x="2981459" y="3596482"/>
            <a:ext cx="0" cy="213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流程图: 预定义过程 11"/>
          <p:cNvSpPr/>
          <p:nvPr/>
        </p:nvSpPr>
        <p:spPr>
          <a:xfrm>
            <a:off x="1580072" y="4916453"/>
            <a:ext cx="2802774" cy="1097981"/>
          </a:xfrm>
          <a:prstGeom prst="flowChartPredefinedProcess">
            <a:avLst/>
          </a:prstGeom>
        </p:spPr>
        <p:style>
          <a:lnRef idx="0">
            <a:schemeClr val="accent3"/>
          </a:lnRef>
          <a:fillRef idx="3">
            <a:schemeClr val="accent3"/>
          </a:fillRef>
          <a:effectRef idx="3">
            <a:schemeClr val="accent3"/>
          </a:effectRef>
          <a:fontRef idx="minor">
            <a:schemeClr val="lt1"/>
          </a:fontRef>
        </p:style>
        <p:txBody>
          <a:bodyPr lIns="0" rIns="0" rtlCol="0" anchor="ctr"/>
          <a:lstStyle/>
          <a:p>
            <a:pPr algn="ctr"/>
            <a:r>
              <a:rPr lang="zh-CN" altLang="en-US" b="1"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延时函数中当前任务脱离就绪，调度函数判断最高优先级</a:t>
            </a:r>
          </a:p>
        </p:txBody>
      </p:sp>
      <p:sp>
        <p:nvSpPr>
          <p:cNvPr id="17" name="流程图: 准备 16"/>
          <p:cNvSpPr/>
          <p:nvPr/>
        </p:nvSpPr>
        <p:spPr>
          <a:xfrm>
            <a:off x="7877908" y="1501082"/>
            <a:ext cx="2940148" cy="829994"/>
          </a:xfrm>
          <a:prstGeom prst="flowChartPreparati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CN" dirty="0" err="1"/>
              <a:t>Timeticks</a:t>
            </a:r>
            <a:r>
              <a:rPr lang="zh-CN" altLang="en-US" dirty="0"/>
              <a:t>中延时结束时，该任务就绪</a:t>
            </a:r>
          </a:p>
        </p:txBody>
      </p:sp>
      <p:sp>
        <p:nvSpPr>
          <p:cNvPr id="18" name="剪去对角的矩形 17"/>
          <p:cNvSpPr/>
          <p:nvPr/>
        </p:nvSpPr>
        <p:spPr>
          <a:xfrm>
            <a:off x="7877908" y="3164532"/>
            <a:ext cx="2940148" cy="659712"/>
          </a:xfrm>
          <a:prstGeom prst="snip2Diag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latin typeface="Arial" panose="020B0604020202020204" pitchFamily="34" charset="0"/>
                <a:ea typeface="华文新魏" panose="02010800040101010101" pitchFamily="2" charset="-122"/>
              </a:rPr>
              <a:t>void  </a:t>
            </a:r>
            <a:r>
              <a:rPr lang="en-US" altLang="zh-CN" dirty="0" err="1">
                <a:latin typeface="Arial" panose="020B0604020202020204" pitchFamily="34" charset="0"/>
                <a:ea typeface="华文新魏" panose="02010800040101010101" pitchFamily="2" charset="-122"/>
              </a:rPr>
              <a:t>OSIntExit</a:t>
            </a:r>
            <a:r>
              <a:rPr lang="en-US" altLang="zh-CN" dirty="0">
                <a:latin typeface="Arial" panose="020B0604020202020204" pitchFamily="34" charset="0"/>
                <a:ea typeface="华文新魏" panose="02010800040101010101" pitchFamily="2" charset="-122"/>
              </a:rPr>
              <a:t> (void)</a:t>
            </a:r>
          </a:p>
          <a:p>
            <a:pPr algn="ctr"/>
            <a:r>
              <a:rPr lang="zh-CN" altLang="en-US" dirty="0"/>
              <a:t>当前任务脱离就绪、调度</a:t>
            </a:r>
          </a:p>
        </p:txBody>
      </p:sp>
      <p:cxnSp>
        <p:nvCxnSpPr>
          <p:cNvPr id="20" name="直接箭头连接符 19"/>
          <p:cNvCxnSpPr>
            <a:stCxn id="17" idx="2"/>
            <a:endCxn id="18" idx="3"/>
          </p:cNvCxnSpPr>
          <p:nvPr/>
        </p:nvCxnSpPr>
        <p:spPr>
          <a:xfrm>
            <a:off x="9347982" y="2331076"/>
            <a:ext cx="0" cy="8334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2981459" y="4441065"/>
            <a:ext cx="0" cy="427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5247249" y="2965417"/>
            <a:ext cx="1899139" cy="1057943"/>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dirty="0">
                <a:ln w="0"/>
                <a:solidFill>
                  <a:schemeClr val="tx1"/>
                </a:solidFill>
                <a:effectLst>
                  <a:outerShdw blurRad="38100" dist="19050" dir="2700000" algn="tl" rotWithShape="0">
                    <a:schemeClr val="dk1">
                      <a:alpha val="40000"/>
                    </a:schemeClr>
                  </a:outerShdw>
                </a:effectLst>
              </a:rPr>
              <a:t>调度函数</a:t>
            </a:r>
            <a:endParaRPr lang="en-US" altLang="zh-CN" dirty="0">
              <a:ln w="0"/>
              <a:solidFill>
                <a:schemeClr val="tx1"/>
              </a:solidFill>
              <a:effectLst>
                <a:outerShdw blurRad="38100" dist="19050" dir="2700000" algn="tl" rotWithShape="0">
                  <a:schemeClr val="dk1">
                    <a:alpha val="40000"/>
                  </a:schemeClr>
                </a:outerShdw>
              </a:effectLst>
            </a:endParaRPr>
          </a:p>
          <a:p>
            <a:pPr algn="ctr"/>
            <a:r>
              <a:rPr lang="zh-CN" altLang="en-US" dirty="0">
                <a:ln w="0"/>
                <a:solidFill>
                  <a:schemeClr val="tx1"/>
                </a:solidFill>
                <a:effectLst>
                  <a:outerShdw blurRad="38100" dist="19050" dir="2700000" algn="tl" rotWithShape="0">
                    <a:schemeClr val="dk1">
                      <a:alpha val="40000"/>
                    </a:schemeClr>
                  </a:outerShdw>
                </a:effectLst>
              </a:rPr>
              <a:t>判断最高优先级</a:t>
            </a:r>
          </a:p>
        </p:txBody>
      </p:sp>
      <p:cxnSp>
        <p:nvCxnSpPr>
          <p:cNvPr id="26" name="肘形连接符 25"/>
          <p:cNvCxnSpPr>
            <a:stCxn id="12" idx="3"/>
            <a:endCxn id="24" idx="2"/>
          </p:cNvCxnSpPr>
          <p:nvPr/>
        </p:nvCxnSpPr>
        <p:spPr>
          <a:xfrm flipV="1">
            <a:off x="4382846" y="3494389"/>
            <a:ext cx="864403" cy="19710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流程图: 准备 28"/>
          <p:cNvSpPr/>
          <p:nvPr/>
        </p:nvSpPr>
        <p:spPr>
          <a:xfrm>
            <a:off x="7877908" y="4654583"/>
            <a:ext cx="3052689" cy="810860"/>
          </a:xfrm>
          <a:prstGeom prst="flowChartPreparati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dirty="0"/>
              <a:t>各种中断函数</a:t>
            </a:r>
            <a:endParaRPr lang="en-US" altLang="zh-CN" dirty="0"/>
          </a:p>
          <a:p>
            <a:pPr algn="ctr"/>
            <a:r>
              <a:rPr lang="zh-CN" altLang="en-US" dirty="0"/>
              <a:t>执行完毕</a:t>
            </a:r>
          </a:p>
        </p:txBody>
      </p:sp>
      <p:cxnSp>
        <p:nvCxnSpPr>
          <p:cNvPr id="31" name="肘形连接符 30"/>
          <p:cNvCxnSpPr>
            <a:stCxn id="29" idx="3"/>
            <a:endCxn id="18" idx="0"/>
          </p:cNvCxnSpPr>
          <p:nvPr/>
        </p:nvCxnSpPr>
        <p:spPr>
          <a:xfrm flipH="1" flipV="1">
            <a:off x="10818056" y="3494388"/>
            <a:ext cx="112541" cy="1565625"/>
          </a:xfrm>
          <a:prstGeom prst="bentConnector3">
            <a:avLst>
              <a:gd name="adj1" fmla="val -20312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18" idx="2"/>
            <a:endCxn id="24" idx="6"/>
          </p:cNvCxnSpPr>
          <p:nvPr/>
        </p:nvCxnSpPr>
        <p:spPr>
          <a:xfrm flipH="1">
            <a:off x="7146388" y="3494388"/>
            <a:ext cx="73152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圆角矩形 2"/>
          <p:cNvSpPr/>
          <p:nvPr/>
        </p:nvSpPr>
        <p:spPr>
          <a:xfrm>
            <a:off x="5141741" y="1523333"/>
            <a:ext cx="2110154" cy="63720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dirty="0" err="1"/>
              <a:t>Taskdel</a:t>
            </a:r>
            <a:r>
              <a:rPr lang="zh-CN" altLang="en-US" dirty="0"/>
              <a:t>当前任务脱离就绪、调度</a:t>
            </a:r>
          </a:p>
        </p:txBody>
      </p:sp>
      <p:cxnSp>
        <p:nvCxnSpPr>
          <p:cNvPr id="8" name="直接箭头连接符 7"/>
          <p:cNvCxnSpPr>
            <a:stCxn id="3" idx="2"/>
            <a:endCxn id="24" idx="0"/>
          </p:cNvCxnSpPr>
          <p:nvPr/>
        </p:nvCxnSpPr>
        <p:spPr>
          <a:xfrm>
            <a:off x="6196818" y="2160540"/>
            <a:ext cx="1" cy="804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流程图: 可选过程 4"/>
          <p:cNvSpPr/>
          <p:nvPr/>
        </p:nvSpPr>
        <p:spPr>
          <a:xfrm>
            <a:off x="5081953" y="4654583"/>
            <a:ext cx="2229730" cy="663005"/>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nl-NL" altLang="zh-CN" dirty="0">
                <a:latin typeface="Arial" panose="020B0604020202020204" pitchFamily="34" charset="0"/>
              </a:rPr>
              <a:t>SemDel</a:t>
            </a:r>
            <a:r>
              <a:rPr lang="zh-CN" altLang="en-US" dirty="0">
                <a:latin typeface="Arial" panose="020B0604020202020204" pitchFamily="34" charset="0"/>
              </a:rPr>
              <a:t>任务就绪、调度</a:t>
            </a:r>
            <a:endParaRPr lang="zh-CN" altLang="en-US" dirty="0"/>
          </a:p>
        </p:txBody>
      </p:sp>
      <p:cxnSp>
        <p:nvCxnSpPr>
          <p:cNvPr id="13" name="直接箭头连接符 12"/>
          <p:cNvCxnSpPr>
            <a:stCxn id="5" idx="0"/>
            <a:endCxn id="24" idx="4"/>
          </p:cNvCxnSpPr>
          <p:nvPr/>
        </p:nvCxnSpPr>
        <p:spPr>
          <a:xfrm flipV="1">
            <a:off x="6196818" y="4023360"/>
            <a:ext cx="1" cy="631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ChangeArrowheads="1"/>
          </p:cNvSpPr>
          <p:nvPr/>
        </p:nvSpPr>
        <p:spPr bwMode="gray">
          <a:xfrm>
            <a:off x="2424114" y="1763714"/>
            <a:ext cx="7775575" cy="396875"/>
          </a:xfrm>
          <a:prstGeom prst="rect">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000" b="1">
                <a:solidFill>
                  <a:schemeClr val="bg1"/>
                </a:solidFill>
              </a:rPr>
              <a:t>μC/OS-II</a:t>
            </a:r>
            <a:r>
              <a:rPr lang="zh-CN" altLang="en-US" sz="2000" b="1">
                <a:solidFill>
                  <a:schemeClr val="bg1"/>
                </a:solidFill>
              </a:rPr>
              <a:t>程序设计基础</a:t>
            </a:r>
          </a:p>
        </p:txBody>
      </p:sp>
      <p:sp>
        <p:nvSpPr>
          <p:cNvPr id="65539" name="Rectangle 3"/>
          <p:cNvSpPr>
            <a:spLocks noChangeArrowheads="1"/>
          </p:cNvSpPr>
          <p:nvPr/>
        </p:nvSpPr>
        <p:spPr bwMode="auto">
          <a:xfrm>
            <a:off x="2424113" y="1268414"/>
            <a:ext cx="3384550"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b="1">
                <a:solidFill>
                  <a:srgbClr val="006600"/>
                </a:solidFill>
                <a:ea typeface="华文新魏" panose="02010800040101010101" pitchFamily="2" charset="-122"/>
              </a:rPr>
              <a:t>互斥信号量  </a:t>
            </a:r>
          </a:p>
        </p:txBody>
      </p:sp>
      <p:sp>
        <p:nvSpPr>
          <p:cNvPr id="65540" name="Line 4"/>
          <p:cNvSpPr>
            <a:spLocks noChangeShapeType="1"/>
          </p:cNvSpPr>
          <p:nvPr/>
        </p:nvSpPr>
        <p:spPr bwMode="auto">
          <a:xfrm>
            <a:off x="2495550" y="2509838"/>
            <a:ext cx="0" cy="1909762"/>
          </a:xfrm>
          <a:prstGeom prst="line">
            <a:avLst/>
          </a:prstGeom>
          <a:noFill/>
          <a:ln w="9525">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41" name="AutoShape 5">
            <a:hlinkClick r:id="rId2" action="ppaction://hlinksldjump"/>
          </p:cNvPr>
          <p:cNvSpPr>
            <a:spLocks noChangeArrowheads="1"/>
          </p:cNvSpPr>
          <p:nvPr/>
        </p:nvSpPr>
        <p:spPr bwMode="gray">
          <a:xfrm>
            <a:off x="3143250" y="2452688"/>
            <a:ext cx="3538538"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a:hlinkClick r:id="rId3" action="ppaction://hlinksldjump"/>
              </a:rPr>
              <a:t>简介</a:t>
            </a:r>
            <a:r>
              <a:rPr lang="zh-CN" altLang="en-US" sz="2000">
                <a:ea typeface="华文新魏" panose="02010800040101010101" pitchFamily="2" charset="-122"/>
              </a:rPr>
              <a:t> </a:t>
            </a:r>
          </a:p>
        </p:txBody>
      </p:sp>
      <p:sp>
        <p:nvSpPr>
          <p:cNvPr id="65542" name="AutoShape 6"/>
          <p:cNvSpPr>
            <a:spLocks noChangeArrowheads="1"/>
          </p:cNvSpPr>
          <p:nvPr/>
        </p:nvSpPr>
        <p:spPr bwMode="gray">
          <a:xfrm>
            <a:off x="3143250" y="3821113"/>
            <a:ext cx="5697538"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a:hlinkClick r:id="rId4" action="ppaction://hlinksldjump"/>
              </a:rPr>
              <a:t>资源同步</a:t>
            </a:r>
            <a:r>
              <a:rPr lang="zh-CN" altLang="en-US" sz="2000">
                <a:ea typeface="华文新魏" panose="02010800040101010101" pitchFamily="2" charset="-122"/>
                <a:hlinkClick r:id="rId4" action="ppaction://hlinksldjump"/>
              </a:rPr>
              <a:t> </a:t>
            </a:r>
            <a:endParaRPr lang="zh-CN" altLang="en-US" sz="2000">
              <a:ea typeface="华文新魏" panose="02010800040101010101" pitchFamily="2" charset="-122"/>
            </a:endParaRPr>
          </a:p>
        </p:txBody>
      </p:sp>
      <p:sp>
        <p:nvSpPr>
          <p:cNvPr id="65543" name="AutoShape 7"/>
          <p:cNvSpPr>
            <a:spLocks noChangeArrowheads="1"/>
          </p:cNvSpPr>
          <p:nvPr/>
        </p:nvSpPr>
        <p:spPr bwMode="gray">
          <a:xfrm>
            <a:off x="3143250" y="3124200"/>
            <a:ext cx="5113338"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a:hlinkClick r:id="rId5" action="ppaction://hlinksldjump"/>
              </a:rPr>
              <a:t>函数列表 </a:t>
            </a:r>
            <a:endParaRPr lang="zh-CN" altLang="en-US" sz="2000"/>
          </a:p>
        </p:txBody>
      </p:sp>
      <p:grpSp>
        <p:nvGrpSpPr>
          <p:cNvPr id="65544" name="Group 8"/>
          <p:cNvGrpSpPr/>
          <p:nvPr/>
        </p:nvGrpSpPr>
        <p:grpSpPr bwMode="auto">
          <a:xfrm>
            <a:off x="2770188" y="2479678"/>
            <a:ext cx="355600" cy="519113"/>
            <a:chOff x="657" y="1203"/>
            <a:chExt cx="224" cy="327"/>
          </a:xfrm>
        </p:grpSpPr>
        <p:grpSp>
          <p:nvGrpSpPr>
            <p:cNvPr id="65563" name="Group 9"/>
            <p:cNvGrpSpPr/>
            <p:nvPr/>
          </p:nvGrpSpPr>
          <p:grpSpPr bwMode="auto">
            <a:xfrm>
              <a:off x="657" y="1203"/>
              <a:ext cx="224" cy="327"/>
              <a:chOff x="2078" y="1387"/>
              <a:chExt cx="1615" cy="2202"/>
            </a:xfrm>
          </p:grpSpPr>
          <p:sp>
            <p:nvSpPr>
              <p:cNvPr id="65565" name="Oval 10"/>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5566" name="Oval 11"/>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0124" name="Oval 12"/>
              <p:cNvSpPr>
                <a:spLocks noChangeArrowheads="1"/>
              </p:cNvSpPr>
              <p:nvPr/>
            </p:nvSpPr>
            <p:spPr bwMode="gray">
              <a:xfrm>
                <a:off x="2251"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p>
            </p:txBody>
          </p:sp>
          <p:sp>
            <p:nvSpPr>
              <p:cNvPr id="65568" name="Oval 13"/>
              <p:cNvSpPr>
                <a:spLocks noChangeArrowheads="1"/>
              </p:cNvSpPr>
              <p:nvPr/>
            </p:nvSpPr>
            <p:spPr bwMode="gray">
              <a:xfrm>
                <a:off x="2254" y="1479"/>
                <a:ext cx="1180" cy="2019"/>
              </a:xfrm>
              <a:prstGeom prst="ellipse">
                <a:avLst/>
              </a:prstGeom>
              <a:gradFill rotWithShape="1">
                <a:gsLst>
                  <a:gs pos="0">
                    <a:srgbClr val="000000"/>
                  </a:gs>
                  <a:gs pos="100000">
                    <a:srgbClr val="BCC4DC"/>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0126" name="Oval 14"/>
              <p:cNvSpPr>
                <a:spLocks noChangeArrowheads="1"/>
              </p:cNvSpPr>
              <p:nvPr/>
            </p:nvSpPr>
            <p:spPr bwMode="gray">
              <a:xfrm>
                <a:off x="2338" y="1387"/>
                <a:ext cx="1096" cy="22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p>
            </p:txBody>
          </p:sp>
          <p:sp>
            <p:nvSpPr>
              <p:cNvPr id="65570" name="Oval 15"/>
              <p:cNvSpPr>
                <a:spLocks noChangeArrowheads="1"/>
              </p:cNvSpPr>
              <p:nvPr/>
            </p:nvSpPr>
            <p:spPr bwMode="gray">
              <a:xfrm>
                <a:off x="2337" y="1478"/>
                <a:ext cx="1096" cy="2019"/>
              </a:xfrm>
              <a:prstGeom prst="ellipse">
                <a:avLst/>
              </a:prstGeom>
              <a:gradFill rotWithShape="1">
                <a:gsLst>
                  <a:gs pos="0">
                    <a:srgbClr val="BCC4DC"/>
                  </a:gs>
                  <a:gs pos="100000">
                    <a:srgbClr val="5B5F6B"/>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65564" name="Text Box 16"/>
            <p:cNvSpPr txBox="1">
              <a:spLocks noChangeArrowheads="1"/>
            </p:cNvSpPr>
            <p:nvPr/>
          </p:nvSpPr>
          <p:spPr bwMode="auto">
            <a:xfrm>
              <a:off x="671" y="1253"/>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1</a:t>
              </a:r>
            </a:p>
          </p:txBody>
        </p:sp>
      </p:grpSp>
      <p:grpSp>
        <p:nvGrpSpPr>
          <p:cNvPr id="65545" name="Group 17"/>
          <p:cNvGrpSpPr/>
          <p:nvPr/>
        </p:nvGrpSpPr>
        <p:grpSpPr bwMode="auto">
          <a:xfrm>
            <a:off x="2776538" y="3157542"/>
            <a:ext cx="381000" cy="519113"/>
            <a:chOff x="657" y="1640"/>
            <a:chExt cx="240" cy="327"/>
          </a:xfrm>
        </p:grpSpPr>
        <p:grpSp>
          <p:nvGrpSpPr>
            <p:cNvPr id="65555" name="Group 18"/>
            <p:cNvGrpSpPr/>
            <p:nvPr/>
          </p:nvGrpSpPr>
          <p:grpSpPr bwMode="auto">
            <a:xfrm>
              <a:off x="657" y="1640"/>
              <a:ext cx="240" cy="327"/>
              <a:chOff x="2078" y="1387"/>
              <a:chExt cx="1615" cy="2202"/>
            </a:xfrm>
          </p:grpSpPr>
          <p:sp>
            <p:nvSpPr>
              <p:cNvPr id="65557" name="Oval 19"/>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5558" name="Oval 20"/>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0133" name="Oval 21"/>
              <p:cNvSpPr>
                <a:spLocks noChangeArrowheads="1"/>
              </p:cNvSpPr>
              <p:nvPr/>
            </p:nvSpPr>
            <p:spPr bwMode="gray">
              <a:xfrm>
                <a:off x="2253"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p>
            </p:txBody>
          </p:sp>
          <p:sp>
            <p:nvSpPr>
              <p:cNvPr id="65560" name="Oval 22"/>
              <p:cNvSpPr>
                <a:spLocks noChangeArrowheads="1"/>
              </p:cNvSpPr>
              <p:nvPr/>
            </p:nvSpPr>
            <p:spPr bwMode="gray">
              <a:xfrm>
                <a:off x="2254" y="1479"/>
                <a:ext cx="1101" cy="2019"/>
              </a:xfrm>
              <a:prstGeom prst="ellipse">
                <a:avLst/>
              </a:prstGeom>
              <a:gradFill rotWithShape="1">
                <a:gsLst>
                  <a:gs pos="0">
                    <a:srgbClr val="000000"/>
                  </a:gs>
                  <a:gs pos="100000">
                    <a:srgbClr val="48BE67"/>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0135" name="Oval 23"/>
              <p:cNvSpPr>
                <a:spLocks noChangeArrowheads="1"/>
              </p:cNvSpPr>
              <p:nvPr/>
            </p:nvSpPr>
            <p:spPr bwMode="gray">
              <a:xfrm>
                <a:off x="2334" y="1387"/>
                <a:ext cx="1097" cy="22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p>
            </p:txBody>
          </p:sp>
          <p:sp>
            <p:nvSpPr>
              <p:cNvPr id="65562" name="Oval 24"/>
              <p:cNvSpPr>
                <a:spLocks noChangeArrowheads="1"/>
              </p:cNvSpPr>
              <p:nvPr/>
            </p:nvSpPr>
            <p:spPr bwMode="gray">
              <a:xfrm>
                <a:off x="2337" y="1478"/>
                <a:ext cx="1096" cy="2019"/>
              </a:xfrm>
              <a:prstGeom prst="ellipse">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65556" name="Text Box 25"/>
            <p:cNvSpPr txBox="1">
              <a:spLocks noChangeArrowheads="1"/>
            </p:cNvSpPr>
            <p:nvPr/>
          </p:nvSpPr>
          <p:spPr bwMode="auto">
            <a:xfrm>
              <a:off x="685" y="1688"/>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2</a:t>
              </a:r>
            </a:p>
          </p:txBody>
        </p:sp>
      </p:grpSp>
      <p:grpSp>
        <p:nvGrpSpPr>
          <p:cNvPr id="65546" name="Group 26"/>
          <p:cNvGrpSpPr/>
          <p:nvPr/>
        </p:nvGrpSpPr>
        <p:grpSpPr bwMode="auto">
          <a:xfrm>
            <a:off x="2776538" y="3806829"/>
            <a:ext cx="381000" cy="519113"/>
            <a:chOff x="657" y="2049"/>
            <a:chExt cx="240" cy="327"/>
          </a:xfrm>
        </p:grpSpPr>
        <p:grpSp>
          <p:nvGrpSpPr>
            <p:cNvPr id="65547" name="Group 27"/>
            <p:cNvGrpSpPr/>
            <p:nvPr/>
          </p:nvGrpSpPr>
          <p:grpSpPr bwMode="auto">
            <a:xfrm>
              <a:off x="657" y="2049"/>
              <a:ext cx="240" cy="327"/>
              <a:chOff x="2078" y="1387"/>
              <a:chExt cx="1615" cy="2202"/>
            </a:xfrm>
          </p:grpSpPr>
          <p:sp>
            <p:nvSpPr>
              <p:cNvPr id="65549" name="Oval 28"/>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5550" name="Oval 29"/>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0142" name="Oval 30"/>
              <p:cNvSpPr>
                <a:spLocks noChangeArrowheads="1"/>
              </p:cNvSpPr>
              <p:nvPr/>
            </p:nvSpPr>
            <p:spPr bwMode="gray">
              <a:xfrm>
                <a:off x="2253"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p>
            </p:txBody>
          </p:sp>
          <p:sp>
            <p:nvSpPr>
              <p:cNvPr id="65552" name="Oval 31"/>
              <p:cNvSpPr>
                <a:spLocks noChangeArrowheads="1"/>
              </p:cNvSpPr>
              <p:nvPr/>
            </p:nvSpPr>
            <p:spPr bwMode="gray">
              <a:xfrm>
                <a:off x="2254" y="1479"/>
                <a:ext cx="1101" cy="2019"/>
              </a:xfrm>
              <a:prstGeom prst="ellipse">
                <a:avLst/>
              </a:prstGeom>
              <a:gradFill rotWithShape="1">
                <a:gsLst>
                  <a:gs pos="0">
                    <a:srgbClr val="21B3E1"/>
                  </a:gs>
                  <a:gs pos="100000">
                    <a:srgbClr val="0F5368"/>
                  </a:gs>
                </a:gsLst>
                <a:lin ang="54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0144" name="Oval 32"/>
              <p:cNvSpPr>
                <a:spLocks noChangeArrowheads="1"/>
              </p:cNvSpPr>
              <p:nvPr/>
            </p:nvSpPr>
            <p:spPr bwMode="gray">
              <a:xfrm>
                <a:off x="2334" y="1387"/>
                <a:ext cx="1097" cy="22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p>
            </p:txBody>
          </p:sp>
          <p:sp>
            <p:nvSpPr>
              <p:cNvPr id="65554" name="Oval 33"/>
              <p:cNvSpPr>
                <a:spLocks noChangeArrowheads="1"/>
              </p:cNvSpPr>
              <p:nvPr/>
            </p:nvSpPr>
            <p:spPr bwMode="gray">
              <a:xfrm>
                <a:off x="2337" y="1478"/>
                <a:ext cx="1096" cy="2019"/>
              </a:xfrm>
              <a:prstGeom prst="ellipse">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65548" name="Text Box 34"/>
            <p:cNvSpPr txBox="1">
              <a:spLocks noChangeArrowheads="1"/>
            </p:cNvSpPr>
            <p:nvPr/>
          </p:nvSpPr>
          <p:spPr bwMode="auto">
            <a:xfrm>
              <a:off x="683" y="2102"/>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3</a:t>
              </a:r>
            </a:p>
          </p:txBody>
        </p:sp>
      </p:grpSp>
    </p:spTree>
    <p:extLst>
      <p:ext uri="{BB962C8B-B14F-4D97-AF65-F5344CB8AC3E}">
        <p14:creationId xmlns:p14="http://schemas.microsoft.com/office/powerpoint/2010/main" val="387192889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AutoShape 2"/>
          <p:cNvSpPr>
            <a:spLocks noChangeArrowheads="1"/>
          </p:cNvSpPr>
          <p:nvPr/>
        </p:nvSpPr>
        <p:spPr bwMode="auto">
          <a:xfrm>
            <a:off x="1774826" y="765176"/>
            <a:ext cx="47593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互斥信号量</a:t>
            </a:r>
            <a:r>
              <a:rPr lang="zh-CN" altLang="en-US" sz="2000">
                <a:ea typeface="华文新魏" panose="02010800040101010101" pitchFamily="2" charset="-122"/>
              </a:rPr>
              <a:t> </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66563"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092" name="AutoShape 4"/>
          <p:cNvSpPr>
            <a:spLocks noChangeArrowheads="1"/>
          </p:cNvSpPr>
          <p:nvPr/>
        </p:nvSpPr>
        <p:spPr bwMode="gray">
          <a:xfrm>
            <a:off x="6726239" y="721718"/>
            <a:ext cx="3284537"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简介</a:t>
            </a:r>
            <a:r>
              <a:rPr lang="zh-CN" altLang="en-US" sz="2000">
                <a:ea typeface="华文新魏" panose="02010800040101010101" pitchFamily="2" charset="-122"/>
              </a:rPr>
              <a:t> </a:t>
            </a:r>
          </a:p>
        </p:txBody>
      </p:sp>
      <p:sp>
        <p:nvSpPr>
          <p:cNvPr id="66565" name="Rectangle 49"/>
          <p:cNvSpPr>
            <a:spLocks noChangeArrowheads="1"/>
          </p:cNvSpPr>
          <p:nvPr/>
        </p:nvSpPr>
        <p:spPr bwMode="auto">
          <a:xfrm>
            <a:off x="-406400" y="2180223"/>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89154" name="Rectangle 66"/>
          <p:cNvSpPr>
            <a:spLocks noChangeArrowheads="1"/>
          </p:cNvSpPr>
          <p:nvPr/>
        </p:nvSpPr>
        <p:spPr bwMode="auto">
          <a:xfrm>
            <a:off x="2397126" y="5667375"/>
            <a:ext cx="74072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76225">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zh-CN" altLang="en-US" sz="1800">
                <a:ea typeface="黑体" panose="02010609060101010101" pitchFamily="49" charset="-122"/>
              </a:rPr>
              <a:t>互斥信号量也称为</a:t>
            </a:r>
            <a:r>
              <a:rPr kumimoji="1" lang="en-US" altLang="zh-CN" sz="1800">
                <a:ea typeface="黑体" panose="02010609060101010101" pitchFamily="49" charset="-122"/>
              </a:rPr>
              <a:t>mutex</a:t>
            </a:r>
            <a:r>
              <a:rPr kumimoji="1" lang="zh-CN" altLang="en-US" sz="1800">
                <a:ea typeface="黑体" panose="02010609060101010101" pitchFamily="49" charset="-122"/>
              </a:rPr>
              <a:t>，专用于资源同步。互斥信号量具有一些特性：占用一个空闲优先级，以便解决优先级反转问题。</a:t>
            </a:r>
          </a:p>
        </p:txBody>
      </p:sp>
      <p:sp>
        <p:nvSpPr>
          <p:cNvPr id="89155" name="Rectangle 67"/>
          <p:cNvSpPr>
            <a:spLocks noChangeArrowheads="1"/>
          </p:cNvSpPr>
          <p:nvPr/>
        </p:nvSpPr>
        <p:spPr bwMode="auto">
          <a:xfrm>
            <a:off x="2316163" y="1304926"/>
            <a:ext cx="7542212"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2000">
                <a:ea typeface="华文新魏" panose="02010800040101010101" pitchFamily="2" charset="-122"/>
              </a:rPr>
              <a:t>       </a:t>
            </a:r>
            <a:r>
              <a:rPr kumimoji="1" lang="zh-CN" altLang="en-US" sz="2000">
                <a:ea typeface="华文新魏" panose="02010800040101010101" pitchFamily="2" charset="-122"/>
              </a:rPr>
              <a:t>在日常生活中，出租车是一种常用的共享资源，当出租车载客时，从外面可以看到标识为载客；当空闲时，标识为空车。这样等车的人就可以根据标识知道出租车的当前状态，判断是否能够座上这辆车。这个标识牌就是一个二值信号量。由于这种二值信号量可以实现对共享资源的独占式处理，所以叫做互斥信号量。</a:t>
            </a:r>
          </a:p>
        </p:txBody>
      </p:sp>
      <p:grpSp>
        <p:nvGrpSpPr>
          <p:cNvPr id="89158" name="Group 70"/>
          <p:cNvGrpSpPr/>
          <p:nvPr/>
        </p:nvGrpSpPr>
        <p:grpSpPr bwMode="auto">
          <a:xfrm>
            <a:off x="4835526" y="5013325"/>
            <a:ext cx="1116013" cy="431800"/>
            <a:chOff x="1429" y="2137"/>
            <a:chExt cx="703" cy="272"/>
          </a:xfrm>
        </p:grpSpPr>
        <p:sp>
          <p:nvSpPr>
            <p:cNvPr id="66580" name="Oval 68"/>
            <p:cNvSpPr>
              <a:spLocks noChangeArrowheads="1"/>
            </p:cNvSpPr>
            <p:nvPr/>
          </p:nvSpPr>
          <p:spPr bwMode="auto">
            <a:xfrm>
              <a:off x="1429" y="2137"/>
              <a:ext cx="703" cy="272"/>
            </a:xfrm>
            <a:prstGeom prst="ellipse">
              <a:avLst/>
            </a:prstGeom>
            <a:gradFill rotWithShape="1">
              <a:gsLst>
                <a:gs pos="0">
                  <a:srgbClr val="FF4343"/>
                </a:gs>
                <a:gs pos="100000">
                  <a:srgbClr val="FFA6A6"/>
                </a:gs>
              </a:gsLst>
              <a:lin ang="5400000" scaled="1"/>
            </a:gra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6581" name="Text Box 69"/>
            <p:cNvSpPr txBox="1">
              <a:spLocks noChangeArrowheads="1"/>
            </p:cNvSpPr>
            <p:nvPr/>
          </p:nvSpPr>
          <p:spPr bwMode="auto">
            <a:xfrm>
              <a:off x="1429" y="2160"/>
              <a:ext cx="70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800" b="1">
                  <a:solidFill>
                    <a:schemeClr val="bg1"/>
                  </a:solidFill>
                </a:rPr>
                <a:t>载客</a:t>
              </a:r>
            </a:p>
          </p:txBody>
        </p:sp>
      </p:grpSp>
      <p:grpSp>
        <p:nvGrpSpPr>
          <p:cNvPr id="89159" name="Group 71"/>
          <p:cNvGrpSpPr/>
          <p:nvPr/>
        </p:nvGrpSpPr>
        <p:grpSpPr bwMode="auto">
          <a:xfrm>
            <a:off x="6275388" y="5013325"/>
            <a:ext cx="1116012" cy="431800"/>
            <a:chOff x="1429" y="2137"/>
            <a:chExt cx="703" cy="272"/>
          </a:xfrm>
        </p:grpSpPr>
        <p:sp>
          <p:nvSpPr>
            <p:cNvPr id="89160" name="Oval 72"/>
            <p:cNvSpPr>
              <a:spLocks noChangeArrowheads="1"/>
            </p:cNvSpPr>
            <p:nvPr/>
          </p:nvSpPr>
          <p:spPr bwMode="auto">
            <a:xfrm>
              <a:off x="1429" y="2137"/>
              <a:ext cx="703" cy="272"/>
            </a:xfrm>
            <a:prstGeom prst="ellipse">
              <a:avLst/>
            </a:prstGeom>
            <a:gradFill rotWithShape="1">
              <a:gsLst>
                <a:gs pos="0">
                  <a:schemeClr val="accent1"/>
                </a:gs>
                <a:gs pos="100000">
                  <a:schemeClr val="accent1">
                    <a:gamma/>
                    <a:tint val="54118"/>
                    <a:invGamma/>
                  </a:schemeClr>
                </a:gs>
              </a:gsLst>
              <a:lin ang="5400000" scaled="1"/>
            </a:gra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6579" name="Text Box 73"/>
            <p:cNvSpPr txBox="1">
              <a:spLocks noChangeArrowheads="1"/>
            </p:cNvSpPr>
            <p:nvPr/>
          </p:nvSpPr>
          <p:spPr bwMode="auto">
            <a:xfrm>
              <a:off x="1429" y="2160"/>
              <a:ext cx="70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800" b="1">
                  <a:solidFill>
                    <a:schemeClr val="bg1"/>
                  </a:solidFill>
                </a:rPr>
                <a:t>空车</a:t>
              </a:r>
            </a:p>
          </p:txBody>
        </p:sp>
      </p:grpSp>
      <p:sp>
        <p:nvSpPr>
          <p:cNvPr id="89162" name="Text Box 74"/>
          <p:cNvSpPr txBox="1">
            <a:spLocks noChangeArrowheads="1"/>
          </p:cNvSpPr>
          <p:nvPr/>
        </p:nvSpPr>
        <p:spPr bwMode="auto">
          <a:xfrm>
            <a:off x="5124451" y="4437063"/>
            <a:ext cx="2022475" cy="366712"/>
          </a:xfrm>
          <a:prstGeom prst="rect">
            <a:avLst/>
          </a:prstGeom>
          <a:gradFill rotWithShape="1">
            <a:gsLst>
              <a:gs pos="0">
                <a:srgbClr val="61C3E1"/>
              </a:gs>
              <a:gs pos="100000">
                <a:srgbClr val="9BD9EC"/>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800">
                <a:ea typeface="华文新魏" panose="02010800040101010101" pitchFamily="2" charset="-122"/>
              </a:rPr>
              <a:t>二值信号量</a:t>
            </a:r>
          </a:p>
        </p:txBody>
      </p:sp>
      <p:sp>
        <p:nvSpPr>
          <p:cNvPr id="89163" name="Text Box 75"/>
          <p:cNvSpPr txBox="1">
            <a:spLocks noChangeArrowheads="1"/>
          </p:cNvSpPr>
          <p:nvPr/>
        </p:nvSpPr>
        <p:spPr bwMode="auto">
          <a:xfrm>
            <a:off x="5124451" y="3644901"/>
            <a:ext cx="2022475" cy="646331"/>
          </a:xfrm>
          <a:prstGeom prst="rect">
            <a:avLst/>
          </a:prstGeom>
          <a:gradFill rotWithShape="1">
            <a:gsLst>
              <a:gs pos="0">
                <a:schemeClr val="hlink"/>
              </a:gs>
              <a:gs pos="100000">
                <a:schemeClr val="hlink">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defRPr/>
            </a:pPr>
            <a:r>
              <a:rPr lang="zh-CN" altLang="en-US">
                <a:ea typeface="黑体" panose="02010609060101010101" pitchFamily="49" charset="-122"/>
              </a:rPr>
              <a:t>可以实现对共享资源的独占式处理</a:t>
            </a:r>
          </a:p>
        </p:txBody>
      </p:sp>
      <p:sp>
        <p:nvSpPr>
          <p:cNvPr id="89164" name="Text Box 76"/>
          <p:cNvSpPr txBox="1">
            <a:spLocks noChangeArrowheads="1"/>
          </p:cNvSpPr>
          <p:nvPr/>
        </p:nvSpPr>
        <p:spPr bwMode="auto">
          <a:xfrm>
            <a:off x="5121275" y="3068638"/>
            <a:ext cx="2025650" cy="366712"/>
          </a:xfrm>
          <a:prstGeom prst="rect">
            <a:avLst/>
          </a:prstGeom>
          <a:gradFill rotWithShape="1">
            <a:gsLst>
              <a:gs pos="0">
                <a:srgbClr val="CC0000"/>
              </a:gs>
              <a:gs pos="100000">
                <a:srgbClr val="E88E8E"/>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800">
                <a:ea typeface="华文新魏" panose="02010800040101010101" pitchFamily="2" charset="-122"/>
              </a:rPr>
              <a:t>互斥信号量</a:t>
            </a:r>
          </a:p>
        </p:txBody>
      </p:sp>
      <p:sp>
        <p:nvSpPr>
          <p:cNvPr id="89165" name="Line 77"/>
          <p:cNvSpPr>
            <a:spLocks noChangeShapeType="1"/>
          </p:cNvSpPr>
          <p:nvPr/>
        </p:nvSpPr>
        <p:spPr bwMode="auto">
          <a:xfrm flipV="1">
            <a:off x="5553075" y="4803775"/>
            <a:ext cx="541338" cy="209550"/>
          </a:xfrm>
          <a:prstGeom prst="line">
            <a:avLst/>
          </a:prstGeom>
          <a:noFill/>
          <a:ln w="9525">
            <a:solidFill>
              <a:srgbClr val="FF4343"/>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66" name="Line 78"/>
          <p:cNvSpPr>
            <a:spLocks noChangeShapeType="1"/>
          </p:cNvSpPr>
          <p:nvPr/>
        </p:nvSpPr>
        <p:spPr bwMode="auto">
          <a:xfrm flipH="1" flipV="1">
            <a:off x="6094414" y="4797425"/>
            <a:ext cx="541337" cy="215900"/>
          </a:xfrm>
          <a:prstGeom prst="line">
            <a:avLst/>
          </a:prstGeom>
          <a:noFill/>
          <a:ln w="9525">
            <a:solidFill>
              <a:schemeClr val="accent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67" name="AutoShape 79"/>
          <p:cNvSpPr>
            <a:spLocks noChangeArrowheads="1"/>
          </p:cNvSpPr>
          <p:nvPr/>
        </p:nvSpPr>
        <p:spPr bwMode="gray">
          <a:xfrm rot="5400000">
            <a:off x="6037263" y="2795588"/>
            <a:ext cx="215900" cy="1482725"/>
          </a:xfrm>
          <a:prstGeom prst="leftArrow">
            <a:avLst>
              <a:gd name="adj1" fmla="val 31250"/>
              <a:gd name="adj2" fmla="val 53648"/>
            </a:avLst>
          </a:prstGeom>
          <a:gradFill rotWithShape="1">
            <a:gsLst>
              <a:gs pos="0">
                <a:srgbClr val="666699"/>
              </a:gs>
              <a:gs pos="100000">
                <a:srgbClr val="BEBED4"/>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2400"/>
              <a:t> </a:t>
            </a:r>
          </a:p>
        </p:txBody>
      </p:sp>
      <p:sp>
        <p:nvSpPr>
          <p:cNvPr id="89168" name="AutoShape 80"/>
          <p:cNvSpPr>
            <a:spLocks noChangeArrowheads="1"/>
          </p:cNvSpPr>
          <p:nvPr/>
        </p:nvSpPr>
        <p:spPr bwMode="gray">
          <a:xfrm rot="5400000">
            <a:off x="6073776" y="3587751"/>
            <a:ext cx="215900" cy="1482725"/>
          </a:xfrm>
          <a:prstGeom prst="leftArrow">
            <a:avLst>
              <a:gd name="adj1" fmla="val 31250"/>
              <a:gd name="adj2" fmla="val 53648"/>
            </a:avLst>
          </a:prstGeom>
          <a:gradFill rotWithShape="1">
            <a:gsLst>
              <a:gs pos="0">
                <a:srgbClr val="61C3E1"/>
              </a:gs>
              <a:gs pos="100000">
                <a:srgbClr val="BCE6F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2400"/>
              <a:t> </a:t>
            </a:r>
          </a:p>
        </p:txBody>
      </p:sp>
      <p:sp>
        <p:nvSpPr>
          <p:cNvPr id="89171" name="AutoShape 83"/>
          <p:cNvSpPr>
            <a:spLocks noChangeArrowheads="1"/>
          </p:cNvSpPr>
          <p:nvPr/>
        </p:nvSpPr>
        <p:spPr bwMode="auto">
          <a:xfrm>
            <a:off x="2532064" y="2960689"/>
            <a:ext cx="7037387" cy="2593975"/>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extLst>
      <p:ext uri="{BB962C8B-B14F-4D97-AF65-F5344CB8AC3E}">
        <p14:creationId xmlns:p14="http://schemas.microsoft.com/office/powerpoint/2010/main" val="5140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9092"/>
                                        </p:tgtEl>
                                        <p:attrNameLst>
                                          <p:attrName>style.visibility</p:attrName>
                                        </p:attrNameLst>
                                      </p:cBhvr>
                                      <p:to>
                                        <p:strVal val="visible"/>
                                      </p:to>
                                    </p:set>
                                    <p:anim calcmode="lin" valueType="num">
                                      <p:cBhvr additive="base">
                                        <p:cTn id="7" dur="500" fill="hold"/>
                                        <p:tgtEl>
                                          <p:spTgt spid="89092"/>
                                        </p:tgtEl>
                                        <p:attrNameLst>
                                          <p:attrName>ppt_x</p:attrName>
                                        </p:attrNameLst>
                                      </p:cBhvr>
                                      <p:tavLst>
                                        <p:tav tm="0">
                                          <p:val>
                                            <p:strVal val="1+#ppt_w/2"/>
                                          </p:val>
                                        </p:tav>
                                        <p:tav tm="100000">
                                          <p:val>
                                            <p:strVal val="#ppt_x"/>
                                          </p:val>
                                        </p:tav>
                                      </p:tavLst>
                                    </p:anim>
                                    <p:anim calcmode="lin" valueType="num">
                                      <p:cBhvr additive="base">
                                        <p:cTn id="8" dur="500" fill="hold"/>
                                        <p:tgtEl>
                                          <p:spTgt spid="8909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89155"/>
                                        </p:tgtEl>
                                        <p:attrNameLst>
                                          <p:attrName>style.visibility</p:attrName>
                                        </p:attrNameLst>
                                      </p:cBhvr>
                                      <p:to>
                                        <p:strVal val="visible"/>
                                      </p:to>
                                    </p:set>
                                    <p:animEffect transition="in" filter="blinds(horizontal)">
                                      <p:cBhvr>
                                        <p:cTn id="12" dur="500"/>
                                        <p:tgtEl>
                                          <p:spTgt spid="89155"/>
                                        </p:tgtEl>
                                      </p:cBhvr>
                                    </p:animEffect>
                                  </p:childTnLst>
                                </p:cTn>
                              </p:par>
                            </p:childTnLst>
                          </p:cTn>
                        </p:par>
                        <p:par>
                          <p:cTn id="13" fill="hold">
                            <p:stCondLst>
                              <p:cond delay="1000"/>
                            </p:stCondLst>
                            <p:childTnLst>
                              <p:par>
                                <p:cTn id="14" presetID="12" presetClass="entr" presetSubtype="4" fill="hold" grpId="0" nodeType="afterEffect">
                                  <p:stCondLst>
                                    <p:cond delay="0"/>
                                  </p:stCondLst>
                                  <p:childTnLst>
                                    <p:set>
                                      <p:cBhvr>
                                        <p:cTn id="15" dur="1" fill="hold">
                                          <p:stCondLst>
                                            <p:cond delay="0"/>
                                          </p:stCondLst>
                                        </p:cTn>
                                        <p:tgtEl>
                                          <p:spTgt spid="89171"/>
                                        </p:tgtEl>
                                        <p:attrNameLst>
                                          <p:attrName>style.visibility</p:attrName>
                                        </p:attrNameLst>
                                      </p:cBhvr>
                                      <p:to>
                                        <p:strVal val="visible"/>
                                      </p:to>
                                    </p:set>
                                    <p:animEffect transition="in" filter="slide(fromBottom)">
                                      <p:cBhvr>
                                        <p:cTn id="16" dur="500"/>
                                        <p:tgtEl>
                                          <p:spTgt spid="8917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91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915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nodeType="clickEffect">
                                  <p:stCondLst>
                                    <p:cond delay="0"/>
                                  </p:stCondLst>
                                  <p:childTnLst>
                                    <p:animEffect transition="out" filter="fade">
                                      <p:cBhvr>
                                        <p:cTn id="26" dur="500" tmFilter="0, 0; .2, .5; .8, .5; 1, 0"/>
                                        <p:tgtEl>
                                          <p:spTgt spid="89158"/>
                                        </p:tgtEl>
                                      </p:cBhvr>
                                    </p:animEffect>
                                    <p:animScale>
                                      <p:cBhvr>
                                        <p:cTn id="27" dur="250" autoRev="1" fill="hold"/>
                                        <p:tgtEl>
                                          <p:spTgt spid="89158"/>
                                        </p:tgtEl>
                                      </p:cBhvr>
                                      <p:by x="105000" y="105000"/>
                                    </p:animScale>
                                  </p:childTnLst>
                                </p:cTn>
                              </p:par>
                              <p:par>
                                <p:cTn id="28" presetID="22" presetClass="entr" presetSubtype="4" fill="hold" grpId="0" nodeType="withEffect">
                                  <p:stCondLst>
                                    <p:cond delay="0"/>
                                  </p:stCondLst>
                                  <p:childTnLst>
                                    <p:set>
                                      <p:cBhvr>
                                        <p:cTn id="29" dur="1" fill="hold">
                                          <p:stCondLst>
                                            <p:cond delay="0"/>
                                          </p:stCondLst>
                                        </p:cTn>
                                        <p:tgtEl>
                                          <p:spTgt spid="89165"/>
                                        </p:tgtEl>
                                        <p:attrNameLst>
                                          <p:attrName>style.visibility</p:attrName>
                                        </p:attrNameLst>
                                      </p:cBhvr>
                                      <p:to>
                                        <p:strVal val="visible"/>
                                      </p:to>
                                    </p:set>
                                    <p:animEffect transition="in" filter="wipe(down)">
                                      <p:cBhvr>
                                        <p:cTn id="30" dur="500"/>
                                        <p:tgtEl>
                                          <p:spTgt spid="89165"/>
                                        </p:tgtEl>
                                      </p:cBhvr>
                                    </p:animEffect>
                                  </p:childTnLst>
                                </p:cTn>
                              </p:par>
                              <p:par>
                                <p:cTn id="31" presetID="26" presetClass="emph" presetSubtype="0" fill="hold" nodeType="withEffect">
                                  <p:stCondLst>
                                    <p:cond delay="0"/>
                                  </p:stCondLst>
                                  <p:childTnLst>
                                    <p:animEffect transition="out" filter="fade">
                                      <p:cBhvr>
                                        <p:cTn id="32" dur="500" tmFilter="0, 0; .2, .5; .8, .5; 1, 0"/>
                                        <p:tgtEl>
                                          <p:spTgt spid="89159"/>
                                        </p:tgtEl>
                                      </p:cBhvr>
                                    </p:animEffect>
                                    <p:animScale>
                                      <p:cBhvr>
                                        <p:cTn id="33" dur="250" autoRev="1" fill="hold"/>
                                        <p:tgtEl>
                                          <p:spTgt spid="89159"/>
                                        </p:tgtEl>
                                      </p:cBhvr>
                                      <p:by x="105000" y="105000"/>
                                    </p:animScale>
                                  </p:childTnLst>
                                </p:cTn>
                              </p:par>
                              <p:par>
                                <p:cTn id="34" presetID="22" presetClass="entr" presetSubtype="4" fill="hold" grpId="0" nodeType="withEffect">
                                  <p:stCondLst>
                                    <p:cond delay="0"/>
                                  </p:stCondLst>
                                  <p:childTnLst>
                                    <p:set>
                                      <p:cBhvr>
                                        <p:cTn id="35" dur="1" fill="hold">
                                          <p:stCondLst>
                                            <p:cond delay="0"/>
                                          </p:stCondLst>
                                        </p:cTn>
                                        <p:tgtEl>
                                          <p:spTgt spid="89166"/>
                                        </p:tgtEl>
                                        <p:attrNameLst>
                                          <p:attrName>style.visibility</p:attrName>
                                        </p:attrNameLst>
                                      </p:cBhvr>
                                      <p:to>
                                        <p:strVal val="visible"/>
                                      </p:to>
                                    </p:set>
                                    <p:animEffect transition="in" filter="wipe(down)">
                                      <p:cBhvr>
                                        <p:cTn id="36" dur="500"/>
                                        <p:tgtEl>
                                          <p:spTgt spid="89166"/>
                                        </p:tgtEl>
                                      </p:cBhvr>
                                    </p:animEffec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89162"/>
                                        </p:tgtEl>
                                        <p:attrNameLst>
                                          <p:attrName>style.visibility</p:attrName>
                                        </p:attrNameLst>
                                      </p:cBhvr>
                                      <p:to>
                                        <p:strVal val="visible"/>
                                      </p:to>
                                    </p:set>
                                    <p:animEffect transition="in" filter="wipe(down)">
                                      <p:cBhvr>
                                        <p:cTn id="40" dur="500"/>
                                        <p:tgtEl>
                                          <p:spTgt spid="8916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89168"/>
                                        </p:tgtEl>
                                        <p:attrNameLst>
                                          <p:attrName>style.visibility</p:attrName>
                                        </p:attrNameLst>
                                      </p:cBhvr>
                                      <p:to>
                                        <p:strVal val="visible"/>
                                      </p:to>
                                    </p:set>
                                    <p:animEffect transition="in" filter="wipe(down)">
                                      <p:cBhvr>
                                        <p:cTn id="45" dur="500"/>
                                        <p:tgtEl>
                                          <p:spTgt spid="89168"/>
                                        </p:tgtEl>
                                      </p:cBhvr>
                                    </p:animEffect>
                                  </p:childTnLst>
                                </p:cTn>
                              </p:par>
                            </p:childTnLst>
                          </p:cTn>
                        </p:par>
                        <p:par>
                          <p:cTn id="46" fill="hold">
                            <p:stCondLst>
                              <p:cond delay="500"/>
                            </p:stCondLst>
                            <p:childTnLst>
                              <p:par>
                                <p:cTn id="47" presetID="1" presetClass="entr" presetSubtype="0" fill="hold" nodeType="afterEffect">
                                  <p:stCondLst>
                                    <p:cond delay="0"/>
                                  </p:stCondLst>
                                  <p:childTnLst>
                                    <p:set>
                                      <p:cBhvr>
                                        <p:cTn id="48" dur="1" fill="hold">
                                          <p:stCondLst>
                                            <p:cond delay="0"/>
                                          </p:stCondLst>
                                        </p:cTn>
                                        <p:tgtEl>
                                          <p:spTgt spid="89163"/>
                                        </p:tgtEl>
                                        <p:attrNameLst>
                                          <p:attrName>style.visibility</p:attrName>
                                        </p:attrNameLst>
                                      </p:cBhvr>
                                      <p:to>
                                        <p:strVal val="visible"/>
                                      </p:to>
                                    </p:set>
                                  </p:childTnLst>
                                </p:cTn>
                              </p:par>
                              <p:par>
                                <p:cTn id="49" presetID="26" presetClass="emph" presetSubtype="0" fill="hold" nodeType="withEffect">
                                  <p:stCondLst>
                                    <p:cond delay="0"/>
                                  </p:stCondLst>
                                  <p:childTnLst>
                                    <p:animEffect transition="out" filter="fade">
                                      <p:cBhvr>
                                        <p:cTn id="50" dur="500" tmFilter="0, 0; .2, .5; .8, .5; 1, 0"/>
                                        <p:tgtEl>
                                          <p:spTgt spid="89163"/>
                                        </p:tgtEl>
                                      </p:cBhvr>
                                    </p:animEffect>
                                    <p:animScale>
                                      <p:cBhvr>
                                        <p:cTn id="51" dur="250" autoRev="1" fill="hold"/>
                                        <p:tgtEl>
                                          <p:spTgt spid="89163"/>
                                        </p:tgtEl>
                                      </p:cBhvr>
                                      <p:by x="105000" y="105000"/>
                                    </p:animScale>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89167"/>
                                        </p:tgtEl>
                                        <p:attrNameLst>
                                          <p:attrName>style.visibility</p:attrName>
                                        </p:attrNameLst>
                                      </p:cBhvr>
                                      <p:to>
                                        <p:strVal val="visible"/>
                                      </p:to>
                                    </p:set>
                                    <p:animEffect transition="in" filter="wipe(down)">
                                      <p:cBhvr>
                                        <p:cTn id="56" dur="500"/>
                                        <p:tgtEl>
                                          <p:spTgt spid="89167"/>
                                        </p:tgtEl>
                                      </p:cBhvr>
                                    </p:animEffect>
                                  </p:childTnLst>
                                </p:cTn>
                              </p:par>
                            </p:childTnLst>
                          </p:cTn>
                        </p:par>
                        <p:par>
                          <p:cTn id="57" fill="hold">
                            <p:stCondLst>
                              <p:cond delay="500"/>
                            </p:stCondLst>
                            <p:childTnLst>
                              <p:par>
                                <p:cTn id="58" presetID="22" presetClass="entr" presetSubtype="4" fill="hold" grpId="0" nodeType="afterEffect">
                                  <p:stCondLst>
                                    <p:cond delay="0"/>
                                  </p:stCondLst>
                                  <p:childTnLst>
                                    <p:set>
                                      <p:cBhvr>
                                        <p:cTn id="59" dur="1" fill="hold">
                                          <p:stCondLst>
                                            <p:cond delay="0"/>
                                          </p:stCondLst>
                                        </p:cTn>
                                        <p:tgtEl>
                                          <p:spTgt spid="89164"/>
                                        </p:tgtEl>
                                        <p:attrNameLst>
                                          <p:attrName>style.visibility</p:attrName>
                                        </p:attrNameLst>
                                      </p:cBhvr>
                                      <p:to>
                                        <p:strVal val="visible"/>
                                      </p:to>
                                    </p:set>
                                    <p:animEffect transition="in" filter="wipe(down)">
                                      <p:cBhvr>
                                        <p:cTn id="60" dur="500"/>
                                        <p:tgtEl>
                                          <p:spTgt spid="89164"/>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89154"/>
                                        </p:tgtEl>
                                        <p:attrNameLst>
                                          <p:attrName>style.visibility</p:attrName>
                                        </p:attrNameLst>
                                      </p:cBhvr>
                                      <p:to>
                                        <p:strVal val="visible"/>
                                      </p:to>
                                    </p:set>
                                  </p:childTnLst>
                                </p:cTn>
                              </p:par>
                            </p:childTnLst>
                          </p:cTn>
                        </p:par>
                        <p:par>
                          <p:cTn id="65" fill="hold">
                            <p:stCondLst>
                              <p:cond delay="0"/>
                            </p:stCondLst>
                            <p:childTnLst>
                              <p:par>
                                <p:cTn id="66" presetID="27" presetClass="emph" presetSubtype="0" fill="hold" grpId="1" nodeType="afterEffect">
                                  <p:stCondLst>
                                    <p:cond delay="0"/>
                                  </p:stCondLst>
                                  <p:childTnLst>
                                    <p:animClr clrSpc="rgb" dir="cw">
                                      <p:cBhvr override="childStyle">
                                        <p:cTn id="67" dur="250" autoRev="1" fill="hold"/>
                                        <p:tgtEl>
                                          <p:spTgt spid="89154"/>
                                        </p:tgtEl>
                                        <p:attrNameLst>
                                          <p:attrName>style.color</p:attrName>
                                        </p:attrNameLst>
                                      </p:cBhvr>
                                      <p:to>
                                        <a:schemeClr val="bg1"/>
                                      </p:to>
                                    </p:animClr>
                                    <p:animClr clrSpc="rgb" dir="cw">
                                      <p:cBhvr>
                                        <p:cTn id="68" dur="250" autoRev="1" fill="hold"/>
                                        <p:tgtEl>
                                          <p:spTgt spid="89154"/>
                                        </p:tgtEl>
                                        <p:attrNameLst>
                                          <p:attrName>fillcolor</p:attrName>
                                        </p:attrNameLst>
                                      </p:cBhvr>
                                      <p:to>
                                        <a:schemeClr val="bg1"/>
                                      </p:to>
                                    </p:animClr>
                                    <p:set>
                                      <p:cBhvr>
                                        <p:cTn id="69" dur="250" autoRev="1" fill="hold"/>
                                        <p:tgtEl>
                                          <p:spTgt spid="89154"/>
                                        </p:tgtEl>
                                        <p:attrNameLst>
                                          <p:attrName>fill.type</p:attrName>
                                        </p:attrNameLst>
                                      </p:cBhvr>
                                      <p:to>
                                        <p:strVal val="solid"/>
                                      </p:to>
                                    </p:set>
                                    <p:set>
                                      <p:cBhvr>
                                        <p:cTn id="70" dur="250" autoRev="1" fill="hold"/>
                                        <p:tgtEl>
                                          <p:spTgt spid="8915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2" grpId="0" animBg="1"/>
      <p:bldP spid="89154" grpId="0"/>
      <p:bldP spid="89154" grpId="1"/>
      <p:bldP spid="89155" grpId="0"/>
      <p:bldP spid="89162" grpId="0" animBg="1"/>
      <p:bldP spid="89164" grpId="0" animBg="1"/>
      <p:bldP spid="89165" grpId="0" animBg="1"/>
      <p:bldP spid="89166" grpId="0" animBg="1"/>
      <p:bldP spid="89167" grpId="0" animBg="1"/>
      <p:bldP spid="89168" grpId="0" animBg="1"/>
      <p:bldP spid="89171" grpId="0" animBg="1"/>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AutoShape 2"/>
          <p:cNvSpPr>
            <a:spLocks noChangeArrowheads="1"/>
          </p:cNvSpPr>
          <p:nvPr/>
        </p:nvSpPr>
        <p:spPr bwMode="auto">
          <a:xfrm>
            <a:off x="1774826" y="765176"/>
            <a:ext cx="47593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互斥信号量</a:t>
            </a:r>
            <a:r>
              <a:rPr lang="zh-CN" altLang="en-US" sz="2000">
                <a:ea typeface="华文新魏" panose="02010800040101010101" pitchFamily="2" charset="-122"/>
              </a:rPr>
              <a:t> </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67587"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588" name="AutoShape 4"/>
          <p:cNvSpPr>
            <a:spLocks noChangeArrowheads="1"/>
          </p:cNvSpPr>
          <p:nvPr/>
        </p:nvSpPr>
        <p:spPr bwMode="gray">
          <a:xfrm>
            <a:off x="6726239" y="721718"/>
            <a:ext cx="3284537"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简介</a:t>
            </a:r>
            <a:r>
              <a:rPr lang="zh-CN" altLang="en-US" sz="2000">
                <a:ea typeface="华文新魏" panose="02010800040101010101" pitchFamily="2" charset="-122"/>
              </a:rPr>
              <a:t> </a:t>
            </a:r>
          </a:p>
        </p:txBody>
      </p:sp>
      <p:sp>
        <p:nvSpPr>
          <p:cNvPr id="67589" name="Rectangle 5"/>
          <p:cNvSpPr>
            <a:spLocks noChangeArrowheads="1"/>
          </p:cNvSpPr>
          <p:nvPr/>
        </p:nvSpPr>
        <p:spPr bwMode="auto">
          <a:xfrm>
            <a:off x="-406400" y="2180223"/>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4218" name="Text Box 10"/>
          <p:cNvSpPr txBox="1">
            <a:spLocks noChangeArrowheads="1"/>
          </p:cNvSpPr>
          <p:nvPr/>
        </p:nvSpPr>
        <p:spPr bwMode="auto">
          <a:xfrm>
            <a:off x="2761774" y="3074989"/>
            <a:ext cx="738664" cy="1190625"/>
          </a:xfrm>
          <a:prstGeom prst="rect">
            <a:avLst/>
          </a:prstGeom>
          <a:gradFill rotWithShape="1">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lgn="ctr">
              <a:spcBef>
                <a:spcPct val="50000"/>
              </a:spcBef>
              <a:defRPr/>
            </a:pPr>
            <a:r>
              <a:rPr lang="zh-CN" altLang="en-US">
                <a:ea typeface="华文新魏" panose="02010800040101010101" pitchFamily="2" charset="-122"/>
              </a:rPr>
              <a:t>优先级列表</a:t>
            </a:r>
          </a:p>
        </p:txBody>
      </p:sp>
      <p:sp>
        <p:nvSpPr>
          <p:cNvPr id="94222" name="Text Box 14"/>
          <p:cNvSpPr txBox="1">
            <a:spLocks noChangeArrowheads="1"/>
          </p:cNvSpPr>
          <p:nvPr/>
        </p:nvSpPr>
        <p:spPr bwMode="auto">
          <a:xfrm>
            <a:off x="3500438" y="3074989"/>
            <a:ext cx="1922462" cy="396875"/>
          </a:xfrm>
          <a:prstGeom prst="rect">
            <a:avLst/>
          </a:prstGeom>
          <a:gradFill rotWithShape="1">
            <a:gsLst>
              <a:gs pos="0">
                <a:srgbClr val="008000"/>
              </a:gs>
              <a:gs pos="100000">
                <a:srgbClr val="75BA75"/>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2000">
                <a:ea typeface="华文新魏" panose="02010800040101010101" pitchFamily="2" charset="-122"/>
              </a:rPr>
              <a:t>任务</a:t>
            </a:r>
            <a:r>
              <a:rPr lang="en-US" altLang="zh-CN" sz="2000">
                <a:ea typeface="华文新魏" panose="02010800040101010101" pitchFamily="2" charset="-122"/>
              </a:rPr>
              <a:t>1</a:t>
            </a:r>
          </a:p>
        </p:txBody>
      </p:sp>
      <p:sp>
        <p:nvSpPr>
          <p:cNvPr id="94223" name="Text Box 15"/>
          <p:cNvSpPr txBox="1">
            <a:spLocks noChangeArrowheads="1"/>
          </p:cNvSpPr>
          <p:nvPr/>
        </p:nvSpPr>
        <p:spPr bwMode="auto">
          <a:xfrm>
            <a:off x="3500438" y="3471864"/>
            <a:ext cx="1922462" cy="396875"/>
          </a:xfrm>
          <a:prstGeom prst="rect">
            <a:avLst/>
          </a:prstGeom>
          <a:gradFill rotWithShape="1">
            <a:gsLst>
              <a:gs pos="0">
                <a:srgbClr val="D0D5E6"/>
              </a:gs>
              <a:gs pos="100000">
                <a:srgbClr val="C0C4D4"/>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2000">
                <a:ea typeface="华文新魏" panose="02010800040101010101" pitchFamily="2" charset="-122"/>
              </a:rPr>
              <a:t>任务</a:t>
            </a:r>
            <a:r>
              <a:rPr lang="en-US" altLang="zh-CN" sz="2000">
                <a:ea typeface="华文新魏" panose="02010800040101010101" pitchFamily="2" charset="-122"/>
              </a:rPr>
              <a:t>2</a:t>
            </a:r>
          </a:p>
        </p:txBody>
      </p:sp>
      <p:sp>
        <p:nvSpPr>
          <p:cNvPr id="94224" name="Text Box 16"/>
          <p:cNvSpPr txBox="1">
            <a:spLocks noChangeArrowheads="1"/>
          </p:cNvSpPr>
          <p:nvPr/>
        </p:nvSpPr>
        <p:spPr bwMode="auto">
          <a:xfrm>
            <a:off x="3500438" y="3868739"/>
            <a:ext cx="1922462" cy="396875"/>
          </a:xfrm>
          <a:prstGeom prst="rect">
            <a:avLst/>
          </a:prstGeom>
          <a:gradFill rotWithShape="1">
            <a:gsLst>
              <a:gs pos="0">
                <a:srgbClr val="008000"/>
              </a:gs>
              <a:gs pos="100000">
                <a:srgbClr val="6DB66D"/>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2000">
                <a:ea typeface="华文新魏" panose="02010800040101010101" pitchFamily="2" charset="-122"/>
              </a:rPr>
              <a:t>任务</a:t>
            </a:r>
            <a:r>
              <a:rPr lang="en-US" altLang="zh-CN" sz="2000">
                <a:ea typeface="华文新魏" panose="02010800040101010101" pitchFamily="2" charset="-122"/>
              </a:rPr>
              <a:t>3</a:t>
            </a:r>
          </a:p>
        </p:txBody>
      </p:sp>
      <p:grpSp>
        <p:nvGrpSpPr>
          <p:cNvPr id="94262" name="Group 54"/>
          <p:cNvGrpSpPr/>
          <p:nvPr/>
        </p:nvGrpSpPr>
        <p:grpSpPr bwMode="auto">
          <a:xfrm>
            <a:off x="5422900" y="2960688"/>
            <a:ext cx="433388" cy="1409700"/>
            <a:chOff x="3198" y="1428"/>
            <a:chExt cx="273" cy="888"/>
          </a:xfrm>
        </p:grpSpPr>
        <p:sp>
          <p:nvSpPr>
            <p:cNvPr id="67606" name="Line 18"/>
            <p:cNvSpPr>
              <a:spLocks noChangeShapeType="1"/>
            </p:cNvSpPr>
            <p:nvPr/>
          </p:nvSpPr>
          <p:spPr bwMode="auto">
            <a:xfrm>
              <a:off x="3244" y="1500"/>
              <a:ext cx="0" cy="771"/>
            </a:xfrm>
            <a:prstGeom prst="line">
              <a:avLst/>
            </a:prstGeom>
            <a:noFill/>
            <a:ln w="31750">
              <a:solidFill>
                <a:schemeClr val="bg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607" name="Text Box 19"/>
            <p:cNvSpPr txBox="1">
              <a:spLocks noChangeArrowheads="1"/>
            </p:cNvSpPr>
            <p:nvPr/>
          </p:nvSpPr>
          <p:spPr bwMode="auto">
            <a:xfrm>
              <a:off x="3198" y="1428"/>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1800">
                  <a:solidFill>
                    <a:srgbClr val="CC0000"/>
                  </a:solidFill>
                  <a:ea typeface="华文新魏" panose="02010800040101010101" pitchFamily="2" charset="-122"/>
                </a:rPr>
                <a:t>高</a:t>
              </a:r>
            </a:p>
          </p:txBody>
        </p:sp>
        <p:sp>
          <p:nvSpPr>
            <p:cNvPr id="67608" name="Text Box 20"/>
            <p:cNvSpPr txBox="1">
              <a:spLocks noChangeArrowheads="1"/>
            </p:cNvSpPr>
            <p:nvPr/>
          </p:nvSpPr>
          <p:spPr bwMode="auto">
            <a:xfrm>
              <a:off x="3211" y="2085"/>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1800">
                  <a:solidFill>
                    <a:srgbClr val="008000"/>
                  </a:solidFill>
                  <a:ea typeface="华文新魏" panose="02010800040101010101" pitchFamily="2" charset="-122"/>
                </a:rPr>
                <a:t>低</a:t>
              </a:r>
            </a:p>
          </p:txBody>
        </p:sp>
      </p:grpSp>
      <p:grpSp>
        <p:nvGrpSpPr>
          <p:cNvPr id="94253" name="Group 45"/>
          <p:cNvGrpSpPr/>
          <p:nvPr/>
        </p:nvGrpSpPr>
        <p:grpSpPr bwMode="auto">
          <a:xfrm>
            <a:off x="6275388" y="3752851"/>
            <a:ext cx="804862" cy="695325"/>
            <a:chOff x="2190" y="1402"/>
            <a:chExt cx="847" cy="843"/>
          </a:xfrm>
        </p:grpSpPr>
        <p:grpSp>
          <p:nvGrpSpPr>
            <p:cNvPr id="67602" name="Group 46"/>
            <p:cNvGrpSpPr/>
            <p:nvPr/>
          </p:nvGrpSpPr>
          <p:grpSpPr bwMode="auto">
            <a:xfrm>
              <a:off x="2190" y="1402"/>
              <a:ext cx="844" cy="843"/>
              <a:chOff x="2016" y="1920"/>
              <a:chExt cx="1680" cy="1680"/>
            </a:xfrm>
          </p:grpSpPr>
          <p:sp>
            <p:nvSpPr>
              <p:cNvPr id="67604" name="Oval 47"/>
              <p:cNvSpPr>
                <a:spLocks noChangeArrowheads="1"/>
              </p:cNvSpPr>
              <p:nvPr/>
            </p:nvSpPr>
            <p:spPr bwMode="gray">
              <a:xfrm>
                <a:off x="2016" y="1920"/>
                <a:ext cx="1680" cy="1680"/>
              </a:xfrm>
              <a:prstGeom prst="ellipse">
                <a:avLst/>
              </a:prstGeom>
              <a:gradFill rotWithShape="1">
                <a:gsLst>
                  <a:gs pos="0">
                    <a:srgbClr val="F14343"/>
                  </a:gs>
                  <a:gs pos="100000">
                    <a:srgbClr val="922929"/>
                  </a:gs>
                </a:gsLst>
                <a:lin ang="5400000" scaled="1"/>
              </a:gradFill>
              <a:ln w="25400">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7605" name="Freeform 48"/>
              <p:cNvSpPr/>
              <p:nvPr/>
            </p:nvSpPr>
            <p:spPr bwMode="gray">
              <a:xfrm>
                <a:off x="2208" y="1948"/>
                <a:ext cx="1296" cy="634"/>
              </a:xfrm>
              <a:custGeom>
                <a:avLst/>
                <a:gdLst>
                  <a:gd name="T0" fmla="*/ 1205 w 1321"/>
                  <a:gd name="T1" fmla="*/ 252 h 712"/>
                  <a:gd name="T2" fmla="*/ 1220 w 1321"/>
                  <a:gd name="T3" fmla="*/ 279 h 712"/>
                  <a:gd name="T4" fmla="*/ 1223 w 1321"/>
                  <a:gd name="T5" fmla="*/ 302 h 712"/>
                  <a:gd name="T6" fmla="*/ 1218 w 1321"/>
                  <a:gd name="T7" fmla="*/ 324 h 712"/>
                  <a:gd name="T8" fmla="*/ 1202 w 1321"/>
                  <a:gd name="T9" fmla="*/ 345 h 712"/>
                  <a:gd name="T10" fmla="*/ 1178 w 1321"/>
                  <a:gd name="T11" fmla="*/ 364 h 712"/>
                  <a:gd name="T12" fmla="*/ 1148 w 1321"/>
                  <a:gd name="T13" fmla="*/ 380 h 712"/>
                  <a:gd name="T14" fmla="*/ 1108 w 1321"/>
                  <a:gd name="T15" fmla="*/ 394 h 712"/>
                  <a:gd name="T16" fmla="*/ 1063 w 1321"/>
                  <a:gd name="T17" fmla="*/ 409 h 712"/>
                  <a:gd name="T18" fmla="*/ 1011 w 1321"/>
                  <a:gd name="T19" fmla="*/ 419 h 712"/>
                  <a:gd name="T20" fmla="*/ 955 w 1321"/>
                  <a:gd name="T21" fmla="*/ 429 h 712"/>
                  <a:gd name="T22" fmla="*/ 896 w 1321"/>
                  <a:gd name="T23" fmla="*/ 436 h 712"/>
                  <a:gd name="T24" fmla="*/ 830 w 1321"/>
                  <a:gd name="T25" fmla="*/ 443 h 712"/>
                  <a:gd name="T26" fmla="*/ 763 w 1321"/>
                  <a:gd name="T27" fmla="*/ 446 h 712"/>
                  <a:gd name="T28" fmla="*/ 737 w 1321"/>
                  <a:gd name="T29" fmla="*/ 448 h 712"/>
                  <a:gd name="T30" fmla="*/ 441 w 1321"/>
                  <a:gd name="T31" fmla="*/ 448 h 712"/>
                  <a:gd name="T32" fmla="*/ 437 w 1321"/>
                  <a:gd name="T33" fmla="*/ 448 h 712"/>
                  <a:gd name="T34" fmla="*/ 379 w 1321"/>
                  <a:gd name="T35" fmla="*/ 445 h 712"/>
                  <a:gd name="T36" fmla="*/ 323 w 1321"/>
                  <a:gd name="T37" fmla="*/ 443 h 712"/>
                  <a:gd name="T38" fmla="*/ 270 w 1321"/>
                  <a:gd name="T39" fmla="*/ 438 h 712"/>
                  <a:gd name="T40" fmla="*/ 219 w 1321"/>
                  <a:gd name="T41" fmla="*/ 434 h 712"/>
                  <a:gd name="T42" fmla="*/ 173 w 1321"/>
                  <a:gd name="T43" fmla="*/ 426 h 712"/>
                  <a:gd name="T44" fmla="*/ 130 w 1321"/>
                  <a:gd name="T45" fmla="*/ 416 h 712"/>
                  <a:gd name="T46" fmla="*/ 94 w 1321"/>
                  <a:gd name="T47" fmla="*/ 408 h 712"/>
                  <a:gd name="T48" fmla="*/ 63 w 1321"/>
                  <a:gd name="T49" fmla="*/ 396 h 712"/>
                  <a:gd name="T50" fmla="*/ 35 w 1321"/>
                  <a:gd name="T51" fmla="*/ 382 h 712"/>
                  <a:gd name="T52" fmla="*/ 18 w 1321"/>
                  <a:gd name="T53" fmla="*/ 366 h 712"/>
                  <a:gd name="T54" fmla="*/ 6 w 1321"/>
                  <a:gd name="T55" fmla="*/ 348 h 712"/>
                  <a:gd name="T56" fmla="*/ 0 w 1321"/>
                  <a:gd name="T57" fmla="*/ 329 h 712"/>
                  <a:gd name="T58" fmla="*/ 0 w 1321"/>
                  <a:gd name="T59" fmla="*/ 327 h 712"/>
                  <a:gd name="T60" fmla="*/ 4 w 1321"/>
                  <a:gd name="T61" fmla="*/ 306 h 712"/>
                  <a:gd name="T62" fmla="*/ 16 w 1321"/>
                  <a:gd name="T63" fmla="*/ 280 h 712"/>
                  <a:gd name="T64" fmla="*/ 47 w 1321"/>
                  <a:gd name="T65" fmla="*/ 232 h 712"/>
                  <a:gd name="T66" fmla="*/ 86 w 1321"/>
                  <a:gd name="T67" fmla="*/ 188 h 712"/>
                  <a:gd name="T68" fmla="*/ 135 w 1321"/>
                  <a:gd name="T69" fmla="*/ 148 h 712"/>
                  <a:gd name="T70" fmla="*/ 188 w 1321"/>
                  <a:gd name="T71" fmla="*/ 111 h 712"/>
                  <a:gd name="T72" fmla="*/ 250 w 1321"/>
                  <a:gd name="T73" fmla="*/ 78 h 712"/>
                  <a:gd name="T74" fmla="*/ 317 w 1321"/>
                  <a:gd name="T75" fmla="*/ 52 h 712"/>
                  <a:gd name="T76" fmla="*/ 384 w 1321"/>
                  <a:gd name="T77" fmla="*/ 29 h 712"/>
                  <a:gd name="T78" fmla="*/ 461 w 1321"/>
                  <a:gd name="T79" fmla="*/ 13 h 712"/>
                  <a:gd name="T80" fmla="*/ 538 w 1321"/>
                  <a:gd name="T81" fmla="*/ 4 h 712"/>
                  <a:gd name="T82" fmla="*/ 618 w 1321"/>
                  <a:gd name="T83" fmla="*/ 0 h 712"/>
                  <a:gd name="T84" fmla="*/ 618 w 1321"/>
                  <a:gd name="T85" fmla="*/ 0 h 712"/>
                  <a:gd name="T86" fmla="*/ 703 w 1321"/>
                  <a:gd name="T87" fmla="*/ 4 h 712"/>
                  <a:gd name="T88" fmla="*/ 785 w 1321"/>
                  <a:gd name="T89" fmla="*/ 14 h 712"/>
                  <a:gd name="T90" fmla="*/ 863 w 1321"/>
                  <a:gd name="T91" fmla="*/ 33 h 712"/>
                  <a:gd name="T92" fmla="*/ 936 w 1321"/>
                  <a:gd name="T93" fmla="*/ 56 h 712"/>
                  <a:gd name="T94" fmla="*/ 1003 w 1321"/>
                  <a:gd name="T95" fmla="*/ 86 h 712"/>
                  <a:gd name="T96" fmla="*/ 1064 w 1321"/>
                  <a:gd name="T97" fmla="*/ 122 h 712"/>
                  <a:gd name="T98" fmla="*/ 1119 w 1321"/>
                  <a:gd name="T99" fmla="*/ 161 h 712"/>
                  <a:gd name="T100" fmla="*/ 1166 w 1321"/>
                  <a:gd name="T101" fmla="*/ 204 h 712"/>
                  <a:gd name="T102" fmla="*/ 1205 w 1321"/>
                  <a:gd name="T103" fmla="*/ 252 h 712"/>
                  <a:gd name="T104" fmla="*/ 1205 w 1321"/>
                  <a:gd name="T105" fmla="*/ 252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chemeClr val="bg1"/>
                  </a:gs>
                  <a:gs pos="100000">
                    <a:srgbClr val="FF3300"/>
                  </a:gs>
                </a:gsLst>
                <a:lin ang="5400000" scaled="1"/>
              </a:gradFill>
              <a:ln>
                <a:noFill/>
              </a:ln>
              <a:extLst>
                <a:ext uri="{91240B29-F687-4F45-9708-019B960494DF}">
                  <a14:hiddenLine xmlns:a14="http://schemas.microsoft.com/office/drawing/2010/main" w="0">
                    <a:solidFill>
                      <a:srgbClr val="BBF6EE"/>
                    </a:solidFill>
                    <a:prstDash val="solid"/>
                    <a:round/>
                  </a14:hiddenLine>
                </a:ext>
              </a:extLst>
            </p:spPr>
            <p:txBody>
              <a:bodyPr/>
              <a:lstStyle/>
              <a:p>
                <a:endParaRPr lang="zh-CN" altLang="en-US"/>
              </a:p>
            </p:txBody>
          </p:sp>
        </p:grpSp>
        <p:sp>
          <p:nvSpPr>
            <p:cNvPr id="67603" name="Text Box 49"/>
            <p:cNvSpPr txBox="1">
              <a:spLocks noChangeArrowheads="1"/>
            </p:cNvSpPr>
            <p:nvPr/>
          </p:nvSpPr>
          <p:spPr bwMode="gray">
            <a:xfrm>
              <a:off x="2202" y="1691"/>
              <a:ext cx="835" cy="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1200"/>
                <a:t>共享资源</a:t>
              </a:r>
            </a:p>
          </p:txBody>
        </p:sp>
      </p:grpSp>
      <p:sp>
        <p:nvSpPr>
          <p:cNvPr id="94269" name="Text Box 61"/>
          <p:cNvSpPr txBox="1">
            <a:spLocks noChangeArrowheads="1"/>
          </p:cNvSpPr>
          <p:nvPr/>
        </p:nvSpPr>
        <p:spPr bwMode="auto">
          <a:xfrm>
            <a:off x="2459039" y="1485901"/>
            <a:ext cx="738187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50000"/>
              </a:spcBef>
              <a:buClrTx/>
              <a:buFontTx/>
              <a:buNone/>
            </a:pPr>
            <a:r>
              <a:rPr lang="en-US" altLang="zh-CN" sz="2000" dirty="0">
                <a:ea typeface="华文新魏" panose="02010800040101010101" pitchFamily="2" charset="-122"/>
              </a:rPr>
              <a:t>      </a:t>
            </a:r>
            <a:r>
              <a:rPr lang="zh-CN" altLang="en-US" sz="2000" dirty="0">
                <a:ea typeface="华文新魏" panose="02010800040101010101" pitchFamily="2" charset="-122"/>
              </a:rPr>
              <a:t>假设任务</a:t>
            </a:r>
            <a:r>
              <a:rPr lang="en-US" altLang="zh-CN" sz="2000" dirty="0">
                <a:ea typeface="华文新魏" panose="02010800040101010101" pitchFamily="2" charset="-122"/>
              </a:rPr>
              <a:t>1</a:t>
            </a:r>
            <a:r>
              <a:rPr lang="zh-CN" altLang="en-US" sz="2000" dirty="0">
                <a:ea typeface="华文新魏" panose="02010800040101010101" pitchFamily="2" charset="-122"/>
              </a:rPr>
              <a:t>和任务</a:t>
            </a:r>
            <a:r>
              <a:rPr lang="en-US" altLang="zh-CN" sz="2000" dirty="0">
                <a:ea typeface="华文新魏" panose="02010800040101010101" pitchFamily="2" charset="-122"/>
              </a:rPr>
              <a:t>3</a:t>
            </a:r>
            <a:r>
              <a:rPr lang="zh-CN" altLang="en-US" sz="2000" dirty="0">
                <a:ea typeface="华文新魏" panose="02010800040101010101" pitchFamily="2" charset="-122"/>
              </a:rPr>
              <a:t>共享一个资源，任务</a:t>
            </a:r>
            <a:r>
              <a:rPr lang="en-US" altLang="zh-CN" sz="2000" dirty="0">
                <a:ea typeface="华文新魏" panose="02010800040101010101" pitchFamily="2" charset="-122"/>
              </a:rPr>
              <a:t>2</a:t>
            </a:r>
            <a:r>
              <a:rPr lang="zh-CN" altLang="en-US" sz="2000" dirty="0">
                <a:ea typeface="华文新魏" panose="02010800040101010101" pitchFamily="2" charset="-122"/>
              </a:rPr>
              <a:t>为优先级介于任务</a:t>
            </a:r>
            <a:r>
              <a:rPr lang="en-US" altLang="zh-CN" sz="2000" dirty="0">
                <a:ea typeface="华文新魏" panose="02010800040101010101" pitchFamily="2" charset="-122"/>
              </a:rPr>
              <a:t>1</a:t>
            </a:r>
            <a:r>
              <a:rPr lang="zh-CN" altLang="en-US" sz="2000" dirty="0">
                <a:ea typeface="华文新魏" panose="02010800040101010101" pitchFamily="2" charset="-122"/>
              </a:rPr>
              <a:t>和任务</a:t>
            </a:r>
            <a:r>
              <a:rPr lang="en-US" altLang="zh-CN" sz="2000" dirty="0">
                <a:ea typeface="华文新魏" panose="02010800040101010101" pitchFamily="2" charset="-122"/>
              </a:rPr>
              <a:t>3</a:t>
            </a:r>
            <a:r>
              <a:rPr lang="zh-CN" altLang="en-US" sz="2000" dirty="0">
                <a:ea typeface="华文新魏" panose="02010800040101010101" pitchFamily="2" charset="-122"/>
              </a:rPr>
              <a:t>之间的一个与该共享资源无关任务，分析优先级反转问题。</a:t>
            </a:r>
          </a:p>
        </p:txBody>
      </p:sp>
      <p:sp>
        <p:nvSpPr>
          <p:cNvPr id="94270" name="Text Box 62"/>
          <p:cNvSpPr txBox="1">
            <a:spLocks noChangeArrowheads="1"/>
          </p:cNvSpPr>
          <p:nvPr/>
        </p:nvSpPr>
        <p:spPr bwMode="auto">
          <a:xfrm>
            <a:off x="5843589" y="3536950"/>
            <a:ext cx="34559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50000"/>
              </a:spcBef>
              <a:buClrTx/>
              <a:buFontTx/>
              <a:buNone/>
            </a:pPr>
            <a:r>
              <a:rPr lang="zh-CN" altLang="en-US" sz="1400">
                <a:ea typeface="黑体" panose="02010609060101010101" pitchFamily="49" charset="-122"/>
              </a:rPr>
              <a:t>任务</a:t>
            </a:r>
            <a:r>
              <a:rPr lang="en-US" altLang="zh-CN" sz="1400">
                <a:ea typeface="黑体" panose="02010609060101010101" pitchFamily="49" charset="-122"/>
              </a:rPr>
              <a:t>2</a:t>
            </a:r>
            <a:r>
              <a:rPr lang="zh-CN" altLang="en-US" sz="1400">
                <a:ea typeface="黑体" panose="02010609060101010101" pitchFamily="49" charset="-122"/>
              </a:rPr>
              <a:t>优先级高于任务</a:t>
            </a:r>
            <a:r>
              <a:rPr lang="en-US" altLang="zh-CN" sz="1400">
                <a:ea typeface="黑体" panose="02010609060101010101" pitchFamily="49" charset="-122"/>
              </a:rPr>
              <a:t>3</a:t>
            </a:r>
            <a:r>
              <a:rPr lang="zh-CN" altLang="en-US" sz="1400">
                <a:ea typeface="黑体" panose="02010609060101010101" pitchFamily="49" charset="-122"/>
              </a:rPr>
              <a:t>而进入运行状态</a:t>
            </a:r>
          </a:p>
        </p:txBody>
      </p:sp>
      <p:sp>
        <p:nvSpPr>
          <p:cNvPr id="94271" name="Rectangle 63"/>
          <p:cNvSpPr>
            <a:spLocks noChangeArrowheads="1"/>
          </p:cNvSpPr>
          <p:nvPr/>
        </p:nvSpPr>
        <p:spPr bwMode="auto">
          <a:xfrm>
            <a:off x="5843589" y="3105150"/>
            <a:ext cx="34559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50000"/>
              </a:spcBef>
              <a:buClrTx/>
              <a:buFontTx/>
              <a:buNone/>
            </a:pPr>
            <a:r>
              <a:rPr lang="zh-CN" altLang="en-US" sz="1400">
                <a:ea typeface="黑体" panose="02010609060101010101" pitchFamily="49" charset="-122"/>
              </a:rPr>
              <a:t>任务</a:t>
            </a:r>
            <a:r>
              <a:rPr lang="en-US" altLang="zh-CN" sz="1400">
                <a:ea typeface="黑体" panose="02010609060101010101" pitchFamily="49" charset="-122"/>
              </a:rPr>
              <a:t>1</a:t>
            </a:r>
            <a:r>
              <a:rPr lang="zh-CN" altLang="en-US" sz="1400">
                <a:ea typeface="黑体" panose="02010609060101010101" pitchFamily="49" charset="-122"/>
              </a:rPr>
              <a:t>申请共享资源而处于等待状态</a:t>
            </a:r>
          </a:p>
        </p:txBody>
      </p:sp>
      <p:sp>
        <p:nvSpPr>
          <p:cNvPr id="94274" name="Text Box 66"/>
          <p:cNvSpPr txBox="1">
            <a:spLocks noChangeArrowheads="1"/>
          </p:cNvSpPr>
          <p:nvPr/>
        </p:nvSpPr>
        <p:spPr bwMode="auto">
          <a:xfrm>
            <a:off x="2603501" y="4964113"/>
            <a:ext cx="685641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50000"/>
              </a:spcBef>
              <a:buClrTx/>
              <a:buFontTx/>
              <a:buNone/>
            </a:pPr>
            <a:r>
              <a:rPr lang="zh-CN" altLang="en-US" sz="1400">
                <a:ea typeface="黑体" panose="02010609060101010101" pitchFamily="49" charset="-122"/>
              </a:rPr>
              <a:t>此时，虽然任务</a:t>
            </a:r>
            <a:r>
              <a:rPr lang="en-US" altLang="zh-CN" sz="1400">
                <a:ea typeface="黑体" panose="02010609060101010101" pitchFamily="49" charset="-122"/>
              </a:rPr>
              <a:t>1</a:t>
            </a:r>
            <a:r>
              <a:rPr lang="zh-CN" altLang="en-US" sz="1400">
                <a:ea typeface="黑体" panose="02010609060101010101" pitchFamily="49" charset="-122"/>
              </a:rPr>
              <a:t>比任务</a:t>
            </a:r>
            <a:r>
              <a:rPr lang="en-US" altLang="zh-CN" sz="1400">
                <a:ea typeface="黑体" panose="02010609060101010101" pitchFamily="49" charset="-122"/>
              </a:rPr>
              <a:t>2</a:t>
            </a:r>
            <a:r>
              <a:rPr lang="zh-CN" altLang="en-US" sz="1400">
                <a:ea typeface="黑体" panose="02010609060101010101" pitchFamily="49" charset="-122"/>
              </a:rPr>
              <a:t>优先级更高，但却在任务</a:t>
            </a:r>
            <a:r>
              <a:rPr lang="en-US" altLang="zh-CN" sz="1400">
                <a:ea typeface="黑体" panose="02010609060101010101" pitchFamily="49" charset="-122"/>
              </a:rPr>
              <a:t>2</a:t>
            </a:r>
            <a:r>
              <a:rPr lang="zh-CN" altLang="en-US" sz="1400">
                <a:ea typeface="黑体" panose="02010609060101010101" pitchFamily="49" charset="-122"/>
              </a:rPr>
              <a:t>之后运行，这种现象就是优先级反转。</a:t>
            </a:r>
          </a:p>
        </p:txBody>
      </p:sp>
      <p:sp>
        <p:nvSpPr>
          <p:cNvPr id="94281" name="Rectangle 73"/>
          <p:cNvSpPr>
            <a:spLocks noChangeArrowheads="1"/>
          </p:cNvSpPr>
          <p:nvPr/>
        </p:nvSpPr>
        <p:spPr bwMode="auto">
          <a:xfrm>
            <a:off x="5843589" y="3960813"/>
            <a:ext cx="34559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50000"/>
              </a:spcBef>
              <a:buClrTx/>
              <a:buFontTx/>
              <a:buNone/>
            </a:pPr>
            <a:r>
              <a:rPr lang="zh-CN" altLang="en-US" sz="1400">
                <a:ea typeface="黑体" panose="02010609060101010101" pitchFamily="49" charset="-122"/>
              </a:rPr>
              <a:t>任务</a:t>
            </a:r>
            <a:r>
              <a:rPr lang="en-US" altLang="zh-CN" sz="1400">
                <a:ea typeface="黑体" panose="02010609060101010101" pitchFamily="49" charset="-122"/>
              </a:rPr>
              <a:t>3</a:t>
            </a:r>
            <a:r>
              <a:rPr lang="zh-CN" altLang="en-US" sz="1400">
                <a:ea typeface="黑体" panose="02010609060101010101" pitchFamily="49" charset="-122"/>
              </a:rPr>
              <a:t>得到共享资源而处于运行状态</a:t>
            </a:r>
          </a:p>
        </p:txBody>
      </p:sp>
      <p:sp>
        <p:nvSpPr>
          <p:cNvPr id="94282" name="AutoShape 74"/>
          <p:cNvSpPr>
            <a:spLocks noChangeArrowheads="1"/>
          </p:cNvSpPr>
          <p:nvPr/>
        </p:nvSpPr>
        <p:spPr bwMode="auto">
          <a:xfrm>
            <a:off x="2532064" y="2673351"/>
            <a:ext cx="7037387" cy="2124075"/>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extLst>
      <p:ext uri="{BB962C8B-B14F-4D97-AF65-F5344CB8AC3E}">
        <p14:creationId xmlns:p14="http://schemas.microsoft.com/office/powerpoint/2010/main" val="2370372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94269"/>
                                        </p:tgtEl>
                                        <p:attrNameLst>
                                          <p:attrName>style.visibility</p:attrName>
                                        </p:attrNameLst>
                                      </p:cBhvr>
                                      <p:to>
                                        <p:strVal val="visible"/>
                                      </p:to>
                                    </p:set>
                                    <p:animEffect transition="in" filter="blinds(horizontal)">
                                      <p:cBhvr>
                                        <p:cTn id="7" dur="500"/>
                                        <p:tgtEl>
                                          <p:spTgt spid="94269"/>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94282"/>
                                        </p:tgtEl>
                                        <p:attrNameLst>
                                          <p:attrName>style.visibility</p:attrName>
                                        </p:attrNameLst>
                                      </p:cBhvr>
                                      <p:to>
                                        <p:strVal val="visible"/>
                                      </p:to>
                                    </p:set>
                                    <p:animEffect transition="in" filter="slide(fromBottom)">
                                      <p:cBhvr>
                                        <p:cTn id="11" dur="500"/>
                                        <p:tgtEl>
                                          <p:spTgt spid="9428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94218"/>
                                        </p:tgtEl>
                                        <p:attrNameLst>
                                          <p:attrName>style.visibility</p:attrName>
                                        </p:attrNameLst>
                                      </p:cBhvr>
                                      <p:to>
                                        <p:strVal val="visible"/>
                                      </p:to>
                                    </p:set>
                                    <p:animEffect transition="in" filter="wipe(left)">
                                      <p:cBhvr>
                                        <p:cTn id="16" dur="500"/>
                                        <p:tgtEl>
                                          <p:spTgt spid="94218"/>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94222"/>
                                        </p:tgtEl>
                                        <p:attrNameLst>
                                          <p:attrName>style.visibility</p:attrName>
                                        </p:attrNameLst>
                                      </p:cBhvr>
                                      <p:to>
                                        <p:strVal val="visible"/>
                                      </p:to>
                                    </p:set>
                                    <p:animEffect transition="in" filter="wipe(up)">
                                      <p:cBhvr>
                                        <p:cTn id="20" dur="500"/>
                                        <p:tgtEl>
                                          <p:spTgt spid="94222"/>
                                        </p:tgtEl>
                                      </p:cBhvr>
                                    </p:animEffect>
                                  </p:childTnLst>
                                </p:cTn>
                              </p:par>
                            </p:childTnLst>
                          </p:cTn>
                        </p:par>
                        <p:par>
                          <p:cTn id="21" fill="hold">
                            <p:stCondLst>
                              <p:cond delay="1000"/>
                            </p:stCondLst>
                            <p:childTnLst>
                              <p:par>
                                <p:cTn id="22" presetID="22" presetClass="entr" presetSubtype="1" fill="hold" grpId="0" nodeType="afterEffect">
                                  <p:stCondLst>
                                    <p:cond delay="0"/>
                                  </p:stCondLst>
                                  <p:childTnLst>
                                    <p:set>
                                      <p:cBhvr>
                                        <p:cTn id="23" dur="1" fill="hold">
                                          <p:stCondLst>
                                            <p:cond delay="0"/>
                                          </p:stCondLst>
                                        </p:cTn>
                                        <p:tgtEl>
                                          <p:spTgt spid="94223"/>
                                        </p:tgtEl>
                                        <p:attrNameLst>
                                          <p:attrName>style.visibility</p:attrName>
                                        </p:attrNameLst>
                                      </p:cBhvr>
                                      <p:to>
                                        <p:strVal val="visible"/>
                                      </p:to>
                                    </p:set>
                                    <p:animEffect transition="in" filter="wipe(up)">
                                      <p:cBhvr>
                                        <p:cTn id="24" dur="500"/>
                                        <p:tgtEl>
                                          <p:spTgt spid="94223"/>
                                        </p:tgtEl>
                                      </p:cBhvr>
                                    </p:animEffect>
                                  </p:childTnLst>
                                </p:cTn>
                              </p:par>
                            </p:childTnLst>
                          </p:cTn>
                        </p:par>
                        <p:par>
                          <p:cTn id="25" fill="hold">
                            <p:stCondLst>
                              <p:cond delay="1500"/>
                            </p:stCondLst>
                            <p:childTnLst>
                              <p:par>
                                <p:cTn id="26" presetID="22" presetClass="entr" presetSubtype="1" fill="hold" grpId="0" nodeType="afterEffect">
                                  <p:stCondLst>
                                    <p:cond delay="0"/>
                                  </p:stCondLst>
                                  <p:childTnLst>
                                    <p:set>
                                      <p:cBhvr>
                                        <p:cTn id="27" dur="1" fill="hold">
                                          <p:stCondLst>
                                            <p:cond delay="0"/>
                                          </p:stCondLst>
                                        </p:cTn>
                                        <p:tgtEl>
                                          <p:spTgt spid="94224"/>
                                        </p:tgtEl>
                                        <p:attrNameLst>
                                          <p:attrName>style.visibility</p:attrName>
                                        </p:attrNameLst>
                                      </p:cBhvr>
                                      <p:to>
                                        <p:strVal val="visible"/>
                                      </p:to>
                                    </p:set>
                                    <p:animEffect transition="in" filter="wipe(up)">
                                      <p:cBhvr>
                                        <p:cTn id="28" dur="500"/>
                                        <p:tgtEl>
                                          <p:spTgt spid="94224"/>
                                        </p:tgtEl>
                                      </p:cBhvr>
                                    </p:animEffect>
                                  </p:childTnLst>
                                </p:cTn>
                              </p:par>
                            </p:childTnLst>
                          </p:cTn>
                        </p:par>
                        <p:par>
                          <p:cTn id="29" fill="hold">
                            <p:stCondLst>
                              <p:cond delay="2000"/>
                            </p:stCondLst>
                            <p:childTnLst>
                              <p:par>
                                <p:cTn id="30" presetID="22" presetClass="entr" presetSubtype="1" fill="hold" nodeType="afterEffect">
                                  <p:stCondLst>
                                    <p:cond delay="0"/>
                                  </p:stCondLst>
                                  <p:childTnLst>
                                    <p:set>
                                      <p:cBhvr>
                                        <p:cTn id="31" dur="1" fill="hold">
                                          <p:stCondLst>
                                            <p:cond delay="0"/>
                                          </p:stCondLst>
                                        </p:cTn>
                                        <p:tgtEl>
                                          <p:spTgt spid="94262"/>
                                        </p:tgtEl>
                                        <p:attrNameLst>
                                          <p:attrName>style.visibility</p:attrName>
                                        </p:attrNameLst>
                                      </p:cBhvr>
                                      <p:to>
                                        <p:strVal val="visible"/>
                                      </p:to>
                                    </p:set>
                                    <p:animEffect transition="in" filter="wipe(up)">
                                      <p:cBhvr>
                                        <p:cTn id="32" dur="500"/>
                                        <p:tgtEl>
                                          <p:spTgt spid="94262"/>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4253"/>
                                        </p:tgtEl>
                                        <p:attrNameLst>
                                          <p:attrName>style.visibility</p:attrName>
                                        </p:attrNameLst>
                                      </p:cBhvr>
                                      <p:to>
                                        <p:strVal val="visible"/>
                                      </p:to>
                                    </p:set>
                                  </p:childTnLst>
                                </p:cTn>
                              </p:par>
                            </p:childTnLst>
                          </p:cTn>
                        </p:par>
                        <p:par>
                          <p:cTn id="37" fill="hold">
                            <p:stCondLst>
                              <p:cond delay="0"/>
                            </p:stCondLst>
                            <p:childTnLst>
                              <p:par>
                                <p:cTn id="38" presetID="35" presetClass="path" presetSubtype="0" accel="50000" decel="50000" fill="hold" nodeType="afterEffect">
                                  <p:stCondLst>
                                    <p:cond delay="0"/>
                                  </p:stCondLst>
                                  <p:childTnLst>
                                    <p:animMotion origin="layout" path="M 3.88889E-6 -4.44444E-6 L -0.25 -4.44444E-6 " pathEditMode="relative" rAng="0" ptsTypes="AA">
                                      <p:cBhvr>
                                        <p:cTn id="39" dur="2000" fill="hold"/>
                                        <p:tgtEl>
                                          <p:spTgt spid="94253"/>
                                        </p:tgtEl>
                                        <p:attrNameLst>
                                          <p:attrName>ppt_x</p:attrName>
                                          <p:attrName>ppt_y</p:attrName>
                                        </p:attrNameLst>
                                      </p:cBhvr>
                                      <p:rCtr x="-12500" y="0"/>
                                    </p:animMotion>
                                  </p:childTnLst>
                                </p:cTn>
                              </p:par>
                            </p:childTnLst>
                          </p:cTn>
                        </p:par>
                        <p:par>
                          <p:cTn id="40" fill="hold">
                            <p:stCondLst>
                              <p:cond delay="2000"/>
                            </p:stCondLst>
                            <p:childTnLst>
                              <p:par>
                                <p:cTn id="41" presetID="9" presetClass="exit" presetSubtype="0" fill="hold" nodeType="afterEffect">
                                  <p:stCondLst>
                                    <p:cond delay="0"/>
                                  </p:stCondLst>
                                  <p:childTnLst>
                                    <p:animEffect transition="out" filter="dissolve">
                                      <p:cBhvr>
                                        <p:cTn id="42" dur="500"/>
                                        <p:tgtEl>
                                          <p:spTgt spid="94253"/>
                                        </p:tgtEl>
                                      </p:cBhvr>
                                    </p:animEffect>
                                    <p:set>
                                      <p:cBhvr>
                                        <p:cTn id="43" dur="1" fill="hold">
                                          <p:stCondLst>
                                            <p:cond delay="499"/>
                                          </p:stCondLst>
                                        </p:cTn>
                                        <p:tgtEl>
                                          <p:spTgt spid="94253"/>
                                        </p:tgtEl>
                                        <p:attrNameLst>
                                          <p:attrName>style.visibility</p:attrName>
                                        </p:attrNameLst>
                                      </p:cBhvr>
                                      <p:to>
                                        <p:strVal val="hidden"/>
                                      </p:to>
                                    </p:set>
                                  </p:childTnLst>
                                </p:cTn>
                              </p:par>
                            </p:childTnLst>
                          </p:cTn>
                        </p:par>
                        <p:par>
                          <p:cTn id="44" fill="hold">
                            <p:stCondLst>
                              <p:cond delay="2500"/>
                            </p:stCondLst>
                            <p:childTnLst>
                              <p:par>
                                <p:cTn id="45" presetID="26" presetClass="emph" presetSubtype="0" fill="hold" grpId="1" nodeType="afterEffect">
                                  <p:stCondLst>
                                    <p:cond delay="0"/>
                                  </p:stCondLst>
                                  <p:childTnLst>
                                    <p:animEffect transition="out" filter="fade">
                                      <p:cBhvr>
                                        <p:cTn id="46" dur="500" tmFilter="0, 0; .2, .5; .8, .5; 1, 0"/>
                                        <p:tgtEl>
                                          <p:spTgt spid="94224"/>
                                        </p:tgtEl>
                                      </p:cBhvr>
                                    </p:animEffect>
                                    <p:animScale>
                                      <p:cBhvr>
                                        <p:cTn id="47" dur="250" autoRev="1" fill="hold"/>
                                        <p:tgtEl>
                                          <p:spTgt spid="94224"/>
                                        </p:tgtEl>
                                      </p:cBhvr>
                                      <p:by x="105000" y="105000"/>
                                    </p:animScale>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94281"/>
                                        </p:tgtEl>
                                        <p:attrNameLst>
                                          <p:attrName>style.visibility</p:attrName>
                                        </p:attrNameLst>
                                      </p:cBhvr>
                                      <p:to>
                                        <p:strVal val="visible"/>
                                      </p:to>
                                    </p:set>
                                  </p:childTnLst>
                                </p:cTn>
                              </p:par>
                              <p:par>
                                <p:cTn id="52" presetID="27" presetClass="emph" presetSubtype="0" fill="hold" grpId="1" nodeType="withEffect">
                                  <p:stCondLst>
                                    <p:cond delay="0"/>
                                  </p:stCondLst>
                                  <p:childTnLst>
                                    <p:animClr clrSpc="rgb" dir="cw">
                                      <p:cBhvr override="childStyle">
                                        <p:cTn id="53" dur="250" autoRev="1" fill="hold"/>
                                        <p:tgtEl>
                                          <p:spTgt spid="94281"/>
                                        </p:tgtEl>
                                        <p:attrNameLst>
                                          <p:attrName>style.color</p:attrName>
                                        </p:attrNameLst>
                                      </p:cBhvr>
                                      <p:to>
                                        <a:schemeClr val="bg1"/>
                                      </p:to>
                                    </p:animClr>
                                    <p:animClr clrSpc="rgb" dir="cw">
                                      <p:cBhvr>
                                        <p:cTn id="54" dur="250" autoRev="1" fill="hold"/>
                                        <p:tgtEl>
                                          <p:spTgt spid="94281"/>
                                        </p:tgtEl>
                                        <p:attrNameLst>
                                          <p:attrName>fillcolor</p:attrName>
                                        </p:attrNameLst>
                                      </p:cBhvr>
                                      <p:to>
                                        <a:schemeClr val="bg1"/>
                                      </p:to>
                                    </p:animClr>
                                    <p:set>
                                      <p:cBhvr>
                                        <p:cTn id="55" dur="250" autoRev="1" fill="hold"/>
                                        <p:tgtEl>
                                          <p:spTgt spid="94281"/>
                                        </p:tgtEl>
                                        <p:attrNameLst>
                                          <p:attrName>fill.type</p:attrName>
                                        </p:attrNameLst>
                                      </p:cBhvr>
                                      <p:to>
                                        <p:strVal val="solid"/>
                                      </p:to>
                                    </p:set>
                                    <p:set>
                                      <p:cBhvr>
                                        <p:cTn id="56" dur="250" autoRev="1" fill="hold"/>
                                        <p:tgtEl>
                                          <p:spTgt spid="94281"/>
                                        </p:tgtEl>
                                        <p:attrNameLst>
                                          <p:attrName>fill.on</p:attrName>
                                        </p:attrNameLst>
                                      </p:cBhvr>
                                      <p:to>
                                        <p:strVal val="true"/>
                                      </p:to>
                                    </p:set>
                                  </p:childTnLst>
                                </p:cTn>
                              </p:par>
                            </p:childTnLst>
                          </p:cTn>
                        </p:par>
                      </p:childTnLst>
                    </p:cTn>
                  </p:par>
                  <p:par>
                    <p:cTn id="57" fill="hold">
                      <p:stCondLst>
                        <p:cond delay="indefinite"/>
                      </p:stCondLst>
                      <p:childTnLst>
                        <p:par>
                          <p:cTn id="58" fill="hold">
                            <p:stCondLst>
                              <p:cond delay="0"/>
                            </p:stCondLst>
                            <p:childTnLst>
                              <p:par>
                                <p:cTn id="59" presetID="26" presetClass="emph" presetSubtype="0" fill="hold" grpId="1" nodeType="clickEffect">
                                  <p:stCondLst>
                                    <p:cond delay="0"/>
                                  </p:stCondLst>
                                  <p:childTnLst>
                                    <p:animEffect transition="out" filter="fade">
                                      <p:cBhvr>
                                        <p:cTn id="60" dur="500" tmFilter="0, 0; .2, .5; .8, .5; 1, 0"/>
                                        <p:tgtEl>
                                          <p:spTgt spid="94222"/>
                                        </p:tgtEl>
                                      </p:cBhvr>
                                    </p:animEffect>
                                    <p:animScale>
                                      <p:cBhvr>
                                        <p:cTn id="61" dur="250" autoRev="1" fill="hold"/>
                                        <p:tgtEl>
                                          <p:spTgt spid="94222"/>
                                        </p:tgtEl>
                                      </p:cBhvr>
                                      <p:by x="105000" y="105000"/>
                                    </p:animScale>
                                  </p:childTnLst>
                                </p:cTn>
                              </p:par>
                              <p:par>
                                <p:cTn id="62" presetID="1" presetClass="entr" presetSubtype="0" fill="hold" grpId="0" nodeType="withEffect">
                                  <p:stCondLst>
                                    <p:cond delay="0"/>
                                  </p:stCondLst>
                                  <p:childTnLst>
                                    <p:set>
                                      <p:cBhvr>
                                        <p:cTn id="63" dur="1" fill="hold">
                                          <p:stCondLst>
                                            <p:cond delay="0"/>
                                          </p:stCondLst>
                                        </p:cTn>
                                        <p:tgtEl>
                                          <p:spTgt spid="94271"/>
                                        </p:tgtEl>
                                        <p:attrNameLst>
                                          <p:attrName>style.visibility</p:attrName>
                                        </p:attrNameLst>
                                      </p:cBhvr>
                                      <p:to>
                                        <p:strVal val="visible"/>
                                      </p:to>
                                    </p:set>
                                  </p:childTnLst>
                                </p:cTn>
                              </p:par>
                              <p:par>
                                <p:cTn id="64" presetID="27" presetClass="emph" presetSubtype="0" fill="hold" grpId="1" nodeType="withEffect">
                                  <p:stCondLst>
                                    <p:cond delay="0"/>
                                  </p:stCondLst>
                                  <p:childTnLst>
                                    <p:animClr clrSpc="rgb" dir="cw">
                                      <p:cBhvr override="childStyle">
                                        <p:cTn id="65" dur="250" autoRev="1" fill="hold"/>
                                        <p:tgtEl>
                                          <p:spTgt spid="94271"/>
                                        </p:tgtEl>
                                        <p:attrNameLst>
                                          <p:attrName>style.color</p:attrName>
                                        </p:attrNameLst>
                                      </p:cBhvr>
                                      <p:to>
                                        <a:schemeClr val="bg1"/>
                                      </p:to>
                                    </p:animClr>
                                    <p:animClr clrSpc="rgb" dir="cw">
                                      <p:cBhvr>
                                        <p:cTn id="66" dur="250" autoRev="1" fill="hold"/>
                                        <p:tgtEl>
                                          <p:spTgt spid="94271"/>
                                        </p:tgtEl>
                                        <p:attrNameLst>
                                          <p:attrName>fillcolor</p:attrName>
                                        </p:attrNameLst>
                                      </p:cBhvr>
                                      <p:to>
                                        <a:schemeClr val="bg1"/>
                                      </p:to>
                                    </p:animClr>
                                    <p:set>
                                      <p:cBhvr>
                                        <p:cTn id="67" dur="250" autoRev="1" fill="hold"/>
                                        <p:tgtEl>
                                          <p:spTgt spid="94271"/>
                                        </p:tgtEl>
                                        <p:attrNameLst>
                                          <p:attrName>fill.type</p:attrName>
                                        </p:attrNameLst>
                                      </p:cBhvr>
                                      <p:to>
                                        <p:strVal val="solid"/>
                                      </p:to>
                                    </p:set>
                                    <p:set>
                                      <p:cBhvr>
                                        <p:cTn id="68" dur="250" autoRev="1" fill="hold"/>
                                        <p:tgtEl>
                                          <p:spTgt spid="94271"/>
                                        </p:tgtEl>
                                        <p:attrNameLst>
                                          <p:attrName>fill.on</p:attrName>
                                        </p:attrNameLst>
                                      </p:cBhvr>
                                      <p:to>
                                        <p:strVal val="true"/>
                                      </p:to>
                                    </p:set>
                                  </p:childTnLst>
                                </p:cTn>
                              </p:par>
                            </p:childTnLst>
                          </p:cTn>
                        </p:par>
                      </p:childTnLst>
                    </p:cTn>
                  </p:par>
                  <p:par>
                    <p:cTn id="69" fill="hold">
                      <p:stCondLst>
                        <p:cond delay="indefinite"/>
                      </p:stCondLst>
                      <p:childTnLst>
                        <p:par>
                          <p:cTn id="70" fill="hold">
                            <p:stCondLst>
                              <p:cond delay="0"/>
                            </p:stCondLst>
                            <p:childTnLst>
                              <p:par>
                                <p:cTn id="71" presetID="26" presetClass="emph" presetSubtype="0" fill="hold" grpId="1" nodeType="clickEffect">
                                  <p:stCondLst>
                                    <p:cond delay="0"/>
                                  </p:stCondLst>
                                  <p:childTnLst>
                                    <p:animEffect transition="out" filter="fade">
                                      <p:cBhvr>
                                        <p:cTn id="72" dur="500" tmFilter="0, 0; .2, .5; .8, .5; 1, 0"/>
                                        <p:tgtEl>
                                          <p:spTgt spid="94223"/>
                                        </p:tgtEl>
                                      </p:cBhvr>
                                    </p:animEffect>
                                    <p:animScale>
                                      <p:cBhvr>
                                        <p:cTn id="73" dur="250" autoRev="1" fill="hold"/>
                                        <p:tgtEl>
                                          <p:spTgt spid="94223"/>
                                        </p:tgtEl>
                                      </p:cBhvr>
                                      <p:by x="105000" y="105000"/>
                                    </p:animScale>
                                  </p:childTnLst>
                                </p:cTn>
                              </p:par>
                              <p:par>
                                <p:cTn id="74" presetID="1" presetClass="entr" presetSubtype="0" fill="hold" grpId="0" nodeType="withEffect">
                                  <p:stCondLst>
                                    <p:cond delay="0"/>
                                  </p:stCondLst>
                                  <p:childTnLst>
                                    <p:set>
                                      <p:cBhvr>
                                        <p:cTn id="75" dur="1" fill="hold">
                                          <p:stCondLst>
                                            <p:cond delay="0"/>
                                          </p:stCondLst>
                                        </p:cTn>
                                        <p:tgtEl>
                                          <p:spTgt spid="94270"/>
                                        </p:tgtEl>
                                        <p:attrNameLst>
                                          <p:attrName>style.visibility</p:attrName>
                                        </p:attrNameLst>
                                      </p:cBhvr>
                                      <p:to>
                                        <p:strVal val="visible"/>
                                      </p:to>
                                    </p:set>
                                  </p:childTnLst>
                                </p:cTn>
                              </p:par>
                              <p:par>
                                <p:cTn id="76" presetID="27" presetClass="emph" presetSubtype="0" fill="hold" grpId="1" nodeType="withEffect">
                                  <p:stCondLst>
                                    <p:cond delay="0"/>
                                  </p:stCondLst>
                                  <p:childTnLst>
                                    <p:animClr clrSpc="rgb" dir="cw">
                                      <p:cBhvr override="childStyle">
                                        <p:cTn id="77" dur="250" autoRev="1" fill="hold"/>
                                        <p:tgtEl>
                                          <p:spTgt spid="94270"/>
                                        </p:tgtEl>
                                        <p:attrNameLst>
                                          <p:attrName>style.color</p:attrName>
                                        </p:attrNameLst>
                                      </p:cBhvr>
                                      <p:to>
                                        <a:schemeClr val="bg1"/>
                                      </p:to>
                                    </p:animClr>
                                    <p:animClr clrSpc="rgb" dir="cw">
                                      <p:cBhvr>
                                        <p:cTn id="78" dur="250" autoRev="1" fill="hold"/>
                                        <p:tgtEl>
                                          <p:spTgt spid="94270"/>
                                        </p:tgtEl>
                                        <p:attrNameLst>
                                          <p:attrName>fillcolor</p:attrName>
                                        </p:attrNameLst>
                                      </p:cBhvr>
                                      <p:to>
                                        <a:schemeClr val="bg1"/>
                                      </p:to>
                                    </p:animClr>
                                    <p:set>
                                      <p:cBhvr>
                                        <p:cTn id="79" dur="250" autoRev="1" fill="hold"/>
                                        <p:tgtEl>
                                          <p:spTgt spid="94270"/>
                                        </p:tgtEl>
                                        <p:attrNameLst>
                                          <p:attrName>fill.type</p:attrName>
                                        </p:attrNameLst>
                                      </p:cBhvr>
                                      <p:to>
                                        <p:strVal val="solid"/>
                                      </p:to>
                                    </p:set>
                                    <p:set>
                                      <p:cBhvr>
                                        <p:cTn id="80" dur="250" autoRev="1" fill="hold"/>
                                        <p:tgtEl>
                                          <p:spTgt spid="94270"/>
                                        </p:tgtEl>
                                        <p:attrNameLst>
                                          <p:attrName>fill.on</p:attrName>
                                        </p:attrNameLst>
                                      </p:cBhvr>
                                      <p:to>
                                        <p:strVal val="tru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94274"/>
                                        </p:tgtEl>
                                        <p:attrNameLst>
                                          <p:attrName>style.visibility</p:attrName>
                                        </p:attrNameLst>
                                      </p:cBhvr>
                                      <p:to>
                                        <p:strVal val="visible"/>
                                      </p:to>
                                    </p:set>
                                  </p:childTnLst>
                                </p:cTn>
                              </p:par>
                              <p:par>
                                <p:cTn id="85" presetID="27" presetClass="emph" presetSubtype="0" fill="hold" grpId="1" nodeType="withEffect">
                                  <p:stCondLst>
                                    <p:cond delay="0"/>
                                  </p:stCondLst>
                                  <p:childTnLst>
                                    <p:animClr clrSpc="rgb" dir="cw">
                                      <p:cBhvr override="childStyle">
                                        <p:cTn id="86" dur="250" autoRev="1" fill="hold"/>
                                        <p:tgtEl>
                                          <p:spTgt spid="94274"/>
                                        </p:tgtEl>
                                        <p:attrNameLst>
                                          <p:attrName>style.color</p:attrName>
                                        </p:attrNameLst>
                                      </p:cBhvr>
                                      <p:to>
                                        <a:schemeClr val="bg1"/>
                                      </p:to>
                                    </p:animClr>
                                    <p:animClr clrSpc="rgb" dir="cw">
                                      <p:cBhvr>
                                        <p:cTn id="87" dur="250" autoRev="1" fill="hold"/>
                                        <p:tgtEl>
                                          <p:spTgt spid="94274"/>
                                        </p:tgtEl>
                                        <p:attrNameLst>
                                          <p:attrName>fillcolor</p:attrName>
                                        </p:attrNameLst>
                                      </p:cBhvr>
                                      <p:to>
                                        <a:schemeClr val="bg1"/>
                                      </p:to>
                                    </p:animClr>
                                    <p:set>
                                      <p:cBhvr>
                                        <p:cTn id="88" dur="250" autoRev="1" fill="hold"/>
                                        <p:tgtEl>
                                          <p:spTgt spid="94274"/>
                                        </p:tgtEl>
                                        <p:attrNameLst>
                                          <p:attrName>fill.type</p:attrName>
                                        </p:attrNameLst>
                                      </p:cBhvr>
                                      <p:to>
                                        <p:strVal val="solid"/>
                                      </p:to>
                                    </p:set>
                                    <p:set>
                                      <p:cBhvr>
                                        <p:cTn id="89" dur="250" autoRev="1" fill="hold"/>
                                        <p:tgtEl>
                                          <p:spTgt spid="9427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8" grpId="0" animBg="1"/>
      <p:bldP spid="94222" grpId="0" animBg="1"/>
      <p:bldP spid="94222" grpId="1" animBg="1"/>
      <p:bldP spid="94223" grpId="0" animBg="1"/>
      <p:bldP spid="94223" grpId="1" animBg="1"/>
      <p:bldP spid="94224" grpId="0" animBg="1"/>
      <p:bldP spid="94224" grpId="1" animBg="1"/>
      <p:bldP spid="94269" grpId="0"/>
      <p:bldP spid="94270" grpId="0"/>
      <p:bldP spid="94270" grpId="1"/>
      <p:bldP spid="94271" grpId="0"/>
      <p:bldP spid="94271" grpId="1"/>
      <p:bldP spid="94274" grpId="0"/>
      <p:bldP spid="94274" grpId="1"/>
      <p:bldP spid="94281" grpId="0"/>
      <p:bldP spid="94281" grpId="1"/>
      <p:bldP spid="94282" grpId="0" animBg="1"/>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AutoShape 2"/>
          <p:cNvSpPr>
            <a:spLocks noChangeArrowheads="1"/>
          </p:cNvSpPr>
          <p:nvPr/>
        </p:nvSpPr>
        <p:spPr bwMode="auto">
          <a:xfrm>
            <a:off x="1774826" y="765176"/>
            <a:ext cx="47593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互斥信号量</a:t>
            </a:r>
            <a:r>
              <a:rPr lang="zh-CN" altLang="en-US" sz="2000">
                <a:ea typeface="华文新魏" panose="02010800040101010101" pitchFamily="2" charset="-122"/>
              </a:rPr>
              <a:t> </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68611"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12" name="AutoShape 4"/>
          <p:cNvSpPr>
            <a:spLocks noChangeArrowheads="1"/>
          </p:cNvSpPr>
          <p:nvPr/>
        </p:nvSpPr>
        <p:spPr bwMode="gray">
          <a:xfrm>
            <a:off x="6726239" y="721718"/>
            <a:ext cx="3284537"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简介</a:t>
            </a:r>
            <a:r>
              <a:rPr lang="zh-CN" altLang="en-US" sz="2000">
                <a:ea typeface="华文新魏" panose="02010800040101010101" pitchFamily="2" charset="-122"/>
              </a:rPr>
              <a:t> </a:t>
            </a:r>
          </a:p>
        </p:txBody>
      </p:sp>
      <p:sp>
        <p:nvSpPr>
          <p:cNvPr id="68613" name="Rectangle 5"/>
          <p:cNvSpPr>
            <a:spLocks noChangeArrowheads="1"/>
          </p:cNvSpPr>
          <p:nvPr/>
        </p:nvSpPr>
        <p:spPr bwMode="auto">
          <a:xfrm>
            <a:off x="-406400" y="2180223"/>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5238" name="Rectangle 6"/>
          <p:cNvSpPr>
            <a:spLocks noChangeArrowheads="1"/>
          </p:cNvSpPr>
          <p:nvPr/>
        </p:nvSpPr>
        <p:spPr bwMode="auto">
          <a:xfrm>
            <a:off x="2492375" y="5373689"/>
            <a:ext cx="7518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      </a:t>
            </a:r>
            <a:r>
              <a:rPr kumimoji="1" lang="zh-CN" altLang="en-US" sz="2000">
                <a:ea typeface="华文新魏" panose="02010800040101010101" pitchFamily="2" charset="-122"/>
              </a:rPr>
              <a:t>综上所述，可以说能防止优先级反转现象的信号就是互斥信号量。</a:t>
            </a:r>
          </a:p>
        </p:txBody>
      </p:sp>
      <p:sp>
        <p:nvSpPr>
          <p:cNvPr id="95239" name="Text Box 7"/>
          <p:cNvSpPr txBox="1">
            <a:spLocks noChangeArrowheads="1"/>
          </p:cNvSpPr>
          <p:nvPr/>
        </p:nvSpPr>
        <p:spPr bwMode="auto">
          <a:xfrm>
            <a:off x="2678411" y="2981325"/>
            <a:ext cx="461665" cy="1346200"/>
          </a:xfrm>
          <a:prstGeom prst="rect">
            <a:avLst/>
          </a:prstGeom>
          <a:gradFill rotWithShape="1">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lgn="ctr">
              <a:spcBef>
                <a:spcPct val="50000"/>
              </a:spcBef>
              <a:defRPr/>
            </a:pPr>
            <a:r>
              <a:rPr lang="zh-CN" altLang="en-US">
                <a:ea typeface="华文新魏" panose="02010800040101010101" pitchFamily="2" charset="-122"/>
              </a:rPr>
              <a:t>优先级列表</a:t>
            </a:r>
          </a:p>
        </p:txBody>
      </p:sp>
      <p:sp>
        <p:nvSpPr>
          <p:cNvPr id="95240" name="Text Box 8"/>
          <p:cNvSpPr txBox="1">
            <a:spLocks noChangeArrowheads="1"/>
          </p:cNvSpPr>
          <p:nvPr/>
        </p:nvSpPr>
        <p:spPr bwMode="auto">
          <a:xfrm>
            <a:off x="3140076" y="2981325"/>
            <a:ext cx="1922463" cy="336550"/>
          </a:xfrm>
          <a:prstGeom prst="rect">
            <a:avLst/>
          </a:prstGeom>
          <a:gradFill rotWithShape="1">
            <a:gsLst>
              <a:gs pos="0">
                <a:srgbClr val="FF2929"/>
              </a:gs>
              <a:gs pos="100000">
                <a:srgbClr val="FF9999"/>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600">
                <a:ea typeface="华文新魏" panose="02010800040101010101" pitchFamily="2" charset="-122"/>
              </a:rPr>
              <a:t>互斥信号量</a:t>
            </a:r>
          </a:p>
        </p:txBody>
      </p:sp>
      <p:sp>
        <p:nvSpPr>
          <p:cNvPr id="95241" name="Text Box 9"/>
          <p:cNvSpPr txBox="1">
            <a:spLocks noChangeArrowheads="1"/>
          </p:cNvSpPr>
          <p:nvPr/>
        </p:nvSpPr>
        <p:spPr bwMode="auto">
          <a:xfrm>
            <a:off x="3140076" y="3317875"/>
            <a:ext cx="1922463" cy="336550"/>
          </a:xfrm>
          <a:prstGeom prst="rect">
            <a:avLst/>
          </a:prstGeom>
          <a:gradFill rotWithShape="1">
            <a:gsLst>
              <a:gs pos="0">
                <a:srgbClr val="008000"/>
              </a:gs>
              <a:gs pos="100000">
                <a:srgbClr val="75BA75"/>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600">
                <a:ea typeface="华文新魏" panose="02010800040101010101" pitchFamily="2" charset="-122"/>
              </a:rPr>
              <a:t>任务</a:t>
            </a:r>
            <a:r>
              <a:rPr lang="en-US" altLang="zh-CN" sz="1600">
                <a:ea typeface="华文新魏" panose="02010800040101010101" pitchFamily="2" charset="-122"/>
              </a:rPr>
              <a:t>1</a:t>
            </a:r>
          </a:p>
        </p:txBody>
      </p:sp>
      <p:sp>
        <p:nvSpPr>
          <p:cNvPr id="95242" name="Text Box 10"/>
          <p:cNvSpPr txBox="1">
            <a:spLocks noChangeArrowheads="1"/>
          </p:cNvSpPr>
          <p:nvPr/>
        </p:nvSpPr>
        <p:spPr bwMode="auto">
          <a:xfrm>
            <a:off x="3140076" y="3654425"/>
            <a:ext cx="1922463" cy="336550"/>
          </a:xfrm>
          <a:prstGeom prst="rect">
            <a:avLst/>
          </a:prstGeom>
          <a:gradFill rotWithShape="1">
            <a:gsLst>
              <a:gs pos="0">
                <a:srgbClr val="D0D5E6"/>
              </a:gs>
              <a:gs pos="100000">
                <a:srgbClr val="C0C4D4"/>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600">
                <a:ea typeface="华文新魏" panose="02010800040101010101" pitchFamily="2" charset="-122"/>
              </a:rPr>
              <a:t>任务</a:t>
            </a:r>
            <a:r>
              <a:rPr lang="en-US" altLang="zh-CN" sz="1600">
                <a:ea typeface="华文新魏" panose="02010800040101010101" pitchFamily="2" charset="-122"/>
              </a:rPr>
              <a:t>2</a:t>
            </a:r>
          </a:p>
        </p:txBody>
      </p:sp>
      <p:sp>
        <p:nvSpPr>
          <p:cNvPr id="95243" name="Text Box 11"/>
          <p:cNvSpPr txBox="1">
            <a:spLocks noChangeArrowheads="1"/>
          </p:cNvSpPr>
          <p:nvPr/>
        </p:nvSpPr>
        <p:spPr bwMode="auto">
          <a:xfrm>
            <a:off x="3140076" y="3990975"/>
            <a:ext cx="1922463" cy="336550"/>
          </a:xfrm>
          <a:prstGeom prst="rect">
            <a:avLst/>
          </a:prstGeom>
          <a:gradFill rotWithShape="1">
            <a:gsLst>
              <a:gs pos="0">
                <a:srgbClr val="008000"/>
              </a:gs>
              <a:gs pos="100000">
                <a:srgbClr val="6DB66D"/>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600">
                <a:ea typeface="华文新魏" panose="02010800040101010101" pitchFamily="2" charset="-122"/>
              </a:rPr>
              <a:t>任务</a:t>
            </a:r>
            <a:r>
              <a:rPr lang="en-US" altLang="zh-CN" sz="1600">
                <a:ea typeface="华文新魏" panose="02010800040101010101" pitchFamily="2" charset="-122"/>
              </a:rPr>
              <a:t>3</a:t>
            </a:r>
          </a:p>
        </p:txBody>
      </p:sp>
      <p:grpSp>
        <p:nvGrpSpPr>
          <p:cNvPr id="95244" name="Group 12"/>
          <p:cNvGrpSpPr/>
          <p:nvPr/>
        </p:nvGrpSpPr>
        <p:grpSpPr bwMode="auto">
          <a:xfrm>
            <a:off x="5062539" y="2960688"/>
            <a:ext cx="433387" cy="1409700"/>
            <a:chOff x="3198" y="1428"/>
            <a:chExt cx="273" cy="888"/>
          </a:xfrm>
        </p:grpSpPr>
        <p:sp>
          <p:nvSpPr>
            <p:cNvPr id="68646" name="Line 13"/>
            <p:cNvSpPr>
              <a:spLocks noChangeShapeType="1"/>
            </p:cNvSpPr>
            <p:nvPr/>
          </p:nvSpPr>
          <p:spPr bwMode="auto">
            <a:xfrm>
              <a:off x="3244" y="1500"/>
              <a:ext cx="0" cy="771"/>
            </a:xfrm>
            <a:prstGeom prst="line">
              <a:avLst/>
            </a:prstGeom>
            <a:noFill/>
            <a:ln w="31750">
              <a:solidFill>
                <a:schemeClr val="bg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47" name="Text Box 14"/>
            <p:cNvSpPr txBox="1">
              <a:spLocks noChangeArrowheads="1"/>
            </p:cNvSpPr>
            <p:nvPr/>
          </p:nvSpPr>
          <p:spPr bwMode="auto">
            <a:xfrm>
              <a:off x="3198" y="1428"/>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1800">
                  <a:solidFill>
                    <a:srgbClr val="CC0000"/>
                  </a:solidFill>
                  <a:ea typeface="华文新魏" panose="02010800040101010101" pitchFamily="2" charset="-122"/>
                </a:rPr>
                <a:t>高</a:t>
              </a:r>
            </a:p>
          </p:txBody>
        </p:sp>
        <p:sp>
          <p:nvSpPr>
            <p:cNvPr id="68648" name="Text Box 15"/>
            <p:cNvSpPr txBox="1">
              <a:spLocks noChangeArrowheads="1"/>
            </p:cNvSpPr>
            <p:nvPr/>
          </p:nvSpPr>
          <p:spPr bwMode="auto">
            <a:xfrm>
              <a:off x="3211" y="2085"/>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1800">
                  <a:solidFill>
                    <a:srgbClr val="008000"/>
                  </a:solidFill>
                  <a:ea typeface="华文新魏" panose="02010800040101010101" pitchFamily="2" charset="-122"/>
                </a:rPr>
                <a:t>低</a:t>
              </a:r>
            </a:p>
          </p:txBody>
        </p:sp>
      </p:grpSp>
      <p:grpSp>
        <p:nvGrpSpPr>
          <p:cNvPr id="95248" name="Group 16"/>
          <p:cNvGrpSpPr/>
          <p:nvPr/>
        </p:nvGrpSpPr>
        <p:grpSpPr bwMode="auto">
          <a:xfrm>
            <a:off x="5808663" y="3813176"/>
            <a:ext cx="946150" cy="695325"/>
            <a:chOff x="2116" y="1402"/>
            <a:chExt cx="997" cy="843"/>
          </a:xfrm>
        </p:grpSpPr>
        <p:grpSp>
          <p:nvGrpSpPr>
            <p:cNvPr id="68642" name="Group 17"/>
            <p:cNvGrpSpPr/>
            <p:nvPr/>
          </p:nvGrpSpPr>
          <p:grpSpPr bwMode="auto">
            <a:xfrm>
              <a:off x="2190" y="1402"/>
              <a:ext cx="844" cy="843"/>
              <a:chOff x="2016" y="1920"/>
              <a:chExt cx="1680" cy="1680"/>
            </a:xfrm>
          </p:grpSpPr>
          <p:sp>
            <p:nvSpPr>
              <p:cNvPr id="68644" name="Oval 18"/>
              <p:cNvSpPr>
                <a:spLocks noChangeArrowheads="1"/>
              </p:cNvSpPr>
              <p:nvPr/>
            </p:nvSpPr>
            <p:spPr bwMode="gray">
              <a:xfrm>
                <a:off x="2016" y="1920"/>
                <a:ext cx="1680" cy="1680"/>
              </a:xfrm>
              <a:prstGeom prst="ellipse">
                <a:avLst/>
              </a:prstGeom>
              <a:gradFill rotWithShape="1">
                <a:gsLst>
                  <a:gs pos="0">
                    <a:srgbClr val="F14343"/>
                  </a:gs>
                  <a:gs pos="100000">
                    <a:srgbClr val="922929"/>
                  </a:gs>
                </a:gsLst>
                <a:lin ang="5400000" scaled="1"/>
              </a:gradFill>
              <a:ln w="25400">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8645" name="Freeform 19"/>
              <p:cNvSpPr/>
              <p:nvPr/>
            </p:nvSpPr>
            <p:spPr bwMode="gray">
              <a:xfrm>
                <a:off x="2208" y="1948"/>
                <a:ext cx="1296" cy="634"/>
              </a:xfrm>
              <a:custGeom>
                <a:avLst/>
                <a:gdLst>
                  <a:gd name="T0" fmla="*/ 1205 w 1321"/>
                  <a:gd name="T1" fmla="*/ 252 h 712"/>
                  <a:gd name="T2" fmla="*/ 1220 w 1321"/>
                  <a:gd name="T3" fmla="*/ 279 h 712"/>
                  <a:gd name="T4" fmla="*/ 1223 w 1321"/>
                  <a:gd name="T5" fmla="*/ 302 h 712"/>
                  <a:gd name="T6" fmla="*/ 1218 w 1321"/>
                  <a:gd name="T7" fmla="*/ 324 h 712"/>
                  <a:gd name="T8" fmla="*/ 1202 w 1321"/>
                  <a:gd name="T9" fmla="*/ 345 h 712"/>
                  <a:gd name="T10" fmla="*/ 1178 w 1321"/>
                  <a:gd name="T11" fmla="*/ 364 h 712"/>
                  <a:gd name="T12" fmla="*/ 1148 w 1321"/>
                  <a:gd name="T13" fmla="*/ 380 h 712"/>
                  <a:gd name="T14" fmla="*/ 1108 w 1321"/>
                  <a:gd name="T15" fmla="*/ 394 h 712"/>
                  <a:gd name="T16" fmla="*/ 1063 w 1321"/>
                  <a:gd name="T17" fmla="*/ 409 h 712"/>
                  <a:gd name="T18" fmla="*/ 1011 w 1321"/>
                  <a:gd name="T19" fmla="*/ 419 h 712"/>
                  <a:gd name="T20" fmla="*/ 955 w 1321"/>
                  <a:gd name="T21" fmla="*/ 429 h 712"/>
                  <a:gd name="T22" fmla="*/ 896 w 1321"/>
                  <a:gd name="T23" fmla="*/ 436 h 712"/>
                  <a:gd name="T24" fmla="*/ 830 w 1321"/>
                  <a:gd name="T25" fmla="*/ 443 h 712"/>
                  <a:gd name="T26" fmla="*/ 763 w 1321"/>
                  <a:gd name="T27" fmla="*/ 446 h 712"/>
                  <a:gd name="T28" fmla="*/ 737 w 1321"/>
                  <a:gd name="T29" fmla="*/ 448 h 712"/>
                  <a:gd name="T30" fmla="*/ 441 w 1321"/>
                  <a:gd name="T31" fmla="*/ 448 h 712"/>
                  <a:gd name="T32" fmla="*/ 437 w 1321"/>
                  <a:gd name="T33" fmla="*/ 448 h 712"/>
                  <a:gd name="T34" fmla="*/ 379 w 1321"/>
                  <a:gd name="T35" fmla="*/ 445 h 712"/>
                  <a:gd name="T36" fmla="*/ 323 w 1321"/>
                  <a:gd name="T37" fmla="*/ 443 h 712"/>
                  <a:gd name="T38" fmla="*/ 270 w 1321"/>
                  <a:gd name="T39" fmla="*/ 438 h 712"/>
                  <a:gd name="T40" fmla="*/ 219 w 1321"/>
                  <a:gd name="T41" fmla="*/ 434 h 712"/>
                  <a:gd name="T42" fmla="*/ 173 w 1321"/>
                  <a:gd name="T43" fmla="*/ 426 h 712"/>
                  <a:gd name="T44" fmla="*/ 130 w 1321"/>
                  <a:gd name="T45" fmla="*/ 416 h 712"/>
                  <a:gd name="T46" fmla="*/ 94 w 1321"/>
                  <a:gd name="T47" fmla="*/ 408 h 712"/>
                  <a:gd name="T48" fmla="*/ 63 w 1321"/>
                  <a:gd name="T49" fmla="*/ 396 h 712"/>
                  <a:gd name="T50" fmla="*/ 35 w 1321"/>
                  <a:gd name="T51" fmla="*/ 382 h 712"/>
                  <a:gd name="T52" fmla="*/ 18 w 1321"/>
                  <a:gd name="T53" fmla="*/ 366 h 712"/>
                  <a:gd name="T54" fmla="*/ 6 w 1321"/>
                  <a:gd name="T55" fmla="*/ 348 h 712"/>
                  <a:gd name="T56" fmla="*/ 0 w 1321"/>
                  <a:gd name="T57" fmla="*/ 329 h 712"/>
                  <a:gd name="T58" fmla="*/ 0 w 1321"/>
                  <a:gd name="T59" fmla="*/ 327 h 712"/>
                  <a:gd name="T60" fmla="*/ 4 w 1321"/>
                  <a:gd name="T61" fmla="*/ 306 h 712"/>
                  <a:gd name="T62" fmla="*/ 16 w 1321"/>
                  <a:gd name="T63" fmla="*/ 280 h 712"/>
                  <a:gd name="T64" fmla="*/ 47 w 1321"/>
                  <a:gd name="T65" fmla="*/ 232 h 712"/>
                  <a:gd name="T66" fmla="*/ 86 w 1321"/>
                  <a:gd name="T67" fmla="*/ 188 h 712"/>
                  <a:gd name="T68" fmla="*/ 135 w 1321"/>
                  <a:gd name="T69" fmla="*/ 148 h 712"/>
                  <a:gd name="T70" fmla="*/ 188 w 1321"/>
                  <a:gd name="T71" fmla="*/ 111 h 712"/>
                  <a:gd name="T72" fmla="*/ 250 w 1321"/>
                  <a:gd name="T73" fmla="*/ 78 h 712"/>
                  <a:gd name="T74" fmla="*/ 317 w 1321"/>
                  <a:gd name="T75" fmla="*/ 52 h 712"/>
                  <a:gd name="T76" fmla="*/ 384 w 1321"/>
                  <a:gd name="T77" fmla="*/ 29 h 712"/>
                  <a:gd name="T78" fmla="*/ 461 w 1321"/>
                  <a:gd name="T79" fmla="*/ 13 h 712"/>
                  <a:gd name="T80" fmla="*/ 538 w 1321"/>
                  <a:gd name="T81" fmla="*/ 4 h 712"/>
                  <a:gd name="T82" fmla="*/ 618 w 1321"/>
                  <a:gd name="T83" fmla="*/ 0 h 712"/>
                  <a:gd name="T84" fmla="*/ 618 w 1321"/>
                  <a:gd name="T85" fmla="*/ 0 h 712"/>
                  <a:gd name="T86" fmla="*/ 703 w 1321"/>
                  <a:gd name="T87" fmla="*/ 4 h 712"/>
                  <a:gd name="T88" fmla="*/ 785 w 1321"/>
                  <a:gd name="T89" fmla="*/ 14 h 712"/>
                  <a:gd name="T90" fmla="*/ 863 w 1321"/>
                  <a:gd name="T91" fmla="*/ 33 h 712"/>
                  <a:gd name="T92" fmla="*/ 936 w 1321"/>
                  <a:gd name="T93" fmla="*/ 56 h 712"/>
                  <a:gd name="T94" fmla="*/ 1003 w 1321"/>
                  <a:gd name="T95" fmla="*/ 86 h 712"/>
                  <a:gd name="T96" fmla="*/ 1064 w 1321"/>
                  <a:gd name="T97" fmla="*/ 122 h 712"/>
                  <a:gd name="T98" fmla="*/ 1119 w 1321"/>
                  <a:gd name="T99" fmla="*/ 161 h 712"/>
                  <a:gd name="T100" fmla="*/ 1166 w 1321"/>
                  <a:gd name="T101" fmla="*/ 204 h 712"/>
                  <a:gd name="T102" fmla="*/ 1205 w 1321"/>
                  <a:gd name="T103" fmla="*/ 252 h 712"/>
                  <a:gd name="T104" fmla="*/ 1205 w 1321"/>
                  <a:gd name="T105" fmla="*/ 252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chemeClr val="bg1"/>
                  </a:gs>
                  <a:gs pos="100000">
                    <a:srgbClr val="FF3300"/>
                  </a:gs>
                </a:gsLst>
                <a:lin ang="5400000" scaled="1"/>
              </a:gradFill>
              <a:ln>
                <a:noFill/>
              </a:ln>
              <a:extLst>
                <a:ext uri="{91240B29-F687-4F45-9708-019B960494DF}">
                  <a14:hiddenLine xmlns:a14="http://schemas.microsoft.com/office/drawing/2010/main" w="0">
                    <a:solidFill>
                      <a:srgbClr val="BBF6EE"/>
                    </a:solidFill>
                    <a:prstDash val="solid"/>
                    <a:round/>
                  </a14:hiddenLine>
                </a:ext>
              </a:extLst>
            </p:spPr>
            <p:txBody>
              <a:bodyPr/>
              <a:lstStyle/>
              <a:p>
                <a:endParaRPr lang="zh-CN" altLang="en-US"/>
              </a:p>
            </p:txBody>
          </p:sp>
        </p:grpSp>
        <p:sp>
          <p:nvSpPr>
            <p:cNvPr id="68643" name="Text Box 20"/>
            <p:cNvSpPr txBox="1">
              <a:spLocks noChangeArrowheads="1"/>
            </p:cNvSpPr>
            <p:nvPr/>
          </p:nvSpPr>
          <p:spPr bwMode="gray">
            <a:xfrm>
              <a:off x="2116" y="1691"/>
              <a:ext cx="997" cy="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1200"/>
                <a:t>互斥信号量</a:t>
              </a:r>
            </a:p>
          </p:txBody>
        </p:sp>
      </p:grpSp>
      <p:sp>
        <p:nvSpPr>
          <p:cNvPr id="95253" name="Text Box 21"/>
          <p:cNvSpPr txBox="1">
            <a:spLocks noChangeArrowheads="1"/>
          </p:cNvSpPr>
          <p:nvPr/>
        </p:nvSpPr>
        <p:spPr bwMode="auto">
          <a:xfrm>
            <a:off x="3140076" y="2981325"/>
            <a:ext cx="1922463" cy="336550"/>
          </a:xfrm>
          <a:prstGeom prst="rect">
            <a:avLst/>
          </a:prstGeom>
          <a:gradFill rotWithShape="1">
            <a:gsLst>
              <a:gs pos="0">
                <a:srgbClr val="CC0000"/>
              </a:gs>
              <a:gs pos="100000">
                <a:srgbClr val="F4C6C6"/>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600">
                <a:ea typeface="华文新魏" panose="02010800040101010101" pitchFamily="2" charset="-122"/>
              </a:rPr>
              <a:t>任务</a:t>
            </a:r>
            <a:r>
              <a:rPr lang="en-US" altLang="zh-CN" sz="1600">
                <a:ea typeface="华文新魏" panose="02010800040101010101" pitchFamily="2" charset="-122"/>
              </a:rPr>
              <a:t>3</a:t>
            </a:r>
          </a:p>
        </p:txBody>
      </p:sp>
      <p:grpSp>
        <p:nvGrpSpPr>
          <p:cNvPr id="95254" name="Group 22"/>
          <p:cNvGrpSpPr/>
          <p:nvPr/>
        </p:nvGrpSpPr>
        <p:grpSpPr bwMode="auto">
          <a:xfrm>
            <a:off x="3549650" y="2727326"/>
            <a:ext cx="946150" cy="695325"/>
            <a:chOff x="2116" y="1402"/>
            <a:chExt cx="997" cy="843"/>
          </a:xfrm>
        </p:grpSpPr>
        <p:grpSp>
          <p:nvGrpSpPr>
            <p:cNvPr id="68638" name="Group 23"/>
            <p:cNvGrpSpPr/>
            <p:nvPr/>
          </p:nvGrpSpPr>
          <p:grpSpPr bwMode="auto">
            <a:xfrm>
              <a:off x="2190" y="1402"/>
              <a:ext cx="844" cy="843"/>
              <a:chOff x="2016" y="1920"/>
              <a:chExt cx="1680" cy="1680"/>
            </a:xfrm>
          </p:grpSpPr>
          <p:sp>
            <p:nvSpPr>
              <p:cNvPr id="68640" name="Oval 24"/>
              <p:cNvSpPr>
                <a:spLocks noChangeArrowheads="1"/>
              </p:cNvSpPr>
              <p:nvPr/>
            </p:nvSpPr>
            <p:spPr bwMode="gray">
              <a:xfrm>
                <a:off x="2016" y="1920"/>
                <a:ext cx="1680" cy="1680"/>
              </a:xfrm>
              <a:prstGeom prst="ellipse">
                <a:avLst/>
              </a:prstGeom>
              <a:gradFill rotWithShape="1">
                <a:gsLst>
                  <a:gs pos="0">
                    <a:srgbClr val="F14343"/>
                  </a:gs>
                  <a:gs pos="100000">
                    <a:srgbClr val="922929"/>
                  </a:gs>
                </a:gsLst>
                <a:lin ang="5400000" scaled="1"/>
              </a:gradFill>
              <a:ln w="25400">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8641" name="Freeform 25"/>
              <p:cNvSpPr/>
              <p:nvPr/>
            </p:nvSpPr>
            <p:spPr bwMode="gray">
              <a:xfrm>
                <a:off x="2208" y="1948"/>
                <a:ext cx="1296" cy="634"/>
              </a:xfrm>
              <a:custGeom>
                <a:avLst/>
                <a:gdLst>
                  <a:gd name="T0" fmla="*/ 1205 w 1321"/>
                  <a:gd name="T1" fmla="*/ 252 h 712"/>
                  <a:gd name="T2" fmla="*/ 1220 w 1321"/>
                  <a:gd name="T3" fmla="*/ 279 h 712"/>
                  <a:gd name="T4" fmla="*/ 1223 w 1321"/>
                  <a:gd name="T5" fmla="*/ 302 h 712"/>
                  <a:gd name="T6" fmla="*/ 1218 w 1321"/>
                  <a:gd name="T7" fmla="*/ 324 h 712"/>
                  <a:gd name="T8" fmla="*/ 1202 w 1321"/>
                  <a:gd name="T9" fmla="*/ 345 h 712"/>
                  <a:gd name="T10" fmla="*/ 1178 w 1321"/>
                  <a:gd name="T11" fmla="*/ 364 h 712"/>
                  <a:gd name="T12" fmla="*/ 1148 w 1321"/>
                  <a:gd name="T13" fmla="*/ 380 h 712"/>
                  <a:gd name="T14" fmla="*/ 1108 w 1321"/>
                  <a:gd name="T15" fmla="*/ 394 h 712"/>
                  <a:gd name="T16" fmla="*/ 1063 w 1321"/>
                  <a:gd name="T17" fmla="*/ 409 h 712"/>
                  <a:gd name="T18" fmla="*/ 1011 w 1321"/>
                  <a:gd name="T19" fmla="*/ 419 h 712"/>
                  <a:gd name="T20" fmla="*/ 955 w 1321"/>
                  <a:gd name="T21" fmla="*/ 429 h 712"/>
                  <a:gd name="T22" fmla="*/ 896 w 1321"/>
                  <a:gd name="T23" fmla="*/ 436 h 712"/>
                  <a:gd name="T24" fmla="*/ 830 w 1321"/>
                  <a:gd name="T25" fmla="*/ 443 h 712"/>
                  <a:gd name="T26" fmla="*/ 763 w 1321"/>
                  <a:gd name="T27" fmla="*/ 446 h 712"/>
                  <a:gd name="T28" fmla="*/ 737 w 1321"/>
                  <a:gd name="T29" fmla="*/ 448 h 712"/>
                  <a:gd name="T30" fmla="*/ 441 w 1321"/>
                  <a:gd name="T31" fmla="*/ 448 h 712"/>
                  <a:gd name="T32" fmla="*/ 437 w 1321"/>
                  <a:gd name="T33" fmla="*/ 448 h 712"/>
                  <a:gd name="T34" fmla="*/ 379 w 1321"/>
                  <a:gd name="T35" fmla="*/ 445 h 712"/>
                  <a:gd name="T36" fmla="*/ 323 w 1321"/>
                  <a:gd name="T37" fmla="*/ 443 h 712"/>
                  <a:gd name="T38" fmla="*/ 270 w 1321"/>
                  <a:gd name="T39" fmla="*/ 438 h 712"/>
                  <a:gd name="T40" fmla="*/ 219 w 1321"/>
                  <a:gd name="T41" fmla="*/ 434 h 712"/>
                  <a:gd name="T42" fmla="*/ 173 w 1321"/>
                  <a:gd name="T43" fmla="*/ 426 h 712"/>
                  <a:gd name="T44" fmla="*/ 130 w 1321"/>
                  <a:gd name="T45" fmla="*/ 416 h 712"/>
                  <a:gd name="T46" fmla="*/ 94 w 1321"/>
                  <a:gd name="T47" fmla="*/ 408 h 712"/>
                  <a:gd name="T48" fmla="*/ 63 w 1321"/>
                  <a:gd name="T49" fmla="*/ 396 h 712"/>
                  <a:gd name="T50" fmla="*/ 35 w 1321"/>
                  <a:gd name="T51" fmla="*/ 382 h 712"/>
                  <a:gd name="T52" fmla="*/ 18 w 1321"/>
                  <a:gd name="T53" fmla="*/ 366 h 712"/>
                  <a:gd name="T54" fmla="*/ 6 w 1321"/>
                  <a:gd name="T55" fmla="*/ 348 h 712"/>
                  <a:gd name="T56" fmla="*/ 0 w 1321"/>
                  <a:gd name="T57" fmla="*/ 329 h 712"/>
                  <a:gd name="T58" fmla="*/ 0 w 1321"/>
                  <a:gd name="T59" fmla="*/ 327 h 712"/>
                  <a:gd name="T60" fmla="*/ 4 w 1321"/>
                  <a:gd name="T61" fmla="*/ 306 h 712"/>
                  <a:gd name="T62" fmla="*/ 16 w 1321"/>
                  <a:gd name="T63" fmla="*/ 280 h 712"/>
                  <a:gd name="T64" fmla="*/ 47 w 1321"/>
                  <a:gd name="T65" fmla="*/ 232 h 712"/>
                  <a:gd name="T66" fmla="*/ 86 w 1321"/>
                  <a:gd name="T67" fmla="*/ 188 h 712"/>
                  <a:gd name="T68" fmla="*/ 135 w 1321"/>
                  <a:gd name="T69" fmla="*/ 148 h 712"/>
                  <a:gd name="T70" fmla="*/ 188 w 1321"/>
                  <a:gd name="T71" fmla="*/ 111 h 712"/>
                  <a:gd name="T72" fmla="*/ 250 w 1321"/>
                  <a:gd name="T73" fmla="*/ 78 h 712"/>
                  <a:gd name="T74" fmla="*/ 317 w 1321"/>
                  <a:gd name="T75" fmla="*/ 52 h 712"/>
                  <a:gd name="T76" fmla="*/ 384 w 1321"/>
                  <a:gd name="T77" fmla="*/ 29 h 712"/>
                  <a:gd name="T78" fmla="*/ 461 w 1321"/>
                  <a:gd name="T79" fmla="*/ 13 h 712"/>
                  <a:gd name="T80" fmla="*/ 538 w 1321"/>
                  <a:gd name="T81" fmla="*/ 4 h 712"/>
                  <a:gd name="T82" fmla="*/ 618 w 1321"/>
                  <a:gd name="T83" fmla="*/ 0 h 712"/>
                  <a:gd name="T84" fmla="*/ 618 w 1321"/>
                  <a:gd name="T85" fmla="*/ 0 h 712"/>
                  <a:gd name="T86" fmla="*/ 703 w 1321"/>
                  <a:gd name="T87" fmla="*/ 4 h 712"/>
                  <a:gd name="T88" fmla="*/ 785 w 1321"/>
                  <a:gd name="T89" fmla="*/ 14 h 712"/>
                  <a:gd name="T90" fmla="*/ 863 w 1321"/>
                  <a:gd name="T91" fmla="*/ 33 h 712"/>
                  <a:gd name="T92" fmla="*/ 936 w 1321"/>
                  <a:gd name="T93" fmla="*/ 56 h 712"/>
                  <a:gd name="T94" fmla="*/ 1003 w 1321"/>
                  <a:gd name="T95" fmla="*/ 86 h 712"/>
                  <a:gd name="T96" fmla="*/ 1064 w 1321"/>
                  <a:gd name="T97" fmla="*/ 122 h 712"/>
                  <a:gd name="T98" fmla="*/ 1119 w 1321"/>
                  <a:gd name="T99" fmla="*/ 161 h 712"/>
                  <a:gd name="T100" fmla="*/ 1166 w 1321"/>
                  <a:gd name="T101" fmla="*/ 204 h 712"/>
                  <a:gd name="T102" fmla="*/ 1205 w 1321"/>
                  <a:gd name="T103" fmla="*/ 252 h 712"/>
                  <a:gd name="T104" fmla="*/ 1205 w 1321"/>
                  <a:gd name="T105" fmla="*/ 252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chemeClr val="bg1"/>
                  </a:gs>
                  <a:gs pos="100000">
                    <a:srgbClr val="FF3300"/>
                  </a:gs>
                </a:gsLst>
                <a:lin ang="5400000" scaled="1"/>
              </a:gradFill>
              <a:ln>
                <a:noFill/>
              </a:ln>
              <a:extLst>
                <a:ext uri="{91240B29-F687-4F45-9708-019B960494DF}">
                  <a14:hiddenLine xmlns:a14="http://schemas.microsoft.com/office/drawing/2010/main" w="0">
                    <a:solidFill>
                      <a:srgbClr val="BBF6EE"/>
                    </a:solidFill>
                    <a:prstDash val="solid"/>
                    <a:round/>
                  </a14:hiddenLine>
                </a:ext>
              </a:extLst>
            </p:spPr>
            <p:txBody>
              <a:bodyPr/>
              <a:lstStyle/>
              <a:p>
                <a:endParaRPr lang="zh-CN" altLang="en-US"/>
              </a:p>
            </p:txBody>
          </p:sp>
        </p:grpSp>
        <p:sp>
          <p:nvSpPr>
            <p:cNvPr id="68639" name="Text Box 26"/>
            <p:cNvSpPr txBox="1">
              <a:spLocks noChangeArrowheads="1"/>
            </p:cNvSpPr>
            <p:nvPr/>
          </p:nvSpPr>
          <p:spPr bwMode="gray">
            <a:xfrm>
              <a:off x="2116" y="1691"/>
              <a:ext cx="997" cy="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1200"/>
                <a:t>互斥信号量</a:t>
              </a:r>
            </a:p>
          </p:txBody>
        </p:sp>
      </p:grpSp>
      <p:sp>
        <p:nvSpPr>
          <p:cNvPr id="95259" name="Text Box 27"/>
          <p:cNvSpPr txBox="1">
            <a:spLocks noChangeArrowheads="1"/>
          </p:cNvSpPr>
          <p:nvPr/>
        </p:nvSpPr>
        <p:spPr bwMode="auto">
          <a:xfrm>
            <a:off x="2459039" y="1455739"/>
            <a:ext cx="7551737"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50000"/>
              </a:spcBef>
              <a:buClrTx/>
              <a:buFontTx/>
              <a:buNone/>
            </a:pPr>
            <a:r>
              <a:rPr lang="en-US" altLang="zh-CN" sz="2000">
                <a:ea typeface="华文新魏" panose="02010800040101010101" pitchFamily="2" charset="-122"/>
              </a:rPr>
              <a:t>      </a:t>
            </a:r>
            <a:r>
              <a:rPr lang="zh-CN" altLang="en-US" sz="2000">
                <a:ea typeface="华文新魏" panose="02010800040101010101" pitchFamily="2" charset="-122"/>
              </a:rPr>
              <a:t>假设任务</a:t>
            </a:r>
            <a:r>
              <a:rPr lang="en-US" altLang="zh-CN" sz="2000">
                <a:ea typeface="华文新魏" panose="02010800040101010101" pitchFamily="2" charset="-122"/>
              </a:rPr>
              <a:t>1</a:t>
            </a:r>
            <a:r>
              <a:rPr lang="zh-CN" altLang="en-US" sz="2000">
                <a:ea typeface="华文新魏" panose="02010800040101010101" pitchFamily="2" charset="-122"/>
              </a:rPr>
              <a:t>和任务</a:t>
            </a:r>
            <a:r>
              <a:rPr lang="en-US" altLang="zh-CN" sz="2000">
                <a:ea typeface="华文新魏" panose="02010800040101010101" pitchFamily="2" charset="-122"/>
              </a:rPr>
              <a:t>3</a:t>
            </a:r>
            <a:r>
              <a:rPr lang="zh-CN" altLang="en-US" sz="2000">
                <a:ea typeface="华文新魏" panose="02010800040101010101" pitchFamily="2" charset="-122"/>
              </a:rPr>
              <a:t>共享一个资源，使用互斥信号量进行资源同步，任务</a:t>
            </a:r>
            <a:r>
              <a:rPr lang="en-US" altLang="zh-CN" sz="2000">
                <a:ea typeface="华文新魏" panose="02010800040101010101" pitchFamily="2" charset="-122"/>
              </a:rPr>
              <a:t>2</a:t>
            </a:r>
            <a:r>
              <a:rPr lang="zh-CN" altLang="en-US" sz="2000">
                <a:ea typeface="华文新魏" panose="02010800040101010101" pitchFamily="2" charset="-122"/>
              </a:rPr>
              <a:t>为优先级介于任务</a:t>
            </a:r>
            <a:r>
              <a:rPr lang="en-US" altLang="zh-CN" sz="2000">
                <a:ea typeface="华文新魏" panose="02010800040101010101" pitchFamily="2" charset="-122"/>
              </a:rPr>
              <a:t>1</a:t>
            </a:r>
            <a:r>
              <a:rPr lang="zh-CN" altLang="en-US" sz="2000">
                <a:ea typeface="华文新魏" panose="02010800040101010101" pitchFamily="2" charset="-122"/>
              </a:rPr>
              <a:t>和任务</a:t>
            </a:r>
            <a:r>
              <a:rPr lang="en-US" altLang="zh-CN" sz="2000">
                <a:ea typeface="华文新魏" panose="02010800040101010101" pitchFamily="2" charset="-122"/>
              </a:rPr>
              <a:t>3</a:t>
            </a:r>
            <a:r>
              <a:rPr lang="zh-CN" altLang="en-US" sz="2000">
                <a:ea typeface="华文新魏" panose="02010800040101010101" pitchFamily="2" charset="-122"/>
              </a:rPr>
              <a:t>之间的一个与该共享资源无关任务，通过互斥信号量解决优先级反转问题。</a:t>
            </a:r>
          </a:p>
        </p:txBody>
      </p:sp>
      <p:sp>
        <p:nvSpPr>
          <p:cNvPr id="95260" name="Text Box 28"/>
          <p:cNvSpPr txBox="1">
            <a:spLocks noChangeArrowheads="1"/>
          </p:cNvSpPr>
          <p:nvPr/>
        </p:nvSpPr>
        <p:spPr bwMode="auto">
          <a:xfrm>
            <a:off x="5484813" y="3736975"/>
            <a:ext cx="416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50000"/>
              </a:spcBef>
              <a:buClrTx/>
              <a:buFontTx/>
              <a:buNone/>
            </a:pPr>
            <a:r>
              <a:rPr lang="zh-CN" altLang="en-US" sz="1400">
                <a:ea typeface="黑体" panose="02010609060101010101" pitchFamily="49" charset="-122"/>
              </a:rPr>
              <a:t>任务</a:t>
            </a:r>
            <a:r>
              <a:rPr lang="en-US" altLang="zh-CN" sz="1400">
                <a:ea typeface="黑体" panose="02010609060101010101" pitchFamily="49" charset="-122"/>
              </a:rPr>
              <a:t>2</a:t>
            </a:r>
            <a:r>
              <a:rPr lang="zh-CN" altLang="en-US" sz="1400">
                <a:ea typeface="黑体" panose="02010609060101010101" pitchFamily="49" charset="-122"/>
              </a:rPr>
              <a:t>优先级不够高无法获得</a:t>
            </a:r>
            <a:r>
              <a:rPr lang="en-US" altLang="zh-CN" sz="1400">
                <a:ea typeface="黑体" panose="02010609060101010101" pitchFamily="49" charset="-122"/>
              </a:rPr>
              <a:t>CPU</a:t>
            </a:r>
          </a:p>
        </p:txBody>
      </p:sp>
      <p:sp>
        <p:nvSpPr>
          <p:cNvPr id="95261" name="Rectangle 29"/>
          <p:cNvSpPr>
            <a:spLocks noChangeArrowheads="1"/>
          </p:cNvSpPr>
          <p:nvPr/>
        </p:nvSpPr>
        <p:spPr bwMode="auto">
          <a:xfrm>
            <a:off x="5484813" y="3376613"/>
            <a:ext cx="416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50000"/>
              </a:spcBef>
              <a:buClrTx/>
              <a:buFontTx/>
              <a:buNone/>
            </a:pPr>
            <a:r>
              <a:rPr lang="zh-CN" altLang="en-US" sz="1400">
                <a:ea typeface="黑体" panose="02010609060101010101" pitchFamily="49" charset="-122"/>
              </a:rPr>
              <a:t>任务</a:t>
            </a:r>
            <a:r>
              <a:rPr lang="en-US" altLang="zh-CN" sz="1400">
                <a:ea typeface="黑体" panose="02010609060101010101" pitchFamily="49" charset="-122"/>
              </a:rPr>
              <a:t>1</a:t>
            </a:r>
            <a:r>
              <a:rPr lang="zh-CN" altLang="en-US" sz="1400">
                <a:ea typeface="黑体" panose="02010609060101010101" pitchFamily="49" charset="-122"/>
              </a:rPr>
              <a:t>申请互斥信号量而处于等待状态</a:t>
            </a:r>
          </a:p>
        </p:txBody>
      </p:sp>
      <p:sp>
        <p:nvSpPr>
          <p:cNvPr id="95262" name="Text Box 30"/>
          <p:cNvSpPr txBox="1">
            <a:spLocks noChangeArrowheads="1"/>
          </p:cNvSpPr>
          <p:nvPr/>
        </p:nvSpPr>
        <p:spPr bwMode="auto">
          <a:xfrm>
            <a:off x="3140076" y="3990975"/>
            <a:ext cx="1922463" cy="336550"/>
          </a:xfrm>
          <a:prstGeom prst="rect">
            <a:avLst/>
          </a:prstGeom>
          <a:gradFill rotWithShape="1">
            <a:gsLst>
              <a:gs pos="0">
                <a:srgbClr val="008000"/>
              </a:gs>
              <a:gs pos="100000">
                <a:srgbClr val="6DB66D"/>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600">
                <a:ea typeface="华文新魏" panose="02010800040101010101" pitchFamily="2" charset="-122"/>
              </a:rPr>
              <a:t>任务</a:t>
            </a:r>
            <a:r>
              <a:rPr lang="en-US" altLang="zh-CN" sz="1600">
                <a:ea typeface="华文新魏" panose="02010800040101010101" pitchFamily="2" charset="-122"/>
              </a:rPr>
              <a:t>3</a:t>
            </a:r>
          </a:p>
        </p:txBody>
      </p:sp>
      <p:sp>
        <p:nvSpPr>
          <p:cNvPr id="95263" name="Text Box 31"/>
          <p:cNvSpPr txBox="1">
            <a:spLocks noChangeArrowheads="1"/>
          </p:cNvSpPr>
          <p:nvPr/>
        </p:nvSpPr>
        <p:spPr bwMode="auto">
          <a:xfrm>
            <a:off x="2566989" y="4862513"/>
            <a:ext cx="716438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50000"/>
              </a:spcBef>
              <a:buClrTx/>
              <a:buFontTx/>
              <a:buNone/>
            </a:pPr>
            <a:r>
              <a:rPr lang="zh-CN" altLang="en-US" sz="1800">
                <a:ea typeface="黑体" panose="02010609060101010101" pitchFamily="49" charset="-122"/>
              </a:rPr>
              <a:t>此时，任务</a:t>
            </a:r>
            <a:r>
              <a:rPr lang="en-US" altLang="zh-CN" sz="1800">
                <a:ea typeface="黑体" panose="02010609060101010101" pitchFamily="49" charset="-122"/>
              </a:rPr>
              <a:t>2</a:t>
            </a:r>
            <a:r>
              <a:rPr lang="zh-CN" altLang="en-US" sz="1800">
                <a:ea typeface="黑体" panose="02010609060101010101" pitchFamily="49" charset="-122"/>
              </a:rPr>
              <a:t>无法在任务</a:t>
            </a:r>
            <a:r>
              <a:rPr lang="en-US" altLang="zh-CN" sz="1800">
                <a:ea typeface="黑体" panose="02010609060101010101" pitchFamily="49" charset="-122"/>
              </a:rPr>
              <a:t>1</a:t>
            </a:r>
            <a:r>
              <a:rPr lang="zh-CN" altLang="en-US" sz="1800">
                <a:ea typeface="黑体" panose="02010609060101010101" pitchFamily="49" charset="-122"/>
              </a:rPr>
              <a:t>之前得到运行，不发生优先级反转</a:t>
            </a:r>
          </a:p>
        </p:txBody>
      </p:sp>
      <p:grpSp>
        <p:nvGrpSpPr>
          <p:cNvPr id="95264" name="Group 32"/>
          <p:cNvGrpSpPr/>
          <p:nvPr/>
        </p:nvGrpSpPr>
        <p:grpSpPr bwMode="auto">
          <a:xfrm>
            <a:off x="5807075" y="3128964"/>
            <a:ext cx="946150" cy="695325"/>
            <a:chOff x="2116" y="1402"/>
            <a:chExt cx="997" cy="843"/>
          </a:xfrm>
        </p:grpSpPr>
        <p:grpSp>
          <p:nvGrpSpPr>
            <p:cNvPr id="68634" name="Group 33"/>
            <p:cNvGrpSpPr/>
            <p:nvPr/>
          </p:nvGrpSpPr>
          <p:grpSpPr bwMode="auto">
            <a:xfrm>
              <a:off x="2190" y="1402"/>
              <a:ext cx="844" cy="843"/>
              <a:chOff x="2016" y="1920"/>
              <a:chExt cx="1680" cy="1680"/>
            </a:xfrm>
          </p:grpSpPr>
          <p:sp>
            <p:nvSpPr>
              <p:cNvPr id="68636" name="Oval 34"/>
              <p:cNvSpPr>
                <a:spLocks noChangeArrowheads="1"/>
              </p:cNvSpPr>
              <p:nvPr/>
            </p:nvSpPr>
            <p:spPr bwMode="gray">
              <a:xfrm>
                <a:off x="2016" y="1920"/>
                <a:ext cx="1680" cy="1680"/>
              </a:xfrm>
              <a:prstGeom prst="ellipse">
                <a:avLst/>
              </a:prstGeom>
              <a:gradFill rotWithShape="1">
                <a:gsLst>
                  <a:gs pos="0">
                    <a:srgbClr val="F14343"/>
                  </a:gs>
                  <a:gs pos="100000">
                    <a:srgbClr val="922929"/>
                  </a:gs>
                </a:gsLst>
                <a:lin ang="5400000" scaled="1"/>
              </a:gradFill>
              <a:ln w="25400">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8637" name="Freeform 35"/>
              <p:cNvSpPr/>
              <p:nvPr/>
            </p:nvSpPr>
            <p:spPr bwMode="gray">
              <a:xfrm>
                <a:off x="2208" y="1948"/>
                <a:ext cx="1296" cy="634"/>
              </a:xfrm>
              <a:custGeom>
                <a:avLst/>
                <a:gdLst>
                  <a:gd name="T0" fmla="*/ 1205 w 1321"/>
                  <a:gd name="T1" fmla="*/ 252 h 712"/>
                  <a:gd name="T2" fmla="*/ 1220 w 1321"/>
                  <a:gd name="T3" fmla="*/ 279 h 712"/>
                  <a:gd name="T4" fmla="*/ 1223 w 1321"/>
                  <a:gd name="T5" fmla="*/ 302 h 712"/>
                  <a:gd name="T6" fmla="*/ 1218 w 1321"/>
                  <a:gd name="T7" fmla="*/ 324 h 712"/>
                  <a:gd name="T8" fmla="*/ 1202 w 1321"/>
                  <a:gd name="T9" fmla="*/ 345 h 712"/>
                  <a:gd name="T10" fmla="*/ 1178 w 1321"/>
                  <a:gd name="T11" fmla="*/ 364 h 712"/>
                  <a:gd name="T12" fmla="*/ 1148 w 1321"/>
                  <a:gd name="T13" fmla="*/ 380 h 712"/>
                  <a:gd name="T14" fmla="*/ 1108 w 1321"/>
                  <a:gd name="T15" fmla="*/ 394 h 712"/>
                  <a:gd name="T16" fmla="*/ 1063 w 1321"/>
                  <a:gd name="T17" fmla="*/ 409 h 712"/>
                  <a:gd name="T18" fmla="*/ 1011 w 1321"/>
                  <a:gd name="T19" fmla="*/ 419 h 712"/>
                  <a:gd name="T20" fmla="*/ 955 w 1321"/>
                  <a:gd name="T21" fmla="*/ 429 h 712"/>
                  <a:gd name="T22" fmla="*/ 896 w 1321"/>
                  <a:gd name="T23" fmla="*/ 436 h 712"/>
                  <a:gd name="T24" fmla="*/ 830 w 1321"/>
                  <a:gd name="T25" fmla="*/ 443 h 712"/>
                  <a:gd name="T26" fmla="*/ 763 w 1321"/>
                  <a:gd name="T27" fmla="*/ 446 h 712"/>
                  <a:gd name="T28" fmla="*/ 737 w 1321"/>
                  <a:gd name="T29" fmla="*/ 448 h 712"/>
                  <a:gd name="T30" fmla="*/ 441 w 1321"/>
                  <a:gd name="T31" fmla="*/ 448 h 712"/>
                  <a:gd name="T32" fmla="*/ 437 w 1321"/>
                  <a:gd name="T33" fmla="*/ 448 h 712"/>
                  <a:gd name="T34" fmla="*/ 379 w 1321"/>
                  <a:gd name="T35" fmla="*/ 445 h 712"/>
                  <a:gd name="T36" fmla="*/ 323 w 1321"/>
                  <a:gd name="T37" fmla="*/ 443 h 712"/>
                  <a:gd name="T38" fmla="*/ 270 w 1321"/>
                  <a:gd name="T39" fmla="*/ 438 h 712"/>
                  <a:gd name="T40" fmla="*/ 219 w 1321"/>
                  <a:gd name="T41" fmla="*/ 434 h 712"/>
                  <a:gd name="T42" fmla="*/ 173 w 1321"/>
                  <a:gd name="T43" fmla="*/ 426 h 712"/>
                  <a:gd name="T44" fmla="*/ 130 w 1321"/>
                  <a:gd name="T45" fmla="*/ 416 h 712"/>
                  <a:gd name="T46" fmla="*/ 94 w 1321"/>
                  <a:gd name="T47" fmla="*/ 408 h 712"/>
                  <a:gd name="T48" fmla="*/ 63 w 1321"/>
                  <a:gd name="T49" fmla="*/ 396 h 712"/>
                  <a:gd name="T50" fmla="*/ 35 w 1321"/>
                  <a:gd name="T51" fmla="*/ 382 h 712"/>
                  <a:gd name="T52" fmla="*/ 18 w 1321"/>
                  <a:gd name="T53" fmla="*/ 366 h 712"/>
                  <a:gd name="T54" fmla="*/ 6 w 1321"/>
                  <a:gd name="T55" fmla="*/ 348 h 712"/>
                  <a:gd name="T56" fmla="*/ 0 w 1321"/>
                  <a:gd name="T57" fmla="*/ 329 h 712"/>
                  <a:gd name="T58" fmla="*/ 0 w 1321"/>
                  <a:gd name="T59" fmla="*/ 327 h 712"/>
                  <a:gd name="T60" fmla="*/ 4 w 1321"/>
                  <a:gd name="T61" fmla="*/ 306 h 712"/>
                  <a:gd name="T62" fmla="*/ 16 w 1321"/>
                  <a:gd name="T63" fmla="*/ 280 h 712"/>
                  <a:gd name="T64" fmla="*/ 47 w 1321"/>
                  <a:gd name="T65" fmla="*/ 232 h 712"/>
                  <a:gd name="T66" fmla="*/ 86 w 1321"/>
                  <a:gd name="T67" fmla="*/ 188 h 712"/>
                  <a:gd name="T68" fmla="*/ 135 w 1321"/>
                  <a:gd name="T69" fmla="*/ 148 h 712"/>
                  <a:gd name="T70" fmla="*/ 188 w 1321"/>
                  <a:gd name="T71" fmla="*/ 111 h 712"/>
                  <a:gd name="T72" fmla="*/ 250 w 1321"/>
                  <a:gd name="T73" fmla="*/ 78 h 712"/>
                  <a:gd name="T74" fmla="*/ 317 w 1321"/>
                  <a:gd name="T75" fmla="*/ 52 h 712"/>
                  <a:gd name="T76" fmla="*/ 384 w 1321"/>
                  <a:gd name="T77" fmla="*/ 29 h 712"/>
                  <a:gd name="T78" fmla="*/ 461 w 1321"/>
                  <a:gd name="T79" fmla="*/ 13 h 712"/>
                  <a:gd name="T80" fmla="*/ 538 w 1321"/>
                  <a:gd name="T81" fmla="*/ 4 h 712"/>
                  <a:gd name="T82" fmla="*/ 618 w 1321"/>
                  <a:gd name="T83" fmla="*/ 0 h 712"/>
                  <a:gd name="T84" fmla="*/ 618 w 1321"/>
                  <a:gd name="T85" fmla="*/ 0 h 712"/>
                  <a:gd name="T86" fmla="*/ 703 w 1321"/>
                  <a:gd name="T87" fmla="*/ 4 h 712"/>
                  <a:gd name="T88" fmla="*/ 785 w 1321"/>
                  <a:gd name="T89" fmla="*/ 14 h 712"/>
                  <a:gd name="T90" fmla="*/ 863 w 1321"/>
                  <a:gd name="T91" fmla="*/ 33 h 712"/>
                  <a:gd name="T92" fmla="*/ 936 w 1321"/>
                  <a:gd name="T93" fmla="*/ 56 h 712"/>
                  <a:gd name="T94" fmla="*/ 1003 w 1321"/>
                  <a:gd name="T95" fmla="*/ 86 h 712"/>
                  <a:gd name="T96" fmla="*/ 1064 w 1321"/>
                  <a:gd name="T97" fmla="*/ 122 h 712"/>
                  <a:gd name="T98" fmla="*/ 1119 w 1321"/>
                  <a:gd name="T99" fmla="*/ 161 h 712"/>
                  <a:gd name="T100" fmla="*/ 1166 w 1321"/>
                  <a:gd name="T101" fmla="*/ 204 h 712"/>
                  <a:gd name="T102" fmla="*/ 1205 w 1321"/>
                  <a:gd name="T103" fmla="*/ 252 h 712"/>
                  <a:gd name="T104" fmla="*/ 1205 w 1321"/>
                  <a:gd name="T105" fmla="*/ 252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chemeClr val="bg1"/>
                  </a:gs>
                  <a:gs pos="100000">
                    <a:srgbClr val="FF3300"/>
                  </a:gs>
                </a:gsLst>
                <a:lin ang="5400000" scaled="1"/>
              </a:gradFill>
              <a:ln>
                <a:noFill/>
              </a:ln>
              <a:extLst>
                <a:ext uri="{91240B29-F687-4F45-9708-019B960494DF}">
                  <a14:hiddenLine xmlns:a14="http://schemas.microsoft.com/office/drawing/2010/main" w="0">
                    <a:solidFill>
                      <a:srgbClr val="BBF6EE"/>
                    </a:solidFill>
                    <a:prstDash val="solid"/>
                    <a:round/>
                  </a14:hiddenLine>
                </a:ext>
              </a:extLst>
            </p:spPr>
            <p:txBody>
              <a:bodyPr/>
              <a:lstStyle/>
              <a:p>
                <a:endParaRPr lang="zh-CN" altLang="en-US"/>
              </a:p>
            </p:txBody>
          </p:sp>
        </p:grpSp>
        <p:sp>
          <p:nvSpPr>
            <p:cNvPr id="68635" name="Text Box 36"/>
            <p:cNvSpPr txBox="1">
              <a:spLocks noChangeArrowheads="1"/>
            </p:cNvSpPr>
            <p:nvPr/>
          </p:nvSpPr>
          <p:spPr bwMode="gray">
            <a:xfrm>
              <a:off x="2116" y="1691"/>
              <a:ext cx="997" cy="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1200"/>
                <a:t>互斥信号量</a:t>
              </a:r>
            </a:p>
          </p:txBody>
        </p:sp>
      </p:grpSp>
      <p:sp>
        <p:nvSpPr>
          <p:cNvPr id="95269" name="Text Box 37"/>
          <p:cNvSpPr txBox="1">
            <a:spLocks noChangeArrowheads="1"/>
          </p:cNvSpPr>
          <p:nvPr/>
        </p:nvSpPr>
        <p:spPr bwMode="auto">
          <a:xfrm>
            <a:off x="3140076" y="2981325"/>
            <a:ext cx="1922463" cy="336550"/>
          </a:xfrm>
          <a:prstGeom prst="rect">
            <a:avLst/>
          </a:prstGeom>
          <a:gradFill rotWithShape="1">
            <a:gsLst>
              <a:gs pos="0">
                <a:srgbClr val="CC0000"/>
              </a:gs>
              <a:gs pos="100000">
                <a:srgbClr val="E88E8E"/>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600">
                <a:ea typeface="华文新魏" panose="02010800040101010101" pitchFamily="2" charset="-122"/>
              </a:rPr>
              <a:t>任务</a:t>
            </a:r>
            <a:r>
              <a:rPr lang="en-US" altLang="zh-CN" sz="1600">
                <a:ea typeface="华文新魏" panose="02010800040101010101" pitchFamily="2" charset="-122"/>
              </a:rPr>
              <a:t>1</a:t>
            </a:r>
          </a:p>
        </p:txBody>
      </p:sp>
      <p:sp>
        <p:nvSpPr>
          <p:cNvPr id="95270" name="Text Box 38"/>
          <p:cNvSpPr txBox="1">
            <a:spLocks noChangeArrowheads="1"/>
          </p:cNvSpPr>
          <p:nvPr/>
        </p:nvSpPr>
        <p:spPr bwMode="auto">
          <a:xfrm>
            <a:off x="5484813" y="2995613"/>
            <a:ext cx="416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50000"/>
              </a:spcBef>
              <a:buClrTx/>
              <a:buFontTx/>
              <a:buNone/>
            </a:pPr>
            <a:r>
              <a:rPr lang="zh-CN" altLang="en-US" sz="1400">
                <a:ea typeface="黑体" panose="02010609060101010101" pitchFamily="49" charset="-122"/>
              </a:rPr>
              <a:t>任务</a:t>
            </a:r>
            <a:r>
              <a:rPr lang="en-US" altLang="zh-CN" sz="1400">
                <a:ea typeface="黑体" panose="02010609060101010101" pitchFamily="49" charset="-122"/>
              </a:rPr>
              <a:t>3</a:t>
            </a:r>
            <a:r>
              <a:rPr lang="zh-CN" altLang="en-US" sz="1400">
                <a:ea typeface="黑体" panose="02010609060101010101" pitchFamily="49" charset="-122"/>
              </a:rPr>
              <a:t>获得</a:t>
            </a:r>
            <a:r>
              <a:rPr lang="en-US" altLang="zh-CN" sz="1400">
                <a:ea typeface="黑体" panose="02010609060101010101" pitchFamily="49" charset="-122"/>
              </a:rPr>
              <a:t>CPU</a:t>
            </a:r>
            <a:r>
              <a:rPr lang="zh-CN" altLang="en-US" sz="1400">
                <a:ea typeface="黑体" panose="02010609060101010101" pitchFamily="49" charset="-122"/>
              </a:rPr>
              <a:t>，且优先级升到互斥信号量优先级</a:t>
            </a:r>
          </a:p>
        </p:txBody>
      </p:sp>
      <p:sp>
        <p:nvSpPr>
          <p:cNvPr id="95271" name="Text Box 39"/>
          <p:cNvSpPr txBox="1">
            <a:spLocks noChangeArrowheads="1"/>
          </p:cNvSpPr>
          <p:nvPr/>
        </p:nvSpPr>
        <p:spPr bwMode="auto">
          <a:xfrm>
            <a:off x="5483225" y="2997200"/>
            <a:ext cx="416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50000"/>
              </a:spcBef>
              <a:buClrTx/>
              <a:buFontTx/>
              <a:buNone/>
            </a:pPr>
            <a:r>
              <a:rPr lang="zh-CN" altLang="en-US" sz="1400">
                <a:ea typeface="黑体" panose="02010609060101010101" pitchFamily="49" charset="-122"/>
              </a:rPr>
              <a:t>任务</a:t>
            </a:r>
            <a:r>
              <a:rPr lang="en-US" altLang="zh-CN" sz="1400">
                <a:ea typeface="黑体" panose="02010609060101010101" pitchFamily="49" charset="-122"/>
              </a:rPr>
              <a:t>1</a:t>
            </a:r>
            <a:r>
              <a:rPr lang="zh-CN" altLang="en-US" sz="1400">
                <a:ea typeface="黑体" panose="02010609060101010101" pitchFamily="49" charset="-122"/>
              </a:rPr>
              <a:t>获得</a:t>
            </a:r>
            <a:r>
              <a:rPr lang="en-US" altLang="zh-CN" sz="1400">
                <a:ea typeface="黑体" panose="02010609060101010101" pitchFamily="49" charset="-122"/>
              </a:rPr>
              <a:t>CPU</a:t>
            </a:r>
            <a:r>
              <a:rPr lang="zh-CN" altLang="en-US" sz="1400">
                <a:ea typeface="黑体" panose="02010609060101010101" pitchFamily="49" charset="-122"/>
              </a:rPr>
              <a:t>，且优先级升到互斥信号量优先级</a:t>
            </a:r>
          </a:p>
        </p:txBody>
      </p:sp>
      <p:sp>
        <p:nvSpPr>
          <p:cNvPr id="95272" name="AutoShape 40"/>
          <p:cNvSpPr>
            <a:spLocks noChangeArrowheads="1"/>
          </p:cNvSpPr>
          <p:nvPr/>
        </p:nvSpPr>
        <p:spPr bwMode="auto">
          <a:xfrm>
            <a:off x="2505076" y="2565401"/>
            <a:ext cx="7262813" cy="2124075"/>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extLst>
      <p:ext uri="{BB962C8B-B14F-4D97-AF65-F5344CB8AC3E}">
        <p14:creationId xmlns:p14="http://schemas.microsoft.com/office/powerpoint/2010/main" val="165543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95259"/>
                                        </p:tgtEl>
                                        <p:attrNameLst>
                                          <p:attrName>style.visibility</p:attrName>
                                        </p:attrNameLst>
                                      </p:cBhvr>
                                      <p:to>
                                        <p:strVal val="visible"/>
                                      </p:to>
                                    </p:set>
                                    <p:animEffect transition="in" filter="blinds(horizontal)">
                                      <p:cBhvr>
                                        <p:cTn id="7" dur="500"/>
                                        <p:tgtEl>
                                          <p:spTgt spid="95259"/>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95272"/>
                                        </p:tgtEl>
                                        <p:attrNameLst>
                                          <p:attrName>style.visibility</p:attrName>
                                        </p:attrNameLst>
                                      </p:cBhvr>
                                      <p:to>
                                        <p:strVal val="visible"/>
                                      </p:to>
                                    </p:set>
                                    <p:animEffect transition="in" filter="slide(fromBottom)">
                                      <p:cBhvr>
                                        <p:cTn id="11" dur="500"/>
                                        <p:tgtEl>
                                          <p:spTgt spid="9527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95239"/>
                                        </p:tgtEl>
                                        <p:attrNameLst>
                                          <p:attrName>style.visibility</p:attrName>
                                        </p:attrNameLst>
                                      </p:cBhvr>
                                      <p:to>
                                        <p:strVal val="visible"/>
                                      </p:to>
                                    </p:set>
                                    <p:animEffect transition="in" filter="wipe(left)">
                                      <p:cBhvr>
                                        <p:cTn id="16" dur="500"/>
                                        <p:tgtEl>
                                          <p:spTgt spid="95239"/>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95240"/>
                                        </p:tgtEl>
                                        <p:attrNameLst>
                                          <p:attrName>style.visibility</p:attrName>
                                        </p:attrNameLst>
                                      </p:cBhvr>
                                      <p:to>
                                        <p:strVal val="visible"/>
                                      </p:to>
                                    </p:set>
                                    <p:animEffect transition="in" filter="wipe(up)">
                                      <p:cBhvr>
                                        <p:cTn id="20" dur="500"/>
                                        <p:tgtEl>
                                          <p:spTgt spid="95240"/>
                                        </p:tgtEl>
                                      </p:cBhvr>
                                    </p:animEffect>
                                  </p:childTnLst>
                                </p:cTn>
                              </p:par>
                            </p:childTnLst>
                          </p:cTn>
                        </p:par>
                        <p:par>
                          <p:cTn id="21" fill="hold">
                            <p:stCondLst>
                              <p:cond delay="1000"/>
                            </p:stCondLst>
                            <p:childTnLst>
                              <p:par>
                                <p:cTn id="22" presetID="22" presetClass="entr" presetSubtype="1" fill="hold" grpId="0" nodeType="afterEffect">
                                  <p:stCondLst>
                                    <p:cond delay="0"/>
                                  </p:stCondLst>
                                  <p:childTnLst>
                                    <p:set>
                                      <p:cBhvr>
                                        <p:cTn id="23" dur="1" fill="hold">
                                          <p:stCondLst>
                                            <p:cond delay="0"/>
                                          </p:stCondLst>
                                        </p:cTn>
                                        <p:tgtEl>
                                          <p:spTgt spid="95241"/>
                                        </p:tgtEl>
                                        <p:attrNameLst>
                                          <p:attrName>style.visibility</p:attrName>
                                        </p:attrNameLst>
                                      </p:cBhvr>
                                      <p:to>
                                        <p:strVal val="visible"/>
                                      </p:to>
                                    </p:set>
                                    <p:animEffect transition="in" filter="wipe(up)">
                                      <p:cBhvr>
                                        <p:cTn id="24" dur="500"/>
                                        <p:tgtEl>
                                          <p:spTgt spid="95241"/>
                                        </p:tgtEl>
                                      </p:cBhvr>
                                    </p:animEffect>
                                  </p:childTnLst>
                                </p:cTn>
                              </p:par>
                            </p:childTnLst>
                          </p:cTn>
                        </p:par>
                        <p:par>
                          <p:cTn id="25" fill="hold">
                            <p:stCondLst>
                              <p:cond delay="1500"/>
                            </p:stCondLst>
                            <p:childTnLst>
                              <p:par>
                                <p:cTn id="26" presetID="22" presetClass="entr" presetSubtype="1" fill="hold" grpId="0" nodeType="afterEffect">
                                  <p:stCondLst>
                                    <p:cond delay="0"/>
                                  </p:stCondLst>
                                  <p:childTnLst>
                                    <p:set>
                                      <p:cBhvr>
                                        <p:cTn id="27" dur="1" fill="hold">
                                          <p:stCondLst>
                                            <p:cond delay="0"/>
                                          </p:stCondLst>
                                        </p:cTn>
                                        <p:tgtEl>
                                          <p:spTgt spid="95242"/>
                                        </p:tgtEl>
                                        <p:attrNameLst>
                                          <p:attrName>style.visibility</p:attrName>
                                        </p:attrNameLst>
                                      </p:cBhvr>
                                      <p:to>
                                        <p:strVal val="visible"/>
                                      </p:to>
                                    </p:set>
                                    <p:animEffect transition="in" filter="wipe(up)">
                                      <p:cBhvr>
                                        <p:cTn id="28" dur="500"/>
                                        <p:tgtEl>
                                          <p:spTgt spid="95242"/>
                                        </p:tgtEl>
                                      </p:cBhvr>
                                    </p:animEffect>
                                  </p:childTnLst>
                                </p:cTn>
                              </p:par>
                            </p:childTnLst>
                          </p:cTn>
                        </p:par>
                        <p:par>
                          <p:cTn id="29" fill="hold">
                            <p:stCondLst>
                              <p:cond delay="2000"/>
                            </p:stCondLst>
                            <p:childTnLst>
                              <p:par>
                                <p:cTn id="30" presetID="22" presetClass="entr" presetSubtype="1" fill="hold" grpId="1" nodeType="afterEffect">
                                  <p:stCondLst>
                                    <p:cond delay="0"/>
                                  </p:stCondLst>
                                  <p:childTnLst>
                                    <p:set>
                                      <p:cBhvr>
                                        <p:cTn id="31" dur="1" fill="hold">
                                          <p:stCondLst>
                                            <p:cond delay="0"/>
                                          </p:stCondLst>
                                        </p:cTn>
                                        <p:tgtEl>
                                          <p:spTgt spid="95243"/>
                                        </p:tgtEl>
                                        <p:attrNameLst>
                                          <p:attrName>style.visibility</p:attrName>
                                        </p:attrNameLst>
                                      </p:cBhvr>
                                      <p:to>
                                        <p:strVal val="visible"/>
                                      </p:to>
                                    </p:set>
                                    <p:animEffect transition="in" filter="wipe(up)">
                                      <p:cBhvr>
                                        <p:cTn id="32" dur="500"/>
                                        <p:tgtEl>
                                          <p:spTgt spid="95243"/>
                                        </p:tgtEl>
                                      </p:cBhvr>
                                    </p:animEffect>
                                  </p:childTnLst>
                                </p:cTn>
                              </p:par>
                            </p:childTnLst>
                          </p:cTn>
                        </p:par>
                        <p:par>
                          <p:cTn id="33" fill="hold">
                            <p:stCondLst>
                              <p:cond delay="2500"/>
                            </p:stCondLst>
                            <p:childTnLst>
                              <p:par>
                                <p:cTn id="34" presetID="22" presetClass="entr" presetSubtype="1" fill="hold" nodeType="afterEffect">
                                  <p:stCondLst>
                                    <p:cond delay="0"/>
                                  </p:stCondLst>
                                  <p:childTnLst>
                                    <p:set>
                                      <p:cBhvr>
                                        <p:cTn id="35" dur="1" fill="hold">
                                          <p:stCondLst>
                                            <p:cond delay="0"/>
                                          </p:stCondLst>
                                        </p:cTn>
                                        <p:tgtEl>
                                          <p:spTgt spid="95244"/>
                                        </p:tgtEl>
                                        <p:attrNameLst>
                                          <p:attrName>style.visibility</p:attrName>
                                        </p:attrNameLst>
                                      </p:cBhvr>
                                      <p:to>
                                        <p:strVal val="visible"/>
                                      </p:to>
                                    </p:set>
                                    <p:animEffect transition="in" filter="wipe(up)">
                                      <p:cBhvr>
                                        <p:cTn id="36" dur="500"/>
                                        <p:tgtEl>
                                          <p:spTgt spid="95244"/>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5248"/>
                                        </p:tgtEl>
                                        <p:attrNameLst>
                                          <p:attrName>style.visibility</p:attrName>
                                        </p:attrNameLst>
                                      </p:cBhvr>
                                      <p:to>
                                        <p:strVal val="visible"/>
                                      </p:to>
                                    </p:set>
                                  </p:childTnLst>
                                </p:cTn>
                              </p:par>
                            </p:childTnLst>
                          </p:cTn>
                        </p:par>
                        <p:par>
                          <p:cTn id="41" fill="hold">
                            <p:stCondLst>
                              <p:cond delay="0"/>
                            </p:stCondLst>
                            <p:childTnLst>
                              <p:par>
                                <p:cTn id="42" presetID="35" presetClass="path" presetSubtype="0" accel="50000" decel="50000" fill="hold" nodeType="afterEffect">
                                  <p:stCondLst>
                                    <p:cond delay="0"/>
                                  </p:stCondLst>
                                  <p:childTnLst>
                                    <p:animMotion origin="layout" path="M 0 0  L -0.25 0  E" pathEditMode="relative" rAng="0" ptsTypes="">
                                      <p:cBhvr>
                                        <p:cTn id="43" dur="2000" fill="hold"/>
                                        <p:tgtEl>
                                          <p:spTgt spid="95248"/>
                                        </p:tgtEl>
                                        <p:attrNameLst>
                                          <p:attrName>ppt_x</p:attrName>
                                          <p:attrName>ppt_y</p:attrName>
                                        </p:attrNameLst>
                                      </p:cBhvr>
                                      <p:rCtr x="0" y="0"/>
                                    </p:animMotion>
                                  </p:childTnLst>
                                </p:cTn>
                              </p:par>
                            </p:childTnLst>
                          </p:cTn>
                        </p:par>
                        <p:par>
                          <p:cTn id="44" fill="hold">
                            <p:stCondLst>
                              <p:cond delay="2000"/>
                            </p:stCondLst>
                            <p:childTnLst>
                              <p:par>
                                <p:cTn id="45" presetID="9" presetClass="exit" presetSubtype="0" fill="hold" nodeType="afterEffect">
                                  <p:stCondLst>
                                    <p:cond delay="0"/>
                                  </p:stCondLst>
                                  <p:childTnLst>
                                    <p:animEffect transition="out" filter="dissolve">
                                      <p:cBhvr>
                                        <p:cTn id="46" dur="500"/>
                                        <p:tgtEl>
                                          <p:spTgt spid="95248"/>
                                        </p:tgtEl>
                                      </p:cBhvr>
                                    </p:animEffect>
                                    <p:set>
                                      <p:cBhvr>
                                        <p:cTn id="47" dur="1" fill="hold">
                                          <p:stCondLst>
                                            <p:cond delay="499"/>
                                          </p:stCondLst>
                                        </p:cTn>
                                        <p:tgtEl>
                                          <p:spTgt spid="95248"/>
                                        </p:tgtEl>
                                        <p:attrNameLst>
                                          <p:attrName>style.visibility</p:attrName>
                                        </p:attrNameLst>
                                      </p:cBhvr>
                                      <p:to>
                                        <p:strVal val="hidden"/>
                                      </p:to>
                                    </p:set>
                                  </p:childTnLst>
                                </p:cTn>
                              </p:par>
                            </p:childTnLst>
                          </p:cTn>
                        </p:par>
                        <p:par>
                          <p:cTn id="48" fill="hold">
                            <p:stCondLst>
                              <p:cond delay="2500"/>
                            </p:stCondLst>
                            <p:childTnLst>
                              <p:par>
                                <p:cTn id="49" presetID="64" presetClass="path" presetSubtype="0" accel="50000" decel="50000" fill="hold" grpId="0" nodeType="afterEffect">
                                  <p:stCondLst>
                                    <p:cond delay="0"/>
                                  </p:stCondLst>
                                  <p:childTnLst>
                                    <p:animMotion origin="layout" path="M -0.00903 -4.81481E-6 L -0.00903 -0.13981 " pathEditMode="relative" rAng="0" ptsTypes="AA">
                                      <p:cBhvr>
                                        <p:cTn id="50" dur="2000" fill="hold"/>
                                        <p:tgtEl>
                                          <p:spTgt spid="95243"/>
                                        </p:tgtEl>
                                        <p:attrNameLst>
                                          <p:attrName>ppt_x</p:attrName>
                                          <p:attrName>ppt_y</p:attrName>
                                        </p:attrNameLst>
                                      </p:cBhvr>
                                      <p:rCtr x="0" y="-6991"/>
                                    </p:animMotion>
                                  </p:childTnLst>
                                </p:cTn>
                              </p:par>
                            </p:childTnLst>
                          </p:cTn>
                        </p:par>
                        <p:par>
                          <p:cTn id="51" fill="hold">
                            <p:stCondLst>
                              <p:cond delay="4500"/>
                            </p:stCondLst>
                            <p:childTnLst>
                              <p:par>
                                <p:cTn id="52" presetID="1" presetClass="exit" presetSubtype="0" fill="hold" grpId="2" nodeType="afterEffect">
                                  <p:stCondLst>
                                    <p:cond delay="0"/>
                                  </p:stCondLst>
                                  <p:childTnLst>
                                    <p:set>
                                      <p:cBhvr>
                                        <p:cTn id="53" dur="1" fill="hold">
                                          <p:stCondLst>
                                            <p:cond delay="0"/>
                                          </p:stCondLst>
                                        </p:cTn>
                                        <p:tgtEl>
                                          <p:spTgt spid="95243"/>
                                        </p:tgtEl>
                                        <p:attrNameLst>
                                          <p:attrName>style.visibility</p:attrName>
                                        </p:attrNameLst>
                                      </p:cBhvr>
                                      <p:to>
                                        <p:strVal val="hidden"/>
                                      </p:to>
                                    </p:set>
                                  </p:childTnLst>
                                </p:cTn>
                              </p:par>
                            </p:childTnLst>
                          </p:cTn>
                        </p:par>
                        <p:par>
                          <p:cTn id="54" fill="hold">
                            <p:stCondLst>
                              <p:cond delay="4500"/>
                            </p:stCondLst>
                            <p:childTnLst>
                              <p:par>
                                <p:cTn id="55" presetID="1" presetClass="entr" presetSubtype="0" fill="hold" grpId="1" nodeType="afterEffect">
                                  <p:stCondLst>
                                    <p:cond delay="0"/>
                                  </p:stCondLst>
                                  <p:childTnLst>
                                    <p:set>
                                      <p:cBhvr>
                                        <p:cTn id="56" dur="1" fill="hold">
                                          <p:stCondLst>
                                            <p:cond delay="0"/>
                                          </p:stCondLst>
                                        </p:cTn>
                                        <p:tgtEl>
                                          <p:spTgt spid="9525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95270"/>
                                        </p:tgtEl>
                                        <p:attrNameLst>
                                          <p:attrName>style.visibility</p:attrName>
                                        </p:attrNameLst>
                                      </p:cBhvr>
                                      <p:to>
                                        <p:strVal val="visible"/>
                                      </p:to>
                                    </p:set>
                                  </p:childTnLst>
                                </p:cTn>
                              </p:par>
                              <p:par>
                                <p:cTn id="61" presetID="27" presetClass="emph" presetSubtype="0" fill="hold" grpId="1" nodeType="withEffect">
                                  <p:stCondLst>
                                    <p:cond delay="0"/>
                                  </p:stCondLst>
                                  <p:childTnLst>
                                    <p:animClr clrSpc="rgb" dir="cw">
                                      <p:cBhvr override="childStyle">
                                        <p:cTn id="62" dur="250" autoRev="1" fill="hold"/>
                                        <p:tgtEl>
                                          <p:spTgt spid="95270"/>
                                        </p:tgtEl>
                                        <p:attrNameLst>
                                          <p:attrName>style.color</p:attrName>
                                        </p:attrNameLst>
                                      </p:cBhvr>
                                      <p:to>
                                        <a:schemeClr val="bg1"/>
                                      </p:to>
                                    </p:animClr>
                                    <p:animClr clrSpc="rgb" dir="cw">
                                      <p:cBhvr>
                                        <p:cTn id="63" dur="250" autoRev="1" fill="hold"/>
                                        <p:tgtEl>
                                          <p:spTgt spid="95270"/>
                                        </p:tgtEl>
                                        <p:attrNameLst>
                                          <p:attrName>fillcolor</p:attrName>
                                        </p:attrNameLst>
                                      </p:cBhvr>
                                      <p:to>
                                        <a:schemeClr val="bg1"/>
                                      </p:to>
                                    </p:animClr>
                                    <p:set>
                                      <p:cBhvr>
                                        <p:cTn id="64" dur="250" autoRev="1" fill="hold"/>
                                        <p:tgtEl>
                                          <p:spTgt spid="95270"/>
                                        </p:tgtEl>
                                        <p:attrNameLst>
                                          <p:attrName>fill.type</p:attrName>
                                        </p:attrNameLst>
                                      </p:cBhvr>
                                      <p:to>
                                        <p:strVal val="solid"/>
                                      </p:to>
                                    </p:set>
                                    <p:set>
                                      <p:cBhvr>
                                        <p:cTn id="65" dur="250" autoRev="1" fill="hold"/>
                                        <p:tgtEl>
                                          <p:spTgt spid="95270"/>
                                        </p:tgtEl>
                                        <p:attrNameLst>
                                          <p:attrName>fill.on</p:attrName>
                                        </p:attrNameLst>
                                      </p:cBhvr>
                                      <p:to>
                                        <p:strVal val="true"/>
                                      </p:to>
                                    </p:set>
                                  </p:childTnLst>
                                </p:cTn>
                              </p:par>
                            </p:childTnLst>
                          </p:cTn>
                        </p:par>
                      </p:childTnLst>
                    </p:cTn>
                  </p:par>
                  <p:par>
                    <p:cTn id="66" fill="hold">
                      <p:stCondLst>
                        <p:cond delay="indefinite"/>
                      </p:stCondLst>
                      <p:childTnLst>
                        <p:par>
                          <p:cTn id="67" fill="hold">
                            <p:stCondLst>
                              <p:cond delay="0"/>
                            </p:stCondLst>
                            <p:childTnLst>
                              <p:par>
                                <p:cTn id="68" presetID="26" presetClass="emph" presetSubtype="0" fill="hold" grpId="1" nodeType="clickEffect">
                                  <p:stCondLst>
                                    <p:cond delay="0"/>
                                  </p:stCondLst>
                                  <p:childTnLst>
                                    <p:animEffect transition="out" filter="fade">
                                      <p:cBhvr>
                                        <p:cTn id="69" dur="500" tmFilter="0, 0; .2, .5; .8, .5; 1, 0"/>
                                        <p:tgtEl>
                                          <p:spTgt spid="95241"/>
                                        </p:tgtEl>
                                      </p:cBhvr>
                                    </p:animEffect>
                                    <p:animScale>
                                      <p:cBhvr>
                                        <p:cTn id="70" dur="250" autoRev="1" fill="hold"/>
                                        <p:tgtEl>
                                          <p:spTgt spid="95241"/>
                                        </p:tgtEl>
                                      </p:cBhvr>
                                      <p:by x="105000" y="105000"/>
                                    </p:animScale>
                                  </p:childTnLst>
                                </p:cTn>
                              </p:par>
                              <p:par>
                                <p:cTn id="71" presetID="1" presetClass="entr" presetSubtype="0" fill="hold" grpId="0" nodeType="withEffect">
                                  <p:stCondLst>
                                    <p:cond delay="0"/>
                                  </p:stCondLst>
                                  <p:childTnLst>
                                    <p:set>
                                      <p:cBhvr>
                                        <p:cTn id="72" dur="1" fill="hold">
                                          <p:stCondLst>
                                            <p:cond delay="0"/>
                                          </p:stCondLst>
                                        </p:cTn>
                                        <p:tgtEl>
                                          <p:spTgt spid="95261"/>
                                        </p:tgtEl>
                                        <p:attrNameLst>
                                          <p:attrName>style.visibility</p:attrName>
                                        </p:attrNameLst>
                                      </p:cBhvr>
                                      <p:to>
                                        <p:strVal val="visible"/>
                                      </p:to>
                                    </p:set>
                                  </p:childTnLst>
                                </p:cTn>
                              </p:par>
                              <p:par>
                                <p:cTn id="73" presetID="27" presetClass="emph" presetSubtype="0" fill="hold" grpId="1" nodeType="withEffect">
                                  <p:stCondLst>
                                    <p:cond delay="0"/>
                                  </p:stCondLst>
                                  <p:childTnLst>
                                    <p:animClr clrSpc="rgb" dir="cw">
                                      <p:cBhvr override="childStyle">
                                        <p:cTn id="74" dur="250" autoRev="1" fill="hold"/>
                                        <p:tgtEl>
                                          <p:spTgt spid="95261"/>
                                        </p:tgtEl>
                                        <p:attrNameLst>
                                          <p:attrName>style.color</p:attrName>
                                        </p:attrNameLst>
                                      </p:cBhvr>
                                      <p:to>
                                        <a:schemeClr val="bg1"/>
                                      </p:to>
                                    </p:animClr>
                                    <p:animClr clrSpc="rgb" dir="cw">
                                      <p:cBhvr>
                                        <p:cTn id="75" dur="250" autoRev="1" fill="hold"/>
                                        <p:tgtEl>
                                          <p:spTgt spid="95261"/>
                                        </p:tgtEl>
                                        <p:attrNameLst>
                                          <p:attrName>fillcolor</p:attrName>
                                        </p:attrNameLst>
                                      </p:cBhvr>
                                      <p:to>
                                        <a:schemeClr val="bg1"/>
                                      </p:to>
                                    </p:animClr>
                                    <p:set>
                                      <p:cBhvr>
                                        <p:cTn id="76" dur="250" autoRev="1" fill="hold"/>
                                        <p:tgtEl>
                                          <p:spTgt spid="95261"/>
                                        </p:tgtEl>
                                        <p:attrNameLst>
                                          <p:attrName>fill.type</p:attrName>
                                        </p:attrNameLst>
                                      </p:cBhvr>
                                      <p:to>
                                        <p:strVal val="solid"/>
                                      </p:to>
                                    </p:set>
                                    <p:set>
                                      <p:cBhvr>
                                        <p:cTn id="77" dur="250" autoRev="1" fill="hold"/>
                                        <p:tgtEl>
                                          <p:spTgt spid="95261"/>
                                        </p:tgtEl>
                                        <p:attrNameLst>
                                          <p:attrName>fill.on</p:attrName>
                                        </p:attrNameLst>
                                      </p:cBhvr>
                                      <p:to>
                                        <p:strVal val="true"/>
                                      </p:to>
                                    </p:set>
                                  </p:childTnLst>
                                </p:cTn>
                              </p:par>
                            </p:childTnLst>
                          </p:cTn>
                        </p:par>
                      </p:childTnLst>
                    </p:cTn>
                  </p:par>
                  <p:par>
                    <p:cTn id="78" fill="hold">
                      <p:stCondLst>
                        <p:cond delay="indefinite"/>
                      </p:stCondLst>
                      <p:childTnLst>
                        <p:par>
                          <p:cTn id="79" fill="hold">
                            <p:stCondLst>
                              <p:cond delay="0"/>
                            </p:stCondLst>
                            <p:childTnLst>
                              <p:par>
                                <p:cTn id="80" presetID="26" presetClass="emph" presetSubtype="0" fill="hold" grpId="1" nodeType="clickEffect">
                                  <p:stCondLst>
                                    <p:cond delay="0"/>
                                  </p:stCondLst>
                                  <p:childTnLst>
                                    <p:animEffect transition="out" filter="fade">
                                      <p:cBhvr>
                                        <p:cTn id="81" dur="500" tmFilter="0, 0; .2, .5; .8, .5; 1, 0"/>
                                        <p:tgtEl>
                                          <p:spTgt spid="95242"/>
                                        </p:tgtEl>
                                      </p:cBhvr>
                                    </p:animEffect>
                                    <p:animScale>
                                      <p:cBhvr>
                                        <p:cTn id="82" dur="250" autoRev="1" fill="hold"/>
                                        <p:tgtEl>
                                          <p:spTgt spid="95242"/>
                                        </p:tgtEl>
                                      </p:cBhvr>
                                      <p:by x="105000" y="105000"/>
                                    </p:animScale>
                                  </p:childTnLst>
                                </p:cTn>
                              </p:par>
                              <p:par>
                                <p:cTn id="83" presetID="1" presetClass="entr" presetSubtype="0" fill="hold" grpId="0" nodeType="withEffect">
                                  <p:stCondLst>
                                    <p:cond delay="0"/>
                                  </p:stCondLst>
                                  <p:childTnLst>
                                    <p:set>
                                      <p:cBhvr>
                                        <p:cTn id="84" dur="1" fill="hold">
                                          <p:stCondLst>
                                            <p:cond delay="0"/>
                                          </p:stCondLst>
                                        </p:cTn>
                                        <p:tgtEl>
                                          <p:spTgt spid="95260"/>
                                        </p:tgtEl>
                                        <p:attrNameLst>
                                          <p:attrName>style.visibility</p:attrName>
                                        </p:attrNameLst>
                                      </p:cBhvr>
                                      <p:to>
                                        <p:strVal val="visible"/>
                                      </p:to>
                                    </p:set>
                                  </p:childTnLst>
                                </p:cTn>
                              </p:par>
                              <p:par>
                                <p:cTn id="85" presetID="27" presetClass="emph" presetSubtype="0" fill="hold" grpId="1" nodeType="withEffect">
                                  <p:stCondLst>
                                    <p:cond delay="0"/>
                                  </p:stCondLst>
                                  <p:childTnLst>
                                    <p:animClr clrSpc="rgb" dir="cw">
                                      <p:cBhvr override="childStyle">
                                        <p:cTn id="86" dur="250" autoRev="1" fill="hold"/>
                                        <p:tgtEl>
                                          <p:spTgt spid="95260"/>
                                        </p:tgtEl>
                                        <p:attrNameLst>
                                          <p:attrName>style.color</p:attrName>
                                        </p:attrNameLst>
                                      </p:cBhvr>
                                      <p:to>
                                        <a:schemeClr val="bg1"/>
                                      </p:to>
                                    </p:animClr>
                                    <p:animClr clrSpc="rgb" dir="cw">
                                      <p:cBhvr>
                                        <p:cTn id="87" dur="250" autoRev="1" fill="hold"/>
                                        <p:tgtEl>
                                          <p:spTgt spid="95260"/>
                                        </p:tgtEl>
                                        <p:attrNameLst>
                                          <p:attrName>fillcolor</p:attrName>
                                        </p:attrNameLst>
                                      </p:cBhvr>
                                      <p:to>
                                        <a:schemeClr val="bg1"/>
                                      </p:to>
                                    </p:animClr>
                                    <p:set>
                                      <p:cBhvr>
                                        <p:cTn id="88" dur="250" autoRev="1" fill="hold"/>
                                        <p:tgtEl>
                                          <p:spTgt spid="95260"/>
                                        </p:tgtEl>
                                        <p:attrNameLst>
                                          <p:attrName>fill.type</p:attrName>
                                        </p:attrNameLst>
                                      </p:cBhvr>
                                      <p:to>
                                        <p:strVal val="solid"/>
                                      </p:to>
                                    </p:set>
                                    <p:set>
                                      <p:cBhvr>
                                        <p:cTn id="89" dur="250" autoRev="1" fill="hold"/>
                                        <p:tgtEl>
                                          <p:spTgt spid="95260"/>
                                        </p:tgtEl>
                                        <p:attrNameLst>
                                          <p:attrName>fill.on</p:attrName>
                                        </p:attrNameLst>
                                      </p:cBhvr>
                                      <p:to>
                                        <p:strVal val="tru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0"/>
                                          </p:stCondLst>
                                        </p:cTn>
                                        <p:tgtEl>
                                          <p:spTgt spid="95254"/>
                                        </p:tgtEl>
                                        <p:attrNameLst>
                                          <p:attrName>style.visibility</p:attrName>
                                        </p:attrNameLst>
                                      </p:cBhvr>
                                      <p:to>
                                        <p:strVal val="visible"/>
                                      </p:to>
                                    </p:set>
                                  </p:childTnLst>
                                </p:cTn>
                              </p:par>
                              <p:par>
                                <p:cTn id="94" presetID="1" presetClass="exit" presetSubtype="0" fill="hold" grpId="2" nodeType="withEffect">
                                  <p:stCondLst>
                                    <p:cond delay="0"/>
                                  </p:stCondLst>
                                  <p:childTnLst>
                                    <p:set>
                                      <p:cBhvr>
                                        <p:cTn id="95" dur="1" fill="hold">
                                          <p:stCondLst>
                                            <p:cond delay="0"/>
                                          </p:stCondLst>
                                        </p:cTn>
                                        <p:tgtEl>
                                          <p:spTgt spid="95270"/>
                                        </p:tgtEl>
                                        <p:attrNameLst>
                                          <p:attrName>style.visibility</p:attrName>
                                        </p:attrNameLst>
                                      </p:cBhvr>
                                      <p:to>
                                        <p:strVal val="hidden"/>
                                      </p:to>
                                    </p:set>
                                  </p:childTnLst>
                                </p:cTn>
                              </p:par>
                            </p:childTnLst>
                          </p:cTn>
                        </p:par>
                        <p:par>
                          <p:cTn id="96" fill="hold">
                            <p:stCondLst>
                              <p:cond delay="0"/>
                            </p:stCondLst>
                            <p:childTnLst>
                              <p:par>
                                <p:cTn id="97" presetID="35" presetClass="path" presetSubtype="0" accel="50000" decel="50000" fill="hold" nodeType="afterEffect">
                                  <p:stCondLst>
                                    <p:cond delay="0"/>
                                  </p:stCondLst>
                                  <p:childTnLst>
                                    <p:animMotion origin="layout" path="M 1.66667E-6 -2.59259E-6 L 0.24305 -2.59259E-6 " pathEditMode="relative" rAng="0" ptsTypes="AA">
                                      <p:cBhvr>
                                        <p:cTn id="98" dur="2000" fill="hold"/>
                                        <p:tgtEl>
                                          <p:spTgt spid="95254"/>
                                        </p:tgtEl>
                                        <p:attrNameLst>
                                          <p:attrName>ppt_x</p:attrName>
                                          <p:attrName>ppt_y</p:attrName>
                                        </p:attrNameLst>
                                      </p:cBhvr>
                                      <p:rCtr x="12153" y="0"/>
                                    </p:animMotion>
                                  </p:childTnLst>
                                </p:cTn>
                              </p:par>
                            </p:childTnLst>
                          </p:cTn>
                        </p:par>
                        <p:par>
                          <p:cTn id="99" fill="hold">
                            <p:stCondLst>
                              <p:cond delay="2000"/>
                            </p:stCondLst>
                            <p:childTnLst>
                              <p:par>
                                <p:cTn id="100" presetID="9" presetClass="exit" presetSubtype="0" fill="hold" nodeType="afterEffect">
                                  <p:stCondLst>
                                    <p:cond delay="0"/>
                                  </p:stCondLst>
                                  <p:childTnLst>
                                    <p:animEffect transition="out" filter="dissolve">
                                      <p:cBhvr>
                                        <p:cTn id="101" dur="500"/>
                                        <p:tgtEl>
                                          <p:spTgt spid="95254"/>
                                        </p:tgtEl>
                                      </p:cBhvr>
                                    </p:animEffect>
                                    <p:set>
                                      <p:cBhvr>
                                        <p:cTn id="102" dur="1" fill="hold">
                                          <p:stCondLst>
                                            <p:cond delay="499"/>
                                          </p:stCondLst>
                                        </p:cTn>
                                        <p:tgtEl>
                                          <p:spTgt spid="95254"/>
                                        </p:tgtEl>
                                        <p:attrNameLst>
                                          <p:attrName>style.visibility</p:attrName>
                                        </p:attrNameLst>
                                      </p:cBhvr>
                                      <p:to>
                                        <p:strVal val="hidden"/>
                                      </p:to>
                                    </p:set>
                                  </p:childTnLst>
                                </p:cTn>
                              </p:par>
                            </p:childTnLst>
                          </p:cTn>
                        </p:par>
                        <p:par>
                          <p:cTn id="103" fill="hold">
                            <p:stCondLst>
                              <p:cond delay="2500"/>
                            </p:stCondLst>
                            <p:childTnLst>
                              <p:par>
                                <p:cTn id="104" presetID="64" presetClass="path" presetSubtype="0" accel="50000" decel="50000" fill="hold" grpId="0" nodeType="afterEffect">
                                  <p:stCondLst>
                                    <p:cond delay="0"/>
                                  </p:stCondLst>
                                  <p:childTnLst>
                                    <p:animMotion origin="layout" path="M -0.00902 0.0074 L -0.00902 0.15462 " pathEditMode="relative" rAng="0" ptsTypes="AA">
                                      <p:cBhvr>
                                        <p:cTn id="105" dur="2000" fill="hold"/>
                                        <p:tgtEl>
                                          <p:spTgt spid="95253"/>
                                        </p:tgtEl>
                                        <p:attrNameLst>
                                          <p:attrName>ppt_x</p:attrName>
                                          <p:attrName>ppt_y</p:attrName>
                                        </p:attrNameLst>
                                      </p:cBhvr>
                                      <p:rCtr x="0" y="7361"/>
                                    </p:animMotion>
                                  </p:childTnLst>
                                </p:cTn>
                              </p:par>
                            </p:childTnLst>
                          </p:cTn>
                        </p:par>
                        <p:par>
                          <p:cTn id="106" fill="hold">
                            <p:stCondLst>
                              <p:cond delay="4500"/>
                            </p:stCondLst>
                            <p:childTnLst>
                              <p:par>
                                <p:cTn id="107" presetID="1" presetClass="exit" presetSubtype="0" fill="hold" grpId="2" nodeType="afterEffect">
                                  <p:stCondLst>
                                    <p:cond delay="0"/>
                                  </p:stCondLst>
                                  <p:childTnLst>
                                    <p:set>
                                      <p:cBhvr>
                                        <p:cTn id="108" dur="1" fill="hold">
                                          <p:stCondLst>
                                            <p:cond delay="0"/>
                                          </p:stCondLst>
                                        </p:cTn>
                                        <p:tgtEl>
                                          <p:spTgt spid="95253"/>
                                        </p:tgtEl>
                                        <p:attrNameLst>
                                          <p:attrName>style.visibility</p:attrName>
                                        </p:attrNameLst>
                                      </p:cBhvr>
                                      <p:to>
                                        <p:strVal val="hidden"/>
                                      </p:to>
                                    </p:set>
                                  </p:childTnLst>
                                </p:cTn>
                              </p:par>
                            </p:childTnLst>
                          </p:cTn>
                        </p:par>
                        <p:par>
                          <p:cTn id="109" fill="hold">
                            <p:stCondLst>
                              <p:cond delay="4500"/>
                            </p:stCondLst>
                            <p:childTnLst>
                              <p:par>
                                <p:cTn id="110" presetID="1" presetClass="entr" presetSubtype="0" fill="hold" grpId="0" nodeType="afterEffect">
                                  <p:stCondLst>
                                    <p:cond delay="0"/>
                                  </p:stCondLst>
                                  <p:childTnLst>
                                    <p:set>
                                      <p:cBhvr>
                                        <p:cTn id="111" dur="1" fill="hold">
                                          <p:stCondLst>
                                            <p:cond delay="0"/>
                                          </p:stCondLst>
                                        </p:cTn>
                                        <p:tgtEl>
                                          <p:spTgt spid="95262"/>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nodeType="clickEffect">
                                  <p:stCondLst>
                                    <p:cond delay="0"/>
                                  </p:stCondLst>
                                  <p:childTnLst>
                                    <p:set>
                                      <p:cBhvr>
                                        <p:cTn id="115" dur="1" fill="hold">
                                          <p:stCondLst>
                                            <p:cond delay="0"/>
                                          </p:stCondLst>
                                        </p:cTn>
                                        <p:tgtEl>
                                          <p:spTgt spid="95264"/>
                                        </p:tgtEl>
                                        <p:attrNameLst>
                                          <p:attrName>style.visibility</p:attrName>
                                        </p:attrNameLst>
                                      </p:cBhvr>
                                      <p:to>
                                        <p:strVal val="visible"/>
                                      </p:to>
                                    </p:set>
                                  </p:childTnLst>
                                </p:cTn>
                              </p:par>
                              <p:par>
                                <p:cTn id="116" presetID="1" presetClass="exit" presetSubtype="0" fill="hold" grpId="2" nodeType="withEffect">
                                  <p:stCondLst>
                                    <p:cond delay="0"/>
                                  </p:stCondLst>
                                  <p:childTnLst>
                                    <p:set>
                                      <p:cBhvr>
                                        <p:cTn id="117" dur="1" fill="hold">
                                          <p:stCondLst>
                                            <p:cond delay="0"/>
                                          </p:stCondLst>
                                        </p:cTn>
                                        <p:tgtEl>
                                          <p:spTgt spid="95261"/>
                                        </p:tgtEl>
                                        <p:attrNameLst>
                                          <p:attrName>style.visibility</p:attrName>
                                        </p:attrNameLst>
                                      </p:cBhvr>
                                      <p:to>
                                        <p:strVal val="hidden"/>
                                      </p:to>
                                    </p:set>
                                  </p:childTnLst>
                                </p:cTn>
                              </p:par>
                            </p:childTnLst>
                          </p:cTn>
                        </p:par>
                        <p:par>
                          <p:cTn id="118" fill="hold">
                            <p:stCondLst>
                              <p:cond delay="0"/>
                            </p:stCondLst>
                            <p:childTnLst>
                              <p:par>
                                <p:cTn id="119" presetID="35" presetClass="path" presetSubtype="0" accel="50000" decel="50000" fill="hold" nodeType="afterEffect">
                                  <p:stCondLst>
                                    <p:cond delay="0"/>
                                  </p:stCondLst>
                                  <p:childTnLst>
                                    <p:animMotion origin="layout" path="M 0 0  L -0.25 0  E" pathEditMode="relative" rAng="0" ptsTypes="">
                                      <p:cBhvr>
                                        <p:cTn id="120" dur="2000" fill="hold"/>
                                        <p:tgtEl>
                                          <p:spTgt spid="95264"/>
                                        </p:tgtEl>
                                        <p:attrNameLst>
                                          <p:attrName>ppt_x</p:attrName>
                                          <p:attrName>ppt_y</p:attrName>
                                        </p:attrNameLst>
                                      </p:cBhvr>
                                      <p:rCtr x="0" y="0"/>
                                    </p:animMotion>
                                  </p:childTnLst>
                                </p:cTn>
                              </p:par>
                            </p:childTnLst>
                          </p:cTn>
                        </p:par>
                        <p:par>
                          <p:cTn id="121" fill="hold">
                            <p:stCondLst>
                              <p:cond delay="2000"/>
                            </p:stCondLst>
                            <p:childTnLst>
                              <p:par>
                                <p:cTn id="122" presetID="9" presetClass="exit" presetSubtype="0" fill="hold" nodeType="afterEffect">
                                  <p:stCondLst>
                                    <p:cond delay="0"/>
                                  </p:stCondLst>
                                  <p:childTnLst>
                                    <p:animEffect transition="out" filter="dissolve">
                                      <p:cBhvr>
                                        <p:cTn id="123" dur="500"/>
                                        <p:tgtEl>
                                          <p:spTgt spid="95264"/>
                                        </p:tgtEl>
                                      </p:cBhvr>
                                    </p:animEffect>
                                    <p:set>
                                      <p:cBhvr>
                                        <p:cTn id="124" dur="1" fill="hold">
                                          <p:stCondLst>
                                            <p:cond delay="499"/>
                                          </p:stCondLst>
                                        </p:cTn>
                                        <p:tgtEl>
                                          <p:spTgt spid="95264"/>
                                        </p:tgtEl>
                                        <p:attrNameLst>
                                          <p:attrName>style.visibility</p:attrName>
                                        </p:attrNameLst>
                                      </p:cBhvr>
                                      <p:to>
                                        <p:strVal val="hidden"/>
                                      </p:to>
                                    </p:set>
                                  </p:childTnLst>
                                </p:cTn>
                              </p:par>
                            </p:childTnLst>
                          </p:cTn>
                        </p:par>
                        <p:par>
                          <p:cTn id="125" fill="hold">
                            <p:stCondLst>
                              <p:cond delay="2500"/>
                            </p:stCondLst>
                            <p:childTnLst>
                              <p:par>
                                <p:cTn id="126" presetID="64" presetClass="path" presetSubtype="0" accel="50000" decel="50000" fill="hold" grpId="3" nodeType="afterEffect">
                                  <p:stCondLst>
                                    <p:cond delay="0"/>
                                  </p:stCondLst>
                                  <p:childTnLst>
                                    <p:animMotion origin="layout" path="M -0.01024 -3.33333E-6 L -0.01024 -0.04166 " pathEditMode="relative" rAng="0" ptsTypes="AA">
                                      <p:cBhvr>
                                        <p:cTn id="127" dur="2000" fill="hold"/>
                                        <p:tgtEl>
                                          <p:spTgt spid="95241"/>
                                        </p:tgtEl>
                                        <p:attrNameLst>
                                          <p:attrName>ppt_x</p:attrName>
                                          <p:attrName>ppt_y</p:attrName>
                                        </p:attrNameLst>
                                      </p:cBhvr>
                                      <p:rCtr x="0" y="-2083"/>
                                    </p:animMotion>
                                  </p:childTnLst>
                                </p:cTn>
                              </p:par>
                            </p:childTnLst>
                          </p:cTn>
                        </p:par>
                        <p:par>
                          <p:cTn id="128" fill="hold">
                            <p:stCondLst>
                              <p:cond delay="4500"/>
                            </p:stCondLst>
                            <p:childTnLst>
                              <p:par>
                                <p:cTn id="129" presetID="1" presetClass="entr" presetSubtype="0" fill="hold" grpId="0" nodeType="afterEffect">
                                  <p:stCondLst>
                                    <p:cond delay="0"/>
                                  </p:stCondLst>
                                  <p:childTnLst>
                                    <p:set>
                                      <p:cBhvr>
                                        <p:cTn id="130" dur="1" fill="hold">
                                          <p:stCondLst>
                                            <p:cond delay="0"/>
                                          </p:stCondLst>
                                        </p:cTn>
                                        <p:tgtEl>
                                          <p:spTgt spid="95269"/>
                                        </p:tgtEl>
                                        <p:attrNameLst>
                                          <p:attrName>style.visibility</p:attrName>
                                        </p:attrNameLst>
                                      </p:cBhvr>
                                      <p:to>
                                        <p:strVal val="visible"/>
                                      </p:to>
                                    </p:set>
                                  </p:childTnLst>
                                </p:cTn>
                              </p:par>
                              <p:par>
                                <p:cTn id="131" presetID="1" presetClass="exit" presetSubtype="0" fill="hold" grpId="2" nodeType="withEffect">
                                  <p:stCondLst>
                                    <p:cond delay="0"/>
                                  </p:stCondLst>
                                  <p:childTnLst>
                                    <p:set>
                                      <p:cBhvr>
                                        <p:cTn id="132" dur="1" fill="hold">
                                          <p:stCondLst>
                                            <p:cond delay="0"/>
                                          </p:stCondLst>
                                        </p:cTn>
                                        <p:tgtEl>
                                          <p:spTgt spid="95241"/>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95271"/>
                                        </p:tgtEl>
                                        <p:attrNameLst>
                                          <p:attrName>style.visibility</p:attrName>
                                        </p:attrNameLst>
                                      </p:cBhvr>
                                      <p:to>
                                        <p:strVal val="visible"/>
                                      </p:to>
                                    </p:set>
                                  </p:childTnLst>
                                </p:cTn>
                              </p:par>
                              <p:par>
                                <p:cTn id="137" presetID="27" presetClass="emph" presetSubtype="0" fill="hold" grpId="1" nodeType="withEffect">
                                  <p:stCondLst>
                                    <p:cond delay="0"/>
                                  </p:stCondLst>
                                  <p:childTnLst>
                                    <p:animClr clrSpc="rgb" dir="cw">
                                      <p:cBhvr override="childStyle">
                                        <p:cTn id="138" dur="250" autoRev="1" fill="hold"/>
                                        <p:tgtEl>
                                          <p:spTgt spid="95271"/>
                                        </p:tgtEl>
                                        <p:attrNameLst>
                                          <p:attrName>style.color</p:attrName>
                                        </p:attrNameLst>
                                      </p:cBhvr>
                                      <p:to>
                                        <a:schemeClr val="bg1"/>
                                      </p:to>
                                    </p:animClr>
                                    <p:animClr clrSpc="rgb" dir="cw">
                                      <p:cBhvr>
                                        <p:cTn id="139" dur="250" autoRev="1" fill="hold"/>
                                        <p:tgtEl>
                                          <p:spTgt spid="95271"/>
                                        </p:tgtEl>
                                        <p:attrNameLst>
                                          <p:attrName>fillcolor</p:attrName>
                                        </p:attrNameLst>
                                      </p:cBhvr>
                                      <p:to>
                                        <a:schemeClr val="bg1"/>
                                      </p:to>
                                    </p:animClr>
                                    <p:set>
                                      <p:cBhvr>
                                        <p:cTn id="140" dur="250" autoRev="1" fill="hold"/>
                                        <p:tgtEl>
                                          <p:spTgt spid="95271"/>
                                        </p:tgtEl>
                                        <p:attrNameLst>
                                          <p:attrName>fill.type</p:attrName>
                                        </p:attrNameLst>
                                      </p:cBhvr>
                                      <p:to>
                                        <p:strVal val="solid"/>
                                      </p:to>
                                    </p:set>
                                    <p:set>
                                      <p:cBhvr>
                                        <p:cTn id="141" dur="250" autoRev="1" fill="hold"/>
                                        <p:tgtEl>
                                          <p:spTgt spid="95271"/>
                                        </p:tgtEl>
                                        <p:attrNameLst>
                                          <p:attrName>fill.on</p:attrName>
                                        </p:attrNameLst>
                                      </p:cBhvr>
                                      <p:to>
                                        <p:strVal val="true"/>
                                      </p:to>
                                    </p:set>
                                  </p:childTnLst>
                                </p:cTn>
                              </p:par>
                            </p:childTnLst>
                          </p:cTn>
                        </p:par>
                      </p:childTnLst>
                    </p:cTn>
                  </p:par>
                  <p:par>
                    <p:cTn id="142" fill="hold">
                      <p:stCondLst>
                        <p:cond delay="indefinite"/>
                      </p:stCondLst>
                      <p:childTnLst>
                        <p:par>
                          <p:cTn id="143" fill="hold">
                            <p:stCondLst>
                              <p:cond delay="0"/>
                            </p:stCondLst>
                            <p:childTnLst>
                              <p:par>
                                <p:cTn id="144" presetID="1" presetClass="entr" presetSubtype="0" fill="hold" grpId="0" nodeType="clickEffect">
                                  <p:stCondLst>
                                    <p:cond delay="0"/>
                                  </p:stCondLst>
                                  <p:childTnLst>
                                    <p:set>
                                      <p:cBhvr>
                                        <p:cTn id="145" dur="1" fill="hold">
                                          <p:stCondLst>
                                            <p:cond delay="0"/>
                                          </p:stCondLst>
                                        </p:cTn>
                                        <p:tgtEl>
                                          <p:spTgt spid="95263"/>
                                        </p:tgtEl>
                                        <p:attrNameLst>
                                          <p:attrName>style.visibility</p:attrName>
                                        </p:attrNameLst>
                                      </p:cBhvr>
                                      <p:to>
                                        <p:strVal val="visible"/>
                                      </p:to>
                                    </p:set>
                                  </p:childTnLst>
                                </p:cTn>
                              </p:par>
                              <p:par>
                                <p:cTn id="146" presetID="27" presetClass="emph" presetSubtype="0" fill="hold" grpId="1" nodeType="withEffect">
                                  <p:stCondLst>
                                    <p:cond delay="0"/>
                                  </p:stCondLst>
                                  <p:childTnLst>
                                    <p:animClr clrSpc="rgb" dir="cw">
                                      <p:cBhvr override="childStyle">
                                        <p:cTn id="147" dur="250" autoRev="1" fill="hold"/>
                                        <p:tgtEl>
                                          <p:spTgt spid="95263"/>
                                        </p:tgtEl>
                                        <p:attrNameLst>
                                          <p:attrName>style.color</p:attrName>
                                        </p:attrNameLst>
                                      </p:cBhvr>
                                      <p:to>
                                        <a:schemeClr val="bg1"/>
                                      </p:to>
                                    </p:animClr>
                                    <p:animClr clrSpc="rgb" dir="cw">
                                      <p:cBhvr>
                                        <p:cTn id="148" dur="250" autoRev="1" fill="hold"/>
                                        <p:tgtEl>
                                          <p:spTgt spid="95263"/>
                                        </p:tgtEl>
                                        <p:attrNameLst>
                                          <p:attrName>fillcolor</p:attrName>
                                        </p:attrNameLst>
                                      </p:cBhvr>
                                      <p:to>
                                        <a:schemeClr val="bg1"/>
                                      </p:to>
                                    </p:animClr>
                                    <p:set>
                                      <p:cBhvr>
                                        <p:cTn id="149" dur="250" autoRev="1" fill="hold"/>
                                        <p:tgtEl>
                                          <p:spTgt spid="95263"/>
                                        </p:tgtEl>
                                        <p:attrNameLst>
                                          <p:attrName>fill.type</p:attrName>
                                        </p:attrNameLst>
                                      </p:cBhvr>
                                      <p:to>
                                        <p:strVal val="solid"/>
                                      </p:to>
                                    </p:set>
                                    <p:set>
                                      <p:cBhvr>
                                        <p:cTn id="150" dur="250" autoRev="1" fill="hold"/>
                                        <p:tgtEl>
                                          <p:spTgt spid="95263"/>
                                        </p:tgtEl>
                                        <p:attrNameLst>
                                          <p:attrName>fill.on</p:attrName>
                                        </p:attrNameLst>
                                      </p:cBhvr>
                                      <p:to>
                                        <p:strVal val="true"/>
                                      </p:to>
                                    </p:set>
                                  </p:childTnLst>
                                </p:cTn>
                              </p:par>
                            </p:childTnLst>
                          </p:cTn>
                        </p:par>
                      </p:childTnLst>
                    </p:cTn>
                  </p:par>
                  <p:par>
                    <p:cTn id="151" fill="hold">
                      <p:stCondLst>
                        <p:cond delay="indefinite"/>
                      </p:stCondLst>
                      <p:childTnLst>
                        <p:par>
                          <p:cTn id="152" fill="hold">
                            <p:stCondLst>
                              <p:cond delay="0"/>
                            </p:stCondLst>
                            <p:childTnLst>
                              <p:par>
                                <p:cTn id="153" presetID="3" presetClass="entr" presetSubtype="10" fill="hold" grpId="0" nodeType="clickEffect">
                                  <p:stCondLst>
                                    <p:cond delay="0"/>
                                  </p:stCondLst>
                                  <p:childTnLst>
                                    <p:set>
                                      <p:cBhvr>
                                        <p:cTn id="154" dur="1" fill="hold">
                                          <p:stCondLst>
                                            <p:cond delay="0"/>
                                          </p:stCondLst>
                                        </p:cTn>
                                        <p:tgtEl>
                                          <p:spTgt spid="95238"/>
                                        </p:tgtEl>
                                        <p:attrNameLst>
                                          <p:attrName>style.visibility</p:attrName>
                                        </p:attrNameLst>
                                      </p:cBhvr>
                                      <p:to>
                                        <p:strVal val="visible"/>
                                      </p:to>
                                    </p:set>
                                    <p:animEffect transition="in" filter="blinds(horizontal)">
                                      <p:cBhvr>
                                        <p:cTn id="155" dur="500"/>
                                        <p:tgtEl>
                                          <p:spTgt spid="95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8" grpId="0"/>
      <p:bldP spid="95239" grpId="0" animBg="1"/>
      <p:bldP spid="95240" grpId="0" animBg="1"/>
      <p:bldP spid="95241" grpId="0" animBg="1"/>
      <p:bldP spid="95241" grpId="1" animBg="1"/>
      <p:bldP spid="95241" grpId="2" animBg="1"/>
      <p:bldP spid="95241" grpId="3" animBg="1"/>
      <p:bldP spid="95242" grpId="0" animBg="1"/>
      <p:bldP spid="95242" grpId="1" animBg="1"/>
      <p:bldP spid="95243" grpId="0" animBg="1"/>
      <p:bldP spid="95243" grpId="1" animBg="1"/>
      <p:bldP spid="95243" grpId="2" animBg="1"/>
      <p:bldP spid="95253" grpId="0" animBg="1"/>
      <p:bldP spid="95253" grpId="1" animBg="1"/>
      <p:bldP spid="95253" grpId="2" animBg="1"/>
      <p:bldP spid="95259" grpId="0"/>
      <p:bldP spid="95260" grpId="0"/>
      <p:bldP spid="95260" grpId="1"/>
      <p:bldP spid="95261" grpId="0"/>
      <p:bldP spid="95261" grpId="1"/>
      <p:bldP spid="95261" grpId="2"/>
      <p:bldP spid="95262" grpId="0" animBg="1"/>
      <p:bldP spid="95263" grpId="0"/>
      <p:bldP spid="95263" grpId="1"/>
      <p:bldP spid="95269" grpId="0" animBg="1"/>
      <p:bldP spid="95270" grpId="0"/>
      <p:bldP spid="95270" grpId="1"/>
      <p:bldP spid="95270" grpId="2"/>
      <p:bldP spid="95271" grpId="0"/>
      <p:bldP spid="95271" grpId="1"/>
      <p:bldP spid="95272" grpId="0" animBg="1"/>
    </p:bld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96" name="Rectangle 40"/>
          <p:cNvSpPr>
            <a:spLocks noChangeArrowheads="1"/>
          </p:cNvSpPr>
          <p:nvPr/>
        </p:nvSpPr>
        <p:spPr bwMode="gray">
          <a:xfrm>
            <a:off x="2371725" y="3609976"/>
            <a:ext cx="7361238" cy="1006475"/>
          </a:xfrm>
          <a:prstGeom prst="rect">
            <a:avLst/>
          </a:prstGeom>
          <a:gradFill rotWithShape="1">
            <a:gsLst>
              <a:gs pos="0">
                <a:srgbClr val="009900"/>
              </a:gs>
              <a:gs pos="100000">
                <a:srgbClr val="6DC56D"/>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tabLst>
                <a:tab pos="266700" algn="l"/>
                <a:tab pos="990600" algn="l"/>
              </a:tabLst>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tabLst>
                <a:tab pos="266700" algn="l"/>
                <a:tab pos="990600" algn="l"/>
              </a:tabLst>
              <a:defRPr sz="2400">
                <a:solidFill>
                  <a:schemeClr val="tx1"/>
                </a:solidFill>
                <a:latin typeface="Arial" panose="020B0604020202020204" pitchFamily="34" charset="0"/>
              </a:defRPr>
            </a:lvl2pPr>
            <a:lvl3pPr marL="1143000" indent="-228600">
              <a:spcBef>
                <a:spcPct val="20000"/>
              </a:spcBef>
              <a:buClr>
                <a:schemeClr val="tx1"/>
              </a:buClr>
              <a:buChar char="•"/>
              <a:tabLst>
                <a:tab pos="266700" algn="l"/>
                <a:tab pos="990600" algn="l"/>
              </a:tabLst>
              <a:defRPr sz="2000">
                <a:solidFill>
                  <a:schemeClr val="tx1"/>
                </a:solidFill>
                <a:latin typeface="Arial" panose="020B0604020202020204" pitchFamily="34" charset="0"/>
              </a:defRPr>
            </a:lvl3pPr>
            <a:lvl4pPr marL="1600200" indent="-228600">
              <a:spcBef>
                <a:spcPct val="20000"/>
              </a:spcBef>
              <a:buChar char="–"/>
              <a:tabLst>
                <a:tab pos="266700" algn="l"/>
                <a:tab pos="990600" algn="l"/>
              </a:tabLst>
              <a:defRPr>
                <a:solidFill>
                  <a:schemeClr val="tx1"/>
                </a:solidFill>
                <a:latin typeface="Arial" panose="020B0604020202020204" pitchFamily="34" charset="0"/>
              </a:defRPr>
            </a:lvl4pPr>
            <a:lvl5pPr marL="2057400" indent="-228600">
              <a:spcBef>
                <a:spcPct val="20000"/>
              </a:spcBef>
              <a:buChar char="»"/>
              <a:tabLst>
                <a:tab pos="266700" algn="l"/>
                <a:tab pos="990600" algn="l"/>
              </a:tabLst>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266700" algn="l"/>
                <a:tab pos="990600" algn="l"/>
              </a:tabLst>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266700" algn="l"/>
                <a:tab pos="990600" algn="l"/>
              </a:tabLst>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266700" algn="l"/>
                <a:tab pos="990600" algn="l"/>
              </a:tabLst>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266700" algn="l"/>
                <a:tab pos="990600" algn="l"/>
              </a:tabLst>
              <a:defRPr>
                <a:solidFill>
                  <a:schemeClr val="tx1"/>
                </a:solidFill>
                <a:latin typeface="Arial" panose="020B0604020202020204" pitchFamily="34" charset="0"/>
              </a:defRPr>
            </a:lvl9pPr>
          </a:lstStyle>
          <a:p>
            <a:pPr algn="just">
              <a:spcBef>
                <a:spcPct val="0"/>
              </a:spcBef>
              <a:buClrTx/>
              <a:buFontTx/>
              <a:buNone/>
            </a:pPr>
            <a:r>
              <a:rPr kumimoji="1" lang="en-US" altLang="zh-CN" sz="2000" b="1">
                <a:ea typeface="黑体" panose="02010609060101010101" pitchFamily="49" charset="-122"/>
              </a:rPr>
              <a:t>3.</a:t>
            </a:r>
            <a:r>
              <a:rPr kumimoji="1" lang="en-US" altLang="zh-CN" sz="2000">
                <a:ea typeface="黑体" panose="02010609060101010101" pitchFamily="49" charset="-122"/>
              </a:rPr>
              <a:t> </a:t>
            </a:r>
            <a:r>
              <a:rPr kumimoji="1" lang="zh-CN" altLang="en-US" sz="2000">
                <a:ea typeface="黑体" panose="02010609060101010101" pitchFamily="49" charset="-122"/>
              </a:rPr>
              <a:t>信号量最好在系统初始化的时候创建，不要在系统运行的过程中动态地创建和删除。在确保成功地创建信号量之后，才可对信号量进行接收和发送操作。</a:t>
            </a:r>
          </a:p>
        </p:txBody>
      </p:sp>
      <p:sp>
        <p:nvSpPr>
          <p:cNvPr id="96297" name="Rectangle 41"/>
          <p:cNvSpPr>
            <a:spLocks noChangeArrowheads="1"/>
          </p:cNvSpPr>
          <p:nvPr/>
        </p:nvSpPr>
        <p:spPr bwMode="gray">
          <a:xfrm>
            <a:off x="2371725" y="3600451"/>
            <a:ext cx="7361238" cy="1006475"/>
          </a:xfrm>
          <a:prstGeom prst="rect">
            <a:avLst/>
          </a:prstGeom>
          <a:gradFill rotWithShape="1">
            <a:gsLst>
              <a:gs pos="0">
                <a:schemeClr val="accent1"/>
              </a:gs>
              <a:gs pos="100000">
                <a:schemeClr val="accent1">
                  <a:gamma/>
                  <a:shade val="81176"/>
                  <a:invGamma/>
                </a:scheme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anchor="ctr">
            <a:spAutoFit/>
          </a:bodyPr>
          <a:lstStyle>
            <a:lvl1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1pPr>
            <a:lvl2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2pPr>
            <a:lvl3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3pPr>
            <a:lvl4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4pPr>
            <a:lvl5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9pPr>
          </a:lstStyle>
          <a:p>
            <a:pPr algn="just">
              <a:defRPr/>
            </a:pPr>
            <a:r>
              <a:rPr lang="en-US" altLang="zh-CN" sz="2000">
                <a:latin typeface="Arial" panose="020B0604020202020204" pitchFamily="34" charset="0"/>
                <a:ea typeface="黑体" panose="02010609060101010101" pitchFamily="49" charset="-122"/>
              </a:rPr>
              <a:t>1.</a:t>
            </a:r>
            <a:r>
              <a:rPr lang="zh-CN" altLang="en-US" sz="2000">
                <a:latin typeface="Arial" panose="020B0604020202020204" pitchFamily="34" charset="0"/>
                <a:ea typeface="黑体" panose="02010609060101010101" pitchFamily="49" charset="-122"/>
              </a:rPr>
              <a:t>在嵌入式系统中，经常使用互斥信号量访问共享资源来实现资源同步。而用来实现资源同步的互斥信号量在创建时初始化，这是由</a:t>
            </a:r>
            <a:r>
              <a:rPr lang="en-US" altLang="zh-CN" sz="2000">
                <a:latin typeface="Arial" panose="020B0604020202020204" pitchFamily="34" charset="0"/>
                <a:ea typeface="黑体" panose="02010609060101010101" pitchFamily="49" charset="-122"/>
              </a:rPr>
              <a:t>OSMutexCreate ()</a:t>
            </a:r>
            <a:r>
              <a:rPr lang="zh-CN" altLang="en-US" sz="2000">
                <a:latin typeface="Arial" panose="020B0604020202020204" pitchFamily="34" charset="0"/>
                <a:ea typeface="黑体" panose="02010609060101010101" pitchFamily="49" charset="-122"/>
              </a:rPr>
              <a:t>函数来实现的；</a:t>
            </a:r>
          </a:p>
        </p:txBody>
      </p:sp>
      <p:sp>
        <p:nvSpPr>
          <p:cNvPr id="69636" name="AutoShape 2"/>
          <p:cNvSpPr>
            <a:spLocks noChangeArrowheads="1"/>
          </p:cNvSpPr>
          <p:nvPr/>
        </p:nvSpPr>
        <p:spPr bwMode="auto">
          <a:xfrm>
            <a:off x="1774826" y="765176"/>
            <a:ext cx="47593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互斥信号量</a:t>
            </a:r>
            <a:r>
              <a:rPr lang="zh-CN" altLang="en-US" sz="2000">
                <a:ea typeface="华文新魏" panose="02010800040101010101" pitchFamily="2" charset="-122"/>
              </a:rPr>
              <a:t> </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69637"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38" name="AutoShape 4"/>
          <p:cNvSpPr>
            <a:spLocks noChangeArrowheads="1"/>
          </p:cNvSpPr>
          <p:nvPr/>
        </p:nvSpPr>
        <p:spPr bwMode="gray">
          <a:xfrm>
            <a:off x="6726239" y="721718"/>
            <a:ext cx="3284537"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简介</a:t>
            </a:r>
            <a:r>
              <a:rPr lang="zh-CN" altLang="en-US" sz="2000">
                <a:ea typeface="华文新魏" panose="02010800040101010101" pitchFamily="2" charset="-122"/>
              </a:rPr>
              <a:t> </a:t>
            </a:r>
          </a:p>
        </p:txBody>
      </p:sp>
      <p:sp>
        <p:nvSpPr>
          <p:cNvPr id="96295" name="Rectangle 39"/>
          <p:cNvSpPr>
            <a:spLocks noChangeArrowheads="1"/>
          </p:cNvSpPr>
          <p:nvPr/>
        </p:nvSpPr>
        <p:spPr bwMode="gray">
          <a:xfrm>
            <a:off x="2371725" y="3592513"/>
            <a:ext cx="7361238" cy="1312862"/>
          </a:xfrm>
          <a:prstGeom prst="rect">
            <a:avLst/>
          </a:prstGeom>
          <a:gradFill rotWithShape="1">
            <a:gsLst>
              <a:gs pos="0">
                <a:schemeClr val="hlink"/>
              </a:gs>
              <a:gs pos="100000">
                <a:schemeClr val="hlink">
                  <a:gamma/>
                  <a:shade val="81176"/>
                  <a:invGamma/>
                </a:scheme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anchor="ctr">
            <a:spAutoFit/>
          </a:bodyPr>
          <a:lstStyle>
            <a:lvl1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1pPr>
            <a:lvl2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2pPr>
            <a:lvl3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3pPr>
            <a:lvl4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4pPr>
            <a:lvl5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9pPr>
          </a:lstStyle>
          <a:p>
            <a:pPr algn="just">
              <a:defRPr/>
            </a:pPr>
            <a:r>
              <a:rPr lang="en-US" altLang="zh-CN" sz="2000" b="1">
                <a:latin typeface="Arial" panose="020B0604020202020204" pitchFamily="34" charset="0"/>
                <a:ea typeface="黑体" panose="02010609060101010101" pitchFamily="49" charset="-122"/>
              </a:rPr>
              <a:t>2. </a:t>
            </a:r>
            <a:r>
              <a:rPr lang="en-US" altLang="zh-CN" sz="2000">
                <a:latin typeface="Arial" panose="020B0604020202020204" pitchFamily="34" charset="0"/>
                <a:ea typeface="黑体" panose="02010609060101010101" pitchFamily="49" charset="-122"/>
              </a:rPr>
              <a:t>OSMutexPost ()</a:t>
            </a:r>
            <a:r>
              <a:rPr lang="zh-CN" altLang="en-US" sz="2000">
                <a:latin typeface="Arial" panose="020B0604020202020204" pitchFamily="34" charset="0"/>
                <a:ea typeface="黑体" panose="02010609060101010101" pitchFamily="49" charset="-122"/>
              </a:rPr>
              <a:t>发送互斥信号量函数与</a:t>
            </a:r>
            <a:r>
              <a:rPr lang="en-US" altLang="zh-CN" sz="2000">
                <a:latin typeface="Arial" panose="020B0604020202020204" pitchFamily="34" charset="0"/>
                <a:ea typeface="黑体" panose="02010609060101010101" pitchFamily="49" charset="-122"/>
              </a:rPr>
              <a:t>OSMutexPend ()</a:t>
            </a:r>
            <a:r>
              <a:rPr lang="zh-CN" altLang="en-US" sz="2000">
                <a:latin typeface="Arial" panose="020B0604020202020204" pitchFamily="34" charset="0"/>
                <a:ea typeface="黑体" panose="02010609060101010101" pitchFamily="49" charset="-122"/>
              </a:rPr>
              <a:t>等待互斥信号量函数必须成对出现在同一个任务调用的函数中，因此我们需要编写一个公共的库函数，因为有多个任务可能调用这个函数 ；</a:t>
            </a:r>
          </a:p>
        </p:txBody>
      </p:sp>
      <p:grpSp>
        <p:nvGrpSpPr>
          <p:cNvPr id="96298" name="Group 42"/>
          <p:cNvGrpSpPr>
            <a:grpSpLocks noChangeAspect="1"/>
          </p:cNvGrpSpPr>
          <p:nvPr/>
        </p:nvGrpSpPr>
        <p:grpSpPr bwMode="auto">
          <a:xfrm>
            <a:off x="7150101" y="2360614"/>
            <a:ext cx="981075" cy="954087"/>
            <a:chOff x="624" y="1584"/>
            <a:chExt cx="1248" cy="1296"/>
          </a:xfrm>
        </p:grpSpPr>
        <p:grpSp>
          <p:nvGrpSpPr>
            <p:cNvPr id="69653" name="Group 43"/>
            <p:cNvGrpSpPr>
              <a:grpSpLocks noChangeAspect="1"/>
            </p:cNvGrpSpPr>
            <p:nvPr/>
          </p:nvGrpSpPr>
          <p:grpSpPr bwMode="auto">
            <a:xfrm>
              <a:off x="624" y="1584"/>
              <a:ext cx="1248" cy="1296"/>
              <a:chOff x="2016" y="1920"/>
              <a:chExt cx="1680" cy="1680"/>
            </a:xfrm>
          </p:grpSpPr>
          <p:sp>
            <p:nvSpPr>
              <p:cNvPr id="69655" name="Oval 44"/>
              <p:cNvSpPr>
                <a:spLocks noChangeAspect="1" noChangeArrowheads="1"/>
              </p:cNvSpPr>
              <p:nvPr/>
            </p:nvSpPr>
            <p:spPr bwMode="gray">
              <a:xfrm>
                <a:off x="2016" y="1920"/>
                <a:ext cx="1680" cy="1680"/>
              </a:xfrm>
              <a:prstGeom prst="ellipse">
                <a:avLst/>
              </a:prstGeom>
              <a:gradFill rotWithShape="1">
                <a:gsLst>
                  <a:gs pos="0">
                    <a:srgbClr val="009900"/>
                  </a:gs>
                  <a:gs pos="100000">
                    <a:srgbClr val="006100"/>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9656" name="Freeform 45"/>
              <p:cNvSpPr>
                <a:spLocks noChangeAspect="1"/>
              </p:cNvSpPr>
              <p:nvPr/>
            </p:nvSpPr>
            <p:spPr bwMode="gray">
              <a:xfrm>
                <a:off x="2208" y="1948"/>
                <a:ext cx="1296" cy="634"/>
              </a:xfrm>
              <a:custGeom>
                <a:avLst/>
                <a:gdLst>
                  <a:gd name="T0" fmla="*/ 1205 w 1321"/>
                  <a:gd name="T1" fmla="*/ 252 h 712"/>
                  <a:gd name="T2" fmla="*/ 1220 w 1321"/>
                  <a:gd name="T3" fmla="*/ 279 h 712"/>
                  <a:gd name="T4" fmla="*/ 1223 w 1321"/>
                  <a:gd name="T5" fmla="*/ 302 h 712"/>
                  <a:gd name="T6" fmla="*/ 1218 w 1321"/>
                  <a:gd name="T7" fmla="*/ 324 h 712"/>
                  <a:gd name="T8" fmla="*/ 1202 w 1321"/>
                  <a:gd name="T9" fmla="*/ 345 h 712"/>
                  <a:gd name="T10" fmla="*/ 1178 w 1321"/>
                  <a:gd name="T11" fmla="*/ 364 h 712"/>
                  <a:gd name="T12" fmla="*/ 1148 w 1321"/>
                  <a:gd name="T13" fmla="*/ 380 h 712"/>
                  <a:gd name="T14" fmla="*/ 1108 w 1321"/>
                  <a:gd name="T15" fmla="*/ 394 h 712"/>
                  <a:gd name="T16" fmla="*/ 1063 w 1321"/>
                  <a:gd name="T17" fmla="*/ 409 h 712"/>
                  <a:gd name="T18" fmla="*/ 1011 w 1321"/>
                  <a:gd name="T19" fmla="*/ 419 h 712"/>
                  <a:gd name="T20" fmla="*/ 955 w 1321"/>
                  <a:gd name="T21" fmla="*/ 429 h 712"/>
                  <a:gd name="T22" fmla="*/ 896 w 1321"/>
                  <a:gd name="T23" fmla="*/ 436 h 712"/>
                  <a:gd name="T24" fmla="*/ 830 w 1321"/>
                  <a:gd name="T25" fmla="*/ 443 h 712"/>
                  <a:gd name="T26" fmla="*/ 763 w 1321"/>
                  <a:gd name="T27" fmla="*/ 446 h 712"/>
                  <a:gd name="T28" fmla="*/ 737 w 1321"/>
                  <a:gd name="T29" fmla="*/ 448 h 712"/>
                  <a:gd name="T30" fmla="*/ 441 w 1321"/>
                  <a:gd name="T31" fmla="*/ 448 h 712"/>
                  <a:gd name="T32" fmla="*/ 437 w 1321"/>
                  <a:gd name="T33" fmla="*/ 448 h 712"/>
                  <a:gd name="T34" fmla="*/ 379 w 1321"/>
                  <a:gd name="T35" fmla="*/ 445 h 712"/>
                  <a:gd name="T36" fmla="*/ 323 w 1321"/>
                  <a:gd name="T37" fmla="*/ 443 h 712"/>
                  <a:gd name="T38" fmla="*/ 270 w 1321"/>
                  <a:gd name="T39" fmla="*/ 438 h 712"/>
                  <a:gd name="T40" fmla="*/ 219 w 1321"/>
                  <a:gd name="T41" fmla="*/ 434 h 712"/>
                  <a:gd name="T42" fmla="*/ 173 w 1321"/>
                  <a:gd name="T43" fmla="*/ 426 h 712"/>
                  <a:gd name="T44" fmla="*/ 130 w 1321"/>
                  <a:gd name="T45" fmla="*/ 416 h 712"/>
                  <a:gd name="T46" fmla="*/ 94 w 1321"/>
                  <a:gd name="T47" fmla="*/ 408 h 712"/>
                  <a:gd name="T48" fmla="*/ 63 w 1321"/>
                  <a:gd name="T49" fmla="*/ 396 h 712"/>
                  <a:gd name="T50" fmla="*/ 35 w 1321"/>
                  <a:gd name="T51" fmla="*/ 382 h 712"/>
                  <a:gd name="T52" fmla="*/ 18 w 1321"/>
                  <a:gd name="T53" fmla="*/ 366 h 712"/>
                  <a:gd name="T54" fmla="*/ 6 w 1321"/>
                  <a:gd name="T55" fmla="*/ 348 h 712"/>
                  <a:gd name="T56" fmla="*/ 0 w 1321"/>
                  <a:gd name="T57" fmla="*/ 329 h 712"/>
                  <a:gd name="T58" fmla="*/ 0 w 1321"/>
                  <a:gd name="T59" fmla="*/ 327 h 712"/>
                  <a:gd name="T60" fmla="*/ 4 w 1321"/>
                  <a:gd name="T61" fmla="*/ 306 h 712"/>
                  <a:gd name="T62" fmla="*/ 16 w 1321"/>
                  <a:gd name="T63" fmla="*/ 280 h 712"/>
                  <a:gd name="T64" fmla="*/ 47 w 1321"/>
                  <a:gd name="T65" fmla="*/ 232 h 712"/>
                  <a:gd name="T66" fmla="*/ 86 w 1321"/>
                  <a:gd name="T67" fmla="*/ 188 h 712"/>
                  <a:gd name="T68" fmla="*/ 135 w 1321"/>
                  <a:gd name="T69" fmla="*/ 148 h 712"/>
                  <a:gd name="T70" fmla="*/ 188 w 1321"/>
                  <a:gd name="T71" fmla="*/ 111 h 712"/>
                  <a:gd name="T72" fmla="*/ 250 w 1321"/>
                  <a:gd name="T73" fmla="*/ 78 h 712"/>
                  <a:gd name="T74" fmla="*/ 317 w 1321"/>
                  <a:gd name="T75" fmla="*/ 52 h 712"/>
                  <a:gd name="T76" fmla="*/ 384 w 1321"/>
                  <a:gd name="T77" fmla="*/ 29 h 712"/>
                  <a:gd name="T78" fmla="*/ 461 w 1321"/>
                  <a:gd name="T79" fmla="*/ 13 h 712"/>
                  <a:gd name="T80" fmla="*/ 538 w 1321"/>
                  <a:gd name="T81" fmla="*/ 4 h 712"/>
                  <a:gd name="T82" fmla="*/ 618 w 1321"/>
                  <a:gd name="T83" fmla="*/ 0 h 712"/>
                  <a:gd name="T84" fmla="*/ 618 w 1321"/>
                  <a:gd name="T85" fmla="*/ 0 h 712"/>
                  <a:gd name="T86" fmla="*/ 703 w 1321"/>
                  <a:gd name="T87" fmla="*/ 4 h 712"/>
                  <a:gd name="T88" fmla="*/ 785 w 1321"/>
                  <a:gd name="T89" fmla="*/ 14 h 712"/>
                  <a:gd name="T90" fmla="*/ 863 w 1321"/>
                  <a:gd name="T91" fmla="*/ 33 h 712"/>
                  <a:gd name="T92" fmla="*/ 936 w 1321"/>
                  <a:gd name="T93" fmla="*/ 56 h 712"/>
                  <a:gd name="T94" fmla="*/ 1003 w 1321"/>
                  <a:gd name="T95" fmla="*/ 86 h 712"/>
                  <a:gd name="T96" fmla="*/ 1064 w 1321"/>
                  <a:gd name="T97" fmla="*/ 122 h 712"/>
                  <a:gd name="T98" fmla="*/ 1119 w 1321"/>
                  <a:gd name="T99" fmla="*/ 161 h 712"/>
                  <a:gd name="T100" fmla="*/ 1166 w 1321"/>
                  <a:gd name="T101" fmla="*/ 204 h 712"/>
                  <a:gd name="T102" fmla="*/ 1205 w 1321"/>
                  <a:gd name="T103" fmla="*/ 252 h 712"/>
                  <a:gd name="T104" fmla="*/ 1205 w 1321"/>
                  <a:gd name="T105" fmla="*/ 252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009900"/>
                  </a:gs>
                </a:gsLst>
                <a:lin ang="5400000" scaled="1"/>
              </a:gradFill>
              <a:ln>
                <a:noFill/>
              </a:ln>
              <a:extLst>
                <a:ext uri="{91240B29-F687-4F45-9708-019B960494DF}">
                  <a14:hiddenLine xmlns:a14="http://schemas.microsoft.com/office/drawing/2010/main" w="0">
                    <a:solidFill>
                      <a:srgbClr val="BBF6EE"/>
                    </a:solidFill>
                    <a:prstDash val="solid"/>
                    <a:round/>
                  </a14:hiddenLine>
                </a:ext>
              </a:extLst>
            </p:spPr>
            <p:txBody>
              <a:bodyPr/>
              <a:lstStyle/>
              <a:p>
                <a:endParaRPr lang="zh-CN" altLang="en-US"/>
              </a:p>
            </p:txBody>
          </p:sp>
        </p:grpSp>
        <p:sp>
          <p:nvSpPr>
            <p:cNvPr id="96302" name="Text Box 46"/>
            <p:cNvSpPr txBox="1">
              <a:spLocks noChangeAspect="1" noChangeArrowheads="1"/>
            </p:cNvSpPr>
            <p:nvPr/>
          </p:nvSpPr>
          <p:spPr bwMode="gray">
            <a:xfrm>
              <a:off x="1036" y="2244"/>
              <a:ext cx="414" cy="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2000" b="1">
                  <a:solidFill>
                    <a:srgbClr val="FFFFFF"/>
                  </a:solidFill>
                  <a:effectLst>
                    <a:outerShdw blurRad="38100" dist="38100" dir="2700000" algn="tl">
                      <a:srgbClr val="000000"/>
                    </a:outerShdw>
                  </a:effectLst>
                </a:rPr>
                <a:t>3</a:t>
              </a:r>
            </a:p>
          </p:txBody>
        </p:sp>
      </p:grpSp>
      <p:grpSp>
        <p:nvGrpSpPr>
          <p:cNvPr id="96303" name="Group 47"/>
          <p:cNvGrpSpPr>
            <a:grpSpLocks noChangeAspect="1"/>
          </p:cNvGrpSpPr>
          <p:nvPr/>
        </p:nvGrpSpPr>
        <p:grpSpPr bwMode="auto">
          <a:xfrm>
            <a:off x="5476876" y="2349501"/>
            <a:ext cx="1006475" cy="957263"/>
            <a:chOff x="1719" y="3096"/>
            <a:chExt cx="792" cy="754"/>
          </a:xfrm>
        </p:grpSpPr>
        <p:grpSp>
          <p:nvGrpSpPr>
            <p:cNvPr id="69649" name="Group 48"/>
            <p:cNvGrpSpPr>
              <a:grpSpLocks noChangeAspect="1"/>
            </p:cNvGrpSpPr>
            <p:nvPr/>
          </p:nvGrpSpPr>
          <p:grpSpPr bwMode="auto">
            <a:xfrm>
              <a:off x="1719" y="3096"/>
              <a:ext cx="792" cy="754"/>
              <a:chOff x="2016" y="1920"/>
              <a:chExt cx="1680" cy="1680"/>
            </a:xfrm>
          </p:grpSpPr>
          <p:sp>
            <p:nvSpPr>
              <p:cNvPr id="96305" name="Oval 49"/>
              <p:cNvSpPr>
                <a:spLocks noChangeAspect="1" noChangeArrowheads="1"/>
              </p:cNvSpPr>
              <p:nvPr/>
            </p:nvSpPr>
            <p:spPr bwMode="gray">
              <a:xfrm>
                <a:off x="2016" y="1920"/>
                <a:ext cx="1680" cy="1680"/>
              </a:xfrm>
              <a:prstGeom prst="ellipse">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defRPr/>
                </a:pPr>
                <a:endParaRPr lang="zh-CN" altLang="en-US"/>
              </a:p>
            </p:txBody>
          </p:sp>
          <p:sp>
            <p:nvSpPr>
              <p:cNvPr id="96306" name="Freeform 50"/>
              <p:cNvSpPr>
                <a:spLocks noChangeAspect="1"/>
              </p:cNvSpPr>
              <p:nvPr/>
            </p:nvSpPr>
            <p:spPr bwMode="gray">
              <a:xfrm>
                <a:off x="2207" y="1948"/>
                <a:ext cx="1298" cy="635"/>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hlink">
                      <a:gamma/>
                      <a:tint val="0"/>
                      <a:invGamma/>
                    </a:schemeClr>
                  </a:gs>
                  <a:gs pos="100000">
                    <a:schemeClr val="hlink"/>
                  </a:gs>
                </a:gsLst>
                <a:lin ang="5400000" scaled="1"/>
              </a:gradFill>
              <a:ln>
                <a:noFill/>
              </a:ln>
              <a:effectLst/>
              <a:extLst>
                <a:ext uri="{91240B29-F687-4F45-9708-019B960494DF}">
                  <a14:hiddenLine xmlns:a14="http://schemas.microsoft.com/office/drawing/2010/main" w="0">
                    <a:solidFill>
                      <a:srgbClr val="000000"/>
                    </a:solidFill>
                    <a:prstDash val="solid"/>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grpSp>
        <p:sp>
          <p:nvSpPr>
            <p:cNvPr id="96307" name="Text Box 51"/>
            <p:cNvSpPr txBox="1">
              <a:spLocks noChangeAspect="1" noChangeArrowheads="1"/>
            </p:cNvSpPr>
            <p:nvPr/>
          </p:nvSpPr>
          <p:spPr bwMode="gray">
            <a:xfrm>
              <a:off x="1974" y="3469"/>
              <a:ext cx="311"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2000" b="1">
                  <a:solidFill>
                    <a:srgbClr val="FFFFFF"/>
                  </a:solidFill>
                  <a:effectLst>
                    <a:outerShdw blurRad="38100" dist="38100" dir="2700000" algn="tl">
                      <a:srgbClr val="000000"/>
                    </a:outerShdw>
                  </a:effectLst>
                </a:rPr>
                <a:t>2</a:t>
              </a:r>
            </a:p>
          </p:txBody>
        </p:sp>
      </p:grpSp>
      <p:grpSp>
        <p:nvGrpSpPr>
          <p:cNvPr id="96308" name="Group 52"/>
          <p:cNvGrpSpPr>
            <a:grpSpLocks noChangeAspect="1"/>
          </p:cNvGrpSpPr>
          <p:nvPr/>
        </p:nvGrpSpPr>
        <p:grpSpPr bwMode="auto">
          <a:xfrm>
            <a:off x="3825876" y="2333626"/>
            <a:ext cx="1006475" cy="957263"/>
            <a:chOff x="2881" y="3068"/>
            <a:chExt cx="960" cy="958"/>
          </a:xfrm>
        </p:grpSpPr>
        <p:grpSp>
          <p:nvGrpSpPr>
            <p:cNvPr id="69645" name="Group 53"/>
            <p:cNvGrpSpPr>
              <a:grpSpLocks noChangeAspect="1"/>
            </p:cNvGrpSpPr>
            <p:nvPr/>
          </p:nvGrpSpPr>
          <p:grpSpPr bwMode="auto">
            <a:xfrm>
              <a:off x="2881" y="3068"/>
              <a:ext cx="960" cy="958"/>
              <a:chOff x="2016" y="1920"/>
              <a:chExt cx="1680" cy="1680"/>
            </a:xfrm>
          </p:grpSpPr>
          <p:sp>
            <p:nvSpPr>
              <p:cNvPr id="96310" name="Oval 54"/>
              <p:cNvSpPr>
                <a:spLocks noChangeAspect="1" noChangeArrowheads="1"/>
              </p:cNvSpPr>
              <p:nvPr/>
            </p:nvSpPr>
            <p:spPr bwMode="gray">
              <a:xfrm>
                <a:off x="2016" y="1920"/>
                <a:ext cx="1680" cy="1680"/>
              </a:xfrm>
              <a:prstGeom prst="ellipse">
                <a:avLst/>
              </a:prstGeom>
              <a:gradFill rotWithShape="1">
                <a:gsLst>
                  <a:gs pos="0">
                    <a:schemeClr val="accent1"/>
                  </a:gs>
                  <a:gs pos="100000">
                    <a:schemeClr val="accent1">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defRPr/>
                </a:pPr>
                <a:endParaRPr lang="zh-CN" altLang="en-US"/>
              </a:p>
            </p:txBody>
          </p:sp>
          <p:sp>
            <p:nvSpPr>
              <p:cNvPr id="96311" name="Freeform 55"/>
              <p:cNvSpPr>
                <a:spLocks noChangeAspect="1"/>
              </p:cNvSpPr>
              <p:nvPr/>
            </p:nvSpPr>
            <p:spPr bwMode="gray">
              <a:xfrm>
                <a:off x="2207" y="1948"/>
                <a:ext cx="1298" cy="635"/>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accent1">
                      <a:gamma/>
                      <a:tint val="0"/>
                      <a:invGamma/>
                    </a:schemeClr>
                  </a:gs>
                  <a:gs pos="100000">
                    <a:schemeClr val="accent1"/>
                  </a:gs>
                </a:gsLst>
                <a:lin ang="5400000" scaled="1"/>
              </a:gradFill>
              <a:ln>
                <a:noFill/>
              </a:ln>
              <a:effectLst/>
              <a:extLst>
                <a:ext uri="{91240B29-F687-4F45-9708-019B960494DF}">
                  <a14:hiddenLine xmlns:a14="http://schemas.microsoft.com/office/drawing/2010/main" w="0">
                    <a:solidFill>
                      <a:srgbClr val="000000"/>
                    </a:solidFill>
                    <a:prstDash val="solid"/>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grpSp>
        <p:sp>
          <p:nvSpPr>
            <p:cNvPr id="96312" name="Text Box 56"/>
            <p:cNvSpPr txBox="1">
              <a:spLocks noChangeAspect="1" noChangeArrowheads="1"/>
            </p:cNvSpPr>
            <p:nvPr/>
          </p:nvSpPr>
          <p:spPr bwMode="gray">
            <a:xfrm>
              <a:off x="2929" y="3529"/>
              <a:ext cx="863" cy="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2000" b="1">
                  <a:solidFill>
                    <a:srgbClr val="FFFFFF"/>
                  </a:solidFill>
                  <a:effectLst>
                    <a:outerShdw blurRad="38100" dist="38100" dir="2700000" algn="tl">
                      <a:srgbClr val="000000"/>
                    </a:outerShdw>
                  </a:effectLst>
                </a:rPr>
                <a:t>1</a:t>
              </a:r>
            </a:p>
          </p:txBody>
        </p:sp>
      </p:grpSp>
      <p:sp>
        <p:nvSpPr>
          <p:cNvPr id="96313" name="Text Box 57"/>
          <p:cNvSpPr txBox="1">
            <a:spLocks noChangeArrowheads="1"/>
          </p:cNvSpPr>
          <p:nvPr/>
        </p:nvSpPr>
        <p:spPr bwMode="auto">
          <a:xfrm>
            <a:off x="2459038" y="1412876"/>
            <a:ext cx="60134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50000"/>
              </a:spcBef>
              <a:buClrTx/>
              <a:buFontTx/>
              <a:buNone/>
            </a:pPr>
            <a:r>
              <a:rPr lang="en-US" altLang="zh-CN" sz="2000">
                <a:ea typeface="华文新魏" panose="02010800040101010101" pitchFamily="2" charset="-122"/>
              </a:rPr>
              <a:t>      </a:t>
            </a:r>
            <a:r>
              <a:rPr lang="zh-CN" altLang="en-US" sz="2000">
                <a:ea typeface="华文新魏" panose="02010800040101010101" pitchFamily="2" charset="-122"/>
              </a:rPr>
              <a:t>使用互斥信号量有以下</a:t>
            </a:r>
            <a:r>
              <a:rPr lang="en-US" altLang="zh-CN" sz="2000">
                <a:ea typeface="华文新魏" panose="02010800040101010101" pitchFamily="2" charset="-122"/>
              </a:rPr>
              <a:t>3</a:t>
            </a:r>
            <a:r>
              <a:rPr lang="zh-CN" altLang="en-US" sz="2000">
                <a:ea typeface="华文新魏" panose="02010800040101010101" pitchFamily="2" charset="-122"/>
              </a:rPr>
              <a:t>点需要注意。</a:t>
            </a:r>
          </a:p>
        </p:txBody>
      </p:sp>
      <p:sp>
        <p:nvSpPr>
          <p:cNvPr id="96314" name="AutoShape 58"/>
          <p:cNvSpPr>
            <a:spLocks noChangeArrowheads="1"/>
          </p:cNvSpPr>
          <p:nvPr/>
        </p:nvSpPr>
        <p:spPr bwMode="auto">
          <a:xfrm>
            <a:off x="2387600" y="2239963"/>
            <a:ext cx="7289800" cy="1225550"/>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extLst>
      <p:ext uri="{BB962C8B-B14F-4D97-AF65-F5344CB8AC3E}">
        <p14:creationId xmlns:p14="http://schemas.microsoft.com/office/powerpoint/2010/main" val="2563875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96313"/>
                                        </p:tgtEl>
                                        <p:attrNameLst>
                                          <p:attrName>style.visibility</p:attrName>
                                        </p:attrNameLst>
                                      </p:cBhvr>
                                      <p:to>
                                        <p:strVal val="visible"/>
                                      </p:to>
                                    </p:set>
                                    <p:animEffect transition="in" filter="blinds(horizontal)">
                                      <p:cBhvr>
                                        <p:cTn id="7" dur="500"/>
                                        <p:tgtEl>
                                          <p:spTgt spid="96313"/>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96314"/>
                                        </p:tgtEl>
                                        <p:attrNameLst>
                                          <p:attrName>style.visibility</p:attrName>
                                        </p:attrNameLst>
                                      </p:cBhvr>
                                      <p:to>
                                        <p:strVal val="visible"/>
                                      </p:to>
                                    </p:set>
                                    <p:animEffect transition="in" filter="slide(fromBottom)">
                                      <p:cBhvr>
                                        <p:cTn id="10" dur="500"/>
                                        <p:tgtEl>
                                          <p:spTgt spid="96314"/>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96298"/>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96303"/>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9630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96308"/>
                                        </p:tgtEl>
                                      </p:cBhvr>
                                    </p:animEffect>
                                    <p:animScale>
                                      <p:cBhvr>
                                        <p:cTn id="22" dur="250" autoRev="1" fill="hold"/>
                                        <p:tgtEl>
                                          <p:spTgt spid="96308"/>
                                        </p:tgtEl>
                                      </p:cBhvr>
                                      <p:by x="105000" y="105000"/>
                                    </p:animScale>
                                  </p:childTnLst>
                                </p:cTn>
                              </p:par>
                              <p:par>
                                <p:cTn id="23" presetID="3" presetClass="entr" presetSubtype="10" fill="hold" grpId="0" nodeType="withEffect">
                                  <p:stCondLst>
                                    <p:cond delay="0"/>
                                  </p:stCondLst>
                                  <p:childTnLst>
                                    <p:set>
                                      <p:cBhvr>
                                        <p:cTn id="24" dur="1" fill="hold">
                                          <p:stCondLst>
                                            <p:cond delay="0"/>
                                          </p:stCondLst>
                                        </p:cTn>
                                        <p:tgtEl>
                                          <p:spTgt spid="96297"/>
                                        </p:tgtEl>
                                        <p:attrNameLst>
                                          <p:attrName>style.visibility</p:attrName>
                                        </p:attrNameLst>
                                      </p:cBhvr>
                                      <p:to>
                                        <p:strVal val="visible"/>
                                      </p:to>
                                    </p:set>
                                    <p:animEffect transition="in" filter="blinds(horizontal)">
                                      <p:cBhvr>
                                        <p:cTn id="25" dur="500"/>
                                        <p:tgtEl>
                                          <p:spTgt spid="96297"/>
                                        </p:tgtEl>
                                      </p:cBhvr>
                                    </p:animEffect>
                                  </p:childTnLst>
                                </p:cTn>
                              </p:par>
                            </p:childTnLst>
                          </p:cTn>
                        </p:par>
                      </p:childTnLst>
                    </p:cTn>
                  </p:par>
                  <p:par>
                    <p:cTn id="26" fill="hold">
                      <p:stCondLst>
                        <p:cond delay="indefinite"/>
                      </p:stCondLst>
                      <p:childTnLst>
                        <p:par>
                          <p:cTn id="27" fill="hold">
                            <p:stCondLst>
                              <p:cond delay="0"/>
                            </p:stCondLst>
                            <p:childTnLst>
                              <p:par>
                                <p:cTn id="28" presetID="26" presetClass="emph" presetSubtype="0" fill="hold" nodeType="clickEffect">
                                  <p:stCondLst>
                                    <p:cond delay="0"/>
                                  </p:stCondLst>
                                  <p:childTnLst>
                                    <p:animEffect transition="out" filter="fade">
                                      <p:cBhvr>
                                        <p:cTn id="29" dur="500" tmFilter="0, 0; .2, .5; .8, .5; 1, 0"/>
                                        <p:tgtEl>
                                          <p:spTgt spid="96303"/>
                                        </p:tgtEl>
                                      </p:cBhvr>
                                    </p:animEffect>
                                    <p:animScale>
                                      <p:cBhvr>
                                        <p:cTn id="30" dur="250" autoRev="1" fill="hold"/>
                                        <p:tgtEl>
                                          <p:spTgt spid="96303"/>
                                        </p:tgtEl>
                                      </p:cBhvr>
                                      <p:by x="105000" y="105000"/>
                                    </p:animScale>
                                  </p:childTnLst>
                                </p:cTn>
                              </p:par>
                              <p:par>
                                <p:cTn id="31" presetID="1" presetClass="exit" presetSubtype="0" fill="hold" grpId="1" nodeType="withEffect">
                                  <p:stCondLst>
                                    <p:cond delay="0"/>
                                  </p:stCondLst>
                                  <p:childTnLst>
                                    <p:set>
                                      <p:cBhvr>
                                        <p:cTn id="32" dur="1" fill="hold">
                                          <p:stCondLst>
                                            <p:cond delay="0"/>
                                          </p:stCondLst>
                                        </p:cTn>
                                        <p:tgtEl>
                                          <p:spTgt spid="96297"/>
                                        </p:tgtEl>
                                        <p:attrNameLst>
                                          <p:attrName>style.visibility</p:attrName>
                                        </p:attrNameLst>
                                      </p:cBhvr>
                                      <p:to>
                                        <p:strVal val="hidden"/>
                                      </p:to>
                                    </p:set>
                                  </p:childTnLst>
                                </p:cTn>
                              </p:par>
                              <p:par>
                                <p:cTn id="33" presetID="3" presetClass="entr" presetSubtype="10" fill="hold" grpId="0" nodeType="withEffect">
                                  <p:stCondLst>
                                    <p:cond delay="0"/>
                                  </p:stCondLst>
                                  <p:childTnLst>
                                    <p:set>
                                      <p:cBhvr>
                                        <p:cTn id="34" dur="1" fill="hold">
                                          <p:stCondLst>
                                            <p:cond delay="0"/>
                                          </p:stCondLst>
                                        </p:cTn>
                                        <p:tgtEl>
                                          <p:spTgt spid="96295"/>
                                        </p:tgtEl>
                                        <p:attrNameLst>
                                          <p:attrName>style.visibility</p:attrName>
                                        </p:attrNameLst>
                                      </p:cBhvr>
                                      <p:to>
                                        <p:strVal val="visible"/>
                                      </p:to>
                                    </p:set>
                                    <p:animEffect transition="in" filter="blinds(horizontal)">
                                      <p:cBhvr>
                                        <p:cTn id="35" dur="500"/>
                                        <p:tgtEl>
                                          <p:spTgt spid="96295"/>
                                        </p:tgtEl>
                                      </p:cBhvr>
                                    </p:animEffect>
                                  </p:childTnLst>
                                </p:cTn>
                              </p:par>
                            </p:childTnLst>
                          </p:cTn>
                        </p:par>
                      </p:childTnLst>
                    </p:cTn>
                  </p:par>
                  <p:par>
                    <p:cTn id="36" fill="hold">
                      <p:stCondLst>
                        <p:cond delay="indefinite"/>
                      </p:stCondLst>
                      <p:childTnLst>
                        <p:par>
                          <p:cTn id="37" fill="hold">
                            <p:stCondLst>
                              <p:cond delay="0"/>
                            </p:stCondLst>
                            <p:childTnLst>
                              <p:par>
                                <p:cTn id="38" presetID="26" presetClass="emph" presetSubtype="0" fill="hold" nodeType="clickEffect">
                                  <p:stCondLst>
                                    <p:cond delay="0"/>
                                  </p:stCondLst>
                                  <p:childTnLst>
                                    <p:animEffect transition="out" filter="fade">
                                      <p:cBhvr>
                                        <p:cTn id="39" dur="500" tmFilter="0, 0; .2, .5; .8, .5; 1, 0"/>
                                        <p:tgtEl>
                                          <p:spTgt spid="96298"/>
                                        </p:tgtEl>
                                      </p:cBhvr>
                                    </p:animEffect>
                                    <p:animScale>
                                      <p:cBhvr>
                                        <p:cTn id="40" dur="250" autoRev="1" fill="hold"/>
                                        <p:tgtEl>
                                          <p:spTgt spid="96298"/>
                                        </p:tgtEl>
                                      </p:cBhvr>
                                      <p:by x="105000" y="105000"/>
                                    </p:animScale>
                                  </p:childTnLst>
                                </p:cTn>
                              </p:par>
                              <p:par>
                                <p:cTn id="41" presetID="3" presetClass="entr" presetSubtype="10" fill="hold" grpId="0" nodeType="withEffect">
                                  <p:stCondLst>
                                    <p:cond delay="0"/>
                                  </p:stCondLst>
                                  <p:childTnLst>
                                    <p:set>
                                      <p:cBhvr>
                                        <p:cTn id="42" dur="1" fill="hold">
                                          <p:stCondLst>
                                            <p:cond delay="0"/>
                                          </p:stCondLst>
                                        </p:cTn>
                                        <p:tgtEl>
                                          <p:spTgt spid="96296"/>
                                        </p:tgtEl>
                                        <p:attrNameLst>
                                          <p:attrName>style.visibility</p:attrName>
                                        </p:attrNameLst>
                                      </p:cBhvr>
                                      <p:to>
                                        <p:strVal val="visible"/>
                                      </p:to>
                                    </p:set>
                                    <p:animEffect transition="in" filter="blinds(horizontal)">
                                      <p:cBhvr>
                                        <p:cTn id="43" dur="500"/>
                                        <p:tgtEl>
                                          <p:spTgt spid="96296"/>
                                        </p:tgtEl>
                                      </p:cBhvr>
                                    </p:animEffect>
                                  </p:childTnLst>
                                </p:cTn>
                              </p:par>
                              <p:par>
                                <p:cTn id="44" presetID="1" presetClass="exit" presetSubtype="0" fill="hold" grpId="1" nodeType="withEffect">
                                  <p:stCondLst>
                                    <p:cond delay="0"/>
                                  </p:stCondLst>
                                  <p:childTnLst>
                                    <p:set>
                                      <p:cBhvr>
                                        <p:cTn id="45" dur="1" fill="hold">
                                          <p:stCondLst>
                                            <p:cond delay="0"/>
                                          </p:stCondLst>
                                        </p:cTn>
                                        <p:tgtEl>
                                          <p:spTgt spid="962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96" grpId="0" animBg="1"/>
      <p:bldP spid="96297" grpId="0" animBg="1"/>
      <p:bldP spid="96297" grpId="1" animBg="1"/>
      <p:bldP spid="96295" grpId="0" animBg="1"/>
      <p:bldP spid="96295" grpId="1" animBg="1"/>
      <p:bldP spid="96313" grpId="0"/>
      <p:bldP spid="96314" grpId="0" animBg="1"/>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AutoShape 2"/>
          <p:cNvSpPr>
            <a:spLocks noChangeArrowheads="1"/>
          </p:cNvSpPr>
          <p:nvPr/>
        </p:nvSpPr>
        <p:spPr bwMode="auto">
          <a:xfrm>
            <a:off x="1774826" y="765176"/>
            <a:ext cx="47593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互斥信号量</a:t>
            </a:r>
            <a:r>
              <a:rPr lang="zh-CN" altLang="en-US" sz="2000">
                <a:ea typeface="华文新魏" panose="02010800040101010101" pitchFamily="2" charset="-122"/>
              </a:rPr>
              <a:t> </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70659"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40" name="AutoShape 4"/>
          <p:cNvSpPr>
            <a:spLocks noChangeArrowheads="1"/>
          </p:cNvSpPr>
          <p:nvPr/>
        </p:nvSpPr>
        <p:spPr bwMode="gray">
          <a:xfrm>
            <a:off x="6726239" y="721718"/>
            <a:ext cx="3284537"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400" b="1">
                <a:solidFill>
                  <a:schemeClr val="bg1"/>
                </a:solidFill>
              </a:rPr>
              <a:t>函数列表</a:t>
            </a:r>
            <a:r>
              <a:rPr lang="zh-CN" altLang="en-US" sz="2000">
                <a:ea typeface="华文新魏" panose="02010800040101010101" pitchFamily="2" charset="-122"/>
              </a:rPr>
              <a:t> </a:t>
            </a:r>
          </a:p>
        </p:txBody>
      </p:sp>
      <p:sp>
        <p:nvSpPr>
          <p:cNvPr id="91141" name="Rectangle 5"/>
          <p:cNvSpPr>
            <a:spLocks noChangeArrowheads="1"/>
          </p:cNvSpPr>
          <p:nvPr/>
        </p:nvSpPr>
        <p:spPr bwMode="auto">
          <a:xfrm>
            <a:off x="5040313" y="1770063"/>
            <a:ext cx="2387600" cy="366712"/>
          </a:xfrm>
          <a:prstGeom prst="rect">
            <a:avLst/>
          </a:prstGeom>
          <a:gradFill rotWithShape="1">
            <a:gsLst>
              <a:gs pos="0">
                <a:srgbClr val="008000"/>
              </a:gs>
              <a:gs pos="100000">
                <a:srgbClr val="55AA55"/>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kumimoji="1" lang="en-US" altLang="zh-CN"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OSMutexQuery</a:t>
            </a:r>
            <a:r>
              <a:rPr kumimoji="1" lang="zh-CN" altLang="en-US"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函数</a:t>
            </a:r>
            <a:endParaRPr kumimoji="1" lang="zh-CN" altLang="en-US" sz="1800">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92133" name="Group 997"/>
          <p:cNvGraphicFramePr>
            <a:graphicFrameLocks noGrp="1"/>
          </p:cNvGraphicFramePr>
          <p:nvPr/>
        </p:nvGraphicFramePr>
        <p:xfrm>
          <a:off x="2414589" y="2132013"/>
          <a:ext cx="7596187" cy="4267200"/>
        </p:xfrm>
        <a:graphic>
          <a:graphicData uri="http://schemas.openxmlformats.org/drawingml/2006/table">
            <a:tbl>
              <a:tblPr/>
              <a:tblGrid>
                <a:gridCol w="1223962">
                  <a:extLst>
                    <a:ext uri="{9D8B030D-6E8A-4147-A177-3AD203B41FA5}">
                      <a16:colId xmlns:a16="http://schemas.microsoft.com/office/drawing/2014/main" val="20000"/>
                    </a:ext>
                  </a:extLst>
                </a:gridCol>
                <a:gridCol w="3325813">
                  <a:extLst>
                    <a:ext uri="{9D8B030D-6E8A-4147-A177-3AD203B41FA5}">
                      <a16:colId xmlns:a16="http://schemas.microsoft.com/office/drawing/2014/main" val="20001"/>
                    </a:ext>
                  </a:extLst>
                </a:gridCol>
                <a:gridCol w="1063625">
                  <a:extLst>
                    <a:ext uri="{9D8B030D-6E8A-4147-A177-3AD203B41FA5}">
                      <a16:colId xmlns:a16="http://schemas.microsoft.com/office/drawing/2014/main" val="20002"/>
                    </a:ext>
                  </a:extLst>
                </a:gridCol>
                <a:gridCol w="1982787">
                  <a:extLst>
                    <a:ext uri="{9D8B030D-6E8A-4147-A177-3AD203B41FA5}">
                      <a16:colId xmlns:a16="http://schemas.microsoft.com/office/drawing/2014/main" val="20003"/>
                    </a:ext>
                  </a:extLst>
                </a:gridCol>
              </a:tblGrid>
              <a:tr h="487399">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1" lang="zh-CN" altLang="en-US" sz="14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OSMutexQuery</a:t>
                      </a: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所属文件</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OS_MUTEX.C</a:t>
                      </a:r>
                      <a:endParaRPr kumimoji="1" lang="en-US" altLang="zh-CN"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0482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1" lang="zh-CN" altLang="en-US" sz="14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INT8U  OSMutexQuery (OS_EVENT *pevent, OS_MUTEX_DATA *pdata)</a:t>
                      </a: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94495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1" lang="zh-CN" altLang="en-US" sz="14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4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取得互斥信号量的状态</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：用户程序必须分配一个</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OS_MUTEX_DATA</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的数据结构，该结构用来从互斥信号量的事件控制块接收数据。通过调用</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OSMutexQuery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函数可以知道任务是否有其它任务等待互斥信号量，得到</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PIP</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，以及确认互斥信号量是否有效</a:t>
                      </a: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158507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函数参数</a:t>
                      </a:r>
                      <a:endParaRPr kumimoji="1" lang="zh-CN" altLang="en-US" sz="14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pevent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：指向互斥信号量的指针，</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OSMutexCreate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的返回值</a:t>
                      </a:r>
                      <a:endParaRPr kumimoji="1"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pdata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：指向</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OS_MUTEX_DATA</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数据结构的指针，该数据结构包含下述成员：</a:t>
                      </a:r>
                      <a:endParaRPr kumimoji="1"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OSValue</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－－互斥信号量无效，</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－－互斥信号量有效</a:t>
                      </a:r>
                      <a:endParaRPr kumimoji="1"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OSOwnerPrio</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：占用互斥信号量的任务优先级</a:t>
                      </a:r>
                      <a:endParaRPr kumimoji="1"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OSMutexPIP</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：互斥信号量的优先级继承优先级</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(PIP)</a:t>
                      </a:r>
                      <a:endParaRPr kumimoji="1"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OSEventTbl[]</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：互斥信号量等待队列的拷贝</a:t>
                      </a:r>
                      <a:endParaRPr kumimoji="1"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OSEventGrp</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：互斥信号量等待队列索引的拷贝</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94495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函数返回值</a:t>
                      </a:r>
                      <a:endParaRPr kumimoji="1" lang="zh-CN" altLang="en-US" sz="14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OS_NO_ERR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：调用成功</a:t>
                      </a:r>
                      <a:endParaRPr kumimoji="1"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OS_ERR_EVENT_TYPE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：错误，</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pevent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不是指向互斥信号量的指针</a:t>
                      </a:r>
                      <a:endParaRPr kumimoji="1"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OS_ERR_PEVENT_NULL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：错误，</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pevent</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为</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NULL</a:t>
                      </a:r>
                      <a:endParaRPr kumimoji="1"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OS_ERR_POST_ISR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：在中断中调用该函数所引起的错误</a:t>
                      </a: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bl>
          </a:graphicData>
        </a:graphic>
      </p:graphicFrame>
      <p:sp>
        <p:nvSpPr>
          <p:cNvPr id="91376" name="Rectangle 240"/>
          <p:cNvSpPr>
            <a:spLocks noChangeArrowheads="1"/>
          </p:cNvSpPr>
          <p:nvPr/>
        </p:nvSpPr>
        <p:spPr bwMode="auto">
          <a:xfrm>
            <a:off x="5076825" y="1733551"/>
            <a:ext cx="2338388" cy="366713"/>
          </a:xfrm>
          <a:prstGeom prst="rect">
            <a:avLst/>
          </a:prstGeom>
          <a:gradFill rotWithShape="1">
            <a:gsLst>
              <a:gs pos="0">
                <a:srgbClr val="008000"/>
              </a:gs>
              <a:gs pos="100000">
                <a:srgbClr val="55AA55"/>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kumimoji="1" lang="en-US" altLang="zh-CN"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OSMutexCreate</a:t>
            </a:r>
            <a:r>
              <a:rPr kumimoji="1" lang="zh-CN" altLang="en-US"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函数</a:t>
            </a:r>
          </a:p>
        </p:txBody>
      </p:sp>
      <p:graphicFrame>
        <p:nvGraphicFramePr>
          <p:cNvPr id="91612" name="Group 476"/>
          <p:cNvGraphicFramePr>
            <a:graphicFrameLocks noGrp="1"/>
          </p:cNvGraphicFramePr>
          <p:nvPr/>
        </p:nvGraphicFramePr>
        <p:xfrm>
          <a:off x="2424114" y="2136776"/>
          <a:ext cx="7596187" cy="3243263"/>
        </p:xfrm>
        <a:graphic>
          <a:graphicData uri="http://schemas.openxmlformats.org/drawingml/2006/table">
            <a:tbl>
              <a:tblPr/>
              <a:tblGrid>
                <a:gridCol w="1223962">
                  <a:extLst>
                    <a:ext uri="{9D8B030D-6E8A-4147-A177-3AD203B41FA5}">
                      <a16:colId xmlns:a16="http://schemas.microsoft.com/office/drawing/2014/main" val="20000"/>
                    </a:ext>
                  </a:extLst>
                </a:gridCol>
                <a:gridCol w="2970213">
                  <a:extLst>
                    <a:ext uri="{9D8B030D-6E8A-4147-A177-3AD203B41FA5}">
                      <a16:colId xmlns:a16="http://schemas.microsoft.com/office/drawing/2014/main" val="20001"/>
                    </a:ext>
                  </a:extLst>
                </a:gridCol>
                <a:gridCol w="981075">
                  <a:extLst>
                    <a:ext uri="{9D8B030D-6E8A-4147-A177-3AD203B41FA5}">
                      <a16:colId xmlns:a16="http://schemas.microsoft.com/office/drawing/2014/main" val="20002"/>
                    </a:ext>
                  </a:extLst>
                </a:gridCol>
                <a:gridCol w="2420937">
                  <a:extLst>
                    <a:ext uri="{9D8B030D-6E8A-4147-A177-3AD203B41FA5}">
                      <a16:colId xmlns:a16="http://schemas.microsoft.com/office/drawing/2014/main" val="20003"/>
                    </a:ext>
                  </a:extLst>
                </a:gridCol>
              </a:tblGrid>
              <a:tr h="487439">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OSMutexCreate</a:t>
                      </a: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所属文件</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OS_MUTEX.C</a:t>
                      </a:r>
                      <a:endParaRPr kumimoji="1" lang="en-US" altLang="zh-CN"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0484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OS_EVENT  *OSMutexCreate (INT8U prio, INT8U *err)</a:t>
                      </a: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30484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1" lang="zh-CN" altLang="en-US" sz="14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建立并初始化一个互斥信号量</a:t>
                      </a:r>
                      <a:endPar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30484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函数参数</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prio</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：优先级继承值（</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PIP</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err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：用于返回错误码</a:t>
                      </a: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184128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函数返回值</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542925">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指向分配给所建立的互斥信号量的事件控制块的指针。如果没有可用的事件</a:t>
                      </a:r>
                    </a:p>
                    <a:p>
                      <a:pPr marL="0" marR="0" lvl="0" indent="0" algn="just" defTabSz="914400" rtl="0" eaLnBrk="1" fontAlgn="base" latinLnBrk="0" hangingPunct="1">
                        <a:lnSpc>
                          <a:spcPct val="100000"/>
                        </a:lnSpc>
                        <a:spcBef>
                          <a:spcPct val="2000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控制块，则返回空指针。*</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err</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可能为以下值：</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OS_NO_ERR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 成功创建互斥信号量</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OS_ERR_CREATE_ISR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：在中断中调用该函数所引起的错误</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OS_PRIO_INVALID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：错误，指定的优先级非法</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OS_PRIO_EXIST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：错误，指定的优先级已经有任务存在</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OS_ERR_PEVENT_NULL</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：错误，已经没有可用的事件控制块</a:t>
                      </a: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bl>
          </a:graphicData>
        </a:graphic>
      </p:graphicFrame>
      <p:sp>
        <p:nvSpPr>
          <p:cNvPr id="91504" name="Rectangle 368"/>
          <p:cNvSpPr>
            <a:spLocks noChangeArrowheads="1"/>
          </p:cNvSpPr>
          <p:nvPr/>
        </p:nvSpPr>
        <p:spPr bwMode="auto">
          <a:xfrm>
            <a:off x="5040313" y="1700213"/>
            <a:ext cx="2387600" cy="366712"/>
          </a:xfrm>
          <a:prstGeom prst="rect">
            <a:avLst/>
          </a:prstGeom>
          <a:gradFill rotWithShape="1">
            <a:gsLst>
              <a:gs pos="0">
                <a:srgbClr val="008000"/>
              </a:gs>
              <a:gs pos="100000">
                <a:srgbClr val="55AA55"/>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kumimoji="1" lang="en-US" altLang="zh-CN"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OSMutexPend</a:t>
            </a:r>
            <a:r>
              <a:rPr kumimoji="1" lang="zh-CN" altLang="en-US"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函数</a:t>
            </a:r>
          </a:p>
        </p:txBody>
      </p:sp>
      <p:graphicFrame>
        <p:nvGraphicFramePr>
          <p:cNvPr id="91645" name="Group 509"/>
          <p:cNvGraphicFramePr>
            <a:graphicFrameLocks noGrp="1"/>
          </p:cNvGraphicFramePr>
          <p:nvPr/>
        </p:nvGraphicFramePr>
        <p:xfrm>
          <a:off x="2424114" y="2136775"/>
          <a:ext cx="7470775" cy="3456026"/>
        </p:xfrm>
        <a:graphic>
          <a:graphicData uri="http://schemas.openxmlformats.org/drawingml/2006/table">
            <a:tbl>
              <a:tblPr/>
              <a:tblGrid>
                <a:gridCol w="1203325">
                  <a:extLst>
                    <a:ext uri="{9D8B030D-6E8A-4147-A177-3AD203B41FA5}">
                      <a16:colId xmlns:a16="http://schemas.microsoft.com/office/drawing/2014/main" val="20000"/>
                    </a:ext>
                  </a:extLst>
                </a:gridCol>
                <a:gridCol w="3271837">
                  <a:extLst>
                    <a:ext uri="{9D8B030D-6E8A-4147-A177-3AD203B41FA5}">
                      <a16:colId xmlns:a16="http://schemas.microsoft.com/office/drawing/2014/main" val="20001"/>
                    </a:ext>
                  </a:extLst>
                </a:gridCol>
                <a:gridCol w="1046163">
                  <a:extLst>
                    <a:ext uri="{9D8B030D-6E8A-4147-A177-3AD203B41FA5}">
                      <a16:colId xmlns:a16="http://schemas.microsoft.com/office/drawing/2014/main" val="20002"/>
                    </a:ext>
                  </a:extLst>
                </a:gridCol>
                <a:gridCol w="1949450">
                  <a:extLst>
                    <a:ext uri="{9D8B030D-6E8A-4147-A177-3AD203B41FA5}">
                      <a16:colId xmlns:a16="http://schemas.microsoft.com/office/drawing/2014/main" val="20003"/>
                    </a:ext>
                  </a:extLst>
                </a:gridCol>
              </a:tblGrid>
              <a:tr h="487314">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OSMutexPend</a:t>
                      </a: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所属文件</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OS_MUTEX.C</a:t>
                      </a:r>
                      <a:endParaRPr kumimoji="1" lang="en-US" altLang="zh-CN"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0478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void  OSMutexPend (OS_EVENT *pevent, INT16U timeout, INT8U *err)</a:t>
                      </a: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518144">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4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等待互斥信号量</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：当互斥信号量有效时，则直接返回；如果互斥信号量无效，则等待任务获得互斥信号量后才能解除该等待状态或在超时的情况下运行</a:t>
                      </a: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56081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函数参数</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pevent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：指向互斥信号量的指针，</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OSMutexCreate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的返回值</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timeout</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：超时时间，以时钟节拍为单位；</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err</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：用于返回错误码</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158492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函数返回值</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*err</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可能为以下值：</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OS_NO_ERR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：调用成功</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OS_ERR_EVENT_TYPE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pevent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不是指向互斥信号量的指针</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OS_ERR_PEVENT_NULL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：错误，</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pevent</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为</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NULL</a:t>
                      </a:r>
                      <a:endPar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OS_ERR_PEND_ISR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：在中断中调用该函数所引起的错误</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OS_TIMEOUT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：超过等待时间</a:t>
                      </a: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bl>
          </a:graphicData>
        </a:graphic>
      </p:graphicFrame>
      <p:graphicFrame>
        <p:nvGraphicFramePr>
          <p:cNvPr id="91778" name="Group 642"/>
          <p:cNvGraphicFramePr>
            <a:graphicFrameLocks noGrp="1"/>
          </p:cNvGraphicFramePr>
          <p:nvPr/>
        </p:nvGraphicFramePr>
        <p:xfrm>
          <a:off x="2424114" y="2136775"/>
          <a:ext cx="7596187" cy="3754569"/>
        </p:xfrm>
        <a:graphic>
          <a:graphicData uri="http://schemas.openxmlformats.org/drawingml/2006/table">
            <a:tbl>
              <a:tblPr/>
              <a:tblGrid>
                <a:gridCol w="1223962">
                  <a:extLst>
                    <a:ext uri="{9D8B030D-6E8A-4147-A177-3AD203B41FA5}">
                      <a16:colId xmlns:a16="http://schemas.microsoft.com/office/drawing/2014/main" val="20000"/>
                    </a:ext>
                  </a:extLst>
                </a:gridCol>
                <a:gridCol w="3325813">
                  <a:extLst>
                    <a:ext uri="{9D8B030D-6E8A-4147-A177-3AD203B41FA5}">
                      <a16:colId xmlns:a16="http://schemas.microsoft.com/office/drawing/2014/main" val="20001"/>
                    </a:ext>
                  </a:extLst>
                </a:gridCol>
                <a:gridCol w="1063625">
                  <a:extLst>
                    <a:ext uri="{9D8B030D-6E8A-4147-A177-3AD203B41FA5}">
                      <a16:colId xmlns:a16="http://schemas.microsoft.com/office/drawing/2014/main" val="20002"/>
                    </a:ext>
                  </a:extLst>
                </a:gridCol>
                <a:gridCol w="1982787">
                  <a:extLst>
                    <a:ext uri="{9D8B030D-6E8A-4147-A177-3AD203B41FA5}">
                      <a16:colId xmlns:a16="http://schemas.microsoft.com/office/drawing/2014/main" val="20003"/>
                    </a:ext>
                  </a:extLst>
                </a:gridCol>
              </a:tblGrid>
              <a:tr h="48722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OSMutexPost</a:t>
                      </a:r>
                    </a:p>
                  </a:txBody>
                  <a:tcPr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所属文件</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OS_MUTEX.C</a:t>
                      </a:r>
                      <a:endParaRPr kumimoji="1" lang="en-US" altLang="zh-CN"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04762">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INT8U  OSMutexPost (OS_EVENT *pevent)</a:t>
                      </a:r>
                      <a:endPar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1158164">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4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发送互斥信号量</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：只有任务已调用</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OSMutexAccept()</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或</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OSMutexPend()</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请求得到互斥信号量时，</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OSMutexPost()</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才起作用。如果占用互斥信号量的任务的优先级被提高，</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OSMutexPost()</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会恢复其原来的优先级；如果有任务等待互斥信号量，优先级最高的任务将被唤醒；如果没有任务等待互斥信号量，</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OSMutexPost()</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把互斥信号量设置为有效状态</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304762">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函数参数</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pevent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：指向互斥信号量的指针，</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OSMutexCreate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的返回值</a:t>
                      </a:r>
                    </a:p>
                  </a:txBody>
                  <a:tcPr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149952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函数返回值</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OS_NO_ERR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：调用成功；</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OS_ERR_POST_ISR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：在中断中调用该函数所引起的错误</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OS_ERR_EVENT_TYPE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pevent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不是指向互斥信号量的指针</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OS_ERR_PEVENT_NULL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：错误，</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pevent</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为</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NULL</a:t>
                      </a:r>
                      <a:endPar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OS_ERR_NOT_MUTEX_OWNER</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：发送互斥信号量的任务实际上并不占用互斥信号量</a:t>
                      </a:r>
                    </a:p>
                  </a:txBody>
                  <a:tcPr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bl>
          </a:graphicData>
        </a:graphic>
      </p:graphicFrame>
      <p:sp>
        <p:nvSpPr>
          <p:cNvPr id="91776" name="Rectangle 640"/>
          <p:cNvSpPr>
            <a:spLocks noChangeArrowheads="1"/>
          </p:cNvSpPr>
          <p:nvPr/>
        </p:nvSpPr>
        <p:spPr bwMode="auto">
          <a:xfrm>
            <a:off x="5076825" y="1700213"/>
            <a:ext cx="2338388" cy="366712"/>
          </a:xfrm>
          <a:prstGeom prst="rect">
            <a:avLst/>
          </a:prstGeom>
          <a:gradFill rotWithShape="1">
            <a:gsLst>
              <a:gs pos="0">
                <a:srgbClr val="008000"/>
              </a:gs>
              <a:gs pos="100000">
                <a:srgbClr val="55AA55"/>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kumimoji="1" lang="en-US" altLang="zh-CN"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OSMutexPost</a:t>
            </a:r>
            <a:r>
              <a:rPr kumimoji="1" lang="zh-CN" altLang="en-US"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函数</a:t>
            </a:r>
          </a:p>
        </p:txBody>
      </p:sp>
      <p:sp>
        <p:nvSpPr>
          <p:cNvPr id="91892" name="Rectangle 756"/>
          <p:cNvSpPr>
            <a:spLocks noChangeArrowheads="1"/>
          </p:cNvSpPr>
          <p:nvPr/>
        </p:nvSpPr>
        <p:spPr bwMode="auto">
          <a:xfrm>
            <a:off x="5076825" y="1700213"/>
            <a:ext cx="2338388" cy="366712"/>
          </a:xfrm>
          <a:prstGeom prst="rect">
            <a:avLst/>
          </a:prstGeom>
          <a:gradFill rotWithShape="1">
            <a:gsLst>
              <a:gs pos="0">
                <a:srgbClr val="008000"/>
              </a:gs>
              <a:gs pos="100000">
                <a:srgbClr val="55AA55"/>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kumimoji="1" lang="en-US" altLang="zh-CN"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OSMutexDel</a:t>
            </a:r>
            <a:r>
              <a:rPr kumimoji="1" lang="zh-CN" altLang="en-US"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函数</a:t>
            </a:r>
          </a:p>
        </p:txBody>
      </p:sp>
      <p:graphicFrame>
        <p:nvGraphicFramePr>
          <p:cNvPr id="92139" name="Group 1003"/>
          <p:cNvGraphicFramePr>
            <a:graphicFrameLocks noGrp="1"/>
          </p:cNvGraphicFramePr>
          <p:nvPr/>
        </p:nvGraphicFramePr>
        <p:xfrm>
          <a:off x="2351089" y="2120901"/>
          <a:ext cx="7750175" cy="4346575"/>
        </p:xfrm>
        <a:graphic>
          <a:graphicData uri="http://schemas.openxmlformats.org/drawingml/2006/table">
            <a:tbl>
              <a:tblPr/>
              <a:tblGrid>
                <a:gridCol w="1079500">
                  <a:extLst>
                    <a:ext uri="{9D8B030D-6E8A-4147-A177-3AD203B41FA5}">
                      <a16:colId xmlns:a16="http://schemas.microsoft.com/office/drawing/2014/main" val="20000"/>
                    </a:ext>
                  </a:extLst>
                </a:gridCol>
                <a:gridCol w="3470275">
                  <a:extLst>
                    <a:ext uri="{9D8B030D-6E8A-4147-A177-3AD203B41FA5}">
                      <a16:colId xmlns:a16="http://schemas.microsoft.com/office/drawing/2014/main" val="20001"/>
                    </a:ext>
                  </a:extLst>
                </a:gridCol>
                <a:gridCol w="1063625">
                  <a:extLst>
                    <a:ext uri="{9D8B030D-6E8A-4147-A177-3AD203B41FA5}">
                      <a16:colId xmlns:a16="http://schemas.microsoft.com/office/drawing/2014/main" val="20002"/>
                    </a:ext>
                  </a:extLst>
                </a:gridCol>
                <a:gridCol w="2136775">
                  <a:extLst>
                    <a:ext uri="{9D8B030D-6E8A-4147-A177-3AD203B41FA5}">
                      <a16:colId xmlns:a16="http://schemas.microsoft.com/office/drawing/2014/main" val="20003"/>
                    </a:ext>
                  </a:extLst>
                </a:gridCol>
              </a:tblGrid>
              <a:tr h="304809">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OSMutexDel</a:t>
                      </a:r>
                    </a:p>
                  </a:txBody>
                  <a:tcPr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所属文件</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OS_MUTEX.C</a:t>
                      </a:r>
                      <a:endParaRPr kumimoji="1" lang="en-US" altLang="zh-CN"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04809">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OS_EVENT  *OSMutexDel (OS_EVENT *pevent, INT8U opt, INT8U *err)</a:t>
                      </a:r>
                    </a:p>
                  </a:txBody>
                  <a:tcPr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51817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4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删除互斥信号量</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：在删除互斥信号量之前，应当先删除可能会使用这个互斥信号量的任务</a:t>
                      </a:r>
                    </a:p>
                  </a:txBody>
                  <a:tcPr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107292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函数参数</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pevent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：指向互斥信号量的指针，</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OSMutexCreate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的返回值</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opt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：定义互斥信号量的删除条件</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OS_DEL_NO_PEND</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：没有任务等待信号量才删除；</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OS_DEL_ALWAYS</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：立即删除</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err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：用于返回错误码</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1841046">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函数返回值</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NULL</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：成功删除；</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pevent</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：删除失败；*</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err</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可能为以下值：</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OS_NO_ERR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：成功删除互斥信号量</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OS_ERR_DEL_ISR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：在中断中删除互斥信号量所引起的错误</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OS_ERR_INVALID_OPT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：错误，</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opt</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值非法</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OS_ERR_TASK_WAITING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：有一个或多个任务在等待互斥信号量</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OS_ERR_EVENT_TYPE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：错误，</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pevent</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不是指向互斥信号量的指针</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OS_ERR_PEVENT_NULL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：错误，</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pevent</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为</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NULL</a:t>
                      </a:r>
                    </a:p>
                  </a:txBody>
                  <a:tcPr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r h="304809">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rPr>
                        <a:t>特殊说明</a:t>
                      </a:r>
                    </a:p>
                  </a:txBody>
                  <a:tcPr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挂起任务就绪时，中断关闭时间与挂起任务数目有关</a:t>
                      </a:r>
                    </a:p>
                  </a:txBody>
                  <a:tcPr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5"/>
                  </a:ext>
                </a:extLst>
              </a:tr>
            </a:tbl>
          </a:graphicData>
        </a:graphic>
      </p:graphicFrame>
      <p:sp>
        <p:nvSpPr>
          <p:cNvPr id="92078" name="Rectangle 942"/>
          <p:cNvSpPr>
            <a:spLocks noChangeArrowheads="1"/>
          </p:cNvSpPr>
          <p:nvPr/>
        </p:nvSpPr>
        <p:spPr bwMode="auto">
          <a:xfrm>
            <a:off x="5027613" y="1733551"/>
            <a:ext cx="2387600" cy="366713"/>
          </a:xfrm>
          <a:prstGeom prst="rect">
            <a:avLst/>
          </a:prstGeom>
          <a:gradFill rotWithShape="1">
            <a:gsLst>
              <a:gs pos="0">
                <a:srgbClr val="008000"/>
              </a:gs>
              <a:gs pos="100000">
                <a:srgbClr val="55AA55"/>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kumimoji="1" lang="en-US" altLang="zh-CN"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OSMutexAccept</a:t>
            </a:r>
            <a:r>
              <a:rPr kumimoji="1" lang="zh-CN" altLang="en-US"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函数</a:t>
            </a:r>
          </a:p>
        </p:txBody>
      </p:sp>
      <p:graphicFrame>
        <p:nvGraphicFramePr>
          <p:cNvPr id="92134" name="Group 998"/>
          <p:cNvGraphicFramePr>
            <a:graphicFrameLocks noGrp="1"/>
          </p:cNvGraphicFramePr>
          <p:nvPr/>
        </p:nvGraphicFramePr>
        <p:xfrm>
          <a:off x="2422526" y="2136775"/>
          <a:ext cx="7597775" cy="3157538"/>
        </p:xfrm>
        <a:graphic>
          <a:graphicData uri="http://schemas.openxmlformats.org/drawingml/2006/table">
            <a:tbl>
              <a:tblPr/>
              <a:tblGrid>
                <a:gridCol w="1225550">
                  <a:extLst>
                    <a:ext uri="{9D8B030D-6E8A-4147-A177-3AD203B41FA5}">
                      <a16:colId xmlns:a16="http://schemas.microsoft.com/office/drawing/2014/main" val="20000"/>
                    </a:ext>
                  </a:extLst>
                </a:gridCol>
                <a:gridCol w="3325813">
                  <a:extLst>
                    <a:ext uri="{9D8B030D-6E8A-4147-A177-3AD203B41FA5}">
                      <a16:colId xmlns:a16="http://schemas.microsoft.com/office/drawing/2014/main" val="20001"/>
                    </a:ext>
                  </a:extLst>
                </a:gridCol>
                <a:gridCol w="1063625">
                  <a:extLst>
                    <a:ext uri="{9D8B030D-6E8A-4147-A177-3AD203B41FA5}">
                      <a16:colId xmlns:a16="http://schemas.microsoft.com/office/drawing/2014/main" val="20002"/>
                    </a:ext>
                  </a:extLst>
                </a:gridCol>
                <a:gridCol w="1982787">
                  <a:extLst>
                    <a:ext uri="{9D8B030D-6E8A-4147-A177-3AD203B41FA5}">
                      <a16:colId xmlns:a16="http://schemas.microsoft.com/office/drawing/2014/main" val="20003"/>
                    </a:ext>
                  </a:extLst>
                </a:gridCol>
              </a:tblGrid>
              <a:tr h="48738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OSMutexAccept</a:t>
                      </a: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所属文件</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OS_MUTEX.C</a:t>
                      </a:r>
                      <a:endParaRPr kumimoji="1" lang="en-US" altLang="zh-CN"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04812">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INT8U  OSMutexAccept (OS_EVENT *pevent, INT8U *err)</a:t>
                      </a: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518181">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4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查看指定的互斥信号量是否有效</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：不同于</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OSMutexPend()</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函数，如果互斥信号量无效，则</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OSMutexAccept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并不挂起任务</a:t>
                      </a: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518181">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函数参数</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pevent</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：指向需要查看的消息邮箱的指针，</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OSSemCreate()</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的返回值；</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err</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：用于返回错误码</a:t>
                      </a: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1328981">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函数返回值</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1</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：有效；</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0</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：无效；*</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err</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可能为以下值：</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OS_NO_ERR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：调用成功</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OS_ERR_EVENT_TYPE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pevent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不是指向互斥信号量的指针</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OS_ERR_PEVENT_NULL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：错误，</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pevent</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为</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NULL</a:t>
                      </a:r>
                      <a:endPar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OS_ERR_PEND_ISR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：在中断中调用该函数所引起的错误</a:t>
                      </a: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bl>
          </a:graphicData>
        </a:graphic>
      </p:graphicFrame>
      <p:sp>
        <p:nvSpPr>
          <p:cNvPr id="70814" name="Rectangle 985"/>
          <p:cNvSpPr>
            <a:spLocks noChangeArrowheads="1"/>
          </p:cNvSpPr>
          <p:nvPr/>
        </p:nvSpPr>
        <p:spPr bwMode="auto">
          <a:xfrm>
            <a:off x="2414589" y="1316039"/>
            <a:ext cx="44592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2000">
                <a:ea typeface="华文新魏" panose="02010800040101010101" pitchFamily="2" charset="-122"/>
              </a:rPr>
              <a:t>互斥信号量函数的</a:t>
            </a:r>
            <a:r>
              <a:rPr kumimoji="1" lang="en-US" altLang="zh-CN" sz="2000">
                <a:ea typeface="华文新魏" panose="02010800040101010101" pitchFamily="2" charset="-122"/>
              </a:rPr>
              <a:t>6</a:t>
            </a:r>
            <a:r>
              <a:rPr kumimoji="1" lang="zh-CN" altLang="en-US" sz="2000">
                <a:ea typeface="华文新魏" panose="02010800040101010101" pitchFamily="2" charset="-122"/>
              </a:rPr>
              <a:t>个基本函数如下。 </a:t>
            </a:r>
          </a:p>
        </p:txBody>
      </p:sp>
    </p:spTree>
    <p:extLst>
      <p:ext uri="{BB962C8B-B14F-4D97-AF65-F5344CB8AC3E}">
        <p14:creationId xmlns:p14="http://schemas.microsoft.com/office/powerpoint/2010/main" val="3381326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91140"/>
                                        </p:tgtEl>
                                        <p:attrNameLst>
                                          <p:attrName>style.visibility</p:attrName>
                                        </p:attrNameLst>
                                      </p:cBhvr>
                                      <p:to>
                                        <p:strVal val="visible"/>
                                      </p:to>
                                    </p:set>
                                    <p:anim calcmode="lin" valueType="num">
                                      <p:cBhvr additive="base">
                                        <p:cTn id="7" dur="500" fill="hold"/>
                                        <p:tgtEl>
                                          <p:spTgt spid="91140"/>
                                        </p:tgtEl>
                                        <p:attrNameLst>
                                          <p:attrName>ppt_x</p:attrName>
                                        </p:attrNameLst>
                                      </p:cBhvr>
                                      <p:tavLst>
                                        <p:tav tm="0">
                                          <p:val>
                                            <p:strVal val="1+#ppt_w/2"/>
                                          </p:val>
                                        </p:tav>
                                        <p:tav tm="100000">
                                          <p:val>
                                            <p:strVal val="#ppt_x"/>
                                          </p:val>
                                        </p:tav>
                                      </p:tavLst>
                                    </p:anim>
                                    <p:anim calcmode="lin" valueType="num">
                                      <p:cBhvr additive="base">
                                        <p:cTn id="8" dur="500" fill="hold"/>
                                        <p:tgtEl>
                                          <p:spTgt spid="911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1376"/>
                                        </p:tgtEl>
                                        <p:attrNameLst>
                                          <p:attrName>style.visibility</p:attrName>
                                        </p:attrNameLst>
                                      </p:cBhvr>
                                      <p:to>
                                        <p:strVal val="visible"/>
                                      </p:to>
                                    </p:set>
                                  </p:childTnLst>
                                </p:cTn>
                              </p:par>
                              <p:par>
                                <p:cTn id="13" presetID="26" presetClass="emph" presetSubtype="0" fill="hold" grpId="2" nodeType="withEffect">
                                  <p:stCondLst>
                                    <p:cond delay="0"/>
                                  </p:stCondLst>
                                  <p:childTnLst>
                                    <p:animEffect transition="out" filter="fade">
                                      <p:cBhvr>
                                        <p:cTn id="14" dur="500" tmFilter="0, 0; .2, .5; .8, .5; 1, 0"/>
                                        <p:tgtEl>
                                          <p:spTgt spid="91376"/>
                                        </p:tgtEl>
                                      </p:cBhvr>
                                    </p:animEffect>
                                    <p:animScale>
                                      <p:cBhvr>
                                        <p:cTn id="15" dur="250" autoRev="1" fill="hold"/>
                                        <p:tgtEl>
                                          <p:spTgt spid="91376"/>
                                        </p:tgtEl>
                                      </p:cBhvr>
                                      <p:by x="105000" y="105000"/>
                                    </p:animScale>
                                  </p:childTnLst>
                                </p:cTn>
                              </p:par>
                            </p:childTnLst>
                          </p:cTn>
                        </p:par>
                        <p:par>
                          <p:cTn id="16" fill="hold">
                            <p:stCondLst>
                              <p:cond delay="0"/>
                            </p:stCondLst>
                            <p:childTnLst>
                              <p:par>
                                <p:cTn id="17" presetID="22" presetClass="entr" presetSubtype="8" fill="hold" nodeType="afterEffect">
                                  <p:stCondLst>
                                    <p:cond delay="0"/>
                                  </p:stCondLst>
                                  <p:childTnLst>
                                    <p:set>
                                      <p:cBhvr>
                                        <p:cTn id="18" dur="1" fill="hold">
                                          <p:stCondLst>
                                            <p:cond delay="0"/>
                                          </p:stCondLst>
                                        </p:cTn>
                                        <p:tgtEl>
                                          <p:spTgt spid="91612"/>
                                        </p:tgtEl>
                                        <p:attrNameLst>
                                          <p:attrName>style.visibility</p:attrName>
                                        </p:attrNameLst>
                                      </p:cBhvr>
                                      <p:to>
                                        <p:strVal val="visible"/>
                                      </p:to>
                                    </p:set>
                                    <p:animEffect transition="in" filter="wipe(left)">
                                      <p:cBhvr>
                                        <p:cTn id="19" dur="500"/>
                                        <p:tgtEl>
                                          <p:spTgt spid="91612"/>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91504"/>
                                        </p:tgtEl>
                                        <p:attrNameLst>
                                          <p:attrName>style.visibility</p:attrName>
                                        </p:attrNameLst>
                                      </p:cBhvr>
                                      <p:to>
                                        <p:strVal val="visible"/>
                                      </p:to>
                                    </p:set>
                                  </p:childTnLst>
                                </p:cTn>
                              </p:par>
                              <p:par>
                                <p:cTn id="24" presetID="26" presetClass="emph" presetSubtype="0" fill="hold" grpId="2" nodeType="withEffect">
                                  <p:stCondLst>
                                    <p:cond delay="0"/>
                                  </p:stCondLst>
                                  <p:childTnLst>
                                    <p:animEffect transition="out" filter="fade">
                                      <p:cBhvr>
                                        <p:cTn id="25" dur="500" tmFilter="0, 0; .2, .5; .8, .5; 1, 0"/>
                                        <p:tgtEl>
                                          <p:spTgt spid="91504"/>
                                        </p:tgtEl>
                                      </p:cBhvr>
                                    </p:animEffect>
                                    <p:animScale>
                                      <p:cBhvr>
                                        <p:cTn id="26" dur="250" autoRev="1" fill="hold"/>
                                        <p:tgtEl>
                                          <p:spTgt spid="91504"/>
                                        </p:tgtEl>
                                      </p:cBhvr>
                                      <p:by x="105000" y="105000"/>
                                    </p:animScale>
                                  </p:childTnLst>
                                </p:cTn>
                              </p:par>
                              <p:par>
                                <p:cTn id="27" presetID="1" presetClass="exit" presetSubtype="0" fill="hold" grpId="1" nodeType="withEffect">
                                  <p:stCondLst>
                                    <p:cond delay="0"/>
                                  </p:stCondLst>
                                  <p:childTnLst>
                                    <p:set>
                                      <p:cBhvr>
                                        <p:cTn id="28" dur="1" fill="hold">
                                          <p:stCondLst>
                                            <p:cond delay="0"/>
                                          </p:stCondLst>
                                        </p:cTn>
                                        <p:tgtEl>
                                          <p:spTgt spid="91376"/>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91612"/>
                                        </p:tgtEl>
                                        <p:attrNameLst>
                                          <p:attrName>style.visibility</p:attrName>
                                        </p:attrNameLst>
                                      </p:cBhvr>
                                      <p:to>
                                        <p:strVal val="hidden"/>
                                      </p:to>
                                    </p:set>
                                  </p:childTnLst>
                                </p:cTn>
                              </p:par>
                            </p:childTnLst>
                          </p:cTn>
                        </p:par>
                        <p:par>
                          <p:cTn id="31" fill="hold">
                            <p:stCondLst>
                              <p:cond delay="0"/>
                            </p:stCondLst>
                            <p:childTnLst>
                              <p:par>
                                <p:cTn id="32" presetID="22" presetClass="entr" presetSubtype="8" fill="hold" nodeType="afterEffect">
                                  <p:stCondLst>
                                    <p:cond delay="0"/>
                                  </p:stCondLst>
                                  <p:childTnLst>
                                    <p:set>
                                      <p:cBhvr>
                                        <p:cTn id="33" dur="1" fill="hold">
                                          <p:stCondLst>
                                            <p:cond delay="0"/>
                                          </p:stCondLst>
                                        </p:cTn>
                                        <p:tgtEl>
                                          <p:spTgt spid="91645"/>
                                        </p:tgtEl>
                                        <p:attrNameLst>
                                          <p:attrName>style.visibility</p:attrName>
                                        </p:attrNameLst>
                                      </p:cBhvr>
                                      <p:to>
                                        <p:strVal val="visible"/>
                                      </p:to>
                                    </p:set>
                                    <p:animEffect transition="in" filter="wipe(left)">
                                      <p:cBhvr>
                                        <p:cTn id="34" dur="500"/>
                                        <p:tgtEl>
                                          <p:spTgt spid="91645"/>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1776"/>
                                        </p:tgtEl>
                                        <p:attrNameLst>
                                          <p:attrName>style.visibility</p:attrName>
                                        </p:attrNameLst>
                                      </p:cBhvr>
                                      <p:to>
                                        <p:strVal val="visible"/>
                                      </p:to>
                                    </p:set>
                                  </p:childTnLst>
                                </p:cTn>
                              </p:par>
                              <p:par>
                                <p:cTn id="39" presetID="26" presetClass="emph" presetSubtype="0" fill="hold" grpId="2" nodeType="withEffect">
                                  <p:stCondLst>
                                    <p:cond delay="0"/>
                                  </p:stCondLst>
                                  <p:childTnLst>
                                    <p:animEffect transition="out" filter="fade">
                                      <p:cBhvr>
                                        <p:cTn id="40" dur="500" tmFilter="0, 0; .2, .5; .8, .5; 1, 0"/>
                                        <p:tgtEl>
                                          <p:spTgt spid="91776"/>
                                        </p:tgtEl>
                                      </p:cBhvr>
                                    </p:animEffect>
                                    <p:animScale>
                                      <p:cBhvr>
                                        <p:cTn id="41" dur="250" autoRev="1" fill="hold"/>
                                        <p:tgtEl>
                                          <p:spTgt spid="91776"/>
                                        </p:tgtEl>
                                      </p:cBhvr>
                                      <p:by x="105000" y="105000"/>
                                    </p:animScale>
                                  </p:childTnLst>
                                </p:cTn>
                              </p:par>
                              <p:par>
                                <p:cTn id="42" presetID="1" presetClass="exit" presetSubtype="0" fill="hold" nodeType="withEffect">
                                  <p:stCondLst>
                                    <p:cond delay="0"/>
                                  </p:stCondLst>
                                  <p:childTnLst>
                                    <p:set>
                                      <p:cBhvr>
                                        <p:cTn id="43" dur="1" fill="hold">
                                          <p:stCondLst>
                                            <p:cond delay="0"/>
                                          </p:stCondLst>
                                        </p:cTn>
                                        <p:tgtEl>
                                          <p:spTgt spid="91645"/>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91504"/>
                                        </p:tgtEl>
                                        <p:attrNameLst>
                                          <p:attrName>style.visibility</p:attrName>
                                        </p:attrNameLst>
                                      </p:cBhvr>
                                      <p:to>
                                        <p:strVal val="hidden"/>
                                      </p:to>
                                    </p:set>
                                  </p:childTnLst>
                                </p:cTn>
                              </p:par>
                            </p:childTnLst>
                          </p:cTn>
                        </p:par>
                        <p:par>
                          <p:cTn id="46" fill="hold">
                            <p:stCondLst>
                              <p:cond delay="0"/>
                            </p:stCondLst>
                            <p:childTnLst>
                              <p:par>
                                <p:cTn id="47" presetID="22" presetClass="entr" presetSubtype="8" fill="hold" nodeType="afterEffect">
                                  <p:stCondLst>
                                    <p:cond delay="0"/>
                                  </p:stCondLst>
                                  <p:childTnLst>
                                    <p:set>
                                      <p:cBhvr>
                                        <p:cTn id="48" dur="1" fill="hold">
                                          <p:stCondLst>
                                            <p:cond delay="0"/>
                                          </p:stCondLst>
                                        </p:cTn>
                                        <p:tgtEl>
                                          <p:spTgt spid="91778"/>
                                        </p:tgtEl>
                                        <p:attrNameLst>
                                          <p:attrName>style.visibility</p:attrName>
                                        </p:attrNameLst>
                                      </p:cBhvr>
                                      <p:to>
                                        <p:strVal val="visible"/>
                                      </p:to>
                                    </p:set>
                                    <p:animEffect transition="in" filter="wipe(left)">
                                      <p:cBhvr>
                                        <p:cTn id="49" dur="500"/>
                                        <p:tgtEl>
                                          <p:spTgt spid="91778"/>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91892"/>
                                        </p:tgtEl>
                                        <p:attrNameLst>
                                          <p:attrName>style.visibility</p:attrName>
                                        </p:attrNameLst>
                                      </p:cBhvr>
                                      <p:to>
                                        <p:strVal val="visible"/>
                                      </p:to>
                                    </p:set>
                                  </p:childTnLst>
                                </p:cTn>
                              </p:par>
                              <p:par>
                                <p:cTn id="54" presetID="26" presetClass="emph" presetSubtype="0" fill="hold" grpId="2" nodeType="withEffect">
                                  <p:stCondLst>
                                    <p:cond delay="0"/>
                                  </p:stCondLst>
                                  <p:childTnLst>
                                    <p:animEffect transition="out" filter="fade">
                                      <p:cBhvr>
                                        <p:cTn id="55" dur="500" tmFilter="0, 0; .2, .5; .8, .5; 1, 0"/>
                                        <p:tgtEl>
                                          <p:spTgt spid="91892"/>
                                        </p:tgtEl>
                                      </p:cBhvr>
                                    </p:animEffect>
                                    <p:animScale>
                                      <p:cBhvr>
                                        <p:cTn id="56" dur="250" autoRev="1" fill="hold"/>
                                        <p:tgtEl>
                                          <p:spTgt spid="91892"/>
                                        </p:tgtEl>
                                      </p:cBhvr>
                                      <p:by x="105000" y="105000"/>
                                    </p:animScale>
                                  </p:childTnLst>
                                </p:cTn>
                              </p:par>
                              <p:par>
                                <p:cTn id="57" presetID="1" presetClass="exit" presetSubtype="0" fill="hold" nodeType="withEffect">
                                  <p:stCondLst>
                                    <p:cond delay="0"/>
                                  </p:stCondLst>
                                  <p:childTnLst>
                                    <p:set>
                                      <p:cBhvr>
                                        <p:cTn id="58" dur="1" fill="hold">
                                          <p:stCondLst>
                                            <p:cond delay="0"/>
                                          </p:stCondLst>
                                        </p:cTn>
                                        <p:tgtEl>
                                          <p:spTgt spid="91778"/>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91776"/>
                                        </p:tgtEl>
                                        <p:attrNameLst>
                                          <p:attrName>style.visibility</p:attrName>
                                        </p:attrNameLst>
                                      </p:cBhvr>
                                      <p:to>
                                        <p:strVal val="hidden"/>
                                      </p:to>
                                    </p:set>
                                  </p:childTnLst>
                                </p:cTn>
                              </p:par>
                            </p:childTnLst>
                          </p:cTn>
                        </p:par>
                        <p:par>
                          <p:cTn id="61" fill="hold">
                            <p:stCondLst>
                              <p:cond delay="0"/>
                            </p:stCondLst>
                            <p:childTnLst>
                              <p:par>
                                <p:cTn id="62" presetID="22" presetClass="entr" presetSubtype="8" fill="hold" nodeType="afterEffect">
                                  <p:stCondLst>
                                    <p:cond delay="0"/>
                                  </p:stCondLst>
                                  <p:childTnLst>
                                    <p:set>
                                      <p:cBhvr>
                                        <p:cTn id="63" dur="1" fill="hold">
                                          <p:stCondLst>
                                            <p:cond delay="0"/>
                                          </p:stCondLst>
                                        </p:cTn>
                                        <p:tgtEl>
                                          <p:spTgt spid="92139"/>
                                        </p:tgtEl>
                                        <p:attrNameLst>
                                          <p:attrName>style.visibility</p:attrName>
                                        </p:attrNameLst>
                                      </p:cBhvr>
                                      <p:to>
                                        <p:strVal val="visible"/>
                                      </p:to>
                                    </p:set>
                                    <p:animEffect transition="in" filter="wipe(left)">
                                      <p:cBhvr>
                                        <p:cTn id="64" dur="500"/>
                                        <p:tgtEl>
                                          <p:spTgt spid="92139"/>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92078"/>
                                        </p:tgtEl>
                                        <p:attrNameLst>
                                          <p:attrName>style.visibility</p:attrName>
                                        </p:attrNameLst>
                                      </p:cBhvr>
                                      <p:to>
                                        <p:strVal val="visible"/>
                                      </p:to>
                                    </p:set>
                                  </p:childTnLst>
                                </p:cTn>
                              </p:par>
                              <p:par>
                                <p:cTn id="69" presetID="26" presetClass="emph" presetSubtype="0" fill="hold" grpId="2" nodeType="withEffect">
                                  <p:stCondLst>
                                    <p:cond delay="0"/>
                                  </p:stCondLst>
                                  <p:childTnLst>
                                    <p:animEffect transition="out" filter="fade">
                                      <p:cBhvr>
                                        <p:cTn id="70" dur="500" tmFilter="0, 0; .2, .5; .8, .5; 1, 0"/>
                                        <p:tgtEl>
                                          <p:spTgt spid="92078"/>
                                        </p:tgtEl>
                                      </p:cBhvr>
                                    </p:animEffect>
                                    <p:animScale>
                                      <p:cBhvr>
                                        <p:cTn id="71" dur="250" autoRev="1" fill="hold"/>
                                        <p:tgtEl>
                                          <p:spTgt spid="92078"/>
                                        </p:tgtEl>
                                      </p:cBhvr>
                                      <p:by x="105000" y="105000"/>
                                    </p:animScale>
                                  </p:childTnLst>
                                </p:cTn>
                              </p:par>
                              <p:par>
                                <p:cTn id="72" presetID="1" presetClass="exit" presetSubtype="0" fill="hold" nodeType="withEffect">
                                  <p:stCondLst>
                                    <p:cond delay="0"/>
                                  </p:stCondLst>
                                  <p:childTnLst>
                                    <p:set>
                                      <p:cBhvr>
                                        <p:cTn id="73" dur="1" fill="hold">
                                          <p:stCondLst>
                                            <p:cond delay="0"/>
                                          </p:stCondLst>
                                        </p:cTn>
                                        <p:tgtEl>
                                          <p:spTgt spid="92139"/>
                                        </p:tgtEl>
                                        <p:attrNameLst>
                                          <p:attrName>style.visibility</p:attrName>
                                        </p:attrNameLst>
                                      </p:cBhvr>
                                      <p:to>
                                        <p:strVal val="hidden"/>
                                      </p:to>
                                    </p:set>
                                  </p:childTnLst>
                                </p:cTn>
                              </p:par>
                              <p:par>
                                <p:cTn id="74" presetID="1" presetClass="exit" presetSubtype="0" fill="hold" grpId="1" nodeType="withEffect">
                                  <p:stCondLst>
                                    <p:cond delay="0"/>
                                  </p:stCondLst>
                                  <p:childTnLst>
                                    <p:set>
                                      <p:cBhvr>
                                        <p:cTn id="75" dur="1" fill="hold">
                                          <p:stCondLst>
                                            <p:cond delay="0"/>
                                          </p:stCondLst>
                                        </p:cTn>
                                        <p:tgtEl>
                                          <p:spTgt spid="91892"/>
                                        </p:tgtEl>
                                        <p:attrNameLst>
                                          <p:attrName>style.visibility</p:attrName>
                                        </p:attrNameLst>
                                      </p:cBhvr>
                                      <p:to>
                                        <p:strVal val="hidden"/>
                                      </p:to>
                                    </p:set>
                                  </p:childTnLst>
                                </p:cTn>
                              </p:par>
                            </p:childTnLst>
                          </p:cTn>
                        </p:par>
                        <p:par>
                          <p:cTn id="76" fill="hold">
                            <p:stCondLst>
                              <p:cond delay="0"/>
                            </p:stCondLst>
                            <p:childTnLst>
                              <p:par>
                                <p:cTn id="77" presetID="22" presetClass="entr" presetSubtype="8" fill="hold" nodeType="afterEffect">
                                  <p:stCondLst>
                                    <p:cond delay="0"/>
                                  </p:stCondLst>
                                  <p:childTnLst>
                                    <p:set>
                                      <p:cBhvr>
                                        <p:cTn id="78" dur="1" fill="hold">
                                          <p:stCondLst>
                                            <p:cond delay="0"/>
                                          </p:stCondLst>
                                        </p:cTn>
                                        <p:tgtEl>
                                          <p:spTgt spid="92134"/>
                                        </p:tgtEl>
                                        <p:attrNameLst>
                                          <p:attrName>style.visibility</p:attrName>
                                        </p:attrNameLst>
                                      </p:cBhvr>
                                      <p:to>
                                        <p:strVal val="visible"/>
                                      </p:to>
                                    </p:set>
                                    <p:animEffect transition="in" filter="wipe(left)">
                                      <p:cBhvr>
                                        <p:cTn id="79" dur="500"/>
                                        <p:tgtEl>
                                          <p:spTgt spid="92134"/>
                                        </p:tgtEl>
                                      </p:cBhvr>
                                    </p:animEffec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91141"/>
                                        </p:tgtEl>
                                        <p:attrNameLst>
                                          <p:attrName>style.visibility</p:attrName>
                                        </p:attrNameLst>
                                      </p:cBhvr>
                                      <p:to>
                                        <p:strVal val="visible"/>
                                      </p:to>
                                    </p:set>
                                  </p:childTnLst>
                                </p:cTn>
                              </p:par>
                              <p:par>
                                <p:cTn id="84" presetID="26" presetClass="emph" presetSubtype="0" fill="hold" grpId="1" nodeType="withEffect">
                                  <p:stCondLst>
                                    <p:cond delay="0"/>
                                  </p:stCondLst>
                                  <p:childTnLst>
                                    <p:animEffect transition="out" filter="fade">
                                      <p:cBhvr>
                                        <p:cTn id="85" dur="500" tmFilter="0, 0; .2, .5; .8, .5; 1, 0"/>
                                        <p:tgtEl>
                                          <p:spTgt spid="91141"/>
                                        </p:tgtEl>
                                      </p:cBhvr>
                                    </p:animEffect>
                                    <p:animScale>
                                      <p:cBhvr>
                                        <p:cTn id="86" dur="250" autoRev="1" fill="hold"/>
                                        <p:tgtEl>
                                          <p:spTgt spid="91141"/>
                                        </p:tgtEl>
                                      </p:cBhvr>
                                      <p:by x="105000" y="105000"/>
                                    </p:animScale>
                                  </p:childTnLst>
                                </p:cTn>
                              </p:par>
                              <p:par>
                                <p:cTn id="87" presetID="1" presetClass="exit" presetSubtype="0" fill="hold" nodeType="withEffect">
                                  <p:stCondLst>
                                    <p:cond delay="0"/>
                                  </p:stCondLst>
                                  <p:childTnLst>
                                    <p:set>
                                      <p:cBhvr>
                                        <p:cTn id="88" dur="1" fill="hold">
                                          <p:stCondLst>
                                            <p:cond delay="0"/>
                                          </p:stCondLst>
                                        </p:cTn>
                                        <p:tgtEl>
                                          <p:spTgt spid="92134"/>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92078"/>
                                        </p:tgtEl>
                                        <p:attrNameLst>
                                          <p:attrName>style.visibility</p:attrName>
                                        </p:attrNameLst>
                                      </p:cBhvr>
                                      <p:to>
                                        <p:strVal val="hidden"/>
                                      </p:to>
                                    </p:set>
                                  </p:childTnLst>
                                </p:cTn>
                              </p:par>
                            </p:childTnLst>
                          </p:cTn>
                        </p:par>
                        <p:par>
                          <p:cTn id="91" fill="hold">
                            <p:stCondLst>
                              <p:cond delay="0"/>
                            </p:stCondLst>
                            <p:childTnLst>
                              <p:par>
                                <p:cTn id="92" presetID="22" presetClass="entr" presetSubtype="8" fill="hold" nodeType="afterEffect">
                                  <p:stCondLst>
                                    <p:cond delay="0"/>
                                  </p:stCondLst>
                                  <p:childTnLst>
                                    <p:set>
                                      <p:cBhvr>
                                        <p:cTn id="93" dur="1" fill="hold">
                                          <p:stCondLst>
                                            <p:cond delay="0"/>
                                          </p:stCondLst>
                                        </p:cTn>
                                        <p:tgtEl>
                                          <p:spTgt spid="92133"/>
                                        </p:tgtEl>
                                        <p:attrNameLst>
                                          <p:attrName>style.visibility</p:attrName>
                                        </p:attrNameLst>
                                      </p:cBhvr>
                                      <p:to>
                                        <p:strVal val="visible"/>
                                      </p:to>
                                    </p:set>
                                    <p:animEffect transition="in" filter="wipe(left)">
                                      <p:cBhvr>
                                        <p:cTn id="94" dur="500"/>
                                        <p:tgtEl>
                                          <p:spTgt spid="92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0" grpId="0" animBg="1"/>
      <p:bldP spid="91141" grpId="0" animBg="1"/>
      <p:bldP spid="91141" grpId="1" animBg="1"/>
      <p:bldP spid="91376" grpId="0" animBg="1"/>
      <p:bldP spid="91376" grpId="1" animBg="1"/>
      <p:bldP spid="91376" grpId="2" animBg="1"/>
      <p:bldP spid="91504" grpId="0" animBg="1"/>
      <p:bldP spid="91504" grpId="1" animBg="1"/>
      <p:bldP spid="91504" grpId="2" animBg="1"/>
      <p:bldP spid="91776" grpId="0" animBg="1"/>
      <p:bldP spid="91776" grpId="1" animBg="1"/>
      <p:bldP spid="91776" grpId="2" animBg="1"/>
      <p:bldP spid="91892" grpId="0" animBg="1"/>
      <p:bldP spid="91892" grpId="1" animBg="1"/>
      <p:bldP spid="91892" grpId="2" animBg="1"/>
      <p:bldP spid="92078" grpId="0" animBg="1"/>
      <p:bldP spid="92078" grpId="1" animBg="1"/>
      <p:bldP spid="92078" grpId="2" animBg="1"/>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AutoShape 2"/>
          <p:cNvSpPr>
            <a:spLocks noChangeArrowheads="1"/>
          </p:cNvSpPr>
          <p:nvPr/>
        </p:nvSpPr>
        <p:spPr bwMode="auto">
          <a:xfrm>
            <a:off x="1774826" y="765176"/>
            <a:ext cx="47593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互斥信号量</a:t>
            </a:r>
            <a:r>
              <a:rPr lang="zh-CN" altLang="en-US" sz="2000">
                <a:ea typeface="华文新魏" panose="02010800040101010101" pitchFamily="2" charset="-122"/>
              </a:rPr>
              <a:t> </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71683"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64" name="AutoShape 4"/>
          <p:cNvSpPr>
            <a:spLocks noChangeArrowheads="1"/>
          </p:cNvSpPr>
          <p:nvPr/>
        </p:nvSpPr>
        <p:spPr bwMode="gray">
          <a:xfrm>
            <a:off x="6726239" y="721718"/>
            <a:ext cx="3284537"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资源同步 </a:t>
            </a:r>
          </a:p>
        </p:txBody>
      </p:sp>
      <p:sp>
        <p:nvSpPr>
          <p:cNvPr id="71685" name="Rectangle 6"/>
          <p:cNvSpPr>
            <a:spLocks noChangeArrowheads="1"/>
          </p:cNvSpPr>
          <p:nvPr/>
        </p:nvSpPr>
        <p:spPr bwMode="auto">
          <a:xfrm>
            <a:off x="1524001" y="2316748"/>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aphicFrame>
        <p:nvGraphicFramePr>
          <p:cNvPr id="92165" name="Object 5"/>
          <p:cNvGraphicFramePr>
            <a:graphicFrameLocks noChangeAspect="1"/>
          </p:cNvGraphicFramePr>
          <p:nvPr/>
        </p:nvGraphicFramePr>
        <p:xfrm>
          <a:off x="4116388" y="2889250"/>
          <a:ext cx="3924300" cy="3378200"/>
        </p:xfrm>
        <a:graphic>
          <a:graphicData uri="http://schemas.openxmlformats.org/presentationml/2006/ole">
            <mc:AlternateContent xmlns:mc="http://schemas.openxmlformats.org/markup-compatibility/2006">
              <mc:Choice xmlns:v="urn:schemas-microsoft-com:vml" Requires="v">
                <p:oleObj spid="_x0000_s62468" name="Visio" r:id="rId3" imgW="2607945" imgH="2246630" progId="Visio.Drawing.11">
                  <p:embed/>
                </p:oleObj>
              </mc:Choice>
              <mc:Fallback>
                <p:oleObj name="Visio" r:id="rId3" imgW="2607945" imgH="2246630" progId="Visio.Drawing.11">
                  <p:embed/>
                  <p:pic>
                    <p:nvPicPr>
                      <p:cNvPr id="92165"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6388" y="2889250"/>
                        <a:ext cx="3924300"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167" name="Rectangle 7"/>
          <p:cNvSpPr>
            <a:spLocks noChangeArrowheads="1"/>
          </p:cNvSpPr>
          <p:nvPr/>
        </p:nvSpPr>
        <p:spPr bwMode="auto">
          <a:xfrm>
            <a:off x="2316163" y="1403351"/>
            <a:ext cx="7694612"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2000" dirty="0">
                <a:ea typeface="华文新魏" panose="02010800040101010101" pitchFamily="2" charset="-122"/>
              </a:rPr>
              <a:t>       </a:t>
            </a:r>
            <a:r>
              <a:rPr kumimoji="1" lang="zh-CN" altLang="en-US" sz="2000" dirty="0">
                <a:ea typeface="华文新魏" panose="02010800040101010101" pitchFamily="2" charset="-122"/>
              </a:rPr>
              <a:t>为了说明使用互斥信号量访问共享资源实现资源同步，假设</a:t>
            </a:r>
            <a:r>
              <a:rPr kumimoji="1" lang="en-US" altLang="zh-CN" sz="2000" dirty="0">
                <a:ea typeface="华文新魏" panose="02010800040101010101" pitchFamily="2" charset="-122"/>
              </a:rPr>
              <a:t>TaskLED0</a:t>
            </a:r>
            <a:r>
              <a:rPr kumimoji="1" lang="zh-CN" altLang="en-US" sz="2000" dirty="0">
                <a:ea typeface="华文新魏" panose="02010800040101010101" pitchFamily="2" charset="-122"/>
              </a:rPr>
              <a:t>为高优先级任务，且低于优先级</a:t>
            </a:r>
            <a:r>
              <a:rPr kumimoji="1" lang="en-US" altLang="zh-CN" sz="2000" dirty="0">
                <a:ea typeface="华文新魏" panose="02010800040101010101" pitchFamily="2" charset="-122"/>
              </a:rPr>
              <a:t>5</a:t>
            </a:r>
            <a:r>
              <a:rPr kumimoji="1" lang="zh-CN" altLang="en-US" sz="2000" dirty="0">
                <a:ea typeface="华文新魏" panose="02010800040101010101" pitchFamily="2" charset="-122"/>
              </a:rPr>
              <a:t>。设计两个任务，它们以不同的频率让</a:t>
            </a:r>
            <a:r>
              <a:rPr kumimoji="1" lang="en-US" altLang="zh-CN" sz="2000" dirty="0">
                <a:ea typeface="华文新魏" panose="02010800040101010101" pitchFamily="2" charset="-122"/>
              </a:rPr>
              <a:t>LED</a:t>
            </a:r>
            <a:r>
              <a:rPr kumimoji="1" lang="zh-CN" altLang="en-US" sz="2000" dirty="0">
                <a:ea typeface="华文新魏" panose="02010800040101010101" pitchFamily="2" charset="-122"/>
              </a:rPr>
              <a:t>点亮</a:t>
            </a:r>
            <a:r>
              <a:rPr kumimoji="1" lang="en-US" altLang="zh-CN" sz="2000" dirty="0">
                <a:ea typeface="华文新魏" panose="02010800040101010101" pitchFamily="2" charset="-122"/>
              </a:rPr>
              <a:t>30</a:t>
            </a:r>
            <a:r>
              <a:rPr kumimoji="1" lang="zh-CN" altLang="en-US" sz="2000" dirty="0">
                <a:ea typeface="华文新魏" panose="02010800040101010101" pitchFamily="2" charset="-122"/>
              </a:rPr>
              <a:t>个时钟节拍，然后熄灭</a:t>
            </a:r>
            <a:r>
              <a:rPr kumimoji="1" lang="en-US" altLang="zh-CN" sz="2000" dirty="0">
                <a:ea typeface="华文新魏" panose="02010800040101010101" pitchFamily="2" charset="-122"/>
              </a:rPr>
              <a:t>60</a:t>
            </a:r>
            <a:r>
              <a:rPr kumimoji="1" lang="zh-CN" altLang="en-US" sz="2000" dirty="0">
                <a:ea typeface="华文新魏" panose="02010800040101010101" pitchFamily="2" charset="-122"/>
              </a:rPr>
              <a:t>个时钟节拍，要求这两个任务不会互相干扰。下面是两个任务的处理流程。</a:t>
            </a:r>
          </a:p>
        </p:txBody>
      </p:sp>
      <p:sp>
        <p:nvSpPr>
          <p:cNvPr id="92169" name="AutoShape 9"/>
          <p:cNvSpPr>
            <a:spLocks noChangeArrowheads="1"/>
          </p:cNvSpPr>
          <p:nvPr/>
        </p:nvSpPr>
        <p:spPr bwMode="auto">
          <a:xfrm>
            <a:off x="2432050" y="2792414"/>
            <a:ext cx="7264400" cy="3552825"/>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extLst>
      <p:ext uri="{BB962C8B-B14F-4D97-AF65-F5344CB8AC3E}">
        <p14:creationId xmlns:p14="http://schemas.microsoft.com/office/powerpoint/2010/main" val="240869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92164"/>
                                        </p:tgtEl>
                                        <p:attrNameLst>
                                          <p:attrName>style.visibility</p:attrName>
                                        </p:attrNameLst>
                                      </p:cBhvr>
                                      <p:to>
                                        <p:strVal val="visible"/>
                                      </p:to>
                                    </p:set>
                                    <p:anim calcmode="lin" valueType="num">
                                      <p:cBhvr additive="base">
                                        <p:cTn id="7" dur="500" fill="hold"/>
                                        <p:tgtEl>
                                          <p:spTgt spid="92164"/>
                                        </p:tgtEl>
                                        <p:attrNameLst>
                                          <p:attrName>ppt_x</p:attrName>
                                        </p:attrNameLst>
                                      </p:cBhvr>
                                      <p:tavLst>
                                        <p:tav tm="0">
                                          <p:val>
                                            <p:strVal val="1+#ppt_w/2"/>
                                          </p:val>
                                        </p:tav>
                                        <p:tav tm="100000">
                                          <p:val>
                                            <p:strVal val="#ppt_x"/>
                                          </p:val>
                                        </p:tav>
                                      </p:tavLst>
                                    </p:anim>
                                    <p:anim calcmode="lin" valueType="num">
                                      <p:cBhvr additive="base">
                                        <p:cTn id="8" dur="500" fill="hold"/>
                                        <p:tgtEl>
                                          <p:spTgt spid="9216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92167"/>
                                        </p:tgtEl>
                                        <p:attrNameLst>
                                          <p:attrName>style.visibility</p:attrName>
                                        </p:attrNameLst>
                                      </p:cBhvr>
                                      <p:to>
                                        <p:strVal val="visible"/>
                                      </p:to>
                                    </p:set>
                                    <p:animEffect transition="in" filter="blinds(horizontal)">
                                      <p:cBhvr>
                                        <p:cTn id="12" dur="500"/>
                                        <p:tgtEl>
                                          <p:spTgt spid="9216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92169"/>
                                        </p:tgtEl>
                                        <p:attrNameLst>
                                          <p:attrName>style.visibility</p:attrName>
                                        </p:attrNameLst>
                                      </p:cBhvr>
                                      <p:to>
                                        <p:strVal val="visible"/>
                                      </p:to>
                                    </p:set>
                                    <p:animEffect transition="in" filter="slide(fromBottom)">
                                      <p:cBhvr>
                                        <p:cTn id="15" dur="500"/>
                                        <p:tgtEl>
                                          <p:spTgt spid="92169"/>
                                        </p:tgtEl>
                                      </p:cBhvr>
                                    </p:animEffect>
                                  </p:childTnLst>
                                </p:cTn>
                              </p:par>
                            </p:childTnLst>
                          </p:cTn>
                        </p:par>
                        <p:par>
                          <p:cTn id="16" fill="hold">
                            <p:stCondLst>
                              <p:cond delay="1000"/>
                            </p:stCondLst>
                            <p:childTnLst>
                              <p:par>
                                <p:cTn id="17" presetID="1" presetClass="entr" presetSubtype="0" fill="hold" nodeType="afterEffect">
                                  <p:stCondLst>
                                    <p:cond delay="0"/>
                                  </p:stCondLst>
                                  <p:childTnLst>
                                    <p:set>
                                      <p:cBhvr>
                                        <p:cTn id="18" dur="1" fill="hold">
                                          <p:stCondLst>
                                            <p:cond delay="0"/>
                                          </p:stCondLst>
                                        </p:cTn>
                                        <p:tgtEl>
                                          <p:spTgt spid="92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4" grpId="0" animBg="1"/>
      <p:bldP spid="92167" grpId="0"/>
      <p:bldP spid="92169" grpId="0" animBg="1"/>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314" name="Rectangle 34"/>
          <p:cNvSpPr>
            <a:spLocks noChangeArrowheads="1"/>
          </p:cNvSpPr>
          <p:nvPr/>
        </p:nvSpPr>
        <p:spPr bwMode="auto">
          <a:xfrm>
            <a:off x="2532063" y="2646363"/>
            <a:ext cx="3395662" cy="2546350"/>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171450" indent="-171450">
              <a:spcBef>
                <a:spcPct val="20000"/>
              </a:spcBef>
              <a:buClr>
                <a:schemeClr val="tx2"/>
              </a:buClr>
              <a:buFont typeface="Wingdings" panose="05000000000000000000" pitchFamily="2" charset="2"/>
              <a:buChar char="§"/>
              <a:tabLst>
                <a:tab pos="1885950" algn="l"/>
              </a:tabLst>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tabLst>
                <a:tab pos="1885950" algn="l"/>
              </a:tabLst>
              <a:defRPr sz="2400">
                <a:solidFill>
                  <a:schemeClr val="tx1"/>
                </a:solidFill>
                <a:latin typeface="Arial" panose="020B0604020202020204" pitchFamily="34" charset="0"/>
              </a:defRPr>
            </a:lvl2pPr>
            <a:lvl3pPr marL="1143000" indent="-228600">
              <a:spcBef>
                <a:spcPct val="20000"/>
              </a:spcBef>
              <a:buClr>
                <a:schemeClr val="tx1"/>
              </a:buClr>
              <a:buChar char="•"/>
              <a:tabLst>
                <a:tab pos="1885950" algn="l"/>
              </a:tabLst>
              <a:defRPr sz="2000">
                <a:solidFill>
                  <a:schemeClr val="tx1"/>
                </a:solidFill>
                <a:latin typeface="Arial" panose="020B0604020202020204" pitchFamily="34" charset="0"/>
              </a:defRPr>
            </a:lvl3pPr>
            <a:lvl4pPr marL="1600200" indent="-228600">
              <a:spcBef>
                <a:spcPct val="20000"/>
              </a:spcBef>
              <a:buChar char="–"/>
              <a:tabLst>
                <a:tab pos="1885950" algn="l"/>
              </a:tabLst>
              <a:defRPr>
                <a:solidFill>
                  <a:schemeClr val="tx1"/>
                </a:solidFill>
                <a:latin typeface="Arial" panose="020B0604020202020204" pitchFamily="34" charset="0"/>
              </a:defRPr>
            </a:lvl4pPr>
            <a:lvl5pPr marL="2057400" indent="-228600">
              <a:spcBef>
                <a:spcPct val="20000"/>
              </a:spcBef>
              <a:buChar char="»"/>
              <a:tabLst>
                <a:tab pos="1885950" algn="l"/>
              </a:tabLst>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1885950" algn="l"/>
              </a:tabLst>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1885950" algn="l"/>
              </a:tabLst>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1885950" algn="l"/>
              </a:tabLst>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1885950" algn="l"/>
              </a:tabLst>
              <a:defRPr>
                <a:solidFill>
                  <a:schemeClr val="tx1"/>
                </a:solidFill>
                <a:latin typeface="Arial" panose="020B0604020202020204" pitchFamily="34" charset="0"/>
              </a:defRPr>
            </a:lvl9pPr>
          </a:lstStyle>
          <a:p>
            <a:pPr algn="just">
              <a:spcBef>
                <a:spcPct val="0"/>
              </a:spcBef>
              <a:buClrTx/>
              <a:buFontTx/>
              <a:buNone/>
            </a:pPr>
            <a:r>
              <a:rPr kumimoji="1" lang="en-US" altLang="zh-CN" sz="1600">
                <a:ea typeface="华文新魏" panose="02010800040101010101" pitchFamily="2" charset="-122"/>
              </a:rPr>
              <a:t>void  LED (void)</a:t>
            </a:r>
          </a:p>
          <a:p>
            <a:pPr algn="just">
              <a:spcBef>
                <a:spcPct val="0"/>
              </a:spcBef>
              <a:buClrTx/>
              <a:buFontTx/>
              <a:buNone/>
            </a:pPr>
            <a:r>
              <a:rPr kumimoji="1" lang="en-US" altLang="zh-CN" sz="1600">
                <a:ea typeface="华文新魏" panose="02010800040101010101" pitchFamily="2" charset="-122"/>
              </a:rPr>
              <a:t>{</a:t>
            </a:r>
          </a:p>
          <a:p>
            <a:pPr algn="just">
              <a:spcBef>
                <a:spcPct val="0"/>
              </a:spcBef>
              <a:buClrTx/>
              <a:buFontTx/>
              <a:buNone/>
            </a:pPr>
            <a:r>
              <a:rPr kumimoji="1" lang="en-US" altLang="zh-CN" sz="1600">
                <a:ea typeface="华文新魏" panose="02010800040101010101" pitchFamily="2" charset="-122"/>
              </a:rPr>
              <a:t>     INT8U err;</a:t>
            </a:r>
          </a:p>
          <a:p>
            <a:pPr algn="just">
              <a:spcBef>
                <a:spcPct val="0"/>
              </a:spcBef>
              <a:buClrTx/>
              <a:buFontTx/>
              <a:buNone/>
            </a:pPr>
            <a:r>
              <a:rPr kumimoji="1" lang="en-US" altLang="zh-CN" sz="1600">
                <a:ea typeface="华文新魏" panose="02010800040101010101" pitchFamily="2" charset="-122"/>
              </a:rPr>
              <a:t>    OSMutexPend(mutex, 0, &amp;err);</a:t>
            </a:r>
          </a:p>
          <a:p>
            <a:pPr algn="just">
              <a:spcBef>
                <a:spcPct val="0"/>
              </a:spcBef>
              <a:buClrTx/>
              <a:buFontTx/>
              <a:buNone/>
            </a:pPr>
            <a:r>
              <a:rPr kumimoji="1" lang="en-US" altLang="zh-CN" sz="1600">
                <a:ea typeface="华文新魏" panose="02010800040101010101" pitchFamily="2" charset="-122"/>
              </a:rPr>
              <a:t>    IO0CLR = LED1;</a:t>
            </a:r>
          </a:p>
          <a:p>
            <a:pPr algn="just">
              <a:spcBef>
                <a:spcPct val="0"/>
              </a:spcBef>
              <a:buClrTx/>
              <a:buFontTx/>
              <a:buNone/>
            </a:pPr>
            <a:r>
              <a:rPr kumimoji="1" lang="en-US" altLang="zh-CN" sz="1600">
                <a:ea typeface="华文新魏" panose="02010800040101010101" pitchFamily="2" charset="-122"/>
              </a:rPr>
              <a:t>    OSTimeDly(30);</a:t>
            </a:r>
          </a:p>
          <a:p>
            <a:pPr algn="just">
              <a:spcBef>
                <a:spcPct val="0"/>
              </a:spcBef>
              <a:buClrTx/>
              <a:buFontTx/>
              <a:buNone/>
            </a:pPr>
            <a:r>
              <a:rPr kumimoji="1" lang="en-US" altLang="zh-CN" sz="1600">
                <a:ea typeface="华文新魏" panose="02010800040101010101" pitchFamily="2" charset="-122"/>
              </a:rPr>
              <a:t>    IO0SET = LED1; </a:t>
            </a:r>
          </a:p>
          <a:p>
            <a:pPr algn="just">
              <a:spcBef>
                <a:spcPct val="0"/>
              </a:spcBef>
              <a:buClrTx/>
              <a:buFontTx/>
              <a:buNone/>
            </a:pPr>
            <a:r>
              <a:rPr kumimoji="1" lang="en-US" altLang="zh-CN" sz="1600">
                <a:ea typeface="华文新魏" panose="02010800040101010101" pitchFamily="2" charset="-122"/>
              </a:rPr>
              <a:t>    OSTimeDly(60); 	</a:t>
            </a:r>
          </a:p>
          <a:p>
            <a:pPr algn="just">
              <a:spcBef>
                <a:spcPct val="0"/>
              </a:spcBef>
              <a:buClrTx/>
              <a:buFontTx/>
              <a:buNone/>
            </a:pPr>
            <a:r>
              <a:rPr kumimoji="1" lang="en-US" altLang="zh-CN" sz="1600">
                <a:ea typeface="华文新魏" panose="02010800040101010101" pitchFamily="2" charset="-122"/>
              </a:rPr>
              <a:t>    OSMutexPost(mutex);	</a:t>
            </a:r>
          </a:p>
          <a:p>
            <a:pPr algn="just">
              <a:spcBef>
                <a:spcPct val="0"/>
              </a:spcBef>
              <a:buClrTx/>
              <a:buFontTx/>
              <a:buNone/>
            </a:pPr>
            <a:r>
              <a:rPr kumimoji="1" lang="en-US" altLang="zh-CN" sz="1600">
                <a:ea typeface="华文新魏" panose="02010800040101010101" pitchFamily="2" charset="-122"/>
              </a:rPr>
              <a:t>}</a:t>
            </a:r>
          </a:p>
        </p:txBody>
      </p:sp>
      <p:sp>
        <p:nvSpPr>
          <p:cNvPr id="72707" name="AutoShape 2"/>
          <p:cNvSpPr>
            <a:spLocks noChangeArrowheads="1"/>
          </p:cNvSpPr>
          <p:nvPr/>
        </p:nvSpPr>
        <p:spPr bwMode="auto">
          <a:xfrm>
            <a:off x="1774826" y="765176"/>
            <a:ext cx="47593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互斥信号量</a:t>
            </a:r>
            <a:r>
              <a:rPr lang="zh-CN" altLang="en-US" sz="2000">
                <a:ea typeface="华文新魏" panose="02010800040101010101" pitchFamily="2" charset="-122"/>
              </a:rPr>
              <a:t> </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72708"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09" name="AutoShape 4"/>
          <p:cNvSpPr>
            <a:spLocks noChangeArrowheads="1"/>
          </p:cNvSpPr>
          <p:nvPr/>
        </p:nvSpPr>
        <p:spPr bwMode="gray">
          <a:xfrm>
            <a:off x="6726239" y="721718"/>
            <a:ext cx="3284537"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资源同步 </a:t>
            </a:r>
          </a:p>
        </p:txBody>
      </p:sp>
      <p:sp>
        <p:nvSpPr>
          <p:cNvPr id="72710" name="Rectangle 5"/>
          <p:cNvSpPr>
            <a:spLocks noChangeArrowheads="1"/>
          </p:cNvSpPr>
          <p:nvPr/>
        </p:nvSpPr>
        <p:spPr bwMode="auto">
          <a:xfrm>
            <a:off x="1524001" y="2316748"/>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7289" name="Rectangle 9"/>
          <p:cNvSpPr>
            <a:spLocks noChangeArrowheads="1"/>
          </p:cNvSpPr>
          <p:nvPr/>
        </p:nvSpPr>
        <p:spPr bwMode="auto">
          <a:xfrm>
            <a:off x="2532063" y="3933826"/>
            <a:ext cx="3395662" cy="2571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97331" name="Group 51"/>
          <p:cNvGrpSpPr/>
          <p:nvPr/>
        </p:nvGrpSpPr>
        <p:grpSpPr bwMode="auto">
          <a:xfrm>
            <a:off x="5927726" y="3143250"/>
            <a:ext cx="2474913" cy="382588"/>
            <a:chOff x="2305" y="1979"/>
            <a:chExt cx="1559" cy="241"/>
          </a:xfrm>
        </p:grpSpPr>
        <p:grpSp>
          <p:nvGrpSpPr>
            <p:cNvPr id="72745" name="Group 11"/>
            <p:cNvGrpSpPr/>
            <p:nvPr/>
          </p:nvGrpSpPr>
          <p:grpSpPr bwMode="auto">
            <a:xfrm>
              <a:off x="2557" y="1979"/>
              <a:ext cx="1307" cy="212"/>
              <a:chOff x="2645" y="1815"/>
              <a:chExt cx="944" cy="679"/>
            </a:xfrm>
          </p:grpSpPr>
          <p:sp>
            <p:nvSpPr>
              <p:cNvPr id="72747" name="Rectangle 12"/>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等待互斥信号量</a:t>
                </a:r>
              </a:p>
            </p:txBody>
          </p:sp>
          <p:sp>
            <p:nvSpPr>
              <p:cNvPr id="72748" name="AutoShape 13"/>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endParaRPr lang="zh-CN" altLang="zh-CN" sz="1800">
                  <a:ea typeface="华文新魏" panose="02010800040101010101" pitchFamily="2" charset="-122"/>
                </a:endParaRPr>
              </a:p>
            </p:txBody>
          </p:sp>
        </p:grpSp>
        <p:sp>
          <p:nvSpPr>
            <p:cNvPr id="72746" name="Freeform 14"/>
            <p:cNvSpPr/>
            <p:nvPr/>
          </p:nvSpPr>
          <p:spPr bwMode="auto">
            <a:xfrm rot="5400000">
              <a:off x="2367" y="2030"/>
              <a:ext cx="128"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7295" name="Rectangle 15"/>
          <p:cNvSpPr>
            <a:spLocks noChangeArrowheads="1"/>
          </p:cNvSpPr>
          <p:nvPr/>
        </p:nvSpPr>
        <p:spPr bwMode="auto">
          <a:xfrm>
            <a:off x="2532063" y="3394076"/>
            <a:ext cx="3395662" cy="2825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7296" name="Rectangle 16"/>
          <p:cNvSpPr>
            <a:spLocks noChangeArrowheads="1"/>
          </p:cNvSpPr>
          <p:nvPr/>
        </p:nvSpPr>
        <p:spPr bwMode="auto">
          <a:xfrm>
            <a:off x="2532063" y="4191001"/>
            <a:ext cx="3395662" cy="2508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7297" name="Rectangle 17"/>
          <p:cNvSpPr>
            <a:spLocks noChangeArrowheads="1"/>
          </p:cNvSpPr>
          <p:nvPr/>
        </p:nvSpPr>
        <p:spPr bwMode="auto">
          <a:xfrm>
            <a:off x="2532063" y="3676651"/>
            <a:ext cx="3395662" cy="2571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97298" name="Group 18"/>
          <p:cNvGrpSpPr/>
          <p:nvPr/>
        </p:nvGrpSpPr>
        <p:grpSpPr bwMode="auto">
          <a:xfrm>
            <a:off x="5927726" y="3459163"/>
            <a:ext cx="2474913" cy="366712"/>
            <a:chOff x="2656" y="2700"/>
            <a:chExt cx="1559" cy="231"/>
          </a:xfrm>
        </p:grpSpPr>
        <p:grpSp>
          <p:nvGrpSpPr>
            <p:cNvPr id="72741" name="Group 19"/>
            <p:cNvGrpSpPr/>
            <p:nvPr/>
          </p:nvGrpSpPr>
          <p:grpSpPr bwMode="auto">
            <a:xfrm>
              <a:off x="2908" y="2700"/>
              <a:ext cx="1307" cy="231"/>
              <a:chOff x="2645" y="1787"/>
              <a:chExt cx="944" cy="739"/>
            </a:xfrm>
          </p:grpSpPr>
          <p:sp>
            <p:nvSpPr>
              <p:cNvPr id="72743" name="Rectangle 20"/>
              <p:cNvSpPr>
                <a:spLocks noChangeArrowheads="1"/>
              </p:cNvSpPr>
              <p:nvPr/>
            </p:nvSpPr>
            <p:spPr bwMode="auto">
              <a:xfrm>
                <a:off x="2705" y="1787"/>
                <a:ext cx="884" cy="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1600"/>
                  <a:t>LED</a:t>
                </a:r>
                <a:r>
                  <a:rPr kumimoji="1" lang="zh-CN" altLang="en-US" sz="1600"/>
                  <a:t>亮</a:t>
                </a:r>
                <a:r>
                  <a:rPr kumimoji="1" lang="zh-CN" altLang="en-US" sz="1800">
                    <a:ea typeface="华文新魏" panose="02010800040101010101" pitchFamily="2" charset="-122"/>
                  </a:rPr>
                  <a:t>	</a:t>
                </a:r>
                <a:endParaRPr kumimoji="1" lang="zh-CN" altLang="en-US" sz="1600"/>
              </a:p>
            </p:txBody>
          </p:sp>
          <p:sp>
            <p:nvSpPr>
              <p:cNvPr id="72744" name="AutoShape 21"/>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72742" name="Freeform 22"/>
            <p:cNvSpPr/>
            <p:nvPr/>
          </p:nvSpPr>
          <p:spPr bwMode="auto">
            <a:xfrm rot="5400000">
              <a:off x="2729" y="2742"/>
              <a:ext cx="106"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7303" name="Group 23"/>
          <p:cNvGrpSpPr/>
          <p:nvPr/>
        </p:nvGrpSpPr>
        <p:grpSpPr bwMode="auto">
          <a:xfrm>
            <a:off x="5927726" y="3790950"/>
            <a:ext cx="2474913" cy="336550"/>
            <a:chOff x="2656" y="2709"/>
            <a:chExt cx="1559" cy="212"/>
          </a:xfrm>
        </p:grpSpPr>
        <p:grpSp>
          <p:nvGrpSpPr>
            <p:cNvPr id="72737" name="Group 24"/>
            <p:cNvGrpSpPr/>
            <p:nvPr/>
          </p:nvGrpSpPr>
          <p:grpSpPr bwMode="auto">
            <a:xfrm>
              <a:off x="2908" y="2709"/>
              <a:ext cx="1307" cy="212"/>
              <a:chOff x="2645" y="1816"/>
              <a:chExt cx="944" cy="678"/>
            </a:xfrm>
          </p:grpSpPr>
          <p:sp>
            <p:nvSpPr>
              <p:cNvPr id="72739" name="Rectangle 25"/>
              <p:cNvSpPr>
                <a:spLocks noChangeArrowheads="1"/>
              </p:cNvSpPr>
              <p:nvPr/>
            </p:nvSpPr>
            <p:spPr bwMode="auto">
              <a:xfrm>
                <a:off x="2705" y="1816"/>
                <a:ext cx="884" cy="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延时</a:t>
                </a:r>
                <a:r>
                  <a:rPr kumimoji="1" lang="en-US" altLang="zh-CN" sz="1600"/>
                  <a:t>30</a:t>
                </a:r>
                <a:r>
                  <a:rPr kumimoji="1" lang="zh-CN" altLang="en-US" sz="1600"/>
                  <a:t>个节拍</a:t>
                </a:r>
              </a:p>
            </p:txBody>
          </p:sp>
          <p:sp>
            <p:nvSpPr>
              <p:cNvPr id="72740" name="AutoShape 26"/>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72738" name="Freeform 27"/>
            <p:cNvSpPr/>
            <p:nvPr/>
          </p:nvSpPr>
          <p:spPr bwMode="auto">
            <a:xfrm rot="5400000">
              <a:off x="2729" y="2742"/>
              <a:ext cx="106"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7329" name="Group 49"/>
          <p:cNvGrpSpPr/>
          <p:nvPr/>
        </p:nvGrpSpPr>
        <p:grpSpPr bwMode="auto">
          <a:xfrm>
            <a:off x="5927726" y="4475163"/>
            <a:ext cx="2474913" cy="336550"/>
            <a:chOff x="2305" y="2818"/>
            <a:chExt cx="1559" cy="212"/>
          </a:xfrm>
        </p:grpSpPr>
        <p:grpSp>
          <p:nvGrpSpPr>
            <p:cNvPr id="72733" name="Group 29"/>
            <p:cNvGrpSpPr/>
            <p:nvPr/>
          </p:nvGrpSpPr>
          <p:grpSpPr bwMode="auto">
            <a:xfrm>
              <a:off x="2557" y="2818"/>
              <a:ext cx="1307" cy="212"/>
              <a:chOff x="2645" y="1819"/>
              <a:chExt cx="944" cy="678"/>
            </a:xfrm>
          </p:grpSpPr>
          <p:sp>
            <p:nvSpPr>
              <p:cNvPr id="72735" name="Rectangle 30"/>
              <p:cNvSpPr>
                <a:spLocks noChangeArrowheads="1"/>
              </p:cNvSpPr>
              <p:nvPr/>
            </p:nvSpPr>
            <p:spPr bwMode="auto">
              <a:xfrm>
                <a:off x="2705" y="1819"/>
                <a:ext cx="884" cy="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延时</a:t>
                </a:r>
                <a:r>
                  <a:rPr kumimoji="1" lang="en-US" altLang="zh-CN" sz="1600"/>
                  <a:t>60</a:t>
                </a:r>
                <a:r>
                  <a:rPr kumimoji="1" lang="zh-CN" altLang="en-US" sz="1600"/>
                  <a:t>个节拍</a:t>
                </a:r>
              </a:p>
            </p:txBody>
          </p:sp>
          <p:sp>
            <p:nvSpPr>
              <p:cNvPr id="72736" name="AutoShape 31"/>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72734" name="Freeform 32"/>
            <p:cNvSpPr/>
            <p:nvPr/>
          </p:nvSpPr>
          <p:spPr bwMode="auto">
            <a:xfrm rot="16200000" flipV="1">
              <a:off x="2394" y="2768"/>
              <a:ext cx="74"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7313" name="Rectangle 33"/>
          <p:cNvSpPr>
            <a:spLocks noChangeArrowheads="1"/>
          </p:cNvSpPr>
          <p:nvPr/>
        </p:nvSpPr>
        <p:spPr bwMode="auto">
          <a:xfrm>
            <a:off x="2532063" y="4441826"/>
            <a:ext cx="3395662" cy="2508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7315" name="Text Box 35"/>
          <p:cNvSpPr txBox="1">
            <a:spLocks noChangeArrowheads="1"/>
          </p:cNvSpPr>
          <p:nvPr/>
        </p:nvSpPr>
        <p:spPr bwMode="auto">
          <a:xfrm>
            <a:off x="2316163" y="1412876"/>
            <a:ext cx="7694612"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50000"/>
              </a:spcBef>
              <a:buClrTx/>
              <a:buFontTx/>
              <a:buNone/>
            </a:pPr>
            <a:r>
              <a:rPr lang="en-US" altLang="zh-CN" sz="2000">
                <a:ea typeface="华文新魏" panose="02010800040101010101" pitchFamily="2" charset="-122"/>
              </a:rPr>
              <a:t>      </a:t>
            </a:r>
            <a:r>
              <a:rPr lang="zh-CN" altLang="en-US" sz="2000">
                <a:ea typeface="华文新魏" panose="02010800040101010101" pitchFamily="2" charset="-122"/>
              </a:rPr>
              <a:t>为了实现资源同步，我们需要保证</a:t>
            </a:r>
            <a:r>
              <a:rPr lang="en-US" altLang="zh-CN" sz="2000">
                <a:ea typeface="华文新魏" panose="02010800040101010101" pitchFamily="2" charset="-122"/>
              </a:rPr>
              <a:t>OSMutexPost()</a:t>
            </a:r>
            <a:r>
              <a:rPr lang="zh-CN" altLang="en-US" sz="2000">
                <a:ea typeface="华文新魏" panose="02010800040101010101" pitchFamily="2" charset="-122"/>
              </a:rPr>
              <a:t>与</a:t>
            </a:r>
            <a:r>
              <a:rPr lang="en-US" altLang="zh-CN" sz="2000">
                <a:ea typeface="华文新魏" panose="02010800040101010101" pitchFamily="2" charset="-122"/>
              </a:rPr>
              <a:t>OSMutexPend()</a:t>
            </a:r>
            <a:r>
              <a:rPr lang="zh-CN" altLang="en-US" sz="2000">
                <a:ea typeface="华文新魏" panose="02010800040101010101" pitchFamily="2" charset="-122"/>
              </a:rPr>
              <a:t>成对出现在同一个任务函数中，所以我们编写一个库函数</a:t>
            </a:r>
            <a:r>
              <a:rPr lang="en-US" altLang="zh-CN" sz="2000">
                <a:ea typeface="华文新魏" panose="02010800040101010101" pitchFamily="2" charset="-122"/>
              </a:rPr>
              <a:t>LED()</a:t>
            </a:r>
            <a:r>
              <a:rPr lang="zh-CN" altLang="en-US" sz="2000">
                <a:ea typeface="华文新魏" panose="02010800040101010101" pitchFamily="2" charset="-122"/>
              </a:rPr>
              <a:t>供两个任务调用，代码如下。</a:t>
            </a:r>
          </a:p>
        </p:txBody>
      </p:sp>
      <p:grpSp>
        <p:nvGrpSpPr>
          <p:cNvPr id="97330" name="Group 50"/>
          <p:cNvGrpSpPr/>
          <p:nvPr/>
        </p:nvGrpSpPr>
        <p:grpSpPr bwMode="auto">
          <a:xfrm>
            <a:off x="5927726" y="4138613"/>
            <a:ext cx="2474913" cy="336550"/>
            <a:chOff x="2305" y="2614"/>
            <a:chExt cx="1559" cy="212"/>
          </a:xfrm>
        </p:grpSpPr>
        <p:grpSp>
          <p:nvGrpSpPr>
            <p:cNvPr id="72729" name="Group 39"/>
            <p:cNvGrpSpPr/>
            <p:nvPr/>
          </p:nvGrpSpPr>
          <p:grpSpPr bwMode="auto">
            <a:xfrm>
              <a:off x="2557" y="2614"/>
              <a:ext cx="1307" cy="212"/>
              <a:chOff x="2645" y="1819"/>
              <a:chExt cx="944" cy="678"/>
            </a:xfrm>
          </p:grpSpPr>
          <p:sp>
            <p:nvSpPr>
              <p:cNvPr id="72731" name="Rectangle 40"/>
              <p:cNvSpPr>
                <a:spLocks noChangeArrowheads="1"/>
              </p:cNvSpPr>
              <p:nvPr/>
            </p:nvSpPr>
            <p:spPr bwMode="auto">
              <a:xfrm>
                <a:off x="2705" y="1819"/>
                <a:ext cx="884" cy="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1600"/>
                  <a:t>LED</a:t>
                </a:r>
                <a:r>
                  <a:rPr kumimoji="1" lang="zh-CN" altLang="en-US" sz="1600"/>
                  <a:t>灭</a:t>
                </a:r>
              </a:p>
            </p:txBody>
          </p:sp>
          <p:sp>
            <p:nvSpPr>
              <p:cNvPr id="72732" name="AutoShape 41"/>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72730" name="Freeform 42"/>
            <p:cNvSpPr/>
            <p:nvPr/>
          </p:nvSpPr>
          <p:spPr bwMode="auto">
            <a:xfrm rot="5400000">
              <a:off x="2419" y="2613"/>
              <a:ext cx="23"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7323" name="Group 43"/>
          <p:cNvGrpSpPr/>
          <p:nvPr/>
        </p:nvGrpSpPr>
        <p:grpSpPr bwMode="auto">
          <a:xfrm>
            <a:off x="5927726" y="4787900"/>
            <a:ext cx="2474913" cy="336550"/>
            <a:chOff x="2398" y="2270"/>
            <a:chExt cx="1559" cy="212"/>
          </a:xfrm>
        </p:grpSpPr>
        <p:grpSp>
          <p:nvGrpSpPr>
            <p:cNvPr id="72725" name="Group 44"/>
            <p:cNvGrpSpPr/>
            <p:nvPr/>
          </p:nvGrpSpPr>
          <p:grpSpPr bwMode="auto">
            <a:xfrm>
              <a:off x="2650" y="2270"/>
              <a:ext cx="1307" cy="212"/>
              <a:chOff x="2645" y="1815"/>
              <a:chExt cx="944" cy="678"/>
            </a:xfrm>
          </p:grpSpPr>
          <p:sp>
            <p:nvSpPr>
              <p:cNvPr id="72727" name="Rectangle 45"/>
              <p:cNvSpPr>
                <a:spLocks noChangeArrowheads="1"/>
              </p:cNvSpPr>
              <p:nvPr/>
            </p:nvSpPr>
            <p:spPr bwMode="auto">
              <a:xfrm>
                <a:off x="2705" y="1815"/>
                <a:ext cx="884" cy="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发送互斥信号量</a:t>
                </a:r>
              </a:p>
            </p:txBody>
          </p:sp>
          <p:sp>
            <p:nvSpPr>
              <p:cNvPr id="72728" name="AutoShape 46"/>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endParaRPr lang="zh-CN" altLang="zh-CN" sz="1800">
                  <a:ea typeface="华文新魏" panose="02010800040101010101" pitchFamily="2" charset="-122"/>
                </a:endParaRPr>
              </a:p>
            </p:txBody>
          </p:sp>
        </p:grpSp>
        <p:sp>
          <p:nvSpPr>
            <p:cNvPr id="72726" name="Freeform 47"/>
            <p:cNvSpPr/>
            <p:nvPr/>
          </p:nvSpPr>
          <p:spPr bwMode="auto">
            <a:xfrm rot="16200000" flipV="1">
              <a:off x="2489" y="2215"/>
              <a:ext cx="70"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7328" name="Rectangle 48"/>
          <p:cNvSpPr>
            <a:spLocks noChangeArrowheads="1"/>
          </p:cNvSpPr>
          <p:nvPr/>
        </p:nvSpPr>
        <p:spPr bwMode="auto">
          <a:xfrm>
            <a:off x="2532063" y="4692651"/>
            <a:ext cx="3395662" cy="2508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7332" name="Rectangle 52"/>
          <p:cNvSpPr>
            <a:spLocks noChangeArrowheads="1"/>
          </p:cNvSpPr>
          <p:nvPr/>
        </p:nvSpPr>
        <p:spPr bwMode="auto">
          <a:xfrm>
            <a:off x="2379663" y="2568576"/>
            <a:ext cx="7353300" cy="3021013"/>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extLst>
      <p:ext uri="{BB962C8B-B14F-4D97-AF65-F5344CB8AC3E}">
        <p14:creationId xmlns:p14="http://schemas.microsoft.com/office/powerpoint/2010/main" val="3468672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97315"/>
                                        </p:tgtEl>
                                        <p:attrNameLst>
                                          <p:attrName>style.visibility</p:attrName>
                                        </p:attrNameLst>
                                      </p:cBhvr>
                                      <p:to>
                                        <p:strVal val="visible"/>
                                      </p:to>
                                    </p:set>
                                    <p:animEffect transition="in" filter="blinds(horizontal)">
                                      <p:cBhvr>
                                        <p:cTn id="7" dur="500"/>
                                        <p:tgtEl>
                                          <p:spTgt spid="97315"/>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97332"/>
                                        </p:tgtEl>
                                        <p:attrNameLst>
                                          <p:attrName>style.visibility</p:attrName>
                                        </p:attrNameLst>
                                      </p:cBhvr>
                                      <p:to>
                                        <p:strVal val="visible"/>
                                      </p:to>
                                    </p:set>
                                    <p:animEffect transition="in" filter="slide(fromBottom)">
                                      <p:cBhvr>
                                        <p:cTn id="11" dur="500"/>
                                        <p:tgtEl>
                                          <p:spTgt spid="97332"/>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973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97295"/>
                                        </p:tgtEl>
                                        <p:attrNameLst>
                                          <p:attrName>style.visibility</p:attrName>
                                        </p:attrNameLst>
                                      </p:cBhvr>
                                      <p:to>
                                        <p:strVal val="visible"/>
                                      </p:to>
                                    </p:set>
                                    <p:animEffect transition="in" filter="wipe(up)">
                                      <p:cBhvr>
                                        <p:cTn id="19" dur="500"/>
                                        <p:tgtEl>
                                          <p:spTgt spid="97295"/>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97331"/>
                                        </p:tgtEl>
                                        <p:attrNameLst>
                                          <p:attrName>style.visibility</p:attrName>
                                        </p:attrNameLst>
                                      </p:cBhvr>
                                      <p:to>
                                        <p:strVal val="visible"/>
                                      </p:to>
                                    </p:set>
                                    <p:animEffect transition="in" filter="wipe(left)">
                                      <p:cBhvr>
                                        <p:cTn id="23" dur="500"/>
                                        <p:tgtEl>
                                          <p:spTgt spid="97331"/>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97297"/>
                                        </p:tgtEl>
                                        <p:attrNameLst>
                                          <p:attrName>style.visibility</p:attrName>
                                        </p:attrNameLst>
                                      </p:cBhvr>
                                      <p:to>
                                        <p:strVal val="visible"/>
                                      </p:to>
                                    </p:set>
                                    <p:animEffect transition="in" filter="wipe(up)">
                                      <p:cBhvr>
                                        <p:cTn id="27" dur="500"/>
                                        <p:tgtEl>
                                          <p:spTgt spid="97297"/>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97298"/>
                                        </p:tgtEl>
                                        <p:attrNameLst>
                                          <p:attrName>style.visibility</p:attrName>
                                        </p:attrNameLst>
                                      </p:cBhvr>
                                      <p:to>
                                        <p:strVal val="visible"/>
                                      </p:to>
                                    </p:set>
                                    <p:animEffect transition="in" filter="wipe(left)">
                                      <p:cBhvr>
                                        <p:cTn id="31" dur="500"/>
                                        <p:tgtEl>
                                          <p:spTgt spid="97298"/>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97289"/>
                                        </p:tgtEl>
                                        <p:attrNameLst>
                                          <p:attrName>style.visibility</p:attrName>
                                        </p:attrNameLst>
                                      </p:cBhvr>
                                      <p:to>
                                        <p:strVal val="visible"/>
                                      </p:to>
                                    </p:set>
                                    <p:animEffect transition="in" filter="wipe(up)">
                                      <p:cBhvr>
                                        <p:cTn id="35" dur="500"/>
                                        <p:tgtEl>
                                          <p:spTgt spid="97289"/>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97303"/>
                                        </p:tgtEl>
                                        <p:attrNameLst>
                                          <p:attrName>style.visibility</p:attrName>
                                        </p:attrNameLst>
                                      </p:cBhvr>
                                      <p:to>
                                        <p:strVal val="visible"/>
                                      </p:to>
                                    </p:set>
                                    <p:animEffect transition="in" filter="wipe(left)">
                                      <p:cBhvr>
                                        <p:cTn id="39" dur="500"/>
                                        <p:tgtEl>
                                          <p:spTgt spid="97303"/>
                                        </p:tgtEl>
                                      </p:cBhvr>
                                    </p:animEffect>
                                  </p:childTnLst>
                                </p:cTn>
                              </p:par>
                            </p:childTnLst>
                          </p:cTn>
                        </p:par>
                        <p:par>
                          <p:cTn id="40" fill="hold">
                            <p:stCondLst>
                              <p:cond delay="3000"/>
                            </p:stCondLst>
                            <p:childTnLst>
                              <p:par>
                                <p:cTn id="41" presetID="22" presetClass="entr" presetSubtype="1" fill="hold" grpId="0" nodeType="afterEffect">
                                  <p:stCondLst>
                                    <p:cond delay="0"/>
                                  </p:stCondLst>
                                  <p:childTnLst>
                                    <p:set>
                                      <p:cBhvr>
                                        <p:cTn id="42" dur="1" fill="hold">
                                          <p:stCondLst>
                                            <p:cond delay="0"/>
                                          </p:stCondLst>
                                        </p:cTn>
                                        <p:tgtEl>
                                          <p:spTgt spid="97296"/>
                                        </p:tgtEl>
                                        <p:attrNameLst>
                                          <p:attrName>style.visibility</p:attrName>
                                        </p:attrNameLst>
                                      </p:cBhvr>
                                      <p:to>
                                        <p:strVal val="visible"/>
                                      </p:to>
                                    </p:set>
                                    <p:animEffect transition="in" filter="wipe(up)">
                                      <p:cBhvr>
                                        <p:cTn id="43" dur="500"/>
                                        <p:tgtEl>
                                          <p:spTgt spid="97296"/>
                                        </p:tgtEl>
                                      </p:cBhvr>
                                    </p:animEffect>
                                  </p:childTnLst>
                                </p:cTn>
                              </p:par>
                            </p:childTnLst>
                          </p:cTn>
                        </p:par>
                        <p:par>
                          <p:cTn id="44" fill="hold">
                            <p:stCondLst>
                              <p:cond delay="3500"/>
                            </p:stCondLst>
                            <p:childTnLst>
                              <p:par>
                                <p:cTn id="45" presetID="22" presetClass="entr" presetSubtype="8" fill="hold" nodeType="afterEffect">
                                  <p:stCondLst>
                                    <p:cond delay="0"/>
                                  </p:stCondLst>
                                  <p:childTnLst>
                                    <p:set>
                                      <p:cBhvr>
                                        <p:cTn id="46" dur="1" fill="hold">
                                          <p:stCondLst>
                                            <p:cond delay="0"/>
                                          </p:stCondLst>
                                        </p:cTn>
                                        <p:tgtEl>
                                          <p:spTgt spid="97330"/>
                                        </p:tgtEl>
                                        <p:attrNameLst>
                                          <p:attrName>style.visibility</p:attrName>
                                        </p:attrNameLst>
                                      </p:cBhvr>
                                      <p:to>
                                        <p:strVal val="visible"/>
                                      </p:to>
                                    </p:set>
                                    <p:animEffect transition="in" filter="wipe(left)">
                                      <p:cBhvr>
                                        <p:cTn id="47" dur="500"/>
                                        <p:tgtEl>
                                          <p:spTgt spid="97330"/>
                                        </p:tgtEl>
                                      </p:cBhvr>
                                    </p:animEffect>
                                  </p:childTnLst>
                                </p:cTn>
                              </p:par>
                            </p:childTnLst>
                          </p:cTn>
                        </p:par>
                        <p:par>
                          <p:cTn id="48" fill="hold">
                            <p:stCondLst>
                              <p:cond delay="4000"/>
                            </p:stCondLst>
                            <p:childTnLst>
                              <p:par>
                                <p:cTn id="49" presetID="22" presetClass="entr" presetSubtype="1" fill="hold" grpId="0" nodeType="afterEffect">
                                  <p:stCondLst>
                                    <p:cond delay="0"/>
                                  </p:stCondLst>
                                  <p:childTnLst>
                                    <p:set>
                                      <p:cBhvr>
                                        <p:cTn id="50" dur="1" fill="hold">
                                          <p:stCondLst>
                                            <p:cond delay="0"/>
                                          </p:stCondLst>
                                        </p:cTn>
                                        <p:tgtEl>
                                          <p:spTgt spid="97313"/>
                                        </p:tgtEl>
                                        <p:attrNameLst>
                                          <p:attrName>style.visibility</p:attrName>
                                        </p:attrNameLst>
                                      </p:cBhvr>
                                      <p:to>
                                        <p:strVal val="visible"/>
                                      </p:to>
                                    </p:set>
                                    <p:animEffect transition="in" filter="wipe(up)">
                                      <p:cBhvr>
                                        <p:cTn id="51" dur="500"/>
                                        <p:tgtEl>
                                          <p:spTgt spid="97313"/>
                                        </p:tgtEl>
                                      </p:cBhvr>
                                    </p:animEffect>
                                  </p:childTnLst>
                                </p:cTn>
                              </p:par>
                            </p:childTnLst>
                          </p:cTn>
                        </p:par>
                        <p:par>
                          <p:cTn id="52" fill="hold">
                            <p:stCondLst>
                              <p:cond delay="4500"/>
                            </p:stCondLst>
                            <p:childTnLst>
                              <p:par>
                                <p:cTn id="53" presetID="22" presetClass="entr" presetSubtype="8" fill="hold" nodeType="afterEffect">
                                  <p:stCondLst>
                                    <p:cond delay="0"/>
                                  </p:stCondLst>
                                  <p:childTnLst>
                                    <p:set>
                                      <p:cBhvr>
                                        <p:cTn id="54" dur="1" fill="hold">
                                          <p:stCondLst>
                                            <p:cond delay="0"/>
                                          </p:stCondLst>
                                        </p:cTn>
                                        <p:tgtEl>
                                          <p:spTgt spid="97329"/>
                                        </p:tgtEl>
                                        <p:attrNameLst>
                                          <p:attrName>style.visibility</p:attrName>
                                        </p:attrNameLst>
                                      </p:cBhvr>
                                      <p:to>
                                        <p:strVal val="visible"/>
                                      </p:to>
                                    </p:set>
                                    <p:animEffect transition="in" filter="wipe(left)">
                                      <p:cBhvr>
                                        <p:cTn id="55" dur="500"/>
                                        <p:tgtEl>
                                          <p:spTgt spid="97329"/>
                                        </p:tgtEl>
                                      </p:cBhvr>
                                    </p:animEffect>
                                  </p:childTnLst>
                                </p:cTn>
                              </p:par>
                            </p:childTnLst>
                          </p:cTn>
                        </p:par>
                        <p:par>
                          <p:cTn id="56" fill="hold">
                            <p:stCondLst>
                              <p:cond delay="5000"/>
                            </p:stCondLst>
                            <p:childTnLst>
                              <p:par>
                                <p:cTn id="57" presetID="22" presetClass="entr" presetSubtype="1" fill="hold" grpId="0" nodeType="afterEffect">
                                  <p:stCondLst>
                                    <p:cond delay="0"/>
                                  </p:stCondLst>
                                  <p:childTnLst>
                                    <p:set>
                                      <p:cBhvr>
                                        <p:cTn id="58" dur="1" fill="hold">
                                          <p:stCondLst>
                                            <p:cond delay="0"/>
                                          </p:stCondLst>
                                        </p:cTn>
                                        <p:tgtEl>
                                          <p:spTgt spid="97328"/>
                                        </p:tgtEl>
                                        <p:attrNameLst>
                                          <p:attrName>style.visibility</p:attrName>
                                        </p:attrNameLst>
                                      </p:cBhvr>
                                      <p:to>
                                        <p:strVal val="visible"/>
                                      </p:to>
                                    </p:set>
                                    <p:animEffect transition="in" filter="wipe(up)">
                                      <p:cBhvr>
                                        <p:cTn id="59" dur="500"/>
                                        <p:tgtEl>
                                          <p:spTgt spid="97328"/>
                                        </p:tgtEl>
                                      </p:cBhvr>
                                    </p:animEffect>
                                  </p:childTnLst>
                                </p:cTn>
                              </p:par>
                            </p:childTnLst>
                          </p:cTn>
                        </p:par>
                        <p:par>
                          <p:cTn id="60" fill="hold">
                            <p:stCondLst>
                              <p:cond delay="5500"/>
                            </p:stCondLst>
                            <p:childTnLst>
                              <p:par>
                                <p:cTn id="61" presetID="22" presetClass="entr" presetSubtype="8" fill="hold" nodeType="afterEffect">
                                  <p:stCondLst>
                                    <p:cond delay="0"/>
                                  </p:stCondLst>
                                  <p:childTnLst>
                                    <p:set>
                                      <p:cBhvr>
                                        <p:cTn id="62" dur="1" fill="hold">
                                          <p:stCondLst>
                                            <p:cond delay="0"/>
                                          </p:stCondLst>
                                        </p:cTn>
                                        <p:tgtEl>
                                          <p:spTgt spid="97323"/>
                                        </p:tgtEl>
                                        <p:attrNameLst>
                                          <p:attrName>style.visibility</p:attrName>
                                        </p:attrNameLst>
                                      </p:cBhvr>
                                      <p:to>
                                        <p:strVal val="visible"/>
                                      </p:to>
                                    </p:set>
                                    <p:animEffect transition="in" filter="wipe(left)">
                                      <p:cBhvr>
                                        <p:cTn id="63" dur="500"/>
                                        <p:tgtEl>
                                          <p:spTgt spid="97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314" grpId="0" animBg="1"/>
      <p:bldP spid="97289" grpId="0" animBg="1"/>
      <p:bldP spid="97295" grpId="0" animBg="1"/>
      <p:bldP spid="97296" grpId="0" animBg="1"/>
      <p:bldP spid="97297" grpId="0" animBg="1"/>
      <p:bldP spid="97313" grpId="0" animBg="1"/>
      <p:bldP spid="97315" grpId="0"/>
      <p:bldP spid="97328" grpId="0" animBg="1"/>
      <p:bldP spid="97332" grpId="0" animBg="1"/>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37" name="Rectangle 33"/>
          <p:cNvSpPr>
            <a:spLocks noChangeArrowheads="1"/>
          </p:cNvSpPr>
          <p:nvPr/>
        </p:nvSpPr>
        <p:spPr bwMode="auto">
          <a:xfrm>
            <a:off x="2424113" y="1847851"/>
            <a:ext cx="3600450" cy="2301875"/>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171450" indent="-171450">
              <a:spcBef>
                <a:spcPct val="20000"/>
              </a:spcBef>
              <a:buClr>
                <a:schemeClr val="tx2"/>
              </a:buClr>
              <a:buFont typeface="Wingdings" panose="05000000000000000000" pitchFamily="2" charset="2"/>
              <a:buChar char="§"/>
              <a:tabLst>
                <a:tab pos="1885950" algn="l"/>
              </a:tabLst>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tabLst>
                <a:tab pos="1885950" algn="l"/>
              </a:tabLst>
              <a:defRPr sz="2400">
                <a:solidFill>
                  <a:schemeClr val="tx1"/>
                </a:solidFill>
                <a:latin typeface="Arial" panose="020B0604020202020204" pitchFamily="34" charset="0"/>
              </a:defRPr>
            </a:lvl2pPr>
            <a:lvl3pPr marL="1143000" indent="-228600">
              <a:spcBef>
                <a:spcPct val="20000"/>
              </a:spcBef>
              <a:buClr>
                <a:schemeClr val="tx1"/>
              </a:buClr>
              <a:buChar char="•"/>
              <a:tabLst>
                <a:tab pos="1885950" algn="l"/>
              </a:tabLst>
              <a:defRPr sz="2000">
                <a:solidFill>
                  <a:schemeClr val="tx1"/>
                </a:solidFill>
                <a:latin typeface="Arial" panose="020B0604020202020204" pitchFamily="34" charset="0"/>
              </a:defRPr>
            </a:lvl3pPr>
            <a:lvl4pPr marL="1600200" indent="-228600">
              <a:spcBef>
                <a:spcPct val="20000"/>
              </a:spcBef>
              <a:buChar char="–"/>
              <a:tabLst>
                <a:tab pos="1885950" algn="l"/>
              </a:tabLst>
              <a:defRPr>
                <a:solidFill>
                  <a:schemeClr val="tx1"/>
                </a:solidFill>
                <a:latin typeface="Arial" panose="020B0604020202020204" pitchFamily="34" charset="0"/>
              </a:defRPr>
            </a:lvl4pPr>
            <a:lvl5pPr marL="2057400" indent="-228600">
              <a:spcBef>
                <a:spcPct val="20000"/>
              </a:spcBef>
              <a:buChar char="»"/>
              <a:tabLst>
                <a:tab pos="1885950" algn="l"/>
              </a:tabLst>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1885950" algn="l"/>
              </a:tabLst>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1885950" algn="l"/>
              </a:tabLst>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1885950" algn="l"/>
              </a:tabLst>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1885950" algn="l"/>
              </a:tabLst>
              <a:defRPr>
                <a:solidFill>
                  <a:schemeClr val="tx1"/>
                </a:solidFill>
                <a:latin typeface="Arial" panose="020B0604020202020204" pitchFamily="34" charset="0"/>
              </a:defRPr>
            </a:lvl9pPr>
          </a:lstStyle>
          <a:p>
            <a:pPr algn="just">
              <a:spcBef>
                <a:spcPct val="0"/>
              </a:spcBef>
              <a:buClrTx/>
              <a:buFontTx/>
              <a:buNone/>
            </a:pPr>
            <a:r>
              <a:rPr kumimoji="1" lang="en-US" altLang="zh-CN" sz="1600">
                <a:ea typeface="华文新魏" panose="02010800040101010101" pitchFamily="2" charset="-122"/>
              </a:rPr>
              <a:t>void  TaskLED0 (void  *pdata)</a:t>
            </a:r>
          </a:p>
          <a:p>
            <a:pPr algn="just">
              <a:spcBef>
                <a:spcPct val="0"/>
              </a:spcBef>
              <a:buClrTx/>
              <a:buFontTx/>
              <a:buNone/>
            </a:pPr>
            <a:r>
              <a:rPr kumimoji="1" lang="en-US" altLang="zh-CN" sz="1600">
                <a:ea typeface="华文新魏" panose="02010800040101010101" pitchFamily="2" charset="-122"/>
              </a:rPr>
              <a:t>{</a:t>
            </a:r>
          </a:p>
          <a:p>
            <a:pPr algn="just">
              <a:spcBef>
                <a:spcPct val="0"/>
              </a:spcBef>
              <a:buClrTx/>
              <a:buFontTx/>
              <a:buNone/>
            </a:pPr>
            <a:r>
              <a:rPr kumimoji="1" lang="en-US" altLang="zh-CN" sz="1600">
                <a:ea typeface="华文新魏" panose="02010800040101010101" pitchFamily="2" charset="-122"/>
              </a:rPr>
              <a:t>    ……</a:t>
            </a:r>
          </a:p>
          <a:p>
            <a:pPr algn="just">
              <a:spcBef>
                <a:spcPct val="0"/>
              </a:spcBef>
              <a:buClrTx/>
              <a:buFontTx/>
              <a:buNone/>
            </a:pPr>
            <a:r>
              <a:rPr kumimoji="1" lang="en-US" altLang="zh-CN" sz="1600">
                <a:ea typeface="华文新魏" panose="02010800040101010101" pitchFamily="2" charset="-122"/>
              </a:rPr>
              <a:t>    mutex = OSMutexCreate (6, &amp;err); </a:t>
            </a:r>
          </a:p>
          <a:p>
            <a:pPr algn="just">
              <a:spcBef>
                <a:spcPct val="0"/>
              </a:spcBef>
              <a:buClrTx/>
              <a:buFontTx/>
              <a:buNone/>
            </a:pPr>
            <a:r>
              <a:rPr kumimoji="1" lang="en-US" altLang="zh-CN" sz="1600">
                <a:ea typeface="华文新魏" panose="02010800040101010101" pitchFamily="2" charset="-122"/>
              </a:rPr>
              <a:t>    while (1) {</a:t>
            </a:r>
          </a:p>
          <a:p>
            <a:pPr algn="just">
              <a:spcBef>
                <a:spcPct val="0"/>
              </a:spcBef>
              <a:buClrTx/>
              <a:buFontTx/>
              <a:buNone/>
            </a:pPr>
            <a:r>
              <a:rPr kumimoji="1" lang="en-US" altLang="zh-CN" sz="1600">
                <a:ea typeface="华文新魏" panose="02010800040101010101" pitchFamily="2" charset="-122"/>
              </a:rPr>
              <a:t>        LED();</a:t>
            </a:r>
          </a:p>
          <a:p>
            <a:pPr algn="just">
              <a:spcBef>
                <a:spcPct val="0"/>
              </a:spcBef>
              <a:buClrTx/>
              <a:buFontTx/>
              <a:buNone/>
            </a:pPr>
            <a:r>
              <a:rPr kumimoji="1" lang="en-US" altLang="zh-CN" sz="1600">
                <a:ea typeface="华文新魏" panose="02010800040101010101" pitchFamily="2" charset="-122"/>
              </a:rPr>
              <a:t> 	    OSTimeDly(1000);	</a:t>
            </a:r>
          </a:p>
          <a:p>
            <a:pPr algn="just">
              <a:spcBef>
                <a:spcPct val="0"/>
              </a:spcBef>
              <a:buClrTx/>
              <a:buFontTx/>
              <a:buNone/>
            </a:pPr>
            <a:r>
              <a:rPr kumimoji="1" lang="en-US" altLang="zh-CN" sz="1600">
                <a:ea typeface="华文新魏" panose="02010800040101010101" pitchFamily="2" charset="-122"/>
              </a:rPr>
              <a:t>    }</a:t>
            </a:r>
          </a:p>
          <a:p>
            <a:pPr algn="just">
              <a:spcBef>
                <a:spcPct val="0"/>
              </a:spcBef>
              <a:buClrTx/>
              <a:buFontTx/>
              <a:buNone/>
            </a:pPr>
            <a:r>
              <a:rPr kumimoji="1" lang="en-US" altLang="zh-CN" sz="1600">
                <a:ea typeface="华文新魏" panose="02010800040101010101" pitchFamily="2" charset="-122"/>
              </a:rPr>
              <a:t>}</a:t>
            </a:r>
          </a:p>
        </p:txBody>
      </p:sp>
      <p:sp>
        <p:nvSpPr>
          <p:cNvPr id="73731" name="AutoShape 2"/>
          <p:cNvSpPr>
            <a:spLocks noChangeArrowheads="1"/>
          </p:cNvSpPr>
          <p:nvPr/>
        </p:nvSpPr>
        <p:spPr bwMode="auto">
          <a:xfrm>
            <a:off x="1774826" y="765176"/>
            <a:ext cx="47593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互斥信号量</a:t>
            </a:r>
            <a:r>
              <a:rPr lang="zh-CN" altLang="en-US" sz="2000">
                <a:ea typeface="华文新魏" panose="02010800040101010101" pitchFamily="2" charset="-122"/>
              </a:rPr>
              <a:t> </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73732"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33" name="AutoShape 4"/>
          <p:cNvSpPr>
            <a:spLocks noChangeArrowheads="1"/>
          </p:cNvSpPr>
          <p:nvPr/>
        </p:nvSpPr>
        <p:spPr bwMode="gray">
          <a:xfrm>
            <a:off x="6726239" y="721718"/>
            <a:ext cx="3284537"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资源同步 </a:t>
            </a:r>
          </a:p>
        </p:txBody>
      </p:sp>
      <p:sp>
        <p:nvSpPr>
          <p:cNvPr id="73734" name="Rectangle 5"/>
          <p:cNvSpPr>
            <a:spLocks noChangeArrowheads="1"/>
          </p:cNvSpPr>
          <p:nvPr/>
        </p:nvSpPr>
        <p:spPr bwMode="auto">
          <a:xfrm>
            <a:off x="1524001" y="2443748"/>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8311" name="Rectangle 7"/>
          <p:cNvSpPr>
            <a:spLocks noChangeArrowheads="1"/>
          </p:cNvSpPr>
          <p:nvPr/>
        </p:nvSpPr>
        <p:spPr bwMode="auto">
          <a:xfrm>
            <a:off x="2424113" y="2657476"/>
            <a:ext cx="3600450" cy="2571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98393" name="Group 89"/>
          <p:cNvGrpSpPr/>
          <p:nvPr/>
        </p:nvGrpSpPr>
        <p:grpSpPr bwMode="auto">
          <a:xfrm>
            <a:off x="6024564" y="2554288"/>
            <a:ext cx="3786187" cy="336550"/>
            <a:chOff x="2843" y="1609"/>
            <a:chExt cx="2385" cy="212"/>
          </a:xfrm>
        </p:grpSpPr>
        <p:grpSp>
          <p:nvGrpSpPr>
            <p:cNvPr id="73777" name="Group 88"/>
            <p:cNvGrpSpPr/>
            <p:nvPr/>
          </p:nvGrpSpPr>
          <p:grpSpPr bwMode="auto">
            <a:xfrm>
              <a:off x="3090" y="1609"/>
              <a:ext cx="2138" cy="212"/>
              <a:chOff x="3090" y="1609"/>
              <a:chExt cx="2138" cy="212"/>
            </a:xfrm>
          </p:grpSpPr>
          <p:sp>
            <p:nvSpPr>
              <p:cNvPr id="73779" name="Rectangle 10"/>
              <p:cNvSpPr>
                <a:spLocks noChangeArrowheads="1"/>
              </p:cNvSpPr>
              <p:nvPr/>
            </p:nvSpPr>
            <p:spPr bwMode="auto">
              <a:xfrm>
                <a:off x="3152" y="1609"/>
                <a:ext cx="207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创建互斥信号量，分配优先级为</a:t>
                </a:r>
                <a:r>
                  <a:rPr kumimoji="1" lang="en-US" altLang="zh-CN" sz="1600"/>
                  <a:t>6</a:t>
                </a:r>
              </a:p>
            </p:txBody>
          </p:sp>
          <p:sp>
            <p:nvSpPr>
              <p:cNvPr id="73780" name="AutoShape 11"/>
              <p:cNvSpPr>
                <a:spLocks noChangeArrowheads="1"/>
              </p:cNvSpPr>
              <p:nvPr/>
            </p:nvSpPr>
            <p:spPr bwMode="auto">
              <a:xfrm>
                <a:off x="3090" y="1646"/>
                <a:ext cx="2041" cy="168"/>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73778" name="Freeform 12"/>
            <p:cNvSpPr/>
            <p:nvPr/>
          </p:nvSpPr>
          <p:spPr bwMode="auto">
            <a:xfrm rot="5400000">
              <a:off x="2953" y="1605"/>
              <a:ext cx="36" cy="255"/>
            </a:xfrm>
            <a:custGeom>
              <a:avLst/>
              <a:gdLst>
                <a:gd name="T0" fmla="*/ 0 w 1056"/>
                <a:gd name="T1" fmla="*/ 4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8318" name="Rectangle 14"/>
          <p:cNvSpPr>
            <a:spLocks noChangeArrowheads="1"/>
          </p:cNvSpPr>
          <p:nvPr/>
        </p:nvSpPr>
        <p:spPr bwMode="auto">
          <a:xfrm>
            <a:off x="2424113" y="3136901"/>
            <a:ext cx="3600450" cy="2508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98325" name="Group 21"/>
          <p:cNvGrpSpPr/>
          <p:nvPr/>
        </p:nvGrpSpPr>
        <p:grpSpPr bwMode="auto">
          <a:xfrm>
            <a:off x="6024563" y="2181225"/>
            <a:ext cx="2474912" cy="336550"/>
            <a:chOff x="2656" y="2709"/>
            <a:chExt cx="1559" cy="212"/>
          </a:xfrm>
        </p:grpSpPr>
        <p:grpSp>
          <p:nvGrpSpPr>
            <p:cNvPr id="73773" name="Group 22"/>
            <p:cNvGrpSpPr/>
            <p:nvPr/>
          </p:nvGrpSpPr>
          <p:grpSpPr bwMode="auto">
            <a:xfrm>
              <a:off x="2908" y="2709"/>
              <a:ext cx="1307" cy="212"/>
              <a:chOff x="2645" y="1815"/>
              <a:chExt cx="944" cy="679"/>
            </a:xfrm>
          </p:grpSpPr>
          <p:sp>
            <p:nvSpPr>
              <p:cNvPr id="73775" name="Rectangle 23"/>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kumimoji="1" lang="zh-CN" altLang="en-US" sz="1600"/>
                  <a:t>初始化工作</a:t>
                </a:r>
              </a:p>
            </p:txBody>
          </p:sp>
          <p:sp>
            <p:nvSpPr>
              <p:cNvPr id="73776" name="AutoShape 24"/>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73774" name="Freeform 25"/>
            <p:cNvSpPr/>
            <p:nvPr/>
          </p:nvSpPr>
          <p:spPr bwMode="auto">
            <a:xfrm rot="5400000">
              <a:off x="2729" y="2742"/>
              <a:ext cx="106"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8335" name="Rectangle 31"/>
          <p:cNvSpPr>
            <a:spLocks noChangeArrowheads="1"/>
          </p:cNvSpPr>
          <p:nvPr/>
        </p:nvSpPr>
        <p:spPr bwMode="auto">
          <a:xfrm>
            <a:off x="2424113" y="3382964"/>
            <a:ext cx="3600450" cy="2508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8338" name="Rectangle 34"/>
          <p:cNvSpPr>
            <a:spLocks noChangeArrowheads="1"/>
          </p:cNvSpPr>
          <p:nvPr/>
        </p:nvSpPr>
        <p:spPr bwMode="auto">
          <a:xfrm>
            <a:off x="2424113" y="4324350"/>
            <a:ext cx="3600450" cy="2057400"/>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171450" indent="-171450">
              <a:spcBef>
                <a:spcPct val="20000"/>
              </a:spcBef>
              <a:buClr>
                <a:schemeClr val="tx2"/>
              </a:buClr>
              <a:buFont typeface="Wingdings" panose="05000000000000000000" pitchFamily="2" charset="2"/>
              <a:buChar char="§"/>
              <a:tabLst>
                <a:tab pos="1885950" algn="l"/>
              </a:tabLst>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tabLst>
                <a:tab pos="1885950" algn="l"/>
              </a:tabLst>
              <a:defRPr sz="2400">
                <a:solidFill>
                  <a:schemeClr val="tx1"/>
                </a:solidFill>
                <a:latin typeface="Arial" panose="020B0604020202020204" pitchFamily="34" charset="0"/>
              </a:defRPr>
            </a:lvl2pPr>
            <a:lvl3pPr marL="1143000" indent="-228600">
              <a:spcBef>
                <a:spcPct val="20000"/>
              </a:spcBef>
              <a:buClr>
                <a:schemeClr val="tx1"/>
              </a:buClr>
              <a:buChar char="•"/>
              <a:tabLst>
                <a:tab pos="1885950" algn="l"/>
              </a:tabLst>
              <a:defRPr sz="2000">
                <a:solidFill>
                  <a:schemeClr val="tx1"/>
                </a:solidFill>
                <a:latin typeface="Arial" panose="020B0604020202020204" pitchFamily="34" charset="0"/>
              </a:defRPr>
            </a:lvl3pPr>
            <a:lvl4pPr marL="1600200" indent="-228600">
              <a:spcBef>
                <a:spcPct val="20000"/>
              </a:spcBef>
              <a:buChar char="–"/>
              <a:tabLst>
                <a:tab pos="1885950" algn="l"/>
              </a:tabLst>
              <a:defRPr>
                <a:solidFill>
                  <a:schemeClr val="tx1"/>
                </a:solidFill>
                <a:latin typeface="Arial" panose="020B0604020202020204" pitchFamily="34" charset="0"/>
              </a:defRPr>
            </a:lvl4pPr>
            <a:lvl5pPr marL="2057400" indent="-228600">
              <a:spcBef>
                <a:spcPct val="20000"/>
              </a:spcBef>
              <a:buChar char="»"/>
              <a:tabLst>
                <a:tab pos="1885950" algn="l"/>
              </a:tabLst>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1885950" algn="l"/>
              </a:tabLst>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1885950" algn="l"/>
              </a:tabLst>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1885950" algn="l"/>
              </a:tabLst>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1885950" algn="l"/>
              </a:tabLst>
              <a:defRPr>
                <a:solidFill>
                  <a:schemeClr val="tx1"/>
                </a:solidFill>
                <a:latin typeface="Arial" panose="020B0604020202020204" pitchFamily="34" charset="0"/>
              </a:defRPr>
            </a:lvl9pPr>
          </a:lstStyle>
          <a:p>
            <a:pPr algn="just">
              <a:spcBef>
                <a:spcPct val="0"/>
              </a:spcBef>
              <a:buClrTx/>
              <a:buFontTx/>
              <a:buNone/>
            </a:pPr>
            <a:r>
              <a:rPr kumimoji="1" lang="en-US" altLang="zh-CN" sz="1600">
                <a:ea typeface="华文新魏" panose="02010800040101010101" pitchFamily="2" charset="-122"/>
              </a:rPr>
              <a:t>void  TaskLED1 (void  *pdata)</a:t>
            </a:r>
          </a:p>
          <a:p>
            <a:pPr algn="just">
              <a:spcBef>
                <a:spcPct val="0"/>
              </a:spcBef>
              <a:buClrTx/>
              <a:buFontTx/>
              <a:buNone/>
            </a:pPr>
            <a:r>
              <a:rPr kumimoji="1" lang="en-US" altLang="zh-CN" sz="1600">
                <a:ea typeface="华文新魏" panose="02010800040101010101" pitchFamily="2" charset="-122"/>
              </a:rPr>
              <a:t>{</a:t>
            </a:r>
          </a:p>
          <a:p>
            <a:pPr algn="just">
              <a:spcBef>
                <a:spcPct val="0"/>
              </a:spcBef>
              <a:buClrTx/>
              <a:buFontTx/>
              <a:buNone/>
            </a:pPr>
            <a:r>
              <a:rPr lang="en-US" altLang="zh-CN" sz="1600">
                <a:ea typeface="华文新魏" panose="02010800040101010101" pitchFamily="2" charset="-122"/>
              </a:rPr>
              <a:t>    pdata = pdata;</a:t>
            </a:r>
          </a:p>
          <a:p>
            <a:pPr algn="just">
              <a:spcBef>
                <a:spcPct val="0"/>
              </a:spcBef>
              <a:buClrTx/>
              <a:buFontTx/>
              <a:buNone/>
            </a:pPr>
            <a:r>
              <a:rPr kumimoji="1" lang="en-US" altLang="zh-CN" sz="1600">
                <a:ea typeface="华文新魏" panose="02010800040101010101" pitchFamily="2" charset="-122"/>
              </a:rPr>
              <a:t>    while (1) {</a:t>
            </a:r>
          </a:p>
          <a:p>
            <a:pPr algn="just">
              <a:spcBef>
                <a:spcPct val="0"/>
              </a:spcBef>
              <a:buClrTx/>
              <a:buFontTx/>
              <a:buNone/>
            </a:pPr>
            <a:r>
              <a:rPr kumimoji="1" lang="en-US" altLang="zh-CN" sz="1600">
                <a:ea typeface="华文新魏" panose="02010800040101010101" pitchFamily="2" charset="-122"/>
              </a:rPr>
              <a:t>        LED();</a:t>
            </a:r>
          </a:p>
          <a:p>
            <a:pPr algn="just">
              <a:spcBef>
                <a:spcPct val="0"/>
              </a:spcBef>
              <a:buClrTx/>
              <a:buFontTx/>
              <a:buNone/>
            </a:pPr>
            <a:r>
              <a:rPr kumimoji="1" lang="en-US" altLang="zh-CN" sz="1600">
                <a:ea typeface="华文新魏" panose="02010800040101010101" pitchFamily="2" charset="-122"/>
              </a:rPr>
              <a:t>        OSTimeDly(2000);</a:t>
            </a:r>
          </a:p>
          <a:p>
            <a:pPr algn="just">
              <a:spcBef>
                <a:spcPct val="0"/>
              </a:spcBef>
              <a:buClrTx/>
              <a:buFontTx/>
              <a:buNone/>
            </a:pPr>
            <a:r>
              <a:rPr kumimoji="1" lang="en-US" altLang="zh-CN" sz="1600">
                <a:ea typeface="华文新魏" panose="02010800040101010101" pitchFamily="2" charset="-122"/>
              </a:rPr>
              <a:t>    }</a:t>
            </a:r>
          </a:p>
          <a:p>
            <a:pPr algn="just">
              <a:spcBef>
                <a:spcPct val="0"/>
              </a:spcBef>
              <a:buClrTx/>
              <a:buFontTx/>
              <a:buNone/>
            </a:pPr>
            <a:r>
              <a:rPr kumimoji="1" lang="en-US" altLang="zh-CN" sz="1600">
                <a:ea typeface="华文新魏" panose="02010800040101010101" pitchFamily="2" charset="-122"/>
              </a:rPr>
              <a:t>}</a:t>
            </a:r>
          </a:p>
        </p:txBody>
      </p:sp>
      <p:grpSp>
        <p:nvGrpSpPr>
          <p:cNvPr id="98361" name="Group 57"/>
          <p:cNvGrpSpPr/>
          <p:nvPr/>
        </p:nvGrpSpPr>
        <p:grpSpPr bwMode="auto">
          <a:xfrm>
            <a:off x="6037263" y="3441700"/>
            <a:ext cx="2474912" cy="336550"/>
            <a:chOff x="3491" y="2129"/>
            <a:chExt cx="1559" cy="212"/>
          </a:xfrm>
        </p:grpSpPr>
        <p:grpSp>
          <p:nvGrpSpPr>
            <p:cNvPr id="73769" name="Group 47"/>
            <p:cNvGrpSpPr/>
            <p:nvPr/>
          </p:nvGrpSpPr>
          <p:grpSpPr bwMode="auto">
            <a:xfrm>
              <a:off x="3743" y="2129"/>
              <a:ext cx="1307" cy="212"/>
              <a:chOff x="2645" y="1815"/>
              <a:chExt cx="944" cy="679"/>
            </a:xfrm>
          </p:grpSpPr>
          <p:sp>
            <p:nvSpPr>
              <p:cNvPr id="73771" name="Rectangle 48"/>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kumimoji="1" lang="zh-CN" altLang="en-US" sz="1600"/>
                  <a:t>延时</a:t>
                </a:r>
                <a:r>
                  <a:rPr kumimoji="1" lang="en-US" altLang="zh-CN" sz="1600"/>
                  <a:t>1000</a:t>
                </a:r>
                <a:r>
                  <a:rPr kumimoji="1" lang="zh-CN" altLang="en-US" sz="1600"/>
                  <a:t>个节拍</a:t>
                </a:r>
              </a:p>
            </p:txBody>
          </p:sp>
          <p:sp>
            <p:nvSpPr>
              <p:cNvPr id="73772" name="AutoShape 49"/>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73770" name="Freeform 50"/>
            <p:cNvSpPr/>
            <p:nvPr/>
          </p:nvSpPr>
          <p:spPr bwMode="auto">
            <a:xfrm rot="16200000" flipV="1">
              <a:off x="3584" y="2078"/>
              <a:ext cx="57" cy="244"/>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8356" name="Rectangle 52"/>
          <p:cNvSpPr>
            <a:spLocks noChangeArrowheads="1"/>
          </p:cNvSpPr>
          <p:nvPr/>
        </p:nvSpPr>
        <p:spPr bwMode="auto">
          <a:xfrm>
            <a:off x="2424113" y="2400301"/>
            <a:ext cx="3600450" cy="2571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8368" name="Rectangle 64"/>
          <p:cNvSpPr>
            <a:spLocks noChangeArrowheads="1"/>
          </p:cNvSpPr>
          <p:nvPr/>
        </p:nvSpPr>
        <p:spPr bwMode="auto">
          <a:xfrm>
            <a:off x="2424113" y="5367339"/>
            <a:ext cx="3600450" cy="2508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98369" name="Group 65"/>
          <p:cNvGrpSpPr/>
          <p:nvPr/>
        </p:nvGrpSpPr>
        <p:grpSpPr bwMode="auto">
          <a:xfrm>
            <a:off x="6042026" y="4716463"/>
            <a:ext cx="2474913" cy="336550"/>
            <a:chOff x="2656" y="2709"/>
            <a:chExt cx="1559" cy="212"/>
          </a:xfrm>
        </p:grpSpPr>
        <p:grpSp>
          <p:nvGrpSpPr>
            <p:cNvPr id="73765" name="Group 66"/>
            <p:cNvGrpSpPr/>
            <p:nvPr/>
          </p:nvGrpSpPr>
          <p:grpSpPr bwMode="auto">
            <a:xfrm>
              <a:off x="2908" y="2709"/>
              <a:ext cx="1307" cy="212"/>
              <a:chOff x="2645" y="1815"/>
              <a:chExt cx="944" cy="679"/>
            </a:xfrm>
          </p:grpSpPr>
          <p:sp>
            <p:nvSpPr>
              <p:cNvPr id="73767" name="Rectangle 67"/>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kumimoji="1" lang="zh-CN" altLang="en-US" sz="1600"/>
                  <a:t>防止编译器报警</a:t>
                </a:r>
              </a:p>
            </p:txBody>
          </p:sp>
          <p:sp>
            <p:nvSpPr>
              <p:cNvPr id="73768" name="AutoShape 68"/>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73766" name="Freeform 69"/>
            <p:cNvSpPr/>
            <p:nvPr/>
          </p:nvSpPr>
          <p:spPr bwMode="auto">
            <a:xfrm rot="5400000">
              <a:off x="2729" y="2742"/>
              <a:ext cx="106"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8374" name="Rectangle 70"/>
          <p:cNvSpPr>
            <a:spLocks noChangeArrowheads="1"/>
          </p:cNvSpPr>
          <p:nvPr/>
        </p:nvSpPr>
        <p:spPr bwMode="auto">
          <a:xfrm>
            <a:off x="2424113" y="5613401"/>
            <a:ext cx="3600450" cy="2508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98380" name="Group 76"/>
          <p:cNvGrpSpPr/>
          <p:nvPr/>
        </p:nvGrpSpPr>
        <p:grpSpPr bwMode="auto">
          <a:xfrm>
            <a:off x="6024563" y="5680075"/>
            <a:ext cx="2474912" cy="336550"/>
            <a:chOff x="3491" y="2129"/>
            <a:chExt cx="1559" cy="212"/>
          </a:xfrm>
        </p:grpSpPr>
        <p:grpSp>
          <p:nvGrpSpPr>
            <p:cNvPr id="73761" name="Group 77"/>
            <p:cNvGrpSpPr/>
            <p:nvPr/>
          </p:nvGrpSpPr>
          <p:grpSpPr bwMode="auto">
            <a:xfrm>
              <a:off x="3743" y="2129"/>
              <a:ext cx="1307" cy="212"/>
              <a:chOff x="2645" y="1815"/>
              <a:chExt cx="944" cy="679"/>
            </a:xfrm>
          </p:grpSpPr>
          <p:sp>
            <p:nvSpPr>
              <p:cNvPr id="73763" name="Rectangle 78"/>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kumimoji="1" lang="zh-CN" altLang="en-US" sz="1600"/>
                  <a:t>延时</a:t>
                </a:r>
                <a:r>
                  <a:rPr kumimoji="1" lang="en-US" altLang="zh-CN" sz="1600"/>
                  <a:t>2000</a:t>
                </a:r>
                <a:r>
                  <a:rPr kumimoji="1" lang="zh-CN" altLang="en-US" sz="1600"/>
                  <a:t>个节拍</a:t>
                </a:r>
              </a:p>
            </p:txBody>
          </p:sp>
          <p:sp>
            <p:nvSpPr>
              <p:cNvPr id="73764" name="AutoShape 79"/>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73762" name="Freeform 80"/>
            <p:cNvSpPr/>
            <p:nvPr/>
          </p:nvSpPr>
          <p:spPr bwMode="auto">
            <a:xfrm rot="16200000" flipV="1">
              <a:off x="3584" y="2078"/>
              <a:ext cx="57" cy="244"/>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8385" name="Rectangle 81"/>
          <p:cNvSpPr>
            <a:spLocks noChangeArrowheads="1"/>
          </p:cNvSpPr>
          <p:nvPr/>
        </p:nvSpPr>
        <p:spPr bwMode="auto">
          <a:xfrm>
            <a:off x="2424113" y="4865689"/>
            <a:ext cx="3600450" cy="2571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8386" name="Text Box 82"/>
          <p:cNvSpPr txBox="1">
            <a:spLocks noChangeArrowheads="1"/>
          </p:cNvSpPr>
          <p:nvPr/>
        </p:nvSpPr>
        <p:spPr bwMode="auto">
          <a:xfrm>
            <a:off x="2446338" y="1376364"/>
            <a:ext cx="61706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50000"/>
              </a:spcBef>
              <a:buClrTx/>
              <a:buFontTx/>
              <a:buNone/>
            </a:pPr>
            <a:r>
              <a:rPr lang="en-US" altLang="zh-CN" sz="2000">
                <a:latin typeface="华文新魏" panose="02010800040101010101" pitchFamily="2" charset="-122"/>
                <a:ea typeface="华文新魏" panose="02010800040101010101" pitchFamily="2" charset="-122"/>
              </a:rPr>
              <a:t>    </a:t>
            </a:r>
            <a:r>
              <a:rPr lang="zh-CN" altLang="en-US" sz="2000">
                <a:latin typeface="华文新魏" panose="02010800040101010101" pitchFamily="2" charset="-122"/>
                <a:ea typeface="华文新魏" panose="02010800040101010101" pitchFamily="2" charset="-122"/>
              </a:rPr>
              <a:t>下面给出两个</a:t>
            </a:r>
            <a:r>
              <a:rPr lang="en-US" altLang="zh-CN" sz="2000">
                <a:latin typeface="华文新魏" panose="02010800040101010101" pitchFamily="2" charset="-122"/>
                <a:ea typeface="华文新魏" panose="02010800040101010101" pitchFamily="2" charset="-122"/>
              </a:rPr>
              <a:t>LED</a:t>
            </a:r>
            <a:r>
              <a:rPr lang="zh-CN" altLang="en-US" sz="2000">
                <a:latin typeface="华文新魏" panose="02010800040101010101" pitchFamily="2" charset="-122"/>
                <a:ea typeface="华文新魏" panose="02010800040101010101" pitchFamily="2" charset="-122"/>
              </a:rPr>
              <a:t>任务的主要处理代码。</a:t>
            </a:r>
          </a:p>
        </p:txBody>
      </p:sp>
      <p:sp>
        <p:nvSpPr>
          <p:cNvPr id="98390" name="Rectangle 86"/>
          <p:cNvSpPr>
            <a:spLocks noChangeArrowheads="1"/>
          </p:cNvSpPr>
          <p:nvPr/>
        </p:nvSpPr>
        <p:spPr bwMode="auto">
          <a:xfrm>
            <a:off x="2387600" y="1808164"/>
            <a:ext cx="7435850" cy="2409825"/>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8391" name="Rectangle 87"/>
          <p:cNvSpPr>
            <a:spLocks noChangeArrowheads="1"/>
          </p:cNvSpPr>
          <p:nvPr/>
        </p:nvSpPr>
        <p:spPr bwMode="auto">
          <a:xfrm>
            <a:off x="2387600" y="4217989"/>
            <a:ext cx="7435850" cy="2198687"/>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98394" name="Group 90"/>
          <p:cNvGrpSpPr/>
          <p:nvPr/>
        </p:nvGrpSpPr>
        <p:grpSpPr bwMode="auto">
          <a:xfrm>
            <a:off x="6024564" y="3021013"/>
            <a:ext cx="3786187" cy="336550"/>
            <a:chOff x="2843" y="1609"/>
            <a:chExt cx="2385" cy="212"/>
          </a:xfrm>
        </p:grpSpPr>
        <p:grpSp>
          <p:nvGrpSpPr>
            <p:cNvPr id="73757" name="Group 91"/>
            <p:cNvGrpSpPr/>
            <p:nvPr/>
          </p:nvGrpSpPr>
          <p:grpSpPr bwMode="auto">
            <a:xfrm>
              <a:off x="3090" y="1609"/>
              <a:ext cx="2138" cy="212"/>
              <a:chOff x="3090" y="1609"/>
              <a:chExt cx="2138" cy="212"/>
            </a:xfrm>
          </p:grpSpPr>
          <p:sp>
            <p:nvSpPr>
              <p:cNvPr id="73759" name="Rectangle 92"/>
              <p:cNvSpPr>
                <a:spLocks noChangeArrowheads="1"/>
              </p:cNvSpPr>
              <p:nvPr/>
            </p:nvSpPr>
            <p:spPr bwMode="auto">
              <a:xfrm>
                <a:off x="3152" y="1609"/>
                <a:ext cx="207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调用</a:t>
                </a:r>
                <a:r>
                  <a:rPr kumimoji="1" lang="en-US" altLang="zh-CN" sz="1600"/>
                  <a:t>LED</a:t>
                </a:r>
                <a:r>
                  <a:rPr kumimoji="1" lang="zh-CN" altLang="en-US" sz="1600"/>
                  <a:t>函数，函数中已做互斥</a:t>
                </a:r>
              </a:p>
            </p:txBody>
          </p:sp>
          <p:sp>
            <p:nvSpPr>
              <p:cNvPr id="73760" name="AutoShape 93"/>
              <p:cNvSpPr>
                <a:spLocks noChangeArrowheads="1"/>
              </p:cNvSpPr>
              <p:nvPr/>
            </p:nvSpPr>
            <p:spPr bwMode="auto">
              <a:xfrm>
                <a:off x="3090" y="1646"/>
                <a:ext cx="2041" cy="168"/>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73758" name="Freeform 94"/>
            <p:cNvSpPr/>
            <p:nvPr/>
          </p:nvSpPr>
          <p:spPr bwMode="auto">
            <a:xfrm rot="5400000">
              <a:off x="2953" y="1605"/>
              <a:ext cx="36" cy="255"/>
            </a:xfrm>
            <a:custGeom>
              <a:avLst/>
              <a:gdLst>
                <a:gd name="T0" fmla="*/ 0 w 1056"/>
                <a:gd name="T1" fmla="*/ 4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8399" name="Group 95"/>
          <p:cNvGrpSpPr/>
          <p:nvPr/>
        </p:nvGrpSpPr>
        <p:grpSpPr bwMode="auto">
          <a:xfrm>
            <a:off x="6037264" y="5276850"/>
            <a:ext cx="3786187" cy="336550"/>
            <a:chOff x="2843" y="1609"/>
            <a:chExt cx="2385" cy="212"/>
          </a:xfrm>
        </p:grpSpPr>
        <p:grpSp>
          <p:nvGrpSpPr>
            <p:cNvPr id="73753" name="Group 96"/>
            <p:cNvGrpSpPr/>
            <p:nvPr/>
          </p:nvGrpSpPr>
          <p:grpSpPr bwMode="auto">
            <a:xfrm>
              <a:off x="3090" y="1609"/>
              <a:ext cx="2138" cy="212"/>
              <a:chOff x="3090" y="1609"/>
              <a:chExt cx="2138" cy="212"/>
            </a:xfrm>
          </p:grpSpPr>
          <p:sp>
            <p:nvSpPr>
              <p:cNvPr id="73755" name="Rectangle 97"/>
              <p:cNvSpPr>
                <a:spLocks noChangeArrowheads="1"/>
              </p:cNvSpPr>
              <p:nvPr/>
            </p:nvSpPr>
            <p:spPr bwMode="auto">
              <a:xfrm>
                <a:off x="3152" y="1609"/>
                <a:ext cx="207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调用</a:t>
                </a:r>
                <a:r>
                  <a:rPr kumimoji="1" lang="en-US" altLang="zh-CN" sz="1600"/>
                  <a:t>LED</a:t>
                </a:r>
                <a:r>
                  <a:rPr kumimoji="1" lang="zh-CN" altLang="en-US" sz="1600"/>
                  <a:t>函数，函数中已做互斥</a:t>
                </a:r>
              </a:p>
            </p:txBody>
          </p:sp>
          <p:sp>
            <p:nvSpPr>
              <p:cNvPr id="73756" name="AutoShape 98"/>
              <p:cNvSpPr>
                <a:spLocks noChangeArrowheads="1"/>
              </p:cNvSpPr>
              <p:nvPr/>
            </p:nvSpPr>
            <p:spPr bwMode="auto">
              <a:xfrm>
                <a:off x="3090" y="1646"/>
                <a:ext cx="2041" cy="168"/>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73754" name="Freeform 99"/>
            <p:cNvSpPr/>
            <p:nvPr/>
          </p:nvSpPr>
          <p:spPr bwMode="auto">
            <a:xfrm rot="5400000">
              <a:off x="2953" y="1605"/>
              <a:ext cx="36" cy="255"/>
            </a:xfrm>
            <a:custGeom>
              <a:avLst/>
              <a:gdLst>
                <a:gd name="T0" fmla="*/ 0 w 1056"/>
                <a:gd name="T1" fmla="*/ 4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389918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98386"/>
                                        </p:tgtEl>
                                        <p:attrNameLst>
                                          <p:attrName>style.visibility</p:attrName>
                                        </p:attrNameLst>
                                      </p:cBhvr>
                                      <p:to>
                                        <p:strVal val="visible"/>
                                      </p:to>
                                    </p:set>
                                    <p:animEffect transition="in" filter="blinds(horizontal)">
                                      <p:cBhvr>
                                        <p:cTn id="7" dur="500"/>
                                        <p:tgtEl>
                                          <p:spTgt spid="98386"/>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98390"/>
                                        </p:tgtEl>
                                        <p:attrNameLst>
                                          <p:attrName>style.visibility</p:attrName>
                                        </p:attrNameLst>
                                      </p:cBhvr>
                                      <p:to>
                                        <p:strVal val="visible"/>
                                      </p:to>
                                    </p:set>
                                    <p:animEffect transition="in" filter="slide(fromBottom)">
                                      <p:cBhvr>
                                        <p:cTn id="11" dur="500"/>
                                        <p:tgtEl>
                                          <p:spTgt spid="98390"/>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983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98356"/>
                                        </p:tgtEl>
                                        <p:attrNameLst>
                                          <p:attrName>style.visibility</p:attrName>
                                        </p:attrNameLst>
                                      </p:cBhvr>
                                      <p:to>
                                        <p:strVal val="visible"/>
                                      </p:to>
                                    </p:set>
                                    <p:animEffect transition="in" filter="wipe(up)">
                                      <p:cBhvr>
                                        <p:cTn id="19" dur="500"/>
                                        <p:tgtEl>
                                          <p:spTgt spid="98356"/>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98325"/>
                                        </p:tgtEl>
                                        <p:attrNameLst>
                                          <p:attrName>style.visibility</p:attrName>
                                        </p:attrNameLst>
                                      </p:cBhvr>
                                      <p:to>
                                        <p:strVal val="visible"/>
                                      </p:to>
                                    </p:set>
                                    <p:animEffect transition="in" filter="wipe(left)">
                                      <p:cBhvr>
                                        <p:cTn id="23" dur="500"/>
                                        <p:tgtEl>
                                          <p:spTgt spid="98325"/>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98311"/>
                                        </p:tgtEl>
                                        <p:attrNameLst>
                                          <p:attrName>style.visibility</p:attrName>
                                        </p:attrNameLst>
                                      </p:cBhvr>
                                      <p:to>
                                        <p:strVal val="visible"/>
                                      </p:to>
                                    </p:set>
                                    <p:animEffect transition="in" filter="wipe(up)">
                                      <p:cBhvr>
                                        <p:cTn id="27" dur="500"/>
                                        <p:tgtEl>
                                          <p:spTgt spid="98311"/>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98393"/>
                                        </p:tgtEl>
                                        <p:attrNameLst>
                                          <p:attrName>style.visibility</p:attrName>
                                        </p:attrNameLst>
                                      </p:cBhvr>
                                      <p:to>
                                        <p:strVal val="visible"/>
                                      </p:to>
                                    </p:set>
                                    <p:animEffect transition="in" filter="wipe(left)">
                                      <p:cBhvr>
                                        <p:cTn id="31" dur="500"/>
                                        <p:tgtEl>
                                          <p:spTgt spid="98393"/>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98318"/>
                                        </p:tgtEl>
                                        <p:attrNameLst>
                                          <p:attrName>style.visibility</p:attrName>
                                        </p:attrNameLst>
                                      </p:cBhvr>
                                      <p:to>
                                        <p:strVal val="visible"/>
                                      </p:to>
                                    </p:set>
                                    <p:animEffect transition="in" filter="wipe(up)">
                                      <p:cBhvr>
                                        <p:cTn id="35" dur="500"/>
                                        <p:tgtEl>
                                          <p:spTgt spid="98318"/>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98394"/>
                                        </p:tgtEl>
                                        <p:attrNameLst>
                                          <p:attrName>style.visibility</p:attrName>
                                        </p:attrNameLst>
                                      </p:cBhvr>
                                      <p:to>
                                        <p:strVal val="visible"/>
                                      </p:to>
                                    </p:set>
                                    <p:animEffect transition="in" filter="wipe(left)">
                                      <p:cBhvr>
                                        <p:cTn id="39" dur="500"/>
                                        <p:tgtEl>
                                          <p:spTgt spid="98394"/>
                                        </p:tgtEl>
                                      </p:cBhvr>
                                    </p:animEffect>
                                  </p:childTnLst>
                                </p:cTn>
                              </p:par>
                            </p:childTnLst>
                          </p:cTn>
                        </p:par>
                        <p:par>
                          <p:cTn id="40" fill="hold">
                            <p:stCondLst>
                              <p:cond delay="3000"/>
                            </p:stCondLst>
                            <p:childTnLst>
                              <p:par>
                                <p:cTn id="41" presetID="22" presetClass="entr" presetSubtype="1" fill="hold" grpId="0" nodeType="afterEffect">
                                  <p:stCondLst>
                                    <p:cond delay="0"/>
                                  </p:stCondLst>
                                  <p:childTnLst>
                                    <p:set>
                                      <p:cBhvr>
                                        <p:cTn id="42" dur="1" fill="hold">
                                          <p:stCondLst>
                                            <p:cond delay="0"/>
                                          </p:stCondLst>
                                        </p:cTn>
                                        <p:tgtEl>
                                          <p:spTgt spid="98335"/>
                                        </p:tgtEl>
                                        <p:attrNameLst>
                                          <p:attrName>style.visibility</p:attrName>
                                        </p:attrNameLst>
                                      </p:cBhvr>
                                      <p:to>
                                        <p:strVal val="visible"/>
                                      </p:to>
                                    </p:set>
                                    <p:animEffect transition="in" filter="wipe(up)">
                                      <p:cBhvr>
                                        <p:cTn id="43" dur="500"/>
                                        <p:tgtEl>
                                          <p:spTgt spid="98335"/>
                                        </p:tgtEl>
                                      </p:cBhvr>
                                    </p:animEffect>
                                  </p:childTnLst>
                                </p:cTn>
                              </p:par>
                            </p:childTnLst>
                          </p:cTn>
                        </p:par>
                        <p:par>
                          <p:cTn id="44" fill="hold">
                            <p:stCondLst>
                              <p:cond delay="3500"/>
                            </p:stCondLst>
                            <p:childTnLst>
                              <p:par>
                                <p:cTn id="45" presetID="22" presetClass="entr" presetSubtype="8" fill="hold" nodeType="afterEffect">
                                  <p:stCondLst>
                                    <p:cond delay="0"/>
                                  </p:stCondLst>
                                  <p:childTnLst>
                                    <p:set>
                                      <p:cBhvr>
                                        <p:cTn id="46" dur="1" fill="hold">
                                          <p:stCondLst>
                                            <p:cond delay="0"/>
                                          </p:stCondLst>
                                        </p:cTn>
                                        <p:tgtEl>
                                          <p:spTgt spid="98361"/>
                                        </p:tgtEl>
                                        <p:attrNameLst>
                                          <p:attrName>style.visibility</p:attrName>
                                        </p:attrNameLst>
                                      </p:cBhvr>
                                      <p:to>
                                        <p:strVal val="visible"/>
                                      </p:to>
                                    </p:set>
                                    <p:animEffect transition="in" filter="wipe(left)">
                                      <p:cBhvr>
                                        <p:cTn id="47" dur="500"/>
                                        <p:tgtEl>
                                          <p:spTgt spid="98361"/>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4" fill="hold" grpId="0" nodeType="clickEffect">
                                  <p:stCondLst>
                                    <p:cond delay="0"/>
                                  </p:stCondLst>
                                  <p:childTnLst>
                                    <p:set>
                                      <p:cBhvr>
                                        <p:cTn id="51" dur="1" fill="hold">
                                          <p:stCondLst>
                                            <p:cond delay="0"/>
                                          </p:stCondLst>
                                        </p:cTn>
                                        <p:tgtEl>
                                          <p:spTgt spid="98391"/>
                                        </p:tgtEl>
                                        <p:attrNameLst>
                                          <p:attrName>style.visibility</p:attrName>
                                        </p:attrNameLst>
                                      </p:cBhvr>
                                      <p:to>
                                        <p:strVal val="visible"/>
                                      </p:to>
                                    </p:set>
                                    <p:animEffect transition="in" filter="slide(fromBottom)">
                                      <p:cBhvr>
                                        <p:cTn id="52" dur="500"/>
                                        <p:tgtEl>
                                          <p:spTgt spid="98391"/>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98338"/>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grpId="0" nodeType="clickEffect">
                                  <p:stCondLst>
                                    <p:cond delay="0"/>
                                  </p:stCondLst>
                                  <p:childTnLst>
                                    <p:set>
                                      <p:cBhvr>
                                        <p:cTn id="59" dur="1" fill="hold">
                                          <p:stCondLst>
                                            <p:cond delay="0"/>
                                          </p:stCondLst>
                                        </p:cTn>
                                        <p:tgtEl>
                                          <p:spTgt spid="98385"/>
                                        </p:tgtEl>
                                        <p:attrNameLst>
                                          <p:attrName>style.visibility</p:attrName>
                                        </p:attrNameLst>
                                      </p:cBhvr>
                                      <p:to>
                                        <p:strVal val="visible"/>
                                      </p:to>
                                    </p:set>
                                    <p:animEffect transition="in" filter="wipe(up)">
                                      <p:cBhvr>
                                        <p:cTn id="60" dur="500"/>
                                        <p:tgtEl>
                                          <p:spTgt spid="98385"/>
                                        </p:tgtEl>
                                      </p:cBhvr>
                                    </p:animEffect>
                                  </p:childTnLst>
                                </p:cTn>
                              </p:par>
                            </p:childTnLst>
                          </p:cTn>
                        </p:par>
                        <p:par>
                          <p:cTn id="61" fill="hold">
                            <p:stCondLst>
                              <p:cond delay="500"/>
                            </p:stCondLst>
                            <p:childTnLst>
                              <p:par>
                                <p:cTn id="62" presetID="22" presetClass="entr" presetSubtype="8" fill="hold" nodeType="afterEffect">
                                  <p:stCondLst>
                                    <p:cond delay="0"/>
                                  </p:stCondLst>
                                  <p:childTnLst>
                                    <p:set>
                                      <p:cBhvr>
                                        <p:cTn id="63" dur="1" fill="hold">
                                          <p:stCondLst>
                                            <p:cond delay="0"/>
                                          </p:stCondLst>
                                        </p:cTn>
                                        <p:tgtEl>
                                          <p:spTgt spid="98369"/>
                                        </p:tgtEl>
                                        <p:attrNameLst>
                                          <p:attrName>style.visibility</p:attrName>
                                        </p:attrNameLst>
                                      </p:cBhvr>
                                      <p:to>
                                        <p:strVal val="visible"/>
                                      </p:to>
                                    </p:set>
                                    <p:animEffect transition="in" filter="wipe(left)">
                                      <p:cBhvr>
                                        <p:cTn id="64" dur="500"/>
                                        <p:tgtEl>
                                          <p:spTgt spid="98369"/>
                                        </p:tgtEl>
                                      </p:cBhvr>
                                    </p:animEffect>
                                  </p:childTnLst>
                                </p:cTn>
                              </p:par>
                            </p:childTnLst>
                          </p:cTn>
                        </p:par>
                        <p:par>
                          <p:cTn id="65" fill="hold">
                            <p:stCondLst>
                              <p:cond delay="1000"/>
                            </p:stCondLst>
                            <p:childTnLst>
                              <p:par>
                                <p:cTn id="66" presetID="22" presetClass="entr" presetSubtype="1" fill="hold" grpId="0" nodeType="afterEffect">
                                  <p:stCondLst>
                                    <p:cond delay="0"/>
                                  </p:stCondLst>
                                  <p:childTnLst>
                                    <p:set>
                                      <p:cBhvr>
                                        <p:cTn id="67" dur="1" fill="hold">
                                          <p:stCondLst>
                                            <p:cond delay="0"/>
                                          </p:stCondLst>
                                        </p:cTn>
                                        <p:tgtEl>
                                          <p:spTgt spid="98368"/>
                                        </p:tgtEl>
                                        <p:attrNameLst>
                                          <p:attrName>style.visibility</p:attrName>
                                        </p:attrNameLst>
                                      </p:cBhvr>
                                      <p:to>
                                        <p:strVal val="visible"/>
                                      </p:to>
                                    </p:set>
                                    <p:animEffect transition="in" filter="wipe(up)">
                                      <p:cBhvr>
                                        <p:cTn id="68" dur="500"/>
                                        <p:tgtEl>
                                          <p:spTgt spid="98368"/>
                                        </p:tgtEl>
                                      </p:cBhvr>
                                    </p:animEffect>
                                  </p:childTnLst>
                                </p:cTn>
                              </p:par>
                            </p:childTnLst>
                          </p:cTn>
                        </p:par>
                        <p:par>
                          <p:cTn id="69" fill="hold">
                            <p:stCondLst>
                              <p:cond delay="1500"/>
                            </p:stCondLst>
                            <p:childTnLst>
                              <p:par>
                                <p:cTn id="70" presetID="22" presetClass="entr" presetSubtype="8" fill="hold" nodeType="afterEffect">
                                  <p:stCondLst>
                                    <p:cond delay="0"/>
                                  </p:stCondLst>
                                  <p:childTnLst>
                                    <p:set>
                                      <p:cBhvr>
                                        <p:cTn id="71" dur="1" fill="hold">
                                          <p:stCondLst>
                                            <p:cond delay="0"/>
                                          </p:stCondLst>
                                        </p:cTn>
                                        <p:tgtEl>
                                          <p:spTgt spid="98399"/>
                                        </p:tgtEl>
                                        <p:attrNameLst>
                                          <p:attrName>style.visibility</p:attrName>
                                        </p:attrNameLst>
                                      </p:cBhvr>
                                      <p:to>
                                        <p:strVal val="visible"/>
                                      </p:to>
                                    </p:set>
                                    <p:animEffect transition="in" filter="wipe(left)">
                                      <p:cBhvr>
                                        <p:cTn id="72" dur="500"/>
                                        <p:tgtEl>
                                          <p:spTgt spid="98399"/>
                                        </p:tgtEl>
                                      </p:cBhvr>
                                    </p:animEffect>
                                  </p:childTnLst>
                                </p:cTn>
                              </p:par>
                            </p:childTnLst>
                          </p:cTn>
                        </p:par>
                        <p:par>
                          <p:cTn id="73" fill="hold">
                            <p:stCondLst>
                              <p:cond delay="2000"/>
                            </p:stCondLst>
                            <p:childTnLst>
                              <p:par>
                                <p:cTn id="74" presetID="22" presetClass="entr" presetSubtype="1" fill="hold" grpId="0" nodeType="afterEffect">
                                  <p:stCondLst>
                                    <p:cond delay="0"/>
                                  </p:stCondLst>
                                  <p:childTnLst>
                                    <p:set>
                                      <p:cBhvr>
                                        <p:cTn id="75" dur="1" fill="hold">
                                          <p:stCondLst>
                                            <p:cond delay="0"/>
                                          </p:stCondLst>
                                        </p:cTn>
                                        <p:tgtEl>
                                          <p:spTgt spid="98374"/>
                                        </p:tgtEl>
                                        <p:attrNameLst>
                                          <p:attrName>style.visibility</p:attrName>
                                        </p:attrNameLst>
                                      </p:cBhvr>
                                      <p:to>
                                        <p:strVal val="visible"/>
                                      </p:to>
                                    </p:set>
                                    <p:animEffect transition="in" filter="wipe(up)">
                                      <p:cBhvr>
                                        <p:cTn id="76" dur="500"/>
                                        <p:tgtEl>
                                          <p:spTgt spid="98374"/>
                                        </p:tgtEl>
                                      </p:cBhvr>
                                    </p:animEffect>
                                  </p:childTnLst>
                                </p:cTn>
                              </p:par>
                            </p:childTnLst>
                          </p:cTn>
                        </p:par>
                        <p:par>
                          <p:cTn id="77" fill="hold">
                            <p:stCondLst>
                              <p:cond delay="2500"/>
                            </p:stCondLst>
                            <p:childTnLst>
                              <p:par>
                                <p:cTn id="78" presetID="22" presetClass="entr" presetSubtype="8" fill="hold" nodeType="afterEffect">
                                  <p:stCondLst>
                                    <p:cond delay="0"/>
                                  </p:stCondLst>
                                  <p:childTnLst>
                                    <p:set>
                                      <p:cBhvr>
                                        <p:cTn id="79" dur="1" fill="hold">
                                          <p:stCondLst>
                                            <p:cond delay="0"/>
                                          </p:stCondLst>
                                        </p:cTn>
                                        <p:tgtEl>
                                          <p:spTgt spid="98380"/>
                                        </p:tgtEl>
                                        <p:attrNameLst>
                                          <p:attrName>style.visibility</p:attrName>
                                        </p:attrNameLst>
                                      </p:cBhvr>
                                      <p:to>
                                        <p:strVal val="visible"/>
                                      </p:to>
                                    </p:set>
                                    <p:animEffect transition="in" filter="wipe(left)">
                                      <p:cBhvr>
                                        <p:cTn id="80" dur="500"/>
                                        <p:tgtEl>
                                          <p:spTgt spid="98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37" grpId="0" animBg="1"/>
      <p:bldP spid="98311" grpId="0" animBg="1"/>
      <p:bldP spid="98318" grpId="0" animBg="1"/>
      <p:bldP spid="98335" grpId="0" animBg="1"/>
      <p:bldP spid="98338" grpId="0" animBg="1"/>
      <p:bldP spid="98356" grpId="0" animBg="1"/>
      <p:bldP spid="98368" grpId="0" animBg="1"/>
      <p:bldP spid="98374" grpId="0" animBg="1"/>
      <p:bldP spid="98385" grpId="0" animBg="1"/>
      <p:bldP spid="98386" grpId="0"/>
      <p:bldP spid="98390" grpId="0" animBg="1"/>
      <p:bldP spid="9839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嵌入式系统的应用领域</a:t>
            </a:r>
          </a:p>
        </p:txBody>
      </p:sp>
      <p:sp>
        <p:nvSpPr>
          <p:cNvPr id="105474" name="Rectangle 2"/>
          <p:cNvSpPr>
            <a:spLocks noGrp="1" noChangeArrowheads="1"/>
          </p:cNvSpPr>
          <p:nvPr>
            <p:ph idx="1"/>
          </p:nvPr>
        </p:nvSpPr>
        <p:spPr>
          <a:xfrm>
            <a:off x="610196" y="1371600"/>
            <a:ext cx="10971609" cy="4525119"/>
          </a:xfrm>
        </p:spPr>
        <p:txBody>
          <a:bodyPr/>
          <a:lstStyle/>
          <a:p>
            <a:r>
              <a:rPr lang="zh-CN" altLang="en-US" sz="2800" dirty="0">
                <a:ea typeface="华文新魏" panose="02010800040101010101" pitchFamily="2" charset="-122"/>
              </a:rPr>
              <a:t>军事方面</a:t>
            </a:r>
          </a:p>
        </p:txBody>
      </p:sp>
      <p:sp>
        <p:nvSpPr>
          <p:cNvPr id="105475" name="Rectangle 3"/>
          <p:cNvSpPr>
            <a:spLocks noChangeArrowheads="1"/>
          </p:cNvSpPr>
          <p:nvPr/>
        </p:nvSpPr>
        <p:spPr bwMode="auto">
          <a:xfrm>
            <a:off x="2590800" y="838200"/>
            <a:ext cx="7772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90000"/>
              </a:lnSpc>
            </a:pPr>
            <a:endParaRPr lang="zh-CN" altLang="en-US" b="1" dirty="0"/>
          </a:p>
        </p:txBody>
      </p:sp>
      <p:sp>
        <p:nvSpPr>
          <p:cNvPr id="105476" name="Text Box 4"/>
          <p:cNvSpPr txBox="1">
            <a:spLocks noChangeArrowheads="1"/>
          </p:cNvSpPr>
          <p:nvPr/>
        </p:nvSpPr>
        <p:spPr bwMode="auto">
          <a:xfrm>
            <a:off x="6629400" y="4724400"/>
            <a:ext cx="3200400" cy="1938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32" tIns="45717" rIns="91432" bIns="45717">
            <a:spAutoFit/>
          </a:bodyPr>
          <a:lstStyle/>
          <a:p>
            <a:pPr algn="just" eaLnBrk="0" hangingPunct="0">
              <a:spcBef>
                <a:spcPct val="50000"/>
              </a:spcBef>
            </a:pPr>
            <a:r>
              <a:rPr lang="zh-CN" altLang="en-US" sz="2400" b="1" dirty="0">
                <a:latin typeface="华文新魏" panose="02010800040101010101" pitchFamily="2" charset="-122"/>
                <a:ea typeface="华文新魏" panose="02010800040101010101" pitchFamily="2" charset="-122"/>
              </a:rPr>
              <a:t>阿富汗参加反恐作战的</a:t>
            </a:r>
            <a:r>
              <a:rPr lang="zh-CN" altLang="en-US" sz="2400" b="1" dirty="0">
                <a:latin typeface="Times New Roman" panose="02020603050405020304" pitchFamily="18" charset="0"/>
                <a:ea typeface="华文新魏" panose="02010800040101010101" pitchFamily="2" charset="-122"/>
              </a:rPr>
              <a:t>“</a:t>
            </a:r>
            <a:r>
              <a:rPr lang="zh-CN" altLang="en-US" sz="2400" b="1" dirty="0">
                <a:latin typeface="华文新魏" panose="02010800040101010101" pitchFamily="2" charset="-122"/>
                <a:ea typeface="华文新魏" panose="02010800040101010101" pitchFamily="2" charset="-122"/>
              </a:rPr>
              <a:t>赫耳墨斯</a:t>
            </a:r>
            <a:r>
              <a:rPr lang="zh-CN" altLang="en-US" sz="2400" b="1" dirty="0">
                <a:latin typeface="Times New Roman" panose="02020603050405020304" pitchFamily="18" charset="0"/>
                <a:ea typeface="华文新魏" panose="02010800040101010101" pitchFamily="2" charset="-122"/>
              </a:rPr>
              <a:t>”</a:t>
            </a:r>
            <a:r>
              <a:rPr lang="zh-CN" altLang="en-US" sz="2400" b="1" dirty="0">
                <a:latin typeface="华文新魏" panose="02010800040101010101" pitchFamily="2" charset="-122"/>
                <a:ea typeface="华文新魏" panose="02010800040101010101" pitchFamily="2" charset="-122"/>
              </a:rPr>
              <a:t>价值</a:t>
            </a:r>
            <a:r>
              <a:rPr lang="en-US" altLang="zh-CN" sz="2400" b="1" dirty="0">
                <a:latin typeface="华文新魏" panose="02010800040101010101" pitchFamily="2" charset="-122"/>
                <a:ea typeface="华文新魏" panose="02010800040101010101" pitchFamily="2" charset="-122"/>
              </a:rPr>
              <a:t>4</a:t>
            </a:r>
            <a:r>
              <a:rPr lang="zh-CN" altLang="en-US" sz="2400" b="1" dirty="0">
                <a:latin typeface="华文新魏" panose="02010800040101010101" pitchFamily="2" charset="-122"/>
                <a:ea typeface="华文新魏" panose="02010800040101010101" pitchFamily="2" charset="-122"/>
              </a:rPr>
              <a:t>万美元，可携带</a:t>
            </a:r>
            <a:r>
              <a:rPr lang="en-US" altLang="zh-CN" sz="2400" b="1" dirty="0">
                <a:latin typeface="华文新魏" panose="02010800040101010101" pitchFamily="2" charset="-122"/>
                <a:ea typeface="华文新魏" panose="02010800040101010101" pitchFamily="2" charset="-122"/>
              </a:rPr>
              <a:t>2</a:t>
            </a:r>
            <a:r>
              <a:rPr lang="zh-CN" altLang="en-US" sz="2400" b="1" dirty="0">
                <a:latin typeface="华文新魏" panose="02010800040101010101" pitchFamily="2" charset="-122"/>
                <a:ea typeface="华文新魏" panose="02010800040101010101" pitchFamily="2" charset="-122"/>
              </a:rPr>
              <a:t>架摄像机，发挥了很好作用。</a:t>
            </a:r>
          </a:p>
        </p:txBody>
      </p:sp>
      <p:pic>
        <p:nvPicPr>
          <p:cNvPr id="105477" name="Picture 5" descr="D:\轻型平台\中华网--新闻中心--美军在阿富汗首次将机器人应用于反恐战(组图).files\323936105.jpg"/>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055938" y="2274888"/>
            <a:ext cx="2678112" cy="3962400"/>
          </a:xfrm>
          <a:prstGeom prst="rect">
            <a:avLst/>
          </a:prstGeom>
          <a:noFill/>
          <a:extLst>
            <a:ext uri="{909E8E84-426E-40DD-AFC4-6F175D3DCCD1}">
              <a14:hiddenFill xmlns:a14="http://schemas.microsoft.com/office/drawing/2010/main">
                <a:solidFill>
                  <a:srgbClr val="FFFFFF"/>
                </a:solidFill>
              </a14:hiddenFill>
            </a:ext>
          </a:extLst>
        </p:spPr>
      </p:pic>
      <p:pic>
        <p:nvPicPr>
          <p:cNvPr id="1054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2255838"/>
            <a:ext cx="3157538" cy="239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考试重点</a:t>
            </a:r>
          </a:p>
        </p:txBody>
      </p:sp>
      <p:sp>
        <p:nvSpPr>
          <p:cNvPr id="3" name="内容占位符 2"/>
          <p:cNvSpPr>
            <a:spLocks noGrp="1"/>
          </p:cNvSpPr>
          <p:nvPr>
            <p:ph idx="1"/>
          </p:nvPr>
        </p:nvSpPr>
        <p:spPr/>
        <p:txBody>
          <a:bodyPr/>
          <a:lstStyle/>
          <a:p>
            <a:r>
              <a:rPr lang="zh-CN" altLang="en-US" dirty="0"/>
              <a:t>题型包括</a:t>
            </a:r>
            <a:endParaRPr lang="en-US" altLang="zh-CN" dirty="0"/>
          </a:p>
          <a:p>
            <a:r>
              <a:rPr lang="zh-CN" altLang="en-US" dirty="0">
                <a:solidFill>
                  <a:srgbClr val="0070C0"/>
                </a:solidFill>
              </a:rPr>
              <a:t>填空题</a:t>
            </a:r>
            <a:endParaRPr lang="en-US" altLang="zh-CN" dirty="0">
              <a:solidFill>
                <a:srgbClr val="0070C0"/>
              </a:solidFill>
            </a:endParaRPr>
          </a:p>
          <a:p>
            <a:r>
              <a:rPr lang="zh-CN" altLang="en-US" dirty="0">
                <a:solidFill>
                  <a:srgbClr val="0070C0"/>
                </a:solidFill>
              </a:rPr>
              <a:t>名词解释</a:t>
            </a:r>
            <a:r>
              <a:rPr lang="zh-CN" altLang="en-US" dirty="0"/>
              <a:t>：重点是解释，先给出定义，然后简单解释其含义</a:t>
            </a:r>
            <a:endParaRPr lang="en-US" altLang="zh-CN" dirty="0"/>
          </a:p>
          <a:p>
            <a:r>
              <a:rPr lang="zh-CN" altLang="en-US" dirty="0">
                <a:solidFill>
                  <a:srgbClr val="0070C0"/>
                </a:solidFill>
              </a:rPr>
              <a:t>简答题</a:t>
            </a:r>
            <a:r>
              <a:rPr lang="zh-CN" altLang="en-US" dirty="0"/>
              <a:t>：</a:t>
            </a:r>
            <a:endParaRPr lang="en-US" altLang="zh-CN" dirty="0"/>
          </a:p>
          <a:p>
            <a:r>
              <a:rPr lang="zh-CN" altLang="en-US" dirty="0">
                <a:solidFill>
                  <a:srgbClr val="0070C0"/>
                </a:solidFill>
              </a:rPr>
              <a:t>论述题</a:t>
            </a:r>
            <a:r>
              <a:rPr lang="zh-CN" altLang="en-US" dirty="0"/>
              <a:t>：</a:t>
            </a:r>
            <a:endParaRPr lang="en-US" altLang="zh-CN" dirty="0"/>
          </a:p>
          <a:p>
            <a:endParaRPr lang="en-US" altLang="zh-CN" dirty="0"/>
          </a:p>
          <a:p>
            <a:r>
              <a:rPr lang="zh-CN" altLang="en-US" dirty="0"/>
              <a:t>注意：概念不同书籍会有所不同，</a:t>
            </a:r>
            <a:r>
              <a:rPr lang="zh-CN" altLang="en-US" dirty="0">
                <a:solidFill>
                  <a:srgbClr val="FF0066"/>
                </a:solidFill>
              </a:rPr>
              <a:t>以</a:t>
            </a:r>
            <a:r>
              <a:rPr lang="en-US" altLang="zh-CN" dirty="0" err="1">
                <a:solidFill>
                  <a:srgbClr val="FF0066"/>
                </a:solidFill>
              </a:rPr>
              <a:t>ppt</a:t>
            </a:r>
            <a:r>
              <a:rPr lang="zh-CN" altLang="en-US" dirty="0">
                <a:solidFill>
                  <a:srgbClr val="FF0066"/>
                </a:solidFill>
              </a:rPr>
              <a:t>为准。</a:t>
            </a:r>
            <a:endParaRPr lang="en-US" altLang="zh-CN" dirty="0">
              <a:solidFill>
                <a:srgbClr val="FF0066"/>
              </a:solidFill>
            </a:endParaRPr>
          </a:p>
          <a:p>
            <a:r>
              <a:rPr lang="zh-CN" altLang="en-US" dirty="0">
                <a:solidFill>
                  <a:srgbClr val="FF0066"/>
                </a:solidFill>
              </a:rPr>
              <a:t>范围：上课重点强调的知识点。</a:t>
            </a: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ctrTitle"/>
          </p:nvPr>
        </p:nvSpPr>
        <p:spPr/>
        <p:txBody>
          <a:bodyPr/>
          <a:lstStyle/>
          <a:p>
            <a:pPr eaLnBrk="1" hangingPunct="1"/>
            <a:r>
              <a:rPr lang="el-GR" altLang="zh-CN"/>
              <a:t>μ</a:t>
            </a:r>
            <a:r>
              <a:rPr lang="en-US" altLang="zh-CN">
                <a:ea typeface="宋体" panose="02010600030101010101" pitchFamily="2" charset="-122"/>
              </a:rPr>
              <a:t>C/OS-II</a:t>
            </a:r>
            <a:r>
              <a:rPr lang="zh-CN" altLang="en-US">
                <a:ea typeface="宋体" panose="02010600030101010101" pitchFamily="2" charset="-122"/>
              </a:rPr>
              <a:t>程序设计</a:t>
            </a:r>
          </a:p>
        </p:txBody>
      </p:sp>
      <p:sp>
        <p:nvSpPr>
          <p:cNvPr id="4099" name="副标题 2"/>
          <p:cNvSpPr>
            <a:spLocks noGrp="1"/>
          </p:cNvSpPr>
          <p:nvPr>
            <p:ph type="subTitle" idx="1"/>
          </p:nvPr>
        </p:nvSpPr>
        <p:spPr/>
        <p:txBody>
          <a:bodyPr/>
          <a:lstStyle/>
          <a:p>
            <a:pPr eaLnBrk="1" hangingPunct="1"/>
            <a:r>
              <a:rPr lang="zh-CN" altLang="en-US" dirty="0"/>
              <a:t>控制工程学院</a:t>
            </a: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a:lstStyle/>
          <a:p>
            <a:pPr eaLnBrk="1" hangingPunct="1"/>
            <a:r>
              <a:rPr lang="zh-CN" altLang="en-US">
                <a:ea typeface="宋体" panose="02010600030101010101" pitchFamily="2" charset="-122"/>
              </a:rPr>
              <a:t>本节课必要性</a:t>
            </a:r>
          </a:p>
        </p:txBody>
      </p:sp>
      <p:sp>
        <p:nvSpPr>
          <p:cNvPr id="8195" name="内容占位符 2"/>
          <p:cNvSpPr>
            <a:spLocks noGrp="1"/>
          </p:cNvSpPr>
          <p:nvPr>
            <p:ph idx="1"/>
          </p:nvPr>
        </p:nvSpPr>
        <p:spPr/>
        <p:txBody>
          <a:bodyPr/>
          <a:lstStyle/>
          <a:p>
            <a:pPr eaLnBrk="1" hangingPunct="1"/>
            <a:r>
              <a:rPr lang="zh-CN" altLang="en-US">
                <a:latin typeface="华文新魏" panose="02010800040101010101" pitchFamily="2" charset="-122"/>
                <a:ea typeface="华文新魏" panose="02010800040101010101" pitchFamily="2" charset="-122"/>
              </a:rPr>
              <a:t>如何在</a:t>
            </a:r>
            <a:r>
              <a:rPr lang="en-US" altLang="zh-CN">
                <a:latin typeface="华文新魏" panose="02010800040101010101" pitchFamily="2" charset="-122"/>
                <a:ea typeface="华文新魏" panose="02010800040101010101" pitchFamily="2" charset="-122"/>
              </a:rPr>
              <a:t>μC/OS-II</a:t>
            </a:r>
            <a:r>
              <a:rPr lang="zh-CN" altLang="en-US">
                <a:latin typeface="华文新魏" panose="02010800040101010101" pitchFamily="2" charset="-122"/>
                <a:ea typeface="华文新魏" panose="02010800040101010101" pitchFamily="2" charset="-122"/>
              </a:rPr>
              <a:t>环境下进行</a:t>
            </a:r>
            <a:r>
              <a:rPr lang="zh-CN" altLang="en-US">
                <a:solidFill>
                  <a:srgbClr val="FF0505"/>
                </a:solidFill>
                <a:latin typeface="华文新魏" panose="02010800040101010101" pitchFamily="2" charset="-122"/>
                <a:ea typeface="华文新魏" panose="02010800040101010101" pitchFamily="2" charset="-122"/>
              </a:rPr>
              <a:t>程序设计</a:t>
            </a:r>
            <a:r>
              <a:rPr lang="zh-CN" altLang="en-US">
                <a:latin typeface="华文新魏" panose="02010800040101010101" pitchFamily="2" charset="-122"/>
                <a:ea typeface="华文新魏" panose="02010800040101010101" pitchFamily="2" charset="-122"/>
              </a:rPr>
              <a:t>？</a:t>
            </a:r>
            <a:endParaRPr lang="en-US" altLang="zh-CN">
              <a:latin typeface="华文新魏" panose="02010800040101010101" pitchFamily="2" charset="-122"/>
              <a:ea typeface="华文新魏" panose="02010800040101010101" pitchFamily="2" charset="-122"/>
            </a:endParaRPr>
          </a:p>
          <a:p>
            <a:pPr eaLnBrk="1" hangingPunct="1"/>
            <a:endParaRPr lang="en-US" altLang="zh-CN">
              <a:latin typeface="华文新魏" panose="02010800040101010101" pitchFamily="2" charset="-122"/>
              <a:ea typeface="华文新魏" panose="02010800040101010101" pitchFamily="2" charset="-122"/>
            </a:endParaRPr>
          </a:p>
          <a:p>
            <a:pPr eaLnBrk="1" hangingPunct="1"/>
            <a:r>
              <a:rPr lang="zh-CN" altLang="en-US">
                <a:latin typeface="华文新魏" panose="02010800040101010101" pitchFamily="2" charset="-122"/>
                <a:ea typeface="华文新魏" panose="02010800040101010101" pitchFamily="2" charset="-122"/>
              </a:rPr>
              <a:t>有了</a:t>
            </a:r>
            <a:r>
              <a:rPr lang="en-US" altLang="zh-CN">
                <a:latin typeface="华文新魏" panose="02010800040101010101" pitchFamily="2" charset="-122"/>
                <a:ea typeface="华文新魏" panose="02010800040101010101" pitchFamily="2" charset="-122"/>
              </a:rPr>
              <a:t>μC/OS-II</a:t>
            </a:r>
            <a:r>
              <a:rPr lang="zh-CN" altLang="en-US">
                <a:latin typeface="华文新魏" panose="02010800040101010101" pitchFamily="2" charset="-122"/>
                <a:ea typeface="华文新魏" panose="02010800040101010101" pitchFamily="2" charset="-122"/>
              </a:rPr>
              <a:t>，那不是只需要写</a:t>
            </a:r>
            <a:r>
              <a:rPr lang="zh-CN" altLang="en-US">
                <a:solidFill>
                  <a:srgbClr val="006600"/>
                </a:solidFill>
                <a:latin typeface="华文新魏" panose="02010800040101010101" pitchFamily="2" charset="-122"/>
                <a:ea typeface="华文新魏" panose="02010800040101010101" pitchFamily="2" charset="-122"/>
              </a:rPr>
              <a:t>功能代码</a:t>
            </a:r>
            <a:r>
              <a:rPr lang="zh-CN" altLang="en-US">
                <a:latin typeface="华文新魏" panose="02010800040101010101" pitchFamily="2" charset="-122"/>
                <a:ea typeface="华文新魏" panose="02010800040101010101" pitchFamily="2" charset="-122"/>
              </a:rPr>
              <a:t>就可以了吗？</a:t>
            </a:r>
            <a:endParaRPr lang="en-US" altLang="zh-CN">
              <a:latin typeface="华文新魏" panose="02010800040101010101" pitchFamily="2" charset="-122"/>
              <a:ea typeface="华文新魏" panose="02010800040101010101" pitchFamily="2" charset="-122"/>
            </a:endParaRPr>
          </a:p>
          <a:p>
            <a:pPr eaLnBrk="1" hangingPunct="1"/>
            <a:endParaRPr lang="en-US" altLang="zh-CN">
              <a:latin typeface="华文新魏" panose="02010800040101010101" pitchFamily="2" charset="-122"/>
              <a:ea typeface="华文新魏" panose="02010800040101010101" pitchFamily="2" charset="-122"/>
            </a:endParaRPr>
          </a:p>
          <a:p>
            <a:pPr eaLnBrk="1" hangingPunct="1"/>
            <a:r>
              <a:rPr lang="zh-CN" altLang="en-US">
                <a:latin typeface="华文新魏" panose="02010800040101010101" pitchFamily="2" charset="-122"/>
                <a:ea typeface="华文新魏" panose="02010800040101010101" pitchFamily="2" charset="-122"/>
              </a:rPr>
              <a:t>回忆一下</a:t>
            </a:r>
            <a:r>
              <a:rPr lang="en-US" altLang="zh-CN">
                <a:latin typeface="华文新魏" panose="02010800040101010101" pitchFamily="2" charset="-122"/>
                <a:ea typeface="华文新魏" panose="02010800040101010101" pitchFamily="2" charset="-122"/>
              </a:rPr>
              <a:t>1/3</a:t>
            </a:r>
            <a:r>
              <a:rPr lang="zh-CN" altLang="en-US">
                <a:latin typeface="华文新魏" panose="02010800040101010101" pitchFamily="2" charset="-122"/>
                <a:ea typeface="华文新魏" panose="02010800040101010101" pitchFamily="2" charset="-122"/>
              </a:rPr>
              <a:t>秒亮灭</a:t>
            </a:r>
            <a:r>
              <a:rPr lang="en-US" altLang="zh-CN">
                <a:latin typeface="华文新魏" panose="02010800040101010101" pitchFamily="2" charset="-122"/>
                <a:ea typeface="华文新魏" panose="02010800040101010101" pitchFamily="2" charset="-122"/>
              </a:rPr>
              <a:t>LED</a:t>
            </a:r>
            <a:r>
              <a:rPr lang="zh-CN" altLang="en-US">
                <a:latin typeface="华文新魏" panose="02010800040101010101" pitchFamily="2" charset="-122"/>
                <a:ea typeface="华文新魏" panose="02010800040101010101" pitchFamily="2" charset="-122"/>
              </a:rPr>
              <a:t>灯的程序：</a:t>
            </a:r>
            <a:endParaRPr lang="zh-CN" altLang="en-US">
              <a:ea typeface="宋体" panose="02010600030101010101" pitchFamily="2" charset="-122"/>
            </a:endParaRP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a:lstStyle/>
          <a:p>
            <a:pPr eaLnBrk="1" hangingPunct="1"/>
            <a:r>
              <a:rPr lang="zh-CN" altLang="en-US">
                <a:ea typeface="宋体" panose="02010600030101010101" pitchFamily="2" charset="-122"/>
              </a:rPr>
              <a:t>案例分析</a:t>
            </a:r>
          </a:p>
        </p:txBody>
      </p:sp>
      <p:sp>
        <p:nvSpPr>
          <p:cNvPr id="4" name="Rectangle 22"/>
          <p:cNvSpPr>
            <a:spLocks noChangeArrowheads="1"/>
          </p:cNvSpPr>
          <p:nvPr/>
        </p:nvSpPr>
        <p:spPr bwMode="auto">
          <a:xfrm>
            <a:off x="2532063" y="1373189"/>
            <a:ext cx="7307262" cy="3132137"/>
          </a:xfrm>
          <a:prstGeom prst="rect">
            <a:avLst/>
          </a:prstGeom>
          <a:solidFill>
            <a:schemeClr val="bg1"/>
          </a:solidFill>
          <a:ln w="19050" algn="ctr">
            <a:solidFill>
              <a:srgbClr val="007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1800"/>
              <a:t>void Task1(void *pdata)</a:t>
            </a:r>
          </a:p>
          <a:p>
            <a:pPr algn="just">
              <a:spcBef>
                <a:spcPct val="0"/>
              </a:spcBef>
              <a:buClrTx/>
              <a:buFontTx/>
              <a:buNone/>
            </a:pPr>
            <a:r>
              <a:rPr kumimoji="1" lang="en-US" altLang="zh-CN" sz="1800"/>
              <a:t>{</a:t>
            </a:r>
          </a:p>
          <a:p>
            <a:pPr algn="just">
              <a:spcBef>
                <a:spcPct val="0"/>
              </a:spcBef>
              <a:buClrTx/>
              <a:buFontTx/>
              <a:buNone/>
            </a:pPr>
            <a:r>
              <a:rPr kumimoji="1" lang="en-US" altLang="zh-CN" sz="1800"/>
              <a:t>    pdata = pdata; </a:t>
            </a:r>
          </a:p>
          <a:p>
            <a:pPr algn="just">
              <a:spcBef>
                <a:spcPct val="0"/>
              </a:spcBef>
              <a:buClrTx/>
              <a:buFontTx/>
              <a:buNone/>
            </a:pPr>
            <a:r>
              <a:rPr kumimoji="1" lang="en-US" altLang="zh-CN" sz="1800"/>
              <a:t>    IO0DIR |= LED2; 	</a:t>
            </a:r>
          </a:p>
          <a:p>
            <a:pPr algn="just">
              <a:spcBef>
                <a:spcPct val="0"/>
              </a:spcBef>
              <a:buClrTx/>
              <a:buFontTx/>
              <a:buNone/>
            </a:pPr>
            <a:r>
              <a:rPr kumimoji="1" lang="en-US" altLang="zh-CN" sz="1800"/>
              <a:t>    while (1) {</a:t>
            </a:r>
          </a:p>
          <a:p>
            <a:pPr algn="just">
              <a:spcBef>
                <a:spcPct val="0"/>
              </a:spcBef>
              <a:buClrTx/>
              <a:buFontTx/>
              <a:buNone/>
            </a:pPr>
            <a:r>
              <a:rPr kumimoji="1" lang="en-US" altLang="zh-CN" sz="1800"/>
              <a:t>        IO0CLR = LED2; </a:t>
            </a:r>
          </a:p>
          <a:p>
            <a:pPr algn="just">
              <a:spcBef>
                <a:spcPct val="0"/>
              </a:spcBef>
              <a:buClrTx/>
              <a:buFontTx/>
              <a:buNone/>
            </a:pPr>
            <a:r>
              <a:rPr kumimoji="1" lang="en-US" altLang="zh-CN" sz="1800"/>
              <a:t>        OSTimeDly(OS_TICKS_PER_SEC / 3); </a:t>
            </a:r>
          </a:p>
          <a:p>
            <a:pPr algn="just">
              <a:spcBef>
                <a:spcPct val="0"/>
              </a:spcBef>
              <a:buClrTx/>
              <a:buFontTx/>
              <a:buNone/>
            </a:pPr>
            <a:r>
              <a:rPr kumimoji="1" lang="en-US" altLang="zh-CN" sz="1800"/>
              <a:t>        IO0SET = LED2; 	        </a:t>
            </a:r>
          </a:p>
          <a:p>
            <a:pPr algn="just">
              <a:spcBef>
                <a:spcPct val="0"/>
              </a:spcBef>
              <a:buClrTx/>
              <a:buFontTx/>
              <a:buNone/>
            </a:pPr>
            <a:r>
              <a:rPr kumimoji="1" lang="en-US" altLang="zh-CN" sz="1800"/>
              <a:t>        OSTimeDly(OS_TICKS_PER_SEC / 3); </a:t>
            </a:r>
          </a:p>
          <a:p>
            <a:pPr algn="just">
              <a:spcBef>
                <a:spcPct val="0"/>
              </a:spcBef>
              <a:buClrTx/>
              <a:buFontTx/>
              <a:buNone/>
            </a:pPr>
            <a:r>
              <a:rPr kumimoji="1" lang="en-US" altLang="zh-CN" sz="1800"/>
              <a:t>    }</a:t>
            </a:r>
          </a:p>
          <a:p>
            <a:pPr algn="just">
              <a:spcBef>
                <a:spcPct val="0"/>
              </a:spcBef>
              <a:buClrTx/>
              <a:buFontTx/>
              <a:buNone/>
            </a:pPr>
            <a:r>
              <a:rPr kumimoji="1" lang="en-US" altLang="zh-CN" sz="1800"/>
              <a:t>}</a:t>
            </a:r>
          </a:p>
        </p:txBody>
      </p:sp>
      <p:grpSp>
        <p:nvGrpSpPr>
          <p:cNvPr id="5" name="Group 7"/>
          <p:cNvGrpSpPr/>
          <p:nvPr/>
        </p:nvGrpSpPr>
        <p:grpSpPr bwMode="auto">
          <a:xfrm>
            <a:off x="2517775" y="1949451"/>
            <a:ext cx="7321550" cy="288925"/>
            <a:chOff x="627" y="2001"/>
            <a:chExt cx="4612" cy="182"/>
          </a:xfrm>
        </p:grpSpPr>
        <p:sp>
          <p:nvSpPr>
            <p:cNvPr id="9237" name="Rectangle 8"/>
            <p:cNvSpPr>
              <a:spLocks noChangeArrowheads="1"/>
            </p:cNvSpPr>
            <p:nvPr/>
          </p:nvSpPr>
          <p:spPr bwMode="auto">
            <a:xfrm>
              <a:off x="627" y="2001"/>
              <a:ext cx="2979" cy="182"/>
            </a:xfrm>
            <a:prstGeom prst="rect">
              <a:avLst/>
            </a:prstGeom>
            <a:solidFill>
              <a:srgbClr val="D7D7D7">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238" name="Text Box 9"/>
            <p:cNvSpPr txBox="1">
              <a:spLocks noChangeArrowheads="1"/>
            </p:cNvSpPr>
            <p:nvPr/>
          </p:nvSpPr>
          <p:spPr bwMode="auto">
            <a:xfrm>
              <a:off x="636" y="2002"/>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r" eaLnBrk="1" hangingPunct="1">
                <a:spcBef>
                  <a:spcPct val="0"/>
                </a:spcBef>
                <a:buClrTx/>
                <a:buFontTx/>
                <a:buNone/>
              </a:pPr>
              <a:r>
                <a:rPr kumimoji="1" lang="zh-CN" altLang="en-US" sz="1600"/>
                <a:t>目标初始化</a:t>
              </a:r>
            </a:p>
          </p:txBody>
        </p:sp>
      </p:grpSp>
      <p:grpSp>
        <p:nvGrpSpPr>
          <p:cNvPr id="8" name="Group 26"/>
          <p:cNvGrpSpPr/>
          <p:nvPr/>
        </p:nvGrpSpPr>
        <p:grpSpPr bwMode="auto">
          <a:xfrm>
            <a:off x="2517775" y="3354389"/>
            <a:ext cx="7321550" cy="288925"/>
            <a:chOff x="627" y="2500"/>
            <a:chExt cx="4612" cy="182"/>
          </a:xfrm>
        </p:grpSpPr>
        <p:sp>
          <p:nvSpPr>
            <p:cNvPr id="9235" name="Rectangle 10"/>
            <p:cNvSpPr>
              <a:spLocks noChangeArrowheads="1"/>
            </p:cNvSpPr>
            <p:nvPr/>
          </p:nvSpPr>
          <p:spPr bwMode="auto">
            <a:xfrm>
              <a:off x="627" y="2500"/>
              <a:ext cx="2979" cy="182"/>
            </a:xfrm>
            <a:prstGeom prst="rect">
              <a:avLst/>
            </a:prstGeom>
            <a:solidFill>
              <a:srgbClr val="D7D7D7">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236" name="Text Box 11"/>
            <p:cNvSpPr txBox="1">
              <a:spLocks noChangeArrowheads="1"/>
            </p:cNvSpPr>
            <p:nvPr/>
          </p:nvSpPr>
          <p:spPr bwMode="auto">
            <a:xfrm>
              <a:off x="636" y="2501"/>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r" eaLnBrk="1" hangingPunct="1">
                <a:spcBef>
                  <a:spcPct val="0"/>
                </a:spcBef>
                <a:buClrTx/>
                <a:buFontTx/>
                <a:buNone/>
              </a:pPr>
              <a:r>
                <a:rPr kumimoji="1" lang="zh-CN" altLang="en-US" sz="1600"/>
                <a:t>熄灭</a:t>
              </a:r>
              <a:r>
                <a:rPr kumimoji="1" lang="en-US" altLang="zh-CN" sz="1600"/>
                <a:t>LED2</a:t>
              </a:r>
            </a:p>
          </p:txBody>
        </p:sp>
      </p:grpSp>
      <p:sp>
        <p:nvSpPr>
          <p:cNvPr id="11" name="Rectangle 12"/>
          <p:cNvSpPr>
            <a:spLocks noChangeArrowheads="1"/>
          </p:cNvSpPr>
          <p:nvPr/>
        </p:nvSpPr>
        <p:spPr bwMode="auto">
          <a:xfrm>
            <a:off x="2854326" y="873125"/>
            <a:ext cx="19843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 typeface="Wingdings" panose="05000000000000000000" pitchFamily="2" charset="2"/>
              <a:buChar char=""/>
            </a:pPr>
            <a:r>
              <a:rPr kumimoji="1" lang="en-US" altLang="zh-CN" sz="2000"/>
              <a:t> </a:t>
            </a:r>
            <a:r>
              <a:rPr kumimoji="1" lang="zh-CN" altLang="en-US" sz="2000"/>
              <a:t>用户任务代码</a:t>
            </a:r>
          </a:p>
        </p:txBody>
      </p:sp>
      <p:grpSp>
        <p:nvGrpSpPr>
          <p:cNvPr id="12" name="Group 23"/>
          <p:cNvGrpSpPr/>
          <p:nvPr/>
        </p:nvGrpSpPr>
        <p:grpSpPr bwMode="auto">
          <a:xfrm>
            <a:off x="2517775" y="2236789"/>
            <a:ext cx="7321550" cy="288925"/>
            <a:chOff x="627" y="1796"/>
            <a:chExt cx="4612" cy="182"/>
          </a:xfrm>
        </p:grpSpPr>
        <p:sp>
          <p:nvSpPr>
            <p:cNvPr id="9233" name="Rectangle 13"/>
            <p:cNvSpPr>
              <a:spLocks noChangeArrowheads="1"/>
            </p:cNvSpPr>
            <p:nvPr/>
          </p:nvSpPr>
          <p:spPr bwMode="auto">
            <a:xfrm>
              <a:off x="627" y="1796"/>
              <a:ext cx="2979" cy="182"/>
            </a:xfrm>
            <a:prstGeom prst="rect">
              <a:avLst/>
            </a:prstGeom>
            <a:solidFill>
              <a:srgbClr val="D7D7D7">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234" name="Text Box 14"/>
            <p:cNvSpPr txBox="1">
              <a:spLocks noChangeArrowheads="1"/>
            </p:cNvSpPr>
            <p:nvPr/>
          </p:nvSpPr>
          <p:spPr bwMode="auto">
            <a:xfrm>
              <a:off x="636" y="1797"/>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r" eaLnBrk="1" hangingPunct="1">
                <a:spcBef>
                  <a:spcPct val="0"/>
                </a:spcBef>
                <a:buClrTx/>
                <a:buFontTx/>
                <a:buNone/>
              </a:pPr>
              <a:r>
                <a:rPr kumimoji="1" lang="zh-CN" altLang="en-US" sz="1600"/>
                <a:t>初始化</a:t>
              </a:r>
              <a:r>
                <a:rPr kumimoji="1" lang="en-US" altLang="zh-CN" sz="1600"/>
                <a:t>GPIO</a:t>
              </a:r>
            </a:p>
          </p:txBody>
        </p:sp>
      </p:grpSp>
      <p:grpSp>
        <p:nvGrpSpPr>
          <p:cNvPr id="15" name="Group 24"/>
          <p:cNvGrpSpPr/>
          <p:nvPr/>
        </p:nvGrpSpPr>
        <p:grpSpPr bwMode="auto">
          <a:xfrm>
            <a:off x="2517775" y="2778126"/>
            <a:ext cx="7321550" cy="288925"/>
            <a:chOff x="627" y="2137"/>
            <a:chExt cx="4612" cy="182"/>
          </a:xfrm>
        </p:grpSpPr>
        <p:sp>
          <p:nvSpPr>
            <p:cNvPr id="9231" name="Rectangle 16"/>
            <p:cNvSpPr>
              <a:spLocks noChangeArrowheads="1"/>
            </p:cNvSpPr>
            <p:nvPr/>
          </p:nvSpPr>
          <p:spPr bwMode="auto">
            <a:xfrm>
              <a:off x="627" y="2137"/>
              <a:ext cx="2979" cy="182"/>
            </a:xfrm>
            <a:prstGeom prst="rect">
              <a:avLst/>
            </a:prstGeom>
            <a:solidFill>
              <a:srgbClr val="D7D7D7">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232" name="Text Box 17"/>
            <p:cNvSpPr txBox="1">
              <a:spLocks noChangeArrowheads="1"/>
            </p:cNvSpPr>
            <p:nvPr/>
          </p:nvSpPr>
          <p:spPr bwMode="auto">
            <a:xfrm>
              <a:off x="636" y="2138"/>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r" eaLnBrk="1" hangingPunct="1">
                <a:spcBef>
                  <a:spcPct val="0"/>
                </a:spcBef>
                <a:buClrTx/>
                <a:buFontTx/>
                <a:buNone/>
              </a:pPr>
              <a:r>
                <a:rPr kumimoji="1" lang="zh-CN" altLang="en-US" sz="1600"/>
                <a:t>点亮</a:t>
              </a:r>
              <a:r>
                <a:rPr kumimoji="1" lang="en-US" altLang="zh-CN" sz="1600"/>
                <a:t>LED2</a:t>
              </a:r>
            </a:p>
          </p:txBody>
        </p:sp>
      </p:grpSp>
      <p:grpSp>
        <p:nvGrpSpPr>
          <p:cNvPr id="18" name="Group 25"/>
          <p:cNvGrpSpPr/>
          <p:nvPr/>
        </p:nvGrpSpPr>
        <p:grpSpPr bwMode="auto">
          <a:xfrm>
            <a:off x="2517775" y="3065464"/>
            <a:ext cx="7321550" cy="288925"/>
            <a:chOff x="627" y="2318"/>
            <a:chExt cx="4612" cy="182"/>
          </a:xfrm>
        </p:grpSpPr>
        <p:sp>
          <p:nvSpPr>
            <p:cNvPr id="9229" name="Rectangle 18"/>
            <p:cNvSpPr>
              <a:spLocks noChangeArrowheads="1"/>
            </p:cNvSpPr>
            <p:nvPr/>
          </p:nvSpPr>
          <p:spPr bwMode="auto">
            <a:xfrm>
              <a:off x="627" y="2318"/>
              <a:ext cx="2979" cy="182"/>
            </a:xfrm>
            <a:prstGeom prst="rect">
              <a:avLst/>
            </a:prstGeom>
            <a:solidFill>
              <a:srgbClr val="D7D7D7">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230" name="Text Box 19"/>
            <p:cNvSpPr txBox="1">
              <a:spLocks noChangeArrowheads="1"/>
            </p:cNvSpPr>
            <p:nvPr/>
          </p:nvSpPr>
          <p:spPr bwMode="auto">
            <a:xfrm>
              <a:off x="636" y="2319"/>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r" eaLnBrk="1" hangingPunct="1">
                <a:spcBef>
                  <a:spcPct val="0"/>
                </a:spcBef>
                <a:buClrTx/>
                <a:buFontTx/>
                <a:buNone/>
              </a:pPr>
              <a:r>
                <a:rPr kumimoji="1" lang="zh-CN" altLang="en-US" sz="1600"/>
                <a:t>等待</a:t>
              </a:r>
              <a:r>
                <a:rPr kumimoji="1" lang="en-US" altLang="zh-CN" sz="1600"/>
                <a:t>1/3</a:t>
              </a:r>
              <a:r>
                <a:rPr kumimoji="1" lang="zh-CN" altLang="en-US" sz="1600"/>
                <a:t>秒</a:t>
              </a:r>
            </a:p>
          </p:txBody>
        </p:sp>
      </p:grpSp>
      <p:grpSp>
        <p:nvGrpSpPr>
          <p:cNvPr id="21" name="Group 27"/>
          <p:cNvGrpSpPr/>
          <p:nvPr/>
        </p:nvGrpSpPr>
        <p:grpSpPr bwMode="auto">
          <a:xfrm>
            <a:off x="2517775" y="3641726"/>
            <a:ext cx="7321550" cy="288925"/>
            <a:chOff x="627" y="2681"/>
            <a:chExt cx="4612" cy="182"/>
          </a:xfrm>
        </p:grpSpPr>
        <p:sp>
          <p:nvSpPr>
            <p:cNvPr id="9227" name="Rectangle 20"/>
            <p:cNvSpPr>
              <a:spLocks noChangeArrowheads="1"/>
            </p:cNvSpPr>
            <p:nvPr/>
          </p:nvSpPr>
          <p:spPr bwMode="auto">
            <a:xfrm>
              <a:off x="627" y="2681"/>
              <a:ext cx="2979" cy="182"/>
            </a:xfrm>
            <a:prstGeom prst="rect">
              <a:avLst/>
            </a:prstGeom>
            <a:solidFill>
              <a:srgbClr val="D7D7D7">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228" name="Text Box 21"/>
            <p:cNvSpPr txBox="1">
              <a:spLocks noChangeArrowheads="1"/>
            </p:cNvSpPr>
            <p:nvPr/>
          </p:nvSpPr>
          <p:spPr bwMode="auto">
            <a:xfrm>
              <a:off x="636" y="2682"/>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r" eaLnBrk="1" hangingPunct="1">
                <a:spcBef>
                  <a:spcPct val="0"/>
                </a:spcBef>
                <a:buClrTx/>
                <a:buFontTx/>
                <a:buNone/>
              </a:pPr>
              <a:r>
                <a:rPr kumimoji="1" lang="zh-CN" altLang="en-US" sz="1600"/>
                <a:t>等待</a:t>
              </a:r>
              <a:r>
                <a:rPr kumimoji="1" lang="en-US" altLang="zh-CN" sz="1600"/>
                <a:t>1/3</a:t>
              </a:r>
              <a:r>
                <a:rPr kumimoji="1" lang="zh-CN" altLang="en-US" sz="1600"/>
                <a:t>秒</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up)">
                                      <p:cBhvr>
                                        <p:cTn id="14" dur="500"/>
                                        <p:tgtEl>
                                          <p:spTgt spid="5"/>
                                        </p:tgtEl>
                                      </p:cBhvr>
                                    </p:animEffec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up)">
                                      <p:cBhvr>
                                        <p:cTn id="18" dur="500"/>
                                        <p:tgtEl>
                                          <p:spTgt spid="12"/>
                                        </p:tgtEl>
                                      </p:cBhvr>
                                    </p:animEffect>
                                  </p:childTnLst>
                                </p:cTn>
                              </p:par>
                            </p:childTnLst>
                          </p:cTn>
                        </p:par>
                        <p:par>
                          <p:cTn id="19" fill="hold">
                            <p:stCondLst>
                              <p:cond delay="1500"/>
                            </p:stCondLst>
                            <p:childTnLst>
                              <p:par>
                                <p:cTn id="20" presetID="22" presetClass="entr" presetSubtype="1"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up)">
                                      <p:cBhvr>
                                        <p:cTn id="22" dur="500"/>
                                        <p:tgtEl>
                                          <p:spTgt spid="15"/>
                                        </p:tgtEl>
                                      </p:cBhvr>
                                    </p:animEffect>
                                  </p:childTnLst>
                                </p:cTn>
                              </p:par>
                            </p:childTnLst>
                          </p:cTn>
                        </p:par>
                        <p:par>
                          <p:cTn id="23" fill="hold">
                            <p:stCondLst>
                              <p:cond delay="2000"/>
                            </p:stCondLst>
                            <p:childTnLst>
                              <p:par>
                                <p:cTn id="24" presetID="22" presetClass="entr" presetSubtype="1" fill="hold"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up)">
                                      <p:cBhvr>
                                        <p:cTn id="26" dur="500"/>
                                        <p:tgtEl>
                                          <p:spTgt spid="18"/>
                                        </p:tgtEl>
                                      </p:cBhvr>
                                    </p:animEffect>
                                  </p:childTnLst>
                                </p:cTn>
                              </p:par>
                            </p:childTnLst>
                          </p:cTn>
                        </p:par>
                        <p:par>
                          <p:cTn id="27" fill="hold">
                            <p:stCondLst>
                              <p:cond delay="2500"/>
                            </p:stCondLst>
                            <p:childTnLst>
                              <p:par>
                                <p:cTn id="28" presetID="22" presetClass="entr" presetSubtype="1"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up)">
                                      <p:cBhvr>
                                        <p:cTn id="30" dur="500"/>
                                        <p:tgtEl>
                                          <p:spTgt spid="8"/>
                                        </p:tgtEl>
                                      </p:cBhvr>
                                    </p:animEffect>
                                  </p:childTnLst>
                                </p:cTn>
                              </p:par>
                            </p:childTnLst>
                          </p:cTn>
                        </p:par>
                        <p:par>
                          <p:cTn id="31" fill="hold">
                            <p:stCondLst>
                              <p:cond delay="3000"/>
                            </p:stCondLst>
                            <p:childTnLst>
                              <p:par>
                                <p:cTn id="32" presetID="22" presetClass="entr" presetSubtype="1" fill="hold" nodeType="after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up)">
                                      <p:cBhvr>
                                        <p:cTn id="3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p:txBody>
          <a:bodyPr/>
          <a:lstStyle/>
          <a:p>
            <a:pPr eaLnBrk="1" hangingPunct="1"/>
            <a:r>
              <a:rPr lang="zh-CN" altLang="en-US">
                <a:ea typeface="宋体" panose="02010600030101010101" pitchFamily="2" charset="-122"/>
              </a:rPr>
              <a:t>继续分析</a:t>
            </a:r>
          </a:p>
        </p:txBody>
      </p:sp>
      <p:sp>
        <p:nvSpPr>
          <p:cNvPr id="3" name="内容占位符 2"/>
          <p:cNvSpPr>
            <a:spLocks noGrp="1"/>
          </p:cNvSpPr>
          <p:nvPr>
            <p:ph idx="1"/>
          </p:nvPr>
        </p:nvSpPr>
        <p:spPr>
          <a:xfrm>
            <a:off x="1981200" y="4600576"/>
            <a:ext cx="8229600" cy="665163"/>
          </a:xfrm>
        </p:spPr>
        <p:txBody>
          <a:bodyPr/>
          <a:lstStyle/>
          <a:p>
            <a:pPr eaLnBrk="1" hangingPunct="1"/>
            <a:r>
              <a:rPr lang="zh-CN" altLang="en-US">
                <a:ea typeface="宋体" panose="02010600030101010101" pitchFamily="2" charset="-122"/>
              </a:rPr>
              <a:t>本质：用</a:t>
            </a:r>
            <a:r>
              <a:rPr lang="zh-CN" altLang="en-US">
                <a:solidFill>
                  <a:srgbClr val="FF0505"/>
                </a:solidFill>
                <a:ea typeface="宋体" panose="02010600030101010101" pitchFamily="2" charset="-122"/>
              </a:rPr>
              <a:t>规则限制 </a:t>
            </a:r>
            <a:r>
              <a:rPr lang="zh-CN" altLang="en-US">
                <a:solidFill>
                  <a:srgbClr val="006600"/>
                </a:solidFill>
                <a:ea typeface="宋体" panose="02010600030101010101" pitchFamily="2" charset="-122"/>
              </a:rPr>
              <a:t>替换</a:t>
            </a:r>
            <a:r>
              <a:rPr lang="zh-CN" altLang="en-US">
                <a:ea typeface="宋体" panose="02010600030101010101" pitchFamily="2" charset="-122"/>
              </a:rPr>
              <a:t> </a:t>
            </a:r>
            <a:r>
              <a:rPr lang="zh-CN" altLang="en-US">
                <a:solidFill>
                  <a:srgbClr val="0070C0"/>
                </a:solidFill>
                <a:ea typeface="宋体" panose="02010600030101010101" pitchFamily="2" charset="-122"/>
              </a:rPr>
              <a:t>逻辑缠绕</a:t>
            </a:r>
          </a:p>
        </p:txBody>
      </p:sp>
      <p:sp>
        <p:nvSpPr>
          <p:cNvPr id="4" name="Rectangle 2"/>
          <p:cNvSpPr>
            <a:spLocks noChangeArrowheads="1"/>
          </p:cNvSpPr>
          <p:nvPr/>
        </p:nvSpPr>
        <p:spPr bwMode="auto">
          <a:xfrm>
            <a:off x="3200400" y="1104900"/>
            <a:ext cx="4114800" cy="32766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en-US" altLang="zh-CN" sz="1400"/>
              <a:t>void  OSTimeDly (INT16U ticks) </a:t>
            </a:r>
          </a:p>
          <a:p>
            <a:pPr>
              <a:spcBef>
                <a:spcPct val="0"/>
              </a:spcBef>
              <a:buClrTx/>
              <a:buFontTx/>
              <a:buNone/>
            </a:pPr>
            <a:r>
              <a:rPr lang="en-US" altLang="zh-CN" sz="1400"/>
              <a:t>{</a:t>
            </a:r>
          </a:p>
          <a:p>
            <a:pPr>
              <a:spcBef>
                <a:spcPct val="0"/>
              </a:spcBef>
              <a:buClrTx/>
              <a:buFontTx/>
              <a:buNone/>
            </a:pPr>
            <a:r>
              <a:rPr lang="en-US" altLang="zh-CN" sz="1400"/>
              <a:t>    if (ticks &gt; 0) </a:t>
            </a:r>
          </a:p>
          <a:p>
            <a:pPr>
              <a:spcBef>
                <a:spcPct val="0"/>
              </a:spcBef>
              <a:buClrTx/>
              <a:buFontTx/>
              <a:buNone/>
            </a:pPr>
            <a:r>
              <a:rPr lang="en-US" altLang="zh-CN" sz="1400"/>
              <a:t>    {</a:t>
            </a:r>
          </a:p>
          <a:p>
            <a:pPr>
              <a:spcBef>
                <a:spcPct val="0"/>
              </a:spcBef>
              <a:buClrTx/>
              <a:buFontTx/>
              <a:buNone/>
            </a:pPr>
            <a:r>
              <a:rPr lang="en-US" altLang="zh-CN" sz="1400"/>
              <a:t>        OS_ENTER_CRITICAL();</a:t>
            </a:r>
          </a:p>
          <a:p>
            <a:pPr>
              <a:spcBef>
                <a:spcPct val="0"/>
              </a:spcBef>
              <a:buClrTx/>
              <a:buFontTx/>
              <a:buNone/>
            </a:pPr>
            <a:r>
              <a:rPr lang="en-US" altLang="zh-CN" sz="1400"/>
              <a:t>        if ((OSRdyTbl[OSTCBCur-&gt;OSTCBY] &amp;= </a:t>
            </a:r>
          </a:p>
          <a:p>
            <a:pPr>
              <a:spcBef>
                <a:spcPct val="0"/>
              </a:spcBef>
              <a:buClrTx/>
              <a:buFontTx/>
              <a:buNone/>
            </a:pPr>
            <a:r>
              <a:rPr lang="en-US" altLang="zh-CN" sz="1400"/>
              <a:t>            ~OSTCBCur-&gt;OSTCBBitX) == 0)</a:t>
            </a:r>
          </a:p>
          <a:p>
            <a:pPr>
              <a:spcBef>
                <a:spcPct val="0"/>
              </a:spcBef>
              <a:buClrTx/>
              <a:buFontTx/>
              <a:buNone/>
            </a:pPr>
            <a:r>
              <a:rPr lang="en-US" altLang="zh-CN" sz="1400"/>
              <a:t>        {</a:t>
            </a:r>
          </a:p>
          <a:p>
            <a:pPr>
              <a:spcBef>
                <a:spcPct val="0"/>
              </a:spcBef>
              <a:buClrTx/>
              <a:buFontTx/>
              <a:buNone/>
            </a:pPr>
            <a:r>
              <a:rPr lang="en-US" altLang="zh-CN" sz="1400"/>
              <a:t>            OSRdyGrp &amp;= ~OSTCBCur-&gt;OSTCBBitY; </a:t>
            </a:r>
          </a:p>
          <a:p>
            <a:pPr>
              <a:spcBef>
                <a:spcPct val="0"/>
              </a:spcBef>
              <a:buClrTx/>
              <a:buFontTx/>
              <a:buNone/>
            </a:pPr>
            <a:r>
              <a:rPr lang="en-US" altLang="zh-CN" sz="1400"/>
              <a:t>        } </a:t>
            </a:r>
          </a:p>
          <a:p>
            <a:pPr>
              <a:spcBef>
                <a:spcPct val="0"/>
              </a:spcBef>
              <a:buClrTx/>
              <a:buFontTx/>
              <a:buNone/>
            </a:pPr>
            <a:r>
              <a:rPr lang="en-US" altLang="zh-CN" sz="1400"/>
              <a:t>        OSTCBCur-&gt;OSTCBDly = ticks; </a:t>
            </a:r>
          </a:p>
          <a:p>
            <a:pPr>
              <a:spcBef>
                <a:spcPct val="0"/>
              </a:spcBef>
              <a:buClrTx/>
              <a:buFontTx/>
              <a:buNone/>
            </a:pPr>
            <a:r>
              <a:rPr lang="en-US" altLang="zh-CN" sz="1400"/>
              <a:t>        OS_EXIT_CRITICAL();</a:t>
            </a:r>
          </a:p>
          <a:p>
            <a:pPr>
              <a:spcBef>
                <a:spcPct val="0"/>
              </a:spcBef>
              <a:buClrTx/>
              <a:buFontTx/>
              <a:buNone/>
            </a:pPr>
            <a:r>
              <a:rPr lang="en-US" altLang="zh-CN" sz="1400"/>
              <a:t>        OS_Sched();</a:t>
            </a:r>
          </a:p>
          <a:p>
            <a:pPr>
              <a:spcBef>
                <a:spcPct val="0"/>
              </a:spcBef>
              <a:buClrTx/>
              <a:buFontTx/>
              <a:buNone/>
            </a:pPr>
            <a:r>
              <a:rPr lang="en-US" altLang="zh-CN" sz="1400"/>
              <a:t>    }</a:t>
            </a:r>
          </a:p>
          <a:p>
            <a:pPr>
              <a:spcBef>
                <a:spcPct val="0"/>
              </a:spcBef>
              <a:buClrTx/>
              <a:buFontTx/>
              <a:buNone/>
            </a:pPr>
            <a:r>
              <a:rPr lang="en-US" altLang="zh-CN" sz="1400"/>
              <a:t>}</a:t>
            </a:r>
          </a:p>
        </p:txBody>
      </p:sp>
      <p:grpSp>
        <p:nvGrpSpPr>
          <p:cNvPr id="5" name="Group 5"/>
          <p:cNvGrpSpPr/>
          <p:nvPr/>
        </p:nvGrpSpPr>
        <p:grpSpPr bwMode="auto">
          <a:xfrm>
            <a:off x="3581400" y="2184400"/>
            <a:ext cx="5638800" cy="1130300"/>
            <a:chOff x="1392" y="2408"/>
            <a:chExt cx="3552" cy="712"/>
          </a:xfrm>
        </p:grpSpPr>
        <p:sp>
          <p:nvSpPr>
            <p:cNvPr id="10252" name="AutoShape 6"/>
            <p:cNvSpPr>
              <a:spLocks noChangeArrowheads="1"/>
            </p:cNvSpPr>
            <p:nvPr/>
          </p:nvSpPr>
          <p:spPr bwMode="auto">
            <a:xfrm>
              <a:off x="1392" y="2408"/>
              <a:ext cx="2400" cy="712"/>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lang="zh-CN" altLang="en-US" sz="1600"/>
            </a:p>
          </p:txBody>
        </p:sp>
        <p:sp>
          <p:nvSpPr>
            <p:cNvPr id="10253" name="AutoShape 7"/>
            <p:cNvSpPr>
              <a:spLocks noChangeArrowheads="1"/>
            </p:cNvSpPr>
            <p:nvPr/>
          </p:nvSpPr>
          <p:spPr bwMode="auto">
            <a:xfrm>
              <a:off x="3744" y="2893"/>
              <a:ext cx="1200" cy="227"/>
            </a:xfrm>
            <a:prstGeom prst="roundRect">
              <a:avLst>
                <a:gd name="adj" fmla="val 16667"/>
              </a:avLst>
            </a:prstGeom>
            <a:solidFill>
              <a:srgbClr val="E7FFFF"/>
            </a:solidFill>
            <a:ln w="9525">
              <a:solidFill>
                <a:srgbClr val="0000FF"/>
              </a:solidFill>
              <a:round/>
            </a:ln>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a:ea typeface="华文行楷" panose="02010800040101010101" pitchFamily="2" charset="-122"/>
                </a:rPr>
                <a:t>使任务脱离就绪态</a:t>
              </a:r>
            </a:p>
          </p:txBody>
        </p:sp>
      </p:grpSp>
      <p:grpSp>
        <p:nvGrpSpPr>
          <p:cNvPr id="8" name="Group 8"/>
          <p:cNvGrpSpPr/>
          <p:nvPr/>
        </p:nvGrpSpPr>
        <p:grpSpPr bwMode="auto">
          <a:xfrm>
            <a:off x="3581400" y="3162301"/>
            <a:ext cx="5257800" cy="360363"/>
            <a:chOff x="1392" y="3024"/>
            <a:chExt cx="3312" cy="227"/>
          </a:xfrm>
        </p:grpSpPr>
        <p:sp>
          <p:nvSpPr>
            <p:cNvPr id="10250" name="AutoShape 9"/>
            <p:cNvSpPr>
              <a:spLocks noChangeArrowheads="1"/>
            </p:cNvSpPr>
            <p:nvPr/>
          </p:nvSpPr>
          <p:spPr bwMode="auto">
            <a:xfrm>
              <a:off x="1392" y="3090"/>
              <a:ext cx="2400" cy="14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lang="zh-CN" altLang="en-US" sz="1600"/>
            </a:p>
          </p:txBody>
        </p:sp>
        <p:sp>
          <p:nvSpPr>
            <p:cNvPr id="10251" name="AutoShape 10"/>
            <p:cNvSpPr>
              <a:spLocks noChangeArrowheads="1"/>
            </p:cNvSpPr>
            <p:nvPr/>
          </p:nvSpPr>
          <p:spPr bwMode="auto">
            <a:xfrm>
              <a:off x="3744" y="3024"/>
              <a:ext cx="960" cy="227"/>
            </a:xfrm>
            <a:prstGeom prst="roundRect">
              <a:avLst>
                <a:gd name="adj" fmla="val 16667"/>
              </a:avLst>
            </a:prstGeom>
            <a:solidFill>
              <a:srgbClr val="FFFFB7"/>
            </a:solidFill>
            <a:ln w="9525">
              <a:solidFill>
                <a:srgbClr val="0000FF"/>
              </a:solidFill>
              <a:round/>
            </a:ln>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a:ea typeface="华文行楷" panose="02010800040101010101" pitchFamily="2" charset="-122"/>
                </a:rPr>
                <a:t>设置延时时间</a:t>
              </a:r>
            </a:p>
          </p:txBody>
        </p:sp>
      </p:grpSp>
      <p:grpSp>
        <p:nvGrpSpPr>
          <p:cNvPr id="11" name="Group 11"/>
          <p:cNvGrpSpPr/>
          <p:nvPr/>
        </p:nvGrpSpPr>
        <p:grpSpPr bwMode="auto">
          <a:xfrm>
            <a:off x="3581400" y="3609976"/>
            <a:ext cx="4876800" cy="360363"/>
            <a:chOff x="1392" y="3306"/>
            <a:chExt cx="3072" cy="227"/>
          </a:xfrm>
        </p:grpSpPr>
        <p:sp>
          <p:nvSpPr>
            <p:cNvPr id="10248" name="AutoShape 12"/>
            <p:cNvSpPr>
              <a:spLocks noChangeArrowheads="1"/>
            </p:cNvSpPr>
            <p:nvPr/>
          </p:nvSpPr>
          <p:spPr bwMode="auto">
            <a:xfrm>
              <a:off x="1392" y="3372"/>
              <a:ext cx="2400" cy="14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lang="zh-CN" altLang="en-US" sz="1600"/>
            </a:p>
          </p:txBody>
        </p:sp>
        <p:sp>
          <p:nvSpPr>
            <p:cNvPr id="10249" name="AutoShape 13"/>
            <p:cNvSpPr>
              <a:spLocks noChangeArrowheads="1"/>
            </p:cNvSpPr>
            <p:nvPr/>
          </p:nvSpPr>
          <p:spPr bwMode="auto">
            <a:xfrm>
              <a:off x="3744" y="3306"/>
              <a:ext cx="720" cy="227"/>
            </a:xfrm>
            <a:prstGeom prst="roundRect">
              <a:avLst>
                <a:gd name="adj" fmla="val 16667"/>
              </a:avLst>
            </a:prstGeom>
            <a:solidFill>
              <a:srgbClr val="E7FFFF"/>
            </a:solidFill>
            <a:ln w="9525" algn="ctr">
              <a:solidFill>
                <a:srgbClr val="0000FF"/>
              </a:solidFill>
              <a:round/>
            </a:ln>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a:ea typeface="华文行楷" panose="02010800040101010101" pitchFamily="2" charset="-122"/>
                </a:rPr>
                <a:t>任务调度</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To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22" presetClass="entr" presetSubtype="8"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8"/>
                                        </p:tgtEl>
                                        <p:attrNameLst>
                                          <p:attrName>style.visibility</p:attrName>
                                        </p:attrNameLst>
                                      </p:cBhvr>
                                      <p:to>
                                        <p:strVal val="hidden"/>
                                      </p:to>
                                    </p:set>
                                  </p:childTnLst>
                                </p:cTn>
                              </p:par>
                              <p:par>
                                <p:cTn id="24" presetID="22" presetClass="entr" presetSubtype="8"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 calcmode="lin" valueType="num">
                                      <p:cBhvr additive="base">
                                        <p:cTn id="3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p:txBody>
          <a:bodyPr/>
          <a:lstStyle/>
          <a:p>
            <a:pPr eaLnBrk="1" hangingPunct="1"/>
            <a:r>
              <a:rPr lang="zh-CN" altLang="en-US">
                <a:ea typeface="宋体" panose="02010600030101010101" pitchFamily="2" charset="-122"/>
              </a:rPr>
              <a:t>基于</a:t>
            </a:r>
            <a:r>
              <a:rPr lang="el-GR" altLang="zh-CN"/>
              <a:t>μ</a:t>
            </a:r>
            <a:r>
              <a:rPr lang="en-US" altLang="zh-CN">
                <a:ea typeface="宋体" panose="02010600030101010101" pitchFamily="2" charset="-122"/>
              </a:rPr>
              <a:t>C/OS-II</a:t>
            </a:r>
            <a:r>
              <a:rPr lang="zh-CN" altLang="en-US">
                <a:ea typeface="宋体" panose="02010600030101010101" pitchFamily="2" charset="-122"/>
              </a:rPr>
              <a:t>程序设计</a:t>
            </a:r>
          </a:p>
        </p:txBody>
      </p:sp>
      <p:sp>
        <p:nvSpPr>
          <p:cNvPr id="11267" name="内容占位符 2"/>
          <p:cNvSpPr>
            <a:spLocks noGrp="1"/>
          </p:cNvSpPr>
          <p:nvPr>
            <p:ph idx="1"/>
          </p:nvPr>
        </p:nvSpPr>
        <p:spPr/>
        <p:txBody>
          <a:bodyPr/>
          <a:lstStyle/>
          <a:p>
            <a:pPr eaLnBrk="1" hangingPunct="1"/>
            <a:r>
              <a:rPr lang="zh-CN" altLang="en-US">
                <a:latin typeface="华文新魏" panose="02010800040101010101" pitchFamily="2" charset="-122"/>
                <a:ea typeface="华文新魏" panose="02010800040101010101" pitchFamily="2" charset="-122"/>
              </a:rPr>
              <a:t>在</a:t>
            </a:r>
            <a:r>
              <a:rPr lang="en-US" altLang="zh-CN">
                <a:latin typeface="华文新魏" panose="02010800040101010101" pitchFamily="2" charset="-122"/>
                <a:ea typeface="华文新魏" panose="02010800040101010101" pitchFamily="2" charset="-122"/>
              </a:rPr>
              <a:t>μC/OS-II</a:t>
            </a:r>
            <a:r>
              <a:rPr lang="zh-CN" altLang="en-US">
                <a:latin typeface="华文新魏" panose="02010800040101010101" pitchFamily="2" charset="-122"/>
                <a:ea typeface="华文新魏" panose="02010800040101010101" pitchFamily="2" charset="-122"/>
              </a:rPr>
              <a:t>制定的规则下如何写出好的程序？</a:t>
            </a:r>
            <a:endParaRPr lang="en-US" altLang="zh-CN">
              <a:latin typeface="华文新魏" panose="02010800040101010101" pitchFamily="2" charset="-122"/>
              <a:ea typeface="华文新魏" panose="02010800040101010101" pitchFamily="2" charset="-122"/>
            </a:endParaRPr>
          </a:p>
          <a:p>
            <a:pPr eaLnBrk="1" hangingPunct="1"/>
            <a:endParaRPr lang="en-US" altLang="zh-CN">
              <a:latin typeface="华文新魏" panose="02010800040101010101" pitchFamily="2" charset="-122"/>
              <a:ea typeface="华文新魏" panose="02010800040101010101" pitchFamily="2" charset="-122"/>
            </a:endParaRPr>
          </a:p>
          <a:p>
            <a:pPr eaLnBrk="1" hangingPunct="1"/>
            <a:r>
              <a:rPr lang="zh-CN" altLang="en-US">
                <a:solidFill>
                  <a:srgbClr val="FF0000"/>
                </a:solidFill>
                <a:latin typeface="华文新魏" panose="02010800040101010101" pitchFamily="2" charset="-122"/>
                <a:ea typeface="华文新魏" panose="02010800040101010101" pitchFamily="2" charset="-122"/>
              </a:rPr>
              <a:t>任务设计</a:t>
            </a:r>
            <a:endParaRPr lang="en-US" altLang="zh-CN">
              <a:solidFill>
                <a:srgbClr val="FF0000"/>
              </a:solidFill>
              <a:latin typeface="华文新魏" panose="02010800040101010101" pitchFamily="2" charset="-122"/>
              <a:ea typeface="华文新魏" panose="02010800040101010101" pitchFamily="2" charset="-122"/>
            </a:endParaRPr>
          </a:p>
          <a:p>
            <a:pPr eaLnBrk="1" hangingPunct="1"/>
            <a:endParaRPr lang="en-US" altLang="zh-CN">
              <a:latin typeface="华文新魏" panose="02010800040101010101" pitchFamily="2" charset="-122"/>
              <a:ea typeface="华文新魏" panose="02010800040101010101" pitchFamily="2" charset="-122"/>
            </a:endParaRPr>
          </a:p>
          <a:p>
            <a:pPr eaLnBrk="1" hangingPunct="1"/>
            <a:r>
              <a:rPr lang="en-US" altLang="zh-CN">
                <a:latin typeface="华文新魏" panose="02010800040101010101" pitchFamily="2" charset="-122"/>
                <a:ea typeface="华文新魏" panose="02010800040101010101" pitchFamily="2" charset="-122"/>
              </a:rPr>
              <a:t>Windows</a:t>
            </a:r>
            <a:r>
              <a:rPr lang="zh-CN" altLang="en-US">
                <a:latin typeface="华文新魏" panose="02010800040101010101" pitchFamily="2" charset="-122"/>
                <a:ea typeface="华文新魏" panose="02010800040101010101" pitchFamily="2" charset="-122"/>
              </a:rPr>
              <a:t>编程大手与菜鸟一个很重要的区别</a:t>
            </a:r>
            <a:r>
              <a:rPr lang="en-US" altLang="zh-CN">
                <a:latin typeface="华文新魏" panose="02010800040101010101" pitchFamily="2" charset="-122"/>
                <a:ea typeface="华文新魏" panose="02010800040101010101" pitchFamily="2" charset="-122"/>
              </a:rPr>
              <a:t>:API</a:t>
            </a:r>
            <a:r>
              <a:rPr lang="zh-CN" altLang="en-US">
                <a:latin typeface="华文新魏" panose="02010800040101010101" pitchFamily="2" charset="-122"/>
                <a:ea typeface="华文新魏" panose="02010800040101010101" pitchFamily="2" charset="-122"/>
              </a:rPr>
              <a:t>是否熟悉。</a:t>
            </a:r>
            <a:endParaRPr lang="en-US" altLang="zh-CN">
              <a:latin typeface="华文新魏" panose="02010800040101010101" pitchFamily="2" charset="-122"/>
              <a:ea typeface="华文新魏" panose="02010800040101010101" pitchFamily="2" charset="-122"/>
            </a:endParaRPr>
          </a:p>
          <a:p>
            <a:pPr eaLnBrk="1" hangingPunct="1"/>
            <a:endParaRPr lang="en-US" altLang="zh-CN">
              <a:latin typeface="华文新魏" panose="02010800040101010101" pitchFamily="2" charset="-122"/>
              <a:ea typeface="华文新魏" panose="02010800040101010101" pitchFamily="2" charset="-122"/>
            </a:endParaRPr>
          </a:p>
          <a:p>
            <a:pPr eaLnBrk="1" hangingPunct="1"/>
            <a:r>
              <a:rPr lang="zh-CN" altLang="en-US">
                <a:latin typeface="华文新魏" panose="02010800040101010101" pitchFamily="2" charset="-122"/>
                <a:ea typeface="华文新魏" panose="02010800040101010101" pitchFamily="2" charset="-122"/>
              </a:rPr>
              <a:t>同理，熟悉</a:t>
            </a:r>
            <a:r>
              <a:rPr lang="en-US" altLang="zh-CN">
                <a:latin typeface="华文新魏" panose="02010800040101010101" pitchFamily="2" charset="-122"/>
                <a:ea typeface="华文新魏" panose="02010800040101010101" pitchFamily="2" charset="-122"/>
              </a:rPr>
              <a:t>μC/OS-II</a:t>
            </a:r>
            <a:r>
              <a:rPr lang="zh-CN" altLang="en-US">
                <a:latin typeface="华文新魏" panose="02010800040101010101" pitchFamily="2" charset="-122"/>
                <a:ea typeface="华文新魏" panose="02010800040101010101" pitchFamily="2" charset="-122"/>
              </a:rPr>
              <a:t>的</a:t>
            </a:r>
            <a:r>
              <a:rPr lang="zh-CN" altLang="en-US">
                <a:solidFill>
                  <a:srgbClr val="FF0505"/>
                </a:solidFill>
                <a:latin typeface="华文新魏" panose="02010800040101010101" pitchFamily="2" charset="-122"/>
                <a:ea typeface="华文新魏" panose="02010800040101010101" pitchFamily="2" charset="-122"/>
              </a:rPr>
              <a:t>系统函数</a:t>
            </a:r>
            <a:r>
              <a:rPr lang="zh-CN" altLang="en-US">
                <a:latin typeface="华文新魏" panose="02010800040101010101" pitchFamily="2" charset="-122"/>
                <a:ea typeface="华文新魏" panose="02010800040101010101" pitchFamily="2" charset="-122"/>
              </a:rPr>
              <a:t>。</a:t>
            </a:r>
            <a:endParaRPr lang="en-US" altLang="zh-CN">
              <a:latin typeface="华文新魏" panose="02010800040101010101" pitchFamily="2" charset="-122"/>
              <a:ea typeface="华文新魏" panose="02010800040101010101" pitchFamily="2" charset="-122"/>
            </a:endParaRPr>
          </a:p>
          <a:p>
            <a:pPr eaLnBrk="1" hangingPunct="1"/>
            <a:endParaRPr lang="en-US" altLang="zh-CN">
              <a:latin typeface="华文新魏" panose="02010800040101010101" pitchFamily="2" charset="-122"/>
              <a:ea typeface="华文新魏" panose="02010800040101010101" pitchFamily="2" charset="-122"/>
            </a:endParaRPr>
          </a:p>
          <a:p>
            <a:pPr eaLnBrk="1" hangingPunct="1"/>
            <a:endParaRPr lang="en-US" altLang="zh-CN">
              <a:latin typeface="华文新魏" panose="02010800040101010101" pitchFamily="2" charset="-122"/>
              <a:ea typeface="华文新魏" panose="02010800040101010101" pitchFamily="2" charset="-122"/>
            </a:endParaRPr>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2"/>
          <p:cNvSpPr>
            <a:spLocks noChangeArrowheads="1"/>
          </p:cNvSpPr>
          <p:nvPr/>
        </p:nvSpPr>
        <p:spPr bwMode="gray">
          <a:xfrm>
            <a:off x="2360614" y="996951"/>
            <a:ext cx="7775575" cy="396875"/>
          </a:xfrm>
          <a:prstGeom prst="rect">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lang="zh-CN" altLang="zh-CN" sz="2000" b="1">
              <a:solidFill>
                <a:schemeClr val="bg1"/>
              </a:solidFill>
            </a:endParaRPr>
          </a:p>
        </p:txBody>
      </p:sp>
      <p:sp>
        <p:nvSpPr>
          <p:cNvPr id="12291" name="Line 3"/>
          <p:cNvSpPr>
            <a:spLocks noChangeShapeType="1"/>
          </p:cNvSpPr>
          <p:nvPr/>
        </p:nvSpPr>
        <p:spPr bwMode="auto">
          <a:xfrm>
            <a:off x="2541589" y="1989139"/>
            <a:ext cx="1587" cy="3735387"/>
          </a:xfrm>
          <a:prstGeom prst="line">
            <a:avLst/>
          </a:prstGeom>
          <a:noFill/>
          <a:ln w="9525">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92" name="Text Box 81"/>
          <p:cNvSpPr txBox="1">
            <a:spLocks noChangeArrowheads="1"/>
          </p:cNvSpPr>
          <p:nvPr/>
        </p:nvSpPr>
        <p:spPr bwMode="auto">
          <a:xfrm>
            <a:off x="4727575" y="836613"/>
            <a:ext cx="3240088"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3600">
                <a:latin typeface="隶书" panose="02010509060101010101" pitchFamily="49" charset="-122"/>
                <a:ea typeface="隶书" panose="02010509060101010101" pitchFamily="49" charset="-122"/>
              </a:rPr>
              <a:t>目  录</a:t>
            </a:r>
          </a:p>
        </p:txBody>
      </p:sp>
      <p:sp>
        <p:nvSpPr>
          <p:cNvPr id="12293" name="AutoShape 130"/>
          <p:cNvSpPr>
            <a:spLocks noChangeArrowheads="1"/>
          </p:cNvSpPr>
          <p:nvPr/>
        </p:nvSpPr>
        <p:spPr bwMode="gray">
          <a:xfrm>
            <a:off x="3159125" y="1933575"/>
            <a:ext cx="2800350"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b="1">
                <a:solidFill>
                  <a:schemeClr val="tx2"/>
                </a:solidFill>
                <a:hlinkClick r:id="rId2" action="ppaction://hlinksldjump"/>
              </a:rPr>
              <a:t>任务设计</a:t>
            </a:r>
            <a:endParaRPr lang="zh-CN" altLang="en-US" sz="2000" b="1">
              <a:solidFill>
                <a:schemeClr val="tx2"/>
              </a:solidFill>
            </a:endParaRPr>
          </a:p>
        </p:txBody>
      </p:sp>
      <p:sp>
        <p:nvSpPr>
          <p:cNvPr id="12294" name="AutoShape 132"/>
          <p:cNvSpPr>
            <a:spLocks noChangeArrowheads="1"/>
          </p:cNvSpPr>
          <p:nvPr/>
        </p:nvSpPr>
        <p:spPr bwMode="gray">
          <a:xfrm>
            <a:off x="3159125" y="3259138"/>
            <a:ext cx="2800350"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b="1">
                <a:solidFill>
                  <a:schemeClr val="tx2"/>
                </a:solidFill>
                <a:hlinkClick r:id="rId3" action="ppaction://hlinksldjump"/>
              </a:rPr>
              <a:t>系统函数使用场合</a:t>
            </a:r>
            <a:endParaRPr lang="zh-CN" altLang="en-US" sz="2000" b="1">
              <a:solidFill>
                <a:schemeClr val="tx2"/>
              </a:solidFill>
            </a:endParaRPr>
          </a:p>
        </p:txBody>
      </p:sp>
      <p:sp>
        <p:nvSpPr>
          <p:cNvPr id="12295" name="AutoShape 133"/>
          <p:cNvSpPr>
            <a:spLocks noChangeArrowheads="1"/>
          </p:cNvSpPr>
          <p:nvPr/>
        </p:nvSpPr>
        <p:spPr bwMode="gray">
          <a:xfrm>
            <a:off x="3159125" y="2614613"/>
            <a:ext cx="2800350"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b="1">
                <a:solidFill>
                  <a:schemeClr val="tx2"/>
                </a:solidFill>
                <a:hlinkClick r:id="rId4" action="ppaction://hlinksldjump"/>
              </a:rPr>
              <a:t>系统函数概述</a:t>
            </a:r>
            <a:endParaRPr lang="zh-CN" altLang="en-US" sz="2000" b="1">
              <a:solidFill>
                <a:schemeClr val="tx2"/>
              </a:solidFill>
            </a:endParaRPr>
          </a:p>
        </p:txBody>
      </p:sp>
      <p:sp>
        <p:nvSpPr>
          <p:cNvPr id="12296" name="AutoShape 227"/>
          <p:cNvSpPr>
            <a:spLocks noChangeArrowheads="1"/>
          </p:cNvSpPr>
          <p:nvPr/>
        </p:nvSpPr>
        <p:spPr bwMode="gray">
          <a:xfrm>
            <a:off x="3160713" y="3913188"/>
            <a:ext cx="2800350"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b="1">
                <a:solidFill>
                  <a:schemeClr val="tx2"/>
                </a:solidFill>
                <a:hlinkClick r:id="rId5" action="ppaction://hlinksldjump"/>
              </a:rPr>
              <a:t>时间管理</a:t>
            </a:r>
            <a:endParaRPr lang="zh-CN" altLang="en-US" sz="2000" b="1">
              <a:solidFill>
                <a:schemeClr val="tx2"/>
              </a:solidFill>
            </a:endParaRPr>
          </a:p>
        </p:txBody>
      </p:sp>
      <p:sp>
        <p:nvSpPr>
          <p:cNvPr id="12297" name="AutoShape 228"/>
          <p:cNvSpPr>
            <a:spLocks noChangeArrowheads="1"/>
          </p:cNvSpPr>
          <p:nvPr/>
        </p:nvSpPr>
        <p:spPr bwMode="gray">
          <a:xfrm>
            <a:off x="3160713" y="5229225"/>
            <a:ext cx="2800350"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b="1">
                <a:solidFill>
                  <a:schemeClr val="tx2"/>
                </a:solidFill>
                <a:hlinkClick r:id="rId6" action="ppaction://hlinksldjump"/>
              </a:rPr>
              <a:t>事件的一般使用规则</a:t>
            </a:r>
            <a:endParaRPr lang="zh-CN" altLang="en-US" sz="2000" b="1">
              <a:solidFill>
                <a:schemeClr val="tx2"/>
              </a:solidFill>
            </a:endParaRPr>
          </a:p>
        </p:txBody>
      </p:sp>
      <p:sp>
        <p:nvSpPr>
          <p:cNvPr id="12298" name="AutoShape 229"/>
          <p:cNvSpPr>
            <a:spLocks noChangeArrowheads="1"/>
          </p:cNvSpPr>
          <p:nvPr/>
        </p:nvSpPr>
        <p:spPr bwMode="gray">
          <a:xfrm>
            <a:off x="3160713" y="4584700"/>
            <a:ext cx="2800350"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b="1">
                <a:solidFill>
                  <a:schemeClr val="tx2"/>
                </a:solidFill>
                <a:hlinkClick r:id="rId7" action="ppaction://hlinksldjump"/>
              </a:rPr>
              <a:t>系统管理</a:t>
            </a:r>
            <a:endParaRPr lang="zh-CN" altLang="en-US" sz="2000" b="1">
              <a:solidFill>
                <a:schemeClr val="tx2"/>
              </a:solidFill>
            </a:endParaRPr>
          </a:p>
        </p:txBody>
      </p:sp>
      <p:grpSp>
        <p:nvGrpSpPr>
          <p:cNvPr id="12299" name="Group 377"/>
          <p:cNvGrpSpPr/>
          <p:nvPr/>
        </p:nvGrpSpPr>
        <p:grpSpPr bwMode="auto">
          <a:xfrm>
            <a:off x="2711451" y="1943100"/>
            <a:ext cx="525463" cy="401638"/>
            <a:chOff x="466" y="1000"/>
            <a:chExt cx="331" cy="253"/>
          </a:xfrm>
        </p:grpSpPr>
        <p:sp>
          <p:nvSpPr>
            <p:cNvPr id="12340" name="AutoShape 376"/>
            <p:cNvSpPr>
              <a:spLocks noChangeArrowheads="1"/>
            </p:cNvSpPr>
            <p:nvPr/>
          </p:nvSpPr>
          <p:spPr bwMode="gray">
            <a:xfrm>
              <a:off x="466" y="1000"/>
              <a:ext cx="331" cy="253"/>
            </a:xfrm>
            <a:prstGeom prst="diamond">
              <a:avLst/>
            </a:prstGeom>
            <a:gradFill rotWithShape="1">
              <a:gsLst>
                <a:gs pos="0">
                  <a:srgbClr val="BCC4DC"/>
                </a:gs>
                <a:gs pos="100000">
                  <a:srgbClr val="575B66"/>
                </a:gs>
              </a:gsLst>
              <a:lin ang="5400000" scaled="1"/>
            </a:gradFill>
            <a:ln w="25400" algn="ctr">
              <a:solidFill>
                <a:schemeClr val="bg1"/>
              </a:solidFill>
              <a:miter lim="800000"/>
            </a:ln>
            <a:effectLst>
              <a:outerShdw dist="63500" dir="2212194" algn="ctr" rotWithShape="0">
                <a:srgbClr val="333333">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2341" name="Text Box 282"/>
            <p:cNvSpPr txBox="1">
              <a:spLocks noChangeArrowheads="1"/>
            </p:cNvSpPr>
            <p:nvPr/>
          </p:nvSpPr>
          <p:spPr bwMode="auto">
            <a:xfrm>
              <a:off x="494" y="1000"/>
              <a:ext cx="283"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1</a:t>
              </a:r>
            </a:p>
          </p:txBody>
        </p:sp>
      </p:grpSp>
      <p:sp>
        <p:nvSpPr>
          <p:cNvPr id="12300" name="AutoShape 369"/>
          <p:cNvSpPr>
            <a:spLocks noChangeArrowheads="1"/>
          </p:cNvSpPr>
          <p:nvPr/>
        </p:nvSpPr>
        <p:spPr bwMode="gray">
          <a:xfrm>
            <a:off x="7059613" y="1928813"/>
            <a:ext cx="2881312"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b="1">
                <a:solidFill>
                  <a:schemeClr val="tx2"/>
                </a:solidFill>
                <a:hlinkClick r:id="rId8" action="ppaction://hlinksldjump"/>
              </a:rPr>
              <a:t>互斥信号量</a:t>
            </a:r>
            <a:endParaRPr lang="zh-CN" altLang="en-US" sz="2000" b="1">
              <a:solidFill>
                <a:schemeClr val="tx2"/>
              </a:solidFill>
            </a:endParaRPr>
          </a:p>
        </p:txBody>
      </p:sp>
      <p:sp>
        <p:nvSpPr>
          <p:cNvPr id="12301" name="AutoShape 370"/>
          <p:cNvSpPr>
            <a:spLocks noChangeArrowheads="1"/>
          </p:cNvSpPr>
          <p:nvPr/>
        </p:nvSpPr>
        <p:spPr bwMode="gray">
          <a:xfrm>
            <a:off x="7059613" y="3244850"/>
            <a:ext cx="2881312"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b="1">
                <a:solidFill>
                  <a:schemeClr val="tx2"/>
                </a:solidFill>
                <a:hlinkClick r:id="rId9" action="ppaction://hlinksldjump"/>
              </a:rPr>
              <a:t>信号量</a:t>
            </a:r>
            <a:endParaRPr lang="zh-CN" altLang="en-US" sz="2000" b="1">
              <a:solidFill>
                <a:schemeClr val="tx2"/>
              </a:solidFill>
            </a:endParaRPr>
          </a:p>
        </p:txBody>
      </p:sp>
      <p:sp>
        <p:nvSpPr>
          <p:cNvPr id="12302" name="AutoShape 371"/>
          <p:cNvSpPr>
            <a:spLocks noChangeArrowheads="1"/>
          </p:cNvSpPr>
          <p:nvPr/>
        </p:nvSpPr>
        <p:spPr bwMode="gray">
          <a:xfrm>
            <a:off x="7059613" y="2600325"/>
            <a:ext cx="2881312"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b="1">
                <a:solidFill>
                  <a:schemeClr val="tx2"/>
                </a:solidFill>
                <a:hlinkClick r:id="rId10" action="ppaction://hlinksldjump"/>
              </a:rPr>
              <a:t>事件标志组</a:t>
            </a:r>
            <a:endParaRPr lang="zh-CN" altLang="en-US" sz="2000" b="1">
              <a:solidFill>
                <a:schemeClr val="tx2"/>
              </a:solidFill>
            </a:endParaRPr>
          </a:p>
        </p:txBody>
      </p:sp>
      <p:sp>
        <p:nvSpPr>
          <p:cNvPr id="12303" name="AutoShape 372"/>
          <p:cNvSpPr>
            <a:spLocks noChangeArrowheads="1"/>
          </p:cNvSpPr>
          <p:nvPr/>
        </p:nvSpPr>
        <p:spPr bwMode="gray">
          <a:xfrm>
            <a:off x="7061201" y="3898900"/>
            <a:ext cx="2881313"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b="1">
                <a:solidFill>
                  <a:schemeClr val="tx2"/>
                </a:solidFill>
                <a:hlinkClick r:id="rId11" action="ppaction://hlinksldjump"/>
              </a:rPr>
              <a:t>消息邮箱</a:t>
            </a:r>
            <a:endParaRPr lang="zh-CN" altLang="en-US" sz="2000" b="1">
              <a:solidFill>
                <a:schemeClr val="tx2"/>
              </a:solidFill>
            </a:endParaRPr>
          </a:p>
        </p:txBody>
      </p:sp>
      <p:sp>
        <p:nvSpPr>
          <p:cNvPr id="12304" name="AutoShape 373"/>
          <p:cNvSpPr>
            <a:spLocks noChangeArrowheads="1"/>
          </p:cNvSpPr>
          <p:nvPr/>
        </p:nvSpPr>
        <p:spPr bwMode="gray">
          <a:xfrm>
            <a:off x="7061201" y="5214938"/>
            <a:ext cx="2881313"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b="1">
                <a:solidFill>
                  <a:schemeClr val="tx2"/>
                </a:solidFill>
                <a:hlinkClick r:id="rId12" action="ppaction://hlinksldjump"/>
              </a:rPr>
              <a:t>动态内存管理</a:t>
            </a:r>
            <a:endParaRPr lang="zh-CN" altLang="en-US" sz="2000" b="1">
              <a:solidFill>
                <a:schemeClr val="tx2"/>
              </a:solidFill>
            </a:endParaRPr>
          </a:p>
        </p:txBody>
      </p:sp>
      <p:sp>
        <p:nvSpPr>
          <p:cNvPr id="12305" name="AutoShape 374"/>
          <p:cNvSpPr>
            <a:spLocks noChangeArrowheads="1"/>
          </p:cNvSpPr>
          <p:nvPr/>
        </p:nvSpPr>
        <p:spPr bwMode="gray">
          <a:xfrm>
            <a:off x="7061201" y="4570413"/>
            <a:ext cx="2881313"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b="1">
                <a:solidFill>
                  <a:schemeClr val="tx2"/>
                </a:solidFill>
                <a:hlinkClick r:id="rId13" action="ppaction://hlinksldjump"/>
              </a:rPr>
              <a:t>消息队列</a:t>
            </a:r>
            <a:endParaRPr lang="zh-CN" altLang="en-US" sz="2000" b="1">
              <a:solidFill>
                <a:schemeClr val="tx2"/>
              </a:solidFill>
            </a:endParaRPr>
          </a:p>
        </p:txBody>
      </p:sp>
      <p:grpSp>
        <p:nvGrpSpPr>
          <p:cNvPr id="12306" name="Group 378"/>
          <p:cNvGrpSpPr/>
          <p:nvPr/>
        </p:nvGrpSpPr>
        <p:grpSpPr bwMode="auto">
          <a:xfrm>
            <a:off x="2711451" y="2619375"/>
            <a:ext cx="525463" cy="401638"/>
            <a:chOff x="466" y="1000"/>
            <a:chExt cx="331" cy="253"/>
          </a:xfrm>
        </p:grpSpPr>
        <p:sp>
          <p:nvSpPr>
            <p:cNvPr id="12338" name="AutoShape 379"/>
            <p:cNvSpPr>
              <a:spLocks noChangeArrowheads="1"/>
            </p:cNvSpPr>
            <p:nvPr/>
          </p:nvSpPr>
          <p:spPr bwMode="gray">
            <a:xfrm>
              <a:off x="466" y="1000"/>
              <a:ext cx="331" cy="253"/>
            </a:xfrm>
            <a:prstGeom prst="diamond">
              <a:avLst/>
            </a:prstGeom>
            <a:gradFill rotWithShape="1">
              <a:gsLst>
                <a:gs pos="0">
                  <a:srgbClr val="006600"/>
                </a:gs>
                <a:gs pos="100000">
                  <a:srgbClr val="006200"/>
                </a:gs>
              </a:gsLst>
              <a:lin ang="5400000" scaled="1"/>
            </a:gradFill>
            <a:ln w="25400" algn="ctr">
              <a:solidFill>
                <a:schemeClr val="bg1"/>
              </a:solidFill>
              <a:miter lim="800000"/>
            </a:ln>
            <a:effectLst>
              <a:outerShdw dist="63500" dir="2212194" algn="ctr" rotWithShape="0">
                <a:srgbClr val="333333">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2339" name="Text Box 380"/>
            <p:cNvSpPr txBox="1">
              <a:spLocks noChangeArrowheads="1"/>
            </p:cNvSpPr>
            <p:nvPr/>
          </p:nvSpPr>
          <p:spPr bwMode="auto">
            <a:xfrm>
              <a:off x="494" y="1000"/>
              <a:ext cx="283"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2</a:t>
              </a:r>
            </a:p>
          </p:txBody>
        </p:sp>
      </p:grpSp>
      <p:grpSp>
        <p:nvGrpSpPr>
          <p:cNvPr id="12307" name="Group 381"/>
          <p:cNvGrpSpPr/>
          <p:nvPr/>
        </p:nvGrpSpPr>
        <p:grpSpPr bwMode="auto">
          <a:xfrm>
            <a:off x="2711451" y="3289300"/>
            <a:ext cx="525463" cy="401638"/>
            <a:chOff x="466" y="1000"/>
            <a:chExt cx="331" cy="253"/>
          </a:xfrm>
        </p:grpSpPr>
        <p:sp>
          <p:nvSpPr>
            <p:cNvPr id="12336" name="AutoShape 382"/>
            <p:cNvSpPr>
              <a:spLocks noChangeArrowheads="1"/>
            </p:cNvSpPr>
            <p:nvPr/>
          </p:nvSpPr>
          <p:spPr bwMode="gray">
            <a:xfrm>
              <a:off x="466" y="1000"/>
              <a:ext cx="331" cy="253"/>
            </a:xfrm>
            <a:prstGeom prst="diamond">
              <a:avLst/>
            </a:prstGeom>
            <a:gradFill rotWithShape="1">
              <a:gsLst>
                <a:gs pos="0">
                  <a:srgbClr val="21B3E1"/>
                </a:gs>
                <a:gs pos="100000">
                  <a:srgbClr val="0F5368"/>
                </a:gs>
              </a:gsLst>
              <a:lin ang="5400000" scaled="1"/>
            </a:gradFill>
            <a:ln w="25400" algn="ctr">
              <a:solidFill>
                <a:schemeClr val="bg1"/>
              </a:solidFill>
              <a:miter lim="800000"/>
            </a:ln>
            <a:effectLst>
              <a:outerShdw dist="63500" dir="2212194" algn="ctr" rotWithShape="0">
                <a:srgbClr val="333333">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2337" name="Text Box 383"/>
            <p:cNvSpPr txBox="1">
              <a:spLocks noChangeArrowheads="1"/>
            </p:cNvSpPr>
            <p:nvPr/>
          </p:nvSpPr>
          <p:spPr bwMode="auto">
            <a:xfrm>
              <a:off x="494" y="1000"/>
              <a:ext cx="283"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3</a:t>
              </a:r>
            </a:p>
          </p:txBody>
        </p:sp>
      </p:grpSp>
      <p:grpSp>
        <p:nvGrpSpPr>
          <p:cNvPr id="12308" name="Group 384"/>
          <p:cNvGrpSpPr/>
          <p:nvPr/>
        </p:nvGrpSpPr>
        <p:grpSpPr bwMode="auto">
          <a:xfrm>
            <a:off x="2720976" y="3895725"/>
            <a:ext cx="525463" cy="401638"/>
            <a:chOff x="466" y="1000"/>
            <a:chExt cx="331" cy="253"/>
          </a:xfrm>
        </p:grpSpPr>
        <p:sp>
          <p:nvSpPr>
            <p:cNvPr id="12334" name="AutoShape 385"/>
            <p:cNvSpPr>
              <a:spLocks noChangeArrowheads="1"/>
            </p:cNvSpPr>
            <p:nvPr/>
          </p:nvSpPr>
          <p:spPr bwMode="gray">
            <a:xfrm>
              <a:off x="466" y="1000"/>
              <a:ext cx="331" cy="253"/>
            </a:xfrm>
            <a:prstGeom prst="diamond">
              <a:avLst/>
            </a:prstGeom>
            <a:gradFill rotWithShape="1">
              <a:gsLst>
                <a:gs pos="0">
                  <a:srgbClr val="BCC4DC"/>
                </a:gs>
                <a:gs pos="100000">
                  <a:srgbClr val="575B66"/>
                </a:gs>
              </a:gsLst>
              <a:lin ang="5400000" scaled="1"/>
            </a:gradFill>
            <a:ln w="25400" algn="ctr">
              <a:solidFill>
                <a:schemeClr val="bg1"/>
              </a:solidFill>
              <a:miter lim="800000"/>
            </a:ln>
            <a:effectLst>
              <a:outerShdw dist="63500" dir="2212194" algn="ctr" rotWithShape="0">
                <a:srgbClr val="333333">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2335" name="Text Box 386"/>
            <p:cNvSpPr txBox="1">
              <a:spLocks noChangeArrowheads="1"/>
            </p:cNvSpPr>
            <p:nvPr/>
          </p:nvSpPr>
          <p:spPr bwMode="auto">
            <a:xfrm>
              <a:off x="494" y="1000"/>
              <a:ext cx="283"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4</a:t>
              </a:r>
            </a:p>
          </p:txBody>
        </p:sp>
      </p:grpSp>
      <p:grpSp>
        <p:nvGrpSpPr>
          <p:cNvPr id="12309" name="Group 390"/>
          <p:cNvGrpSpPr/>
          <p:nvPr/>
        </p:nvGrpSpPr>
        <p:grpSpPr bwMode="auto">
          <a:xfrm>
            <a:off x="2720976" y="5241925"/>
            <a:ext cx="525463" cy="401638"/>
            <a:chOff x="466" y="1000"/>
            <a:chExt cx="331" cy="253"/>
          </a:xfrm>
        </p:grpSpPr>
        <p:sp>
          <p:nvSpPr>
            <p:cNvPr id="12332" name="AutoShape 391"/>
            <p:cNvSpPr>
              <a:spLocks noChangeArrowheads="1"/>
            </p:cNvSpPr>
            <p:nvPr/>
          </p:nvSpPr>
          <p:spPr bwMode="gray">
            <a:xfrm>
              <a:off x="466" y="1000"/>
              <a:ext cx="331" cy="253"/>
            </a:xfrm>
            <a:prstGeom prst="diamond">
              <a:avLst/>
            </a:prstGeom>
            <a:gradFill rotWithShape="1">
              <a:gsLst>
                <a:gs pos="0">
                  <a:srgbClr val="21B3E1"/>
                </a:gs>
                <a:gs pos="100000">
                  <a:srgbClr val="0F5368"/>
                </a:gs>
              </a:gsLst>
              <a:lin ang="5400000" scaled="1"/>
            </a:gradFill>
            <a:ln w="25400" algn="ctr">
              <a:solidFill>
                <a:schemeClr val="bg1"/>
              </a:solidFill>
              <a:miter lim="800000"/>
            </a:ln>
            <a:effectLst>
              <a:outerShdw dist="63500" dir="2212194" algn="ctr" rotWithShape="0">
                <a:srgbClr val="333333">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2333" name="Text Box 392"/>
            <p:cNvSpPr txBox="1">
              <a:spLocks noChangeArrowheads="1"/>
            </p:cNvSpPr>
            <p:nvPr/>
          </p:nvSpPr>
          <p:spPr bwMode="auto">
            <a:xfrm>
              <a:off x="494" y="1000"/>
              <a:ext cx="283"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6</a:t>
              </a:r>
            </a:p>
          </p:txBody>
        </p:sp>
      </p:grpSp>
      <p:grpSp>
        <p:nvGrpSpPr>
          <p:cNvPr id="12310" name="Group 431"/>
          <p:cNvGrpSpPr/>
          <p:nvPr/>
        </p:nvGrpSpPr>
        <p:grpSpPr bwMode="auto">
          <a:xfrm>
            <a:off x="2720976" y="4603750"/>
            <a:ext cx="525463" cy="401638"/>
            <a:chOff x="466" y="1000"/>
            <a:chExt cx="331" cy="253"/>
          </a:xfrm>
        </p:grpSpPr>
        <p:sp>
          <p:nvSpPr>
            <p:cNvPr id="12330" name="AutoShape 432"/>
            <p:cNvSpPr>
              <a:spLocks noChangeArrowheads="1"/>
            </p:cNvSpPr>
            <p:nvPr/>
          </p:nvSpPr>
          <p:spPr bwMode="gray">
            <a:xfrm>
              <a:off x="466" y="1000"/>
              <a:ext cx="331" cy="253"/>
            </a:xfrm>
            <a:prstGeom prst="diamond">
              <a:avLst/>
            </a:prstGeom>
            <a:gradFill rotWithShape="1">
              <a:gsLst>
                <a:gs pos="0">
                  <a:srgbClr val="006600"/>
                </a:gs>
                <a:gs pos="100000">
                  <a:srgbClr val="006200"/>
                </a:gs>
              </a:gsLst>
              <a:lin ang="5400000" scaled="1"/>
            </a:gradFill>
            <a:ln w="25400" algn="ctr">
              <a:solidFill>
                <a:schemeClr val="bg1"/>
              </a:solidFill>
              <a:miter lim="800000"/>
            </a:ln>
            <a:effectLst>
              <a:outerShdw dist="63500" dir="2212194" algn="ctr" rotWithShape="0">
                <a:srgbClr val="333333">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2331" name="Text Box 433"/>
            <p:cNvSpPr txBox="1">
              <a:spLocks noChangeArrowheads="1"/>
            </p:cNvSpPr>
            <p:nvPr/>
          </p:nvSpPr>
          <p:spPr bwMode="auto">
            <a:xfrm>
              <a:off x="494" y="1000"/>
              <a:ext cx="283"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5</a:t>
              </a:r>
            </a:p>
          </p:txBody>
        </p:sp>
      </p:grpSp>
      <p:sp>
        <p:nvSpPr>
          <p:cNvPr id="12311" name="Line 434"/>
          <p:cNvSpPr>
            <a:spLocks noChangeShapeType="1"/>
          </p:cNvSpPr>
          <p:nvPr/>
        </p:nvSpPr>
        <p:spPr bwMode="auto">
          <a:xfrm>
            <a:off x="6410325" y="1989139"/>
            <a:ext cx="1588" cy="3735387"/>
          </a:xfrm>
          <a:prstGeom prst="line">
            <a:avLst/>
          </a:prstGeom>
          <a:noFill/>
          <a:ln w="9525">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312" name="Group 435"/>
          <p:cNvGrpSpPr/>
          <p:nvPr/>
        </p:nvGrpSpPr>
        <p:grpSpPr bwMode="auto">
          <a:xfrm>
            <a:off x="6580188" y="1943100"/>
            <a:ext cx="525462" cy="401638"/>
            <a:chOff x="466" y="1000"/>
            <a:chExt cx="331" cy="253"/>
          </a:xfrm>
        </p:grpSpPr>
        <p:sp>
          <p:nvSpPr>
            <p:cNvPr id="12328" name="AutoShape 436"/>
            <p:cNvSpPr>
              <a:spLocks noChangeArrowheads="1"/>
            </p:cNvSpPr>
            <p:nvPr/>
          </p:nvSpPr>
          <p:spPr bwMode="gray">
            <a:xfrm>
              <a:off x="466" y="1000"/>
              <a:ext cx="331" cy="253"/>
            </a:xfrm>
            <a:prstGeom prst="diamond">
              <a:avLst/>
            </a:prstGeom>
            <a:gradFill rotWithShape="1">
              <a:gsLst>
                <a:gs pos="0">
                  <a:srgbClr val="BCC4DC"/>
                </a:gs>
                <a:gs pos="100000">
                  <a:srgbClr val="575B66"/>
                </a:gs>
              </a:gsLst>
              <a:lin ang="5400000" scaled="1"/>
            </a:gradFill>
            <a:ln w="25400" algn="ctr">
              <a:solidFill>
                <a:schemeClr val="bg1"/>
              </a:solidFill>
              <a:miter lim="800000"/>
            </a:ln>
            <a:effectLst>
              <a:outerShdw dist="63500" dir="2212194" algn="ctr" rotWithShape="0">
                <a:srgbClr val="333333">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2329" name="Text Box 437"/>
            <p:cNvSpPr txBox="1">
              <a:spLocks noChangeArrowheads="1"/>
            </p:cNvSpPr>
            <p:nvPr/>
          </p:nvSpPr>
          <p:spPr bwMode="auto">
            <a:xfrm>
              <a:off x="494" y="1000"/>
              <a:ext cx="283"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7</a:t>
              </a:r>
            </a:p>
          </p:txBody>
        </p:sp>
      </p:grpSp>
      <p:grpSp>
        <p:nvGrpSpPr>
          <p:cNvPr id="12313" name="Group 438"/>
          <p:cNvGrpSpPr/>
          <p:nvPr/>
        </p:nvGrpSpPr>
        <p:grpSpPr bwMode="auto">
          <a:xfrm>
            <a:off x="6580188" y="2619375"/>
            <a:ext cx="525462" cy="401638"/>
            <a:chOff x="466" y="1000"/>
            <a:chExt cx="331" cy="253"/>
          </a:xfrm>
        </p:grpSpPr>
        <p:sp>
          <p:nvSpPr>
            <p:cNvPr id="12326" name="AutoShape 439"/>
            <p:cNvSpPr>
              <a:spLocks noChangeArrowheads="1"/>
            </p:cNvSpPr>
            <p:nvPr/>
          </p:nvSpPr>
          <p:spPr bwMode="gray">
            <a:xfrm>
              <a:off x="466" y="1000"/>
              <a:ext cx="331" cy="253"/>
            </a:xfrm>
            <a:prstGeom prst="diamond">
              <a:avLst/>
            </a:prstGeom>
            <a:gradFill rotWithShape="1">
              <a:gsLst>
                <a:gs pos="0">
                  <a:srgbClr val="006600"/>
                </a:gs>
                <a:gs pos="100000">
                  <a:srgbClr val="006200"/>
                </a:gs>
              </a:gsLst>
              <a:lin ang="5400000" scaled="1"/>
            </a:gradFill>
            <a:ln w="25400" algn="ctr">
              <a:solidFill>
                <a:schemeClr val="bg1"/>
              </a:solidFill>
              <a:miter lim="800000"/>
            </a:ln>
            <a:effectLst>
              <a:outerShdw dist="63500" dir="2212194" algn="ctr" rotWithShape="0">
                <a:srgbClr val="333333">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2327" name="Text Box 440"/>
            <p:cNvSpPr txBox="1">
              <a:spLocks noChangeArrowheads="1"/>
            </p:cNvSpPr>
            <p:nvPr/>
          </p:nvSpPr>
          <p:spPr bwMode="auto">
            <a:xfrm>
              <a:off x="494" y="1000"/>
              <a:ext cx="283"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8</a:t>
              </a:r>
            </a:p>
          </p:txBody>
        </p:sp>
      </p:grpSp>
      <p:grpSp>
        <p:nvGrpSpPr>
          <p:cNvPr id="12314" name="Group 441"/>
          <p:cNvGrpSpPr/>
          <p:nvPr/>
        </p:nvGrpSpPr>
        <p:grpSpPr bwMode="auto">
          <a:xfrm>
            <a:off x="6580188" y="3289300"/>
            <a:ext cx="525462" cy="401638"/>
            <a:chOff x="466" y="1000"/>
            <a:chExt cx="331" cy="253"/>
          </a:xfrm>
        </p:grpSpPr>
        <p:sp>
          <p:nvSpPr>
            <p:cNvPr id="12324" name="AutoShape 442"/>
            <p:cNvSpPr>
              <a:spLocks noChangeArrowheads="1"/>
            </p:cNvSpPr>
            <p:nvPr/>
          </p:nvSpPr>
          <p:spPr bwMode="gray">
            <a:xfrm>
              <a:off x="466" y="1000"/>
              <a:ext cx="331" cy="253"/>
            </a:xfrm>
            <a:prstGeom prst="diamond">
              <a:avLst/>
            </a:prstGeom>
            <a:gradFill rotWithShape="1">
              <a:gsLst>
                <a:gs pos="0">
                  <a:srgbClr val="21B3E1"/>
                </a:gs>
                <a:gs pos="100000">
                  <a:srgbClr val="0F5368"/>
                </a:gs>
              </a:gsLst>
              <a:lin ang="5400000" scaled="1"/>
            </a:gradFill>
            <a:ln w="25400" algn="ctr">
              <a:solidFill>
                <a:schemeClr val="bg1"/>
              </a:solidFill>
              <a:miter lim="800000"/>
            </a:ln>
            <a:effectLst>
              <a:outerShdw dist="63500" dir="2212194" algn="ctr" rotWithShape="0">
                <a:srgbClr val="333333">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2325" name="Text Box 443"/>
            <p:cNvSpPr txBox="1">
              <a:spLocks noChangeArrowheads="1"/>
            </p:cNvSpPr>
            <p:nvPr/>
          </p:nvSpPr>
          <p:spPr bwMode="auto">
            <a:xfrm>
              <a:off x="494" y="1000"/>
              <a:ext cx="283"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9</a:t>
              </a:r>
            </a:p>
          </p:txBody>
        </p:sp>
      </p:grpSp>
      <p:grpSp>
        <p:nvGrpSpPr>
          <p:cNvPr id="12315" name="Group 444"/>
          <p:cNvGrpSpPr/>
          <p:nvPr/>
        </p:nvGrpSpPr>
        <p:grpSpPr bwMode="auto">
          <a:xfrm>
            <a:off x="6589713" y="3895725"/>
            <a:ext cx="525462" cy="401638"/>
            <a:chOff x="466" y="1000"/>
            <a:chExt cx="331" cy="253"/>
          </a:xfrm>
        </p:grpSpPr>
        <p:sp>
          <p:nvSpPr>
            <p:cNvPr id="12322" name="AutoShape 445"/>
            <p:cNvSpPr>
              <a:spLocks noChangeArrowheads="1"/>
            </p:cNvSpPr>
            <p:nvPr/>
          </p:nvSpPr>
          <p:spPr bwMode="gray">
            <a:xfrm>
              <a:off x="466" y="1000"/>
              <a:ext cx="331" cy="253"/>
            </a:xfrm>
            <a:prstGeom prst="diamond">
              <a:avLst/>
            </a:prstGeom>
            <a:gradFill rotWithShape="1">
              <a:gsLst>
                <a:gs pos="0">
                  <a:srgbClr val="BCC4DC"/>
                </a:gs>
                <a:gs pos="100000">
                  <a:srgbClr val="575B66"/>
                </a:gs>
              </a:gsLst>
              <a:lin ang="5400000" scaled="1"/>
            </a:gradFill>
            <a:ln w="25400" algn="ctr">
              <a:solidFill>
                <a:schemeClr val="bg1"/>
              </a:solidFill>
              <a:miter lim="800000"/>
            </a:ln>
            <a:effectLst>
              <a:outerShdw dist="63500" dir="2212194" algn="ctr" rotWithShape="0">
                <a:srgbClr val="333333">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2323" name="Text Box 446"/>
            <p:cNvSpPr txBox="1">
              <a:spLocks noChangeArrowheads="1"/>
            </p:cNvSpPr>
            <p:nvPr/>
          </p:nvSpPr>
          <p:spPr bwMode="auto">
            <a:xfrm>
              <a:off x="494" y="1000"/>
              <a:ext cx="283"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10</a:t>
              </a:r>
            </a:p>
          </p:txBody>
        </p:sp>
      </p:grpSp>
      <p:grpSp>
        <p:nvGrpSpPr>
          <p:cNvPr id="12316" name="Group 447"/>
          <p:cNvGrpSpPr/>
          <p:nvPr/>
        </p:nvGrpSpPr>
        <p:grpSpPr bwMode="auto">
          <a:xfrm>
            <a:off x="6589713" y="5241925"/>
            <a:ext cx="525462" cy="401638"/>
            <a:chOff x="466" y="1000"/>
            <a:chExt cx="331" cy="253"/>
          </a:xfrm>
        </p:grpSpPr>
        <p:sp>
          <p:nvSpPr>
            <p:cNvPr id="12320" name="AutoShape 448"/>
            <p:cNvSpPr>
              <a:spLocks noChangeArrowheads="1"/>
            </p:cNvSpPr>
            <p:nvPr/>
          </p:nvSpPr>
          <p:spPr bwMode="gray">
            <a:xfrm>
              <a:off x="466" y="1000"/>
              <a:ext cx="331" cy="253"/>
            </a:xfrm>
            <a:prstGeom prst="diamond">
              <a:avLst/>
            </a:prstGeom>
            <a:gradFill rotWithShape="1">
              <a:gsLst>
                <a:gs pos="0">
                  <a:srgbClr val="21B3E1"/>
                </a:gs>
                <a:gs pos="100000">
                  <a:srgbClr val="0F5368"/>
                </a:gs>
              </a:gsLst>
              <a:lin ang="5400000" scaled="1"/>
            </a:gradFill>
            <a:ln w="25400" algn="ctr">
              <a:solidFill>
                <a:schemeClr val="bg1"/>
              </a:solidFill>
              <a:miter lim="800000"/>
            </a:ln>
            <a:effectLst>
              <a:outerShdw dist="63500" dir="2212194" algn="ctr" rotWithShape="0">
                <a:srgbClr val="333333">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2321" name="Text Box 449"/>
            <p:cNvSpPr txBox="1">
              <a:spLocks noChangeArrowheads="1"/>
            </p:cNvSpPr>
            <p:nvPr/>
          </p:nvSpPr>
          <p:spPr bwMode="auto">
            <a:xfrm>
              <a:off x="494" y="1000"/>
              <a:ext cx="283"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12</a:t>
              </a:r>
            </a:p>
          </p:txBody>
        </p:sp>
      </p:grpSp>
      <p:grpSp>
        <p:nvGrpSpPr>
          <p:cNvPr id="12317" name="Group 450"/>
          <p:cNvGrpSpPr/>
          <p:nvPr/>
        </p:nvGrpSpPr>
        <p:grpSpPr bwMode="auto">
          <a:xfrm>
            <a:off x="6589713" y="4603750"/>
            <a:ext cx="525462" cy="401638"/>
            <a:chOff x="466" y="1000"/>
            <a:chExt cx="331" cy="253"/>
          </a:xfrm>
        </p:grpSpPr>
        <p:sp>
          <p:nvSpPr>
            <p:cNvPr id="12318" name="AutoShape 451"/>
            <p:cNvSpPr>
              <a:spLocks noChangeArrowheads="1"/>
            </p:cNvSpPr>
            <p:nvPr/>
          </p:nvSpPr>
          <p:spPr bwMode="gray">
            <a:xfrm>
              <a:off x="466" y="1000"/>
              <a:ext cx="331" cy="253"/>
            </a:xfrm>
            <a:prstGeom prst="diamond">
              <a:avLst/>
            </a:prstGeom>
            <a:gradFill rotWithShape="1">
              <a:gsLst>
                <a:gs pos="0">
                  <a:srgbClr val="006600"/>
                </a:gs>
                <a:gs pos="100000">
                  <a:srgbClr val="006200"/>
                </a:gs>
              </a:gsLst>
              <a:lin ang="5400000" scaled="1"/>
            </a:gradFill>
            <a:ln w="25400" algn="ctr">
              <a:solidFill>
                <a:schemeClr val="bg1"/>
              </a:solidFill>
              <a:miter lim="800000"/>
            </a:ln>
            <a:effectLst>
              <a:outerShdw dist="63500" dir="2212194" algn="ctr" rotWithShape="0">
                <a:srgbClr val="333333">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2319" name="Text Box 452"/>
            <p:cNvSpPr txBox="1">
              <a:spLocks noChangeArrowheads="1"/>
            </p:cNvSpPr>
            <p:nvPr/>
          </p:nvSpPr>
          <p:spPr bwMode="auto">
            <a:xfrm>
              <a:off x="494" y="1000"/>
              <a:ext cx="283"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11</a:t>
              </a:r>
            </a:p>
          </p:txBody>
        </p:sp>
      </p:gr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gray">
          <a:xfrm>
            <a:off x="2424114" y="1763714"/>
            <a:ext cx="7775575" cy="396875"/>
          </a:xfrm>
          <a:prstGeom prst="rect">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000" b="1">
                <a:solidFill>
                  <a:schemeClr val="bg1"/>
                </a:solidFill>
              </a:rPr>
              <a:t>μC/OS-II</a:t>
            </a:r>
            <a:r>
              <a:rPr lang="zh-CN" altLang="en-US" sz="2000" b="1">
                <a:solidFill>
                  <a:schemeClr val="bg1"/>
                </a:solidFill>
              </a:rPr>
              <a:t>程序设计基础</a:t>
            </a:r>
          </a:p>
        </p:txBody>
      </p:sp>
      <p:sp>
        <p:nvSpPr>
          <p:cNvPr id="13315" name="Rectangle 4"/>
          <p:cNvSpPr>
            <a:spLocks noChangeArrowheads="1"/>
          </p:cNvSpPr>
          <p:nvPr/>
        </p:nvSpPr>
        <p:spPr bwMode="auto">
          <a:xfrm>
            <a:off x="2424113" y="1268414"/>
            <a:ext cx="3384550"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b="1">
                <a:solidFill>
                  <a:srgbClr val="006600"/>
                </a:solidFill>
                <a:ea typeface="华文新魏" panose="02010800040101010101" pitchFamily="2" charset="-122"/>
              </a:rPr>
              <a:t>任务设计</a:t>
            </a:r>
          </a:p>
        </p:txBody>
      </p:sp>
      <p:sp>
        <p:nvSpPr>
          <p:cNvPr id="13316" name="Line 3"/>
          <p:cNvSpPr>
            <a:spLocks noChangeShapeType="1"/>
          </p:cNvSpPr>
          <p:nvPr/>
        </p:nvSpPr>
        <p:spPr bwMode="auto">
          <a:xfrm>
            <a:off x="2495550" y="2509838"/>
            <a:ext cx="0" cy="1909762"/>
          </a:xfrm>
          <a:prstGeom prst="line">
            <a:avLst/>
          </a:prstGeom>
          <a:noFill/>
          <a:ln w="9525">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17" name="AutoShape 113"/>
          <p:cNvSpPr>
            <a:spLocks noChangeArrowheads="1"/>
          </p:cNvSpPr>
          <p:nvPr/>
        </p:nvSpPr>
        <p:spPr bwMode="gray">
          <a:xfrm>
            <a:off x="3143251" y="2452688"/>
            <a:ext cx="2278063"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400" b="1">
                <a:hlinkClick r:id="rId2" action="ppaction://hlinksldjump"/>
              </a:rPr>
              <a:t>任务的</a:t>
            </a:r>
            <a:r>
              <a:rPr lang="zh-CN" altLang="en-US" sz="2400">
                <a:hlinkClick r:id="rId2" action="ppaction://hlinksldjump"/>
              </a:rPr>
              <a:t>分类</a:t>
            </a:r>
            <a:endParaRPr lang="zh-CN" altLang="en-US" sz="2400"/>
          </a:p>
        </p:txBody>
      </p:sp>
      <p:sp>
        <p:nvSpPr>
          <p:cNvPr id="13318" name="AutoShape 114"/>
          <p:cNvSpPr>
            <a:spLocks noChangeArrowheads="1"/>
          </p:cNvSpPr>
          <p:nvPr/>
        </p:nvSpPr>
        <p:spPr bwMode="gray">
          <a:xfrm>
            <a:off x="3143251" y="3768725"/>
            <a:ext cx="2278063"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400" b="1">
                <a:solidFill>
                  <a:srgbClr val="FF0505"/>
                </a:solidFill>
                <a:hlinkClick r:id="rId3" action="ppaction://hlinksldjump"/>
              </a:rPr>
              <a:t>任务的优先级</a:t>
            </a:r>
            <a:endParaRPr lang="zh-CN" altLang="en-US" sz="2400" b="1">
              <a:solidFill>
                <a:srgbClr val="FF0505"/>
              </a:solidFill>
            </a:endParaRPr>
          </a:p>
        </p:txBody>
      </p:sp>
      <p:sp>
        <p:nvSpPr>
          <p:cNvPr id="13319" name="AutoShape 115"/>
          <p:cNvSpPr>
            <a:spLocks noChangeArrowheads="1"/>
          </p:cNvSpPr>
          <p:nvPr/>
        </p:nvSpPr>
        <p:spPr bwMode="gray">
          <a:xfrm>
            <a:off x="3143251" y="3124200"/>
            <a:ext cx="2278063"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400" b="1">
                <a:hlinkClick r:id="rId4" action="ppaction://hlinksldjump"/>
              </a:rPr>
              <a:t>任务的划分</a:t>
            </a:r>
            <a:endParaRPr lang="zh-CN" altLang="en-US" sz="2400" b="1"/>
          </a:p>
        </p:txBody>
      </p:sp>
      <p:grpSp>
        <p:nvGrpSpPr>
          <p:cNvPr id="13320" name="Group 116"/>
          <p:cNvGrpSpPr/>
          <p:nvPr/>
        </p:nvGrpSpPr>
        <p:grpSpPr bwMode="auto">
          <a:xfrm>
            <a:off x="2770188" y="2479678"/>
            <a:ext cx="355600" cy="519113"/>
            <a:chOff x="657" y="1203"/>
            <a:chExt cx="224" cy="327"/>
          </a:xfrm>
        </p:grpSpPr>
        <p:grpSp>
          <p:nvGrpSpPr>
            <p:cNvPr id="13339" name="Group 117"/>
            <p:cNvGrpSpPr/>
            <p:nvPr/>
          </p:nvGrpSpPr>
          <p:grpSpPr bwMode="auto">
            <a:xfrm>
              <a:off x="657" y="1203"/>
              <a:ext cx="224" cy="327"/>
              <a:chOff x="2078" y="1387"/>
              <a:chExt cx="1615" cy="2202"/>
            </a:xfrm>
          </p:grpSpPr>
          <p:sp>
            <p:nvSpPr>
              <p:cNvPr id="13341" name="Oval 118"/>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3342" name="Oval 119"/>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9576" name="Oval 120"/>
              <p:cNvSpPr>
                <a:spLocks noChangeArrowheads="1"/>
              </p:cNvSpPr>
              <p:nvPr/>
            </p:nvSpPr>
            <p:spPr bwMode="gray">
              <a:xfrm>
                <a:off x="2251"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p>
            </p:txBody>
          </p:sp>
          <p:sp>
            <p:nvSpPr>
              <p:cNvPr id="13344" name="Oval 121"/>
              <p:cNvSpPr>
                <a:spLocks noChangeArrowheads="1"/>
              </p:cNvSpPr>
              <p:nvPr/>
            </p:nvSpPr>
            <p:spPr bwMode="gray">
              <a:xfrm>
                <a:off x="2254" y="1479"/>
                <a:ext cx="1180" cy="2019"/>
              </a:xfrm>
              <a:prstGeom prst="ellipse">
                <a:avLst/>
              </a:prstGeom>
              <a:gradFill rotWithShape="1">
                <a:gsLst>
                  <a:gs pos="0">
                    <a:srgbClr val="000000"/>
                  </a:gs>
                  <a:gs pos="100000">
                    <a:srgbClr val="BCC4DC"/>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9578" name="Oval 122"/>
              <p:cNvSpPr>
                <a:spLocks noChangeArrowheads="1"/>
              </p:cNvSpPr>
              <p:nvPr/>
            </p:nvSpPr>
            <p:spPr bwMode="gray">
              <a:xfrm>
                <a:off x="2338" y="1387"/>
                <a:ext cx="1096" cy="22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p>
            </p:txBody>
          </p:sp>
          <p:sp>
            <p:nvSpPr>
              <p:cNvPr id="13346" name="Oval 123"/>
              <p:cNvSpPr>
                <a:spLocks noChangeArrowheads="1"/>
              </p:cNvSpPr>
              <p:nvPr/>
            </p:nvSpPr>
            <p:spPr bwMode="gray">
              <a:xfrm>
                <a:off x="2337" y="1478"/>
                <a:ext cx="1096" cy="2019"/>
              </a:xfrm>
              <a:prstGeom prst="ellipse">
                <a:avLst/>
              </a:prstGeom>
              <a:gradFill rotWithShape="1">
                <a:gsLst>
                  <a:gs pos="0">
                    <a:srgbClr val="BCC4DC"/>
                  </a:gs>
                  <a:gs pos="100000">
                    <a:srgbClr val="5B5F6B"/>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13340" name="Text Box 124"/>
            <p:cNvSpPr txBox="1">
              <a:spLocks noChangeArrowheads="1"/>
            </p:cNvSpPr>
            <p:nvPr/>
          </p:nvSpPr>
          <p:spPr bwMode="auto">
            <a:xfrm>
              <a:off x="671" y="1253"/>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1</a:t>
              </a:r>
            </a:p>
          </p:txBody>
        </p:sp>
      </p:grpSp>
      <p:grpSp>
        <p:nvGrpSpPr>
          <p:cNvPr id="13321" name="Group 125"/>
          <p:cNvGrpSpPr/>
          <p:nvPr/>
        </p:nvGrpSpPr>
        <p:grpSpPr bwMode="auto">
          <a:xfrm>
            <a:off x="2776538" y="3157542"/>
            <a:ext cx="381000" cy="519113"/>
            <a:chOff x="657" y="1640"/>
            <a:chExt cx="240" cy="327"/>
          </a:xfrm>
        </p:grpSpPr>
        <p:grpSp>
          <p:nvGrpSpPr>
            <p:cNvPr id="13331" name="Group 126"/>
            <p:cNvGrpSpPr/>
            <p:nvPr/>
          </p:nvGrpSpPr>
          <p:grpSpPr bwMode="auto">
            <a:xfrm>
              <a:off x="657" y="1640"/>
              <a:ext cx="240" cy="327"/>
              <a:chOff x="2078" y="1387"/>
              <a:chExt cx="1615" cy="2202"/>
            </a:xfrm>
          </p:grpSpPr>
          <p:sp>
            <p:nvSpPr>
              <p:cNvPr id="13333" name="Oval 127"/>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3334" name="Oval 128"/>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9585" name="Oval 129"/>
              <p:cNvSpPr>
                <a:spLocks noChangeArrowheads="1"/>
              </p:cNvSpPr>
              <p:nvPr/>
            </p:nvSpPr>
            <p:spPr bwMode="gray">
              <a:xfrm>
                <a:off x="2253"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p>
            </p:txBody>
          </p:sp>
          <p:sp>
            <p:nvSpPr>
              <p:cNvPr id="13336" name="Oval 130"/>
              <p:cNvSpPr>
                <a:spLocks noChangeArrowheads="1"/>
              </p:cNvSpPr>
              <p:nvPr/>
            </p:nvSpPr>
            <p:spPr bwMode="gray">
              <a:xfrm>
                <a:off x="2254" y="1479"/>
                <a:ext cx="1101" cy="2019"/>
              </a:xfrm>
              <a:prstGeom prst="ellipse">
                <a:avLst/>
              </a:prstGeom>
              <a:gradFill rotWithShape="1">
                <a:gsLst>
                  <a:gs pos="0">
                    <a:srgbClr val="000000"/>
                  </a:gs>
                  <a:gs pos="100000">
                    <a:srgbClr val="48BE67"/>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9587" name="Oval 131"/>
              <p:cNvSpPr>
                <a:spLocks noChangeArrowheads="1"/>
              </p:cNvSpPr>
              <p:nvPr/>
            </p:nvSpPr>
            <p:spPr bwMode="gray">
              <a:xfrm>
                <a:off x="2334" y="1387"/>
                <a:ext cx="1097" cy="22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p>
            </p:txBody>
          </p:sp>
          <p:sp>
            <p:nvSpPr>
              <p:cNvPr id="13338" name="Oval 132"/>
              <p:cNvSpPr>
                <a:spLocks noChangeArrowheads="1"/>
              </p:cNvSpPr>
              <p:nvPr/>
            </p:nvSpPr>
            <p:spPr bwMode="gray">
              <a:xfrm>
                <a:off x="2337" y="1478"/>
                <a:ext cx="1096" cy="2019"/>
              </a:xfrm>
              <a:prstGeom prst="ellipse">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13332" name="Text Box 133"/>
            <p:cNvSpPr txBox="1">
              <a:spLocks noChangeArrowheads="1"/>
            </p:cNvSpPr>
            <p:nvPr/>
          </p:nvSpPr>
          <p:spPr bwMode="auto">
            <a:xfrm>
              <a:off x="685" y="1688"/>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2</a:t>
              </a:r>
            </a:p>
          </p:txBody>
        </p:sp>
      </p:grpSp>
      <p:grpSp>
        <p:nvGrpSpPr>
          <p:cNvPr id="13322" name="Group 134"/>
          <p:cNvGrpSpPr/>
          <p:nvPr/>
        </p:nvGrpSpPr>
        <p:grpSpPr bwMode="auto">
          <a:xfrm>
            <a:off x="2776538" y="3806829"/>
            <a:ext cx="381000" cy="519113"/>
            <a:chOff x="657" y="2049"/>
            <a:chExt cx="240" cy="327"/>
          </a:xfrm>
        </p:grpSpPr>
        <p:grpSp>
          <p:nvGrpSpPr>
            <p:cNvPr id="13323" name="Group 135"/>
            <p:cNvGrpSpPr/>
            <p:nvPr/>
          </p:nvGrpSpPr>
          <p:grpSpPr bwMode="auto">
            <a:xfrm>
              <a:off x="657" y="2049"/>
              <a:ext cx="240" cy="327"/>
              <a:chOff x="2078" y="1387"/>
              <a:chExt cx="1615" cy="2202"/>
            </a:xfrm>
          </p:grpSpPr>
          <p:sp>
            <p:nvSpPr>
              <p:cNvPr id="13325" name="Oval 136"/>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3326" name="Oval 137"/>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9594" name="Oval 138"/>
              <p:cNvSpPr>
                <a:spLocks noChangeArrowheads="1"/>
              </p:cNvSpPr>
              <p:nvPr/>
            </p:nvSpPr>
            <p:spPr bwMode="gray">
              <a:xfrm>
                <a:off x="2253"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p>
            </p:txBody>
          </p:sp>
          <p:sp>
            <p:nvSpPr>
              <p:cNvPr id="13328" name="Oval 139"/>
              <p:cNvSpPr>
                <a:spLocks noChangeArrowheads="1"/>
              </p:cNvSpPr>
              <p:nvPr/>
            </p:nvSpPr>
            <p:spPr bwMode="gray">
              <a:xfrm>
                <a:off x="2254" y="1479"/>
                <a:ext cx="1101" cy="2019"/>
              </a:xfrm>
              <a:prstGeom prst="ellipse">
                <a:avLst/>
              </a:prstGeom>
              <a:gradFill rotWithShape="1">
                <a:gsLst>
                  <a:gs pos="0">
                    <a:srgbClr val="21B3E1"/>
                  </a:gs>
                  <a:gs pos="100000">
                    <a:srgbClr val="0F5368"/>
                  </a:gs>
                </a:gsLst>
                <a:lin ang="54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9596" name="Oval 140"/>
              <p:cNvSpPr>
                <a:spLocks noChangeArrowheads="1"/>
              </p:cNvSpPr>
              <p:nvPr/>
            </p:nvSpPr>
            <p:spPr bwMode="gray">
              <a:xfrm>
                <a:off x="2334" y="1387"/>
                <a:ext cx="1097" cy="22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p>
            </p:txBody>
          </p:sp>
          <p:sp>
            <p:nvSpPr>
              <p:cNvPr id="13330" name="Oval 141"/>
              <p:cNvSpPr>
                <a:spLocks noChangeArrowheads="1"/>
              </p:cNvSpPr>
              <p:nvPr/>
            </p:nvSpPr>
            <p:spPr bwMode="gray">
              <a:xfrm>
                <a:off x="2337" y="1478"/>
                <a:ext cx="1096" cy="2019"/>
              </a:xfrm>
              <a:prstGeom prst="ellipse">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13324" name="Text Box 142"/>
            <p:cNvSpPr txBox="1">
              <a:spLocks noChangeArrowheads="1"/>
            </p:cNvSpPr>
            <p:nvPr/>
          </p:nvSpPr>
          <p:spPr bwMode="auto">
            <a:xfrm>
              <a:off x="683" y="2102"/>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3</a:t>
              </a:r>
            </a:p>
          </p:txBody>
        </p:sp>
      </p:gr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AutoShape 2"/>
          <p:cNvSpPr>
            <a:spLocks noChangeArrowheads="1"/>
          </p:cNvSpPr>
          <p:nvPr/>
        </p:nvSpPr>
        <p:spPr bwMode="auto">
          <a:xfrm>
            <a:off x="1774826" y="765176"/>
            <a:ext cx="3376613"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任务设计</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14339" name="Line 3"/>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20" name="AutoShape 4"/>
          <p:cNvSpPr>
            <a:spLocks noChangeArrowheads="1"/>
          </p:cNvSpPr>
          <p:nvPr/>
        </p:nvSpPr>
        <p:spPr bwMode="gray">
          <a:xfrm>
            <a:off x="5465763" y="651868"/>
            <a:ext cx="424021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任务设计</a:t>
            </a:r>
          </a:p>
        </p:txBody>
      </p:sp>
      <p:sp>
        <p:nvSpPr>
          <p:cNvPr id="34821" name="Rectangle 5"/>
          <p:cNvSpPr>
            <a:spLocks noChangeArrowheads="1"/>
          </p:cNvSpPr>
          <p:nvPr/>
        </p:nvSpPr>
        <p:spPr bwMode="auto">
          <a:xfrm>
            <a:off x="2298701" y="1442950"/>
            <a:ext cx="7650163" cy="1200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2400">
                <a:ea typeface="华文新魏" panose="02010800040101010101" pitchFamily="2" charset="-122"/>
              </a:rPr>
              <a:t>      </a:t>
            </a:r>
            <a:r>
              <a:rPr kumimoji="1" lang="zh-CN" altLang="en-US" sz="2400">
                <a:ea typeface="华文新魏" panose="02010800040101010101" pitchFamily="2" charset="-122"/>
              </a:rPr>
              <a:t>在基于实时操作系统的应用程序设计中，任务设计是整个应用程序的基础，其它软件设计工作都是围绕任务设计来展开。</a:t>
            </a:r>
          </a:p>
        </p:txBody>
      </p:sp>
      <p:sp>
        <p:nvSpPr>
          <p:cNvPr id="34890" name="AutoShape 74"/>
          <p:cNvSpPr>
            <a:spLocks noChangeArrowheads="1"/>
          </p:cNvSpPr>
          <p:nvPr/>
        </p:nvSpPr>
        <p:spPr bwMode="gray">
          <a:xfrm>
            <a:off x="4638676" y="4703902"/>
            <a:ext cx="2816225" cy="577572"/>
          </a:xfrm>
          <a:prstGeom prst="can">
            <a:avLst>
              <a:gd name="adj" fmla="val 27866"/>
            </a:avLst>
          </a:prstGeom>
          <a:gradFill rotWithShape="1">
            <a:gsLst>
              <a:gs pos="0">
                <a:srgbClr val="21B3E1"/>
              </a:gs>
              <a:gs pos="100000">
                <a:srgbClr val="136681"/>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4878" name="AutoShape 62"/>
          <p:cNvSpPr>
            <a:spLocks noChangeArrowheads="1"/>
          </p:cNvSpPr>
          <p:nvPr/>
        </p:nvSpPr>
        <p:spPr bwMode="gray">
          <a:xfrm>
            <a:off x="4930775" y="3921859"/>
            <a:ext cx="2160588" cy="538282"/>
          </a:xfrm>
          <a:prstGeom prst="can">
            <a:avLst>
              <a:gd name="adj" fmla="val 25000"/>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4897" name="Text Box 81"/>
          <p:cNvSpPr txBox="1">
            <a:spLocks noChangeArrowheads="1"/>
          </p:cNvSpPr>
          <p:nvPr/>
        </p:nvSpPr>
        <p:spPr bwMode="auto">
          <a:xfrm>
            <a:off x="4751388" y="4870450"/>
            <a:ext cx="27035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2400"/>
              <a:t>任务设计</a:t>
            </a:r>
          </a:p>
        </p:txBody>
      </p:sp>
      <p:sp>
        <p:nvSpPr>
          <p:cNvPr id="34898" name="Text Box 82"/>
          <p:cNvSpPr txBox="1">
            <a:spLocks noChangeArrowheads="1"/>
          </p:cNvSpPr>
          <p:nvPr/>
        </p:nvSpPr>
        <p:spPr bwMode="auto">
          <a:xfrm>
            <a:off x="4930775" y="4014788"/>
            <a:ext cx="21605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2400"/>
              <a:t>应用程序</a:t>
            </a:r>
          </a:p>
        </p:txBody>
      </p:sp>
      <p:sp>
        <p:nvSpPr>
          <p:cNvPr id="34899" name="AutoShape 83"/>
          <p:cNvSpPr/>
          <p:nvPr/>
        </p:nvSpPr>
        <p:spPr bwMode="auto">
          <a:xfrm>
            <a:off x="7783513" y="4357688"/>
            <a:ext cx="1917700" cy="1187450"/>
          </a:xfrm>
          <a:prstGeom prst="accentBorderCallout1">
            <a:avLst>
              <a:gd name="adj1" fmla="val 9625"/>
              <a:gd name="adj2" fmla="val -3972"/>
              <a:gd name="adj3" fmla="val 49333"/>
              <a:gd name="adj4" fmla="val -19787"/>
            </a:avLst>
          </a:prstGeom>
          <a:gradFill rotWithShape="1">
            <a:gsLst>
              <a:gs pos="0">
                <a:srgbClr val="00CCFF"/>
              </a:gs>
              <a:gs pos="100000">
                <a:srgbClr val="005E76"/>
              </a:gs>
            </a:gsLst>
            <a:lin ang="5400000" scaled="1"/>
          </a:gradFill>
          <a:ln w="9525" algn="ctr">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endParaRPr lang="zh-CN" altLang="zh-CN" sz="2400"/>
          </a:p>
        </p:txBody>
      </p:sp>
      <p:sp>
        <p:nvSpPr>
          <p:cNvPr id="34901" name="Text Box 85"/>
          <p:cNvSpPr txBox="1">
            <a:spLocks noChangeArrowheads="1"/>
          </p:cNvSpPr>
          <p:nvPr/>
        </p:nvSpPr>
        <p:spPr bwMode="auto">
          <a:xfrm>
            <a:off x="7810501" y="4373563"/>
            <a:ext cx="1890713" cy="15696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eaLnBrk="1" hangingPunct="1">
              <a:spcBef>
                <a:spcPct val="0"/>
              </a:spcBef>
              <a:buClrTx/>
              <a:buFontTx/>
              <a:buNone/>
            </a:pPr>
            <a:r>
              <a:rPr kumimoji="1" lang="zh-CN" altLang="en-US" sz="2400"/>
              <a:t>设计“任务函数”和相关的数据结构</a:t>
            </a:r>
            <a:endParaRPr lang="zh-CN" altLang="en-US" sz="2400"/>
          </a:p>
        </p:txBody>
      </p:sp>
      <p:sp>
        <p:nvSpPr>
          <p:cNvPr id="34902" name="AutoShape 86"/>
          <p:cNvSpPr/>
          <p:nvPr/>
        </p:nvSpPr>
        <p:spPr bwMode="auto">
          <a:xfrm>
            <a:off x="2584451" y="3540126"/>
            <a:ext cx="2054225" cy="931863"/>
          </a:xfrm>
          <a:prstGeom prst="accentBorderCallout1">
            <a:avLst>
              <a:gd name="adj1" fmla="val 12264"/>
              <a:gd name="adj2" fmla="val 103708"/>
              <a:gd name="adj3" fmla="val 59116"/>
              <a:gd name="adj4" fmla="val 115843"/>
            </a:avLst>
          </a:prstGeom>
          <a:gradFill rotWithShape="1">
            <a:gsLst>
              <a:gs pos="0">
                <a:srgbClr val="77BB77"/>
              </a:gs>
              <a:gs pos="100000">
                <a:srgbClr val="008000"/>
              </a:gs>
            </a:gsLst>
            <a:lin ang="18900000" scaled="1"/>
          </a:gradFill>
          <a:ln w="9525" algn="ctr">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endParaRPr lang="zh-CN" altLang="zh-CN" sz="2400"/>
          </a:p>
        </p:txBody>
      </p:sp>
      <p:sp>
        <p:nvSpPr>
          <p:cNvPr id="34903" name="Text Box 87"/>
          <p:cNvSpPr txBox="1">
            <a:spLocks noChangeArrowheads="1"/>
          </p:cNvSpPr>
          <p:nvPr/>
        </p:nvSpPr>
        <p:spPr bwMode="auto">
          <a:xfrm>
            <a:off x="2566988" y="3763963"/>
            <a:ext cx="2184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eaLnBrk="1" hangingPunct="1">
              <a:spcBef>
                <a:spcPct val="0"/>
              </a:spcBef>
              <a:buClrTx/>
              <a:buFontTx/>
              <a:buNone/>
            </a:pPr>
            <a:r>
              <a:rPr kumimoji="1" lang="zh-CN" altLang="en-US" sz="2400"/>
              <a:t>其他软件工作</a:t>
            </a:r>
            <a:endParaRPr lang="zh-CN" altLang="en-US" sz="2400"/>
          </a:p>
        </p:txBody>
      </p:sp>
      <p:sp>
        <p:nvSpPr>
          <p:cNvPr id="34906" name="AutoShape 90"/>
          <p:cNvSpPr>
            <a:spLocks noChangeArrowheads="1"/>
          </p:cNvSpPr>
          <p:nvPr/>
        </p:nvSpPr>
        <p:spPr bwMode="auto">
          <a:xfrm>
            <a:off x="2351089" y="2636838"/>
            <a:ext cx="7515225" cy="3636962"/>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4820"/>
                                        </p:tgtEl>
                                        <p:attrNameLst>
                                          <p:attrName>style.visibility</p:attrName>
                                        </p:attrNameLst>
                                      </p:cBhvr>
                                      <p:to>
                                        <p:strVal val="visible"/>
                                      </p:to>
                                    </p:set>
                                    <p:anim calcmode="lin" valueType="num">
                                      <p:cBhvr additive="base">
                                        <p:cTn id="7" dur="500" fill="hold"/>
                                        <p:tgtEl>
                                          <p:spTgt spid="34820"/>
                                        </p:tgtEl>
                                        <p:attrNameLst>
                                          <p:attrName>ppt_x</p:attrName>
                                        </p:attrNameLst>
                                      </p:cBhvr>
                                      <p:tavLst>
                                        <p:tav tm="0">
                                          <p:val>
                                            <p:strVal val="1+#ppt_w/2"/>
                                          </p:val>
                                        </p:tav>
                                        <p:tav tm="100000">
                                          <p:val>
                                            <p:strVal val="#ppt_x"/>
                                          </p:val>
                                        </p:tav>
                                      </p:tavLst>
                                    </p:anim>
                                    <p:anim calcmode="lin" valueType="num">
                                      <p:cBhvr additive="base">
                                        <p:cTn id="8" dur="500" fill="hold"/>
                                        <p:tgtEl>
                                          <p:spTgt spid="348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34821"/>
                                        </p:tgtEl>
                                        <p:attrNameLst>
                                          <p:attrName>style.visibility</p:attrName>
                                        </p:attrNameLst>
                                      </p:cBhvr>
                                      <p:to>
                                        <p:strVal val="visible"/>
                                      </p:to>
                                    </p:set>
                                    <p:animEffect transition="in" filter="blinds(horizontal)">
                                      <p:cBhvr>
                                        <p:cTn id="12" dur="500"/>
                                        <p:tgtEl>
                                          <p:spTgt spid="34821"/>
                                        </p:tgtEl>
                                      </p:cBhvr>
                                    </p:animEffect>
                                  </p:childTnLst>
                                </p:cTn>
                              </p:par>
                            </p:childTnLst>
                          </p:cTn>
                        </p:par>
                        <p:par>
                          <p:cTn id="13" fill="hold">
                            <p:stCondLst>
                              <p:cond delay="1000"/>
                            </p:stCondLst>
                            <p:childTnLst>
                              <p:par>
                                <p:cTn id="14" presetID="12" presetClass="entr" presetSubtype="4" fill="hold" grpId="0" nodeType="afterEffect">
                                  <p:stCondLst>
                                    <p:cond delay="0"/>
                                  </p:stCondLst>
                                  <p:childTnLst>
                                    <p:set>
                                      <p:cBhvr>
                                        <p:cTn id="15" dur="1" fill="hold">
                                          <p:stCondLst>
                                            <p:cond delay="0"/>
                                          </p:stCondLst>
                                        </p:cTn>
                                        <p:tgtEl>
                                          <p:spTgt spid="34906"/>
                                        </p:tgtEl>
                                        <p:attrNameLst>
                                          <p:attrName>style.visibility</p:attrName>
                                        </p:attrNameLst>
                                      </p:cBhvr>
                                      <p:to>
                                        <p:strVal val="visible"/>
                                      </p:to>
                                    </p:set>
                                    <p:animEffect transition="in" filter="slide(fromBottom)">
                                      <p:cBhvr>
                                        <p:cTn id="16" dur="500"/>
                                        <p:tgtEl>
                                          <p:spTgt spid="34906"/>
                                        </p:tgtEl>
                                      </p:cBhvr>
                                    </p:animEffect>
                                  </p:childTnLst>
                                </p:cTn>
                              </p:par>
                            </p:childTnLst>
                          </p:cTn>
                        </p:par>
                        <p:par>
                          <p:cTn id="17" fill="hold">
                            <p:stCondLst>
                              <p:cond delay="1500"/>
                            </p:stCondLst>
                            <p:childTnLst>
                              <p:par>
                                <p:cTn id="18" presetID="2" presetClass="entr" presetSubtype="4" fill="hold" grpId="0" nodeType="afterEffect">
                                  <p:stCondLst>
                                    <p:cond delay="0"/>
                                  </p:stCondLst>
                                  <p:childTnLst>
                                    <p:set>
                                      <p:cBhvr>
                                        <p:cTn id="19" dur="1" fill="hold">
                                          <p:stCondLst>
                                            <p:cond delay="0"/>
                                          </p:stCondLst>
                                        </p:cTn>
                                        <p:tgtEl>
                                          <p:spTgt spid="34897"/>
                                        </p:tgtEl>
                                        <p:attrNameLst>
                                          <p:attrName>style.visibility</p:attrName>
                                        </p:attrNameLst>
                                      </p:cBhvr>
                                      <p:to>
                                        <p:strVal val="visible"/>
                                      </p:to>
                                    </p:set>
                                    <p:anim calcmode="lin" valueType="num">
                                      <p:cBhvr additive="base">
                                        <p:cTn id="20" dur="500" fill="hold"/>
                                        <p:tgtEl>
                                          <p:spTgt spid="34897"/>
                                        </p:tgtEl>
                                        <p:attrNameLst>
                                          <p:attrName>ppt_x</p:attrName>
                                        </p:attrNameLst>
                                      </p:cBhvr>
                                      <p:tavLst>
                                        <p:tav tm="0">
                                          <p:val>
                                            <p:strVal val="#ppt_x"/>
                                          </p:val>
                                        </p:tav>
                                        <p:tav tm="100000">
                                          <p:val>
                                            <p:strVal val="#ppt_x"/>
                                          </p:val>
                                        </p:tav>
                                      </p:tavLst>
                                    </p:anim>
                                    <p:anim calcmode="lin" valueType="num">
                                      <p:cBhvr additive="base">
                                        <p:cTn id="21" dur="500" fill="hold"/>
                                        <p:tgtEl>
                                          <p:spTgt spid="34897"/>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34890"/>
                                        </p:tgtEl>
                                        <p:attrNameLst>
                                          <p:attrName>style.visibility</p:attrName>
                                        </p:attrNameLst>
                                      </p:cBhvr>
                                      <p:to>
                                        <p:strVal val="visible"/>
                                      </p:to>
                                    </p:set>
                                    <p:anim calcmode="lin" valueType="num">
                                      <p:cBhvr additive="base">
                                        <p:cTn id="24" dur="500" fill="hold"/>
                                        <p:tgtEl>
                                          <p:spTgt spid="34890"/>
                                        </p:tgtEl>
                                        <p:attrNameLst>
                                          <p:attrName>ppt_x</p:attrName>
                                        </p:attrNameLst>
                                      </p:cBhvr>
                                      <p:tavLst>
                                        <p:tav tm="0">
                                          <p:val>
                                            <p:strVal val="#ppt_x"/>
                                          </p:val>
                                        </p:tav>
                                        <p:tav tm="100000">
                                          <p:val>
                                            <p:strVal val="#ppt_x"/>
                                          </p:val>
                                        </p:tav>
                                      </p:tavLst>
                                    </p:anim>
                                    <p:anim calcmode="lin" valueType="num">
                                      <p:cBhvr additive="base">
                                        <p:cTn id="25" dur="500" fill="hold"/>
                                        <p:tgtEl>
                                          <p:spTgt spid="34890"/>
                                        </p:tgtEl>
                                        <p:attrNameLst>
                                          <p:attrName>ppt_y</p:attrName>
                                        </p:attrNameLst>
                                      </p:cBhvr>
                                      <p:tavLst>
                                        <p:tav tm="0">
                                          <p:val>
                                            <p:strVal val="1+#ppt_h/2"/>
                                          </p:val>
                                        </p:tav>
                                        <p:tav tm="100000">
                                          <p:val>
                                            <p:strVal val="#ppt_y"/>
                                          </p:val>
                                        </p:tav>
                                      </p:tavLst>
                                    </p:anim>
                                  </p:childTnLst>
                                </p:cTn>
                              </p:par>
                            </p:childTnLst>
                          </p:cTn>
                        </p:par>
                        <p:par>
                          <p:cTn id="26" fill="hold">
                            <p:stCondLst>
                              <p:cond delay="2000"/>
                            </p:stCondLst>
                            <p:childTnLst>
                              <p:par>
                                <p:cTn id="27" presetID="18" presetClass="entr" presetSubtype="12" fill="hold" grpId="0" nodeType="afterEffect">
                                  <p:stCondLst>
                                    <p:cond delay="0"/>
                                  </p:stCondLst>
                                  <p:childTnLst>
                                    <p:set>
                                      <p:cBhvr>
                                        <p:cTn id="28" dur="1" fill="hold">
                                          <p:stCondLst>
                                            <p:cond delay="0"/>
                                          </p:stCondLst>
                                        </p:cTn>
                                        <p:tgtEl>
                                          <p:spTgt spid="34899"/>
                                        </p:tgtEl>
                                        <p:attrNameLst>
                                          <p:attrName>style.visibility</p:attrName>
                                        </p:attrNameLst>
                                      </p:cBhvr>
                                      <p:to>
                                        <p:strVal val="visible"/>
                                      </p:to>
                                    </p:set>
                                    <p:animEffect transition="in" filter="strips(downLeft)">
                                      <p:cBhvr>
                                        <p:cTn id="29" dur="500"/>
                                        <p:tgtEl>
                                          <p:spTgt spid="34899"/>
                                        </p:tgtEl>
                                      </p:cBhvr>
                                    </p:animEffect>
                                  </p:childTnLst>
                                </p:cTn>
                              </p:par>
                              <p:par>
                                <p:cTn id="30" presetID="18" presetClass="entr" presetSubtype="12" fill="hold" nodeType="withEffect">
                                  <p:stCondLst>
                                    <p:cond delay="0"/>
                                  </p:stCondLst>
                                  <p:childTnLst>
                                    <p:set>
                                      <p:cBhvr>
                                        <p:cTn id="31" dur="1" fill="hold">
                                          <p:stCondLst>
                                            <p:cond delay="0"/>
                                          </p:stCondLst>
                                        </p:cTn>
                                        <p:tgtEl>
                                          <p:spTgt spid="34901"/>
                                        </p:tgtEl>
                                        <p:attrNameLst>
                                          <p:attrName>style.visibility</p:attrName>
                                        </p:attrNameLst>
                                      </p:cBhvr>
                                      <p:to>
                                        <p:strVal val="visible"/>
                                      </p:to>
                                    </p:set>
                                    <p:animEffect transition="in" filter="strips(downLeft)">
                                      <p:cBhvr>
                                        <p:cTn id="32" dur="500"/>
                                        <p:tgtEl>
                                          <p:spTgt spid="34901"/>
                                        </p:tgtEl>
                                      </p:cBhvr>
                                    </p:animEffect>
                                  </p:childTnLst>
                                </p:cTn>
                              </p:par>
                            </p:childTnLst>
                          </p:cTn>
                        </p:par>
                        <p:par>
                          <p:cTn id="33" fill="hold">
                            <p:stCondLst>
                              <p:cond delay="2500"/>
                            </p:stCondLst>
                            <p:childTnLst>
                              <p:par>
                                <p:cTn id="34" presetID="2" presetClass="entr" presetSubtype="1" fill="hold" grpId="0" nodeType="afterEffect">
                                  <p:stCondLst>
                                    <p:cond delay="0"/>
                                  </p:stCondLst>
                                  <p:childTnLst>
                                    <p:set>
                                      <p:cBhvr>
                                        <p:cTn id="35" dur="1" fill="hold">
                                          <p:stCondLst>
                                            <p:cond delay="0"/>
                                          </p:stCondLst>
                                        </p:cTn>
                                        <p:tgtEl>
                                          <p:spTgt spid="34878"/>
                                        </p:tgtEl>
                                        <p:attrNameLst>
                                          <p:attrName>style.visibility</p:attrName>
                                        </p:attrNameLst>
                                      </p:cBhvr>
                                      <p:to>
                                        <p:strVal val="visible"/>
                                      </p:to>
                                    </p:set>
                                    <p:anim calcmode="lin" valueType="num">
                                      <p:cBhvr additive="base">
                                        <p:cTn id="36" dur="500" fill="hold"/>
                                        <p:tgtEl>
                                          <p:spTgt spid="34878"/>
                                        </p:tgtEl>
                                        <p:attrNameLst>
                                          <p:attrName>ppt_x</p:attrName>
                                        </p:attrNameLst>
                                      </p:cBhvr>
                                      <p:tavLst>
                                        <p:tav tm="0">
                                          <p:val>
                                            <p:strVal val="#ppt_x"/>
                                          </p:val>
                                        </p:tav>
                                        <p:tav tm="100000">
                                          <p:val>
                                            <p:strVal val="#ppt_x"/>
                                          </p:val>
                                        </p:tav>
                                      </p:tavLst>
                                    </p:anim>
                                    <p:anim calcmode="lin" valueType="num">
                                      <p:cBhvr additive="base">
                                        <p:cTn id="37" dur="500" fill="hold"/>
                                        <p:tgtEl>
                                          <p:spTgt spid="34878"/>
                                        </p:tgtEl>
                                        <p:attrNameLst>
                                          <p:attrName>ppt_y</p:attrName>
                                        </p:attrNameLst>
                                      </p:cBhvr>
                                      <p:tavLst>
                                        <p:tav tm="0">
                                          <p:val>
                                            <p:strVal val="0-#ppt_h/2"/>
                                          </p:val>
                                        </p:tav>
                                        <p:tav tm="100000">
                                          <p:val>
                                            <p:strVal val="#ppt_y"/>
                                          </p:val>
                                        </p:tav>
                                      </p:tavLst>
                                    </p:anim>
                                  </p:childTnLst>
                                </p:cTn>
                              </p:par>
                              <p:par>
                                <p:cTn id="38" presetID="2" presetClass="entr" presetSubtype="1" fill="hold" grpId="0" nodeType="withEffect">
                                  <p:stCondLst>
                                    <p:cond delay="0"/>
                                  </p:stCondLst>
                                  <p:childTnLst>
                                    <p:set>
                                      <p:cBhvr>
                                        <p:cTn id="39" dur="1" fill="hold">
                                          <p:stCondLst>
                                            <p:cond delay="0"/>
                                          </p:stCondLst>
                                        </p:cTn>
                                        <p:tgtEl>
                                          <p:spTgt spid="34898"/>
                                        </p:tgtEl>
                                        <p:attrNameLst>
                                          <p:attrName>style.visibility</p:attrName>
                                        </p:attrNameLst>
                                      </p:cBhvr>
                                      <p:to>
                                        <p:strVal val="visible"/>
                                      </p:to>
                                    </p:set>
                                    <p:anim calcmode="lin" valueType="num">
                                      <p:cBhvr additive="base">
                                        <p:cTn id="40" dur="500" fill="hold"/>
                                        <p:tgtEl>
                                          <p:spTgt spid="34898"/>
                                        </p:tgtEl>
                                        <p:attrNameLst>
                                          <p:attrName>ppt_x</p:attrName>
                                        </p:attrNameLst>
                                      </p:cBhvr>
                                      <p:tavLst>
                                        <p:tav tm="0">
                                          <p:val>
                                            <p:strVal val="#ppt_x"/>
                                          </p:val>
                                        </p:tav>
                                        <p:tav tm="100000">
                                          <p:val>
                                            <p:strVal val="#ppt_x"/>
                                          </p:val>
                                        </p:tav>
                                      </p:tavLst>
                                    </p:anim>
                                    <p:anim calcmode="lin" valueType="num">
                                      <p:cBhvr additive="base">
                                        <p:cTn id="41" dur="500" fill="hold"/>
                                        <p:tgtEl>
                                          <p:spTgt spid="34898"/>
                                        </p:tgtEl>
                                        <p:attrNameLst>
                                          <p:attrName>ppt_y</p:attrName>
                                        </p:attrNameLst>
                                      </p:cBhvr>
                                      <p:tavLst>
                                        <p:tav tm="0">
                                          <p:val>
                                            <p:strVal val="0-#ppt_h/2"/>
                                          </p:val>
                                        </p:tav>
                                        <p:tav tm="100000">
                                          <p:val>
                                            <p:strVal val="#ppt_y"/>
                                          </p:val>
                                        </p:tav>
                                      </p:tavLst>
                                    </p:anim>
                                  </p:childTnLst>
                                </p:cTn>
                              </p:par>
                            </p:childTnLst>
                          </p:cTn>
                        </p:par>
                        <p:par>
                          <p:cTn id="42" fill="hold">
                            <p:stCondLst>
                              <p:cond delay="3000"/>
                            </p:stCondLst>
                            <p:childTnLst>
                              <p:par>
                                <p:cTn id="43" presetID="18" presetClass="entr" presetSubtype="6" fill="hold" grpId="0" nodeType="afterEffect">
                                  <p:stCondLst>
                                    <p:cond delay="0"/>
                                  </p:stCondLst>
                                  <p:childTnLst>
                                    <p:set>
                                      <p:cBhvr>
                                        <p:cTn id="44" dur="1" fill="hold">
                                          <p:stCondLst>
                                            <p:cond delay="0"/>
                                          </p:stCondLst>
                                        </p:cTn>
                                        <p:tgtEl>
                                          <p:spTgt spid="34902"/>
                                        </p:tgtEl>
                                        <p:attrNameLst>
                                          <p:attrName>style.visibility</p:attrName>
                                        </p:attrNameLst>
                                      </p:cBhvr>
                                      <p:to>
                                        <p:strVal val="visible"/>
                                      </p:to>
                                    </p:set>
                                    <p:animEffect transition="in" filter="strips(downRight)">
                                      <p:cBhvr>
                                        <p:cTn id="45" dur="500"/>
                                        <p:tgtEl>
                                          <p:spTgt spid="34902"/>
                                        </p:tgtEl>
                                      </p:cBhvr>
                                    </p:animEffect>
                                  </p:childTnLst>
                                </p:cTn>
                              </p:par>
                              <p:par>
                                <p:cTn id="46" presetID="18" presetClass="entr" presetSubtype="6" fill="hold" nodeType="withEffect">
                                  <p:stCondLst>
                                    <p:cond delay="0"/>
                                  </p:stCondLst>
                                  <p:childTnLst>
                                    <p:set>
                                      <p:cBhvr>
                                        <p:cTn id="47" dur="1" fill="hold">
                                          <p:stCondLst>
                                            <p:cond delay="0"/>
                                          </p:stCondLst>
                                        </p:cTn>
                                        <p:tgtEl>
                                          <p:spTgt spid="34903"/>
                                        </p:tgtEl>
                                        <p:attrNameLst>
                                          <p:attrName>style.visibility</p:attrName>
                                        </p:attrNameLst>
                                      </p:cBhvr>
                                      <p:to>
                                        <p:strVal val="visible"/>
                                      </p:to>
                                    </p:set>
                                    <p:animEffect transition="in" filter="strips(downRight)">
                                      <p:cBhvr>
                                        <p:cTn id="48" dur="500"/>
                                        <p:tgtEl>
                                          <p:spTgt spid="349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0" grpId="0" animBg="1"/>
      <p:bldP spid="34821" grpId="0"/>
      <p:bldP spid="34890" grpId="0" animBg="1"/>
      <p:bldP spid="34878" grpId="0" animBg="1"/>
      <p:bldP spid="34897" grpId="0"/>
      <p:bldP spid="34898" grpId="0"/>
      <p:bldP spid="34899" grpId="0" animBg="1"/>
      <p:bldP spid="34902" grpId="0" animBg="1"/>
      <p:bldP spid="34906" grpId="0" animBg="1"/>
    </p:bld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AutoShape 2"/>
          <p:cNvSpPr>
            <a:spLocks noChangeArrowheads="1"/>
          </p:cNvSpPr>
          <p:nvPr/>
        </p:nvSpPr>
        <p:spPr bwMode="auto">
          <a:xfrm>
            <a:off x="1774826" y="765176"/>
            <a:ext cx="3376613"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任务设计</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15363" name="Line 3"/>
          <p:cNvSpPr>
            <a:spLocks noChangeShapeType="1"/>
          </p:cNvSpPr>
          <p:nvPr/>
        </p:nvSpPr>
        <p:spPr bwMode="auto">
          <a:xfrm>
            <a:off x="4600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80" name="AutoShape 4"/>
          <p:cNvSpPr>
            <a:spLocks noChangeArrowheads="1"/>
          </p:cNvSpPr>
          <p:nvPr/>
        </p:nvSpPr>
        <p:spPr bwMode="gray">
          <a:xfrm>
            <a:off x="5465763" y="651868"/>
            <a:ext cx="424021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任务的分类</a:t>
            </a:r>
          </a:p>
        </p:txBody>
      </p:sp>
      <p:sp>
        <p:nvSpPr>
          <p:cNvPr id="24582" name="AutoShape 6"/>
          <p:cNvSpPr>
            <a:spLocks noChangeArrowheads="1"/>
          </p:cNvSpPr>
          <p:nvPr/>
        </p:nvSpPr>
        <p:spPr bwMode="gray">
          <a:xfrm>
            <a:off x="3348039" y="2528888"/>
            <a:ext cx="2160587" cy="2159000"/>
          </a:xfrm>
          <a:prstGeom prst="roundRect">
            <a:avLst>
              <a:gd name="adj" fmla="val 50000"/>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lstStyle/>
          <a:p>
            <a:pPr algn="ctr">
              <a:defRPr/>
            </a:pPr>
            <a:r>
              <a:rPr lang="zh-CN" altLang="en-US" sz="2400">
                <a:solidFill>
                  <a:srgbClr val="006600"/>
                </a:solidFill>
                <a:effectLst>
                  <a:outerShdw blurRad="38100" dist="38100" dir="2700000" algn="tl">
                    <a:srgbClr val="000000"/>
                  </a:outerShdw>
                </a:effectLst>
                <a:latin typeface="Verdana" panose="020B0604030504040204" pitchFamily="34" charset="0"/>
              </a:rPr>
              <a:t>任务</a:t>
            </a:r>
          </a:p>
        </p:txBody>
      </p:sp>
      <p:grpSp>
        <p:nvGrpSpPr>
          <p:cNvPr id="24631" name="Group 55"/>
          <p:cNvGrpSpPr/>
          <p:nvPr/>
        </p:nvGrpSpPr>
        <p:grpSpPr bwMode="auto">
          <a:xfrm>
            <a:off x="4959351" y="1449388"/>
            <a:ext cx="2544763" cy="2070100"/>
            <a:chOff x="2449" y="913"/>
            <a:chExt cx="1603" cy="1304"/>
          </a:xfrm>
        </p:grpSpPr>
        <p:grpSp>
          <p:nvGrpSpPr>
            <p:cNvPr id="15386" name="Group 15"/>
            <p:cNvGrpSpPr/>
            <p:nvPr/>
          </p:nvGrpSpPr>
          <p:grpSpPr bwMode="auto">
            <a:xfrm>
              <a:off x="3033" y="913"/>
              <a:ext cx="1019" cy="1304"/>
              <a:chOff x="1776" y="2476"/>
              <a:chExt cx="1019" cy="1304"/>
            </a:xfrm>
          </p:grpSpPr>
          <p:grpSp>
            <p:nvGrpSpPr>
              <p:cNvPr id="15388" name="Group 16"/>
              <p:cNvGrpSpPr/>
              <p:nvPr/>
            </p:nvGrpSpPr>
            <p:grpSpPr bwMode="auto">
              <a:xfrm>
                <a:off x="1776" y="2476"/>
                <a:ext cx="960" cy="958"/>
                <a:chOff x="2016" y="1920"/>
                <a:chExt cx="1680" cy="1680"/>
              </a:xfrm>
            </p:grpSpPr>
            <p:sp>
              <p:nvSpPr>
                <p:cNvPr id="24593" name="Oval 17"/>
                <p:cNvSpPr>
                  <a:spLocks noChangeArrowheads="1"/>
                </p:cNvSpPr>
                <p:nvPr/>
              </p:nvSpPr>
              <p:spPr bwMode="gray">
                <a:xfrm>
                  <a:off x="2016" y="1920"/>
                  <a:ext cx="1680" cy="1680"/>
                </a:xfrm>
                <a:prstGeom prst="ellipse">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defRPr/>
                  </a:pPr>
                  <a:endParaRPr lang="zh-CN" altLang="en-US"/>
                </a:p>
              </p:txBody>
            </p:sp>
            <p:sp>
              <p:nvSpPr>
                <p:cNvPr id="24594" name="Freeform 18"/>
                <p:cNvSpPr/>
                <p:nvPr/>
              </p:nvSpPr>
              <p:spPr bwMode="gray">
                <a:xfrm>
                  <a:off x="2208" y="1948"/>
                  <a:ext cx="1295" cy="633"/>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hlink">
                        <a:gamma/>
                        <a:tint val="0"/>
                        <a:invGamma/>
                      </a:schemeClr>
                    </a:gs>
                    <a:gs pos="100000">
                      <a:schemeClr val="hlink"/>
                    </a:gs>
                  </a:gsLst>
                  <a:lin ang="5400000" scaled="1"/>
                </a:gradFill>
                <a:ln>
                  <a:noFill/>
                </a:ln>
                <a:effectLst/>
                <a:extLst>
                  <a:ext uri="{91240B29-F687-4F45-9708-019B960494DF}">
                    <a14:hiddenLine xmlns:a14="http://schemas.microsoft.com/office/drawing/2010/main" w="0">
                      <a:solidFill>
                        <a:srgbClr val="000000"/>
                      </a:solidFill>
                      <a:prstDash val="solid"/>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grpSp>
          <p:sp>
            <p:nvSpPr>
              <p:cNvPr id="24595" name="Text Box 19"/>
              <p:cNvSpPr txBox="1">
                <a:spLocks noChangeArrowheads="1"/>
              </p:cNvSpPr>
              <p:nvPr/>
            </p:nvSpPr>
            <p:spPr bwMode="gray">
              <a:xfrm>
                <a:off x="1824" y="2936"/>
                <a:ext cx="864"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zh-CN" altLang="en-US" sz="2000" b="1">
                    <a:solidFill>
                      <a:srgbClr val="FFFFFF"/>
                    </a:solidFill>
                    <a:effectLst>
                      <a:outerShdw blurRad="38100" dist="38100" dir="2700000" algn="tl">
                        <a:srgbClr val="000000"/>
                      </a:outerShdw>
                    </a:effectLst>
                  </a:rPr>
                  <a:t>单次执行类</a:t>
                </a:r>
              </a:p>
            </p:txBody>
          </p:sp>
          <p:sp>
            <p:nvSpPr>
              <p:cNvPr id="15390" name="Oval 20"/>
              <p:cNvSpPr>
                <a:spLocks noChangeArrowheads="1"/>
              </p:cNvSpPr>
              <p:nvPr/>
            </p:nvSpPr>
            <p:spPr bwMode="gray">
              <a:xfrm>
                <a:off x="1800" y="3504"/>
                <a:ext cx="995" cy="276"/>
              </a:xfrm>
              <a:prstGeom prst="ellipse">
                <a:avLst/>
              </a:prstGeom>
              <a:gradFill rotWithShape="1">
                <a:gsLst>
                  <a:gs pos="0">
                    <a:srgbClr val="C0C0C0"/>
                  </a:gs>
                  <a:gs pos="100000">
                    <a:schemeClr val="bg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endParaRPr lang="zh-CN" altLang="zh-CN" sz="1800"/>
              </a:p>
            </p:txBody>
          </p:sp>
        </p:grpSp>
        <p:sp>
          <p:nvSpPr>
            <p:cNvPr id="24622" name="Freeform 46"/>
            <p:cNvSpPr/>
            <p:nvPr/>
          </p:nvSpPr>
          <p:spPr bwMode="gray">
            <a:xfrm rot="-10800000">
              <a:off x="2449" y="1373"/>
              <a:ext cx="608" cy="279"/>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s>
                <a:gs pos="100000">
                  <a:schemeClr val="hlink">
                    <a:gamma/>
                    <a:tint val="31765"/>
                    <a:invGamma/>
                  </a:schemeClr>
                </a:gs>
              </a:gsLst>
              <a:lin ang="0" scaled="1"/>
            </a:gradFill>
            <a:ln>
              <a:noFill/>
            </a:ln>
            <a:extLst>
              <a:ext uri="{91240B29-F687-4F45-9708-019B960494DF}">
                <a14:hiddenLine xmlns:a14="http://schemas.microsoft.com/office/drawing/2010/main" w="0">
                  <a:solidFill>
                    <a:srgbClr val="00A06C"/>
                  </a:solidFill>
                  <a:prstDash val="solid"/>
                  <a:round/>
                </a14:hiddenLine>
              </a:ext>
            </a:extLst>
          </p:spPr>
          <p:txBody>
            <a:bodyPr/>
            <a:lstStyle/>
            <a:p>
              <a:pPr>
                <a:defRPr/>
              </a:pPr>
              <a:endParaRPr lang="zh-CN" altLang="en-US"/>
            </a:p>
          </p:txBody>
        </p:sp>
      </p:grpSp>
      <p:grpSp>
        <p:nvGrpSpPr>
          <p:cNvPr id="24634" name="Group 58"/>
          <p:cNvGrpSpPr/>
          <p:nvPr/>
        </p:nvGrpSpPr>
        <p:grpSpPr bwMode="auto">
          <a:xfrm>
            <a:off x="4959351" y="4121150"/>
            <a:ext cx="2506663" cy="2114550"/>
            <a:chOff x="2449" y="2596"/>
            <a:chExt cx="1579" cy="1332"/>
          </a:xfrm>
        </p:grpSpPr>
        <p:grpSp>
          <p:nvGrpSpPr>
            <p:cNvPr id="15379" name="Group 21"/>
            <p:cNvGrpSpPr/>
            <p:nvPr/>
          </p:nvGrpSpPr>
          <p:grpSpPr bwMode="auto">
            <a:xfrm>
              <a:off x="3000" y="2596"/>
              <a:ext cx="1028" cy="1332"/>
              <a:chOff x="3072" y="2448"/>
              <a:chExt cx="1028" cy="1332"/>
            </a:xfrm>
          </p:grpSpPr>
          <p:grpSp>
            <p:nvGrpSpPr>
              <p:cNvPr id="15381" name="Group 22"/>
              <p:cNvGrpSpPr/>
              <p:nvPr/>
            </p:nvGrpSpPr>
            <p:grpSpPr bwMode="auto">
              <a:xfrm>
                <a:off x="3072" y="2448"/>
                <a:ext cx="960" cy="958"/>
                <a:chOff x="2016" y="1920"/>
                <a:chExt cx="1680" cy="1680"/>
              </a:xfrm>
            </p:grpSpPr>
            <p:sp>
              <p:nvSpPr>
                <p:cNvPr id="24599" name="Oval 23"/>
                <p:cNvSpPr>
                  <a:spLocks noChangeArrowheads="1"/>
                </p:cNvSpPr>
                <p:nvPr/>
              </p:nvSpPr>
              <p:spPr bwMode="gray">
                <a:xfrm>
                  <a:off x="2016" y="1920"/>
                  <a:ext cx="1680" cy="1680"/>
                </a:xfrm>
                <a:prstGeom prst="ellipse">
                  <a:avLst/>
                </a:prstGeom>
                <a:gradFill rotWithShape="1">
                  <a:gsLst>
                    <a:gs pos="0">
                      <a:schemeClr val="accent1"/>
                    </a:gs>
                    <a:gs pos="100000">
                      <a:schemeClr val="accent1">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defRPr/>
                  </a:pPr>
                  <a:endParaRPr lang="zh-CN" altLang="en-US"/>
                </a:p>
              </p:txBody>
            </p:sp>
            <p:sp>
              <p:nvSpPr>
                <p:cNvPr id="24600" name="Freeform 24"/>
                <p:cNvSpPr/>
                <p:nvPr/>
              </p:nvSpPr>
              <p:spPr bwMode="gray">
                <a:xfrm>
                  <a:off x="2208" y="1948"/>
                  <a:ext cx="1295" cy="633"/>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accent1">
                        <a:gamma/>
                        <a:tint val="0"/>
                        <a:invGamma/>
                      </a:schemeClr>
                    </a:gs>
                    <a:gs pos="100000">
                      <a:schemeClr val="accent1"/>
                    </a:gs>
                  </a:gsLst>
                  <a:lin ang="5400000" scaled="1"/>
                </a:gradFill>
                <a:ln>
                  <a:noFill/>
                </a:ln>
                <a:effectLst/>
                <a:extLst>
                  <a:ext uri="{91240B29-F687-4F45-9708-019B960494DF}">
                    <a14:hiddenLine xmlns:a14="http://schemas.microsoft.com/office/drawing/2010/main" w="0">
                      <a:solidFill>
                        <a:srgbClr val="000000"/>
                      </a:solidFill>
                      <a:prstDash val="solid"/>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grpSp>
          <p:sp>
            <p:nvSpPr>
              <p:cNvPr id="24601" name="Text Box 25"/>
              <p:cNvSpPr txBox="1">
                <a:spLocks noChangeArrowheads="1"/>
              </p:cNvSpPr>
              <p:nvPr/>
            </p:nvSpPr>
            <p:spPr bwMode="gray">
              <a:xfrm>
                <a:off x="3120" y="2908"/>
                <a:ext cx="864"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zh-CN" altLang="en-US" sz="2000" b="1">
                    <a:solidFill>
                      <a:srgbClr val="FFFFFF"/>
                    </a:solidFill>
                    <a:effectLst>
                      <a:outerShdw blurRad="38100" dist="38100" dir="2700000" algn="tl">
                        <a:srgbClr val="000000"/>
                      </a:outerShdw>
                    </a:effectLst>
                  </a:rPr>
                  <a:t>事件触发类 </a:t>
                </a:r>
              </a:p>
            </p:txBody>
          </p:sp>
          <p:sp>
            <p:nvSpPr>
              <p:cNvPr id="15383" name="Oval 26"/>
              <p:cNvSpPr>
                <a:spLocks noChangeArrowheads="1"/>
              </p:cNvSpPr>
              <p:nvPr/>
            </p:nvSpPr>
            <p:spPr bwMode="gray">
              <a:xfrm>
                <a:off x="3105" y="3504"/>
                <a:ext cx="995" cy="276"/>
              </a:xfrm>
              <a:prstGeom prst="ellipse">
                <a:avLst/>
              </a:prstGeom>
              <a:gradFill rotWithShape="1">
                <a:gsLst>
                  <a:gs pos="0">
                    <a:srgbClr val="C0C0C0"/>
                  </a:gs>
                  <a:gs pos="100000">
                    <a:schemeClr val="bg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endParaRPr lang="zh-CN" altLang="zh-CN" sz="1800"/>
              </a:p>
            </p:txBody>
          </p:sp>
        </p:grpSp>
        <p:sp>
          <p:nvSpPr>
            <p:cNvPr id="24626" name="Freeform 50"/>
            <p:cNvSpPr/>
            <p:nvPr/>
          </p:nvSpPr>
          <p:spPr bwMode="gray">
            <a:xfrm rot="10800000" flipV="1">
              <a:off x="2449" y="2808"/>
              <a:ext cx="584" cy="348"/>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1"/>
                </a:gs>
                <a:gs pos="100000">
                  <a:schemeClr val="accent1">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prstDash val="solid"/>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defRPr/>
              </a:pPr>
              <a:endParaRPr lang="zh-CN" altLang="en-US"/>
            </a:p>
          </p:txBody>
        </p:sp>
      </p:grpSp>
      <p:grpSp>
        <p:nvGrpSpPr>
          <p:cNvPr id="24632" name="Group 56"/>
          <p:cNvGrpSpPr/>
          <p:nvPr/>
        </p:nvGrpSpPr>
        <p:grpSpPr bwMode="auto">
          <a:xfrm>
            <a:off x="5516564" y="2825750"/>
            <a:ext cx="3906837" cy="2070100"/>
            <a:chOff x="2800" y="1780"/>
            <a:chExt cx="2461" cy="1304"/>
          </a:xfrm>
        </p:grpSpPr>
        <p:grpSp>
          <p:nvGrpSpPr>
            <p:cNvPr id="15371" name="Group 8"/>
            <p:cNvGrpSpPr/>
            <p:nvPr/>
          </p:nvGrpSpPr>
          <p:grpSpPr bwMode="auto">
            <a:xfrm>
              <a:off x="4266" y="1780"/>
              <a:ext cx="995" cy="1304"/>
              <a:chOff x="576" y="2476"/>
              <a:chExt cx="995" cy="1304"/>
            </a:xfrm>
          </p:grpSpPr>
          <p:grpSp>
            <p:nvGrpSpPr>
              <p:cNvPr id="15373" name="Group 9"/>
              <p:cNvGrpSpPr/>
              <p:nvPr/>
            </p:nvGrpSpPr>
            <p:grpSpPr bwMode="auto">
              <a:xfrm>
                <a:off x="576" y="2476"/>
                <a:ext cx="936" cy="954"/>
                <a:chOff x="624" y="1584"/>
                <a:chExt cx="1248" cy="1296"/>
              </a:xfrm>
            </p:grpSpPr>
            <p:grpSp>
              <p:nvGrpSpPr>
                <p:cNvPr id="15375" name="Group 10"/>
                <p:cNvGrpSpPr/>
                <p:nvPr/>
              </p:nvGrpSpPr>
              <p:grpSpPr bwMode="auto">
                <a:xfrm>
                  <a:off x="624" y="1584"/>
                  <a:ext cx="1248" cy="1296"/>
                  <a:chOff x="2016" y="1920"/>
                  <a:chExt cx="1680" cy="1680"/>
                </a:xfrm>
              </p:grpSpPr>
              <p:sp>
                <p:nvSpPr>
                  <p:cNvPr id="15377" name="Oval 11"/>
                  <p:cNvSpPr>
                    <a:spLocks noChangeArrowheads="1"/>
                  </p:cNvSpPr>
                  <p:nvPr/>
                </p:nvSpPr>
                <p:spPr bwMode="gray">
                  <a:xfrm>
                    <a:off x="2016" y="1920"/>
                    <a:ext cx="1680" cy="1680"/>
                  </a:xfrm>
                  <a:prstGeom prst="ellipse">
                    <a:avLst/>
                  </a:prstGeom>
                  <a:gradFill rotWithShape="1">
                    <a:gsLst>
                      <a:gs pos="0">
                        <a:srgbClr val="2AADD6"/>
                      </a:gs>
                      <a:gs pos="100000">
                        <a:srgbClr val="1B6E88"/>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5378" name="Freeform 12"/>
                  <p:cNvSpPr/>
                  <p:nvPr/>
                </p:nvSpPr>
                <p:spPr bwMode="gray">
                  <a:xfrm>
                    <a:off x="2208" y="1948"/>
                    <a:ext cx="1296" cy="634"/>
                  </a:xfrm>
                  <a:custGeom>
                    <a:avLst/>
                    <a:gdLst>
                      <a:gd name="T0" fmla="*/ 1205 w 1321"/>
                      <a:gd name="T1" fmla="*/ 252 h 712"/>
                      <a:gd name="T2" fmla="*/ 1220 w 1321"/>
                      <a:gd name="T3" fmla="*/ 279 h 712"/>
                      <a:gd name="T4" fmla="*/ 1223 w 1321"/>
                      <a:gd name="T5" fmla="*/ 302 h 712"/>
                      <a:gd name="T6" fmla="*/ 1218 w 1321"/>
                      <a:gd name="T7" fmla="*/ 324 h 712"/>
                      <a:gd name="T8" fmla="*/ 1202 w 1321"/>
                      <a:gd name="T9" fmla="*/ 345 h 712"/>
                      <a:gd name="T10" fmla="*/ 1178 w 1321"/>
                      <a:gd name="T11" fmla="*/ 364 h 712"/>
                      <a:gd name="T12" fmla="*/ 1148 w 1321"/>
                      <a:gd name="T13" fmla="*/ 380 h 712"/>
                      <a:gd name="T14" fmla="*/ 1108 w 1321"/>
                      <a:gd name="T15" fmla="*/ 394 h 712"/>
                      <a:gd name="T16" fmla="*/ 1063 w 1321"/>
                      <a:gd name="T17" fmla="*/ 409 h 712"/>
                      <a:gd name="T18" fmla="*/ 1011 w 1321"/>
                      <a:gd name="T19" fmla="*/ 419 h 712"/>
                      <a:gd name="T20" fmla="*/ 955 w 1321"/>
                      <a:gd name="T21" fmla="*/ 429 h 712"/>
                      <a:gd name="T22" fmla="*/ 896 w 1321"/>
                      <a:gd name="T23" fmla="*/ 436 h 712"/>
                      <a:gd name="T24" fmla="*/ 830 w 1321"/>
                      <a:gd name="T25" fmla="*/ 443 h 712"/>
                      <a:gd name="T26" fmla="*/ 763 w 1321"/>
                      <a:gd name="T27" fmla="*/ 446 h 712"/>
                      <a:gd name="T28" fmla="*/ 737 w 1321"/>
                      <a:gd name="T29" fmla="*/ 448 h 712"/>
                      <a:gd name="T30" fmla="*/ 441 w 1321"/>
                      <a:gd name="T31" fmla="*/ 448 h 712"/>
                      <a:gd name="T32" fmla="*/ 437 w 1321"/>
                      <a:gd name="T33" fmla="*/ 448 h 712"/>
                      <a:gd name="T34" fmla="*/ 379 w 1321"/>
                      <a:gd name="T35" fmla="*/ 445 h 712"/>
                      <a:gd name="T36" fmla="*/ 323 w 1321"/>
                      <a:gd name="T37" fmla="*/ 443 h 712"/>
                      <a:gd name="T38" fmla="*/ 270 w 1321"/>
                      <a:gd name="T39" fmla="*/ 438 h 712"/>
                      <a:gd name="T40" fmla="*/ 219 w 1321"/>
                      <a:gd name="T41" fmla="*/ 434 h 712"/>
                      <a:gd name="T42" fmla="*/ 173 w 1321"/>
                      <a:gd name="T43" fmla="*/ 426 h 712"/>
                      <a:gd name="T44" fmla="*/ 130 w 1321"/>
                      <a:gd name="T45" fmla="*/ 416 h 712"/>
                      <a:gd name="T46" fmla="*/ 94 w 1321"/>
                      <a:gd name="T47" fmla="*/ 408 h 712"/>
                      <a:gd name="T48" fmla="*/ 63 w 1321"/>
                      <a:gd name="T49" fmla="*/ 396 h 712"/>
                      <a:gd name="T50" fmla="*/ 35 w 1321"/>
                      <a:gd name="T51" fmla="*/ 382 h 712"/>
                      <a:gd name="T52" fmla="*/ 18 w 1321"/>
                      <a:gd name="T53" fmla="*/ 366 h 712"/>
                      <a:gd name="T54" fmla="*/ 6 w 1321"/>
                      <a:gd name="T55" fmla="*/ 348 h 712"/>
                      <a:gd name="T56" fmla="*/ 0 w 1321"/>
                      <a:gd name="T57" fmla="*/ 329 h 712"/>
                      <a:gd name="T58" fmla="*/ 0 w 1321"/>
                      <a:gd name="T59" fmla="*/ 327 h 712"/>
                      <a:gd name="T60" fmla="*/ 4 w 1321"/>
                      <a:gd name="T61" fmla="*/ 306 h 712"/>
                      <a:gd name="T62" fmla="*/ 16 w 1321"/>
                      <a:gd name="T63" fmla="*/ 280 h 712"/>
                      <a:gd name="T64" fmla="*/ 47 w 1321"/>
                      <a:gd name="T65" fmla="*/ 232 h 712"/>
                      <a:gd name="T66" fmla="*/ 86 w 1321"/>
                      <a:gd name="T67" fmla="*/ 188 h 712"/>
                      <a:gd name="T68" fmla="*/ 135 w 1321"/>
                      <a:gd name="T69" fmla="*/ 148 h 712"/>
                      <a:gd name="T70" fmla="*/ 188 w 1321"/>
                      <a:gd name="T71" fmla="*/ 111 h 712"/>
                      <a:gd name="T72" fmla="*/ 250 w 1321"/>
                      <a:gd name="T73" fmla="*/ 78 h 712"/>
                      <a:gd name="T74" fmla="*/ 317 w 1321"/>
                      <a:gd name="T75" fmla="*/ 52 h 712"/>
                      <a:gd name="T76" fmla="*/ 384 w 1321"/>
                      <a:gd name="T77" fmla="*/ 29 h 712"/>
                      <a:gd name="T78" fmla="*/ 461 w 1321"/>
                      <a:gd name="T79" fmla="*/ 13 h 712"/>
                      <a:gd name="T80" fmla="*/ 538 w 1321"/>
                      <a:gd name="T81" fmla="*/ 4 h 712"/>
                      <a:gd name="T82" fmla="*/ 618 w 1321"/>
                      <a:gd name="T83" fmla="*/ 0 h 712"/>
                      <a:gd name="T84" fmla="*/ 618 w 1321"/>
                      <a:gd name="T85" fmla="*/ 0 h 712"/>
                      <a:gd name="T86" fmla="*/ 703 w 1321"/>
                      <a:gd name="T87" fmla="*/ 4 h 712"/>
                      <a:gd name="T88" fmla="*/ 785 w 1321"/>
                      <a:gd name="T89" fmla="*/ 14 h 712"/>
                      <a:gd name="T90" fmla="*/ 863 w 1321"/>
                      <a:gd name="T91" fmla="*/ 33 h 712"/>
                      <a:gd name="T92" fmla="*/ 936 w 1321"/>
                      <a:gd name="T93" fmla="*/ 56 h 712"/>
                      <a:gd name="T94" fmla="*/ 1003 w 1321"/>
                      <a:gd name="T95" fmla="*/ 86 h 712"/>
                      <a:gd name="T96" fmla="*/ 1064 w 1321"/>
                      <a:gd name="T97" fmla="*/ 122 h 712"/>
                      <a:gd name="T98" fmla="*/ 1119 w 1321"/>
                      <a:gd name="T99" fmla="*/ 161 h 712"/>
                      <a:gd name="T100" fmla="*/ 1166 w 1321"/>
                      <a:gd name="T101" fmla="*/ 204 h 712"/>
                      <a:gd name="T102" fmla="*/ 1205 w 1321"/>
                      <a:gd name="T103" fmla="*/ 252 h 712"/>
                      <a:gd name="T104" fmla="*/ 1205 w 1321"/>
                      <a:gd name="T105" fmla="*/ 252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2AADD6"/>
                      </a:gs>
                    </a:gsLst>
                    <a:lin ang="5400000" scaled="1"/>
                  </a:gradFill>
                  <a:ln>
                    <a:noFill/>
                  </a:ln>
                  <a:extLst>
                    <a:ext uri="{91240B29-F687-4F45-9708-019B960494DF}">
                      <a14:hiddenLine xmlns:a14="http://schemas.microsoft.com/office/drawing/2010/main" w="0">
                        <a:solidFill>
                          <a:srgbClr val="BBF6EE"/>
                        </a:solidFill>
                        <a:prstDash val="solid"/>
                        <a:round/>
                      </a14:hiddenLine>
                    </a:ext>
                  </a:extLst>
                </p:spPr>
                <p:txBody>
                  <a:bodyPr/>
                  <a:lstStyle/>
                  <a:p>
                    <a:endParaRPr lang="zh-CN" altLang="en-US"/>
                  </a:p>
                </p:txBody>
              </p:sp>
            </p:grpSp>
            <p:sp>
              <p:nvSpPr>
                <p:cNvPr id="24589" name="Text Box 13"/>
                <p:cNvSpPr txBox="1">
                  <a:spLocks noChangeArrowheads="1"/>
                </p:cNvSpPr>
                <p:nvPr/>
              </p:nvSpPr>
              <p:spPr bwMode="gray">
                <a:xfrm>
                  <a:off x="737" y="2232"/>
                  <a:ext cx="1013" cy="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zh-CN" altLang="en-US" sz="2000" b="1">
                      <a:solidFill>
                        <a:srgbClr val="FFFFFF"/>
                      </a:solidFill>
                      <a:effectLst>
                        <a:outerShdw blurRad="38100" dist="38100" dir="2700000" algn="tl">
                          <a:srgbClr val="000000"/>
                        </a:outerShdw>
                      </a:effectLst>
                    </a:rPr>
                    <a:t>周期执行</a:t>
                  </a:r>
                </a:p>
                <a:p>
                  <a:pPr algn="ctr">
                    <a:defRPr/>
                  </a:pPr>
                  <a:r>
                    <a:rPr lang="zh-CN" altLang="en-US" sz="2000" b="1">
                      <a:solidFill>
                        <a:srgbClr val="FFFFFF"/>
                      </a:solidFill>
                      <a:effectLst>
                        <a:outerShdw blurRad="38100" dist="38100" dir="2700000" algn="tl">
                          <a:srgbClr val="000000"/>
                        </a:outerShdw>
                      </a:effectLst>
                    </a:rPr>
                    <a:t>类</a:t>
                  </a:r>
                </a:p>
              </p:txBody>
            </p:sp>
          </p:grpSp>
          <p:sp>
            <p:nvSpPr>
              <p:cNvPr id="15374" name="Oval 14"/>
              <p:cNvSpPr>
                <a:spLocks noChangeArrowheads="1"/>
              </p:cNvSpPr>
              <p:nvPr/>
            </p:nvSpPr>
            <p:spPr bwMode="gray">
              <a:xfrm>
                <a:off x="576" y="3504"/>
                <a:ext cx="995" cy="276"/>
              </a:xfrm>
              <a:prstGeom prst="ellipse">
                <a:avLst/>
              </a:prstGeom>
              <a:gradFill rotWithShape="1">
                <a:gsLst>
                  <a:gs pos="0">
                    <a:srgbClr val="C0C0C0"/>
                  </a:gs>
                  <a:gs pos="100000">
                    <a:schemeClr val="bg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endParaRPr lang="zh-CN" altLang="zh-CN" sz="1800"/>
              </a:p>
            </p:txBody>
          </p:sp>
        </p:grpSp>
        <p:sp>
          <p:nvSpPr>
            <p:cNvPr id="15372" name="Freeform 53"/>
            <p:cNvSpPr/>
            <p:nvPr/>
          </p:nvSpPr>
          <p:spPr bwMode="gray">
            <a:xfrm rot="10800000">
              <a:off x="2800" y="2095"/>
              <a:ext cx="1466" cy="237"/>
            </a:xfrm>
            <a:custGeom>
              <a:avLst/>
              <a:gdLst>
                <a:gd name="T0" fmla="*/ 23671 w 580"/>
                <a:gd name="T1" fmla="*/ 0 h 798"/>
                <a:gd name="T2" fmla="*/ 23592 w 580"/>
                <a:gd name="T3" fmla="*/ 1 h 798"/>
                <a:gd name="T4" fmla="*/ 23191 w 580"/>
                <a:gd name="T5" fmla="*/ 1 h 798"/>
                <a:gd name="T6" fmla="*/ 22526 w 580"/>
                <a:gd name="T7" fmla="*/ 2 h 798"/>
                <a:gd name="T8" fmla="*/ 21479 w 580"/>
                <a:gd name="T9" fmla="*/ 3 h 798"/>
                <a:gd name="T10" fmla="*/ 20170 w 580"/>
                <a:gd name="T11" fmla="*/ 3 h 798"/>
                <a:gd name="T12" fmla="*/ 18444 w 580"/>
                <a:gd name="T13" fmla="*/ 4 h 798"/>
                <a:gd name="T14" fmla="*/ 16407 w 580"/>
                <a:gd name="T15" fmla="*/ 4 h 798"/>
                <a:gd name="T16" fmla="*/ 13952 w 580"/>
                <a:gd name="T17" fmla="*/ 4 h 798"/>
                <a:gd name="T18" fmla="*/ 11015 w 580"/>
                <a:gd name="T19" fmla="*/ 5 h 798"/>
                <a:gd name="T20" fmla="*/ 7674 w 580"/>
                <a:gd name="T21" fmla="*/ 5 h 798"/>
                <a:gd name="T22" fmla="*/ 7674 w 580"/>
                <a:gd name="T23" fmla="*/ 6 h 798"/>
                <a:gd name="T24" fmla="*/ 0 w 580"/>
                <a:gd name="T25" fmla="*/ 4 h 798"/>
                <a:gd name="T26" fmla="*/ 7674 w 580"/>
                <a:gd name="T27" fmla="*/ 2 h 798"/>
                <a:gd name="T28" fmla="*/ 7674 w 580"/>
                <a:gd name="T29" fmla="*/ 3 h 798"/>
                <a:gd name="T30" fmla="*/ 9142 w 580"/>
                <a:gd name="T31" fmla="*/ 3 h 798"/>
                <a:gd name="T32" fmla="*/ 10773 w 580"/>
                <a:gd name="T33" fmla="*/ 3 h 798"/>
                <a:gd name="T34" fmla="*/ 12484 w 580"/>
                <a:gd name="T35" fmla="*/ 3 h 798"/>
                <a:gd name="T36" fmla="*/ 14208 w 580"/>
                <a:gd name="T37" fmla="*/ 2 h 798"/>
                <a:gd name="T38" fmla="*/ 16005 w 580"/>
                <a:gd name="T39" fmla="*/ 2 h 798"/>
                <a:gd name="T40" fmla="*/ 17632 w 580"/>
                <a:gd name="T41" fmla="*/ 2 h 798"/>
                <a:gd name="T42" fmla="*/ 19263 w 580"/>
                <a:gd name="T43" fmla="*/ 1 h 798"/>
                <a:gd name="T44" fmla="*/ 20655 w 580"/>
                <a:gd name="T45" fmla="*/ 1 h 798"/>
                <a:gd name="T46" fmla="*/ 21881 w 580"/>
                <a:gd name="T47" fmla="*/ 1 h 798"/>
                <a:gd name="T48" fmla="*/ 22768 w 580"/>
                <a:gd name="T49" fmla="*/ 1 h 798"/>
                <a:gd name="T50" fmla="*/ 23433 w 580"/>
                <a:gd name="T51" fmla="*/ 0 h 798"/>
                <a:gd name="T52" fmla="*/ 23592 w 580"/>
                <a:gd name="T53" fmla="*/ 0 h 798"/>
                <a:gd name="T54" fmla="*/ 23671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rgbClr val="2AADD6"/>
                </a:gs>
                <a:gs pos="100000">
                  <a:srgbClr val="78CBE5"/>
                </a:gs>
              </a:gsLst>
              <a:lin ang="0" scaled="1"/>
            </a:gradFill>
            <a:ln>
              <a:noFill/>
            </a:ln>
            <a:extLst>
              <a:ext uri="{91240B29-F687-4F45-9708-019B960494DF}">
                <a14:hiddenLine xmlns:a14="http://schemas.microsoft.com/office/drawing/2010/main" w="0">
                  <a:solidFill>
                    <a:srgbClr val="00A06C"/>
                  </a:solidFill>
                  <a:prstDash val="solid"/>
                  <a:round/>
                </a14:hiddenLine>
              </a:ext>
            </a:extLst>
          </p:spPr>
          <p:txBody>
            <a:bodyPr/>
            <a:lstStyle/>
            <a:p>
              <a:endParaRPr lang="zh-CN" altLang="en-US"/>
            </a:p>
          </p:txBody>
        </p:sp>
      </p:grpSp>
      <p:sp>
        <p:nvSpPr>
          <p:cNvPr id="24630" name="Text Box 54"/>
          <p:cNvSpPr txBox="1">
            <a:spLocks noChangeArrowheads="1"/>
          </p:cNvSpPr>
          <p:nvPr/>
        </p:nvSpPr>
        <p:spPr bwMode="auto">
          <a:xfrm>
            <a:off x="2101890" y="2339976"/>
            <a:ext cx="553998" cy="270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2400">
                <a:solidFill>
                  <a:srgbClr val="FF0505"/>
                </a:solidFill>
              </a:rPr>
              <a:t>按照执行方式分类</a:t>
            </a:r>
          </a:p>
        </p:txBody>
      </p:sp>
      <p:sp>
        <p:nvSpPr>
          <p:cNvPr id="24635" name="AutoShape 59"/>
          <p:cNvSpPr>
            <a:spLocks noChangeArrowheads="1"/>
          </p:cNvSpPr>
          <p:nvPr/>
        </p:nvSpPr>
        <p:spPr bwMode="auto">
          <a:xfrm>
            <a:off x="2971800" y="1412876"/>
            <a:ext cx="6580188" cy="4786313"/>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4580"/>
                                        </p:tgtEl>
                                        <p:attrNameLst>
                                          <p:attrName>style.visibility</p:attrName>
                                        </p:attrNameLst>
                                      </p:cBhvr>
                                      <p:to>
                                        <p:strVal val="visible"/>
                                      </p:to>
                                    </p:set>
                                    <p:anim calcmode="lin" valueType="num">
                                      <p:cBhvr additive="base">
                                        <p:cTn id="7" dur="500" fill="hold"/>
                                        <p:tgtEl>
                                          <p:spTgt spid="24580"/>
                                        </p:tgtEl>
                                        <p:attrNameLst>
                                          <p:attrName>ppt_x</p:attrName>
                                        </p:attrNameLst>
                                      </p:cBhvr>
                                      <p:tavLst>
                                        <p:tav tm="0">
                                          <p:val>
                                            <p:strVal val="1+#ppt_w/2"/>
                                          </p:val>
                                        </p:tav>
                                        <p:tav tm="100000">
                                          <p:val>
                                            <p:strVal val="#ppt_x"/>
                                          </p:val>
                                        </p:tav>
                                      </p:tavLst>
                                    </p:anim>
                                    <p:anim calcmode="lin" valueType="num">
                                      <p:cBhvr additive="base">
                                        <p:cTn id="8" dur="500" fill="hold"/>
                                        <p:tgtEl>
                                          <p:spTgt spid="2458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24630"/>
                                        </p:tgtEl>
                                        <p:attrNameLst>
                                          <p:attrName>style.visibility</p:attrName>
                                        </p:attrNameLst>
                                      </p:cBhvr>
                                      <p:to>
                                        <p:strVal val="visible"/>
                                      </p:to>
                                    </p:set>
                                  </p:childTnLst>
                                </p:cTn>
                              </p:par>
                            </p:childTnLst>
                          </p:cTn>
                        </p:par>
                        <p:par>
                          <p:cTn id="12" fill="hold">
                            <p:stCondLst>
                              <p:cond delay="500"/>
                            </p:stCondLst>
                            <p:childTnLst>
                              <p:par>
                                <p:cTn id="13" presetID="26" presetClass="emph" presetSubtype="0" fill="hold" grpId="1" nodeType="afterEffect">
                                  <p:stCondLst>
                                    <p:cond delay="0"/>
                                  </p:stCondLst>
                                  <p:childTnLst>
                                    <p:animEffect transition="out" filter="fade">
                                      <p:cBhvr>
                                        <p:cTn id="14" dur="500" tmFilter="0, 0; .2, .5; .8, .5; 1, 0"/>
                                        <p:tgtEl>
                                          <p:spTgt spid="24630"/>
                                        </p:tgtEl>
                                      </p:cBhvr>
                                    </p:animEffect>
                                    <p:animScale>
                                      <p:cBhvr>
                                        <p:cTn id="15" dur="250" autoRev="1" fill="hold"/>
                                        <p:tgtEl>
                                          <p:spTgt spid="24630"/>
                                        </p:tgtEl>
                                      </p:cBhvr>
                                      <p:by x="105000" y="105000"/>
                                    </p:animScale>
                                  </p:childTnLst>
                                </p:cTn>
                              </p:par>
                            </p:childTnLst>
                          </p:cTn>
                        </p:par>
                        <p:par>
                          <p:cTn id="16" fill="hold">
                            <p:stCondLst>
                              <p:cond delay="1000"/>
                            </p:stCondLst>
                            <p:childTnLst>
                              <p:par>
                                <p:cTn id="17" presetID="12" presetClass="entr" presetSubtype="4" fill="hold" grpId="0" nodeType="afterEffect">
                                  <p:stCondLst>
                                    <p:cond delay="0"/>
                                  </p:stCondLst>
                                  <p:childTnLst>
                                    <p:set>
                                      <p:cBhvr>
                                        <p:cTn id="18" dur="1" fill="hold">
                                          <p:stCondLst>
                                            <p:cond delay="0"/>
                                          </p:stCondLst>
                                        </p:cTn>
                                        <p:tgtEl>
                                          <p:spTgt spid="24635"/>
                                        </p:tgtEl>
                                        <p:attrNameLst>
                                          <p:attrName>style.visibility</p:attrName>
                                        </p:attrNameLst>
                                      </p:cBhvr>
                                      <p:to>
                                        <p:strVal val="visible"/>
                                      </p:to>
                                    </p:set>
                                    <p:animEffect transition="in" filter="slide(fromBottom)">
                                      <p:cBhvr>
                                        <p:cTn id="19" dur="500"/>
                                        <p:tgtEl>
                                          <p:spTgt spid="24635"/>
                                        </p:tgtEl>
                                      </p:cBhvr>
                                    </p:animEffect>
                                  </p:childTnLst>
                                </p:cTn>
                              </p:par>
                            </p:childTnLst>
                          </p:cTn>
                        </p:par>
                        <p:par>
                          <p:cTn id="20" fill="hold">
                            <p:stCondLst>
                              <p:cond delay="1500"/>
                            </p:stCondLst>
                            <p:childTnLst>
                              <p:par>
                                <p:cTn id="21" presetID="1" presetClass="entr" presetSubtype="0" fill="hold" grpId="0" nodeType="afterEffect">
                                  <p:stCondLst>
                                    <p:cond delay="0"/>
                                  </p:stCondLst>
                                  <p:childTnLst>
                                    <p:set>
                                      <p:cBhvr>
                                        <p:cTn id="22" dur="1" fill="hold">
                                          <p:stCondLst>
                                            <p:cond delay="0"/>
                                          </p:stCondLst>
                                        </p:cTn>
                                        <p:tgtEl>
                                          <p:spTgt spid="24582"/>
                                        </p:tgtEl>
                                        <p:attrNameLst>
                                          <p:attrName>style.visibility</p:attrName>
                                        </p:attrNameLst>
                                      </p:cBhvr>
                                      <p:to>
                                        <p:strVal val="visible"/>
                                      </p:to>
                                    </p:set>
                                  </p:childTnLst>
                                </p:cTn>
                              </p:par>
                            </p:childTnLst>
                          </p:cTn>
                        </p:par>
                        <p:par>
                          <p:cTn id="23" fill="hold">
                            <p:stCondLst>
                              <p:cond delay="1500"/>
                            </p:stCondLst>
                            <p:childTnLst>
                              <p:par>
                                <p:cTn id="24" presetID="22" presetClass="entr" presetSubtype="8" fill="hold" nodeType="afterEffect">
                                  <p:stCondLst>
                                    <p:cond delay="0"/>
                                  </p:stCondLst>
                                  <p:childTnLst>
                                    <p:set>
                                      <p:cBhvr>
                                        <p:cTn id="25" dur="1" fill="hold">
                                          <p:stCondLst>
                                            <p:cond delay="0"/>
                                          </p:stCondLst>
                                        </p:cTn>
                                        <p:tgtEl>
                                          <p:spTgt spid="24631"/>
                                        </p:tgtEl>
                                        <p:attrNameLst>
                                          <p:attrName>style.visibility</p:attrName>
                                        </p:attrNameLst>
                                      </p:cBhvr>
                                      <p:to>
                                        <p:strVal val="visible"/>
                                      </p:to>
                                    </p:set>
                                    <p:animEffect transition="in" filter="wipe(left)">
                                      <p:cBhvr>
                                        <p:cTn id="26" dur="500"/>
                                        <p:tgtEl>
                                          <p:spTgt spid="24631"/>
                                        </p:tgtEl>
                                      </p:cBhvr>
                                    </p:animEffect>
                                  </p:childTnLst>
                                </p:cTn>
                              </p:par>
                            </p:childTnLst>
                          </p:cTn>
                        </p:par>
                        <p:par>
                          <p:cTn id="27" fill="hold">
                            <p:stCondLst>
                              <p:cond delay="2000"/>
                            </p:stCondLst>
                            <p:childTnLst>
                              <p:par>
                                <p:cTn id="28" presetID="22" presetClass="entr" presetSubtype="8" fill="hold" nodeType="afterEffect">
                                  <p:stCondLst>
                                    <p:cond delay="0"/>
                                  </p:stCondLst>
                                  <p:childTnLst>
                                    <p:set>
                                      <p:cBhvr>
                                        <p:cTn id="29" dur="1" fill="hold">
                                          <p:stCondLst>
                                            <p:cond delay="0"/>
                                          </p:stCondLst>
                                        </p:cTn>
                                        <p:tgtEl>
                                          <p:spTgt spid="24632"/>
                                        </p:tgtEl>
                                        <p:attrNameLst>
                                          <p:attrName>style.visibility</p:attrName>
                                        </p:attrNameLst>
                                      </p:cBhvr>
                                      <p:to>
                                        <p:strVal val="visible"/>
                                      </p:to>
                                    </p:set>
                                    <p:animEffect transition="in" filter="wipe(left)">
                                      <p:cBhvr>
                                        <p:cTn id="30" dur="500"/>
                                        <p:tgtEl>
                                          <p:spTgt spid="24632"/>
                                        </p:tgtEl>
                                      </p:cBhvr>
                                    </p:animEffect>
                                  </p:childTnLst>
                                </p:cTn>
                              </p:par>
                            </p:childTnLst>
                          </p:cTn>
                        </p:par>
                        <p:par>
                          <p:cTn id="31" fill="hold">
                            <p:stCondLst>
                              <p:cond delay="2500"/>
                            </p:stCondLst>
                            <p:childTnLst>
                              <p:par>
                                <p:cTn id="32" presetID="22" presetClass="entr" presetSubtype="8" fill="hold" nodeType="afterEffect">
                                  <p:stCondLst>
                                    <p:cond delay="0"/>
                                  </p:stCondLst>
                                  <p:childTnLst>
                                    <p:set>
                                      <p:cBhvr>
                                        <p:cTn id="33" dur="1" fill="hold">
                                          <p:stCondLst>
                                            <p:cond delay="0"/>
                                          </p:stCondLst>
                                        </p:cTn>
                                        <p:tgtEl>
                                          <p:spTgt spid="24634"/>
                                        </p:tgtEl>
                                        <p:attrNameLst>
                                          <p:attrName>style.visibility</p:attrName>
                                        </p:attrNameLst>
                                      </p:cBhvr>
                                      <p:to>
                                        <p:strVal val="visible"/>
                                      </p:to>
                                    </p:set>
                                    <p:animEffect transition="in" filter="wipe(left)">
                                      <p:cBhvr>
                                        <p:cTn id="34" dur="500"/>
                                        <p:tgtEl>
                                          <p:spTgt spid="24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0" grpId="0" animBg="1"/>
      <p:bldP spid="24582" grpId="0" animBg="1"/>
      <p:bldP spid="24630" grpId="0"/>
      <p:bldP spid="24630" grpId="1"/>
      <p:bldP spid="2463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ChangeArrowheads="1"/>
          </p:cNvSpPr>
          <p:nvPr/>
        </p:nvSpPr>
        <p:spPr bwMode="auto">
          <a:xfrm>
            <a:off x="2286000" y="1701225"/>
            <a:ext cx="77724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txBody>
          <a:bodyPr anchor="b">
            <a:spAutoFit/>
          </a:bodyP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3200" b="1" dirty="0">
                <a:solidFill>
                  <a:schemeClr val="tx1"/>
                </a:solidFill>
                <a:ea typeface="华文新魏" panose="02010800040101010101" pitchFamily="2" charset="-122"/>
              </a:rPr>
              <a:t>微型飞行器</a:t>
            </a:r>
            <a:endParaRPr lang="zh-CN" altLang="en-US" sz="3200" dirty="0">
              <a:solidFill>
                <a:schemeClr val="tx1"/>
              </a:solidFill>
              <a:ea typeface="华文新魏" panose="02010800040101010101" pitchFamily="2" charset="-122"/>
            </a:endParaRPr>
          </a:p>
        </p:txBody>
      </p:sp>
      <p:pic>
        <p:nvPicPr>
          <p:cNvPr id="106499" name="Picture 3" descr="black widowI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1100" y="2471738"/>
            <a:ext cx="5676900" cy="4386262"/>
          </a:xfrm>
          <a:prstGeom prst="rect">
            <a:avLst/>
          </a:prstGeom>
          <a:noFill/>
          <a:extLst>
            <a:ext uri="{909E8E84-426E-40DD-AFC4-6F175D3DCCD1}">
              <a14:hiddenFill xmlns:a14="http://schemas.microsoft.com/office/drawing/2010/main">
                <a:solidFill>
                  <a:srgbClr val="FFFFFF"/>
                </a:solidFill>
              </a14:hiddenFill>
            </a:ext>
          </a:extLst>
        </p:spPr>
      </p:pic>
      <p:pic>
        <p:nvPicPr>
          <p:cNvPr id="106500" name="Picture 4" descr="mava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447801"/>
            <a:ext cx="2667000" cy="2036763"/>
          </a:xfrm>
          <a:prstGeom prst="rect">
            <a:avLst/>
          </a:prstGeom>
          <a:noFill/>
          <a:extLst>
            <a:ext uri="{909E8E84-426E-40DD-AFC4-6F175D3DCCD1}">
              <a14:hiddenFill xmlns:a14="http://schemas.microsoft.com/office/drawing/2010/main">
                <a:solidFill>
                  <a:srgbClr val="FFFFFF"/>
                </a:solidFill>
              </a14:hiddenFill>
            </a:ext>
          </a:extLst>
        </p:spPr>
      </p:pic>
      <p:pic>
        <p:nvPicPr>
          <p:cNvPr id="106501" name="Picture 5" descr="mava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1000" y="533401"/>
            <a:ext cx="2667000" cy="1979613"/>
          </a:xfrm>
          <a:prstGeom prst="rect">
            <a:avLst/>
          </a:prstGeom>
          <a:noFill/>
          <a:extLst>
            <a:ext uri="{909E8E84-426E-40DD-AFC4-6F175D3DCCD1}">
              <a14:hiddenFill xmlns:a14="http://schemas.microsoft.com/office/drawing/2010/main">
                <a:solidFill>
                  <a:srgbClr val="FFFFFF"/>
                </a:solidFill>
              </a14:hiddenFill>
            </a:ext>
          </a:extLst>
        </p:spPr>
      </p:pic>
      <p:pic>
        <p:nvPicPr>
          <p:cNvPr id="106502" name="Picture 6" descr="美军低调研制微型飞行器 外观极似小鸟、昆虫"/>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1" y="4221164"/>
            <a:ext cx="3635375" cy="1927225"/>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p:cNvSpPr>
            <a:spLocks noGrp="1"/>
          </p:cNvSpPr>
          <p:nvPr>
            <p:ph type="title"/>
          </p:nvPr>
        </p:nvSpPr>
        <p:spPr/>
        <p:txBody>
          <a:bodyPr/>
          <a:lstStyle/>
          <a:p>
            <a:r>
              <a:rPr lang="zh-CN" altLang="en-US" dirty="0"/>
              <a:t>嵌入式系统的应用领域</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AutoShape 2"/>
          <p:cNvSpPr>
            <a:spLocks noChangeArrowheads="1"/>
          </p:cNvSpPr>
          <p:nvPr/>
        </p:nvSpPr>
        <p:spPr bwMode="auto">
          <a:xfrm>
            <a:off x="1774826" y="765176"/>
            <a:ext cx="3376613"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任务设计</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16387" name="AutoShape 4"/>
          <p:cNvSpPr>
            <a:spLocks noChangeArrowheads="1"/>
          </p:cNvSpPr>
          <p:nvPr/>
        </p:nvSpPr>
        <p:spPr bwMode="gray">
          <a:xfrm>
            <a:off x="5465763" y="651868"/>
            <a:ext cx="424021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任务的分类</a:t>
            </a:r>
          </a:p>
        </p:txBody>
      </p:sp>
      <p:sp>
        <p:nvSpPr>
          <p:cNvPr id="35869" name="Text Box 29"/>
          <p:cNvSpPr txBox="1">
            <a:spLocks noChangeArrowheads="1"/>
          </p:cNvSpPr>
          <p:nvPr/>
        </p:nvSpPr>
        <p:spPr bwMode="auto">
          <a:xfrm>
            <a:off x="2270125" y="1376363"/>
            <a:ext cx="26114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50000"/>
              </a:spcBef>
              <a:buClrTx/>
              <a:buFontTx/>
              <a:buNone/>
            </a:pPr>
            <a:r>
              <a:rPr lang="en-US" altLang="zh-CN" sz="2400">
                <a:ea typeface="华文新魏" panose="02010800040101010101" pitchFamily="2" charset="-122"/>
              </a:rPr>
              <a:t>1.</a:t>
            </a:r>
            <a:r>
              <a:rPr lang="zh-CN" altLang="en-US" sz="2400">
                <a:ea typeface="华文新魏" panose="02010800040101010101" pitchFamily="2" charset="-122"/>
              </a:rPr>
              <a:t>单次执行类任务</a:t>
            </a:r>
          </a:p>
        </p:txBody>
      </p:sp>
      <p:sp>
        <p:nvSpPr>
          <p:cNvPr id="35870" name="Rectangle 30"/>
          <p:cNvSpPr>
            <a:spLocks noChangeArrowheads="1"/>
          </p:cNvSpPr>
          <p:nvPr/>
        </p:nvSpPr>
        <p:spPr bwMode="auto">
          <a:xfrm>
            <a:off x="2586038" y="4129089"/>
            <a:ext cx="3060700" cy="1749425"/>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1800"/>
              <a:t>void  MyTask (void *pdata)</a:t>
            </a:r>
          </a:p>
          <a:p>
            <a:pPr algn="just">
              <a:spcBef>
                <a:spcPct val="0"/>
              </a:spcBef>
              <a:buClrTx/>
              <a:buFontTx/>
              <a:buNone/>
            </a:pPr>
            <a:r>
              <a:rPr kumimoji="1" lang="en-US" altLang="zh-CN" sz="1800"/>
              <a:t>{</a:t>
            </a:r>
          </a:p>
          <a:p>
            <a:pPr algn="just">
              <a:spcBef>
                <a:spcPct val="0"/>
              </a:spcBef>
              <a:buClrTx/>
              <a:buFontTx/>
              <a:buNone/>
            </a:pPr>
            <a:r>
              <a:rPr kumimoji="1" lang="en-US" altLang="zh-CN" sz="1800"/>
              <a:t>  </a:t>
            </a:r>
            <a:r>
              <a:rPr kumimoji="1" lang="zh-CN" altLang="en-US" sz="1800"/>
              <a:t>进行准备工作的代码</a:t>
            </a:r>
            <a:r>
              <a:rPr kumimoji="1" lang="en-US" altLang="zh-CN" sz="1800"/>
              <a:t>;</a:t>
            </a:r>
          </a:p>
          <a:p>
            <a:pPr algn="just">
              <a:spcBef>
                <a:spcPct val="0"/>
              </a:spcBef>
              <a:buClrTx/>
              <a:buFontTx/>
              <a:buNone/>
            </a:pPr>
            <a:r>
              <a:rPr kumimoji="1" lang="en-US" altLang="zh-CN" sz="1800"/>
              <a:t>  </a:t>
            </a:r>
            <a:r>
              <a:rPr kumimoji="1" lang="zh-CN" altLang="en-US" sz="1800"/>
              <a:t>任务实体代码</a:t>
            </a:r>
            <a:r>
              <a:rPr kumimoji="1" lang="en-US" altLang="zh-CN" sz="1800"/>
              <a:t>;</a:t>
            </a:r>
          </a:p>
          <a:p>
            <a:pPr algn="just">
              <a:spcBef>
                <a:spcPct val="0"/>
              </a:spcBef>
              <a:buClrTx/>
              <a:buFontTx/>
              <a:buNone/>
            </a:pPr>
            <a:r>
              <a:rPr kumimoji="1" lang="en-US" altLang="zh-CN" sz="1800"/>
              <a:t>  </a:t>
            </a:r>
            <a:r>
              <a:rPr kumimoji="1" lang="zh-CN" altLang="en-US" sz="1800"/>
              <a:t>调用任务删除函数</a:t>
            </a:r>
            <a:r>
              <a:rPr kumimoji="1" lang="en-US" altLang="zh-CN" sz="1800"/>
              <a:t>;</a:t>
            </a:r>
          </a:p>
          <a:p>
            <a:pPr algn="just">
              <a:spcBef>
                <a:spcPct val="0"/>
              </a:spcBef>
              <a:buClrTx/>
              <a:buFontTx/>
              <a:buNone/>
            </a:pPr>
            <a:r>
              <a:rPr kumimoji="1" lang="en-US" altLang="zh-CN" sz="1800"/>
              <a:t>}</a:t>
            </a:r>
          </a:p>
        </p:txBody>
      </p:sp>
      <p:sp>
        <p:nvSpPr>
          <p:cNvPr id="35873" name="Rectangle 33"/>
          <p:cNvSpPr>
            <a:spLocks noChangeArrowheads="1"/>
          </p:cNvSpPr>
          <p:nvPr/>
        </p:nvSpPr>
        <p:spPr bwMode="auto">
          <a:xfrm>
            <a:off x="2586038" y="5259388"/>
            <a:ext cx="3060700" cy="271462"/>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5875" name="Rectangle 35"/>
          <p:cNvSpPr>
            <a:spLocks noChangeArrowheads="1"/>
          </p:cNvSpPr>
          <p:nvPr/>
        </p:nvSpPr>
        <p:spPr bwMode="auto">
          <a:xfrm>
            <a:off x="2586038" y="4716463"/>
            <a:ext cx="3060700" cy="271462"/>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5876" name="Rectangle 36"/>
          <p:cNvSpPr>
            <a:spLocks noChangeArrowheads="1"/>
          </p:cNvSpPr>
          <p:nvPr/>
        </p:nvSpPr>
        <p:spPr bwMode="auto">
          <a:xfrm>
            <a:off x="2586038" y="4987926"/>
            <a:ext cx="3060700" cy="271463"/>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35961" name="Group 121"/>
          <p:cNvGrpSpPr/>
          <p:nvPr/>
        </p:nvGrpSpPr>
        <p:grpSpPr bwMode="auto">
          <a:xfrm>
            <a:off x="5716589" y="2413001"/>
            <a:ext cx="682625" cy="1211263"/>
            <a:chOff x="2556" y="1624"/>
            <a:chExt cx="430" cy="763"/>
          </a:xfrm>
        </p:grpSpPr>
        <p:grpSp>
          <p:nvGrpSpPr>
            <p:cNvPr id="16433" name="Group 63"/>
            <p:cNvGrpSpPr/>
            <p:nvPr/>
          </p:nvGrpSpPr>
          <p:grpSpPr bwMode="auto">
            <a:xfrm>
              <a:off x="2556" y="1957"/>
              <a:ext cx="430" cy="430"/>
              <a:chOff x="5110" y="1525"/>
              <a:chExt cx="430" cy="430"/>
            </a:xfrm>
          </p:grpSpPr>
          <p:sp>
            <p:nvSpPr>
              <p:cNvPr id="16435" name="Oval 58"/>
              <p:cNvSpPr>
                <a:spLocks noChangeArrowheads="1"/>
              </p:cNvSpPr>
              <p:nvPr/>
            </p:nvSpPr>
            <p:spPr bwMode="gray">
              <a:xfrm>
                <a:off x="5110" y="1525"/>
                <a:ext cx="430" cy="430"/>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6436" name="Oval 59"/>
              <p:cNvSpPr>
                <a:spLocks noChangeArrowheads="1"/>
              </p:cNvSpPr>
              <p:nvPr/>
            </p:nvSpPr>
            <p:spPr bwMode="gray">
              <a:xfrm>
                <a:off x="5116" y="1527"/>
                <a:ext cx="419" cy="420"/>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6437" name="Oval 60"/>
              <p:cNvSpPr>
                <a:spLocks noChangeArrowheads="1"/>
              </p:cNvSpPr>
              <p:nvPr/>
            </p:nvSpPr>
            <p:spPr bwMode="gray">
              <a:xfrm>
                <a:off x="5120" y="1531"/>
                <a:ext cx="399" cy="392"/>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6438" name="Oval 61"/>
              <p:cNvSpPr>
                <a:spLocks noChangeArrowheads="1"/>
              </p:cNvSpPr>
              <p:nvPr/>
            </p:nvSpPr>
            <p:spPr bwMode="gray">
              <a:xfrm>
                <a:off x="5143" y="1543"/>
                <a:ext cx="355" cy="317"/>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6439" name="Text Box 62"/>
              <p:cNvSpPr txBox="1">
                <a:spLocks noChangeArrowheads="1"/>
              </p:cNvSpPr>
              <p:nvPr/>
            </p:nvSpPr>
            <p:spPr bwMode="gray">
              <a:xfrm>
                <a:off x="5156" y="1659"/>
                <a:ext cx="34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400" b="1">
                    <a:solidFill>
                      <a:srgbClr val="000000"/>
                    </a:solidFill>
                  </a:rPr>
                  <a:t>运行</a:t>
                </a:r>
                <a:endParaRPr lang="zh-CN" altLang="en-US" sz="1800"/>
              </a:p>
            </p:txBody>
          </p:sp>
        </p:grpSp>
        <p:sp>
          <p:nvSpPr>
            <p:cNvPr id="16434" name="Line 68"/>
            <p:cNvSpPr>
              <a:spLocks noChangeShapeType="1"/>
            </p:cNvSpPr>
            <p:nvPr/>
          </p:nvSpPr>
          <p:spPr bwMode="auto">
            <a:xfrm flipV="1">
              <a:off x="2786" y="1624"/>
              <a:ext cx="0" cy="333"/>
            </a:xfrm>
            <a:prstGeom prst="line">
              <a:avLst/>
            </a:prstGeom>
            <a:noFill/>
            <a:ln w="15875">
              <a:solidFill>
                <a:schemeClr val="hlink"/>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grpSp>
      <p:sp>
        <p:nvSpPr>
          <p:cNvPr id="35921" name="Line 81"/>
          <p:cNvSpPr>
            <a:spLocks noChangeShapeType="1"/>
          </p:cNvSpPr>
          <p:nvPr/>
        </p:nvSpPr>
        <p:spPr bwMode="auto">
          <a:xfrm rot="20139039" flipV="1">
            <a:off x="6399213" y="3154363"/>
            <a:ext cx="679450" cy="38100"/>
          </a:xfrm>
          <a:prstGeom prst="line">
            <a:avLst/>
          </a:prstGeom>
          <a:noFill/>
          <a:ln w="57150">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grpSp>
        <p:nvGrpSpPr>
          <p:cNvPr id="35960" name="Group 120"/>
          <p:cNvGrpSpPr/>
          <p:nvPr/>
        </p:nvGrpSpPr>
        <p:grpSpPr bwMode="auto">
          <a:xfrm>
            <a:off x="4410076" y="2552701"/>
            <a:ext cx="950913" cy="809625"/>
            <a:chOff x="1733" y="1712"/>
            <a:chExt cx="599" cy="510"/>
          </a:xfrm>
        </p:grpSpPr>
        <p:sp>
          <p:nvSpPr>
            <p:cNvPr id="16426" name="Line 66"/>
            <p:cNvSpPr>
              <a:spLocks noChangeShapeType="1"/>
            </p:cNvSpPr>
            <p:nvPr/>
          </p:nvSpPr>
          <p:spPr bwMode="auto">
            <a:xfrm rot="2936373" flipV="1">
              <a:off x="2158" y="1582"/>
              <a:ext cx="44" cy="304"/>
            </a:xfrm>
            <a:prstGeom prst="line">
              <a:avLst/>
            </a:prstGeom>
            <a:noFill/>
            <a:ln w="15875">
              <a:solidFill>
                <a:schemeClr val="hlink"/>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grpSp>
          <p:nvGrpSpPr>
            <p:cNvPr id="16427" name="Group 89"/>
            <p:cNvGrpSpPr/>
            <p:nvPr/>
          </p:nvGrpSpPr>
          <p:grpSpPr bwMode="auto">
            <a:xfrm>
              <a:off x="1733" y="1792"/>
              <a:ext cx="430" cy="430"/>
              <a:chOff x="5110" y="1525"/>
              <a:chExt cx="430" cy="430"/>
            </a:xfrm>
          </p:grpSpPr>
          <p:sp>
            <p:nvSpPr>
              <p:cNvPr id="16428" name="Oval 90"/>
              <p:cNvSpPr>
                <a:spLocks noChangeArrowheads="1"/>
              </p:cNvSpPr>
              <p:nvPr/>
            </p:nvSpPr>
            <p:spPr bwMode="gray">
              <a:xfrm>
                <a:off x="5110" y="1525"/>
                <a:ext cx="430" cy="430"/>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6429" name="Oval 91"/>
              <p:cNvSpPr>
                <a:spLocks noChangeArrowheads="1"/>
              </p:cNvSpPr>
              <p:nvPr/>
            </p:nvSpPr>
            <p:spPr bwMode="gray">
              <a:xfrm>
                <a:off x="5116" y="1527"/>
                <a:ext cx="419" cy="420"/>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6430" name="Oval 92"/>
              <p:cNvSpPr>
                <a:spLocks noChangeArrowheads="1"/>
              </p:cNvSpPr>
              <p:nvPr/>
            </p:nvSpPr>
            <p:spPr bwMode="gray">
              <a:xfrm>
                <a:off x="5120" y="1531"/>
                <a:ext cx="399" cy="392"/>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6431" name="Oval 93"/>
              <p:cNvSpPr>
                <a:spLocks noChangeArrowheads="1"/>
              </p:cNvSpPr>
              <p:nvPr/>
            </p:nvSpPr>
            <p:spPr bwMode="gray">
              <a:xfrm>
                <a:off x="5143" y="1543"/>
                <a:ext cx="355" cy="317"/>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6432" name="Text Box 94"/>
              <p:cNvSpPr txBox="1">
                <a:spLocks noChangeArrowheads="1"/>
              </p:cNvSpPr>
              <p:nvPr/>
            </p:nvSpPr>
            <p:spPr bwMode="gray">
              <a:xfrm>
                <a:off x="5124" y="1625"/>
                <a:ext cx="4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800"/>
                  <a:t>创建</a:t>
                </a:r>
              </a:p>
            </p:txBody>
          </p:sp>
        </p:grpSp>
      </p:grpSp>
      <p:grpSp>
        <p:nvGrpSpPr>
          <p:cNvPr id="35962" name="Group 122"/>
          <p:cNvGrpSpPr/>
          <p:nvPr/>
        </p:nvGrpSpPr>
        <p:grpSpPr bwMode="auto">
          <a:xfrm>
            <a:off x="6808788" y="2557464"/>
            <a:ext cx="952500" cy="776287"/>
            <a:chOff x="3244" y="1715"/>
            <a:chExt cx="600" cy="489"/>
          </a:xfrm>
        </p:grpSpPr>
        <p:sp>
          <p:nvSpPr>
            <p:cNvPr id="16419" name="Line 79"/>
            <p:cNvSpPr>
              <a:spLocks noChangeShapeType="1"/>
            </p:cNvSpPr>
            <p:nvPr/>
          </p:nvSpPr>
          <p:spPr bwMode="auto">
            <a:xfrm rot="-2936373" flipH="1" flipV="1">
              <a:off x="3373" y="1586"/>
              <a:ext cx="14" cy="272"/>
            </a:xfrm>
            <a:prstGeom prst="line">
              <a:avLst/>
            </a:prstGeom>
            <a:noFill/>
            <a:ln w="15875">
              <a:solidFill>
                <a:schemeClr val="hlink"/>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grpSp>
          <p:nvGrpSpPr>
            <p:cNvPr id="16420" name="Group 95"/>
            <p:cNvGrpSpPr/>
            <p:nvPr/>
          </p:nvGrpSpPr>
          <p:grpSpPr bwMode="auto">
            <a:xfrm>
              <a:off x="3414" y="1774"/>
              <a:ext cx="430" cy="430"/>
              <a:chOff x="5110" y="1525"/>
              <a:chExt cx="430" cy="430"/>
            </a:xfrm>
          </p:grpSpPr>
          <p:sp>
            <p:nvSpPr>
              <p:cNvPr id="16421" name="Oval 96"/>
              <p:cNvSpPr>
                <a:spLocks noChangeArrowheads="1"/>
              </p:cNvSpPr>
              <p:nvPr/>
            </p:nvSpPr>
            <p:spPr bwMode="gray">
              <a:xfrm>
                <a:off x="5110" y="1525"/>
                <a:ext cx="430" cy="430"/>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6422" name="Oval 97"/>
              <p:cNvSpPr>
                <a:spLocks noChangeArrowheads="1"/>
              </p:cNvSpPr>
              <p:nvPr/>
            </p:nvSpPr>
            <p:spPr bwMode="gray">
              <a:xfrm>
                <a:off x="5116" y="1527"/>
                <a:ext cx="419" cy="420"/>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6423" name="Oval 98"/>
              <p:cNvSpPr>
                <a:spLocks noChangeArrowheads="1"/>
              </p:cNvSpPr>
              <p:nvPr/>
            </p:nvSpPr>
            <p:spPr bwMode="gray">
              <a:xfrm>
                <a:off x="5120" y="1531"/>
                <a:ext cx="399" cy="392"/>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6424" name="Oval 99"/>
              <p:cNvSpPr>
                <a:spLocks noChangeArrowheads="1"/>
              </p:cNvSpPr>
              <p:nvPr/>
            </p:nvSpPr>
            <p:spPr bwMode="gray">
              <a:xfrm>
                <a:off x="5143" y="1543"/>
                <a:ext cx="355" cy="317"/>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6425" name="Text Box 100"/>
              <p:cNvSpPr txBox="1">
                <a:spLocks noChangeArrowheads="1"/>
              </p:cNvSpPr>
              <p:nvPr/>
            </p:nvSpPr>
            <p:spPr bwMode="gray">
              <a:xfrm>
                <a:off x="5156" y="1659"/>
                <a:ext cx="34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400" b="1">
                    <a:solidFill>
                      <a:srgbClr val="000000"/>
                    </a:solidFill>
                  </a:rPr>
                  <a:t>删除</a:t>
                </a:r>
                <a:endParaRPr lang="zh-CN" altLang="en-US" sz="1800"/>
              </a:p>
            </p:txBody>
          </p:sp>
        </p:grpSp>
      </p:grpSp>
      <p:grpSp>
        <p:nvGrpSpPr>
          <p:cNvPr id="35959" name="Group 119"/>
          <p:cNvGrpSpPr/>
          <p:nvPr/>
        </p:nvGrpSpPr>
        <p:grpSpPr bwMode="auto">
          <a:xfrm>
            <a:off x="5051425" y="2168525"/>
            <a:ext cx="2027238" cy="393700"/>
            <a:chOff x="2137" y="1470"/>
            <a:chExt cx="1277" cy="248"/>
          </a:xfrm>
        </p:grpSpPr>
        <p:sp>
          <p:nvSpPr>
            <p:cNvPr id="16417" name="Rectangle 80"/>
            <p:cNvSpPr>
              <a:spLocks noChangeArrowheads="1"/>
            </p:cNvSpPr>
            <p:nvPr/>
          </p:nvSpPr>
          <p:spPr bwMode="auto">
            <a:xfrm>
              <a:off x="2137" y="1470"/>
              <a:ext cx="1277" cy="234"/>
            </a:xfrm>
            <a:prstGeom prst="rect">
              <a:avLst/>
            </a:prstGeom>
            <a:solidFill>
              <a:srgbClr val="61C3E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hlink"/>
                    </a:outerShdw>
                  </a:effectLst>
                </a14:hiddenEffects>
              </a:ext>
            </a:extLst>
          </p:spPr>
          <p:txBody>
            <a:bodyPr lIns="0" tIns="0" rIns="0" bIns="0"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6418" name="Rectangle 101"/>
            <p:cNvSpPr>
              <a:spLocks noChangeArrowheads="1"/>
            </p:cNvSpPr>
            <p:nvPr/>
          </p:nvSpPr>
          <p:spPr bwMode="auto">
            <a:xfrm>
              <a:off x="2203" y="1487"/>
              <a:ext cx="11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800"/>
                <a:t>单次执行类任务</a:t>
              </a:r>
            </a:p>
          </p:txBody>
        </p:sp>
      </p:grpSp>
      <p:grpSp>
        <p:nvGrpSpPr>
          <p:cNvPr id="35968" name="Group 128"/>
          <p:cNvGrpSpPr/>
          <p:nvPr/>
        </p:nvGrpSpPr>
        <p:grpSpPr bwMode="auto">
          <a:xfrm>
            <a:off x="5626101" y="4359275"/>
            <a:ext cx="3844925" cy="457200"/>
            <a:chOff x="2499" y="2941"/>
            <a:chExt cx="2422" cy="222"/>
          </a:xfrm>
        </p:grpSpPr>
        <p:grpSp>
          <p:nvGrpSpPr>
            <p:cNvPr id="16413" name="Group 126"/>
            <p:cNvGrpSpPr/>
            <p:nvPr/>
          </p:nvGrpSpPr>
          <p:grpSpPr bwMode="auto">
            <a:xfrm>
              <a:off x="2704" y="2941"/>
              <a:ext cx="2217" cy="222"/>
              <a:chOff x="2704" y="2808"/>
              <a:chExt cx="2217" cy="222"/>
            </a:xfrm>
          </p:grpSpPr>
          <p:sp>
            <p:nvSpPr>
              <p:cNvPr id="16415" name="Rectangle 102"/>
              <p:cNvSpPr>
                <a:spLocks noChangeArrowheads="1"/>
              </p:cNvSpPr>
              <p:nvPr/>
            </p:nvSpPr>
            <p:spPr bwMode="auto">
              <a:xfrm>
                <a:off x="2704" y="2808"/>
                <a:ext cx="2217"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定义和初始化变量及硬件设备</a:t>
                </a:r>
                <a:r>
                  <a:rPr kumimoji="1" lang="zh-CN" altLang="en-US" sz="2400"/>
                  <a:t> </a:t>
                </a:r>
              </a:p>
            </p:txBody>
          </p:sp>
          <p:sp>
            <p:nvSpPr>
              <p:cNvPr id="16416" name="AutoShape 109"/>
              <p:cNvSpPr>
                <a:spLocks noChangeArrowheads="1"/>
              </p:cNvSpPr>
              <p:nvPr/>
            </p:nvSpPr>
            <p:spPr bwMode="auto">
              <a:xfrm>
                <a:off x="2738" y="2880"/>
                <a:ext cx="2098" cy="144"/>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16414" name="Freeform 116"/>
            <p:cNvSpPr/>
            <p:nvPr/>
          </p:nvSpPr>
          <p:spPr bwMode="auto">
            <a:xfrm rot="5400000">
              <a:off x="2592" y="2992"/>
              <a:ext cx="53" cy="240"/>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5969" name="Group 129"/>
          <p:cNvGrpSpPr/>
          <p:nvPr/>
        </p:nvGrpSpPr>
        <p:grpSpPr bwMode="auto">
          <a:xfrm>
            <a:off x="5626100" y="4772025"/>
            <a:ext cx="2863850" cy="457200"/>
            <a:chOff x="2499" y="3175"/>
            <a:chExt cx="1804" cy="233"/>
          </a:xfrm>
        </p:grpSpPr>
        <p:grpSp>
          <p:nvGrpSpPr>
            <p:cNvPr id="16409" name="Group 124"/>
            <p:cNvGrpSpPr/>
            <p:nvPr/>
          </p:nvGrpSpPr>
          <p:grpSpPr bwMode="auto">
            <a:xfrm>
              <a:off x="2767" y="3175"/>
              <a:ext cx="1536" cy="233"/>
              <a:chOff x="3800" y="2319"/>
              <a:chExt cx="1536" cy="233"/>
            </a:xfrm>
          </p:grpSpPr>
          <p:sp>
            <p:nvSpPr>
              <p:cNvPr id="16411" name="Rectangle 103"/>
              <p:cNvSpPr>
                <a:spLocks noChangeArrowheads="1"/>
              </p:cNvSpPr>
              <p:nvPr/>
            </p:nvSpPr>
            <p:spPr bwMode="auto">
              <a:xfrm>
                <a:off x="3800" y="2319"/>
                <a:ext cx="144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完成该任务的具体功能</a:t>
                </a:r>
                <a:r>
                  <a:rPr kumimoji="1" lang="zh-CN" altLang="en-US" sz="2400"/>
                  <a:t> </a:t>
                </a:r>
              </a:p>
            </p:txBody>
          </p:sp>
          <p:sp>
            <p:nvSpPr>
              <p:cNvPr id="16412" name="AutoShape 105"/>
              <p:cNvSpPr>
                <a:spLocks noChangeArrowheads="1"/>
              </p:cNvSpPr>
              <p:nvPr/>
            </p:nvSpPr>
            <p:spPr bwMode="auto">
              <a:xfrm>
                <a:off x="3800" y="2379"/>
                <a:ext cx="1536" cy="144"/>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16410" name="Freeform 117"/>
            <p:cNvSpPr/>
            <p:nvPr/>
          </p:nvSpPr>
          <p:spPr bwMode="auto">
            <a:xfrm rot="5400000">
              <a:off x="2602" y="3214"/>
              <a:ext cx="69" cy="275"/>
            </a:xfrm>
            <a:custGeom>
              <a:avLst/>
              <a:gdLst>
                <a:gd name="T0" fmla="*/ 0 w 1056"/>
                <a:gd name="T1" fmla="*/ 5 h 1056"/>
                <a:gd name="T2" fmla="*/ 0 w 1056"/>
                <a:gd name="T3" fmla="*/ 3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5970" name="Group 130"/>
          <p:cNvGrpSpPr/>
          <p:nvPr/>
        </p:nvGrpSpPr>
        <p:grpSpPr bwMode="auto">
          <a:xfrm>
            <a:off x="5654675" y="5172075"/>
            <a:ext cx="3879850" cy="457200"/>
            <a:chOff x="2517" y="3441"/>
            <a:chExt cx="2444" cy="220"/>
          </a:xfrm>
        </p:grpSpPr>
        <p:grpSp>
          <p:nvGrpSpPr>
            <p:cNvPr id="16405" name="Group 125"/>
            <p:cNvGrpSpPr/>
            <p:nvPr/>
          </p:nvGrpSpPr>
          <p:grpSpPr bwMode="auto">
            <a:xfrm>
              <a:off x="2744" y="3441"/>
              <a:ext cx="2217" cy="220"/>
              <a:chOff x="3300" y="3465"/>
              <a:chExt cx="2217" cy="220"/>
            </a:xfrm>
          </p:grpSpPr>
          <p:sp>
            <p:nvSpPr>
              <p:cNvPr id="16407" name="Rectangle 104"/>
              <p:cNvSpPr>
                <a:spLocks noChangeArrowheads="1"/>
              </p:cNvSpPr>
              <p:nvPr/>
            </p:nvSpPr>
            <p:spPr bwMode="auto">
              <a:xfrm>
                <a:off x="3300" y="3465"/>
                <a:ext cx="2217"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将自己删除，操作系统将不再管理它</a:t>
                </a:r>
                <a:r>
                  <a:rPr kumimoji="1" lang="zh-CN" altLang="en-US" sz="2400"/>
                  <a:t> </a:t>
                </a:r>
              </a:p>
            </p:txBody>
          </p:sp>
          <p:sp>
            <p:nvSpPr>
              <p:cNvPr id="16408" name="AutoShape 110"/>
              <p:cNvSpPr>
                <a:spLocks noChangeArrowheads="1"/>
              </p:cNvSpPr>
              <p:nvPr/>
            </p:nvSpPr>
            <p:spPr bwMode="auto">
              <a:xfrm>
                <a:off x="3327" y="3521"/>
                <a:ext cx="2098" cy="144"/>
              </a:xfrm>
              <a:prstGeom prst="roundRect">
                <a:avLst>
                  <a:gd name="adj" fmla="val 16667"/>
                </a:avLst>
              </a:prstGeom>
              <a:noFill/>
              <a:ln w="19050">
                <a:solidFill>
                  <a:srgbClr val="008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16406" name="Freeform 118"/>
            <p:cNvSpPr/>
            <p:nvPr/>
          </p:nvSpPr>
          <p:spPr bwMode="auto">
            <a:xfrm rot="16200000" flipV="1">
              <a:off x="2631" y="3404"/>
              <a:ext cx="27" cy="255"/>
            </a:xfrm>
            <a:custGeom>
              <a:avLst/>
              <a:gdLst>
                <a:gd name="T0" fmla="*/ 0 w 1056"/>
                <a:gd name="T1" fmla="*/ 4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5967" name="Line 127"/>
          <p:cNvSpPr>
            <a:spLocks noChangeShapeType="1"/>
          </p:cNvSpPr>
          <p:nvPr/>
        </p:nvSpPr>
        <p:spPr bwMode="auto">
          <a:xfrm rot="1800000" flipV="1">
            <a:off x="5092700" y="3192463"/>
            <a:ext cx="679450" cy="38100"/>
          </a:xfrm>
          <a:prstGeom prst="line">
            <a:avLst/>
          </a:prstGeom>
          <a:noFill/>
          <a:ln w="57150">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sp>
        <p:nvSpPr>
          <p:cNvPr id="16402" name="Line 131"/>
          <p:cNvSpPr>
            <a:spLocks noChangeShapeType="1"/>
          </p:cNvSpPr>
          <p:nvPr/>
        </p:nvSpPr>
        <p:spPr bwMode="auto">
          <a:xfrm>
            <a:off x="4600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972" name="AutoShape 132"/>
          <p:cNvSpPr>
            <a:spLocks noChangeArrowheads="1"/>
          </p:cNvSpPr>
          <p:nvPr/>
        </p:nvSpPr>
        <p:spPr bwMode="auto">
          <a:xfrm>
            <a:off x="2387600" y="1954214"/>
            <a:ext cx="7308850" cy="1906587"/>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5974" name="Rectangle 134"/>
          <p:cNvSpPr>
            <a:spLocks noChangeArrowheads="1"/>
          </p:cNvSpPr>
          <p:nvPr/>
        </p:nvSpPr>
        <p:spPr bwMode="auto">
          <a:xfrm>
            <a:off x="2387600" y="4005264"/>
            <a:ext cx="7308850" cy="2409825"/>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5869"/>
                                        </p:tgtEl>
                                        <p:attrNameLst>
                                          <p:attrName>style.visibility</p:attrName>
                                        </p:attrNameLst>
                                      </p:cBhvr>
                                      <p:to>
                                        <p:strVal val="visible"/>
                                      </p:to>
                                    </p:set>
                                    <p:animEffect transition="in" filter="blinds(horizontal)">
                                      <p:cBhvr>
                                        <p:cTn id="7" dur="500"/>
                                        <p:tgtEl>
                                          <p:spTgt spid="35869"/>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35972"/>
                                        </p:tgtEl>
                                        <p:attrNameLst>
                                          <p:attrName>style.visibility</p:attrName>
                                        </p:attrNameLst>
                                      </p:cBhvr>
                                      <p:to>
                                        <p:strVal val="visible"/>
                                      </p:to>
                                    </p:set>
                                    <p:animEffect transition="in" filter="slide(fromBottom)">
                                      <p:cBhvr>
                                        <p:cTn id="11" dur="500"/>
                                        <p:tgtEl>
                                          <p:spTgt spid="35972"/>
                                        </p:tgtEl>
                                      </p:cBhvr>
                                    </p:animEffect>
                                  </p:childTnLst>
                                </p:cTn>
                              </p:par>
                            </p:childTnLst>
                          </p:cTn>
                        </p:par>
                        <p:par>
                          <p:cTn id="12" fill="hold">
                            <p:stCondLst>
                              <p:cond delay="1000"/>
                            </p:stCondLst>
                            <p:childTnLst>
                              <p:par>
                                <p:cTn id="13" presetID="12" presetClass="entr" presetSubtype="4" fill="hold" nodeType="afterEffect">
                                  <p:stCondLst>
                                    <p:cond delay="0"/>
                                  </p:stCondLst>
                                  <p:childTnLst>
                                    <p:set>
                                      <p:cBhvr>
                                        <p:cTn id="14" dur="1" fill="hold">
                                          <p:stCondLst>
                                            <p:cond delay="0"/>
                                          </p:stCondLst>
                                        </p:cTn>
                                        <p:tgtEl>
                                          <p:spTgt spid="35959"/>
                                        </p:tgtEl>
                                        <p:attrNameLst>
                                          <p:attrName>style.visibility</p:attrName>
                                        </p:attrNameLst>
                                      </p:cBhvr>
                                      <p:to>
                                        <p:strVal val="visible"/>
                                      </p:to>
                                    </p:set>
                                    <p:animEffect transition="in" filter="slide(fromBottom)">
                                      <p:cBhvr>
                                        <p:cTn id="15" dur="500"/>
                                        <p:tgtEl>
                                          <p:spTgt spid="3595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5960"/>
                                        </p:tgtEl>
                                        <p:attrNameLst>
                                          <p:attrName>style.visibility</p:attrName>
                                        </p:attrNameLst>
                                      </p:cBhvr>
                                      <p:to>
                                        <p:strVal val="visible"/>
                                      </p:to>
                                    </p:set>
                                    <p:animEffect transition="in" filter="wipe(left)">
                                      <p:cBhvr>
                                        <p:cTn id="19" dur="500"/>
                                        <p:tgtEl>
                                          <p:spTgt spid="35960"/>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5967"/>
                                        </p:tgtEl>
                                        <p:attrNameLst>
                                          <p:attrName>style.visibility</p:attrName>
                                        </p:attrNameLst>
                                      </p:cBhvr>
                                      <p:to>
                                        <p:strVal val="visible"/>
                                      </p:to>
                                    </p:set>
                                    <p:animEffect transition="in" filter="wipe(left)">
                                      <p:cBhvr>
                                        <p:cTn id="23" dur="500"/>
                                        <p:tgtEl>
                                          <p:spTgt spid="35967"/>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35961"/>
                                        </p:tgtEl>
                                        <p:attrNameLst>
                                          <p:attrName>style.visibility</p:attrName>
                                        </p:attrNameLst>
                                      </p:cBhvr>
                                      <p:to>
                                        <p:strVal val="visible"/>
                                      </p:to>
                                    </p:set>
                                    <p:animEffect transition="in" filter="wipe(left)">
                                      <p:cBhvr>
                                        <p:cTn id="27" dur="500"/>
                                        <p:tgtEl>
                                          <p:spTgt spid="35961"/>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35921"/>
                                        </p:tgtEl>
                                        <p:attrNameLst>
                                          <p:attrName>style.visibility</p:attrName>
                                        </p:attrNameLst>
                                      </p:cBhvr>
                                      <p:to>
                                        <p:strVal val="visible"/>
                                      </p:to>
                                    </p:set>
                                    <p:animEffect transition="in" filter="wipe(left)">
                                      <p:cBhvr>
                                        <p:cTn id="31" dur="500"/>
                                        <p:tgtEl>
                                          <p:spTgt spid="35921"/>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35962"/>
                                        </p:tgtEl>
                                        <p:attrNameLst>
                                          <p:attrName>style.visibility</p:attrName>
                                        </p:attrNameLst>
                                      </p:cBhvr>
                                      <p:to>
                                        <p:strVal val="visible"/>
                                      </p:to>
                                    </p:set>
                                    <p:animEffect transition="in" filter="wipe(left)">
                                      <p:cBhvr>
                                        <p:cTn id="35" dur="500"/>
                                        <p:tgtEl>
                                          <p:spTgt spid="35962"/>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4" fill="hold" grpId="0" nodeType="clickEffect">
                                  <p:stCondLst>
                                    <p:cond delay="0"/>
                                  </p:stCondLst>
                                  <p:childTnLst>
                                    <p:set>
                                      <p:cBhvr>
                                        <p:cTn id="39" dur="1" fill="hold">
                                          <p:stCondLst>
                                            <p:cond delay="0"/>
                                          </p:stCondLst>
                                        </p:cTn>
                                        <p:tgtEl>
                                          <p:spTgt spid="35974"/>
                                        </p:tgtEl>
                                        <p:attrNameLst>
                                          <p:attrName>style.visibility</p:attrName>
                                        </p:attrNameLst>
                                      </p:cBhvr>
                                      <p:to>
                                        <p:strVal val="visible"/>
                                      </p:to>
                                    </p:set>
                                    <p:animEffect transition="in" filter="slide(fromBottom)">
                                      <p:cBhvr>
                                        <p:cTn id="40" dur="500"/>
                                        <p:tgtEl>
                                          <p:spTgt spid="35974"/>
                                        </p:tgtEl>
                                      </p:cBhvr>
                                    </p:animEffect>
                                  </p:childTnLst>
                                </p:cTn>
                              </p:par>
                            </p:childTnLst>
                          </p:cTn>
                        </p:par>
                        <p:par>
                          <p:cTn id="41" fill="hold">
                            <p:stCondLst>
                              <p:cond delay="500"/>
                            </p:stCondLst>
                            <p:childTnLst>
                              <p:par>
                                <p:cTn id="42" presetID="3" presetClass="entr" presetSubtype="10" fill="hold" grpId="0" nodeType="afterEffect">
                                  <p:stCondLst>
                                    <p:cond delay="0"/>
                                  </p:stCondLst>
                                  <p:childTnLst>
                                    <p:set>
                                      <p:cBhvr>
                                        <p:cTn id="43" dur="1" fill="hold">
                                          <p:stCondLst>
                                            <p:cond delay="0"/>
                                          </p:stCondLst>
                                        </p:cTn>
                                        <p:tgtEl>
                                          <p:spTgt spid="35870"/>
                                        </p:tgtEl>
                                        <p:attrNameLst>
                                          <p:attrName>style.visibility</p:attrName>
                                        </p:attrNameLst>
                                      </p:cBhvr>
                                      <p:to>
                                        <p:strVal val="visible"/>
                                      </p:to>
                                    </p:set>
                                    <p:animEffect transition="in" filter="blinds(horizontal)">
                                      <p:cBhvr>
                                        <p:cTn id="44" dur="500"/>
                                        <p:tgtEl>
                                          <p:spTgt spid="35870"/>
                                        </p:tgtEl>
                                      </p:cBhvr>
                                    </p:animEffect>
                                  </p:childTnLst>
                                </p:cTn>
                              </p:par>
                            </p:childTnLst>
                          </p:cTn>
                        </p:par>
                        <p:par>
                          <p:cTn id="45" fill="hold">
                            <p:stCondLst>
                              <p:cond delay="1000"/>
                            </p:stCondLst>
                            <p:childTnLst>
                              <p:par>
                                <p:cTn id="46" presetID="22" presetClass="entr" presetSubtype="1" fill="hold" grpId="0" nodeType="afterEffect">
                                  <p:stCondLst>
                                    <p:cond delay="0"/>
                                  </p:stCondLst>
                                  <p:childTnLst>
                                    <p:set>
                                      <p:cBhvr>
                                        <p:cTn id="47" dur="1" fill="hold">
                                          <p:stCondLst>
                                            <p:cond delay="0"/>
                                          </p:stCondLst>
                                        </p:cTn>
                                        <p:tgtEl>
                                          <p:spTgt spid="35875"/>
                                        </p:tgtEl>
                                        <p:attrNameLst>
                                          <p:attrName>style.visibility</p:attrName>
                                        </p:attrNameLst>
                                      </p:cBhvr>
                                      <p:to>
                                        <p:strVal val="visible"/>
                                      </p:to>
                                    </p:set>
                                    <p:animEffect transition="in" filter="wipe(up)">
                                      <p:cBhvr>
                                        <p:cTn id="48" dur="500"/>
                                        <p:tgtEl>
                                          <p:spTgt spid="35875"/>
                                        </p:tgtEl>
                                      </p:cBhvr>
                                    </p:animEffect>
                                  </p:childTnLst>
                                </p:cTn>
                              </p:par>
                            </p:childTnLst>
                          </p:cTn>
                        </p:par>
                        <p:par>
                          <p:cTn id="49" fill="hold">
                            <p:stCondLst>
                              <p:cond delay="1500"/>
                            </p:stCondLst>
                            <p:childTnLst>
                              <p:par>
                                <p:cTn id="50" presetID="22" presetClass="entr" presetSubtype="8" fill="hold" nodeType="afterEffect">
                                  <p:stCondLst>
                                    <p:cond delay="0"/>
                                  </p:stCondLst>
                                  <p:childTnLst>
                                    <p:set>
                                      <p:cBhvr>
                                        <p:cTn id="51" dur="1" fill="hold">
                                          <p:stCondLst>
                                            <p:cond delay="0"/>
                                          </p:stCondLst>
                                        </p:cTn>
                                        <p:tgtEl>
                                          <p:spTgt spid="35968"/>
                                        </p:tgtEl>
                                        <p:attrNameLst>
                                          <p:attrName>style.visibility</p:attrName>
                                        </p:attrNameLst>
                                      </p:cBhvr>
                                      <p:to>
                                        <p:strVal val="visible"/>
                                      </p:to>
                                    </p:set>
                                    <p:animEffect transition="in" filter="wipe(left)">
                                      <p:cBhvr>
                                        <p:cTn id="52" dur="500"/>
                                        <p:tgtEl>
                                          <p:spTgt spid="35968"/>
                                        </p:tgtEl>
                                      </p:cBhvr>
                                    </p:animEffect>
                                  </p:childTnLst>
                                </p:cTn>
                              </p:par>
                            </p:childTnLst>
                          </p:cTn>
                        </p:par>
                        <p:par>
                          <p:cTn id="53" fill="hold">
                            <p:stCondLst>
                              <p:cond delay="2000"/>
                            </p:stCondLst>
                            <p:childTnLst>
                              <p:par>
                                <p:cTn id="54" presetID="22" presetClass="entr" presetSubtype="1" fill="hold" grpId="0" nodeType="afterEffect">
                                  <p:stCondLst>
                                    <p:cond delay="0"/>
                                  </p:stCondLst>
                                  <p:childTnLst>
                                    <p:set>
                                      <p:cBhvr>
                                        <p:cTn id="55" dur="1" fill="hold">
                                          <p:stCondLst>
                                            <p:cond delay="0"/>
                                          </p:stCondLst>
                                        </p:cTn>
                                        <p:tgtEl>
                                          <p:spTgt spid="35876"/>
                                        </p:tgtEl>
                                        <p:attrNameLst>
                                          <p:attrName>style.visibility</p:attrName>
                                        </p:attrNameLst>
                                      </p:cBhvr>
                                      <p:to>
                                        <p:strVal val="visible"/>
                                      </p:to>
                                    </p:set>
                                    <p:animEffect transition="in" filter="wipe(up)">
                                      <p:cBhvr>
                                        <p:cTn id="56" dur="500"/>
                                        <p:tgtEl>
                                          <p:spTgt spid="35876"/>
                                        </p:tgtEl>
                                      </p:cBhvr>
                                    </p:animEffect>
                                  </p:childTnLst>
                                </p:cTn>
                              </p:par>
                            </p:childTnLst>
                          </p:cTn>
                        </p:par>
                        <p:par>
                          <p:cTn id="57" fill="hold">
                            <p:stCondLst>
                              <p:cond delay="2500"/>
                            </p:stCondLst>
                            <p:childTnLst>
                              <p:par>
                                <p:cTn id="58" presetID="22" presetClass="entr" presetSubtype="8" fill="hold" nodeType="afterEffect">
                                  <p:stCondLst>
                                    <p:cond delay="0"/>
                                  </p:stCondLst>
                                  <p:childTnLst>
                                    <p:set>
                                      <p:cBhvr>
                                        <p:cTn id="59" dur="1" fill="hold">
                                          <p:stCondLst>
                                            <p:cond delay="0"/>
                                          </p:stCondLst>
                                        </p:cTn>
                                        <p:tgtEl>
                                          <p:spTgt spid="35969"/>
                                        </p:tgtEl>
                                        <p:attrNameLst>
                                          <p:attrName>style.visibility</p:attrName>
                                        </p:attrNameLst>
                                      </p:cBhvr>
                                      <p:to>
                                        <p:strVal val="visible"/>
                                      </p:to>
                                    </p:set>
                                    <p:animEffect transition="in" filter="wipe(left)">
                                      <p:cBhvr>
                                        <p:cTn id="60" dur="500"/>
                                        <p:tgtEl>
                                          <p:spTgt spid="35969"/>
                                        </p:tgtEl>
                                      </p:cBhvr>
                                    </p:animEffect>
                                  </p:childTnLst>
                                </p:cTn>
                              </p:par>
                            </p:childTnLst>
                          </p:cTn>
                        </p:par>
                        <p:par>
                          <p:cTn id="61" fill="hold">
                            <p:stCondLst>
                              <p:cond delay="3000"/>
                            </p:stCondLst>
                            <p:childTnLst>
                              <p:par>
                                <p:cTn id="62" presetID="22" presetClass="entr" presetSubtype="1" fill="hold" grpId="0" nodeType="afterEffect">
                                  <p:stCondLst>
                                    <p:cond delay="0"/>
                                  </p:stCondLst>
                                  <p:childTnLst>
                                    <p:set>
                                      <p:cBhvr>
                                        <p:cTn id="63" dur="1" fill="hold">
                                          <p:stCondLst>
                                            <p:cond delay="0"/>
                                          </p:stCondLst>
                                        </p:cTn>
                                        <p:tgtEl>
                                          <p:spTgt spid="35873"/>
                                        </p:tgtEl>
                                        <p:attrNameLst>
                                          <p:attrName>style.visibility</p:attrName>
                                        </p:attrNameLst>
                                      </p:cBhvr>
                                      <p:to>
                                        <p:strVal val="visible"/>
                                      </p:to>
                                    </p:set>
                                    <p:animEffect transition="in" filter="wipe(up)">
                                      <p:cBhvr>
                                        <p:cTn id="64" dur="500"/>
                                        <p:tgtEl>
                                          <p:spTgt spid="35873"/>
                                        </p:tgtEl>
                                      </p:cBhvr>
                                    </p:animEffect>
                                  </p:childTnLst>
                                </p:cTn>
                              </p:par>
                            </p:childTnLst>
                          </p:cTn>
                        </p:par>
                        <p:par>
                          <p:cTn id="65" fill="hold">
                            <p:stCondLst>
                              <p:cond delay="3500"/>
                            </p:stCondLst>
                            <p:childTnLst>
                              <p:par>
                                <p:cTn id="66" presetID="22" presetClass="entr" presetSubtype="8" fill="hold" nodeType="afterEffect">
                                  <p:stCondLst>
                                    <p:cond delay="0"/>
                                  </p:stCondLst>
                                  <p:childTnLst>
                                    <p:set>
                                      <p:cBhvr>
                                        <p:cTn id="67" dur="1" fill="hold">
                                          <p:stCondLst>
                                            <p:cond delay="0"/>
                                          </p:stCondLst>
                                        </p:cTn>
                                        <p:tgtEl>
                                          <p:spTgt spid="35970"/>
                                        </p:tgtEl>
                                        <p:attrNameLst>
                                          <p:attrName>style.visibility</p:attrName>
                                        </p:attrNameLst>
                                      </p:cBhvr>
                                      <p:to>
                                        <p:strVal val="visible"/>
                                      </p:to>
                                    </p:set>
                                    <p:animEffect transition="in" filter="wipe(left)">
                                      <p:cBhvr>
                                        <p:cTn id="68" dur="500"/>
                                        <p:tgtEl>
                                          <p:spTgt spid="359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69" grpId="0"/>
      <p:bldP spid="35870" grpId="0" animBg="1"/>
      <p:bldP spid="35873" grpId="0" animBg="1"/>
      <p:bldP spid="35875" grpId="0" animBg="1"/>
      <p:bldP spid="35876" grpId="0" animBg="1"/>
      <p:bldP spid="35921" grpId="0" animBg="1"/>
      <p:bldP spid="35967" grpId="0" animBg="1"/>
      <p:bldP spid="35972" grpId="0" animBg="1"/>
      <p:bldP spid="35974" grpId="0" animBg="1"/>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p:cNvSpPr>
            <a:spLocks noChangeArrowheads="1"/>
          </p:cNvSpPr>
          <p:nvPr/>
        </p:nvSpPr>
        <p:spPr bwMode="auto">
          <a:xfrm>
            <a:off x="1774826" y="765176"/>
            <a:ext cx="3376613"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任务设计</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17411" name="AutoShape 3"/>
          <p:cNvSpPr>
            <a:spLocks noChangeArrowheads="1"/>
          </p:cNvSpPr>
          <p:nvPr/>
        </p:nvSpPr>
        <p:spPr bwMode="gray">
          <a:xfrm>
            <a:off x="5465763" y="651868"/>
            <a:ext cx="424021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任务的分类</a:t>
            </a:r>
          </a:p>
        </p:txBody>
      </p:sp>
      <p:sp>
        <p:nvSpPr>
          <p:cNvPr id="36891" name="Freeform 27"/>
          <p:cNvSpPr/>
          <p:nvPr/>
        </p:nvSpPr>
        <p:spPr bwMode="gray">
          <a:xfrm>
            <a:off x="3017838" y="3313114"/>
            <a:ext cx="996950" cy="1322387"/>
          </a:xfrm>
          <a:custGeom>
            <a:avLst/>
            <a:gdLst>
              <a:gd name="T0" fmla="*/ 1233 w 1233"/>
              <a:gd name="T1" fmla="*/ 343 h 1764"/>
              <a:gd name="T2" fmla="*/ 413 w 1233"/>
              <a:gd name="T3" fmla="*/ 1764 h 1764"/>
              <a:gd name="T4" fmla="*/ 0 w 1233"/>
              <a:gd name="T5" fmla="*/ 1226 h 1764"/>
              <a:gd name="T6" fmla="*/ 6 w 1233"/>
              <a:gd name="T7" fmla="*/ 1098 h 1764"/>
              <a:gd name="T8" fmla="*/ 638 w 1233"/>
              <a:gd name="T9" fmla="*/ 0 h 1764"/>
              <a:gd name="T10" fmla="*/ 1233 w 1233"/>
              <a:gd name="T11" fmla="*/ 343 h 1764"/>
              <a:gd name="T12" fmla="*/ 1233 w 1233"/>
              <a:gd name="T13" fmla="*/ 343 h 1764"/>
            </a:gdLst>
            <a:ahLst/>
            <a:cxnLst>
              <a:cxn ang="0">
                <a:pos x="T0" y="T1"/>
              </a:cxn>
              <a:cxn ang="0">
                <a:pos x="T2" y="T3"/>
              </a:cxn>
              <a:cxn ang="0">
                <a:pos x="T4" y="T5"/>
              </a:cxn>
              <a:cxn ang="0">
                <a:pos x="T6" y="T7"/>
              </a:cxn>
              <a:cxn ang="0">
                <a:pos x="T8" y="T9"/>
              </a:cxn>
              <a:cxn ang="0">
                <a:pos x="T10" y="T11"/>
              </a:cxn>
              <a:cxn ang="0">
                <a:pos x="T12" y="T13"/>
              </a:cxn>
            </a:cxnLst>
            <a:rect l="0" t="0" r="r" b="b"/>
            <a:pathLst>
              <a:path w="1233" h="1764">
                <a:moveTo>
                  <a:pt x="1233" y="343"/>
                </a:moveTo>
                <a:lnTo>
                  <a:pt x="413" y="1764"/>
                </a:lnTo>
                <a:lnTo>
                  <a:pt x="0" y="1226"/>
                </a:lnTo>
                <a:lnTo>
                  <a:pt x="6" y="1098"/>
                </a:lnTo>
                <a:lnTo>
                  <a:pt x="638" y="0"/>
                </a:lnTo>
                <a:lnTo>
                  <a:pt x="1233" y="343"/>
                </a:lnTo>
                <a:lnTo>
                  <a:pt x="1233" y="343"/>
                </a:lnTo>
                <a:close/>
              </a:path>
            </a:pathLst>
          </a:custGeom>
          <a:gradFill rotWithShape="1">
            <a:gsLst>
              <a:gs pos="0">
                <a:schemeClr val="hlink"/>
              </a:gs>
              <a:gs pos="100000">
                <a:schemeClr val="hlink">
                  <a:gamma/>
                  <a:shade val="46275"/>
                  <a:invGamma/>
                </a:schemeClr>
              </a:gs>
            </a:gsLst>
            <a:lin ang="5400000" scaled="1"/>
          </a:gradFill>
          <a:ln>
            <a:noFill/>
          </a:ln>
          <a:extLst>
            <a:ext uri="{91240B29-F687-4F45-9708-019B960494DF}">
              <a14:hiddenLine xmlns:a14="http://schemas.microsoft.com/office/drawing/2010/main" w="0">
                <a:solidFill>
                  <a:srgbClr val="ABABAB"/>
                </a:solidFill>
                <a:prstDash val="solid"/>
                <a:round/>
              </a14:hiddenLine>
            </a:ext>
          </a:extLst>
        </p:spPr>
        <p:txBody>
          <a:bodyPr/>
          <a:lstStyle/>
          <a:p>
            <a:pPr>
              <a:defRPr/>
            </a:pPr>
            <a:endParaRPr lang="zh-CN" altLang="en-US"/>
          </a:p>
        </p:txBody>
      </p:sp>
      <p:sp>
        <p:nvSpPr>
          <p:cNvPr id="36892" name="Freeform 28"/>
          <p:cNvSpPr/>
          <p:nvPr/>
        </p:nvSpPr>
        <p:spPr bwMode="gray">
          <a:xfrm rot="7200000">
            <a:off x="4191795" y="2569370"/>
            <a:ext cx="923925" cy="1427163"/>
          </a:xfrm>
          <a:custGeom>
            <a:avLst/>
            <a:gdLst>
              <a:gd name="T0" fmla="*/ 1233 w 1233"/>
              <a:gd name="T1" fmla="*/ 343 h 1764"/>
              <a:gd name="T2" fmla="*/ 413 w 1233"/>
              <a:gd name="T3" fmla="*/ 1764 h 1764"/>
              <a:gd name="T4" fmla="*/ 0 w 1233"/>
              <a:gd name="T5" fmla="*/ 1226 h 1764"/>
              <a:gd name="T6" fmla="*/ 6 w 1233"/>
              <a:gd name="T7" fmla="*/ 1098 h 1764"/>
              <a:gd name="T8" fmla="*/ 638 w 1233"/>
              <a:gd name="T9" fmla="*/ 0 h 1764"/>
              <a:gd name="T10" fmla="*/ 1233 w 1233"/>
              <a:gd name="T11" fmla="*/ 343 h 1764"/>
              <a:gd name="T12" fmla="*/ 1233 w 1233"/>
              <a:gd name="T13" fmla="*/ 343 h 1764"/>
            </a:gdLst>
            <a:ahLst/>
            <a:cxnLst>
              <a:cxn ang="0">
                <a:pos x="T0" y="T1"/>
              </a:cxn>
              <a:cxn ang="0">
                <a:pos x="T2" y="T3"/>
              </a:cxn>
              <a:cxn ang="0">
                <a:pos x="T4" y="T5"/>
              </a:cxn>
              <a:cxn ang="0">
                <a:pos x="T6" y="T7"/>
              </a:cxn>
              <a:cxn ang="0">
                <a:pos x="T8" y="T9"/>
              </a:cxn>
              <a:cxn ang="0">
                <a:pos x="T10" y="T11"/>
              </a:cxn>
              <a:cxn ang="0">
                <a:pos x="T12" y="T13"/>
              </a:cxn>
            </a:cxnLst>
            <a:rect l="0" t="0" r="r" b="b"/>
            <a:pathLst>
              <a:path w="1233" h="1764">
                <a:moveTo>
                  <a:pt x="1233" y="343"/>
                </a:moveTo>
                <a:lnTo>
                  <a:pt x="413" y="1764"/>
                </a:lnTo>
                <a:lnTo>
                  <a:pt x="0" y="1226"/>
                </a:lnTo>
                <a:lnTo>
                  <a:pt x="6" y="1098"/>
                </a:lnTo>
                <a:lnTo>
                  <a:pt x="638" y="0"/>
                </a:lnTo>
                <a:lnTo>
                  <a:pt x="1233" y="343"/>
                </a:lnTo>
                <a:lnTo>
                  <a:pt x="1233" y="343"/>
                </a:lnTo>
                <a:close/>
              </a:path>
            </a:pathLst>
          </a:custGeom>
          <a:gradFill rotWithShape="1">
            <a:gsLst>
              <a:gs pos="0">
                <a:schemeClr val="accent1"/>
              </a:gs>
              <a:gs pos="100000">
                <a:schemeClr val="accent1">
                  <a:gamma/>
                  <a:shade val="46275"/>
                  <a:invGamma/>
                </a:schemeClr>
              </a:gs>
            </a:gsLst>
            <a:lin ang="5400000" scaled="1"/>
          </a:gradFill>
          <a:ln>
            <a:noFill/>
          </a:ln>
          <a:extLst>
            <a:ext uri="{91240B29-F687-4F45-9708-019B960494DF}">
              <a14:hiddenLine xmlns:a14="http://schemas.microsoft.com/office/drawing/2010/main" w="0">
                <a:solidFill>
                  <a:srgbClr val="ABABAB"/>
                </a:solidFill>
                <a:prstDash val="solid"/>
                <a:round/>
              </a14:hiddenLine>
            </a:ext>
          </a:extLst>
        </p:spPr>
        <p:txBody>
          <a:bodyPr/>
          <a:lstStyle/>
          <a:p>
            <a:pPr>
              <a:defRPr/>
            </a:pPr>
            <a:endParaRPr lang="zh-CN" altLang="en-US"/>
          </a:p>
        </p:txBody>
      </p:sp>
      <p:grpSp>
        <p:nvGrpSpPr>
          <p:cNvPr id="36893" name="Group 29"/>
          <p:cNvGrpSpPr/>
          <p:nvPr/>
        </p:nvGrpSpPr>
        <p:grpSpPr bwMode="auto">
          <a:xfrm>
            <a:off x="3074988" y="2573339"/>
            <a:ext cx="1617662" cy="1398587"/>
            <a:chOff x="1712" y="1389"/>
            <a:chExt cx="1480" cy="1302"/>
          </a:xfrm>
        </p:grpSpPr>
        <p:sp>
          <p:nvSpPr>
            <p:cNvPr id="17442" name="AutoShape 30"/>
            <p:cNvSpPr>
              <a:spLocks noChangeArrowheads="1"/>
            </p:cNvSpPr>
            <p:nvPr/>
          </p:nvSpPr>
          <p:spPr bwMode="gray">
            <a:xfrm rot="-9000000">
              <a:off x="1712" y="2311"/>
              <a:ext cx="908" cy="380"/>
            </a:xfrm>
            <a:prstGeom prst="triangle">
              <a:avLst>
                <a:gd name="adj" fmla="val 50000"/>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7443" name="Freeform 31"/>
            <p:cNvSpPr/>
            <p:nvPr/>
          </p:nvSpPr>
          <p:spPr bwMode="gray">
            <a:xfrm rot="7200000">
              <a:off x="1961" y="1810"/>
              <a:ext cx="948" cy="508"/>
            </a:xfrm>
            <a:custGeom>
              <a:avLst/>
              <a:gdLst>
                <a:gd name="T0" fmla="*/ 1914 w 750"/>
                <a:gd name="T1" fmla="*/ 0 h 378"/>
                <a:gd name="T2" fmla="*/ 0 w 750"/>
                <a:gd name="T3" fmla="*/ 0 h 378"/>
                <a:gd name="T4" fmla="*/ 6 w 750"/>
                <a:gd name="T5" fmla="*/ 634 h 378"/>
                <a:gd name="T6" fmla="*/ 71 w 750"/>
                <a:gd name="T7" fmla="*/ 1234 h 378"/>
                <a:gd name="T8" fmla="*/ 1914 w 750"/>
                <a:gd name="T9" fmla="*/ 1234 h 378"/>
                <a:gd name="T10" fmla="*/ 1914 w 750"/>
                <a:gd name="T11" fmla="*/ 0 h 378"/>
                <a:gd name="T12" fmla="*/ 1914 w 750"/>
                <a:gd name="T13" fmla="*/ 0 h 3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50" h="378">
                  <a:moveTo>
                    <a:pt x="750" y="0"/>
                  </a:moveTo>
                  <a:lnTo>
                    <a:pt x="0" y="0"/>
                  </a:lnTo>
                  <a:lnTo>
                    <a:pt x="2" y="194"/>
                  </a:lnTo>
                  <a:lnTo>
                    <a:pt x="28" y="378"/>
                  </a:lnTo>
                  <a:lnTo>
                    <a:pt x="750" y="378"/>
                  </a:lnTo>
                  <a:lnTo>
                    <a:pt x="750" y="0"/>
                  </a:lnTo>
                  <a:close/>
                </a:path>
              </a:pathLst>
            </a:custGeom>
            <a:solidFill>
              <a:schemeClr val="accent1"/>
            </a:solidFill>
            <a:ln>
              <a:noFill/>
            </a:ln>
            <a:extLst>
              <a:ext uri="{91240B29-F687-4F45-9708-019B960494DF}">
                <a14:hiddenLine xmlns:a14="http://schemas.microsoft.com/office/drawing/2010/main" w="0">
                  <a:solidFill>
                    <a:srgbClr val="ABABAB"/>
                  </a:solidFill>
                  <a:prstDash val="solid"/>
                  <a:round/>
                </a14:hiddenLine>
              </a:ext>
            </a:extLst>
          </p:spPr>
          <p:txBody>
            <a:bodyPr/>
            <a:lstStyle/>
            <a:p>
              <a:endParaRPr lang="zh-CN" altLang="en-US"/>
            </a:p>
          </p:txBody>
        </p:sp>
        <p:sp>
          <p:nvSpPr>
            <p:cNvPr id="17444" name="Freeform 32"/>
            <p:cNvSpPr/>
            <p:nvPr/>
          </p:nvSpPr>
          <p:spPr bwMode="gray">
            <a:xfrm rot="7200000">
              <a:off x="2637" y="1226"/>
              <a:ext cx="392" cy="718"/>
            </a:xfrm>
            <a:custGeom>
              <a:avLst/>
              <a:gdLst>
                <a:gd name="T0" fmla="*/ 194 w 495"/>
                <a:gd name="T1" fmla="*/ 85 h 971"/>
                <a:gd name="T2" fmla="*/ 194 w 495"/>
                <a:gd name="T3" fmla="*/ 291 h 971"/>
                <a:gd name="T4" fmla="*/ 182 w 495"/>
                <a:gd name="T5" fmla="*/ 288 h 971"/>
                <a:gd name="T6" fmla="*/ 169 w 495"/>
                <a:gd name="T7" fmla="*/ 285 h 971"/>
                <a:gd name="T8" fmla="*/ 158 w 495"/>
                <a:gd name="T9" fmla="*/ 278 h 971"/>
                <a:gd name="T10" fmla="*/ 147 w 495"/>
                <a:gd name="T11" fmla="*/ 268 h 971"/>
                <a:gd name="T12" fmla="*/ 133 w 495"/>
                <a:gd name="T13" fmla="*/ 255 h 971"/>
                <a:gd name="T14" fmla="*/ 120 w 495"/>
                <a:gd name="T15" fmla="*/ 240 h 971"/>
                <a:gd name="T16" fmla="*/ 106 w 495"/>
                <a:gd name="T17" fmla="*/ 219 h 971"/>
                <a:gd name="T18" fmla="*/ 89 w 495"/>
                <a:gd name="T19" fmla="*/ 194 h 971"/>
                <a:gd name="T20" fmla="*/ 72 w 495"/>
                <a:gd name="T21" fmla="*/ 166 h 971"/>
                <a:gd name="T22" fmla="*/ 51 w 495"/>
                <a:gd name="T23" fmla="*/ 131 h 971"/>
                <a:gd name="T24" fmla="*/ 38 w 495"/>
                <a:gd name="T25" fmla="*/ 110 h 971"/>
                <a:gd name="T26" fmla="*/ 11 w 495"/>
                <a:gd name="T27" fmla="*/ 63 h 971"/>
                <a:gd name="T28" fmla="*/ 2 w 495"/>
                <a:gd name="T29" fmla="*/ 38 h 971"/>
                <a:gd name="T30" fmla="*/ 0 w 495"/>
                <a:gd name="T31" fmla="*/ 18 h 971"/>
                <a:gd name="T32" fmla="*/ 6 w 495"/>
                <a:gd name="T33" fmla="*/ 0 h 971"/>
                <a:gd name="T34" fmla="*/ 6 w 495"/>
                <a:gd name="T35" fmla="*/ 13 h 971"/>
                <a:gd name="T36" fmla="*/ 6 w 495"/>
                <a:gd name="T37" fmla="*/ 21 h 971"/>
                <a:gd name="T38" fmla="*/ 6 w 495"/>
                <a:gd name="T39" fmla="*/ 30 h 971"/>
                <a:gd name="T40" fmla="*/ 7 w 495"/>
                <a:gd name="T41" fmla="*/ 38 h 971"/>
                <a:gd name="T42" fmla="*/ 11 w 495"/>
                <a:gd name="T43" fmla="*/ 49 h 971"/>
                <a:gd name="T44" fmla="*/ 21 w 495"/>
                <a:gd name="T45" fmla="*/ 59 h 971"/>
                <a:gd name="T46" fmla="*/ 33 w 495"/>
                <a:gd name="T47" fmla="*/ 69 h 971"/>
                <a:gd name="T48" fmla="*/ 49 w 495"/>
                <a:gd name="T49" fmla="*/ 78 h 971"/>
                <a:gd name="T50" fmla="*/ 70 w 495"/>
                <a:gd name="T51" fmla="*/ 83 h 971"/>
                <a:gd name="T52" fmla="*/ 97 w 495"/>
                <a:gd name="T53" fmla="*/ 85 h 971"/>
                <a:gd name="T54" fmla="*/ 194 w 495"/>
                <a:gd name="T55" fmla="*/ 85 h 9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95" h="971">
                  <a:moveTo>
                    <a:pt x="495" y="285"/>
                  </a:moveTo>
                  <a:lnTo>
                    <a:pt x="495" y="971"/>
                  </a:lnTo>
                  <a:lnTo>
                    <a:pt x="462" y="964"/>
                  </a:lnTo>
                  <a:lnTo>
                    <a:pt x="430" y="953"/>
                  </a:lnTo>
                  <a:lnTo>
                    <a:pt x="401" y="931"/>
                  </a:lnTo>
                  <a:lnTo>
                    <a:pt x="372" y="898"/>
                  </a:lnTo>
                  <a:lnTo>
                    <a:pt x="339" y="855"/>
                  </a:lnTo>
                  <a:lnTo>
                    <a:pt x="306" y="801"/>
                  </a:lnTo>
                  <a:lnTo>
                    <a:pt x="270" y="732"/>
                  </a:lnTo>
                  <a:lnTo>
                    <a:pt x="227" y="648"/>
                  </a:lnTo>
                  <a:lnTo>
                    <a:pt x="183" y="554"/>
                  </a:lnTo>
                  <a:lnTo>
                    <a:pt x="129" y="438"/>
                  </a:lnTo>
                  <a:lnTo>
                    <a:pt x="96" y="369"/>
                  </a:lnTo>
                  <a:lnTo>
                    <a:pt x="29" y="211"/>
                  </a:lnTo>
                  <a:lnTo>
                    <a:pt x="2" y="127"/>
                  </a:lnTo>
                  <a:lnTo>
                    <a:pt x="0" y="60"/>
                  </a:lnTo>
                  <a:lnTo>
                    <a:pt x="15" y="0"/>
                  </a:lnTo>
                  <a:lnTo>
                    <a:pt x="15" y="43"/>
                  </a:lnTo>
                  <a:lnTo>
                    <a:pt x="15" y="72"/>
                  </a:lnTo>
                  <a:lnTo>
                    <a:pt x="15" y="99"/>
                  </a:lnTo>
                  <a:lnTo>
                    <a:pt x="18" y="126"/>
                  </a:lnTo>
                  <a:lnTo>
                    <a:pt x="29" y="162"/>
                  </a:lnTo>
                  <a:lnTo>
                    <a:pt x="53" y="198"/>
                  </a:lnTo>
                  <a:lnTo>
                    <a:pt x="85" y="231"/>
                  </a:lnTo>
                  <a:lnTo>
                    <a:pt x="125" y="260"/>
                  </a:lnTo>
                  <a:lnTo>
                    <a:pt x="180" y="278"/>
                  </a:lnTo>
                  <a:lnTo>
                    <a:pt x="245" y="282"/>
                  </a:lnTo>
                  <a:lnTo>
                    <a:pt x="495" y="285"/>
                  </a:lnTo>
                  <a:close/>
                </a:path>
              </a:pathLst>
            </a:custGeom>
            <a:solidFill>
              <a:schemeClr val="accent1"/>
            </a:solidFill>
            <a:ln>
              <a:noFill/>
            </a:ln>
            <a:extLst>
              <a:ext uri="{91240B29-F687-4F45-9708-019B960494DF}">
                <a14:hiddenLine xmlns:a14="http://schemas.microsoft.com/office/drawing/2010/main" w="0">
                  <a:solidFill>
                    <a:srgbClr val="ABABAB"/>
                  </a:solidFill>
                  <a:prstDash val="solid"/>
                  <a:round/>
                </a14:hiddenLine>
              </a:ext>
            </a:extLst>
          </p:spPr>
          <p:txBody>
            <a:bodyPr/>
            <a:lstStyle/>
            <a:p>
              <a:endParaRPr lang="zh-CN" altLang="en-US"/>
            </a:p>
          </p:txBody>
        </p:sp>
      </p:grpSp>
      <p:sp>
        <p:nvSpPr>
          <p:cNvPr id="36897" name="Freeform 33"/>
          <p:cNvSpPr/>
          <p:nvPr/>
        </p:nvSpPr>
        <p:spPr bwMode="gray">
          <a:xfrm rot="14400000">
            <a:off x="4271169" y="3825082"/>
            <a:ext cx="922338" cy="1425575"/>
          </a:xfrm>
          <a:custGeom>
            <a:avLst/>
            <a:gdLst>
              <a:gd name="T0" fmla="*/ 1233 w 1233"/>
              <a:gd name="T1" fmla="*/ 343 h 1764"/>
              <a:gd name="T2" fmla="*/ 413 w 1233"/>
              <a:gd name="T3" fmla="*/ 1764 h 1764"/>
              <a:gd name="T4" fmla="*/ 0 w 1233"/>
              <a:gd name="T5" fmla="*/ 1226 h 1764"/>
              <a:gd name="T6" fmla="*/ 6 w 1233"/>
              <a:gd name="T7" fmla="*/ 1098 h 1764"/>
              <a:gd name="T8" fmla="*/ 638 w 1233"/>
              <a:gd name="T9" fmla="*/ 0 h 1764"/>
              <a:gd name="T10" fmla="*/ 1233 w 1233"/>
              <a:gd name="T11" fmla="*/ 343 h 1764"/>
              <a:gd name="T12" fmla="*/ 1233 w 1233"/>
              <a:gd name="T13" fmla="*/ 343 h 1764"/>
            </a:gdLst>
            <a:ahLst/>
            <a:cxnLst>
              <a:cxn ang="0">
                <a:pos x="T0" y="T1"/>
              </a:cxn>
              <a:cxn ang="0">
                <a:pos x="T2" y="T3"/>
              </a:cxn>
              <a:cxn ang="0">
                <a:pos x="T4" y="T5"/>
              </a:cxn>
              <a:cxn ang="0">
                <a:pos x="T6" y="T7"/>
              </a:cxn>
              <a:cxn ang="0">
                <a:pos x="T8" y="T9"/>
              </a:cxn>
              <a:cxn ang="0">
                <a:pos x="T10" y="T11"/>
              </a:cxn>
              <a:cxn ang="0">
                <a:pos x="T12" y="T13"/>
              </a:cxn>
            </a:cxnLst>
            <a:rect l="0" t="0" r="r" b="b"/>
            <a:pathLst>
              <a:path w="1233" h="1764">
                <a:moveTo>
                  <a:pt x="1233" y="343"/>
                </a:moveTo>
                <a:lnTo>
                  <a:pt x="413" y="1764"/>
                </a:lnTo>
                <a:lnTo>
                  <a:pt x="0" y="1226"/>
                </a:lnTo>
                <a:lnTo>
                  <a:pt x="6" y="1098"/>
                </a:lnTo>
                <a:lnTo>
                  <a:pt x="638" y="0"/>
                </a:lnTo>
                <a:lnTo>
                  <a:pt x="1233" y="343"/>
                </a:lnTo>
                <a:lnTo>
                  <a:pt x="1233" y="343"/>
                </a:lnTo>
                <a:close/>
              </a:path>
            </a:pathLst>
          </a:custGeom>
          <a:gradFill rotWithShape="1">
            <a:gsLst>
              <a:gs pos="0">
                <a:schemeClr val="folHlink"/>
              </a:gs>
              <a:gs pos="100000">
                <a:schemeClr val="folHlink">
                  <a:gamma/>
                  <a:shade val="46275"/>
                  <a:invGamma/>
                </a:schemeClr>
              </a:gs>
            </a:gsLst>
            <a:lin ang="5400000" scaled="1"/>
          </a:gradFill>
          <a:ln>
            <a:noFill/>
          </a:ln>
          <a:extLst>
            <a:ext uri="{91240B29-F687-4F45-9708-019B960494DF}">
              <a14:hiddenLine xmlns:a14="http://schemas.microsoft.com/office/drawing/2010/main" w="0">
                <a:solidFill>
                  <a:srgbClr val="ABABAB"/>
                </a:solidFill>
                <a:prstDash val="solid"/>
                <a:round/>
              </a14:hiddenLine>
            </a:ext>
          </a:extLst>
        </p:spPr>
        <p:txBody>
          <a:bodyPr/>
          <a:lstStyle/>
          <a:p>
            <a:pPr>
              <a:defRPr/>
            </a:pPr>
            <a:endParaRPr lang="zh-CN" altLang="en-US"/>
          </a:p>
        </p:txBody>
      </p:sp>
      <p:grpSp>
        <p:nvGrpSpPr>
          <p:cNvPr id="36898" name="Group 34"/>
          <p:cNvGrpSpPr/>
          <p:nvPr/>
        </p:nvGrpSpPr>
        <p:grpSpPr bwMode="auto">
          <a:xfrm>
            <a:off x="4318000" y="3221039"/>
            <a:ext cx="1417638" cy="1482725"/>
            <a:chOff x="2854" y="1996"/>
            <a:chExt cx="1296" cy="1381"/>
          </a:xfrm>
        </p:grpSpPr>
        <p:sp>
          <p:nvSpPr>
            <p:cNvPr id="17439" name="AutoShape 35"/>
            <p:cNvSpPr>
              <a:spLocks noChangeArrowheads="1"/>
            </p:cNvSpPr>
            <p:nvPr/>
          </p:nvSpPr>
          <p:spPr bwMode="gray">
            <a:xfrm rot="-1800000">
              <a:off x="2854" y="1996"/>
              <a:ext cx="906" cy="380"/>
            </a:xfrm>
            <a:prstGeom prst="triangle">
              <a:avLst>
                <a:gd name="adj" fmla="val 50000"/>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7440" name="Freeform 36"/>
            <p:cNvSpPr/>
            <p:nvPr/>
          </p:nvSpPr>
          <p:spPr bwMode="gray">
            <a:xfrm rot="-7200000">
              <a:off x="3102" y="2371"/>
              <a:ext cx="948" cy="507"/>
            </a:xfrm>
            <a:custGeom>
              <a:avLst/>
              <a:gdLst>
                <a:gd name="T0" fmla="*/ 1914 w 750"/>
                <a:gd name="T1" fmla="*/ 0 h 378"/>
                <a:gd name="T2" fmla="*/ 0 w 750"/>
                <a:gd name="T3" fmla="*/ 0 h 378"/>
                <a:gd name="T4" fmla="*/ 6 w 750"/>
                <a:gd name="T5" fmla="*/ 628 h 378"/>
                <a:gd name="T6" fmla="*/ 71 w 750"/>
                <a:gd name="T7" fmla="*/ 1223 h 378"/>
                <a:gd name="T8" fmla="*/ 1914 w 750"/>
                <a:gd name="T9" fmla="*/ 1223 h 378"/>
                <a:gd name="T10" fmla="*/ 1914 w 750"/>
                <a:gd name="T11" fmla="*/ 0 h 378"/>
                <a:gd name="T12" fmla="*/ 1914 w 750"/>
                <a:gd name="T13" fmla="*/ 0 h 3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50" h="378">
                  <a:moveTo>
                    <a:pt x="750" y="0"/>
                  </a:moveTo>
                  <a:lnTo>
                    <a:pt x="0" y="0"/>
                  </a:lnTo>
                  <a:lnTo>
                    <a:pt x="2" y="194"/>
                  </a:lnTo>
                  <a:lnTo>
                    <a:pt x="28" y="378"/>
                  </a:lnTo>
                  <a:lnTo>
                    <a:pt x="750" y="378"/>
                  </a:lnTo>
                  <a:lnTo>
                    <a:pt x="750" y="0"/>
                  </a:lnTo>
                  <a:close/>
                </a:path>
              </a:pathLst>
            </a:custGeom>
            <a:solidFill>
              <a:schemeClr val="folHlink"/>
            </a:solidFill>
            <a:ln>
              <a:noFill/>
            </a:ln>
            <a:extLst>
              <a:ext uri="{91240B29-F687-4F45-9708-019B960494DF}">
                <a14:hiddenLine xmlns:a14="http://schemas.microsoft.com/office/drawing/2010/main" w="0">
                  <a:solidFill>
                    <a:srgbClr val="ABABAB"/>
                  </a:solidFill>
                  <a:prstDash val="solid"/>
                  <a:round/>
                </a14:hiddenLine>
              </a:ext>
            </a:extLst>
          </p:spPr>
          <p:txBody>
            <a:bodyPr/>
            <a:lstStyle/>
            <a:p>
              <a:endParaRPr lang="zh-CN" altLang="en-US"/>
            </a:p>
          </p:txBody>
        </p:sp>
        <p:sp>
          <p:nvSpPr>
            <p:cNvPr id="17441" name="Freeform 37"/>
            <p:cNvSpPr/>
            <p:nvPr/>
          </p:nvSpPr>
          <p:spPr bwMode="gray">
            <a:xfrm rot="-7200000">
              <a:off x="3618" y="2845"/>
              <a:ext cx="346" cy="718"/>
            </a:xfrm>
            <a:custGeom>
              <a:avLst/>
              <a:gdLst>
                <a:gd name="T0" fmla="*/ 118 w 495"/>
                <a:gd name="T1" fmla="*/ 85 h 971"/>
                <a:gd name="T2" fmla="*/ 118 w 495"/>
                <a:gd name="T3" fmla="*/ 291 h 971"/>
                <a:gd name="T4" fmla="*/ 110 w 495"/>
                <a:gd name="T5" fmla="*/ 288 h 971"/>
                <a:gd name="T6" fmla="*/ 103 w 495"/>
                <a:gd name="T7" fmla="*/ 285 h 971"/>
                <a:gd name="T8" fmla="*/ 96 w 495"/>
                <a:gd name="T9" fmla="*/ 278 h 971"/>
                <a:gd name="T10" fmla="*/ 89 w 495"/>
                <a:gd name="T11" fmla="*/ 268 h 971"/>
                <a:gd name="T12" fmla="*/ 81 w 495"/>
                <a:gd name="T13" fmla="*/ 255 h 971"/>
                <a:gd name="T14" fmla="*/ 73 w 495"/>
                <a:gd name="T15" fmla="*/ 240 h 971"/>
                <a:gd name="T16" fmla="*/ 64 w 495"/>
                <a:gd name="T17" fmla="*/ 219 h 971"/>
                <a:gd name="T18" fmla="*/ 55 w 495"/>
                <a:gd name="T19" fmla="*/ 194 h 971"/>
                <a:gd name="T20" fmla="*/ 43 w 495"/>
                <a:gd name="T21" fmla="*/ 166 h 971"/>
                <a:gd name="T22" fmla="*/ 31 w 495"/>
                <a:gd name="T23" fmla="*/ 131 h 971"/>
                <a:gd name="T24" fmla="*/ 23 w 495"/>
                <a:gd name="T25" fmla="*/ 110 h 971"/>
                <a:gd name="T26" fmla="*/ 7 w 495"/>
                <a:gd name="T27" fmla="*/ 63 h 971"/>
                <a:gd name="T28" fmla="*/ 1 w 495"/>
                <a:gd name="T29" fmla="*/ 38 h 971"/>
                <a:gd name="T30" fmla="*/ 0 w 495"/>
                <a:gd name="T31" fmla="*/ 18 h 971"/>
                <a:gd name="T32" fmla="*/ 3 w 495"/>
                <a:gd name="T33" fmla="*/ 0 h 971"/>
                <a:gd name="T34" fmla="*/ 3 w 495"/>
                <a:gd name="T35" fmla="*/ 13 h 971"/>
                <a:gd name="T36" fmla="*/ 3 w 495"/>
                <a:gd name="T37" fmla="*/ 21 h 971"/>
                <a:gd name="T38" fmla="*/ 3 w 495"/>
                <a:gd name="T39" fmla="*/ 30 h 971"/>
                <a:gd name="T40" fmla="*/ 4 w 495"/>
                <a:gd name="T41" fmla="*/ 38 h 971"/>
                <a:gd name="T42" fmla="*/ 7 w 495"/>
                <a:gd name="T43" fmla="*/ 49 h 971"/>
                <a:gd name="T44" fmla="*/ 13 w 495"/>
                <a:gd name="T45" fmla="*/ 59 h 971"/>
                <a:gd name="T46" fmla="*/ 20 w 495"/>
                <a:gd name="T47" fmla="*/ 69 h 971"/>
                <a:gd name="T48" fmla="*/ 30 w 495"/>
                <a:gd name="T49" fmla="*/ 78 h 971"/>
                <a:gd name="T50" fmla="*/ 43 w 495"/>
                <a:gd name="T51" fmla="*/ 83 h 971"/>
                <a:gd name="T52" fmla="*/ 59 w 495"/>
                <a:gd name="T53" fmla="*/ 85 h 971"/>
                <a:gd name="T54" fmla="*/ 118 w 495"/>
                <a:gd name="T55" fmla="*/ 85 h 9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95" h="971">
                  <a:moveTo>
                    <a:pt x="495" y="285"/>
                  </a:moveTo>
                  <a:lnTo>
                    <a:pt x="495" y="971"/>
                  </a:lnTo>
                  <a:lnTo>
                    <a:pt x="462" y="964"/>
                  </a:lnTo>
                  <a:lnTo>
                    <a:pt x="430" y="953"/>
                  </a:lnTo>
                  <a:lnTo>
                    <a:pt x="401" y="931"/>
                  </a:lnTo>
                  <a:lnTo>
                    <a:pt x="372" y="898"/>
                  </a:lnTo>
                  <a:lnTo>
                    <a:pt x="339" y="855"/>
                  </a:lnTo>
                  <a:lnTo>
                    <a:pt x="306" y="801"/>
                  </a:lnTo>
                  <a:lnTo>
                    <a:pt x="270" y="732"/>
                  </a:lnTo>
                  <a:lnTo>
                    <a:pt x="227" y="648"/>
                  </a:lnTo>
                  <a:lnTo>
                    <a:pt x="183" y="554"/>
                  </a:lnTo>
                  <a:lnTo>
                    <a:pt x="129" y="438"/>
                  </a:lnTo>
                  <a:lnTo>
                    <a:pt x="96" y="369"/>
                  </a:lnTo>
                  <a:lnTo>
                    <a:pt x="29" y="211"/>
                  </a:lnTo>
                  <a:lnTo>
                    <a:pt x="2" y="127"/>
                  </a:lnTo>
                  <a:lnTo>
                    <a:pt x="0" y="60"/>
                  </a:lnTo>
                  <a:lnTo>
                    <a:pt x="15" y="0"/>
                  </a:lnTo>
                  <a:lnTo>
                    <a:pt x="15" y="43"/>
                  </a:lnTo>
                  <a:lnTo>
                    <a:pt x="15" y="72"/>
                  </a:lnTo>
                  <a:lnTo>
                    <a:pt x="15" y="99"/>
                  </a:lnTo>
                  <a:lnTo>
                    <a:pt x="18" y="126"/>
                  </a:lnTo>
                  <a:lnTo>
                    <a:pt x="29" y="162"/>
                  </a:lnTo>
                  <a:lnTo>
                    <a:pt x="53" y="198"/>
                  </a:lnTo>
                  <a:lnTo>
                    <a:pt x="85" y="231"/>
                  </a:lnTo>
                  <a:lnTo>
                    <a:pt x="125" y="260"/>
                  </a:lnTo>
                  <a:lnTo>
                    <a:pt x="180" y="278"/>
                  </a:lnTo>
                  <a:lnTo>
                    <a:pt x="245" y="282"/>
                  </a:lnTo>
                  <a:lnTo>
                    <a:pt x="495" y="285"/>
                  </a:lnTo>
                  <a:close/>
                </a:path>
              </a:pathLst>
            </a:custGeom>
            <a:solidFill>
              <a:schemeClr val="folHlink"/>
            </a:solidFill>
            <a:ln>
              <a:noFill/>
            </a:ln>
            <a:extLst>
              <a:ext uri="{91240B29-F687-4F45-9708-019B960494DF}">
                <a14:hiddenLine xmlns:a14="http://schemas.microsoft.com/office/drawing/2010/main" w="0">
                  <a:solidFill>
                    <a:srgbClr val="3399FF"/>
                  </a:solidFill>
                  <a:prstDash val="solid"/>
                  <a:round/>
                </a14:hiddenLine>
              </a:ext>
            </a:extLst>
          </p:spPr>
          <p:txBody>
            <a:bodyPr/>
            <a:lstStyle/>
            <a:p>
              <a:endParaRPr lang="zh-CN" altLang="en-US"/>
            </a:p>
          </p:txBody>
        </p:sp>
      </p:grpSp>
      <p:grpSp>
        <p:nvGrpSpPr>
          <p:cNvPr id="36902" name="Group 38"/>
          <p:cNvGrpSpPr/>
          <p:nvPr/>
        </p:nvGrpSpPr>
        <p:grpSpPr bwMode="auto">
          <a:xfrm>
            <a:off x="3013076" y="4129089"/>
            <a:ext cx="1717675" cy="942975"/>
            <a:chOff x="1655" y="2837"/>
            <a:chExt cx="1571" cy="879"/>
          </a:xfrm>
        </p:grpSpPr>
        <p:sp>
          <p:nvSpPr>
            <p:cNvPr id="17436" name="Freeform 39"/>
            <p:cNvSpPr/>
            <p:nvPr/>
          </p:nvSpPr>
          <p:spPr bwMode="gray">
            <a:xfrm>
              <a:off x="1655" y="2837"/>
              <a:ext cx="366" cy="692"/>
            </a:xfrm>
            <a:custGeom>
              <a:avLst/>
              <a:gdLst>
                <a:gd name="T0" fmla="*/ 148 w 495"/>
                <a:gd name="T1" fmla="*/ 73 h 971"/>
                <a:gd name="T2" fmla="*/ 148 w 495"/>
                <a:gd name="T3" fmla="*/ 250 h 971"/>
                <a:gd name="T4" fmla="*/ 138 w 495"/>
                <a:gd name="T5" fmla="*/ 249 h 971"/>
                <a:gd name="T6" fmla="*/ 129 w 495"/>
                <a:gd name="T7" fmla="*/ 246 h 971"/>
                <a:gd name="T8" fmla="*/ 120 w 495"/>
                <a:gd name="T9" fmla="*/ 239 h 971"/>
                <a:gd name="T10" fmla="*/ 111 w 495"/>
                <a:gd name="T11" fmla="*/ 232 h 971"/>
                <a:gd name="T12" fmla="*/ 102 w 495"/>
                <a:gd name="T13" fmla="*/ 220 h 971"/>
                <a:gd name="T14" fmla="*/ 91 w 495"/>
                <a:gd name="T15" fmla="*/ 207 h 971"/>
                <a:gd name="T16" fmla="*/ 81 w 495"/>
                <a:gd name="T17" fmla="*/ 189 h 971"/>
                <a:gd name="T18" fmla="*/ 68 w 495"/>
                <a:gd name="T19" fmla="*/ 167 h 971"/>
                <a:gd name="T20" fmla="*/ 55 w 495"/>
                <a:gd name="T21" fmla="*/ 143 h 971"/>
                <a:gd name="T22" fmla="*/ 38 w 495"/>
                <a:gd name="T23" fmla="*/ 113 h 971"/>
                <a:gd name="T24" fmla="*/ 28 w 495"/>
                <a:gd name="T25" fmla="*/ 95 h 971"/>
                <a:gd name="T26" fmla="*/ 9 w 495"/>
                <a:gd name="T27" fmla="*/ 54 h 971"/>
                <a:gd name="T28" fmla="*/ 1 w 495"/>
                <a:gd name="T29" fmla="*/ 33 h 971"/>
                <a:gd name="T30" fmla="*/ 0 w 495"/>
                <a:gd name="T31" fmla="*/ 16 h 971"/>
                <a:gd name="T32" fmla="*/ 4 w 495"/>
                <a:gd name="T33" fmla="*/ 0 h 971"/>
                <a:gd name="T34" fmla="*/ 4 w 495"/>
                <a:gd name="T35" fmla="*/ 11 h 971"/>
                <a:gd name="T36" fmla="*/ 4 w 495"/>
                <a:gd name="T37" fmla="*/ 19 h 971"/>
                <a:gd name="T38" fmla="*/ 4 w 495"/>
                <a:gd name="T39" fmla="*/ 26 h 971"/>
                <a:gd name="T40" fmla="*/ 5 w 495"/>
                <a:gd name="T41" fmla="*/ 33 h 971"/>
                <a:gd name="T42" fmla="*/ 9 w 495"/>
                <a:gd name="T43" fmla="*/ 41 h 971"/>
                <a:gd name="T44" fmla="*/ 16 w 495"/>
                <a:gd name="T45" fmla="*/ 51 h 971"/>
                <a:gd name="T46" fmla="*/ 26 w 495"/>
                <a:gd name="T47" fmla="*/ 60 h 971"/>
                <a:gd name="T48" fmla="*/ 37 w 495"/>
                <a:gd name="T49" fmla="*/ 67 h 971"/>
                <a:gd name="T50" fmla="*/ 53 w 495"/>
                <a:gd name="T51" fmla="*/ 71 h 971"/>
                <a:gd name="T52" fmla="*/ 73 w 495"/>
                <a:gd name="T53" fmla="*/ 73 h 971"/>
                <a:gd name="T54" fmla="*/ 148 w 495"/>
                <a:gd name="T55" fmla="*/ 73 h 9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95" h="971">
                  <a:moveTo>
                    <a:pt x="495" y="285"/>
                  </a:moveTo>
                  <a:lnTo>
                    <a:pt x="495" y="971"/>
                  </a:lnTo>
                  <a:lnTo>
                    <a:pt x="462" y="964"/>
                  </a:lnTo>
                  <a:lnTo>
                    <a:pt x="430" y="953"/>
                  </a:lnTo>
                  <a:lnTo>
                    <a:pt x="401" y="931"/>
                  </a:lnTo>
                  <a:lnTo>
                    <a:pt x="372" y="898"/>
                  </a:lnTo>
                  <a:lnTo>
                    <a:pt x="339" y="855"/>
                  </a:lnTo>
                  <a:lnTo>
                    <a:pt x="306" y="801"/>
                  </a:lnTo>
                  <a:lnTo>
                    <a:pt x="270" y="732"/>
                  </a:lnTo>
                  <a:lnTo>
                    <a:pt x="227" y="648"/>
                  </a:lnTo>
                  <a:lnTo>
                    <a:pt x="183" y="554"/>
                  </a:lnTo>
                  <a:lnTo>
                    <a:pt x="129" y="438"/>
                  </a:lnTo>
                  <a:lnTo>
                    <a:pt x="96" y="369"/>
                  </a:lnTo>
                  <a:lnTo>
                    <a:pt x="29" y="211"/>
                  </a:lnTo>
                  <a:lnTo>
                    <a:pt x="2" y="127"/>
                  </a:lnTo>
                  <a:lnTo>
                    <a:pt x="0" y="60"/>
                  </a:lnTo>
                  <a:lnTo>
                    <a:pt x="15" y="0"/>
                  </a:lnTo>
                  <a:lnTo>
                    <a:pt x="15" y="43"/>
                  </a:lnTo>
                  <a:lnTo>
                    <a:pt x="15" y="72"/>
                  </a:lnTo>
                  <a:lnTo>
                    <a:pt x="15" y="99"/>
                  </a:lnTo>
                  <a:lnTo>
                    <a:pt x="18" y="126"/>
                  </a:lnTo>
                  <a:lnTo>
                    <a:pt x="29" y="162"/>
                  </a:lnTo>
                  <a:lnTo>
                    <a:pt x="53" y="198"/>
                  </a:lnTo>
                  <a:lnTo>
                    <a:pt x="85" y="231"/>
                  </a:lnTo>
                  <a:lnTo>
                    <a:pt x="125" y="260"/>
                  </a:lnTo>
                  <a:lnTo>
                    <a:pt x="180" y="278"/>
                  </a:lnTo>
                  <a:lnTo>
                    <a:pt x="245" y="282"/>
                  </a:lnTo>
                  <a:lnTo>
                    <a:pt x="495" y="285"/>
                  </a:lnTo>
                  <a:close/>
                </a:path>
              </a:pathLst>
            </a:custGeom>
            <a:solidFill>
              <a:schemeClr val="hlink"/>
            </a:solidFill>
            <a:ln>
              <a:noFill/>
            </a:ln>
            <a:extLst>
              <a:ext uri="{91240B29-F687-4F45-9708-019B960494DF}">
                <a14:hiddenLine xmlns:a14="http://schemas.microsoft.com/office/drawing/2010/main" w="0">
                  <a:solidFill>
                    <a:srgbClr val="ABABAB"/>
                  </a:solidFill>
                  <a:prstDash val="solid"/>
                  <a:round/>
                </a14:hiddenLine>
              </a:ext>
            </a:extLst>
          </p:spPr>
          <p:txBody>
            <a:bodyPr/>
            <a:lstStyle/>
            <a:p>
              <a:endParaRPr lang="zh-CN" altLang="en-US"/>
            </a:p>
          </p:txBody>
        </p:sp>
        <p:sp>
          <p:nvSpPr>
            <p:cNvPr id="17437" name="AutoShape 40"/>
            <p:cNvSpPr>
              <a:spLocks noChangeArrowheads="1"/>
            </p:cNvSpPr>
            <p:nvPr/>
          </p:nvSpPr>
          <p:spPr bwMode="gray">
            <a:xfrm rot="5400000">
              <a:off x="2589" y="3078"/>
              <a:ext cx="872" cy="403"/>
            </a:xfrm>
            <a:prstGeom prst="triangle">
              <a:avLst>
                <a:gd name="adj" fmla="val 50000"/>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7438" name="Freeform 41"/>
            <p:cNvSpPr/>
            <p:nvPr/>
          </p:nvSpPr>
          <p:spPr bwMode="gray">
            <a:xfrm>
              <a:off x="1985" y="3040"/>
              <a:ext cx="1005" cy="489"/>
            </a:xfrm>
            <a:custGeom>
              <a:avLst/>
              <a:gdLst>
                <a:gd name="T0" fmla="*/ 2419 w 750"/>
                <a:gd name="T1" fmla="*/ 0 h 378"/>
                <a:gd name="T2" fmla="*/ 0 w 750"/>
                <a:gd name="T3" fmla="*/ 0 h 378"/>
                <a:gd name="T4" fmla="*/ 7 w 750"/>
                <a:gd name="T5" fmla="*/ 543 h 378"/>
                <a:gd name="T6" fmla="*/ 91 w 750"/>
                <a:gd name="T7" fmla="*/ 1060 h 378"/>
                <a:gd name="T8" fmla="*/ 2419 w 750"/>
                <a:gd name="T9" fmla="*/ 1060 h 378"/>
                <a:gd name="T10" fmla="*/ 2419 w 750"/>
                <a:gd name="T11" fmla="*/ 0 h 378"/>
                <a:gd name="T12" fmla="*/ 2419 w 750"/>
                <a:gd name="T13" fmla="*/ 0 h 3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50" h="378">
                  <a:moveTo>
                    <a:pt x="750" y="0"/>
                  </a:moveTo>
                  <a:lnTo>
                    <a:pt x="0" y="0"/>
                  </a:lnTo>
                  <a:lnTo>
                    <a:pt x="2" y="194"/>
                  </a:lnTo>
                  <a:lnTo>
                    <a:pt x="28" y="378"/>
                  </a:lnTo>
                  <a:lnTo>
                    <a:pt x="750" y="378"/>
                  </a:lnTo>
                  <a:lnTo>
                    <a:pt x="750" y="0"/>
                  </a:lnTo>
                  <a:close/>
                </a:path>
              </a:pathLst>
            </a:custGeom>
            <a:solidFill>
              <a:schemeClr val="hlink"/>
            </a:solidFill>
            <a:ln>
              <a:noFill/>
            </a:ln>
            <a:extLst>
              <a:ext uri="{91240B29-F687-4F45-9708-019B960494DF}">
                <a14:hiddenLine xmlns:a14="http://schemas.microsoft.com/office/drawing/2010/main" w="0">
                  <a:solidFill>
                    <a:srgbClr val="ABABAB"/>
                  </a:solidFill>
                  <a:prstDash val="solid"/>
                  <a:round/>
                </a14:hiddenLine>
              </a:ext>
            </a:extLst>
          </p:spPr>
          <p:txBody>
            <a:bodyPr/>
            <a:lstStyle/>
            <a:p>
              <a:endParaRPr lang="zh-CN" altLang="en-US"/>
            </a:p>
          </p:txBody>
        </p:sp>
      </p:grpSp>
      <p:sp>
        <p:nvSpPr>
          <p:cNvPr id="36906" name="Text Box 42"/>
          <p:cNvSpPr txBox="1">
            <a:spLocks noChangeArrowheads="1"/>
          </p:cNvSpPr>
          <p:nvPr/>
        </p:nvSpPr>
        <p:spPr bwMode="auto">
          <a:xfrm>
            <a:off x="3281364" y="4411664"/>
            <a:ext cx="12779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r">
              <a:spcBef>
                <a:spcPct val="0"/>
              </a:spcBef>
              <a:buClrTx/>
              <a:buFontTx/>
              <a:buNone/>
            </a:pPr>
            <a:r>
              <a:rPr lang="zh-CN" altLang="en-US" sz="2000">
                <a:solidFill>
                  <a:srgbClr val="E35E23"/>
                </a:solidFill>
              </a:rPr>
              <a:t>执行状态</a:t>
            </a:r>
          </a:p>
        </p:txBody>
      </p:sp>
      <p:sp>
        <p:nvSpPr>
          <p:cNvPr id="36907" name="Text Box 43"/>
          <p:cNvSpPr txBox="1">
            <a:spLocks noChangeArrowheads="1"/>
          </p:cNvSpPr>
          <p:nvPr/>
        </p:nvSpPr>
        <p:spPr bwMode="auto">
          <a:xfrm rot="3300000">
            <a:off x="4571207" y="3752057"/>
            <a:ext cx="12874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a:solidFill>
                  <a:srgbClr val="61C3E1"/>
                </a:solidFill>
              </a:rPr>
              <a:t>等待状态</a:t>
            </a:r>
          </a:p>
        </p:txBody>
      </p:sp>
      <p:sp>
        <p:nvSpPr>
          <p:cNvPr id="36908" name="Text Box 44"/>
          <p:cNvSpPr txBox="1">
            <a:spLocks noChangeArrowheads="1"/>
          </p:cNvSpPr>
          <p:nvPr/>
        </p:nvSpPr>
        <p:spPr bwMode="auto">
          <a:xfrm rot="-3600000">
            <a:off x="3232151" y="3059114"/>
            <a:ext cx="1266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2000">
                <a:solidFill>
                  <a:srgbClr val="FF6600"/>
                </a:solidFill>
              </a:rPr>
              <a:t>就绪状态</a:t>
            </a:r>
          </a:p>
        </p:txBody>
      </p:sp>
      <p:sp>
        <p:nvSpPr>
          <p:cNvPr id="36913" name="Rectangle 49"/>
          <p:cNvSpPr>
            <a:spLocks noChangeArrowheads="1"/>
          </p:cNvSpPr>
          <p:nvPr/>
        </p:nvSpPr>
        <p:spPr bwMode="auto">
          <a:xfrm>
            <a:off x="6330951" y="2568575"/>
            <a:ext cx="3159125" cy="2298700"/>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2860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1800"/>
              <a:t>void  MyTask (void *pdata) </a:t>
            </a:r>
          </a:p>
          <a:p>
            <a:pPr algn="just">
              <a:spcBef>
                <a:spcPct val="0"/>
              </a:spcBef>
              <a:buClrTx/>
              <a:buFontTx/>
              <a:buNone/>
            </a:pPr>
            <a:r>
              <a:rPr kumimoji="1" lang="en-US" altLang="zh-CN" sz="1800"/>
              <a:t>{</a:t>
            </a:r>
          </a:p>
          <a:p>
            <a:pPr algn="just">
              <a:spcBef>
                <a:spcPct val="0"/>
              </a:spcBef>
              <a:buClrTx/>
              <a:buFontTx/>
              <a:buNone/>
            </a:pPr>
            <a:r>
              <a:rPr kumimoji="1" lang="en-US" altLang="zh-CN" sz="1800"/>
              <a:t>    </a:t>
            </a:r>
            <a:r>
              <a:rPr kumimoji="1" lang="zh-CN" altLang="en-US" sz="1800"/>
              <a:t>进行准备工作的代码</a:t>
            </a:r>
            <a:r>
              <a:rPr kumimoji="1" lang="en-US" altLang="zh-CN" sz="1800"/>
              <a:t>;</a:t>
            </a:r>
          </a:p>
          <a:p>
            <a:pPr algn="just">
              <a:spcBef>
                <a:spcPct val="0"/>
              </a:spcBef>
              <a:buClrTx/>
              <a:buFontTx/>
              <a:buNone/>
            </a:pPr>
            <a:r>
              <a:rPr kumimoji="1" lang="en-US" altLang="zh-CN" sz="1800"/>
              <a:t>    while (1) { </a:t>
            </a:r>
          </a:p>
          <a:p>
            <a:pPr algn="just">
              <a:spcBef>
                <a:spcPct val="0"/>
              </a:spcBef>
              <a:buClrTx/>
              <a:buFontTx/>
              <a:buNone/>
            </a:pPr>
            <a:r>
              <a:rPr kumimoji="1" lang="en-US" altLang="zh-CN" sz="1800"/>
              <a:t>        </a:t>
            </a:r>
            <a:r>
              <a:rPr kumimoji="1" lang="zh-CN" altLang="en-US" sz="1800"/>
              <a:t>任务实体代码</a:t>
            </a:r>
            <a:r>
              <a:rPr kumimoji="1" lang="en-US" altLang="zh-CN" sz="1800"/>
              <a:t>;</a:t>
            </a:r>
          </a:p>
          <a:p>
            <a:pPr algn="just">
              <a:spcBef>
                <a:spcPct val="0"/>
              </a:spcBef>
              <a:buClrTx/>
              <a:buFontTx/>
              <a:buNone/>
            </a:pPr>
            <a:r>
              <a:rPr kumimoji="1" lang="en-US" altLang="zh-CN" sz="1800"/>
              <a:t>        </a:t>
            </a:r>
            <a:r>
              <a:rPr kumimoji="1" lang="zh-CN" altLang="en-US" sz="1800"/>
              <a:t>调用系统延时函数</a:t>
            </a:r>
            <a:r>
              <a:rPr kumimoji="1" lang="en-US" altLang="zh-CN" sz="1800"/>
              <a:t>;</a:t>
            </a:r>
          </a:p>
          <a:p>
            <a:pPr algn="just">
              <a:spcBef>
                <a:spcPct val="0"/>
              </a:spcBef>
              <a:buClrTx/>
              <a:buFontTx/>
              <a:buNone/>
            </a:pPr>
            <a:r>
              <a:rPr kumimoji="1" lang="en-US" altLang="zh-CN" sz="1800"/>
              <a:t>    }</a:t>
            </a:r>
          </a:p>
          <a:p>
            <a:pPr algn="just">
              <a:spcBef>
                <a:spcPct val="0"/>
              </a:spcBef>
              <a:buClrTx/>
              <a:buFontTx/>
              <a:buNone/>
            </a:pPr>
            <a:r>
              <a:rPr kumimoji="1" lang="en-US" altLang="zh-CN" sz="1800"/>
              <a:t>}</a:t>
            </a:r>
          </a:p>
        </p:txBody>
      </p:sp>
      <p:sp>
        <p:nvSpPr>
          <p:cNvPr id="36924" name="Rectangle 60"/>
          <p:cNvSpPr>
            <a:spLocks noChangeArrowheads="1"/>
          </p:cNvSpPr>
          <p:nvPr/>
        </p:nvSpPr>
        <p:spPr bwMode="auto">
          <a:xfrm>
            <a:off x="6330951" y="3194050"/>
            <a:ext cx="3159125" cy="222250"/>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6925" name="Rectangle 61"/>
          <p:cNvSpPr>
            <a:spLocks noChangeArrowheads="1"/>
          </p:cNvSpPr>
          <p:nvPr/>
        </p:nvSpPr>
        <p:spPr bwMode="auto">
          <a:xfrm>
            <a:off x="6330951" y="4005263"/>
            <a:ext cx="3159125" cy="247650"/>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6923" name="Rectangle 59"/>
          <p:cNvSpPr>
            <a:spLocks noChangeArrowheads="1"/>
          </p:cNvSpPr>
          <p:nvPr/>
        </p:nvSpPr>
        <p:spPr bwMode="auto">
          <a:xfrm>
            <a:off x="6330951" y="3733801"/>
            <a:ext cx="3159125" cy="271463"/>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6927" name="Text Box 63"/>
          <p:cNvSpPr txBox="1">
            <a:spLocks noChangeArrowheads="1"/>
          </p:cNvSpPr>
          <p:nvPr/>
        </p:nvSpPr>
        <p:spPr bwMode="auto">
          <a:xfrm>
            <a:off x="4692651" y="2624138"/>
            <a:ext cx="12239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50000"/>
              </a:spcBef>
              <a:buClrTx/>
              <a:buFontTx/>
              <a:buNone/>
            </a:pPr>
            <a:r>
              <a:rPr lang="zh-CN" altLang="en-US" sz="1600" b="1">
                <a:solidFill>
                  <a:srgbClr val="993300"/>
                </a:solidFill>
              </a:rPr>
              <a:t>延时时间到</a:t>
            </a:r>
          </a:p>
        </p:txBody>
      </p:sp>
      <p:sp>
        <p:nvSpPr>
          <p:cNvPr id="36928" name="Rectangle 64"/>
          <p:cNvSpPr>
            <a:spLocks noChangeArrowheads="1"/>
          </p:cNvSpPr>
          <p:nvPr/>
        </p:nvSpPr>
        <p:spPr bwMode="auto">
          <a:xfrm>
            <a:off x="6330951" y="3416300"/>
            <a:ext cx="3159125" cy="317500"/>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36929" name="Group 65"/>
          <p:cNvGrpSpPr/>
          <p:nvPr/>
        </p:nvGrpSpPr>
        <p:grpSpPr bwMode="auto">
          <a:xfrm>
            <a:off x="4025901" y="3652838"/>
            <a:ext cx="563563" cy="539750"/>
            <a:chOff x="1970" y="1399"/>
            <a:chExt cx="1090" cy="1093"/>
          </a:xfrm>
        </p:grpSpPr>
        <p:sp>
          <p:nvSpPr>
            <p:cNvPr id="17433" name="Arc 66"/>
            <p:cNvSpPr/>
            <p:nvPr/>
          </p:nvSpPr>
          <p:spPr bwMode="auto">
            <a:xfrm>
              <a:off x="2514" y="1399"/>
              <a:ext cx="546" cy="826"/>
            </a:xfrm>
            <a:custGeom>
              <a:avLst/>
              <a:gdLst>
                <a:gd name="T0" fmla="*/ 0 w 21600"/>
                <a:gd name="T1" fmla="*/ 0 h 32682"/>
                <a:gd name="T2" fmla="*/ 0 w 21600"/>
                <a:gd name="T3" fmla="*/ 0 h 32682"/>
                <a:gd name="T4" fmla="*/ 0 w 21600"/>
                <a:gd name="T5" fmla="*/ 0 h 32682"/>
                <a:gd name="T6" fmla="*/ 0 60000 65536"/>
                <a:gd name="T7" fmla="*/ 0 60000 65536"/>
                <a:gd name="T8" fmla="*/ 0 60000 65536"/>
              </a:gdLst>
              <a:ahLst/>
              <a:cxnLst>
                <a:cxn ang="T6">
                  <a:pos x="T0" y="T1"/>
                </a:cxn>
                <a:cxn ang="T7">
                  <a:pos x="T2" y="T3"/>
                </a:cxn>
                <a:cxn ang="T8">
                  <a:pos x="T4" y="T5"/>
                </a:cxn>
              </a:cxnLst>
              <a:rect l="0" t="0" r="r" b="b"/>
              <a:pathLst>
                <a:path w="21600" h="32682" fill="none" extrusionOk="0">
                  <a:moveTo>
                    <a:pt x="0" y="0"/>
                  </a:moveTo>
                  <a:cubicBezTo>
                    <a:pt x="11929" y="0"/>
                    <a:pt x="21600" y="9670"/>
                    <a:pt x="21600" y="21600"/>
                  </a:cubicBezTo>
                  <a:cubicBezTo>
                    <a:pt x="21600" y="25502"/>
                    <a:pt x="20542" y="29332"/>
                    <a:pt x="18540" y="32681"/>
                  </a:cubicBezTo>
                </a:path>
                <a:path w="21600" h="32682" stroke="0" extrusionOk="0">
                  <a:moveTo>
                    <a:pt x="0" y="0"/>
                  </a:moveTo>
                  <a:cubicBezTo>
                    <a:pt x="11929" y="0"/>
                    <a:pt x="21600" y="9670"/>
                    <a:pt x="21600" y="21600"/>
                  </a:cubicBezTo>
                  <a:cubicBezTo>
                    <a:pt x="21600" y="25502"/>
                    <a:pt x="20542" y="29332"/>
                    <a:pt x="18540" y="32681"/>
                  </a:cubicBezTo>
                  <a:lnTo>
                    <a:pt x="0" y="21600"/>
                  </a:lnTo>
                  <a:lnTo>
                    <a:pt x="0" y="0"/>
                  </a:lnTo>
                  <a:close/>
                </a:path>
              </a:pathLst>
            </a:custGeom>
            <a:noFill/>
            <a:ln w="22225">
              <a:solidFill>
                <a:srgbClr val="FF0000"/>
              </a:solidFill>
              <a:round/>
              <a:head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sp>
          <p:nvSpPr>
            <p:cNvPr id="17434" name="Arc 67"/>
            <p:cNvSpPr/>
            <p:nvPr/>
          </p:nvSpPr>
          <p:spPr bwMode="auto">
            <a:xfrm>
              <a:off x="2055" y="1946"/>
              <a:ext cx="906" cy="546"/>
            </a:xfrm>
            <a:custGeom>
              <a:avLst/>
              <a:gdLst>
                <a:gd name="T0" fmla="*/ 0 w 35846"/>
                <a:gd name="T1" fmla="*/ 0 h 21600"/>
                <a:gd name="T2" fmla="*/ 0 w 35846"/>
                <a:gd name="T3" fmla="*/ 0 h 21600"/>
                <a:gd name="T4" fmla="*/ 0 w 35846"/>
                <a:gd name="T5" fmla="*/ 0 h 21600"/>
                <a:gd name="T6" fmla="*/ 0 60000 65536"/>
                <a:gd name="T7" fmla="*/ 0 60000 65536"/>
                <a:gd name="T8" fmla="*/ 0 60000 65536"/>
              </a:gdLst>
              <a:ahLst/>
              <a:cxnLst>
                <a:cxn ang="T6">
                  <a:pos x="T0" y="T1"/>
                </a:cxn>
                <a:cxn ang="T7">
                  <a:pos x="T2" y="T3"/>
                </a:cxn>
                <a:cxn ang="T8">
                  <a:pos x="T4" y="T5"/>
                </a:cxn>
              </a:cxnLst>
              <a:rect l="0" t="0" r="r" b="b"/>
              <a:pathLst>
                <a:path w="35846" h="21600" fill="none" extrusionOk="0">
                  <a:moveTo>
                    <a:pt x="35846" y="12402"/>
                  </a:moveTo>
                  <a:cubicBezTo>
                    <a:pt x="31803" y="18167"/>
                    <a:pt x="25203" y="21599"/>
                    <a:pt x="18162" y="21600"/>
                  </a:cubicBezTo>
                  <a:cubicBezTo>
                    <a:pt x="10817" y="21600"/>
                    <a:pt x="3975" y="17867"/>
                    <a:pt x="0" y="11691"/>
                  </a:cubicBezTo>
                </a:path>
                <a:path w="35846" h="21600" stroke="0" extrusionOk="0">
                  <a:moveTo>
                    <a:pt x="35846" y="12402"/>
                  </a:moveTo>
                  <a:cubicBezTo>
                    <a:pt x="31803" y="18167"/>
                    <a:pt x="25203" y="21599"/>
                    <a:pt x="18162" y="21600"/>
                  </a:cubicBezTo>
                  <a:cubicBezTo>
                    <a:pt x="10817" y="21600"/>
                    <a:pt x="3975" y="17867"/>
                    <a:pt x="0" y="11691"/>
                  </a:cubicBezTo>
                  <a:lnTo>
                    <a:pt x="18162" y="0"/>
                  </a:lnTo>
                  <a:lnTo>
                    <a:pt x="35846" y="12402"/>
                  </a:lnTo>
                  <a:close/>
                </a:path>
              </a:pathLst>
            </a:custGeom>
            <a:noFill/>
            <a:ln w="22225">
              <a:solidFill>
                <a:srgbClr val="FF0000"/>
              </a:solidFill>
              <a:round/>
              <a:head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sp>
          <p:nvSpPr>
            <p:cNvPr id="17435" name="Arc 68"/>
            <p:cNvSpPr/>
            <p:nvPr/>
          </p:nvSpPr>
          <p:spPr bwMode="auto">
            <a:xfrm>
              <a:off x="1970" y="1402"/>
              <a:ext cx="546" cy="806"/>
            </a:xfrm>
            <a:custGeom>
              <a:avLst/>
              <a:gdLst>
                <a:gd name="T0" fmla="*/ 0 w 21600"/>
                <a:gd name="T1" fmla="*/ 0 h 31908"/>
                <a:gd name="T2" fmla="*/ 0 w 21600"/>
                <a:gd name="T3" fmla="*/ 0 h 31908"/>
                <a:gd name="T4" fmla="*/ 0 w 21600"/>
                <a:gd name="T5" fmla="*/ 0 h 31908"/>
                <a:gd name="T6" fmla="*/ 0 60000 65536"/>
                <a:gd name="T7" fmla="*/ 0 60000 65536"/>
                <a:gd name="T8" fmla="*/ 0 60000 65536"/>
              </a:gdLst>
              <a:ahLst/>
              <a:cxnLst>
                <a:cxn ang="T6">
                  <a:pos x="T0" y="T1"/>
                </a:cxn>
                <a:cxn ang="T7">
                  <a:pos x="T2" y="T3"/>
                </a:cxn>
                <a:cxn ang="T8">
                  <a:pos x="T4" y="T5"/>
                </a:cxn>
              </a:cxnLst>
              <a:rect l="0" t="0" r="r" b="b"/>
              <a:pathLst>
                <a:path w="21600" h="31908" fill="none" extrusionOk="0">
                  <a:moveTo>
                    <a:pt x="2633" y="31907"/>
                  </a:moveTo>
                  <a:cubicBezTo>
                    <a:pt x="905" y="28736"/>
                    <a:pt x="0" y="25183"/>
                    <a:pt x="0" y="21572"/>
                  </a:cubicBezTo>
                  <a:cubicBezTo>
                    <a:pt x="-1" y="10073"/>
                    <a:pt x="9007" y="590"/>
                    <a:pt x="20491" y="0"/>
                  </a:cubicBezTo>
                </a:path>
                <a:path w="21600" h="31908" stroke="0" extrusionOk="0">
                  <a:moveTo>
                    <a:pt x="2633" y="31907"/>
                  </a:moveTo>
                  <a:cubicBezTo>
                    <a:pt x="905" y="28736"/>
                    <a:pt x="0" y="25183"/>
                    <a:pt x="0" y="21572"/>
                  </a:cubicBezTo>
                  <a:cubicBezTo>
                    <a:pt x="-1" y="10073"/>
                    <a:pt x="9007" y="590"/>
                    <a:pt x="20491" y="0"/>
                  </a:cubicBezTo>
                  <a:lnTo>
                    <a:pt x="21600" y="21572"/>
                  </a:lnTo>
                  <a:lnTo>
                    <a:pt x="2633" y="31907"/>
                  </a:lnTo>
                  <a:close/>
                </a:path>
              </a:pathLst>
            </a:custGeom>
            <a:noFill/>
            <a:ln w="22225">
              <a:solidFill>
                <a:srgbClr val="FF0000"/>
              </a:solidFill>
              <a:round/>
              <a:head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grpSp>
      <p:sp>
        <p:nvSpPr>
          <p:cNvPr id="36934" name="Text Box 70"/>
          <p:cNvSpPr txBox="1">
            <a:spLocks noChangeArrowheads="1"/>
          </p:cNvSpPr>
          <p:nvPr/>
        </p:nvSpPr>
        <p:spPr bwMode="auto">
          <a:xfrm>
            <a:off x="2405064" y="1376363"/>
            <a:ext cx="26114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50000"/>
              </a:spcBef>
              <a:buClrTx/>
              <a:buFontTx/>
              <a:buNone/>
            </a:pPr>
            <a:r>
              <a:rPr lang="en-US" altLang="zh-CN" sz="2400">
                <a:ea typeface="华文新魏" panose="02010800040101010101" pitchFamily="2" charset="-122"/>
              </a:rPr>
              <a:t>2.</a:t>
            </a:r>
            <a:r>
              <a:rPr lang="zh-CN" altLang="en-US" sz="2400">
                <a:ea typeface="华文新魏" panose="02010800040101010101" pitchFamily="2" charset="-122"/>
              </a:rPr>
              <a:t>周期执行类任务</a:t>
            </a:r>
          </a:p>
        </p:txBody>
      </p:sp>
      <p:sp>
        <p:nvSpPr>
          <p:cNvPr id="36938" name="Text Box 74"/>
          <p:cNvSpPr txBox="1">
            <a:spLocks noChangeArrowheads="1"/>
          </p:cNvSpPr>
          <p:nvPr/>
        </p:nvSpPr>
        <p:spPr bwMode="auto">
          <a:xfrm>
            <a:off x="2537739" y="3159126"/>
            <a:ext cx="430887" cy="190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600" b="1">
                <a:solidFill>
                  <a:srgbClr val="993300"/>
                </a:solidFill>
              </a:rPr>
              <a:t>任务优先级足够高</a:t>
            </a:r>
          </a:p>
        </p:txBody>
      </p:sp>
      <p:sp>
        <p:nvSpPr>
          <p:cNvPr id="17430" name="Line 75"/>
          <p:cNvSpPr>
            <a:spLocks noChangeShapeType="1"/>
          </p:cNvSpPr>
          <p:nvPr/>
        </p:nvSpPr>
        <p:spPr bwMode="auto">
          <a:xfrm>
            <a:off x="4600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40" name="AutoShape 76"/>
          <p:cNvSpPr>
            <a:spLocks noChangeArrowheads="1"/>
          </p:cNvSpPr>
          <p:nvPr/>
        </p:nvSpPr>
        <p:spPr bwMode="auto">
          <a:xfrm>
            <a:off x="2495551" y="1951039"/>
            <a:ext cx="3421063" cy="4249737"/>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6942" name="Rectangle 78"/>
          <p:cNvSpPr>
            <a:spLocks noChangeArrowheads="1"/>
          </p:cNvSpPr>
          <p:nvPr/>
        </p:nvSpPr>
        <p:spPr bwMode="auto">
          <a:xfrm>
            <a:off x="6132513" y="1955801"/>
            <a:ext cx="3573462" cy="4244975"/>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6934"/>
                                        </p:tgtEl>
                                        <p:attrNameLst>
                                          <p:attrName>style.visibility</p:attrName>
                                        </p:attrNameLst>
                                      </p:cBhvr>
                                      <p:to>
                                        <p:strVal val="visible"/>
                                      </p:to>
                                    </p:set>
                                    <p:animEffect transition="in" filter="blinds(horizontal)">
                                      <p:cBhvr>
                                        <p:cTn id="7" dur="500"/>
                                        <p:tgtEl>
                                          <p:spTgt spid="36934"/>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36940"/>
                                        </p:tgtEl>
                                        <p:attrNameLst>
                                          <p:attrName>style.visibility</p:attrName>
                                        </p:attrNameLst>
                                      </p:cBhvr>
                                      <p:to>
                                        <p:strVal val="visible"/>
                                      </p:to>
                                    </p:set>
                                    <p:animEffect transition="in" filter="slide(fromBottom)">
                                      <p:cBhvr>
                                        <p:cTn id="10" dur="500"/>
                                        <p:tgtEl>
                                          <p:spTgt spid="36940"/>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36942"/>
                                        </p:tgtEl>
                                        <p:attrNameLst>
                                          <p:attrName>style.visibility</p:attrName>
                                        </p:attrNameLst>
                                      </p:cBhvr>
                                      <p:to>
                                        <p:strVal val="visible"/>
                                      </p:to>
                                    </p:set>
                                    <p:animEffect transition="in" filter="slide(fromBottom)">
                                      <p:cBhvr>
                                        <p:cTn id="13" dur="500"/>
                                        <p:tgtEl>
                                          <p:spTgt spid="36942"/>
                                        </p:tgtEl>
                                      </p:cBhvr>
                                    </p:animEffec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36929"/>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2" nodeType="afterEffect">
                                  <p:stCondLst>
                                    <p:cond delay="0"/>
                                  </p:stCondLst>
                                  <p:childTnLst>
                                    <p:set>
                                      <p:cBhvr>
                                        <p:cTn id="19" dur="1" fill="hold">
                                          <p:stCondLst>
                                            <p:cond delay="0"/>
                                          </p:stCondLst>
                                        </p:cTn>
                                        <p:tgtEl>
                                          <p:spTgt spid="36906"/>
                                        </p:tgtEl>
                                        <p:attrNameLst>
                                          <p:attrName>style.visibility</p:attrName>
                                        </p:attrNameLst>
                                      </p:cBhvr>
                                      <p:to>
                                        <p:strVal val="visible"/>
                                      </p:to>
                                    </p:set>
                                  </p:childTnLst>
                                </p:cTn>
                              </p:par>
                              <p:par>
                                <p:cTn id="20" presetID="1" presetClass="entr" presetSubtype="0" fill="hold" grpId="1" nodeType="withEffect">
                                  <p:stCondLst>
                                    <p:cond delay="0"/>
                                  </p:stCondLst>
                                  <p:childTnLst>
                                    <p:set>
                                      <p:cBhvr>
                                        <p:cTn id="21" dur="1" fill="hold">
                                          <p:stCondLst>
                                            <p:cond delay="0"/>
                                          </p:stCondLst>
                                        </p:cTn>
                                        <p:tgtEl>
                                          <p:spTgt spid="36907"/>
                                        </p:tgtEl>
                                        <p:attrNameLst>
                                          <p:attrName>style.visibility</p:attrName>
                                        </p:attrNameLst>
                                      </p:cBhvr>
                                      <p:to>
                                        <p:strVal val="visible"/>
                                      </p:to>
                                    </p:set>
                                  </p:childTnLst>
                                </p:cTn>
                              </p:par>
                              <p:par>
                                <p:cTn id="22" presetID="1" presetClass="entr" presetSubtype="0" fill="hold" grpId="1" nodeType="withEffect">
                                  <p:stCondLst>
                                    <p:cond delay="0"/>
                                  </p:stCondLst>
                                  <p:childTnLst>
                                    <p:set>
                                      <p:cBhvr>
                                        <p:cTn id="23" dur="1" fill="hold">
                                          <p:stCondLst>
                                            <p:cond delay="0"/>
                                          </p:stCondLst>
                                        </p:cTn>
                                        <p:tgtEl>
                                          <p:spTgt spid="36908"/>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6897"/>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6891"/>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6892"/>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6893"/>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6902"/>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36898"/>
                                        </p:tgtEl>
                                        <p:attrNameLst>
                                          <p:attrName>style.visibility</p:attrName>
                                        </p:attrNameLst>
                                      </p:cBhvr>
                                      <p:to>
                                        <p:strVal val="visible"/>
                                      </p:to>
                                    </p:se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369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2" presetClass="entr" presetSubtype="8" fill="hold" grpId="0" nodeType="clickEffect">
                                  <p:stCondLst>
                                    <p:cond delay="0"/>
                                  </p:stCondLst>
                                  <p:childTnLst>
                                    <p:set>
                                      <p:cBhvr>
                                        <p:cTn id="42" dur="1" fill="hold">
                                          <p:stCondLst>
                                            <p:cond delay="0"/>
                                          </p:stCondLst>
                                        </p:cTn>
                                        <p:tgtEl>
                                          <p:spTgt spid="36938"/>
                                        </p:tgtEl>
                                        <p:attrNameLst>
                                          <p:attrName>style.visibility</p:attrName>
                                        </p:attrNameLst>
                                      </p:cBhvr>
                                      <p:to>
                                        <p:strVal val="visible"/>
                                      </p:to>
                                    </p:set>
                                    <p:animEffect transition="in" filter="slide(fromLeft)">
                                      <p:cBhvr>
                                        <p:cTn id="43" dur="500"/>
                                        <p:tgtEl>
                                          <p:spTgt spid="36938"/>
                                        </p:tgtEl>
                                      </p:cBhvr>
                                    </p:animEffect>
                                  </p:childTnLst>
                                </p:cTn>
                              </p:par>
                            </p:childTnLst>
                          </p:cTn>
                        </p:par>
                        <p:par>
                          <p:cTn id="44" fill="hold">
                            <p:stCondLst>
                              <p:cond delay="500"/>
                            </p:stCondLst>
                            <p:childTnLst>
                              <p:par>
                                <p:cTn id="45" presetID="35" presetClass="emph" presetSubtype="0" fill="hold" nodeType="afterEffect">
                                  <p:stCondLst>
                                    <p:cond delay="0"/>
                                  </p:stCondLst>
                                  <p:childTnLst>
                                    <p:anim calcmode="discrete" valueType="str">
                                      <p:cBhvr>
                                        <p:cTn id="46" dur="1000" fill="hold"/>
                                        <p:tgtEl>
                                          <p:spTgt spid="36891"/>
                                        </p:tgtEl>
                                        <p:attrNameLst>
                                          <p:attrName>style.visibility</p:attrName>
                                        </p:attrNameLst>
                                      </p:cBhvr>
                                      <p:tavLst>
                                        <p:tav tm="0">
                                          <p:val>
                                            <p:strVal val="hidden"/>
                                          </p:val>
                                        </p:tav>
                                        <p:tav tm="50000">
                                          <p:val>
                                            <p:strVal val="visible"/>
                                          </p:val>
                                        </p:tav>
                                      </p:tavLst>
                                    </p:anim>
                                  </p:childTnLst>
                                </p:cTn>
                              </p:par>
                              <p:par>
                                <p:cTn id="47" presetID="35" presetClass="emph" presetSubtype="0" fill="hold" nodeType="withEffect">
                                  <p:stCondLst>
                                    <p:cond delay="0"/>
                                  </p:stCondLst>
                                  <p:childTnLst>
                                    <p:anim calcmode="discrete" valueType="str">
                                      <p:cBhvr>
                                        <p:cTn id="48" dur="1000" fill="hold"/>
                                        <p:tgtEl>
                                          <p:spTgt spid="36902"/>
                                        </p:tgtEl>
                                        <p:attrNameLst>
                                          <p:attrName>style.visibility</p:attrName>
                                        </p:attrNameLst>
                                      </p:cBhvr>
                                      <p:tavLst>
                                        <p:tav tm="0">
                                          <p:val>
                                            <p:strVal val="hidden"/>
                                          </p:val>
                                        </p:tav>
                                        <p:tav tm="50000">
                                          <p:val>
                                            <p:strVal val="visible"/>
                                          </p:val>
                                        </p:tav>
                                      </p:tavLst>
                                    </p:anim>
                                  </p:childTnLst>
                                </p:cTn>
                              </p:par>
                              <p:par>
                                <p:cTn id="49" presetID="35" presetClass="emph" presetSubtype="0" fill="hold" grpId="0" nodeType="withEffect">
                                  <p:stCondLst>
                                    <p:cond delay="0"/>
                                  </p:stCondLst>
                                  <p:childTnLst>
                                    <p:anim calcmode="discrete" valueType="str">
                                      <p:cBhvr>
                                        <p:cTn id="50" dur="1000" fill="hold"/>
                                        <p:tgtEl>
                                          <p:spTgt spid="36906"/>
                                        </p:tgtEl>
                                        <p:attrNameLst>
                                          <p:attrName>style.visibility</p:attrName>
                                        </p:attrNameLst>
                                      </p:cBhvr>
                                      <p:tavLst>
                                        <p:tav tm="0">
                                          <p:val>
                                            <p:strVal val="hidden"/>
                                          </p:val>
                                        </p:tav>
                                        <p:tav tm="50000">
                                          <p:val>
                                            <p:strVal val="visible"/>
                                          </p:val>
                                        </p:tav>
                                      </p:tavLst>
                                    </p:anim>
                                  </p:childTnLst>
                                </p:cTn>
                              </p:par>
                            </p:childTnLst>
                          </p:cTn>
                        </p:par>
                        <p:par>
                          <p:cTn id="51" fill="hold">
                            <p:stCondLst>
                              <p:cond delay="1500"/>
                            </p:stCondLst>
                            <p:childTnLst>
                              <p:par>
                                <p:cTn id="52" presetID="22" presetClass="entr" presetSubtype="1" fill="hold" grpId="0" nodeType="afterEffect">
                                  <p:stCondLst>
                                    <p:cond delay="0"/>
                                  </p:stCondLst>
                                  <p:childTnLst>
                                    <p:set>
                                      <p:cBhvr>
                                        <p:cTn id="53" dur="1" fill="hold">
                                          <p:stCondLst>
                                            <p:cond delay="0"/>
                                          </p:stCondLst>
                                        </p:cTn>
                                        <p:tgtEl>
                                          <p:spTgt spid="36924"/>
                                        </p:tgtEl>
                                        <p:attrNameLst>
                                          <p:attrName>style.visibility</p:attrName>
                                        </p:attrNameLst>
                                      </p:cBhvr>
                                      <p:to>
                                        <p:strVal val="visible"/>
                                      </p:to>
                                    </p:set>
                                    <p:animEffect transition="in" filter="wipe(up)">
                                      <p:cBhvr>
                                        <p:cTn id="54" dur="500"/>
                                        <p:tgtEl>
                                          <p:spTgt spid="36924"/>
                                        </p:tgtEl>
                                      </p:cBhvr>
                                    </p:animEffect>
                                  </p:childTnLst>
                                </p:cTn>
                              </p:par>
                            </p:childTnLst>
                          </p:cTn>
                        </p:par>
                        <p:par>
                          <p:cTn id="55" fill="hold">
                            <p:stCondLst>
                              <p:cond delay="2000"/>
                            </p:stCondLst>
                            <p:childTnLst>
                              <p:par>
                                <p:cTn id="56" presetID="22" presetClass="entr" presetSubtype="1" fill="hold" grpId="0" nodeType="afterEffect">
                                  <p:stCondLst>
                                    <p:cond delay="0"/>
                                  </p:stCondLst>
                                  <p:childTnLst>
                                    <p:set>
                                      <p:cBhvr>
                                        <p:cTn id="57" dur="1" fill="hold">
                                          <p:stCondLst>
                                            <p:cond delay="0"/>
                                          </p:stCondLst>
                                        </p:cTn>
                                        <p:tgtEl>
                                          <p:spTgt spid="36923"/>
                                        </p:tgtEl>
                                        <p:attrNameLst>
                                          <p:attrName>style.visibility</p:attrName>
                                        </p:attrNameLst>
                                      </p:cBhvr>
                                      <p:to>
                                        <p:strVal val="visible"/>
                                      </p:to>
                                    </p:set>
                                    <p:animEffect transition="in" filter="wipe(up)">
                                      <p:cBhvr>
                                        <p:cTn id="58" dur="500"/>
                                        <p:tgtEl>
                                          <p:spTgt spid="36923"/>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grpId="0" nodeType="clickEffect">
                                  <p:stCondLst>
                                    <p:cond delay="0"/>
                                  </p:stCondLst>
                                  <p:childTnLst>
                                    <p:set>
                                      <p:cBhvr>
                                        <p:cTn id="62" dur="1" fill="hold">
                                          <p:stCondLst>
                                            <p:cond delay="0"/>
                                          </p:stCondLst>
                                        </p:cTn>
                                        <p:tgtEl>
                                          <p:spTgt spid="36925"/>
                                        </p:tgtEl>
                                        <p:attrNameLst>
                                          <p:attrName>style.visibility</p:attrName>
                                        </p:attrNameLst>
                                      </p:cBhvr>
                                      <p:to>
                                        <p:strVal val="visible"/>
                                      </p:to>
                                    </p:set>
                                    <p:animEffect transition="in" filter="wipe(up)">
                                      <p:cBhvr>
                                        <p:cTn id="63" dur="500"/>
                                        <p:tgtEl>
                                          <p:spTgt spid="36925"/>
                                        </p:tgtEl>
                                      </p:cBhvr>
                                    </p:animEffect>
                                  </p:childTnLst>
                                </p:cTn>
                              </p:par>
                            </p:childTnLst>
                          </p:cTn>
                        </p:par>
                        <p:par>
                          <p:cTn id="64" fill="hold">
                            <p:stCondLst>
                              <p:cond delay="500"/>
                            </p:stCondLst>
                            <p:childTnLst>
                              <p:par>
                                <p:cTn id="65" presetID="35" presetClass="emph" presetSubtype="0" fill="hold" grpId="0" nodeType="afterEffect">
                                  <p:stCondLst>
                                    <p:cond delay="0"/>
                                  </p:stCondLst>
                                  <p:childTnLst>
                                    <p:anim calcmode="discrete" valueType="str">
                                      <p:cBhvr>
                                        <p:cTn id="66" dur="1000" fill="hold"/>
                                        <p:tgtEl>
                                          <p:spTgt spid="36907"/>
                                        </p:tgtEl>
                                        <p:attrNameLst>
                                          <p:attrName>style.visibility</p:attrName>
                                        </p:attrNameLst>
                                      </p:cBhvr>
                                      <p:tavLst>
                                        <p:tav tm="0">
                                          <p:val>
                                            <p:strVal val="hidden"/>
                                          </p:val>
                                        </p:tav>
                                        <p:tav tm="50000">
                                          <p:val>
                                            <p:strVal val="visible"/>
                                          </p:val>
                                        </p:tav>
                                      </p:tavLst>
                                    </p:anim>
                                  </p:childTnLst>
                                </p:cTn>
                              </p:par>
                              <p:par>
                                <p:cTn id="67" presetID="35" presetClass="emph" presetSubtype="0" fill="hold" nodeType="withEffect">
                                  <p:stCondLst>
                                    <p:cond delay="0"/>
                                  </p:stCondLst>
                                  <p:childTnLst>
                                    <p:anim calcmode="discrete" valueType="str">
                                      <p:cBhvr>
                                        <p:cTn id="68" dur="1000" fill="hold"/>
                                        <p:tgtEl>
                                          <p:spTgt spid="36898"/>
                                        </p:tgtEl>
                                        <p:attrNameLst>
                                          <p:attrName>style.visibility</p:attrName>
                                        </p:attrNameLst>
                                      </p:cBhvr>
                                      <p:tavLst>
                                        <p:tav tm="0">
                                          <p:val>
                                            <p:strVal val="hidden"/>
                                          </p:val>
                                        </p:tav>
                                        <p:tav tm="50000">
                                          <p:val>
                                            <p:strVal val="visible"/>
                                          </p:val>
                                        </p:tav>
                                      </p:tavLst>
                                    </p:anim>
                                  </p:childTnLst>
                                </p:cTn>
                              </p:par>
                              <p:par>
                                <p:cTn id="69" presetID="35" presetClass="emph" presetSubtype="0" fill="hold" nodeType="withEffect">
                                  <p:stCondLst>
                                    <p:cond delay="0"/>
                                  </p:stCondLst>
                                  <p:childTnLst>
                                    <p:anim calcmode="discrete" valueType="str">
                                      <p:cBhvr>
                                        <p:cTn id="70" dur="1000" fill="hold"/>
                                        <p:tgtEl>
                                          <p:spTgt spid="36897"/>
                                        </p:tgtEl>
                                        <p:attrNameLst>
                                          <p:attrName>style.visibility</p:attrName>
                                        </p:attrNameLst>
                                      </p:cBhvr>
                                      <p:tavLst>
                                        <p:tav tm="0">
                                          <p:val>
                                            <p:strVal val="hidden"/>
                                          </p:val>
                                        </p:tav>
                                        <p:tav tm="50000">
                                          <p:val>
                                            <p:strVal val="visible"/>
                                          </p:val>
                                        </p:tav>
                                      </p:tavLst>
                                    </p:anim>
                                  </p:childTnLst>
                                </p:cTn>
                              </p:par>
                            </p:childTnLst>
                          </p:cTn>
                        </p:par>
                      </p:childTnLst>
                    </p:cTn>
                  </p:par>
                  <p:par>
                    <p:cTn id="71" fill="hold">
                      <p:stCondLst>
                        <p:cond delay="indefinite"/>
                      </p:stCondLst>
                      <p:childTnLst>
                        <p:par>
                          <p:cTn id="72" fill="hold">
                            <p:stCondLst>
                              <p:cond delay="0"/>
                            </p:stCondLst>
                            <p:childTnLst>
                              <p:par>
                                <p:cTn id="73" presetID="17" presetClass="entr" presetSubtype="10" fill="hold" grpId="0" nodeType="clickEffect">
                                  <p:stCondLst>
                                    <p:cond delay="0"/>
                                  </p:stCondLst>
                                  <p:childTnLst>
                                    <p:set>
                                      <p:cBhvr>
                                        <p:cTn id="74" dur="1" fill="hold">
                                          <p:stCondLst>
                                            <p:cond delay="0"/>
                                          </p:stCondLst>
                                        </p:cTn>
                                        <p:tgtEl>
                                          <p:spTgt spid="36927"/>
                                        </p:tgtEl>
                                        <p:attrNameLst>
                                          <p:attrName>style.visibility</p:attrName>
                                        </p:attrNameLst>
                                      </p:cBhvr>
                                      <p:to>
                                        <p:strVal val="visible"/>
                                      </p:to>
                                    </p:set>
                                    <p:anim calcmode="lin" valueType="num">
                                      <p:cBhvr>
                                        <p:cTn id="75" dur="500" fill="hold"/>
                                        <p:tgtEl>
                                          <p:spTgt spid="36927"/>
                                        </p:tgtEl>
                                        <p:attrNameLst>
                                          <p:attrName>ppt_w</p:attrName>
                                        </p:attrNameLst>
                                      </p:cBhvr>
                                      <p:tavLst>
                                        <p:tav tm="0">
                                          <p:val>
                                            <p:fltVal val="0"/>
                                          </p:val>
                                        </p:tav>
                                        <p:tav tm="100000">
                                          <p:val>
                                            <p:strVal val="#ppt_w"/>
                                          </p:val>
                                        </p:tav>
                                      </p:tavLst>
                                    </p:anim>
                                    <p:anim calcmode="lin" valueType="num">
                                      <p:cBhvr>
                                        <p:cTn id="76" dur="500" fill="hold"/>
                                        <p:tgtEl>
                                          <p:spTgt spid="36927"/>
                                        </p:tgtEl>
                                        <p:attrNameLst>
                                          <p:attrName>ppt_h</p:attrName>
                                        </p:attrNameLst>
                                      </p:cBhvr>
                                      <p:tavLst>
                                        <p:tav tm="0">
                                          <p:val>
                                            <p:strVal val="#ppt_h"/>
                                          </p:val>
                                        </p:tav>
                                        <p:tav tm="100000">
                                          <p:val>
                                            <p:strVal val="#ppt_h"/>
                                          </p:val>
                                        </p:tav>
                                      </p:tavLst>
                                    </p:anim>
                                  </p:childTnLst>
                                </p:cTn>
                              </p:par>
                            </p:childTnLst>
                          </p:cTn>
                        </p:par>
                        <p:par>
                          <p:cTn id="77" fill="hold">
                            <p:stCondLst>
                              <p:cond delay="500"/>
                            </p:stCondLst>
                            <p:childTnLst>
                              <p:par>
                                <p:cTn id="78" presetID="35" presetClass="emph" presetSubtype="0" fill="hold" grpId="0" nodeType="afterEffect">
                                  <p:stCondLst>
                                    <p:cond delay="0"/>
                                  </p:stCondLst>
                                  <p:childTnLst>
                                    <p:anim calcmode="discrete" valueType="str">
                                      <p:cBhvr>
                                        <p:cTn id="79" dur="1000" fill="hold"/>
                                        <p:tgtEl>
                                          <p:spTgt spid="36908"/>
                                        </p:tgtEl>
                                        <p:attrNameLst>
                                          <p:attrName>style.visibility</p:attrName>
                                        </p:attrNameLst>
                                      </p:cBhvr>
                                      <p:tavLst>
                                        <p:tav tm="0">
                                          <p:val>
                                            <p:strVal val="hidden"/>
                                          </p:val>
                                        </p:tav>
                                        <p:tav tm="50000">
                                          <p:val>
                                            <p:strVal val="visible"/>
                                          </p:val>
                                        </p:tav>
                                      </p:tavLst>
                                    </p:anim>
                                  </p:childTnLst>
                                </p:cTn>
                              </p:par>
                              <p:par>
                                <p:cTn id="80" presetID="35" presetClass="emph" presetSubtype="0" fill="hold" nodeType="withEffect">
                                  <p:stCondLst>
                                    <p:cond delay="0"/>
                                  </p:stCondLst>
                                  <p:childTnLst>
                                    <p:anim calcmode="discrete" valueType="str">
                                      <p:cBhvr>
                                        <p:cTn id="81" dur="1000" fill="hold"/>
                                        <p:tgtEl>
                                          <p:spTgt spid="36893"/>
                                        </p:tgtEl>
                                        <p:attrNameLst>
                                          <p:attrName>style.visibility</p:attrName>
                                        </p:attrNameLst>
                                      </p:cBhvr>
                                      <p:tavLst>
                                        <p:tav tm="0">
                                          <p:val>
                                            <p:strVal val="hidden"/>
                                          </p:val>
                                        </p:tav>
                                        <p:tav tm="50000">
                                          <p:val>
                                            <p:strVal val="visible"/>
                                          </p:val>
                                        </p:tav>
                                      </p:tavLst>
                                    </p:anim>
                                  </p:childTnLst>
                                </p:cTn>
                              </p:par>
                              <p:par>
                                <p:cTn id="82" presetID="35" presetClass="emph" presetSubtype="0" fill="hold" nodeType="withEffect">
                                  <p:stCondLst>
                                    <p:cond delay="0"/>
                                  </p:stCondLst>
                                  <p:childTnLst>
                                    <p:anim calcmode="discrete" valueType="str">
                                      <p:cBhvr>
                                        <p:cTn id="83" dur="1000" fill="hold"/>
                                        <p:tgtEl>
                                          <p:spTgt spid="36892"/>
                                        </p:tgtEl>
                                        <p:attrNameLst>
                                          <p:attrName>style.visibility</p:attrName>
                                        </p:attrNameLst>
                                      </p:cBhvr>
                                      <p:tavLst>
                                        <p:tav tm="0">
                                          <p:val>
                                            <p:strVal val="hidden"/>
                                          </p:val>
                                        </p:tav>
                                        <p:tav tm="50000">
                                          <p:val>
                                            <p:strVal val="visible"/>
                                          </p:val>
                                        </p:tav>
                                      </p:tavLst>
                                    </p:anim>
                                  </p:childTnLst>
                                </p:cTn>
                              </p:par>
                            </p:childTnLst>
                          </p:cTn>
                        </p:par>
                      </p:childTnLst>
                    </p:cTn>
                  </p:par>
                  <p:par>
                    <p:cTn id="84" fill="hold">
                      <p:stCondLst>
                        <p:cond delay="indefinite"/>
                      </p:stCondLst>
                      <p:childTnLst>
                        <p:par>
                          <p:cTn id="85" fill="hold">
                            <p:stCondLst>
                              <p:cond delay="0"/>
                            </p:stCondLst>
                            <p:childTnLst>
                              <p:par>
                                <p:cTn id="86" presetID="27" presetClass="emph" presetSubtype="0" fill="hold" grpId="1" nodeType="clickEffect">
                                  <p:stCondLst>
                                    <p:cond delay="0"/>
                                  </p:stCondLst>
                                  <p:childTnLst>
                                    <p:animClr clrSpc="rgb" dir="cw">
                                      <p:cBhvr override="childStyle">
                                        <p:cTn id="87" dur="250" autoRev="1" fill="hold"/>
                                        <p:tgtEl>
                                          <p:spTgt spid="36938"/>
                                        </p:tgtEl>
                                        <p:attrNameLst>
                                          <p:attrName>style.color</p:attrName>
                                        </p:attrNameLst>
                                      </p:cBhvr>
                                      <p:to>
                                        <a:schemeClr val="bg1"/>
                                      </p:to>
                                    </p:animClr>
                                    <p:animClr clrSpc="rgb" dir="cw">
                                      <p:cBhvr>
                                        <p:cTn id="88" dur="250" autoRev="1" fill="hold"/>
                                        <p:tgtEl>
                                          <p:spTgt spid="36938"/>
                                        </p:tgtEl>
                                        <p:attrNameLst>
                                          <p:attrName>fillcolor</p:attrName>
                                        </p:attrNameLst>
                                      </p:cBhvr>
                                      <p:to>
                                        <a:schemeClr val="bg1"/>
                                      </p:to>
                                    </p:animClr>
                                    <p:set>
                                      <p:cBhvr>
                                        <p:cTn id="89" dur="250" autoRev="1" fill="hold"/>
                                        <p:tgtEl>
                                          <p:spTgt spid="36938"/>
                                        </p:tgtEl>
                                        <p:attrNameLst>
                                          <p:attrName>fill.type</p:attrName>
                                        </p:attrNameLst>
                                      </p:cBhvr>
                                      <p:to>
                                        <p:strVal val="solid"/>
                                      </p:to>
                                    </p:set>
                                    <p:set>
                                      <p:cBhvr>
                                        <p:cTn id="90" dur="250" autoRev="1" fill="hold"/>
                                        <p:tgtEl>
                                          <p:spTgt spid="36938"/>
                                        </p:tgtEl>
                                        <p:attrNameLst>
                                          <p:attrName>fill.on</p:attrName>
                                        </p:attrNameLst>
                                      </p:cBhvr>
                                      <p:to>
                                        <p:strVal val="true"/>
                                      </p:to>
                                    </p:set>
                                  </p:childTnLst>
                                </p:cTn>
                              </p:par>
                            </p:childTnLst>
                          </p:cTn>
                        </p:par>
                        <p:par>
                          <p:cTn id="91" fill="hold">
                            <p:stCondLst>
                              <p:cond delay="500"/>
                            </p:stCondLst>
                            <p:childTnLst>
                              <p:par>
                                <p:cTn id="92" presetID="35" presetClass="emph" presetSubtype="0" fill="hold" grpId="1" nodeType="afterEffect">
                                  <p:stCondLst>
                                    <p:cond delay="0"/>
                                  </p:stCondLst>
                                  <p:childTnLst>
                                    <p:anim calcmode="discrete" valueType="str">
                                      <p:cBhvr>
                                        <p:cTn id="93" dur="1000" fill="hold"/>
                                        <p:tgtEl>
                                          <p:spTgt spid="36906"/>
                                        </p:tgtEl>
                                        <p:attrNameLst>
                                          <p:attrName>style.visibility</p:attrName>
                                        </p:attrNameLst>
                                      </p:cBhvr>
                                      <p:tavLst>
                                        <p:tav tm="0">
                                          <p:val>
                                            <p:strVal val="hidden"/>
                                          </p:val>
                                        </p:tav>
                                        <p:tav tm="50000">
                                          <p:val>
                                            <p:strVal val="visible"/>
                                          </p:val>
                                        </p:tav>
                                      </p:tavLst>
                                    </p:anim>
                                  </p:childTnLst>
                                </p:cTn>
                              </p:par>
                              <p:par>
                                <p:cTn id="94" presetID="35" presetClass="emph" presetSubtype="0" fill="hold" nodeType="withEffect">
                                  <p:stCondLst>
                                    <p:cond delay="0"/>
                                  </p:stCondLst>
                                  <p:childTnLst>
                                    <p:anim calcmode="discrete" valueType="str">
                                      <p:cBhvr>
                                        <p:cTn id="95" dur="1000" fill="hold"/>
                                        <p:tgtEl>
                                          <p:spTgt spid="36902"/>
                                        </p:tgtEl>
                                        <p:attrNameLst>
                                          <p:attrName>style.visibility</p:attrName>
                                        </p:attrNameLst>
                                      </p:cBhvr>
                                      <p:tavLst>
                                        <p:tav tm="0">
                                          <p:val>
                                            <p:strVal val="hidden"/>
                                          </p:val>
                                        </p:tav>
                                        <p:tav tm="50000">
                                          <p:val>
                                            <p:strVal val="visible"/>
                                          </p:val>
                                        </p:tav>
                                      </p:tavLst>
                                    </p:anim>
                                  </p:childTnLst>
                                </p:cTn>
                              </p:par>
                              <p:par>
                                <p:cTn id="96" presetID="35" presetClass="emph" presetSubtype="0" fill="hold" nodeType="withEffect">
                                  <p:stCondLst>
                                    <p:cond delay="0"/>
                                  </p:stCondLst>
                                  <p:childTnLst>
                                    <p:anim calcmode="discrete" valueType="str">
                                      <p:cBhvr>
                                        <p:cTn id="97" dur="1000" fill="hold"/>
                                        <p:tgtEl>
                                          <p:spTgt spid="36891"/>
                                        </p:tgtEl>
                                        <p:attrNameLst>
                                          <p:attrName>style.visibility</p:attrName>
                                        </p:attrNameLst>
                                      </p:cBhvr>
                                      <p:tavLst>
                                        <p:tav tm="0">
                                          <p:val>
                                            <p:strVal val="hidden"/>
                                          </p:val>
                                        </p:tav>
                                        <p:tav tm="50000">
                                          <p:val>
                                            <p:strVal val="visible"/>
                                          </p:val>
                                        </p:tav>
                                      </p:tavLst>
                                    </p:anim>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grpId="0" nodeType="clickEffect">
                                  <p:stCondLst>
                                    <p:cond delay="0"/>
                                  </p:stCondLst>
                                  <p:childTnLst>
                                    <p:set>
                                      <p:cBhvr>
                                        <p:cTn id="101" dur="1" fill="hold">
                                          <p:stCondLst>
                                            <p:cond delay="0"/>
                                          </p:stCondLst>
                                        </p:cTn>
                                        <p:tgtEl>
                                          <p:spTgt spid="36928"/>
                                        </p:tgtEl>
                                        <p:attrNameLst>
                                          <p:attrName>style.visibility</p:attrName>
                                        </p:attrNameLst>
                                      </p:cBhvr>
                                      <p:to>
                                        <p:strVal val="visible"/>
                                      </p:to>
                                    </p:set>
                                    <p:animEffect transition="in" filter="wipe(up)">
                                      <p:cBhvr>
                                        <p:cTn id="102" dur="500"/>
                                        <p:tgtEl>
                                          <p:spTgt spid="36928"/>
                                        </p:tgtEl>
                                      </p:cBhvr>
                                    </p:animEffect>
                                  </p:childTnLst>
                                </p:cTn>
                              </p:par>
                            </p:childTnLst>
                          </p:cTn>
                        </p:par>
                        <p:par>
                          <p:cTn id="103" fill="hold">
                            <p:stCondLst>
                              <p:cond delay="500"/>
                            </p:stCondLst>
                            <p:childTnLst>
                              <p:par>
                                <p:cTn id="104" presetID="8" presetClass="emph" presetSubtype="0" fill="hold" nodeType="afterEffect">
                                  <p:stCondLst>
                                    <p:cond delay="0"/>
                                  </p:stCondLst>
                                  <p:childTnLst>
                                    <p:animRot by="-21600000">
                                      <p:cBhvr>
                                        <p:cTn id="105" dur="2000" fill="hold"/>
                                        <p:tgtEl>
                                          <p:spTgt spid="3692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06" grpId="0"/>
      <p:bldP spid="36906" grpId="1"/>
      <p:bldP spid="36906" grpId="2"/>
      <p:bldP spid="36907" grpId="0"/>
      <p:bldP spid="36907" grpId="1"/>
      <p:bldP spid="36908" grpId="0"/>
      <p:bldP spid="36908" grpId="1"/>
      <p:bldP spid="36913" grpId="0" animBg="1"/>
      <p:bldP spid="36924" grpId="0" animBg="1"/>
      <p:bldP spid="36925" grpId="0" animBg="1"/>
      <p:bldP spid="36923" grpId="0" animBg="1"/>
      <p:bldP spid="36927" grpId="0"/>
      <p:bldP spid="36928" grpId="0" animBg="1"/>
      <p:bldP spid="36934" grpId="0"/>
      <p:bldP spid="36938" grpId="0"/>
      <p:bldP spid="36938" grpId="1"/>
      <p:bldP spid="36940" grpId="0" animBg="1"/>
      <p:bldP spid="36942" grpId="0" animBg="1"/>
    </p:bld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AutoShape 2"/>
          <p:cNvSpPr>
            <a:spLocks noChangeArrowheads="1"/>
          </p:cNvSpPr>
          <p:nvPr/>
        </p:nvSpPr>
        <p:spPr bwMode="auto">
          <a:xfrm>
            <a:off x="1774826" y="765176"/>
            <a:ext cx="3376613"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任务设计</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18435" name="AutoShape 3"/>
          <p:cNvSpPr>
            <a:spLocks noChangeArrowheads="1"/>
          </p:cNvSpPr>
          <p:nvPr/>
        </p:nvSpPr>
        <p:spPr bwMode="gray">
          <a:xfrm>
            <a:off x="5465763" y="651868"/>
            <a:ext cx="424021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任务的分类</a:t>
            </a:r>
          </a:p>
        </p:txBody>
      </p:sp>
      <p:sp>
        <p:nvSpPr>
          <p:cNvPr id="37892" name="Text Box 4"/>
          <p:cNvSpPr txBox="1">
            <a:spLocks noChangeArrowheads="1"/>
          </p:cNvSpPr>
          <p:nvPr/>
        </p:nvSpPr>
        <p:spPr bwMode="auto">
          <a:xfrm>
            <a:off x="2405064" y="1423988"/>
            <a:ext cx="32972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50000"/>
              </a:spcBef>
              <a:buClrTx/>
              <a:buFontTx/>
              <a:buNone/>
            </a:pPr>
            <a:r>
              <a:rPr lang="en-US" altLang="zh-CN" sz="2400">
                <a:ea typeface="华文新魏" panose="02010800040101010101" pitchFamily="2" charset="-122"/>
              </a:rPr>
              <a:t>3.</a:t>
            </a:r>
            <a:r>
              <a:rPr lang="zh-CN" altLang="en-US" sz="2400">
                <a:ea typeface="华文新魏" panose="02010800040101010101" pitchFamily="2" charset="-122"/>
              </a:rPr>
              <a:t>事件触发执行类任务</a:t>
            </a:r>
          </a:p>
        </p:txBody>
      </p:sp>
      <p:sp>
        <p:nvSpPr>
          <p:cNvPr id="37893" name="Rectangle 5"/>
          <p:cNvSpPr>
            <a:spLocks noChangeArrowheads="1"/>
          </p:cNvSpPr>
          <p:nvPr/>
        </p:nvSpPr>
        <p:spPr bwMode="auto">
          <a:xfrm>
            <a:off x="4832350" y="2636838"/>
            <a:ext cx="2952750" cy="2298700"/>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kumimoji="1" lang="en-US" altLang="zh-CN" sz="1800"/>
              <a:t>void  MyTask (void *pdata)</a:t>
            </a:r>
          </a:p>
          <a:p>
            <a:pPr>
              <a:spcBef>
                <a:spcPct val="0"/>
              </a:spcBef>
              <a:buClrTx/>
              <a:buFontTx/>
              <a:buNone/>
            </a:pPr>
            <a:r>
              <a:rPr kumimoji="1" lang="en-US" altLang="zh-CN" sz="1800"/>
              <a:t>{</a:t>
            </a:r>
          </a:p>
          <a:p>
            <a:pPr>
              <a:spcBef>
                <a:spcPct val="0"/>
              </a:spcBef>
              <a:buClrTx/>
              <a:buFontTx/>
              <a:buNone/>
            </a:pPr>
            <a:r>
              <a:rPr kumimoji="1" lang="en-US" altLang="zh-CN" sz="1800"/>
              <a:t>    </a:t>
            </a:r>
            <a:r>
              <a:rPr kumimoji="1" lang="zh-CN" altLang="en-US" sz="1800"/>
              <a:t>进行准备工作的代码</a:t>
            </a:r>
            <a:r>
              <a:rPr kumimoji="1" lang="en-US" altLang="zh-CN" sz="1800"/>
              <a:t>;</a:t>
            </a:r>
          </a:p>
          <a:p>
            <a:pPr>
              <a:spcBef>
                <a:spcPct val="0"/>
              </a:spcBef>
              <a:buClrTx/>
              <a:buFontTx/>
              <a:buNone/>
            </a:pPr>
            <a:r>
              <a:rPr kumimoji="1" lang="en-US" altLang="zh-CN" sz="1800"/>
              <a:t>    while (1) {</a:t>
            </a:r>
          </a:p>
          <a:p>
            <a:pPr>
              <a:spcBef>
                <a:spcPct val="0"/>
              </a:spcBef>
              <a:buClrTx/>
              <a:buFontTx/>
              <a:buNone/>
            </a:pPr>
            <a:r>
              <a:rPr kumimoji="1" lang="en-US" altLang="zh-CN" sz="1800"/>
              <a:t>        </a:t>
            </a:r>
            <a:r>
              <a:rPr kumimoji="1" lang="zh-CN" altLang="en-US" sz="1800"/>
              <a:t>调用获取事件的函数</a:t>
            </a:r>
            <a:r>
              <a:rPr kumimoji="1" lang="en-US" altLang="zh-CN" sz="1800"/>
              <a:t>; </a:t>
            </a:r>
          </a:p>
          <a:p>
            <a:pPr>
              <a:spcBef>
                <a:spcPct val="0"/>
              </a:spcBef>
              <a:buClrTx/>
              <a:buFontTx/>
              <a:buNone/>
            </a:pPr>
            <a:r>
              <a:rPr kumimoji="1" lang="en-US" altLang="zh-CN" sz="1800"/>
              <a:t>        </a:t>
            </a:r>
            <a:r>
              <a:rPr kumimoji="1" lang="zh-CN" altLang="en-US" sz="1800"/>
              <a:t>任务实体代码</a:t>
            </a:r>
            <a:r>
              <a:rPr kumimoji="1" lang="en-US" altLang="zh-CN" sz="1800"/>
              <a:t>;</a:t>
            </a:r>
          </a:p>
          <a:p>
            <a:pPr>
              <a:spcBef>
                <a:spcPct val="0"/>
              </a:spcBef>
              <a:buClrTx/>
              <a:buFontTx/>
              <a:buNone/>
            </a:pPr>
            <a:r>
              <a:rPr kumimoji="1" lang="en-US" altLang="zh-CN" sz="1800"/>
              <a:t>    }</a:t>
            </a:r>
          </a:p>
          <a:p>
            <a:pPr>
              <a:spcBef>
                <a:spcPct val="0"/>
              </a:spcBef>
              <a:buClrTx/>
              <a:buFontTx/>
              <a:buNone/>
            </a:pPr>
            <a:r>
              <a:rPr kumimoji="1" lang="en-US" altLang="zh-CN" sz="1800"/>
              <a:t>}</a:t>
            </a:r>
          </a:p>
        </p:txBody>
      </p:sp>
      <p:grpSp>
        <p:nvGrpSpPr>
          <p:cNvPr id="38067" name="Group 179"/>
          <p:cNvGrpSpPr/>
          <p:nvPr/>
        </p:nvGrpSpPr>
        <p:grpSpPr bwMode="auto">
          <a:xfrm>
            <a:off x="7753351" y="3552826"/>
            <a:ext cx="2557463" cy="347663"/>
            <a:chOff x="3800" y="2455"/>
            <a:chExt cx="1611" cy="219"/>
          </a:xfrm>
        </p:grpSpPr>
        <p:grpSp>
          <p:nvGrpSpPr>
            <p:cNvPr id="18483" name="Group 107"/>
            <p:cNvGrpSpPr/>
            <p:nvPr/>
          </p:nvGrpSpPr>
          <p:grpSpPr bwMode="auto">
            <a:xfrm>
              <a:off x="4042" y="2455"/>
              <a:ext cx="1369" cy="212"/>
              <a:chOff x="2645" y="1815"/>
              <a:chExt cx="944" cy="679"/>
            </a:xfrm>
          </p:grpSpPr>
          <p:sp>
            <p:nvSpPr>
              <p:cNvPr id="18485" name="Rectangle 8"/>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等待信号量或消息</a:t>
                </a:r>
              </a:p>
            </p:txBody>
          </p:sp>
          <p:sp>
            <p:nvSpPr>
              <p:cNvPr id="18486" name="AutoShape 9"/>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18484" name="Freeform 10"/>
            <p:cNvSpPr/>
            <p:nvPr/>
          </p:nvSpPr>
          <p:spPr bwMode="auto">
            <a:xfrm rot="5400000">
              <a:off x="3875" y="2508"/>
              <a:ext cx="91" cy="24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7901" name="Rectangle 13"/>
          <p:cNvSpPr>
            <a:spLocks noChangeArrowheads="1"/>
          </p:cNvSpPr>
          <p:nvPr/>
        </p:nvSpPr>
        <p:spPr bwMode="auto">
          <a:xfrm>
            <a:off x="4835525" y="4089401"/>
            <a:ext cx="2952750" cy="2825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7902" name="Rectangle 14"/>
          <p:cNvSpPr>
            <a:spLocks noChangeArrowheads="1"/>
          </p:cNvSpPr>
          <p:nvPr/>
        </p:nvSpPr>
        <p:spPr bwMode="auto">
          <a:xfrm>
            <a:off x="4835525" y="3235326"/>
            <a:ext cx="2952750" cy="2825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7903" name="Rectangle 15"/>
          <p:cNvSpPr>
            <a:spLocks noChangeArrowheads="1"/>
          </p:cNvSpPr>
          <p:nvPr/>
        </p:nvSpPr>
        <p:spPr bwMode="auto">
          <a:xfrm>
            <a:off x="4835525" y="3805239"/>
            <a:ext cx="2952750" cy="2825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38024" name="Group 136"/>
          <p:cNvGrpSpPr/>
          <p:nvPr/>
        </p:nvGrpSpPr>
        <p:grpSpPr bwMode="auto">
          <a:xfrm>
            <a:off x="2176464" y="4550485"/>
            <a:ext cx="1862137" cy="806085"/>
            <a:chOff x="2208" y="2545"/>
            <a:chExt cx="1363" cy="1286"/>
          </a:xfrm>
        </p:grpSpPr>
        <p:sp>
          <p:nvSpPr>
            <p:cNvPr id="18478" name="AutoShape 137"/>
            <p:cNvSpPr>
              <a:spLocks noChangeArrowheads="1"/>
            </p:cNvSpPr>
            <p:nvPr/>
          </p:nvSpPr>
          <p:spPr bwMode="gray">
            <a:xfrm>
              <a:off x="2208" y="2895"/>
              <a:ext cx="1363" cy="598"/>
            </a:xfrm>
            <a:prstGeom prst="roundRect">
              <a:avLst>
                <a:gd name="adj" fmla="val 17509"/>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8479" name="AutoShape 138"/>
            <p:cNvSpPr>
              <a:spLocks noChangeArrowheads="1"/>
            </p:cNvSpPr>
            <p:nvPr/>
          </p:nvSpPr>
          <p:spPr bwMode="gray">
            <a:xfrm>
              <a:off x="2229" y="2890"/>
              <a:ext cx="1322" cy="59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8480" name="AutoShape 139"/>
            <p:cNvSpPr>
              <a:spLocks noChangeArrowheads="1"/>
            </p:cNvSpPr>
            <p:nvPr/>
          </p:nvSpPr>
          <p:spPr bwMode="gray">
            <a:xfrm>
              <a:off x="2240" y="3071"/>
              <a:ext cx="1304" cy="760"/>
            </a:xfrm>
            <a:prstGeom prst="roundRect">
              <a:avLst>
                <a:gd name="adj" fmla="val 50000"/>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8481" name="AutoShape 140"/>
            <p:cNvSpPr>
              <a:spLocks noChangeArrowheads="1"/>
            </p:cNvSpPr>
            <p:nvPr/>
          </p:nvSpPr>
          <p:spPr bwMode="gray">
            <a:xfrm>
              <a:off x="2240" y="2545"/>
              <a:ext cx="1304" cy="760"/>
            </a:xfrm>
            <a:prstGeom prst="roundRect">
              <a:avLst>
                <a:gd name="adj" fmla="val 50000"/>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8482" name="Text Box 141"/>
            <p:cNvSpPr txBox="1">
              <a:spLocks noChangeArrowheads="1"/>
            </p:cNvSpPr>
            <p:nvPr/>
          </p:nvSpPr>
          <p:spPr bwMode="gray">
            <a:xfrm>
              <a:off x="2256" y="2944"/>
              <a:ext cx="1296" cy="585"/>
            </a:xfrm>
            <a:prstGeom prst="rect">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800" b="1">
                  <a:solidFill>
                    <a:schemeClr val="bg1"/>
                  </a:solidFill>
                </a:rPr>
                <a:t>运行状态</a:t>
              </a:r>
            </a:p>
          </p:txBody>
        </p:sp>
      </p:grpSp>
      <p:grpSp>
        <p:nvGrpSpPr>
          <p:cNvPr id="38030" name="Group 142"/>
          <p:cNvGrpSpPr/>
          <p:nvPr/>
        </p:nvGrpSpPr>
        <p:grpSpPr bwMode="auto">
          <a:xfrm>
            <a:off x="2162175" y="3190875"/>
            <a:ext cx="1862138" cy="488950"/>
            <a:chOff x="3696" y="2813"/>
            <a:chExt cx="1363" cy="626"/>
          </a:xfrm>
        </p:grpSpPr>
        <p:sp>
          <p:nvSpPr>
            <p:cNvPr id="38031" name="AutoShape 143"/>
            <p:cNvSpPr>
              <a:spLocks noChangeArrowheads="1"/>
            </p:cNvSpPr>
            <p:nvPr/>
          </p:nvSpPr>
          <p:spPr bwMode="gray">
            <a:xfrm>
              <a:off x="3696" y="2813"/>
              <a:ext cx="1363" cy="626"/>
            </a:xfrm>
            <a:prstGeom prst="roundRect">
              <a:avLst>
                <a:gd name="adj" fmla="val 17509"/>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defRPr/>
              </a:pPr>
              <a:endParaRPr lang="zh-CN" altLang="en-US"/>
            </a:p>
          </p:txBody>
        </p:sp>
        <p:sp>
          <p:nvSpPr>
            <p:cNvPr id="38032" name="AutoShape 144"/>
            <p:cNvSpPr>
              <a:spLocks noChangeArrowheads="1"/>
            </p:cNvSpPr>
            <p:nvPr/>
          </p:nvSpPr>
          <p:spPr bwMode="gray">
            <a:xfrm>
              <a:off x="3717" y="2815"/>
              <a:ext cx="1322" cy="614"/>
            </a:xfrm>
            <a:prstGeom prst="roundRect">
              <a:avLst>
                <a:gd name="adj" fmla="val 16667"/>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defRPr/>
              </a:pPr>
              <a:endParaRPr lang="zh-CN" altLang="en-US"/>
            </a:p>
          </p:txBody>
        </p:sp>
        <p:sp>
          <p:nvSpPr>
            <p:cNvPr id="38033" name="AutoShape 145"/>
            <p:cNvSpPr>
              <a:spLocks noChangeArrowheads="1"/>
            </p:cNvSpPr>
            <p:nvPr/>
          </p:nvSpPr>
          <p:spPr bwMode="gray">
            <a:xfrm>
              <a:off x="3729" y="3266"/>
              <a:ext cx="1305" cy="156"/>
            </a:xfrm>
            <a:prstGeom prst="roundRect">
              <a:avLst>
                <a:gd name="adj" fmla="val 50000"/>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defRPr/>
              </a:pPr>
              <a:endParaRPr lang="zh-CN" altLang="en-US"/>
            </a:p>
          </p:txBody>
        </p:sp>
        <p:sp>
          <p:nvSpPr>
            <p:cNvPr id="38034" name="AutoShape 146"/>
            <p:cNvSpPr>
              <a:spLocks noChangeArrowheads="1"/>
            </p:cNvSpPr>
            <p:nvPr/>
          </p:nvSpPr>
          <p:spPr bwMode="gray">
            <a:xfrm>
              <a:off x="3729" y="2819"/>
              <a:ext cx="1305" cy="156"/>
            </a:xfrm>
            <a:prstGeom prst="roundRect">
              <a:avLst>
                <a:gd name="adj" fmla="val 50000"/>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defRPr/>
              </a:pPr>
              <a:endParaRPr lang="zh-CN" altLang="en-US"/>
            </a:p>
          </p:txBody>
        </p:sp>
        <p:sp>
          <p:nvSpPr>
            <p:cNvPr id="38035" name="Text Box 147"/>
            <p:cNvSpPr txBox="1">
              <a:spLocks noChangeArrowheads="1"/>
            </p:cNvSpPr>
            <p:nvPr/>
          </p:nvSpPr>
          <p:spPr bwMode="gray">
            <a:xfrm>
              <a:off x="3744" y="2915"/>
              <a:ext cx="1298" cy="470"/>
            </a:xfrm>
            <a:prstGeom prst="rect">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lgn="ctr" eaLnBrk="1" hangingPunct="1">
                <a:defRPr/>
              </a:pPr>
              <a:r>
                <a:rPr lang="zh-CN" altLang="en-US" b="1">
                  <a:solidFill>
                    <a:schemeClr val="bg1"/>
                  </a:solidFill>
                </a:rPr>
                <a:t>等待状态</a:t>
              </a:r>
              <a:endParaRPr lang="zh-CN" altLang="en-US">
                <a:solidFill>
                  <a:schemeClr val="bg1"/>
                </a:solidFill>
              </a:endParaRPr>
            </a:p>
          </p:txBody>
        </p:sp>
      </p:grpSp>
      <p:grpSp>
        <p:nvGrpSpPr>
          <p:cNvPr id="38036" name="Group 148"/>
          <p:cNvGrpSpPr/>
          <p:nvPr/>
        </p:nvGrpSpPr>
        <p:grpSpPr bwMode="auto">
          <a:xfrm>
            <a:off x="2168525" y="2246985"/>
            <a:ext cx="1862138" cy="813920"/>
            <a:chOff x="2208" y="2554"/>
            <a:chExt cx="1363" cy="1268"/>
          </a:xfrm>
        </p:grpSpPr>
        <p:sp>
          <p:nvSpPr>
            <p:cNvPr id="18468" name="AutoShape 149"/>
            <p:cNvSpPr>
              <a:spLocks noChangeArrowheads="1"/>
            </p:cNvSpPr>
            <p:nvPr/>
          </p:nvSpPr>
          <p:spPr bwMode="gray">
            <a:xfrm>
              <a:off x="2208" y="2902"/>
              <a:ext cx="1363" cy="584"/>
            </a:xfrm>
            <a:prstGeom prst="roundRect">
              <a:avLst>
                <a:gd name="adj" fmla="val 17509"/>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8469" name="AutoShape 150"/>
            <p:cNvSpPr>
              <a:spLocks noChangeArrowheads="1"/>
            </p:cNvSpPr>
            <p:nvPr/>
          </p:nvSpPr>
          <p:spPr bwMode="gray">
            <a:xfrm>
              <a:off x="2229" y="2897"/>
              <a:ext cx="1322" cy="584"/>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8470" name="AutoShape 151"/>
            <p:cNvSpPr>
              <a:spLocks noChangeArrowheads="1"/>
            </p:cNvSpPr>
            <p:nvPr/>
          </p:nvSpPr>
          <p:spPr bwMode="gray">
            <a:xfrm>
              <a:off x="2240" y="3080"/>
              <a:ext cx="1304" cy="742"/>
            </a:xfrm>
            <a:prstGeom prst="roundRect">
              <a:avLst>
                <a:gd name="adj" fmla="val 50000"/>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8471" name="AutoShape 152"/>
            <p:cNvSpPr>
              <a:spLocks noChangeArrowheads="1"/>
            </p:cNvSpPr>
            <p:nvPr/>
          </p:nvSpPr>
          <p:spPr bwMode="gray">
            <a:xfrm>
              <a:off x="2240" y="2554"/>
              <a:ext cx="1304" cy="742"/>
            </a:xfrm>
            <a:prstGeom prst="roundRect">
              <a:avLst>
                <a:gd name="adj" fmla="val 50000"/>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8472" name="Text Box 153"/>
            <p:cNvSpPr txBox="1">
              <a:spLocks noChangeArrowheads="1"/>
            </p:cNvSpPr>
            <p:nvPr/>
          </p:nvSpPr>
          <p:spPr bwMode="gray">
            <a:xfrm>
              <a:off x="2256" y="2941"/>
              <a:ext cx="1296" cy="571"/>
            </a:xfrm>
            <a:prstGeom prst="rect">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800" b="1">
                  <a:solidFill>
                    <a:schemeClr val="bg1"/>
                  </a:solidFill>
                </a:rPr>
                <a:t>运行状态</a:t>
              </a:r>
            </a:p>
          </p:txBody>
        </p:sp>
      </p:grpSp>
      <p:grpSp>
        <p:nvGrpSpPr>
          <p:cNvPr id="38042" name="Group 154"/>
          <p:cNvGrpSpPr/>
          <p:nvPr/>
        </p:nvGrpSpPr>
        <p:grpSpPr bwMode="auto">
          <a:xfrm>
            <a:off x="2182814" y="3793604"/>
            <a:ext cx="1844675" cy="819870"/>
            <a:chOff x="720" y="2599"/>
            <a:chExt cx="1363" cy="992"/>
          </a:xfrm>
        </p:grpSpPr>
        <p:sp>
          <p:nvSpPr>
            <p:cNvPr id="18463" name="AutoShape 155"/>
            <p:cNvSpPr>
              <a:spLocks noChangeArrowheads="1"/>
            </p:cNvSpPr>
            <p:nvPr/>
          </p:nvSpPr>
          <p:spPr bwMode="gray">
            <a:xfrm>
              <a:off x="720" y="2873"/>
              <a:ext cx="1363" cy="453"/>
            </a:xfrm>
            <a:prstGeom prst="roundRect">
              <a:avLst>
                <a:gd name="adj" fmla="val 17509"/>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8464" name="AutoShape 156"/>
            <p:cNvSpPr>
              <a:spLocks noChangeArrowheads="1"/>
            </p:cNvSpPr>
            <p:nvPr/>
          </p:nvSpPr>
          <p:spPr bwMode="gray">
            <a:xfrm>
              <a:off x="741" y="2869"/>
              <a:ext cx="1322" cy="453"/>
            </a:xfrm>
            <a:prstGeom prst="roundRect">
              <a:avLst>
                <a:gd name="adj" fmla="val 16667"/>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8465" name="AutoShape 157"/>
            <p:cNvSpPr>
              <a:spLocks noChangeArrowheads="1"/>
            </p:cNvSpPr>
            <p:nvPr/>
          </p:nvSpPr>
          <p:spPr bwMode="gray">
            <a:xfrm>
              <a:off x="752" y="3015"/>
              <a:ext cx="1304" cy="576"/>
            </a:xfrm>
            <a:prstGeom prst="roundRect">
              <a:avLst>
                <a:gd name="adj" fmla="val 50000"/>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8466" name="AutoShape 158"/>
            <p:cNvSpPr>
              <a:spLocks noChangeArrowheads="1"/>
            </p:cNvSpPr>
            <p:nvPr/>
          </p:nvSpPr>
          <p:spPr bwMode="gray">
            <a:xfrm>
              <a:off x="752" y="2599"/>
              <a:ext cx="1304" cy="576"/>
            </a:xfrm>
            <a:prstGeom prst="roundRect">
              <a:avLst>
                <a:gd name="adj" fmla="val 50000"/>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8467" name="Text Box 159"/>
            <p:cNvSpPr txBox="1">
              <a:spLocks noChangeArrowheads="1"/>
            </p:cNvSpPr>
            <p:nvPr/>
          </p:nvSpPr>
          <p:spPr bwMode="gray">
            <a:xfrm>
              <a:off x="768" y="2901"/>
              <a:ext cx="1296" cy="444"/>
            </a:xfrm>
            <a:prstGeom prst="rect">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800" b="1">
                  <a:solidFill>
                    <a:schemeClr val="bg1"/>
                  </a:solidFill>
                </a:rPr>
                <a:t>就绪状态</a:t>
              </a:r>
            </a:p>
          </p:txBody>
        </p:sp>
      </p:grpSp>
      <p:sp>
        <p:nvSpPr>
          <p:cNvPr id="38053" name="AutoShape 165"/>
          <p:cNvSpPr>
            <a:spLocks noChangeArrowheads="1"/>
          </p:cNvSpPr>
          <p:nvPr/>
        </p:nvSpPr>
        <p:spPr bwMode="gray">
          <a:xfrm rot="-5400000">
            <a:off x="2937670" y="2802732"/>
            <a:ext cx="319087" cy="457200"/>
          </a:xfrm>
          <a:prstGeom prst="leftArrow">
            <a:avLst>
              <a:gd name="adj1" fmla="val 31250"/>
              <a:gd name="adj2" fmla="val 53648"/>
            </a:avLst>
          </a:prstGeom>
          <a:gradFill rotWithShape="1">
            <a:gsLst>
              <a:gs pos="0">
                <a:srgbClr val="666699"/>
              </a:gs>
              <a:gs pos="100000">
                <a:srgbClr val="BEBED4"/>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2400"/>
              <a:t> </a:t>
            </a:r>
          </a:p>
        </p:txBody>
      </p:sp>
      <p:sp>
        <p:nvSpPr>
          <p:cNvPr id="38054" name="AutoShape 166"/>
          <p:cNvSpPr>
            <a:spLocks noChangeArrowheads="1"/>
          </p:cNvSpPr>
          <p:nvPr/>
        </p:nvSpPr>
        <p:spPr bwMode="gray">
          <a:xfrm rot="-5400000">
            <a:off x="2937669" y="4366419"/>
            <a:ext cx="319088" cy="457200"/>
          </a:xfrm>
          <a:prstGeom prst="leftArrow">
            <a:avLst>
              <a:gd name="adj1" fmla="val 31250"/>
              <a:gd name="adj2" fmla="val 53648"/>
            </a:avLst>
          </a:prstGeom>
          <a:gradFill rotWithShape="1">
            <a:gsLst>
              <a:gs pos="0">
                <a:srgbClr val="666699"/>
              </a:gs>
              <a:gs pos="100000">
                <a:srgbClr val="BEBED4"/>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2400"/>
              <a:t> </a:t>
            </a:r>
          </a:p>
        </p:txBody>
      </p:sp>
      <p:sp>
        <p:nvSpPr>
          <p:cNvPr id="38055" name="AutoShape 167"/>
          <p:cNvSpPr>
            <a:spLocks noChangeArrowheads="1"/>
          </p:cNvSpPr>
          <p:nvPr/>
        </p:nvSpPr>
        <p:spPr bwMode="gray">
          <a:xfrm rot="-5400000">
            <a:off x="2937670" y="3567907"/>
            <a:ext cx="319087" cy="457200"/>
          </a:xfrm>
          <a:prstGeom prst="leftArrow">
            <a:avLst>
              <a:gd name="adj1" fmla="val 31250"/>
              <a:gd name="adj2" fmla="val 53648"/>
            </a:avLst>
          </a:prstGeom>
          <a:gradFill rotWithShape="1">
            <a:gsLst>
              <a:gs pos="0">
                <a:srgbClr val="666699"/>
              </a:gs>
              <a:gs pos="100000">
                <a:srgbClr val="BEBED4"/>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2400"/>
              <a:t> </a:t>
            </a:r>
          </a:p>
        </p:txBody>
      </p:sp>
      <p:sp>
        <p:nvSpPr>
          <p:cNvPr id="38056" name="Text Box 168"/>
          <p:cNvSpPr txBox="1">
            <a:spLocks noChangeArrowheads="1"/>
          </p:cNvSpPr>
          <p:nvPr/>
        </p:nvSpPr>
        <p:spPr bwMode="gray">
          <a:xfrm>
            <a:off x="2184401" y="4418013"/>
            <a:ext cx="1846263" cy="336550"/>
          </a:xfrm>
          <a:prstGeom prst="rect">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a:t>任务优先级足够高</a:t>
            </a:r>
          </a:p>
        </p:txBody>
      </p:sp>
      <p:grpSp>
        <p:nvGrpSpPr>
          <p:cNvPr id="38048" name="Group 160"/>
          <p:cNvGrpSpPr/>
          <p:nvPr/>
        </p:nvGrpSpPr>
        <p:grpSpPr bwMode="auto">
          <a:xfrm>
            <a:off x="4078289" y="3140076"/>
            <a:ext cx="612775" cy="633413"/>
            <a:chOff x="2190" y="1402"/>
            <a:chExt cx="844" cy="843"/>
          </a:xfrm>
        </p:grpSpPr>
        <p:grpSp>
          <p:nvGrpSpPr>
            <p:cNvPr id="18459" name="Group 161"/>
            <p:cNvGrpSpPr/>
            <p:nvPr/>
          </p:nvGrpSpPr>
          <p:grpSpPr bwMode="auto">
            <a:xfrm>
              <a:off x="2190" y="1402"/>
              <a:ext cx="844" cy="843"/>
              <a:chOff x="2016" y="1920"/>
              <a:chExt cx="1680" cy="1680"/>
            </a:xfrm>
          </p:grpSpPr>
          <p:sp>
            <p:nvSpPr>
              <p:cNvPr id="18461" name="Oval 162"/>
              <p:cNvSpPr>
                <a:spLocks noChangeArrowheads="1"/>
              </p:cNvSpPr>
              <p:nvPr/>
            </p:nvSpPr>
            <p:spPr bwMode="gray">
              <a:xfrm>
                <a:off x="2016" y="1920"/>
                <a:ext cx="1680" cy="1680"/>
              </a:xfrm>
              <a:prstGeom prst="ellipse">
                <a:avLst/>
              </a:prstGeom>
              <a:gradFill rotWithShape="1">
                <a:gsLst>
                  <a:gs pos="0">
                    <a:srgbClr val="F14343"/>
                  </a:gs>
                  <a:gs pos="100000">
                    <a:srgbClr val="922929"/>
                  </a:gs>
                </a:gsLst>
                <a:lin ang="5400000" scaled="1"/>
              </a:gradFill>
              <a:ln w="25400">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8462" name="Freeform 163"/>
              <p:cNvSpPr/>
              <p:nvPr/>
            </p:nvSpPr>
            <p:spPr bwMode="gray">
              <a:xfrm>
                <a:off x="2208" y="1948"/>
                <a:ext cx="1296" cy="634"/>
              </a:xfrm>
              <a:custGeom>
                <a:avLst/>
                <a:gdLst>
                  <a:gd name="T0" fmla="*/ 1205 w 1321"/>
                  <a:gd name="T1" fmla="*/ 252 h 712"/>
                  <a:gd name="T2" fmla="*/ 1220 w 1321"/>
                  <a:gd name="T3" fmla="*/ 279 h 712"/>
                  <a:gd name="T4" fmla="*/ 1223 w 1321"/>
                  <a:gd name="T5" fmla="*/ 302 h 712"/>
                  <a:gd name="T6" fmla="*/ 1218 w 1321"/>
                  <a:gd name="T7" fmla="*/ 324 h 712"/>
                  <a:gd name="T8" fmla="*/ 1202 w 1321"/>
                  <a:gd name="T9" fmla="*/ 345 h 712"/>
                  <a:gd name="T10" fmla="*/ 1178 w 1321"/>
                  <a:gd name="T11" fmla="*/ 364 h 712"/>
                  <a:gd name="T12" fmla="*/ 1148 w 1321"/>
                  <a:gd name="T13" fmla="*/ 380 h 712"/>
                  <a:gd name="T14" fmla="*/ 1108 w 1321"/>
                  <a:gd name="T15" fmla="*/ 394 h 712"/>
                  <a:gd name="T16" fmla="*/ 1063 w 1321"/>
                  <a:gd name="T17" fmla="*/ 409 h 712"/>
                  <a:gd name="T18" fmla="*/ 1011 w 1321"/>
                  <a:gd name="T19" fmla="*/ 419 h 712"/>
                  <a:gd name="T20" fmla="*/ 955 w 1321"/>
                  <a:gd name="T21" fmla="*/ 429 h 712"/>
                  <a:gd name="T22" fmla="*/ 896 w 1321"/>
                  <a:gd name="T23" fmla="*/ 436 h 712"/>
                  <a:gd name="T24" fmla="*/ 830 w 1321"/>
                  <a:gd name="T25" fmla="*/ 443 h 712"/>
                  <a:gd name="T26" fmla="*/ 763 w 1321"/>
                  <a:gd name="T27" fmla="*/ 446 h 712"/>
                  <a:gd name="T28" fmla="*/ 737 w 1321"/>
                  <a:gd name="T29" fmla="*/ 448 h 712"/>
                  <a:gd name="T30" fmla="*/ 441 w 1321"/>
                  <a:gd name="T31" fmla="*/ 448 h 712"/>
                  <a:gd name="T32" fmla="*/ 437 w 1321"/>
                  <a:gd name="T33" fmla="*/ 448 h 712"/>
                  <a:gd name="T34" fmla="*/ 379 w 1321"/>
                  <a:gd name="T35" fmla="*/ 445 h 712"/>
                  <a:gd name="T36" fmla="*/ 323 w 1321"/>
                  <a:gd name="T37" fmla="*/ 443 h 712"/>
                  <a:gd name="T38" fmla="*/ 270 w 1321"/>
                  <a:gd name="T39" fmla="*/ 438 h 712"/>
                  <a:gd name="T40" fmla="*/ 219 w 1321"/>
                  <a:gd name="T41" fmla="*/ 434 h 712"/>
                  <a:gd name="T42" fmla="*/ 173 w 1321"/>
                  <a:gd name="T43" fmla="*/ 426 h 712"/>
                  <a:gd name="T44" fmla="*/ 130 w 1321"/>
                  <a:gd name="T45" fmla="*/ 416 h 712"/>
                  <a:gd name="T46" fmla="*/ 94 w 1321"/>
                  <a:gd name="T47" fmla="*/ 408 h 712"/>
                  <a:gd name="T48" fmla="*/ 63 w 1321"/>
                  <a:gd name="T49" fmla="*/ 396 h 712"/>
                  <a:gd name="T50" fmla="*/ 35 w 1321"/>
                  <a:gd name="T51" fmla="*/ 382 h 712"/>
                  <a:gd name="T52" fmla="*/ 18 w 1321"/>
                  <a:gd name="T53" fmla="*/ 366 h 712"/>
                  <a:gd name="T54" fmla="*/ 6 w 1321"/>
                  <a:gd name="T55" fmla="*/ 348 h 712"/>
                  <a:gd name="T56" fmla="*/ 0 w 1321"/>
                  <a:gd name="T57" fmla="*/ 329 h 712"/>
                  <a:gd name="T58" fmla="*/ 0 w 1321"/>
                  <a:gd name="T59" fmla="*/ 327 h 712"/>
                  <a:gd name="T60" fmla="*/ 4 w 1321"/>
                  <a:gd name="T61" fmla="*/ 306 h 712"/>
                  <a:gd name="T62" fmla="*/ 16 w 1321"/>
                  <a:gd name="T63" fmla="*/ 280 h 712"/>
                  <a:gd name="T64" fmla="*/ 47 w 1321"/>
                  <a:gd name="T65" fmla="*/ 232 h 712"/>
                  <a:gd name="T66" fmla="*/ 86 w 1321"/>
                  <a:gd name="T67" fmla="*/ 188 h 712"/>
                  <a:gd name="T68" fmla="*/ 135 w 1321"/>
                  <a:gd name="T69" fmla="*/ 148 h 712"/>
                  <a:gd name="T70" fmla="*/ 188 w 1321"/>
                  <a:gd name="T71" fmla="*/ 111 h 712"/>
                  <a:gd name="T72" fmla="*/ 250 w 1321"/>
                  <a:gd name="T73" fmla="*/ 78 h 712"/>
                  <a:gd name="T74" fmla="*/ 317 w 1321"/>
                  <a:gd name="T75" fmla="*/ 52 h 712"/>
                  <a:gd name="T76" fmla="*/ 384 w 1321"/>
                  <a:gd name="T77" fmla="*/ 29 h 712"/>
                  <a:gd name="T78" fmla="*/ 461 w 1321"/>
                  <a:gd name="T79" fmla="*/ 13 h 712"/>
                  <a:gd name="T80" fmla="*/ 538 w 1321"/>
                  <a:gd name="T81" fmla="*/ 4 h 712"/>
                  <a:gd name="T82" fmla="*/ 618 w 1321"/>
                  <a:gd name="T83" fmla="*/ 0 h 712"/>
                  <a:gd name="T84" fmla="*/ 618 w 1321"/>
                  <a:gd name="T85" fmla="*/ 0 h 712"/>
                  <a:gd name="T86" fmla="*/ 703 w 1321"/>
                  <a:gd name="T87" fmla="*/ 4 h 712"/>
                  <a:gd name="T88" fmla="*/ 785 w 1321"/>
                  <a:gd name="T89" fmla="*/ 14 h 712"/>
                  <a:gd name="T90" fmla="*/ 863 w 1321"/>
                  <a:gd name="T91" fmla="*/ 33 h 712"/>
                  <a:gd name="T92" fmla="*/ 936 w 1321"/>
                  <a:gd name="T93" fmla="*/ 56 h 712"/>
                  <a:gd name="T94" fmla="*/ 1003 w 1321"/>
                  <a:gd name="T95" fmla="*/ 86 h 712"/>
                  <a:gd name="T96" fmla="*/ 1064 w 1321"/>
                  <a:gd name="T97" fmla="*/ 122 h 712"/>
                  <a:gd name="T98" fmla="*/ 1119 w 1321"/>
                  <a:gd name="T99" fmla="*/ 161 h 712"/>
                  <a:gd name="T100" fmla="*/ 1166 w 1321"/>
                  <a:gd name="T101" fmla="*/ 204 h 712"/>
                  <a:gd name="T102" fmla="*/ 1205 w 1321"/>
                  <a:gd name="T103" fmla="*/ 252 h 712"/>
                  <a:gd name="T104" fmla="*/ 1205 w 1321"/>
                  <a:gd name="T105" fmla="*/ 252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chemeClr val="bg1"/>
                  </a:gs>
                  <a:gs pos="100000">
                    <a:srgbClr val="FF3300"/>
                  </a:gs>
                </a:gsLst>
                <a:lin ang="5400000" scaled="1"/>
              </a:gradFill>
              <a:ln>
                <a:noFill/>
              </a:ln>
              <a:extLst>
                <a:ext uri="{91240B29-F687-4F45-9708-019B960494DF}">
                  <a14:hiddenLine xmlns:a14="http://schemas.microsoft.com/office/drawing/2010/main" w="0">
                    <a:solidFill>
                      <a:srgbClr val="BBF6EE"/>
                    </a:solidFill>
                    <a:prstDash val="solid"/>
                    <a:round/>
                  </a14:hiddenLine>
                </a:ext>
              </a:extLst>
            </p:spPr>
            <p:txBody>
              <a:bodyPr/>
              <a:lstStyle/>
              <a:p>
                <a:endParaRPr lang="zh-CN" altLang="en-US"/>
              </a:p>
            </p:txBody>
          </p:sp>
        </p:grpSp>
        <p:sp>
          <p:nvSpPr>
            <p:cNvPr id="18460" name="Text Box 164"/>
            <p:cNvSpPr txBox="1">
              <a:spLocks noChangeArrowheads="1"/>
            </p:cNvSpPr>
            <p:nvPr/>
          </p:nvSpPr>
          <p:spPr bwMode="gray">
            <a:xfrm>
              <a:off x="2214" y="1643"/>
              <a:ext cx="796"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1200"/>
                <a:t>消息</a:t>
              </a:r>
            </a:p>
          </p:txBody>
        </p:sp>
      </p:grpSp>
      <p:sp>
        <p:nvSpPr>
          <p:cNvPr id="18451" name="Line 180"/>
          <p:cNvSpPr>
            <a:spLocks noChangeShapeType="1"/>
          </p:cNvSpPr>
          <p:nvPr/>
        </p:nvSpPr>
        <p:spPr bwMode="auto">
          <a:xfrm>
            <a:off x="4600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8069" name="Group 181"/>
          <p:cNvGrpSpPr/>
          <p:nvPr/>
        </p:nvGrpSpPr>
        <p:grpSpPr bwMode="auto">
          <a:xfrm>
            <a:off x="7753351" y="3889376"/>
            <a:ext cx="2557463" cy="347663"/>
            <a:chOff x="3800" y="2455"/>
            <a:chExt cx="1611" cy="219"/>
          </a:xfrm>
        </p:grpSpPr>
        <p:grpSp>
          <p:nvGrpSpPr>
            <p:cNvPr id="18455" name="Group 182"/>
            <p:cNvGrpSpPr/>
            <p:nvPr/>
          </p:nvGrpSpPr>
          <p:grpSpPr bwMode="auto">
            <a:xfrm>
              <a:off x="4042" y="2455"/>
              <a:ext cx="1369" cy="212"/>
              <a:chOff x="2645" y="1815"/>
              <a:chExt cx="944" cy="679"/>
            </a:xfrm>
          </p:grpSpPr>
          <p:sp>
            <p:nvSpPr>
              <p:cNvPr id="18457" name="Rectangle 183"/>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完成具体功能</a:t>
                </a:r>
              </a:p>
            </p:txBody>
          </p:sp>
          <p:sp>
            <p:nvSpPr>
              <p:cNvPr id="18458" name="AutoShape 184"/>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18456" name="Freeform 185"/>
            <p:cNvSpPr/>
            <p:nvPr/>
          </p:nvSpPr>
          <p:spPr bwMode="auto">
            <a:xfrm rot="5400000">
              <a:off x="3875" y="2508"/>
              <a:ext cx="91" cy="24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8074" name="AutoShape 186"/>
          <p:cNvSpPr>
            <a:spLocks noChangeArrowheads="1"/>
          </p:cNvSpPr>
          <p:nvPr/>
        </p:nvSpPr>
        <p:spPr bwMode="auto">
          <a:xfrm>
            <a:off x="1882775" y="2276475"/>
            <a:ext cx="2852738" cy="3048000"/>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8075" name="Rectangle 187"/>
          <p:cNvSpPr>
            <a:spLocks noChangeArrowheads="1"/>
          </p:cNvSpPr>
          <p:nvPr/>
        </p:nvSpPr>
        <p:spPr bwMode="auto">
          <a:xfrm>
            <a:off x="4800600" y="2276475"/>
            <a:ext cx="5564188" cy="3048000"/>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7892"/>
                                        </p:tgtEl>
                                        <p:attrNameLst>
                                          <p:attrName>style.visibility</p:attrName>
                                        </p:attrNameLst>
                                      </p:cBhvr>
                                      <p:to>
                                        <p:strVal val="visible"/>
                                      </p:to>
                                    </p:set>
                                    <p:animEffect transition="in" filter="blinds(horizontal)">
                                      <p:cBhvr>
                                        <p:cTn id="7" dur="500"/>
                                        <p:tgtEl>
                                          <p:spTgt spid="37892"/>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38074"/>
                                        </p:tgtEl>
                                        <p:attrNameLst>
                                          <p:attrName>style.visibility</p:attrName>
                                        </p:attrNameLst>
                                      </p:cBhvr>
                                      <p:to>
                                        <p:strVal val="visible"/>
                                      </p:to>
                                    </p:set>
                                    <p:animEffect transition="in" filter="slide(fromBottom)">
                                      <p:cBhvr>
                                        <p:cTn id="10" dur="500"/>
                                        <p:tgtEl>
                                          <p:spTgt spid="38074"/>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38075"/>
                                        </p:tgtEl>
                                        <p:attrNameLst>
                                          <p:attrName>style.visibility</p:attrName>
                                        </p:attrNameLst>
                                      </p:cBhvr>
                                      <p:to>
                                        <p:strVal val="visible"/>
                                      </p:to>
                                    </p:set>
                                    <p:animEffect transition="in" filter="slide(fromBottom)">
                                      <p:cBhvr>
                                        <p:cTn id="13" dur="500"/>
                                        <p:tgtEl>
                                          <p:spTgt spid="38075"/>
                                        </p:tgtEl>
                                      </p:cBhvr>
                                    </p:animEffec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37893"/>
                                        </p:tgtEl>
                                        <p:attrNameLst>
                                          <p:attrName>style.visibility</p:attrName>
                                        </p:attrNameLst>
                                      </p:cBhvr>
                                      <p:to>
                                        <p:strVal val="visible"/>
                                      </p:to>
                                    </p:se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38036"/>
                                        </p:tgtEl>
                                        <p:attrNameLst>
                                          <p:attrName>style.visibility</p:attrName>
                                        </p:attrNameLst>
                                      </p:cBhvr>
                                      <p:to>
                                        <p:strVal val="visible"/>
                                      </p:to>
                                    </p:set>
                                    <p:animEffect transition="in" filter="wipe(up)">
                                      <p:cBhvr>
                                        <p:cTn id="20" dur="500"/>
                                        <p:tgtEl>
                                          <p:spTgt spid="38036"/>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37902"/>
                                        </p:tgtEl>
                                        <p:attrNameLst>
                                          <p:attrName>style.visibility</p:attrName>
                                        </p:attrNameLst>
                                      </p:cBhvr>
                                      <p:to>
                                        <p:strVal val="visible"/>
                                      </p:to>
                                    </p:set>
                                    <p:animEffect transition="in" filter="wipe(up)">
                                      <p:cBhvr>
                                        <p:cTn id="23" dur="500"/>
                                        <p:tgtEl>
                                          <p:spTgt spid="37902"/>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38053"/>
                                        </p:tgtEl>
                                        <p:attrNameLst>
                                          <p:attrName>style.visibility</p:attrName>
                                        </p:attrNameLst>
                                      </p:cBhvr>
                                      <p:to>
                                        <p:strVal val="visible"/>
                                      </p:to>
                                    </p:set>
                                    <p:animEffect transition="in" filter="wipe(up)">
                                      <p:cBhvr>
                                        <p:cTn id="27" dur="500"/>
                                        <p:tgtEl>
                                          <p:spTgt spid="38053"/>
                                        </p:tgtEl>
                                      </p:cBhvr>
                                    </p:animEffect>
                                  </p:childTnLst>
                                </p:cTn>
                              </p:par>
                            </p:childTnLst>
                          </p:cTn>
                        </p:par>
                        <p:par>
                          <p:cTn id="28" fill="hold">
                            <p:stCondLst>
                              <p:cond delay="1500"/>
                            </p:stCondLst>
                            <p:childTnLst>
                              <p:par>
                                <p:cTn id="29" presetID="22" presetClass="entr" presetSubtype="1" fill="hold" nodeType="afterEffect">
                                  <p:stCondLst>
                                    <p:cond delay="0"/>
                                  </p:stCondLst>
                                  <p:childTnLst>
                                    <p:set>
                                      <p:cBhvr>
                                        <p:cTn id="30" dur="1" fill="hold">
                                          <p:stCondLst>
                                            <p:cond delay="0"/>
                                          </p:stCondLst>
                                        </p:cTn>
                                        <p:tgtEl>
                                          <p:spTgt spid="38030"/>
                                        </p:tgtEl>
                                        <p:attrNameLst>
                                          <p:attrName>style.visibility</p:attrName>
                                        </p:attrNameLst>
                                      </p:cBhvr>
                                      <p:to>
                                        <p:strVal val="visible"/>
                                      </p:to>
                                    </p:set>
                                    <p:animEffect transition="in" filter="wipe(up)">
                                      <p:cBhvr>
                                        <p:cTn id="31" dur="500"/>
                                        <p:tgtEl>
                                          <p:spTgt spid="38030"/>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37903"/>
                                        </p:tgtEl>
                                        <p:attrNameLst>
                                          <p:attrName>style.visibility</p:attrName>
                                        </p:attrNameLst>
                                      </p:cBhvr>
                                      <p:to>
                                        <p:strVal val="visible"/>
                                      </p:to>
                                    </p:set>
                                    <p:animEffect transition="in" filter="wipe(up)">
                                      <p:cBhvr>
                                        <p:cTn id="34" dur="500"/>
                                        <p:tgtEl>
                                          <p:spTgt spid="37903"/>
                                        </p:tgtEl>
                                      </p:cBhvr>
                                    </p:animEffect>
                                  </p:childTnLst>
                                </p:cTn>
                              </p:par>
                            </p:childTnLst>
                          </p:cTn>
                        </p:par>
                        <p:par>
                          <p:cTn id="35" fill="hold">
                            <p:stCondLst>
                              <p:cond delay="2000"/>
                            </p:stCondLst>
                            <p:childTnLst>
                              <p:par>
                                <p:cTn id="36" presetID="22" presetClass="entr" presetSubtype="8" fill="hold" nodeType="afterEffect">
                                  <p:stCondLst>
                                    <p:cond delay="0"/>
                                  </p:stCondLst>
                                  <p:childTnLst>
                                    <p:set>
                                      <p:cBhvr>
                                        <p:cTn id="37" dur="1" fill="hold">
                                          <p:stCondLst>
                                            <p:cond delay="0"/>
                                          </p:stCondLst>
                                        </p:cTn>
                                        <p:tgtEl>
                                          <p:spTgt spid="38067"/>
                                        </p:tgtEl>
                                        <p:attrNameLst>
                                          <p:attrName>style.visibility</p:attrName>
                                        </p:attrNameLst>
                                      </p:cBhvr>
                                      <p:to>
                                        <p:strVal val="visible"/>
                                      </p:to>
                                    </p:set>
                                    <p:animEffect transition="in" filter="wipe(left)">
                                      <p:cBhvr>
                                        <p:cTn id="38" dur="500"/>
                                        <p:tgtEl>
                                          <p:spTgt spid="38067"/>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8048"/>
                                        </p:tgtEl>
                                        <p:attrNameLst>
                                          <p:attrName>style.visibility</p:attrName>
                                        </p:attrNameLst>
                                      </p:cBhvr>
                                      <p:to>
                                        <p:strVal val="visible"/>
                                      </p:to>
                                    </p:set>
                                  </p:childTnLst>
                                </p:cTn>
                              </p:par>
                            </p:childTnLst>
                          </p:cTn>
                        </p:par>
                        <p:par>
                          <p:cTn id="43" fill="hold">
                            <p:stCondLst>
                              <p:cond delay="0"/>
                            </p:stCondLst>
                            <p:childTnLst>
                              <p:par>
                                <p:cTn id="44" presetID="35" presetClass="path" presetSubtype="0" accel="50000" decel="50000" fill="hold" nodeType="afterEffect">
                                  <p:stCondLst>
                                    <p:cond delay="0"/>
                                  </p:stCondLst>
                                  <p:childTnLst>
                                    <p:animMotion origin="layout" path="M 2.77778E-6 4.81481E-6 L -0.13021 4.81481E-6 " pathEditMode="relative" rAng="0" ptsTypes="AA">
                                      <p:cBhvr>
                                        <p:cTn id="45" dur="2000" fill="hold"/>
                                        <p:tgtEl>
                                          <p:spTgt spid="38048"/>
                                        </p:tgtEl>
                                        <p:attrNameLst>
                                          <p:attrName>ppt_x</p:attrName>
                                          <p:attrName>ppt_y</p:attrName>
                                        </p:attrNameLst>
                                      </p:cBhvr>
                                      <p:rCtr x="-6510" y="0"/>
                                    </p:animMotion>
                                  </p:childTnLst>
                                </p:cTn>
                              </p:par>
                            </p:childTnLst>
                          </p:cTn>
                        </p:par>
                      </p:childTnLst>
                    </p:cTn>
                  </p:par>
                  <p:par>
                    <p:cTn id="46" fill="hold">
                      <p:stCondLst>
                        <p:cond delay="indefinite"/>
                      </p:stCondLst>
                      <p:childTnLst>
                        <p:par>
                          <p:cTn id="47" fill="hold">
                            <p:stCondLst>
                              <p:cond delay="0"/>
                            </p:stCondLst>
                            <p:childTnLst>
                              <p:par>
                                <p:cTn id="48" presetID="9" presetClass="exit" presetSubtype="0" fill="hold" nodeType="clickEffect">
                                  <p:stCondLst>
                                    <p:cond delay="0"/>
                                  </p:stCondLst>
                                  <p:childTnLst>
                                    <p:animEffect transition="out" filter="dissolve">
                                      <p:cBhvr>
                                        <p:cTn id="49" dur="500"/>
                                        <p:tgtEl>
                                          <p:spTgt spid="38048"/>
                                        </p:tgtEl>
                                      </p:cBhvr>
                                    </p:animEffect>
                                    <p:set>
                                      <p:cBhvr>
                                        <p:cTn id="50" dur="1" fill="hold">
                                          <p:stCondLst>
                                            <p:cond delay="499"/>
                                          </p:stCondLst>
                                        </p:cTn>
                                        <p:tgtEl>
                                          <p:spTgt spid="38048"/>
                                        </p:tgtEl>
                                        <p:attrNameLst>
                                          <p:attrName>style.visibility</p:attrName>
                                        </p:attrNameLst>
                                      </p:cBhvr>
                                      <p:to>
                                        <p:strVal val="hidden"/>
                                      </p:to>
                                    </p:set>
                                  </p:childTnLst>
                                </p:cTn>
                              </p:par>
                            </p:childTnLst>
                          </p:cTn>
                        </p:par>
                        <p:par>
                          <p:cTn id="51" fill="hold">
                            <p:stCondLst>
                              <p:cond delay="500"/>
                            </p:stCondLst>
                            <p:childTnLst>
                              <p:par>
                                <p:cTn id="52" presetID="22" presetClass="entr" presetSubtype="1" fill="hold" grpId="0" nodeType="afterEffect">
                                  <p:stCondLst>
                                    <p:cond delay="0"/>
                                  </p:stCondLst>
                                  <p:childTnLst>
                                    <p:set>
                                      <p:cBhvr>
                                        <p:cTn id="53" dur="1" fill="hold">
                                          <p:stCondLst>
                                            <p:cond delay="0"/>
                                          </p:stCondLst>
                                        </p:cTn>
                                        <p:tgtEl>
                                          <p:spTgt spid="38055"/>
                                        </p:tgtEl>
                                        <p:attrNameLst>
                                          <p:attrName>style.visibility</p:attrName>
                                        </p:attrNameLst>
                                      </p:cBhvr>
                                      <p:to>
                                        <p:strVal val="visible"/>
                                      </p:to>
                                    </p:set>
                                    <p:animEffect transition="in" filter="wipe(up)">
                                      <p:cBhvr>
                                        <p:cTn id="54" dur="500"/>
                                        <p:tgtEl>
                                          <p:spTgt spid="38055"/>
                                        </p:tgtEl>
                                      </p:cBhvr>
                                    </p:animEffect>
                                  </p:childTnLst>
                                </p:cTn>
                              </p:par>
                            </p:childTnLst>
                          </p:cTn>
                        </p:par>
                        <p:par>
                          <p:cTn id="55" fill="hold">
                            <p:stCondLst>
                              <p:cond delay="1000"/>
                            </p:stCondLst>
                            <p:childTnLst>
                              <p:par>
                                <p:cTn id="56" presetID="22" presetClass="entr" presetSubtype="1" fill="hold" nodeType="afterEffect">
                                  <p:stCondLst>
                                    <p:cond delay="0"/>
                                  </p:stCondLst>
                                  <p:childTnLst>
                                    <p:set>
                                      <p:cBhvr>
                                        <p:cTn id="57" dur="1" fill="hold">
                                          <p:stCondLst>
                                            <p:cond delay="0"/>
                                          </p:stCondLst>
                                        </p:cTn>
                                        <p:tgtEl>
                                          <p:spTgt spid="38042"/>
                                        </p:tgtEl>
                                        <p:attrNameLst>
                                          <p:attrName>style.visibility</p:attrName>
                                        </p:attrNameLst>
                                      </p:cBhvr>
                                      <p:to>
                                        <p:strVal val="visible"/>
                                      </p:to>
                                    </p:set>
                                    <p:animEffect transition="in" filter="wipe(up)">
                                      <p:cBhvr>
                                        <p:cTn id="58" dur="500"/>
                                        <p:tgtEl>
                                          <p:spTgt spid="38042"/>
                                        </p:tgtEl>
                                      </p:cBhvr>
                                    </p:animEffect>
                                  </p:childTnLst>
                                </p:cTn>
                              </p:par>
                            </p:childTnLst>
                          </p:cTn>
                        </p:par>
                        <p:par>
                          <p:cTn id="59" fill="hold">
                            <p:stCondLst>
                              <p:cond delay="1500"/>
                            </p:stCondLst>
                            <p:childTnLst>
                              <p:par>
                                <p:cTn id="60" presetID="1" presetClass="entr" presetSubtype="0" fill="hold" grpId="0" nodeType="afterEffect">
                                  <p:stCondLst>
                                    <p:cond delay="0"/>
                                  </p:stCondLst>
                                  <p:childTnLst>
                                    <p:set>
                                      <p:cBhvr>
                                        <p:cTn id="61" dur="1" fill="hold">
                                          <p:stCondLst>
                                            <p:cond delay="0"/>
                                          </p:stCondLst>
                                        </p:cTn>
                                        <p:tgtEl>
                                          <p:spTgt spid="38056"/>
                                        </p:tgtEl>
                                        <p:attrNameLst>
                                          <p:attrName>style.visibility</p:attrName>
                                        </p:attrNameLst>
                                      </p:cBhvr>
                                      <p:to>
                                        <p:strVal val="visible"/>
                                      </p:to>
                                    </p:set>
                                  </p:childTnLst>
                                </p:cTn>
                              </p:par>
                            </p:childTnLst>
                          </p:cTn>
                        </p:par>
                        <p:par>
                          <p:cTn id="62" fill="hold">
                            <p:stCondLst>
                              <p:cond delay="1500"/>
                            </p:stCondLst>
                            <p:childTnLst>
                              <p:par>
                                <p:cTn id="63" presetID="26" presetClass="emph" presetSubtype="0" fill="hold" grpId="1" nodeType="afterEffect">
                                  <p:stCondLst>
                                    <p:cond delay="0"/>
                                  </p:stCondLst>
                                  <p:childTnLst>
                                    <p:animEffect transition="out" filter="fade">
                                      <p:cBhvr>
                                        <p:cTn id="64" dur="500" tmFilter="0, 0; .2, .5; .8, .5; 1, 0"/>
                                        <p:tgtEl>
                                          <p:spTgt spid="38056"/>
                                        </p:tgtEl>
                                      </p:cBhvr>
                                    </p:animEffect>
                                    <p:animScale>
                                      <p:cBhvr>
                                        <p:cTn id="65" dur="250" autoRev="1" fill="hold"/>
                                        <p:tgtEl>
                                          <p:spTgt spid="38056"/>
                                        </p:tgtEl>
                                      </p:cBhvr>
                                      <p:by x="105000" y="105000"/>
                                    </p:animScale>
                                  </p:childTnLst>
                                </p:cTn>
                              </p:par>
                            </p:childTnLst>
                          </p:cTn>
                        </p:par>
                      </p:childTnLst>
                    </p:cTn>
                  </p:par>
                  <p:par>
                    <p:cTn id="66" fill="hold">
                      <p:stCondLst>
                        <p:cond delay="indefinite"/>
                      </p:stCondLst>
                      <p:childTnLst>
                        <p:par>
                          <p:cTn id="67" fill="hold">
                            <p:stCondLst>
                              <p:cond delay="0"/>
                            </p:stCondLst>
                            <p:childTnLst>
                              <p:par>
                                <p:cTn id="68" presetID="9" presetClass="exit" presetSubtype="0" fill="hold" grpId="2" nodeType="clickEffect">
                                  <p:stCondLst>
                                    <p:cond delay="0"/>
                                  </p:stCondLst>
                                  <p:childTnLst>
                                    <p:animEffect transition="out" filter="dissolve">
                                      <p:cBhvr>
                                        <p:cTn id="69" dur="500"/>
                                        <p:tgtEl>
                                          <p:spTgt spid="38056"/>
                                        </p:tgtEl>
                                      </p:cBhvr>
                                    </p:animEffect>
                                    <p:set>
                                      <p:cBhvr>
                                        <p:cTn id="70" dur="1" fill="hold">
                                          <p:stCondLst>
                                            <p:cond delay="499"/>
                                          </p:stCondLst>
                                        </p:cTn>
                                        <p:tgtEl>
                                          <p:spTgt spid="38056"/>
                                        </p:tgtEl>
                                        <p:attrNameLst>
                                          <p:attrName>style.visibility</p:attrName>
                                        </p:attrNameLst>
                                      </p:cBhvr>
                                      <p:to>
                                        <p:strVal val="hidden"/>
                                      </p:to>
                                    </p:set>
                                  </p:childTnLst>
                                </p:cTn>
                              </p:par>
                            </p:childTnLst>
                          </p:cTn>
                        </p:par>
                        <p:par>
                          <p:cTn id="71" fill="hold">
                            <p:stCondLst>
                              <p:cond delay="500"/>
                            </p:stCondLst>
                            <p:childTnLst>
                              <p:par>
                                <p:cTn id="72" presetID="22" presetClass="entr" presetSubtype="1" fill="hold" grpId="0" nodeType="afterEffect">
                                  <p:stCondLst>
                                    <p:cond delay="0"/>
                                  </p:stCondLst>
                                  <p:childTnLst>
                                    <p:set>
                                      <p:cBhvr>
                                        <p:cTn id="73" dur="1" fill="hold">
                                          <p:stCondLst>
                                            <p:cond delay="0"/>
                                          </p:stCondLst>
                                        </p:cTn>
                                        <p:tgtEl>
                                          <p:spTgt spid="38054"/>
                                        </p:tgtEl>
                                        <p:attrNameLst>
                                          <p:attrName>style.visibility</p:attrName>
                                        </p:attrNameLst>
                                      </p:cBhvr>
                                      <p:to>
                                        <p:strVal val="visible"/>
                                      </p:to>
                                    </p:set>
                                    <p:animEffect transition="in" filter="wipe(up)">
                                      <p:cBhvr>
                                        <p:cTn id="74" dur="500"/>
                                        <p:tgtEl>
                                          <p:spTgt spid="38054"/>
                                        </p:tgtEl>
                                      </p:cBhvr>
                                    </p:animEffect>
                                  </p:childTnLst>
                                </p:cTn>
                              </p:par>
                            </p:childTnLst>
                          </p:cTn>
                        </p:par>
                        <p:par>
                          <p:cTn id="75" fill="hold">
                            <p:stCondLst>
                              <p:cond delay="1000"/>
                            </p:stCondLst>
                            <p:childTnLst>
                              <p:par>
                                <p:cTn id="76" presetID="22" presetClass="entr" presetSubtype="1" fill="hold" nodeType="afterEffect">
                                  <p:stCondLst>
                                    <p:cond delay="0"/>
                                  </p:stCondLst>
                                  <p:childTnLst>
                                    <p:set>
                                      <p:cBhvr>
                                        <p:cTn id="77" dur="1" fill="hold">
                                          <p:stCondLst>
                                            <p:cond delay="0"/>
                                          </p:stCondLst>
                                        </p:cTn>
                                        <p:tgtEl>
                                          <p:spTgt spid="38024"/>
                                        </p:tgtEl>
                                        <p:attrNameLst>
                                          <p:attrName>style.visibility</p:attrName>
                                        </p:attrNameLst>
                                      </p:cBhvr>
                                      <p:to>
                                        <p:strVal val="visible"/>
                                      </p:to>
                                    </p:set>
                                    <p:animEffect transition="in" filter="wipe(up)">
                                      <p:cBhvr>
                                        <p:cTn id="78" dur="500"/>
                                        <p:tgtEl>
                                          <p:spTgt spid="38024"/>
                                        </p:tgtEl>
                                      </p:cBhvr>
                                    </p:animEffect>
                                  </p:childTnLst>
                                </p:cTn>
                              </p:par>
                              <p:par>
                                <p:cTn id="79" presetID="22" presetClass="entr" presetSubtype="1" fill="hold" grpId="0" nodeType="withEffect">
                                  <p:stCondLst>
                                    <p:cond delay="0"/>
                                  </p:stCondLst>
                                  <p:childTnLst>
                                    <p:set>
                                      <p:cBhvr>
                                        <p:cTn id="80" dur="1" fill="hold">
                                          <p:stCondLst>
                                            <p:cond delay="0"/>
                                          </p:stCondLst>
                                        </p:cTn>
                                        <p:tgtEl>
                                          <p:spTgt spid="37901"/>
                                        </p:tgtEl>
                                        <p:attrNameLst>
                                          <p:attrName>style.visibility</p:attrName>
                                        </p:attrNameLst>
                                      </p:cBhvr>
                                      <p:to>
                                        <p:strVal val="visible"/>
                                      </p:to>
                                    </p:set>
                                    <p:animEffect transition="in" filter="wipe(up)">
                                      <p:cBhvr>
                                        <p:cTn id="81" dur="500"/>
                                        <p:tgtEl>
                                          <p:spTgt spid="37901"/>
                                        </p:tgtEl>
                                      </p:cBhvr>
                                    </p:animEffect>
                                  </p:childTnLst>
                                </p:cTn>
                              </p:par>
                            </p:childTnLst>
                          </p:cTn>
                        </p:par>
                        <p:par>
                          <p:cTn id="82" fill="hold">
                            <p:stCondLst>
                              <p:cond delay="1500"/>
                            </p:stCondLst>
                            <p:childTnLst>
                              <p:par>
                                <p:cTn id="83" presetID="22" presetClass="entr" presetSubtype="8" fill="hold" nodeType="afterEffect">
                                  <p:stCondLst>
                                    <p:cond delay="0"/>
                                  </p:stCondLst>
                                  <p:childTnLst>
                                    <p:set>
                                      <p:cBhvr>
                                        <p:cTn id="84" dur="1" fill="hold">
                                          <p:stCondLst>
                                            <p:cond delay="0"/>
                                          </p:stCondLst>
                                        </p:cTn>
                                        <p:tgtEl>
                                          <p:spTgt spid="38069"/>
                                        </p:tgtEl>
                                        <p:attrNameLst>
                                          <p:attrName>style.visibility</p:attrName>
                                        </p:attrNameLst>
                                      </p:cBhvr>
                                      <p:to>
                                        <p:strVal val="visible"/>
                                      </p:to>
                                    </p:set>
                                    <p:animEffect transition="in" filter="wipe(left)">
                                      <p:cBhvr>
                                        <p:cTn id="85" dur="500"/>
                                        <p:tgtEl>
                                          <p:spTgt spid="380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p:bldP spid="37893" grpId="0" animBg="1"/>
      <p:bldP spid="37901" grpId="0" animBg="1"/>
      <p:bldP spid="37902" grpId="0" animBg="1"/>
      <p:bldP spid="37903" grpId="0" animBg="1"/>
      <p:bldP spid="38053" grpId="0" animBg="1"/>
      <p:bldP spid="38054" grpId="0" animBg="1"/>
      <p:bldP spid="38055" grpId="0" animBg="1"/>
      <p:bldP spid="38056" grpId="0" animBg="1"/>
      <p:bldP spid="38056" grpId="1" animBg="1"/>
      <p:bldP spid="38056" grpId="2" animBg="1"/>
      <p:bldP spid="38074" grpId="0" animBg="1"/>
      <p:bldP spid="38075" grpId="0" animBg="1"/>
    </p:bld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AutoShape 2"/>
          <p:cNvSpPr>
            <a:spLocks noChangeArrowheads="1"/>
          </p:cNvSpPr>
          <p:nvPr/>
        </p:nvSpPr>
        <p:spPr bwMode="auto">
          <a:xfrm>
            <a:off x="1774826" y="765176"/>
            <a:ext cx="3376613"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任务设计</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19459" name="Line 3"/>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04" name="AutoShape 4"/>
          <p:cNvSpPr>
            <a:spLocks noChangeArrowheads="1"/>
          </p:cNvSpPr>
          <p:nvPr/>
        </p:nvSpPr>
        <p:spPr bwMode="gray">
          <a:xfrm>
            <a:off x="5465763" y="651868"/>
            <a:ext cx="424021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任务的划分</a:t>
            </a:r>
          </a:p>
        </p:txBody>
      </p:sp>
      <p:sp>
        <p:nvSpPr>
          <p:cNvPr id="25605" name="Rectangle 5"/>
          <p:cNvSpPr>
            <a:spLocks noChangeArrowheads="1"/>
          </p:cNvSpPr>
          <p:nvPr/>
        </p:nvSpPr>
        <p:spPr bwMode="auto">
          <a:xfrm>
            <a:off x="2325689" y="1412876"/>
            <a:ext cx="22431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1.</a:t>
            </a:r>
            <a:r>
              <a:rPr kumimoji="1" lang="zh-CN" altLang="en-US" sz="2000">
                <a:ea typeface="华文新魏" panose="02010800040101010101" pitchFamily="2" charset="-122"/>
              </a:rPr>
              <a:t>任务划分的目标 </a:t>
            </a:r>
          </a:p>
        </p:txBody>
      </p:sp>
      <p:sp>
        <p:nvSpPr>
          <p:cNvPr id="25606" name="Rectangle 6"/>
          <p:cNvSpPr>
            <a:spLocks noChangeArrowheads="1"/>
          </p:cNvSpPr>
          <p:nvPr/>
        </p:nvSpPr>
        <p:spPr bwMode="auto">
          <a:xfrm>
            <a:off x="2316164" y="1952626"/>
            <a:ext cx="766762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eaLnBrk="1" hangingPunct="1">
              <a:spcBef>
                <a:spcPct val="0"/>
              </a:spcBef>
              <a:buClrTx/>
              <a:buFontTx/>
              <a:buNone/>
            </a:pPr>
            <a:r>
              <a:rPr kumimoji="1" lang="en-US" altLang="zh-CN" sz="2000">
                <a:ea typeface="华文新魏" panose="02010800040101010101" pitchFamily="2" charset="-122"/>
              </a:rPr>
              <a:t>      </a:t>
            </a:r>
            <a:r>
              <a:rPr kumimoji="1" lang="zh-CN" altLang="en-US" sz="2000">
                <a:ea typeface="华文新魏" panose="02010800040101010101" pitchFamily="2" charset="-122"/>
              </a:rPr>
              <a:t>在对一个具体的嵌入式应用系统进行任务划分时，可以有不同的任务划分方案。为了选择最佳划分方案，就必须知道任务划分的目标。</a:t>
            </a:r>
          </a:p>
        </p:txBody>
      </p:sp>
      <p:sp>
        <p:nvSpPr>
          <p:cNvPr id="25608" name="AutoShape 8"/>
          <p:cNvSpPr>
            <a:spLocks noChangeArrowheads="1"/>
          </p:cNvSpPr>
          <p:nvPr/>
        </p:nvSpPr>
        <p:spPr bwMode="gray">
          <a:xfrm>
            <a:off x="2495551" y="3157211"/>
            <a:ext cx="4860925" cy="562630"/>
          </a:xfrm>
          <a:prstGeom prst="roundRect">
            <a:avLst>
              <a:gd name="adj" fmla="val 50000"/>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000" b="1">
                <a:solidFill>
                  <a:schemeClr val="bg1"/>
                </a:solidFill>
              </a:rPr>
              <a:t>高效率的系统</a:t>
            </a:r>
          </a:p>
        </p:txBody>
      </p:sp>
      <p:grpSp>
        <p:nvGrpSpPr>
          <p:cNvPr id="25637" name="Group 37"/>
          <p:cNvGrpSpPr>
            <a:grpSpLocks noChangeAspect="1"/>
          </p:cNvGrpSpPr>
          <p:nvPr/>
        </p:nvGrpSpPr>
        <p:grpSpPr bwMode="auto">
          <a:xfrm>
            <a:off x="2495551" y="3700464"/>
            <a:ext cx="981075" cy="954087"/>
            <a:chOff x="624" y="1584"/>
            <a:chExt cx="1248" cy="1296"/>
          </a:xfrm>
        </p:grpSpPr>
        <p:grpSp>
          <p:nvGrpSpPr>
            <p:cNvPr id="19484" name="Group 38"/>
            <p:cNvGrpSpPr>
              <a:grpSpLocks noChangeAspect="1"/>
            </p:cNvGrpSpPr>
            <p:nvPr/>
          </p:nvGrpSpPr>
          <p:grpSpPr bwMode="auto">
            <a:xfrm>
              <a:off x="624" y="1584"/>
              <a:ext cx="1248" cy="1296"/>
              <a:chOff x="2016" y="1920"/>
              <a:chExt cx="1680" cy="1680"/>
            </a:xfrm>
          </p:grpSpPr>
          <p:sp>
            <p:nvSpPr>
              <p:cNvPr id="19486" name="Oval 39"/>
              <p:cNvSpPr>
                <a:spLocks noChangeAspect="1" noChangeArrowheads="1"/>
              </p:cNvSpPr>
              <p:nvPr/>
            </p:nvSpPr>
            <p:spPr bwMode="gray">
              <a:xfrm>
                <a:off x="2016" y="1920"/>
                <a:ext cx="1680" cy="1680"/>
              </a:xfrm>
              <a:prstGeom prst="ellipse">
                <a:avLst/>
              </a:prstGeom>
              <a:gradFill rotWithShape="1">
                <a:gsLst>
                  <a:gs pos="0">
                    <a:srgbClr val="2AADD6"/>
                  </a:gs>
                  <a:gs pos="100000">
                    <a:srgbClr val="1B6E88"/>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9487" name="Freeform 40"/>
              <p:cNvSpPr>
                <a:spLocks noChangeAspect="1"/>
              </p:cNvSpPr>
              <p:nvPr/>
            </p:nvSpPr>
            <p:spPr bwMode="gray">
              <a:xfrm>
                <a:off x="2208" y="1948"/>
                <a:ext cx="1296" cy="634"/>
              </a:xfrm>
              <a:custGeom>
                <a:avLst/>
                <a:gdLst>
                  <a:gd name="T0" fmla="*/ 1205 w 1321"/>
                  <a:gd name="T1" fmla="*/ 252 h 712"/>
                  <a:gd name="T2" fmla="*/ 1220 w 1321"/>
                  <a:gd name="T3" fmla="*/ 279 h 712"/>
                  <a:gd name="T4" fmla="*/ 1223 w 1321"/>
                  <a:gd name="T5" fmla="*/ 302 h 712"/>
                  <a:gd name="T6" fmla="*/ 1218 w 1321"/>
                  <a:gd name="T7" fmla="*/ 324 h 712"/>
                  <a:gd name="T8" fmla="*/ 1202 w 1321"/>
                  <a:gd name="T9" fmla="*/ 345 h 712"/>
                  <a:gd name="T10" fmla="*/ 1178 w 1321"/>
                  <a:gd name="T11" fmla="*/ 364 h 712"/>
                  <a:gd name="T12" fmla="*/ 1148 w 1321"/>
                  <a:gd name="T13" fmla="*/ 380 h 712"/>
                  <a:gd name="T14" fmla="*/ 1108 w 1321"/>
                  <a:gd name="T15" fmla="*/ 394 h 712"/>
                  <a:gd name="T16" fmla="*/ 1063 w 1321"/>
                  <a:gd name="T17" fmla="*/ 409 h 712"/>
                  <a:gd name="T18" fmla="*/ 1011 w 1321"/>
                  <a:gd name="T19" fmla="*/ 419 h 712"/>
                  <a:gd name="T20" fmla="*/ 955 w 1321"/>
                  <a:gd name="T21" fmla="*/ 429 h 712"/>
                  <a:gd name="T22" fmla="*/ 896 w 1321"/>
                  <a:gd name="T23" fmla="*/ 436 h 712"/>
                  <a:gd name="T24" fmla="*/ 830 w 1321"/>
                  <a:gd name="T25" fmla="*/ 443 h 712"/>
                  <a:gd name="T26" fmla="*/ 763 w 1321"/>
                  <a:gd name="T27" fmla="*/ 446 h 712"/>
                  <a:gd name="T28" fmla="*/ 737 w 1321"/>
                  <a:gd name="T29" fmla="*/ 448 h 712"/>
                  <a:gd name="T30" fmla="*/ 441 w 1321"/>
                  <a:gd name="T31" fmla="*/ 448 h 712"/>
                  <a:gd name="T32" fmla="*/ 437 w 1321"/>
                  <a:gd name="T33" fmla="*/ 448 h 712"/>
                  <a:gd name="T34" fmla="*/ 379 w 1321"/>
                  <a:gd name="T35" fmla="*/ 445 h 712"/>
                  <a:gd name="T36" fmla="*/ 323 w 1321"/>
                  <a:gd name="T37" fmla="*/ 443 h 712"/>
                  <a:gd name="T38" fmla="*/ 270 w 1321"/>
                  <a:gd name="T39" fmla="*/ 438 h 712"/>
                  <a:gd name="T40" fmla="*/ 219 w 1321"/>
                  <a:gd name="T41" fmla="*/ 434 h 712"/>
                  <a:gd name="T42" fmla="*/ 173 w 1321"/>
                  <a:gd name="T43" fmla="*/ 426 h 712"/>
                  <a:gd name="T44" fmla="*/ 130 w 1321"/>
                  <a:gd name="T45" fmla="*/ 416 h 712"/>
                  <a:gd name="T46" fmla="*/ 94 w 1321"/>
                  <a:gd name="T47" fmla="*/ 408 h 712"/>
                  <a:gd name="T48" fmla="*/ 63 w 1321"/>
                  <a:gd name="T49" fmla="*/ 396 h 712"/>
                  <a:gd name="T50" fmla="*/ 35 w 1321"/>
                  <a:gd name="T51" fmla="*/ 382 h 712"/>
                  <a:gd name="T52" fmla="*/ 18 w 1321"/>
                  <a:gd name="T53" fmla="*/ 366 h 712"/>
                  <a:gd name="T54" fmla="*/ 6 w 1321"/>
                  <a:gd name="T55" fmla="*/ 348 h 712"/>
                  <a:gd name="T56" fmla="*/ 0 w 1321"/>
                  <a:gd name="T57" fmla="*/ 329 h 712"/>
                  <a:gd name="T58" fmla="*/ 0 w 1321"/>
                  <a:gd name="T59" fmla="*/ 327 h 712"/>
                  <a:gd name="T60" fmla="*/ 4 w 1321"/>
                  <a:gd name="T61" fmla="*/ 306 h 712"/>
                  <a:gd name="T62" fmla="*/ 16 w 1321"/>
                  <a:gd name="T63" fmla="*/ 280 h 712"/>
                  <a:gd name="T64" fmla="*/ 47 w 1321"/>
                  <a:gd name="T65" fmla="*/ 232 h 712"/>
                  <a:gd name="T66" fmla="*/ 86 w 1321"/>
                  <a:gd name="T67" fmla="*/ 188 h 712"/>
                  <a:gd name="T68" fmla="*/ 135 w 1321"/>
                  <a:gd name="T69" fmla="*/ 148 h 712"/>
                  <a:gd name="T70" fmla="*/ 188 w 1321"/>
                  <a:gd name="T71" fmla="*/ 111 h 712"/>
                  <a:gd name="T72" fmla="*/ 250 w 1321"/>
                  <a:gd name="T73" fmla="*/ 78 h 712"/>
                  <a:gd name="T74" fmla="*/ 317 w 1321"/>
                  <a:gd name="T75" fmla="*/ 52 h 712"/>
                  <a:gd name="T76" fmla="*/ 384 w 1321"/>
                  <a:gd name="T77" fmla="*/ 29 h 712"/>
                  <a:gd name="T78" fmla="*/ 461 w 1321"/>
                  <a:gd name="T79" fmla="*/ 13 h 712"/>
                  <a:gd name="T80" fmla="*/ 538 w 1321"/>
                  <a:gd name="T81" fmla="*/ 4 h 712"/>
                  <a:gd name="T82" fmla="*/ 618 w 1321"/>
                  <a:gd name="T83" fmla="*/ 0 h 712"/>
                  <a:gd name="T84" fmla="*/ 618 w 1321"/>
                  <a:gd name="T85" fmla="*/ 0 h 712"/>
                  <a:gd name="T86" fmla="*/ 703 w 1321"/>
                  <a:gd name="T87" fmla="*/ 4 h 712"/>
                  <a:gd name="T88" fmla="*/ 785 w 1321"/>
                  <a:gd name="T89" fmla="*/ 14 h 712"/>
                  <a:gd name="T90" fmla="*/ 863 w 1321"/>
                  <a:gd name="T91" fmla="*/ 33 h 712"/>
                  <a:gd name="T92" fmla="*/ 936 w 1321"/>
                  <a:gd name="T93" fmla="*/ 56 h 712"/>
                  <a:gd name="T94" fmla="*/ 1003 w 1321"/>
                  <a:gd name="T95" fmla="*/ 86 h 712"/>
                  <a:gd name="T96" fmla="*/ 1064 w 1321"/>
                  <a:gd name="T97" fmla="*/ 122 h 712"/>
                  <a:gd name="T98" fmla="*/ 1119 w 1321"/>
                  <a:gd name="T99" fmla="*/ 161 h 712"/>
                  <a:gd name="T100" fmla="*/ 1166 w 1321"/>
                  <a:gd name="T101" fmla="*/ 204 h 712"/>
                  <a:gd name="T102" fmla="*/ 1205 w 1321"/>
                  <a:gd name="T103" fmla="*/ 252 h 712"/>
                  <a:gd name="T104" fmla="*/ 1205 w 1321"/>
                  <a:gd name="T105" fmla="*/ 252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2AADD6"/>
                  </a:gs>
                </a:gsLst>
                <a:lin ang="5400000" scaled="1"/>
              </a:gradFill>
              <a:ln>
                <a:noFill/>
              </a:ln>
              <a:extLst>
                <a:ext uri="{91240B29-F687-4F45-9708-019B960494DF}">
                  <a14:hiddenLine xmlns:a14="http://schemas.microsoft.com/office/drawing/2010/main" w="0">
                    <a:solidFill>
                      <a:srgbClr val="BBF6EE"/>
                    </a:solidFill>
                    <a:prstDash val="solid"/>
                    <a:round/>
                  </a14:hiddenLine>
                </a:ext>
              </a:extLst>
            </p:spPr>
            <p:txBody>
              <a:bodyPr/>
              <a:lstStyle/>
              <a:p>
                <a:endParaRPr lang="zh-CN" altLang="en-US"/>
              </a:p>
            </p:txBody>
          </p:sp>
        </p:grpSp>
        <p:sp>
          <p:nvSpPr>
            <p:cNvPr id="25641" name="Text Box 41"/>
            <p:cNvSpPr txBox="1">
              <a:spLocks noChangeAspect="1" noChangeArrowheads="1"/>
            </p:cNvSpPr>
            <p:nvPr/>
          </p:nvSpPr>
          <p:spPr bwMode="gray">
            <a:xfrm>
              <a:off x="1036" y="2244"/>
              <a:ext cx="414" cy="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2000" b="1">
                  <a:solidFill>
                    <a:srgbClr val="FFFFFF"/>
                  </a:solidFill>
                  <a:effectLst>
                    <a:outerShdw blurRad="38100" dist="38100" dir="2700000" algn="tl">
                      <a:srgbClr val="000000"/>
                    </a:outerShdw>
                  </a:effectLst>
                </a:rPr>
                <a:t>4</a:t>
              </a:r>
            </a:p>
          </p:txBody>
        </p:sp>
      </p:grpSp>
      <p:grpSp>
        <p:nvGrpSpPr>
          <p:cNvPr id="25664" name="Group 64"/>
          <p:cNvGrpSpPr>
            <a:grpSpLocks noChangeAspect="1"/>
          </p:cNvGrpSpPr>
          <p:nvPr/>
        </p:nvGrpSpPr>
        <p:grpSpPr bwMode="auto">
          <a:xfrm>
            <a:off x="3779839" y="3700463"/>
            <a:ext cx="1006475" cy="957262"/>
            <a:chOff x="1719" y="3096"/>
            <a:chExt cx="792" cy="754"/>
          </a:xfrm>
        </p:grpSpPr>
        <p:grpSp>
          <p:nvGrpSpPr>
            <p:cNvPr id="19480" name="Group 44"/>
            <p:cNvGrpSpPr>
              <a:grpSpLocks noChangeAspect="1"/>
            </p:cNvGrpSpPr>
            <p:nvPr/>
          </p:nvGrpSpPr>
          <p:grpSpPr bwMode="auto">
            <a:xfrm>
              <a:off x="1719" y="3096"/>
              <a:ext cx="792" cy="754"/>
              <a:chOff x="2016" y="1920"/>
              <a:chExt cx="1680" cy="1680"/>
            </a:xfrm>
          </p:grpSpPr>
          <p:sp>
            <p:nvSpPr>
              <p:cNvPr id="25645" name="Oval 45"/>
              <p:cNvSpPr>
                <a:spLocks noChangeAspect="1" noChangeArrowheads="1"/>
              </p:cNvSpPr>
              <p:nvPr/>
            </p:nvSpPr>
            <p:spPr bwMode="gray">
              <a:xfrm>
                <a:off x="2016" y="1920"/>
                <a:ext cx="1680" cy="1680"/>
              </a:xfrm>
              <a:prstGeom prst="ellipse">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defRPr/>
                </a:pPr>
                <a:endParaRPr lang="zh-CN" altLang="en-US"/>
              </a:p>
            </p:txBody>
          </p:sp>
          <p:sp>
            <p:nvSpPr>
              <p:cNvPr id="25646" name="Freeform 46"/>
              <p:cNvSpPr>
                <a:spLocks noChangeAspect="1"/>
              </p:cNvSpPr>
              <p:nvPr/>
            </p:nvSpPr>
            <p:spPr bwMode="gray">
              <a:xfrm>
                <a:off x="2207" y="1948"/>
                <a:ext cx="1298" cy="635"/>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hlink">
                      <a:gamma/>
                      <a:tint val="0"/>
                      <a:invGamma/>
                    </a:schemeClr>
                  </a:gs>
                  <a:gs pos="100000">
                    <a:schemeClr val="hlink"/>
                  </a:gs>
                </a:gsLst>
                <a:lin ang="5400000" scaled="1"/>
              </a:gradFill>
              <a:ln>
                <a:noFill/>
              </a:ln>
              <a:effectLst/>
              <a:extLst>
                <a:ext uri="{91240B29-F687-4F45-9708-019B960494DF}">
                  <a14:hiddenLine xmlns:a14="http://schemas.microsoft.com/office/drawing/2010/main" w="0">
                    <a:solidFill>
                      <a:srgbClr val="000000"/>
                    </a:solidFill>
                    <a:prstDash val="solid"/>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grpSp>
        <p:sp>
          <p:nvSpPr>
            <p:cNvPr id="25647" name="Text Box 47"/>
            <p:cNvSpPr txBox="1">
              <a:spLocks noChangeAspect="1" noChangeArrowheads="1"/>
            </p:cNvSpPr>
            <p:nvPr/>
          </p:nvSpPr>
          <p:spPr bwMode="gray">
            <a:xfrm>
              <a:off x="1974" y="3469"/>
              <a:ext cx="311"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2000" b="1">
                  <a:solidFill>
                    <a:srgbClr val="FFFFFF"/>
                  </a:solidFill>
                  <a:effectLst>
                    <a:outerShdw blurRad="38100" dist="38100" dir="2700000" algn="tl">
                      <a:srgbClr val="000000"/>
                    </a:outerShdw>
                  </a:effectLst>
                </a:rPr>
                <a:t>3</a:t>
              </a:r>
            </a:p>
          </p:txBody>
        </p:sp>
      </p:grpSp>
      <p:grpSp>
        <p:nvGrpSpPr>
          <p:cNvPr id="25662" name="Group 62"/>
          <p:cNvGrpSpPr>
            <a:grpSpLocks noChangeAspect="1"/>
          </p:cNvGrpSpPr>
          <p:nvPr/>
        </p:nvGrpSpPr>
        <p:grpSpPr bwMode="auto">
          <a:xfrm>
            <a:off x="5053014" y="3700463"/>
            <a:ext cx="1006475" cy="957262"/>
            <a:chOff x="2881" y="3068"/>
            <a:chExt cx="960" cy="958"/>
          </a:xfrm>
        </p:grpSpPr>
        <p:grpSp>
          <p:nvGrpSpPr>
            <p:cNvPr id="19476" name="Group 50"/>
            <p:cNvGrpSpPr>
              <a:grpSpLocks noChangeAspect="1"/>
            </p:cNvGrpSpPr>
            <p:nvPr/>
          </p:nvGrpSpPr>
          <p:grpSpPr bwMode="auto">
            <a:xfrm>
              <a:off x="2881" y="3068"/>
              <a:ext cx="960" cy="958"/>
              <a:chOff x="2016" y="1920"/>
              <a:chExt cx="1680" cy="1680"/>
            </a:xfrm>
          </p:grpSpPr>
          <p:sp>
            <p:nvSpPr>
              <p:cNvPr id="25651" name="Oval 51"/>
              <p:cNvSpPr>
                <a:spLocks noChangeAspect="1" noChangeArrowheads="1"/>
              </p:cNvSpPr>
              <p:nvPr/>
            </p:nvSpPr>
            <p:spPr bwMode="gray">
              <a:xfrm>
                <a:off x="2016" y="1920"/>
                <a:ext cx="1680" cy="1680"/>
              </a:xfrm>
              <a:prstGeom prst="ellipse">
                <a:avLst/>
              </a:prstGeom>
              <a:gradFill rotWithShape="1">
                <a:gsLst>
                  <a:gs pos="0">
                    <a:schemeClr val="accent1"/>
                  </a:gs>
                  <a:gs pos="100000">
                    <a:schemeClr val="accent1">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defRPr/>
                </a:pPr>
                <a:endParaRPr lang="zh-CN" altLang="en-US"/>
              </a:p>
            </p:txBody>
          </p:sp>
          <p:sp>
            <p:nvSpPr>
              <p:cNvPr id="25652" name="Freeform 52"/>
              <p:cNvSpPr>
                <a:spLocks noChangeAspect="1"/>
              </p:cNvSpPr>
              <p:nvPr/>
            </p:nvSpPr>
            <p:spPr bwMode="gray">
              <a:xfrm>
                <a:off x="2207" y="1948"/>
                <a:ext cx="1298" cy="635"/>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accent1">
                      <a:gamma/>
                      <a:tint val="0"/>
                      <a:invGamma/>
                    </a:schemeClr>
                  </a:gs>
                  <a:gs pos="100000">
                    <a:schemeClr val="accent1"/>
                  </a:gs>
                </a:gsLst>
                <a:lin ang="5400000" scaled="1"/>
              </a:gradFill>
              <a:ln>
                <a:noFill/>
              </a:ln>
              <a:effectLst/>
              <a:extLst>
                <a:ext uri="{91240B29-F687-4F45-9708-019B960494DF}">
                  <a14:hiddenLine xmlns:a14="http://schemas.microsoft.com/office/drawing/2010/main" w="0">
                    <a:solidFill>
                      <a:srgbClr val="000000"/>
                    </a:solidFill>
                    <a:prstDash val="solid"/>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grpSp>
        <p:sp>
          <p:nvSpPr>
            <p:cNvPr id="25653" name="Text Box 53"/>
            <p:cNvSpPr txBox="1">
              <a:spLocks noChangeAspect="1" noChangeArrowheads="1"/>
            </p:cNvSpPr>
            <p:nvPr/>
          </p:nvSpPr>
          <p:spPr bwMode="gray">
            <a:xfrm>
              <a:off x="2929" y="3529"/>
              <a:ext cx="863" cy="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2000" b="1">
                  <a:solidFill>
                    <a:srgbClr val="FFFFFF"/>
                  </a:solidFill>
                  <a:effectLst>
                    <a:outerShdw blurRad="38100" dist="38100" dir="2700000" algn="tl">
                      <a:srgbClr val="000000"/>
                    </a:outerShdw>
                  </a:effectLst>
                </a:rPr>
                <a:t>2</a:t>
              </a:r>
            </a:p>
          </p:txBody>
        </p:sp>
      </p:grpSp>
      <p:grpSp>
        <p:nvGrpSpPr>
          <p:cNvPr id="25656" name="Group 56"/>
          <p:cNvGrpSpPr>
            <a:grpSpLocks noChangeAspect="1"/>
          </p:cNvGrpSpPr>
          <p:nvPr/>
        </p:nvGrpSpPr>
        <p:grpSpPr bwMode="auto">
          <a:xfrm>
            <a:off x="6350001" y="3702050"/>
            <a:ext cx="1006475" cy="965200"/>
            <a:chOff x="2400" y="1488"/>
            <a:chExt cx="1152" cy="1152"/>
          </a:xfrm>
        </p:grpSpPr>
        <p:grpSp>
          <p:nvGrpSpPr>
            <p:cNvPr id="19472" name="Group 57"/>
            <p:cNvGrpSpPr>
              <a:grpSpLocks noChangeAspect="1"/>
            </p:cNvGrpSpPr>
            <p:nvPr/>
          </p:nvGrpSpPr>
          <p:grpSpPr bwMode="auto">
            <a:xfrm>
              <a:off x="2400" y="1488"/>
              <a:ext cx="1152" cy="1152"/>
              <a:chOff x="2016" y="1920"/>
              <a:chExt cx="1680" cy="1680"/>
            </a:xfrm>
          </p:grpSpPr>
          <p:sp>
            <p:nvSpPr>
              <p:cNvPr id="25658" name="Oval 58"/>
              <p:cNvSpPr>
                <a:spLocks noChangeAspect="1" noChangeArrowheads="1"/>
              </p:cNvSpPr>
              <p:nvPr/>
            </p:nvSpPr>
            <p:spPr bwMode="gray">
              <a:xfrm>
                <a:off x="2016" y="1920"/>
                <a:ext cx="1680" cy="1680"/>
              </a:xfrm>
              <a:prstGeom prst="ellipse">
                <a:avLst/>
              </a:prstGeom>
              <a:gradFill rotWithShape="1">
                <a:gsLst>
                  <a:gs pos="0">
                    <a:schemeClr val="folHlink"/>
                  </a:gs>
                  <a:gs pos="100000">
                    <a:schemeClr val="folHlink">
                      <a:gamma/>
                      <a:shade val="24314"/>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9475" name="Freeform 59"/>
              <p:cNvSpPr>
                <a:spLocks noChangeAspect="1"/>
              </p:cNvSpPr>
              <p:nvPr/>
            </p:nvSpPr>
            <p:spPr bwMode="gray">
              <a:xfrm>
                <a:off x="2208" y="1948"/>
                <a:ext cx="1296" cy="634"/>
              </a:xfrm>
              <a:custGeom>
                <a:avLst/>
                <a:gdLst>
                  <a:gd name="T0" fmla="*/ 1205 w 1321"/>
                  <a:gd name="T1" fmla="*/ 252 h 712"/>
                  <a:gd name="T2" fmla="*/ 1220 w 1321"/>
                  <a:gd name="T3" fmla="*/ 279 h 712"/>
                  <a:gd name="T4" fmla="*/ 1223 w 1321"/>
                  <a:gd name="T5" fmla="*/ 302 h 712"/>
                  <a:gd name="T6" fmla="*/ 1218 w 1321"/>
                  <a:gd name="T7" fmla="*/ 324 h 712"/>
                  <a:gd name="T8" fmla="*/ 1202 w 1321"/>
                  <a:gd name="T9" fmla="*/ 345 h 712"/>
                  <a:gd name="T10" fmla="*/ 1178 w 1321"/>
                  <a:gd name="T11" fmla="*/ 364 h 712"/>
                  <a:gd name="T12" fmla="*/ 1148 w 1321"/>
                  <a:gd name="T13" fmla="*/ 380 h 712"/>
                  <a:gd name="T14" fmla="*/ 1108 w 1321"/>
                  <a:gd name="T15" fmla="*/ 394 h 712"/>
                  <a:gd name="T16" fmla="*/ 1063 w 1321"/>
                  <a:gd name="T17" fmla="*/ 409 h 712"/>
                  <a:gd name="T18" fmla="*/ 1011 w 1321"/>
                  <a:gd name="T19" fmla="*/ 419 h 712"/>
                  <a:gd name="T20" fmla="*/ 955 w 1321"/>
                  <a:gd name="T21" fmla="*/ 429 h 712"/>
                  <a:gd name="T22" fmla="*/ 896 w 1321"/>
                  <a:gd name="T23" fmla="*/ 436 h 712"/>
                  <a:gd name="T24" fmla="*/ 830 w 1321"/>
                  <a:gd name="T25" fmla="*/ 443 h 712"/>
                  <a:gd name="T26" fmla="*/ 763 w 1321"/>
                  <a:gd name="T27" fmla="*/ 446 h 712"/>
                  <a:gd name="T28" fmla="*/ 737 w 1321"/>
                  <a:gd name="T29" fmla="*/ 448 h 712"/>
                  <a:gd name="T30" fmla="*/ 441 w 1321"/>
                  <a:gd name="T31" fmla="*/ 448 h 712"/>
                  <a:gd name="T32" fmla="*/ 437 w 1321"/>
                  <a:gd name="T33" fmla="*/ 448 h 712"/>
                  <a:gd name="T34" fmla="*/ 379 w 1321"/>
                  <a:gd name="T35" fmla="*/ 445 h 712"/>
                  <a:gd name="T36" fmla="*/ 323 w 1321"/>
                  <a:gd name="T37" fmla="*/ 443 h 712"/>
                  <a:gd name="T38" fmla="*/ 270 w 1321"/>
                  <a:gd name="T39" fmla="*/ 438 h 712"/>
                  <a:gd name="T40" fmla="*/ 219 w 1321"/>
                  <a:gd name="T41" fmla="*/ 434 h 712"/>
                  <a:gd name="T42" fmla="*/ 173 w 1321"/>
                  <a:gd name="T43" fmla="*/ 426 h 712"/>
                  <a:gd name="T44" fmla="*/ 130 w 1321"/>
                  <a:gd name="T45" fmla="*/ 416 h 712"/>
                  <a:gd name="T46" fmla="*/ 94 w 1321"/>
                  <a:gd name="T47" fmla="*/ 408 h 712"/>
                  <a:gd name="T48" fmla="*/ 63 w 1321"/>
                  <a:gd name="T49" fmla="*/ 396 h 712"/>
                  <a:gd name="T50" fmla="*/ 35 w 1321"/>
                  <a:gd name="T51" fmla="*/ 382 h 712"/>
                  <a:gd name="T52" fmla="*/ 18 w 1321"/>
                  <a:gd name="T53" fmla="*/ 366 h 712"/>
                  <a:gd name="T54" fmla="*/ 6 w 1321"/>
                  <a:gd name="T55" fmla="*/ 348 h 712"/>
                  <a:gd name="T56" fmla="*/ 0 w 1321"/>
                  <a:gd name="T57" fmla="*/ 329 h 712"/>
                  <a:gd name="T58" fmla="*/ 0 w 1321"/>
                  <a:gd name="T59" fmla="*/ 327 h 712"/>
                  <a:gd name="T60" fmla="*/ 4 w 1321"/>
                  <a:gd name="T61" fmla="*/ 306 h 712"/>
                  <a:gd name="T62" fmla="*/ 16 w 1321"/>
                  <a:gd name="T63" fmla="*/ 280 h 712"/>
                  <a:gd name="T64" fmla="*/ 47 w 1321"/>
                  <a:gd name="T65" fmla="*/ 232 h 712"/>
                  <a:gd name="T66" fmla="*/ 86 w 1321"/>
                  <a:gd name="T67" fmla="*/ 188 h 712"/>
                  <a:gd name="T68" fmla="*/ 135 w 1321"/>
                  <a:gd name="T69" fmla="*/ 148 h 712"/>
                  <a:gd name="T70" fmla="*/ 188 w 1321"/>
                  <a:gd name="T71" fmla="*/ 111 h 712"/>
                  <a:gd name="T72" fmla="*/ 250 w 1321"/>
                  <a:gd name="T73" fmla="*/ 78 h 712"/>
                  <a:gd name="T74" fmla="*/ 317 w 1321"/>
                  <a:gd name="T75" fmla="*/ 52 h 712"/>
                  <a:gd name="T76" fmla="*/ 384 w 1321"/>
                  <a:gd name="T77" fmla="*/ 29 h 712"/>
                  <a:gd name="T78" fmla="*/ 461 w 1321"/>
                  <a:gd name="T79" fmla="*/ 13 h 712"/>
                  <a:gd name="T80" fmla="*/ 538 w 1321"/>
                  <a:gd name="T81" fmla="*/ 4 h 712"/>
                  <a:gd name="T82" fmla="*/ 618 w 1321"/>
                  <a:gd name="T83" fmla="*/ 0 h 712"/>
                  <a:gd name="T84" fmla="*/ 618 w 1321"/>
                  <a:gd name="T85" fmla="*/ 0 h 712"/>
                  <a:gd name="T86" fmla="*/ 703 w 1321"/>
                  <a:gd name="T87" fmla="*/ 4 h 712"/>
                  <a:gd name="T88" fmla="*/ 785 w 1321"/>
                  <a:gd name="T89" fmla="*/ 14 h 712"/>
                  <a:gd name="T90" fmla="*/ 863 w 1321"/>
                  <a:gd name="T91" fmla="*/ 33 h 712"/>
                  <a:gd name="T92" fmla="*/ 936 w 1321"/>
                  <a:gd name="T93" fmla="*/ 56 h 712"/>
                  <a:gd name="T94" fmla="*/ 1003 w 1321"/>
                  <a:gd name="T95" fmla="*/ 86 h 712"/>
                  <a:gd name="T96" fmla="*/ 1064 w 1321"/>
                  <a:gd name="T97" fmla="*/ 122 h 712"/>
                  <a:gd name="T98" fmla="*/ 1119 w 1321"/>
                  <a:gd name="T99" fmla="*/ 161 h 712"/>
                  <a:gd name="T100" fmla="*/ 1166 w 1321"/>
                  <a:gd name="T101" fmla="*/ 204 h 712"/>
                  <a:gd name="T102" fmla="*/ 1205 w 1321"/>
                  <a:gd name="T103" fmla="*/ 252 h 712"/>
                  <a:gd name="T104" fmla="*/ 1205 w 1321"/>
                  <a:gd name="T105" fmla="*/ 252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chemeClr val="folHlink"/>
                  </a:gs>
                </a:gsLst>
                <a:lin ang="5400000" scaled="1"/>
              </a:gradFill>
              <a:ln>
                <a:noFill/>
              </a:ln>
              <a:extLst>
                <a:ext uri="{91240B29-F687-4F45-9708-019B960494DF}">
                  <a14:hiddenLine xmlns:a14="http://schemas.microsoft.com/office/drawing/2010/main" w="0">
                    <a:solidFill>
                      <a:srgbClr val="BBF6EE"/>
                    </a:solidFill>
                    <a:prstDash val="solid"/>
                    <a:round/>
                  </a14:hiddenLine>
                </a:ext>
              </a:extLst>
            </p:spPr>
            <p:txBody>
              <a:bodyPr/>
              <a:lstStyle/>
              <a:p>
                <a:endParaRPr lang="zh-CN" altLang="en-US"/>
              </a:p>
            </p:txBody>
          </p:sp>
        </p:grpSp>
        <p:sp>
          <p:nvSpPr>
            <p:cNvPr id="25660" name="Text Box 60"/>
            <p:cNvSpPr txBox="1">
              <a:spLocks noChangeAspect="1" noChangeArrowheads="1"/>
            </p:cNvSpPr>
            <p:nvPr/>
          </p:nvSpPr>
          <p:spPr bwMode="gray">
            <a:xfrm>
              <a:off x="2776" y="2026"/>
              <a:ext cx="372" cy="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2000" b="1">
                  <a:solidFill>
                    <a:srgbClr val="FFFFFF"/>
                  </a:solidFill>
                  <a:effectLst>
                    <a:outerShdw blurRad="38100" dist="38100" dir="2700000" algn="tl">
                      <a:srgbClr val="000000"/>
                    </a:outerShdw>
                  </a:effectLst>
                </a:rPr>
                <a:t>1</a:t>
              </a:r>
            </a:p>
          </p:txBody>
        </p:sp>
      </p:grpSp>
      <p:sp>
        <p:nvSpPr>
          <p:cNvPr id="25666" name="Rectangle 66"/>
          <p:cNvSpPr>
            <a:spLocks noChangeArrowheads="1"/>
          </p:cNvSpPr>
          <p:nvPr/>
        </p:nvSpPr>
        <p:spPr bwMode="gray">
          <a:xfrm>
            <a:off x="2316164" y="4948238"/>
            <a:ext cx="7623175" cy="641350"/>
          </a:xfrm>
          <a:prstGeom prst="rect">
            <a:avLst/>
          </a:prstGeom>
          <a:gradFill rotWithShape="1">
            <a:gsLst>
              <a:gs pos="0">
                <a:schemeClr val="folHlink"/>
              </a:gs>
              <a:gs pos="100000">
                <a:schemeClr val="folHlink">
                  <a:gamma/>
                  <a:shade val="84314"/>
                  <a:invGamma/>
                </a:scheme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1pPr>
            <a:lvl2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2pPr>
            <a:lvl3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3pPr>
            <a:lvl4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4pPr>
            <a:lvl5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9pPr>
          </a:lstStyle>
          <a:p>
            <a:pPr algn="just">
              <a:defRPr/>
            </a:pPr>
            <a:r>
              <a:rPr lang="en-US" altLang="zh-CN" sz="1800" b="1">
                <a:latin typeface="Arial" panose="020B0604020202020204" pitchFamily="34" charset="0"/>
                <a:ea typeface="黑体" panose="02010609060101010101" pitchFamily="49" charset="-122"/>
              </a:rPr>
              <a:t>1.</a:t>
            </a:r>
            <a:r>
              <a:rPr lang="zh-CN" altLang="en-US" sz="1800" b="1">
                <a:latin typeface="Arial" panose="020B0604020202020204" pitchFamily="34" charset="0"/>
                <a:ea typeface="黑体" panose="02010609060101010101" pitchFamily="49" charset="-122"/>
              </a:rPr>
              <a:t>首要目标是满足“实时性”指标</a:t>
            </a:r>
            <a:r>
              <a:rPr lang="zh-CN" altLang="en-US" sz="1800">
                <a:latin typeface="Arial" panose="020B0604020202020204" pitchFamily="34" charset="0"/>
                <a:ea typeface="黑体" panose="02010609060101010101" pitchFamily="49" charset="-122"/>
              </a:rPr>
              <a:t>：即使在最坏的情况下，系统中所有对实时性有要求的功能都能够正常实现；</a:t>
            </a:r>
          </a:p>
        </p:txBody>
      </p:sp>
      <p:sp>
        <p:nvSpPr>
          <p:cNvPr id="25668" name="Rectangle 68"/>
          <p:cNvSpPr>
            <a:spLocks noChangeArrowheads="1"/>
          </p:cNvSpPr>
          <p:nvPr/>
        </p:nvSpPr>
        <p:spPr bwMode="gray">
          <a:xfrm>
            <a:off x="2363788" y="4852989"/>
            <a:ext cx="7620000" cy="915987"/>
          </a:xfrm>
          <a:prstGeom prst="rect">
            <a:avLst/>
          </a:prstGeom>
          <a:gradFill rotWithShape="1">
            <a:gsLst>
              <a:gs pos="0">
                <a:schemeClr val="hlink"/>
              </a:gs>
              <a:gs pos="100000">
                <a:schemeClr val="hlink">
                  <a:gamma/>
                  <a:shade val="81176"/>
                  <a:invGamma/>
                </a:scheme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anchor="ctr">
            <a:spAutoFit/>
          </a:bodyPr>
          <a:lstStyle>
            <a:lvl1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1pPr>
            <a:lvl2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2pPr>
            <a:lvl3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3pPr>
            <a:lvl4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4pPr>
            <a:lvl5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9pPr>
          </a:lstStyle>
          <a:p>
            <a:pPr algn="just">
              <a:defRPr/>
            </a:pPr>
            <a:r>
              <a:rPr lang="en-US" altLang="zh-CN" sz="1800" b="1" dirty="0">
                <a:latin typeface="Arial" panose="020B0604020202020204" pitchFamily="34" charset="0"/>
                <a:ea typeface="黑体" panose="02010609060101010101" pitchFamily="49" charset="-122"/>
              </a:rPr>
              <a:t>3.</a:t>
            </a:r>
            <a:r>
              <a:rPr lang="zh-CN" altLang="en-US" sz="1800" b="1" dirty="0">
                <a:latin typeface="Arial" panose="020B0604020202020204" pitchFamily="34" charset="0"/>
                <a:ea typeface="黑体" panose="02010609060101010101" pitchFamily="49" charset="-122"/>
              </a:rPr>
              <a:t>简化软件系统：</a:t>
            </a:r>
            <a:r>
              <a:rPr lang="zh-CN" altLang="en-US" sz="1800" dirty="0">
                <a:latin typeface="Arial" panose="020B0604020202020204" pitchFamily="34" charset="0"/>
                <a:ea typeface="黑体" panose="02010609060101010101" pitchFamily="49" charset="-122"/>
              </a:rPr>
              <a:t>一个任务要实现其功能，除了需要操作系统的调度功能支持外，还需要操作系统的其它服务功能支持，合理划分任务，可以减少对操作系统的服务要求，简化软件系统；</a:t>
            </a:r>
          </a:p>
        </p:txBody>
      </p:sp>
      <p:sp>
        <p:nvSpPr>
          <p:cNvPr id="25669" name="Rectangle 69"/>
          <p:cNvSpPr>
            <a:spLocks noChangeArrowheads="1"/>
          </p:cNvSpPr>
          <p:nvPr/>
        </p:nvSpPr>
        <p:spPr bwMode="gray">
          <a:xfrm>
            <a:off x="2316163" y="4868863"/>
            <a:ext cx="7664450" cy="641350"/>
          </a:xfrm>
          <a:prstGeom prst="rect">
            <a:avLst/>
          </a:prstGeom>
          <a:gradFill rotWithShape="1">
            <a:gsLst>
              <a:gs pos="0">
                <a:srgbClr val="2AADD6"/>
              </a:gs>
              <a:gs pos="100000">
                <a:srgbClr val="27A2C9"/>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tx2"/>
              </a:buClr>
              <a:buFont typeface="Wingdings" panose="05000000000000000000" pitchFamily="2" charset="2"/>
              <a:buChar char="§"/>
              <a:tabLst>
                <a:tab pos="266700" algn="l"/>
                <a:tab pos="990600" algn="l"/>
              </a:tabLst>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tabLst>
                <a:tab pos="266700" algn="l"/>
                <a:tab pos="990600" algn="l"/>
              </a:tabLst>
              <a:defRPr sz="2400">
                <a:solidFill>
                  <a:schemeClr val="tx1"/>
                </a:solidFill>
                <a:latin typeface="Arial" panose="020B0604020202020204" pitchFamily="34" charset="0"/>
              </a:defRPr>
            </a:lvl2pPr>
            <a:lvl3pPr marL="1143000" indent="-228600">
              <a:spcBef>
                <a:spcPct val="20000"/>
              </a:spcBef>
              <a:buClr>
                <a:schemeClr val="tx1"/>
              </a:buClr>
              <a:buChar char="•"/>
              <a:tabLst>
                <a:tab pos="266700" algn="l"/>
                <a:tab pos="990600" algn="l"/>
              </a:tabLst>
              <a:defRPr sz="2000">
                <a:solidFill>
                  <a:schemeClr val="tx1"/>
                </a:solidFill>
                <a:latin typeface="Arial" panose="020B0604020202020204" pitchFamily="34" charset="0"/>
              </a:defRPr>
            </a:lvl3pPr>
            <a:lvl4pPr marL="1600200" indent="-228600">
              <a:spcBef>
                <a:spcPct val="20000"/>
              </a:spcBef>
              <a:buChar char="–"/>
              <a:tabLst>
                <a:tab pos="266700" algn="l"/>
                <a:tab pos="990600" algn="l"/>
              </a:tabLst>
              <a:defRPr>
                <a:solidFill>
                  <a:schemeClr val="tx1"/>
                </a:solidFill>
                <a:latin typeface="Arial" panose="020B0604020202020204" pitchFamily="34" charset="0"/>
              </a:defRPr>
            </a:lvl4pPr>
            <a:lvl5pPr marL="2057400" indent="-228600">
              <a:spcBef>
                <a:spcPct val="20000"/>
              </a:spcBef>
              <a:buChar char="»"/>
              <a:tabLst>
                <a:tab pos="266700" algn="l"/>
                <a:tab pos="990600" algn="l"/>
              </a:tabLst>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266700" algn="l"/>
                <a:tab pos="990600" algn="l"/>
              </a:tabLst>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266700" algn="l"/>
                <a:tab pos="990600" algn="l"/>
              </a:tabLst>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266700" algn="l"/>
                <a:tab pos="990600" algn="l"/>
              </a:tabLst>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266700" algn="l"/>
                <a:tab pos="990600" algn="l"/>
              </a:tabLst>
              <a:defRPr>
                <a:solidFill>
                  <a:schemeClr val="tx1"/>
                </a:solidFill>
                <a:latin typeface="Arial" panose="020B0604020202020204" pitchFamily="34" charset="0"/>
              </a:defRPr>
            </a:lvl9pPr>
          </a:lstStyle>
          <a:p>
            <a:pPr algn="just">
              <a:spcBef>
                <a:spcPct val="0"/>
              </a:spcBef>
              <a:buClrTx/>
              <a:buFontTx/>
              <a:buNone/>
            </a:pPr>
            <a:r>
              <a:rPr kumimoji="1" lang="en-US" altLang="zh-CN" sz="1800" b="1">
                <a:ea typeface="黑体" panose="02010609060101010101" pitchFamily="49" charset="-122"/>
              </a:rPr>
              <a:t>4.</a:t>
            </a:r>
            <a:r>
              <a:rPr kumimoji="1" lang="zh-CN" altLang="en-US" sz="1800" b="1">
                <a:ea typeface="黑体" panose="02010609060101010101" pitchFamily="49" charset="-122"/>
              </a:rPr>
              <a:t>降低资源需求：</a:t>
            </a:r>
            <a:r>
              <a:rPr kumimoji="1" lang="zh-CN" altLang="en-US" sz="1800">
                <a:ea typeface="黑体" panose="02010609060101010101" pitchFamily="49" charset="-122"/>
              </a:rPr>
              <a:t>合理划分任务，减少或简化任务之间的同步和通信需求，就可以减少相应数据结构的内存规模，从而降低对系统资源的需求。</a:t>
            </a:r>
          </a:p>
        </p:txBody>
      </p:sp>
      <p:sp>
        <p:nvSpPr>
          <p:cNvPr id="25667" name="Rectangle 67"/>
          <p:cNvSpPr>
            <a:spLocks noChangeArrowheads="1"/>
          </p:cNvSpPr>
          <p:nvPr/>
        </p:nvSpPr>
        <p:spPr bwMode="gray">
          <a:xfrm>
            <a:off x="2316164" y="4840288"/>
            <a:ext cx="7667625" cy="641350"/>
          </a:xfrm>
          <a:prstGeom prst="rect">
            <a:avLst/>
          </a:prstGeom>
          <a:gradFill rotWithShape="1">
            <a:gsLst>
              <a:gs pos="0">
                <a:schemeClr val="accent1"/>
              </a:gs>
              <a:gs pos="100000">
                <a:schemeClr val="accent1">
                  <a:gamma/>
                  <a:tint val="63529"/>
                  <a:invGamma/>
                </a:scheme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anchor="ctr">
            <a:spAutoFit/>
          </a:bodyPr>
          <a:lstStyle>
            <a:lvl1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1pPr>
            <a:lvl2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2pPr>
            <a:lvl3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3pPr>
            <a:lvl4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4pPr>
            <a:lvl5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9pPr>
          </a:lstStyle>
          <a:p>
            <a:pPr algn="just">
              <a:defRPr/>
            </a:pPr>
            <a:r>
              <a:rPr lang="en-US" altLang="zh-CN" sz="1800" b="1">
                <a:latin typeface="Arial" panose="020B0604020202020204" pitchFamily="34" charset="0"/>
                <a:ea typeface="黑体" panose="02010609060101010101" pitchFamily="49" charset="-122"/>
              </a:rPr>
              <a:t>2.</a:t>
            </a:r>
            <a:r>
              <a:rPr lang="zh-CN" altLang="en-US" sz="1800" b="1">
                <a:latin typeface="Arial" panose="020B0604020202020204" pitchFamily="34" charset="0"/>
                <a:ea typeface="黑体" panose="02010609060101010101" pitchFamily="49" charset="-122"/>
              </a:rPr>
              <a:t>任务数目合理：</a:t>
            </a:r>
            <a:r>
              <a:rPr lang="zh-CN" altLang="en-US" sz="1800">
                <a:latin typeface="Arial" panose="020B0604020202020204" pitchFamily="34" charset="0"/>
                <a:ea typeface="黑体" panose="02010609060101010101" pitchFamily="49" charset="-122"/>
              </a:rPr>
              <a:t>对于同一个应用系统，合理的合并一些任务，使任务数目适当少一些还是比较有利；</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5604"/>
                                        </p:tgtEl>
                                        <p:attrNameLst>
                                          <p:attrName>style.visibility</p:attrName>
                                        </p:attrNameLst>
                                      </p:cBhvr>
                                      <p:to>
                                        <p:strVal val="visible"/>
                                      </p:to>
                                    </p:set>
                                    <p:anim calcmode="lin" valueType="num">
                                      <p:cBhvr additive="base">
                                        <p:cTn id="7" dur="500" fill="hold"/>
                                        <p:tgtEl>
                                          <p:spTgt spid="25604"/>
                                        </p:tgtEl>
                                        <p:attrNameLst>
                                          <p:attrName>ppt_x</p:attrName>
                                        </p:attrNameLst>
                                      </p:cBhvr>
                                      <p:tavLst>
                                        <p:tav tm="0">
                                          <p:val>
                                            <p:strVal val="1+#ppt_w/2"/>
                                          </p:val>
                                        </p:tav>
                                        <p:tav tm="100000">
                                          <p:val>
                                            <p:strVal val="#ppt_x"/>
                                          </p:val>
                                        </p:tav>
                                      </p:tavLst>
                                    </p:anim>
                                    <p:anim calcmode="lin" valueType="num">
                                      <p:cBhvr additive="base">
                                        <p:cTn id="8" dur="500" fill="hold"/>
                                        <p:tgtEl>
                                          <p:spTgt spid="2560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25605"/>
                                        </p:tgtEl>
                                        <p:attrNameLst>
                                          <p:attrName>style.visibility</p:attrName>
                                        </p:attrNameLst>
                                      </p:cBhvr>
                                      <p:to>
                                        <p:strVal val="visible"/>
                                      </p:to>
                                    </p:set>
                                    <p:animEffect transition="in" filter="blinds(horizontal)">
                                      <p:cBhvr>
                                        <p:cTn id="12" dur="500"/>
                                        <p:tgtEl>
                                          <p:spTgt spid="25605"/>
                                        </p:tgtEl>
                                      </p:cBhvr>
                                    </p:animEffect>
                                  </p:childTnLst>
                                </p:cTn>
                              </p:par>
                            </p:childTnLst>
                          </p:cTn>
                        </p:par>
                        <p:par>
                          <p:cTn id="13" fill="hold">
                            <p:stCondLst>
                              <p:cond delay="1000"/>
                            </p:stCondLst>
                            <p:childTnLst>
                              <p:par>
                                <p:cTn id="14" presetID="3" presetClass="entr" presetSubtype="10" fill="hold" grpId="0" nodeType="afterEffect">
                                  <p:stCondLst>
                                    <p:cond delay="0"/>
                                  </p:stCondLst>
                                  <p:childTnLst>
                                    <p:set>
                                      <p:cBhvr>
                                        <p:cTn id="15" dur="1" fill="hold">
                                          <p:stCondLst>
                                            <p:cond delay="0"/>
                                          </p:stCondLst>
                                        </p:cTn>
                                        <p:tgtEl>
                                          <p:spTgt spid="25606"/>
                                        </p:tgtEl>
                                        <p:attrNameLst>
                                          <p:attrName>style.visibility</p:attrName>
                                        </p:attrNameLst>
                                      </p:cBhvr>
                                      <p:to>
                                        <p:strVal val="visible"/>
                                      </p:to>
                                    </p:set>
                                    <p:animEffect transition="in" filter="blinds(horizontal)">
                                      <p:cBhvr>
                                        <p:cTn id="16" dur="500"/>
                                        <p:tgtEl>
                                          <p:spTgt spid="25606"/>
                                        </p:tgtEl>
                                      </p:cBhvr>
                                    </p:animEffect>
                                  </p:childTnLst>
                                </p:cTn>
                              </p:par>
                            </p:childTnLst>
                          </p:cTn>
                        </p:par>
                        <p:par>
                          <p:cTn id="17" fill="hold">
                            <p:stCondLst>
                              <p:cond delay="1500"/>
                            </p:stCondLst>
                            <p:childTnLst>
                              <p:par>
                                <p:cTn id="18" presetID="1" presetClass="entr" presetSubtype="0" fill="hold" grpId="1" nodeType="afterEffect">
                                  <p:stCondLst>
                                    <p:cond delay="0"/>
                                  </p:stCondLst>
                                  <p:childTnLst>
                                    <p:set>
                                      <p:cBhvr>
                                        <p:cTn id="19" dur="1" fill="hold">
                                          <p:stCondLst>
                                            <p:cond delay="0"/>
                                          </p:stCondLst>
                                        </p:cTn>
                                        <p:tgtEl>
                                          <p:spTgt spid="25608"/>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563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5664"/>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5662"/>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565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8" presetClass="emph" presetSubtype="0" fill="hold" nodeType="clickEffect">
                                  <p:stCondLst>
                                    <p:cond delay="0"/>
                                  </p:stCondLst>
                                  <p:childTnLst>
                                    <p:animRot by="21600000">
                                      <p:cBhvr>
                                        <p:cTn id="31" dur="2000" fill="hold"/>
                                        <p:tgtEl>
                                          <p:spTgt spid="25637"/>
                                        </p:tgtEl>
                                        <p:attrNameLst>
                                          <p:attrName>r</p:attrName>
                                        </p:attrNameLst>
                                      </p:cBhvr>
                                    </p:animRot>
                                  </p:childTnLst>
                                </p:cTn>
                              </p:par>
                              <p:par>
                                <p:cTn id="32" presetID="8" presetClass="emph" presetSubtype="0" fill="hold" nodeType="withEffect">
                                  <p:stCondLst>
                                    <p:cond delay="0"/>
                                  </p:stCondLst>
                                  <p:childTnLst>
                                    <p:animRot by="21600000">
                                      <p:cBhvr>
                                        <p:cTn id="33" dur="2000" fill="hold"/>
                                        <p:tgtEl>
                                          <p:spTgt spid="25664"/>
                                        </p:tgtEl>
                                        <p:attrNameLst>
                                          <p:attrName>r</p:attrName>
                                        </p:attrNameLst>
                                      </p:cBhvr>
                                    </p:animRot>
                                  </p:childTnLst>
                                </p:cTn>
                              </p:par>
                              <p:par>
                                <p:cTn id="34" presetID="8" presetClass="emph" presetSubtype="0" fill="hold" nodeType="withEffect">
                                  <p:stCondLst>
                                    <p:cond delay="0"/>
                                  </p:stCondLst>
                                  <p:childTnLst>
                                    <p:animRot by="21600000">
                                      <p:cBhvr>
                                        <p:cTn id="35" dur="2000" fill="hold"/>
                                        <p:tgtEl>
                                          <p:spTgt spid="25662"/>
                                        </p:tgtEl>
                                        <p:attrNameLst>
                                          <p:attrName>r</p:attrName>
                                        </p:attrNameLst>
                                      </p:cBhvr>
                                    </p:animRot>
                                  </p:childTnLst>
                                </p:cTn>
                              </p:par>
                              <p:par>
                                <p:cTn id="36" presetID="8" presetClass="emph" presetSubtype="0" fill="hold" nodeType="withEffect">
                                  <p:stCondLst>
                                    <p:cond delay="0"/>
                                  </p:stCondLst>
                                  <p:childTnLst>
                                    <p:animRot by="21600000">
                                      <p:cBhvr>
                                        <p:cTn id="37" dur="2000" fill="hold"/>
                                        <p:tgtEl>
                                          <p:spTgt spid="25656"/>
                                        </p:tgtEl>
                                        <p:attrNameLst>
                                          <p:attrName>r</p:attrName>
                                        </p:attrNameLst>
                                      </p:cBhvr>
                                    </p:animRot>
                                  </p:childTnLst>
                                </p:cTn>
                              </p:par>
                              <p:par>
                                <p:cTn id="38" presetID="63" presetClass="path" presetSubtype="0" accel="50000" decel="50000" fill="hold" nodeType="withEffect">
                                  <p:stCondLst>
                                    <p:cond delay="0"/>
                                  </p:stCondLst>
                                  <p:childTnLst>
                                    <p:animMotion origin="layout" path="M 0 0  L 0.25 0  E" pathEditMode="relative" ptsTypes="">
                                      <p:cBhvr>
                                        <p:cTn id="39" dur="2000" fill="hold"/>
                                        <p:tgtEl>
                                          <p:spTgt spid="25637"/>
                                        </p:tgtEl>
                                        <p:attrNameLst>
                                          <p:attrName>ppt_x</p:attrName>
                                          <p:attrName>ppt_y</p:attrName>
                                        </p:attrNameLst>
                                      </p:cBhvr>
                                    </p:animMotion>
                                  </p:childTnLst>
                                </p:cTn>
                              </p:par>
                              <p:par>
                                <p:cTn id="40" presetID="63" presetClass="path" presetSubtype="0" accel="50000" decel="50000" fill="hold" nodeType="withEffect">
                                  <p:stCondLst>
                                    <p:cond delay="0"/>
                                  </p:stCondLst>
                                  <p:childTnLst>
                                    <p:animMotion origin="layout" path="M 0 0  L 0.25 0  E" pathEditMode="relative" ptsTypes="">
                                      <p:cBhvr>
                                        <p:cTn id="41" dur="2000" fill="hold"/>
                                        <p:tgtEl>
                                          <p:spTgt spid="25664"/>
                                        </p:tgtEl>
                                        <p:attrNameLst>
                                          <p:attrName>ppt_x</p:attrName>
                                          <p:attrName>ppt_y</p:attrName>
                                        </p:attrNameLst>
                                      </p:cBhvr>
                                    </p:animMotion>
                                  </p:childTnLst>
                                </p:cTn>
                              </p:par>
                              <p:par>
                                <p:cTn id="42" presetID="63" presetClass="path" presetSubtype="0" accel="50000" decel="50000" fill="hold" nodeType="withEffect">
                                  <p:stCondLst>
                                    <p:cond delay="0"/>
                                  </p:stCondLst>
                                  <p:childTnLst>
                                    <p:animMotion origin="layout" path="M 0 0  L 0.25 0  E" pathEditMode="relative" ptsTypes="">
                                      <p:cBhvr>
                                        <p:cTn id="43" dur="2000" fill="hold"/>
                                        <p:tgtEl>
                                          <p:spTgt spid="25662"/>
                                        </p:tgtEl>
                                        <p:attrNameLst>
                                          <p:attrName>ppt_x</p:attrName>
                                          <p:attrName>ppt_y</p:attrName>
                                        </p:attrNameLst>
                                      </p:cBhvr>
                                    </p:animMotion>
                                  </p:childTnLst>
                                </p:cTn>
                              </p:par>
                              <p:par>
                                <p:cTn id="44" presetID="63" presetClass="path" presetSubtype="0" accel="50000" decel="50000" fill="hold" nodeType="withEffect">
                                  <p:stCondLst>
                                    <p:cond delay="0"/>
                                  </p:stCondLst>
                                  <p:childTnLst>
                                    <p:animMotion origin="layout" path="M 0 0  L 0.25 0  E" pathEditMode="relative" ptsTypes="">
                                      <p:cBhvr>
                                        <p:cTn id="45" dur="2000" fill="hold"/>
                                        <p:tgtEl>
                                          <p:spTgt spid="25656"/>
                                        </p:tgtEl>
                                        <p:attrNameLst>
                                          <p:attrName>ppt_x</p:attrName>
                                          <p:attrName>ppt_y</p:attrName>
                                        </p:attrNameLst>
                                      </p:cBhvr>
                                    </p:animMotion>
                                  </p:childTnLst>
                                </p:cTn>
                              </p:par>
                              <p:par>
                                <p:cTn id="46" presetID="63" presetClass="path" presetSubtype="0" accel="50000" decel="50000" fill="hold" grpId="0" nodeType="withEffect">
                                  <p:stCondLst>
                                    <p:cond delay="0"/>
                                  </p:stCondLst>
                                  <p:childTnLst>
                                    <p:animMotion origin="layout" path="M 0 0  L 0.25 0  E" pathEditMode="relative" ptsTypes="">
                                      <p:cBhvr>
                                        <p:cTn id="47" dur="2000" fill="hold"/>
                                        <p:tgtEl>
                                          <p:spTgt spid="25608"/>
                                        </p:tgtEl>
                                        <p:attrNameLst>
                                          <p:attrName>ppt_x</p:attrName>
                                          <p:attrName>ppt_y</p:attrName>
                                        </p:attrNameLst>
                                      </p:cBhvr>
                                    </p:animMotion>
                                  </p:childTnLst>
                                </p:cTn>
                              </p:par>
                            </p:childTnLst>
                          </p:cTn>
                        </p:par>
                      </p:childTnLst>
                    </p:cTn>
                  </p:par>
                  <p:par>
                    <p:cTn id="48" fill="hold">
                      <p:stCondLst>
                        <p:cond delay="indefinite"/>
                      </p:stCondLst>
                      <p:childTnLst>
                        <p:par>
                          <p:cTn id="49" fill="hold">
                            <p:stCondLst>
                              <p:cond delay="0"/>
                            </p:stCondLst>
                            <p:childTnLst>
                              <p:par>
                                <p:cTn id="50" presetID="26" presetClass="emph" presetSubtype="0" fill="hold" nodeType="clickEffect">
                                  <p:stCondLst>
                                    <p:cond delay="0"/>
                                  </p:stCondLst>
                                  <p:childTnLst>
                                    <p:animEffect transition="out" filter="fade">
                                      <p:cBhvr>
                                        <p:cTn id="51" dur="500" tmFilter="0, 0; .2, .5; .8, .5; 1, 0"/>
                                        <p:tgtEl>
                                          <p:spTgt spid="25656"/>
                                        </p:tgtEl>
                                      </p:cBhvr>
                                    </p:animEffect>
                                    <p:animScale>
                                      <p:cBhvr>
                                        <p:cTn id="52" dur="250" autoRev="1" fill="hold"/>
                                        <p:tgtEl>
                                          <p:spTgt spid="25656"/>
                                        </p:tgtEl>
                                      </p:cBhvr>
                                      <p:by x="105000" y="105000"/>
                                    </p:animScale>
                                  </p:childTnLst>
                                </p:cTn>
                              </p:par>
                              <p:par>
                                <p:cTn id="53" presetID="3" presetClass="entr" presetSubtype="10" fill="hold" grpId="0" nodeType="withEffect">
                                  <p:stCondLst>
                                    <p:cond delay="0"/>
                                  </p:stCondLst>
                                  <p:childTnLst>
                                    <p:set>
                                      <p:cBhvr>
                                        <p:cTn id="54" dur="1" fill="hold">
                                          <p:stCondLst>
                                            <p:cond delay="0"/>
                                          </p:stCondLst>
                                        </p:cTn>
                                        <p:tgtEl>
                                          <p:spTgt spid="25666"/>
                                        </p:tgtEl>
                                        <p:attrNameLst>
                                          <p:attrName>style.visibility</p:attrName>
                                        </p:attrNameLst>
                                      </p:cBhvr>
                                      <p:to>
                                        <p:strVal val="visible"/>
                                      </p:to>
                                    </p:set>
                                    <p:animEffect transition="in" filter="blinds(horizontal)">
                                      <p:cBhvr>
                                        <p:cTn id="55" dur="500"/>
                                        <p:tgtEl>
                                          <p:spTgt spid="25666"/>
                                        </p:tgtEl>
                                      </p:cBhvr>
                                    </p:animEffect>
                                  </p:childTnLst>
                                </p:cTn>
                              </p:par>
                            </p:childTnLst>
                          </p:cTn>
                        </p:par>
                      </p:childTnLst>
                    </p:cTn>
                  </p:par>
                  <p:par>
                    <p:cTn id="56" fill="hold">
                      <p:stCondLst>
                        <p:cond delay="indefinite"/>
                      </p:stCondLst>
                      <p:childTnLst>
                        <p:par>
                          <p:cTn id="57" fill="hold">
                            <p:stCondLst>
                              <p:cond delay="0"/>
                            </p:stCondLst>
                            <p:childTnLst>
                              <p:par>
                                <p:cTn id="58" presetID="26" presetClass="emph" presetSubtype="0" fill="hold" nodeType="clickEffect">
                                  <p:stCondLst>
                                    <p:cond delay="0"/>
                                  </p:stCondLst>
                                  <p:childTnLst>
                                    <p:animEffect transition="out" filter="fade">
                                      <p:cBhvr>
                                        <p:cTn id="59" dur="500" tmFilter="0, 0; .2, .5; .8, .5; 1, 0"/>
                                        <p:tgtEl>
                                          <p:spTgt spid="25662"/>
                                        </p:tgtEl>
                                      </p:cBhvr>
                                    </p:animEffect>
                                    <p:animScale>
                                      <p:cBhvr>
                                        <p:cTn id="60" dur="250" autoRev="1" fill="hold"/>
                                        <p:tgtEl>
                                          <p:spTgt spid="25662"/>
                                        </p:tgtEl>
                                      </p:cBhvr>
                                      <p:by x="105000" y="105000"/>
                                    </p:animScale>
                                  </p:childTnLst>
                                </p:cTn>
                              </p:par>
                              <p:par>
                                <p:cTn id="61" presetID="1" presetClass="exit" presetSubtype="0" fill="hold" grpId="1" nodeType="withEffect">
                                  <p:stCondLst>
                                    <p:cond delay="0"/>
                                  </p:stCondLst>
                                  <p:childTnLst>
                                    <p:set>
                                      <p:cBhvr>
                                        <p:cTn id="62" dur="1" fill="hold">
                                          <p:stCondLst>
                                            <p:cond delay="0"/>
                                          </p:stCondLst>
                                        </p:cTn>
                                        <p:tgtEl>
                                          <p:spTgt spid="25666"/>
                                        </p:tgtEl>
                                        <p:attrNameLst>
                                          <p:attrName>style.visibility</p:attrName>
                                        </p:attrNameLst>
                                      </p:cBhvr>
                                      <p:to>
                                        <p:strVal val="hidden"/>
                                      </p:to>
                                    </p:set>
                                  </p:childTnLst>
                                </p:cTn>
                              </p:par>
                              <p:par>
                                <p:cTn id="63" presetID="3" presetClass="entr" presetSubtype="10" fill="hold" grpId="0" nodeType="withEffect">
                                  <p:stCondLst>
                                    <p:cond delay="0"/>
                                  </p:stCondLst>
                                  <p:childTnLst>
                                    <p:set>
                                      <p:cBhvr>
                                        <p:cTn id="64" dur="1" fill="hold">
                                          <p:stCondLst>
                                            <p:cond delay="0"/>
                                          </p:stCondLst>
                                        </p:cTn>
                                        <p:tgtEl>
                                          <p:spTgt spid="25667"/>
                                        </p:tgtEl>
                                        <p:attrNameLst>
                                          <p:attrName>style.visibility</p:attrName>
                                        </p:attrNameLst>
                                      </p:cBhvr>
                                      <p:to>
                                        <p:strVal val="visible"/>
                                      </p:to>
                                    </p:set>
                                    <p:animEffect transition="in" filter="blinds(horizontal)">
                                      <p:cBhvr>
                                        <p:cTn id="65" dur="500"/>
                                        <p:tgtEl>
                                          <p:spTgt spid="25667"/>
                                        </p:tgtEl>
                                      </p:cBhvr>
                                    </p:animEffect>
                                  </p:childTnLst>
                                </p:cTn>
                              </p:par>
                            </p:childTnLst>
                          </p:cTn>
                        </p:par>
                      </p:childTnLst>
                    </p:cTn>
                  </p:par>
                  <p:par>
                    <p:cTn id="66" fill="hold">
                      <p:stCondLst>
                        <p:cond delay="indefinite"/>
                      </p:stCondLst>
                      <p:childTnLst>
                        <p:par>
                          <p:cTn id="67" fill="hold">
                            <p:stCondLst>
                              <p:cond delay="0"/>
                            </p:stCondLst>
                            <p:childTnLst>
                              <p:par>
                                <p:cTn id="68" presetID="26" presetClass="emph" presetSubtype="0" fill="hold" nodeType="clickEffect">
                                  <p:stCondLst>
                                    <p:cond delay="0"/>
                                  </p:stCondLst>
                                  <p:childTnLst>
                                    <p:animEffect transition="out" filter="fade">
                                      <p:cBhvr>
                                        <p:cTn id="69" dur="500" tmFilter="0, 0; .2, .5; .8, .5; 1, 0"/>
                                        <p:tgtEl>
                                          <p:spTgt spid="25664"/>
                                        </p:tgtEl>
                                      </p:cBhvr>
                                    </p:animEffect>
                                    <p:animScale>
                                      <p:cBhvr>
                                        <p:cTn id="70" dur="250" autoRev="1" fill="hold"/>
                                        <p:tgtEl>
                                          <p:spTgt spid="25664"/>
                                        </p:tgtEl>
                                      </p:cBhvr>
                                      <p:by x="105000" y="105000"/>
                                    </p:animScale>
                                  </p:childTnLst>
                                </p:cTn>
                              </p:par>
                              <p:par>
                                <p:cTn id="71" presetID="1" presetClass="exit" presetSubtype="0" fill="hold" grpId="1" nodeType="withEffect">
                                  <p:stCondLst>
                                    <p:cond delay="0"/>
                                  </p:stCondLst>
                                  <p:childTnLst>
                                    <p:set>
                                      <p:cBhvr>
                                        <p:cTn id="72" dur="1" fill="hold">
                                          <p:stCondLst>
                                            <p:cond delay="0"/>
                                          </p:stCondLst>
                                        </p:cTn>
                                        <p:tgtEl>
                                          <p:spTgt spid="25667"/>
                                        </p:tgtEl>
                                        <p:attrNameLst>
                                          <p:attrName>style.visibility</p:attrName>
                                        </p:attrNameLst>
                                      </p:cBhvr>
                                      <p:to>
                                        <p:strVal val="hidden"/>
                                      </p:to>
                                    </p:set>
                                  </p:childTnLst>
                                </p:cTn>
                              </p:par>
                              <p:par>
                                <p:cTn id="73" presetID="3" presetClass="entr" presetSubtype="10" fill="hold" grpId="0" nodeType="withEffect">
                                  <p:stCondLst>
                                    <p:cond delay="0"/>
                                  </p:stCondLst>
                                  <p:childTnLst>
                                    <p:set>
                                      <p:cBhvr>
                                        <p:cTn id="74" dur="1" fill="hold">
                                          <p:stCondLst>
                                            <p:cond delay="0"/>
                                          </p:stCondLst>
                                        </p:cTn>
                                        <p:tgtEl>
                                          <p:spTgt spid="25668"/>
                                        </p:tgtEl>
                                        <p:attrNameLst>
                                          <p:attrName>style.visibility</p:attrName>
                                        </p:attrNameLst>
                                      </p:cBhvr>
                                      <p:to>
                                        <p:strVal val="visible"/>
                                      </p:to>
                                    </p:set>
                                    <p:animEffect transition="in" filter="blinds(horizontal)">
                                      <p:cBhvr>
                                        <p:cTn id="75" dur="500"/>
                                        <p:tgtEl>
                                          <p:spTgt spid="25668"/>
                                        </p:tgtEl>
                                      </p:cBhvr>
                                    </p:animEffect>
                                  </p:childTnLst>
                                </p:cTn>
                              </p:par>
                            </p:childTnLst>
                          </p:cTn>
                        </p:par>
                      </p:childTnLst>
                    </p:cTn>
                  </p:par>
                  <p:par>
                    <p:cTn id="76" fill="hold">
                      <p:stCondLst>
                        <p:cond delay="indefinite"/>
                      </p:stCondLst>
                      <p:childTnLst>
                        <p:par>
                          <p:cTn id="77" fill="hold">
                            <p:stCondLst>
                              <p:cond delay="0"/>
                            </p:stCondLst>
                            <p:childTnLst>
                              <p:par>
                                <p:cTn id="78" presetID="26" presetClass="emph" presetSubtype="0" fill="hold" nodeType="clickEffect">
                                  <p:stCondLst>
                                    <p:cond delay="0"/>
                                  </p:stCondLst>
                                  <p:childTnLst>
                                    <p:animEffect transition="out" filter="fade">
                                      <p:cBhvr>
                                        <p:cTn id="79" dur="500" tmFilter="0, 0; .2, .5; .8, .5; 1, 0"/>
                                        <p:tgtEl>
                                          <p:spTgt spid="25637"/>
                                        </p:tgtEl>
                                      </p:cBhvr>
                                    </p:animEffect>
                                    <p:animScale>
                                      <p:cBhvr>
                                        <p:cTn id="80" dur="250" autoRev="1" fill="hold"/>
                                        <p:tgtEl>
                                          <p:spTgt spid="25637"/>
                                        </p:tgtEl>
                                      </p:cBhvr>
                                      <p:by x="105000" y="105000"/>
                                    </p:animScale>
                                  </p:childTnLst>
                                </p:cTn>
                              </p:par>
                              <p:par>
                                <p:cTn id="81" presetID="1" presetClass="exit" presetSubtype="0" fill="hold" grpId="1" nodeType="withEffect">
                                  <p:stCondLst>
                                    <p:cond delay="0"/>
                                  </p:stCondLst>
                                  <p:childTnLst>
                                    <p:set>
                                      <p:cBhvr>
                                        <p:cTn id="82" dur="1" fill="hold">
                                          <p:stCondLst>
                                            <p:cond delay="0"/>
                                          </p:stCondLst>
                                        </p:cTn>
                                        <p:tgtEl>
                                          <p:spTgt spid="25668"/>
                                        </p:tgtEl>
                                        <p:attrNameLst>
                                          <p:attrName>style.visibility</p:attrName>
                                        </p:attrNameLst>
                                      </p:cBhvr>
                                      <p:to>
                                        <p:strVal val="hidden"/>
                                      </p:to>
                                    </p:set>
                                  </p:childTnLst>
                                </p:cTn>
                              </p:par>
                              <p:par>
                                <p:cTn id="83" presetID="3" presetClass="entr" presetSubtype="10" fill="hold" grpId="0" nodeType="withEffect">
                                  <p:stCondLst>
                                    <p:cond delay="0"/>
                                  </p:stCondLst>
                                  <p:childTnLst>
                                    <p:set>
                                      <p:cBhvr>
                                        <p:cTn id="84" dur="1" fill="hold">
                                          <p:stCondLst>
                                            <p:cond delay="0"/>
                                          </p:stCondLst>
                                        </p:cTn>
                                        <p:tgtEl>
                                          <p:spTgt spid="25669"/>
                                        </p:tgtEl>
                                        <p:attrNameLst>
                                          <p:attrName>style.visibility</p:attrName>
                                        </p:attrNameLst>
                                      </p:cBhvr>
                                      <p:to>
                                        <p:strVal val="visible"/>
                                      </p:to>
                                    </p:set>
                                    <p:animEffect transition="in" filter="blinds(horizontal)">
                                      <p:cBhvr>
                                        <p:cTn id="85" dur="500"/>
                                        <p:tgtEl>
                                          <p:spTgt spid="256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animBg="1"/>
      <p:bldP spid="25605" grpId="0"/>
      <p:bldP spid="25606" grpId="0"/>
      <p:bldP spid="25608" grpId="0" animBg="1"/>
      <p:bldP spid="25608" grpId="1" animBg="1"/>
      <p:bldP spid="25666" grpId="0" animBg="1"/>
      <p:bldP spid="25666" grpId="1" animBg="1"/>
      <p:bldP spid="25668" grpId="0" animBg="1"/>
      <p:bldP spid="25668" grpId="1" animBg="1"/>
      <p:bldP spid="25669" grpId="0" animBg="1"/>
      <p:bldP spid="25667" grpId="0" animBg="1"/>
      <p:bldP spid="25667" grpId="1" animBg="1"/>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0" name="Rectangle 6"/>
          <p:cNvSpPr>
            <a:spLocks noChangeArrowheads="1"/>
          </p:cNvSpPr>
          <p:nvPr/>
        </p:nvSpPr>
        <p:spPr bwMode="auto">
          <a:xfrm>
            <a:off x="2405064" y="4433888"/>
            <a:ext cx="7291387" cy="641350"/>
          </a:xfrm>
          <a:prstGeom prst="rect">
            <a:avLst/>
          </a:prstGeom>
          <a:gradFill rotWithShape="1">
            <a:gsLst>
              <a:gs pos="0">
                <a:srgbClr val="2AADD6"/>
              </a:gs>
              <a:gs pos="100000">
                <a:srgbClr val="76CAE5"/>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zh-CN" altLang="en-US" sz="1800" b="1">
                <a:ea typeface="黑体" panose="02010609060101010101" pitchFamily="49" charset="-122"/>
              </a:rPr>
              <a:t>传递性：</a:t>
            </a:r>
            <a:r>
              <a:rPr kumimoji="1" lang="zh-CN" altLang="en-US" sz="1800">
                <a:ea typeface="黑体" panose="02010609060101010101" pitchFamily="49" charset="-122"/>
              </a:rPr>
              <a:t>信息传递的上游任务的优先级高于下游任务的优先级。如信号采集任务的优先级高于数据处理任务的优先级。</a:t>
            </a:r>
          </a:p>
        </p:txBody>
      </p:sp>
      <p:sp>
        <p:nvSpPr>
          <p:cNvPr id="26646" name="Rectangle 22"/>
          <p:cNvSpPr>
            <a:spLocks noChangeArrowheads="1"/>
          </p:cNvSpPr>
          <p:nvPr/>
        </p:nvSpPr>
        <p:spPr bwMode="auto">
          <a:xfrm>
            <a:off x="2405063" y="4398964"/>
            <a:ext cx="7300912" cy="915987"/>
          </a:xfrm>
          <a:prstGeom prst="rect">
            <a:avLst/>
          </a:prstGeom>
          <a:gradFill rotWithShape="1">
            <a:gsLst>
              <a:gs pos="0">
                <a:schemeClr val="accent1"/>
              </a:gs>
              <a:gs pos="100000">
                <a:schemeClr val="accent1">
                  <a:gamma/>
                  <a:shade val="66275"/>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defRPr/>
            </a:pPr>
            <a:r>
              <a:rPr kumimoji="1" lang="zh-CN" altLang="en-US" b="1">
                <a:ea typeface="黑体" panose="02010609060101010101" pitchFamily="49" charset="-122"/>
              </a:rPr>
              <a:t>紧迫性：</a:t>
            </a:r>
            <a:r>
              <a:rPr kumimoji="1" lang="zh-CN" altLang="en-US">
                <a:ea typeface="黑体" panose="02010609060101010101" pitchFamily="49" charset="-122"/>
              </a:rPr>
              <a:t>因为紧迫任务对响应时间有严格要求，在所有紧迫任务中，按响应时间要求排序，越紧迫的任务安排的优先级越高。紧迫任务通常与</a:t>
            </a:r>
            <a:r>
              <a:rPr kumimoji="1" lang="en-US" altLang="zh-CN">
                <a:ea typeface="黑体" panose="02010609060101010101" pitchFamily="49" charset="-122"/>
              </a:rPr>
              <a:t>ISR</a:t>
            </a:r>
            <a:r>
              <a:rPr kumimoji="1" lang="zh-CN" altLang="en-US">
                <a:ea typeface="黑体" panose="02010609060101010101" pitchFamily="49" charset="-122"/>
              </a:rPr>
              <a:t>关联；</a:t>
            </a:r>
          </a:p>
        </p:txBody>
      </p:sp>
      <p:sp>
        <p:nvSpPr>
          <p:cNvPr id="26647" name="Rectangle 23"/>
          <p:cNvSpPr>
            <a:spLocks noChangeArrowheads="1"/>
          </p:cNvSpPr>
          <p:nvPr/>
        </p:nvSpPr>
        <p:spPr bwMode="auto">
          <a:xfrm>
            <a:off x="2405064" y="4398963"/>
            <a:ext cx="7291387" cy="366712"/>
          </a:xfrm>
          <a:prstGeom prst="rect">
            <a:avLst/>
          </a:prstGeom>
          <a:gradFill rotWithShape="1">
            <a:gsLst>
              <a:gs pos="0">
                <a:schemeClr val="hlink"/>
              </a:gs>
              <a:gs pos="100000">
                <a:schemeClr val="hlink">
                  <a:gamma/>
                  <a:shade val="66275"/>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defRPr/>
            </a:pPr>
            <a:r>
              <a:rPr kumimoji="1" lang="zh-CN" altLang="en-US" b="1">
                <a:ea typeface="黑体" panose="02010609060101010101" pitchFamily="49" charset="-122"/>
              </a:rPr>
              <a:t>关键性：</a:t>
            </a:r>
            <a:r>
              <a:rPr kumimoji="1" lang="zh-CN" altLang="en-US">
                <a:ea typeface="黑体" panose="02010609060101010101" pitchFamily="49" charset="-122"/>
              </a:rPr>
              <a:t>任务越关键安排的优先级越高，以保障其执行机会；</a:t>
            </a:r>
          </a:p>
        </p:txBody>
      </p:sp>
      <p:sp>
        <p:nvSpPr>
          <p:cNvPr id="26645" name="Rectangle 21"/>
          <p:cNvSpPr>
            <a:spLocks noChangeArrowheads="1"/>
          </p:cNvSpPr>
          <p:nvPr/>
        </p:nvSpPr>
        <p:spPr bwMode="auto">
          <a:xfrm>
            <a:off x="2405063" y="4398964"/>
            <a:ext cx="7300912" cy="1190625"/>
          </a:xfrm>
          <a:prstGeom prst="rect">
            <a:avLst/>
          </a:prstGeom>
          <a:gradFill rotWithShape="1">
            <a:gsLst>
              <a:gs pos="0">
                <a:schemeClr val="folHlink"/>
              </a:gs>
              <a:gs pos="100000">
                <a:schemeClr val="folHlink">
                  <a:gamma/>
                  <a:shade val="92157"/>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defRPr/>
            </a:pPr>
            <a:r>
              <a:rPr kumimoji="1" lang="zh-CN" altLang="en-US" b="1">
                <a:ea typeface="黑体" panose="02010609060101010101" pitchFamily="49" charset="-122"/>
              </a:rPr>
              <a:t>中断关联性</a:t>
            </a:r>
            <a:r>
              <a:rPr kumimoji="1" lang="zh-CN" altLang="en-US">
                <a:ea typeface="黑体" panose="02010609060101010101" pitchFamily="49" charset="-122"/>
              </a:rPr>
              <a:t>：与中断服务程序（</a:t>
            </a:r>
            <a:r>
              <a:rPr kumimoji="1" lang="en-US" altLang="zh-CN">
                <a:ea typeface="黑体" panose="02010609060101010101" pitchFamily="49" charset="-122"/>
              </a:rPr>
              <a:t>ISR</a:t>
            </a:r>
            <a:r>
              <a:rPr kumimoji="1" lang="zh-CN" altLang="en-US">
                <a:ea typeface="黑体" panose="02010609060101010101" pitchFamily="49" charset="-122"/>
              </a:rPr>
              <a:t>）有关联的任务应该安排尽可能高的优先级，以便及时处理异步事件，提高系统的实时性。如果优先级安排得比较低，</a:t>
            </a:r>
            <a:r>
              <a:rPr kumimoji="1" lang="en-US" altLang="zh-CN">
                <a:ea typeface="黑体" panose="02010609060101010101" pitchFamily="49" charset="-122"/>
              </a:rPr>
              <a:t>CPU</a:t>
            </a:r>
            <a:r>
              <a:rPr kumimoji="1" lang="zh-CN" altLang="en-US">
                <a:ea typeface="黑体" panose="02010609060101010101" pitchFamily="49" charset="-122"/>
              </a:rPr>
              <a:t>有可能被优先级比较高的任务长期占用，以致于在第二次中断发生时连第一次中断还没有处理，产生信号丢失现象；</a:t>
            </a:r>
          </a:p>
        </p:txBody>
      </p:sp>
      <p:sp>
        <p:nvSpPr>
          <p:cNvPr id="26648" name="Rectangle 24"/>
          <p:cNvSpPr>
            <a:spLocks noChangeArrowheads="1"/>
          </p:cNvSpPr>
          <p:nvPr/>
        </p:nvSpPr>
        <p:spPr bwMode="gray">
          <a:xfrm>
            <a:off x="2405064" y="4445000"/>
            <a:ext cx="7291387" cy="641350"/>
          </a:xfrm>
          <a:prstGeom prst="rect">
            <a:avLst/>
          </a:prstGeom>
          <a:gradFill rotWithShape="1">
            <a:gsLst>
              <a:gs pos="0">
                <a:srgbClr val="48BE67"/>
              </a:gs>
              <a:gs pos="100000">
                <a:srgbClr val="399752"/>
              </a:gs>
            </a:gsLst>
            <a:lin ang="54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eaLnBrk="1" hangingPunct="1">
              <a:spcBef>
                <a:spcPct val="0"/>
              </a:spcBef>
              <a:buClrTx/>
              <a:buFontTx/>
              <a:buNone/>
            </a:pPr>
            <a:r>
              <a:rPr lang="zh-CN" altLang="en-US" sz="1800" b="1">
                <a:ea typeface="黑体" panose="02010609060101010101" pitchFamily="49" charset="-122"/>
              </a:rPr>
              <a:t>频繁性：</a:t>
            </a:r>
            <a:r>
              <a:rPr lang="zh-CN" altLang="en-US" sz="1800">
                <a:ea typeface="黑体" panose="02010609060101010101" pitchFamily="49" charset="-122"/>
              </a:rPr>
              <a:t>对于周期性任务，执行越频繁，则周期越短，允许耽误的时间也越短，故应该安排的优先级也越高，以保障及时得到执行；</a:t>
            </a:r>
          </a:p>
        </p:txBody>
      </p:sp>
      <p:sp>
        <p:nvSpPr>
          <p:cNvPr id="26649" name="Rectangle 25"/>
          <p:cNvSpPr>
            <a:spLocks noChangeArrowheads="1"/>
          </p:cNvSpPr>
          <p:nvPr/>
        </p:nvSpPr>
        <p:spPr bwMode="auto">
          <a:xfrm>
            <a:off x="2405064" y="4437063"/>
            <a:ext cx="7291387" cy="641350"/>
          </a:xfrm>
          <a:prstGeom prst="rect">
            <a:avLst/>
          </a:prstGeom>
          <a:gradFill rotWithShape="1">
            <a:gsLst>
              <a:gs pos="0">
                <a:srgbClr val="FF0505"/>
              </a:gs>
              <a:gs pos="100000">
                <a:srgbClr val="FF9898"/>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zh-CN" altLang="en-US" sz="1800" b="1">
                <a:ea typeface="黑体" panose="02010609060101010101" pitchFamily="49" charset="-122"/>
              </a:rPr>
              <a:t>快捷性：</a:t>
            </a:r>
            <a:r>
              <a:rPr kumimoji="1" lang="zh-CN" altLang="en-US" sz="1800">
                <a:ea typeface="黑体" panose="02010609060101010101" pitchFamily="49" charset="-122"/>
              </a:rPr>
              <a:t>在前面各项条件相近时，越快捷（耗时短）的任务安排的优先级越高，以使其它就绪任务的延时缩短；</a:t>
            </a:r>
          </a:p>
        </p:txBody>
      </p:sp>
      <p:sp>
        <p:nvSpPr>
          <p:cNvPr id="20488" name="AutoShape 2"/>
          <p:cNvSpPr>
            <a:spLocks noChangeArrowheads="1"/>
          </p:cNvSpPr>
          <p:nvPr/>
        </p:nvSpPr>
        <p:spPr bwMode="auto">
          <a:xfrm>
            <a:off x="1774826" y="765176"/>
            <a:ext cx="3376613"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任务设计</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20489" name="Line 3"/>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28" name="AutoShape 4"/>
          <p:cNvSpPr>
            <a:spLocks noChangeArrowheads="1"/>
          </p:cNvSpPr>
          <p:nvPr/>
        </p:nvSpPr>
        <p:spPr bwMode="gray">
          <a:xfrm>
            <a:off x="5465763" y="651868"/>
            <a:ext cx="424021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任务的优先级</a:t>
            </a:r>
          </a:p>
        </p:txBody>
      </p:sp>
      <p:sp>
        <p:nvSpPr>
          <p:cNvPr id="26629" name="Rectangle 5"/>
          <p:cNvSpPr>
            <a:spLocks noChangeArrowheads="1"/>
          </p:cNvSpPr>
          <p:nvPr/>
        </p:nvSpPr>
        <p:spPr bwMode="auto">
          <a:xfrm>
            <a:off x="2314575" y="1449388"/>
            <a:ext cx="39893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      </a:t>
            </a:r>
            <a:r>
              <a:rPr kumimoji="1" lang="zh-CN" altLang="en-US" sz="2000">
                <a:ea typeface="华文新魏" panose="02010800040101010101" pitchFamily="2" charset="-122"/>
              </a:rPr>
              <a:t>任务的优先级安排原则如下：</a:t>
            </a:r>
            <a:r>
              <a:rPr kumimoji="1" lang="zh-CN" altLang="en-US" sz="2400">
                <a:ea typeface="华文新魏" panose="02010800040101010101" pitchFamily="2" charset="-122"/>
              </a:rPr>
              <a:t> </a:t>
            </a:r>
          </a:p>
        </p:txBody>
      </p:sp>
      <p:sp>
        <p:nvSpPr>
          <p:cNvPr id="26631" name="AutoShape 7"/>
          <p:cNvSpPr>
            <a:spLocks noChangeAspect="1" noChangeArrowheads="1"/>
          </p:cNvSpPr>
          <p:nvPr/>
        </p:nvSpPr>
        <p:spPr bwMode="gray">
          <a:xfrm>
            <a:off x="5543550" y="2988112"/>
            <a:ext cx="992188" cy="453152"/>
          </a:xfrm>
          <a:prstGeom prst="hexagon">
            <a:avLst>
              <a:gd name="adj" fmla="val 29819"/>
              <a:gd name="vf" fmla="val 115470"/>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6632" name="Freeform 8"/>
          <p:cNvSpPr>
            <a:spLocks noChangeAspect="1"/>
          </p:cNvSpPr>
          <p:nvPr/>
        </p:nvSpPr>
        <p:spPr bwMode="auto">
          <a:xfrm>
            <a:off x="6269038" y="2477701"/>
            <a:ext cx="1878012" cy="276999"/>
          </a:xfrm>
          <a:custGeom>
            <a:avLst/>
            <a:gdLst>
              <a:gd name="T0" fmla="*/ 0 w 2365"/>
              <a:gd name="T1" fmla="*/ 2147483646 h 448"/>
              <a:gd name="T2" fmla="*/ 2147483646 w 2365"/>
              <a:gd name="T3" fmla="*/ 0 h 448"/>
              <a:gd name="T4" fmla="*/ 2147483646 w 2365"/>
              <a:gd name="T5" fmla="*/ 0 h 448"/>
              <a:gd name="T6" fmla="*/ 0 60000 65536"/>
              <a:gd name="T7" fmla="*/ 0 60000 65536"/>
              <a:gd name="T8" fmla="*/ 0 60000 65536"/>
            </a:gdLst>
            <a:ahLst/>
            <a:cxnLst>
              <a:cxn ang="T6">
                <a:pos x="T0" y="T1"/>
              </a:cxn>
              <a:cxn ang="T7">
                <a:pos x="T2" y="T3"/>
              </a:cxn>
              <a:cxn ang="T8">
                <a:pos x="T4" y="T5"/>
              </a:cxn>
            </a:cxnLst>
            <a:rect l="0" t="0" r="r" b="b"/>
            <a:pathLst>
              <a:path w="2365" h="448">
                <a:moveTo>
                  <a:pt x="0" y="448"/>
                </a:moveTo>
                <a:lnTo>
                  <a:pt x="349" y="0"/>
                </a:lnTo>
                <a:lnTo>
                  <a:pt x="2365" y="0"/>
                </a:lnTo>
              </a:path>
            </a:pathLst>
          </a:custGeom>
          <a:noFill/>
          <a:ln w="22225" cap="flat" cmpd="sng">
            <a:solidFill>
              <a:srgbClr val="808080"/>
            </a:solidFill>
            <a:prstDash val="solid"/>
            <a:round/>
            <a:headEnd type="triangle" w="med"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sp>
        <p:nvSpPr>
          <p:cNvPr id="26633" name="Line 9"/>
          <p:cNvSpPr>
            <a:spLocks noChangeAspect="1" noChangeShapeType="1"/>
          </p:cNvSpPr>
          <p:nvPr/>
        </p:nvSpPr>
        <p:spPr bwMode="auto">
          <a:xfrm flipH="1">
            <a:off x="3898900" y="3203575"/>
            <a:ext cx="1638300" cy="1588"/>
          </a:xfrm>
          <a:prstGeom prst="line">
            <a:avLst/>
          </a:prstGeom>
          <a:noFill/>
          <a:ln w="22225">
            <a:solidFill>
              <a:srgbClr val="CC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sp>
        <p:nvSpPr>
          <p:cNvPr id="26634" name="Freeform 10"/>
          <p:cNvSpPr>
            <a:spLocks noChangeAspect="1"/>
          </p:cNvSpPr>
          <p:nvPr/>
        </p:nvSpPr>
        <p:spPr bwMode="auto">
          <a:xfrm flipH="1">
            <a:off x="3929063" y="2482464"/>
            <a:ext cx="1878012" cy="276999"/>
          </a:xfrm>
          <a:custGeom>
            <a:avLst/>
            <a:gdLst>
              <a:gd name="T0" fmla="*/ 0 w 2365"/>
              <a:gd name="T1" fmla="*/ 2147483646 h 448"/>
              <a:gd name="T2" fmla="*/ 2147483646 w 2365"/>
              <a:gd name="T3" fmla="*/ 0 h 448"/>
              <a:gd name="T4" fmla="*/ 2147483646 w 2365"/>
              <a:gd name="T5" fmla="*/ 0 h 448"/>
              <a:gd name="T6" fmla="*/ 0 60000 65536"/>
              <a:gd name="T7" fmla="*/ 0 60000 65536"/>
              <a:gd name="T8" fmla="*/ 0 60000 65536"/>
            </a:gdLst>
            <a:ahLst/>
            <a:cxnLst>
              <a:cxn ang="T6">
                <a:pos x="T0" y="T1"/>
              </a:cxn>
              <a:cxn ang="T7">
                <a:pos x="T2" y="T3"/>
              </a:cxn>
              <a:cxn ang="T8">
                <a:pos x="T4" y="T5"/>
              </a:cxn>
            </a:cxnLst>
            <a:rect l="0" t="0" r="r" b="b"/>
            <a:pathLst>
              <a:path w="2365" h="448">
                <a:moveTo>
                  <a:pt x="0" y="448"/>
                </a:moveTo>
                <a:lnTo>
                  <a:pt x="349" y="0"/>
                </a:lnTo>
                <a:lnTo>
                  <a:pt x="2365" y="0"/>
                </a:lnTo>
              </a:path>
            </a:pathLst>
          </a:custGeom>
          <a:noFill/>
          <a:ln w="22225" cap="flat" cmpd="sng">
            <a:solidFill>
              <a:srgbClr val="2AADD6"/>
            </a:solidFill>
            <a:prstDash val="solid"/>
            <a:round/>
            <a:headEnd type="triangle" w="med"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sp>
        <p:nvSpPr>
          <p:cNvPr id="26635" name="Freeform 11"/>
          <p:cNvSpPr>
            <a:spLocks noChangeAspect="1"/>
          </p:cNvSpPr>
          <p:nvPr/>
        </p:nvSpPr>
        <p:spPr bwMode="auto">
          <a:xfrm flipV="1">
            <a:off x="6269038" y="3652451"/>
            <a:ext cx="1878012" cy="276999"/>
          </a:xfrm>
          <a:custGeom>
            <a:avLst/>
            <a:gdLst>
              <a:gd name="T0" fmla="*/ 0 w 2365"/>
              <a:gd name="T1" fmla="*/ 2147483646 h 448"/>
              <a:gd name="T2" fmla="*/ 2147483646 w 2365"/>
              <a:gd name="T3" fmla="*/ 0 h 448"/>
              <a:gd name="T4" fmla="*/ 2147483646 w 2365"/>
              <a:gd name="T5" fmla="*/ 0 h 448"/>
              <a:gd name="T6" fmla="*/ 0 60000 65536"/>
              <a:gd name="T7" fmla="*/ 0 60000 65536"/>
              <a:gd name="T8" fmla="*/ 0 60000 65536"/>
            </a:gdLst>
            <a:ahLst/>
            <a:cxnLst>
              <a:cxn ang="T6">
                <a:pos x="T0" y="T1"/>
              </a:cxn>
              <a:cxn ang="T7">
                <a:pos x="T2" y="T3"/>
              </a:cxn>
              <a:cxn ang="T8">
                <a:pos x="T4" y="T5"/>
              </a:cxn>
            </a:cxnLst>
            <a:rect l="0" t="0" r="r" b="b"/>
            <a:pathLst>
              <a:path w="2365" h="448">
                <a:moveTo>
                  <a:pt x="0" y="448"/>
                </a:moveTo>
                <a:lnTo>
                  <a:pt x="349" y="0"/>
                </a:lnTo>
                <a:lnTo>
                  <a:pt x="2365" y="0"/>
                </a:lnTo>
              </a:path>
            </a:pathLst>
          </a:custGeom>
          <a:noFill/>
          <a:ln w="22225" cap="flat" cmpd="sng">
            <a:solidFill>
              <a:schemeClr val="hlink"/>
            </a:solidFill>
            <a:prstDash val="solid"/>
            <a:round/>
            <a:headEnd type="triangle" w="med"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sp>
        <p:nvSpPr>
          <p:cNvPr id="26636" name="Freeform 12"/>
          <p:cNvSpPr>
            <a:spLocks noChangeAspect="1"/>
          </p:cNvSpPr>
          <p:nvPr/>
        </p:nvSpPr>
        <p:spPr bwMode="auto">
          <a:xfrm flipH="1" flipV="1">
            <a:off x="3916363" y="3652451"/>
            <a:ext cx="1878012" cy="276999"/>
          </a:xfrm>
          <a:custGeom>
            <a:avLst/>
            <a:gdLst>
              <a:gd name="T0" fmla="*/ 0 w 2365"/>
              <a:gd name="T1" fmla="*/ 2147483646 h 448"/>
              <a:gd name="T2" fmla="*/ 2147483646 w 2365"/>
              <a:gd name="T3" fmla="*/ 0 h 448"/>
              <a:gd name="T4" fmla="*/ 2147483646 w 2365"/>
              <a:gd name="T5" fmla="*/ 0 h 448"/>
              <a:gd name="T6" fmla="*/ 0 60000 65536"/>
              <a:gd name="T7" fmla="*/ 0 60000 65536"/>
              <a:gd name="T8" fmla="*/ 0 60000 65536"/>
            </a:gdLst>
            <a:ahLst/>
            <a:cxnLst>
              <a:cxn ang="T6">
                <a:pos x="T0" y="T1"/>
              </a:cxn>
              <a:cxn ang="T7">
                <a:pos x="T2" y="T3"/>
              </a:cxn>
              <a:cxn ang="T8">
                <a:pos x="T4" y="T5"/>
              </a:cxn>
            </a:cxnLst>
            <a:rect l="0" t="0" r="r" b="b"/>
            <a:pathLst>
              <a:path w="2365" h="448">
                <a:moveTo>
                  <a:pt x="0" y="448"/>
                </a:moveTo>
                <a:lnTo>
                  <a:pt x="349" y="0"/>
                </a:lnTo>
                <a:lnTo>
                  <a:pt x="2365" y="0"/>
                </a:lnTo>
              </a:path>
            </a:pathLst>
          </a:custGeom>
          <a:noFill/>
          <a:ln w="22225" cap="flat" cmpd="sng">
            <a:solidFill>
              <a:srgbClr val="008000"/>
            </a:solidFill>
            <a:prstDash val="solid"/>
            <a:round/>
            <a:headEnd type="triangle" w="med"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sp>
        <p:nvSpPr>
          <p:cNvPr id="26637" name="Line 13"/>
          <p:cNvSpPr>
            <a:spLocks noChangeAspect="1" noChangeShapeType="1"/>
          </p:cNvSpPr>
          <p:nvPr/>
        </p:nvSpPr>
        <p:spPr bwMode="auto">
          <a:xfrm>
            <a:off x="6527800" y="3203575"/>
            <a:ext cx="1638300" cy="1588"/>
          </a:xfrm>
          <a:prstGeom prst="line">
            <a:avLst/>
          </a:prstGeom>
          <a:noFill/>
          <a:ln w="22225">
            <a:solidFill>
              <a:srgbClr val="339966"/>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sp>
        <p:nvSpPr>
          <p:cNvPr id="26638" name="Rectangle 14"/>
          <p:cNvSpPr>
            <a:spLocks noChangeAspect="1" noChangeArrowheads="1"/>
          </p:cNvSpPr>
          <p:nvPr/>
        </p:nvSpPr>
        <p:spPr bwMode="gray">
          <a:xfrm>
            <a:off x="6931026" y="2868614"/>
            <a:ext cx="855663" cy="244475"/>
          </a:xfrm>
          <a:prstGeom prst="rect">
            <a:avLst/>
          </a:prstGeom>
          <a:gradFill rotWithShape="1">
            <a:gsLst>
              <a:gs pos="0">
                <a:schemeClr val="accent1"/>
              </a:gs>
              <a:gs pos="100000">
                <a:schemeClr val="accent1">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defTabSz="330200">
              <a:spcBef>
                <a:spcPct val="20000"/>
              </a:spcBef>
              <a:buChar char="•"/>
              <a:tabLst>
                <a:tab pos="8521700" algn="r"/>
              </a:tabLst>
              <a:defRPr kumimoji="1" sz="3200">
                <a:solidFill>
                  <a:schemeClr val="tx1"/>
                </a:solidFill>
                <a:latin typeface="Times New Roman" panose="02020603050405020304" pitchFamily="18" charset="0"/>
                <a:ea typeface="宋体" panose="02010600030101010101" pitchFamily="2" charset="-122"/>
              </a:defRPr>
            </a:lvl1pPr>
            <a:lvl2pPr marL="161925" indent="-160655" defTabSz="330200">
              <a:spcBef>
                <a:spcPct val="20000"/>
              </a:spcBef>
              <a:buChar char="–"/>
              <a:tabLst>
                <a:tab pos="8521700" algn="r"/>
              </a:tabLst>
              <a:defRPr kumimoji="1" sz="2800">
                <a:solidFill>
                  <a:schemeClr val="tx1"/>
                </a:solidFill>
                <a:latin typeface="Times New Roman" panose="02020603050405020304" pitchFamily="18" charset="0"/>
                <a:ea typeface="宋体" panose="02010600030101010101" pitchFamily="2" charset="-122"/>
              </a:defRPr>
            </a:lvl2pPr>
            <a:lvl3pPr marL="352425" indent="-189230" defTabSz="330200">
              <a:spcBef>
                <a:spcPct val="20000"/>
              </a:spcBef>
              <a:buChar char="•"/>
              <a:tabLst>
                <a:tab pos="8521700" algn="r"/>
              </a:tabLst>
              <a:defRPr kumimoji="1" sz="2400">
                <a:solidFill>
                  <a:schemeClr val="tx1"/>
                </a:solidFill>
                <a:latin typeface="Times New Roman" panose="02020603050405020304" pitchFamily="18" charset="0"/>
                <a:ea typeface="宋体" panose="02010600030101010101" pitchFamily="2" charset="-122"/>
              </a:defRPr>
            </a:lvl3pPr>
            <a:lvl4pPr marL="514350" indent="-160655" defTabSz="330200">
              <a:spcBef>
                <a:spcPct val="20000"/>
              </a:spcBef>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4pPr>
            <a:lvl5pPr marL="1511300" indent="-328930" defTabSz="330200">
              <a:spcBef>
                <a:spcPct val="20000"/>
              </a:spcBef>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5pPr>
            <a:lvl6pPr marL="1968500" indent="-328930" defTabSz="330200" fontAlgn="base">
              <a:spcBef>
                <a:spcPct val="20000"/>
              </a:spcBef>
              <a:spcAft>
                <a:spcPct val="0"/>
              </a:spcAft>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6pPr>
            <a:lvl7pPr marL="2425700" indent="-328930" defTabSz="330200" fontAlgn="base">
              <a:spcBef>
                <a:spcPct val="20000"/>
              </a:spcBef>
              <a:spcAft>
                <a:spcPct val="0"/>
              </a:spcAft>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7pPr>
            <a:lvl8pPr marL="2882900" indent="-328930" defTabSz="330200" fontAlgn="base">
              <a:spcBef>
                <a:spcPct val="20000"/>
              </a:spcBef>
              <a:spcAft>
                <a:spcPct val="0"/>
              </a:spcAft>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8pPr>
            <a:lvl9pPr marL="3340100" indent="-328930" defTabSz="330200" fontAlgn="base">
              <a:spcBef>
                <a:spcPct val="20000"/>
              </a:spcBef>
              <a:spcAft>
                <a:spcPct val="0"/>
              </a:spcAft>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defRPr/>
            </a:pPr>
            <a:r>
              <a:rPr lang="zh-CN" altLang="en-US" sz="1600" b="1"/>
              <a:t>紧迫性</a:t>
            </a:r>
            <a:endParaRPr lang="en-US" altLang="de-DE" sz="1600"/>
          </a:p>
        </p:txBody>
      </p:sp>
      <p:sp>
        <p:nvSpPr>
          <p:cNvPr id="26639" name="Rectangle 15"/>
          <p:cNvSpPr>
            <a:spLocks noChangeAspect="1" noChangeArrowheads="1"/>
          </p:cNvSpPr>
          <p:nvPr/>
        </p:nvSpPr>
        <p:spPr bwMode="auto">
          <a:xfrm>
            <a:off x="5672138" y="2959100"/>
            <a:ext cx="730250"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defTabSz="330200">
              <a:spcBef>
                <a:spcPct val="20000"/>
              </a:spcBef>
              <a:buClr>
                <a:schemeClr val="tx2"/>
              </a:buClr>
              <a:buFont typeface="Wingdings" panose="05000000000000000000" pitchFamily="2" charset="2"/>
              <a:buChar char="§"/>
              <a:tabLst>
                <a:tab pos="8521700" algn="r"/>
              </a:tabLst>
              <a:defRPr sz="2800">
                <a:solidFill>
                  <a:schemeClr val="tx1"/>
                </a:solidFill>
                <a:latin typeface="Arial" panose="020B0604020202020204" pitchFamily="34" charset="0"/>
              </a:defRPr>
            </a:lvl1pPr>
            <a:lvl2pPr marL="161925" indent="-160655" defTabSz="330200">
              <a:spcBef>
                <a:spcPct val="20000"/>
              </a:spcBef>
              <a:buClr>
                <a:schemeClr val="accent1"/>
              </a:buClr>
              <a:buFont typeface="Wingdings" panose="05000000000000000000" pitchFamily="2" charset="2"/>
              <a:buChar char="§"/>
              <a:tabLst>
                <a:tab pos="8521700" algn="r"/>
              </a:tabLst>
              <a:defRPr sz="2400">
                <a:solidFill>
                  <a:schemeClr val="tx1"/>
                </a:solidFill>
                <a:latin typeface="Arial" panose="020B0604020202020204" pitchFamily="34" charset="0"/>
              </a:defRPr>
            </a:lvl2pPr>
            <a:lvl3pPr marL="352425" indent="-189230" defTabSz="330200">
              <a:spcBef>
                <a:spcPct val="20000"/>
              </a:spcBef>
              <a:buClr>
                <a:schemeClr val="tx1"/>
              </a:buClr>
              <a:buChar char="•"/>
              <a:tabLst>
                <a:tab pos="8521700" algn="r"/>
              </a:tabLst>
              <a:defRPr sz="2000">
                <a:solidFill>
                  <a:schemeClr val="tx1"/>
                </a:solidFill>
                <a:latin typeface="Arial" panose="020B0604020202020204" pitchFamily="34" charset="0"/>
              </a:defRPr>
            </a:lvl3pPr>
            <a:lvl4pPr marL="514350" indent="-160655" defTabSz="330200">
              <a:spcBef>
                <a:spcPct val="20000"/>
              </a:spcBef>
              <a:buChar char="–"/>
              <a:tabLst>
                <a:tab pos="8521700" algn="r"/>
              </a:tabLst>
              <a:defRPr>
                <a:solidFill>
                  <a:schemeClr val="tx1"/>
                </a:solidFill>
                <a:latin typeface="Arial" panose="020B0604020202020204" pitchFamily="34" charset="0"/>
              </a:defRPr>
            </a:lvl4pPr>
            <a:lvl5pPr marL="1511300" indent="-328930" defTabSz="330200">
              <a:spcBef>
                <a:spcPct val="20000"/>
              </a:spcBef>
              <a:buChar char="»"/>
              <a:tabLst>
                <a:tab pos="8521700" algn="r"/>
              </a:tabLst>
              <a:defRPr>
                <a:solidFill>
                  <a:schemeClr val="tx1"/>
                </a:solidFill>
                <a:latin typeface="Arial" panose="020B0604020202020204" pitchFamily="34" charset="0"/>
              </a:defRPr>
            </a:lvl5pPr>
            <a:lvl6pPr marL="1968500" indent="-328930" defTabSz="330200" eaLnBrk="0" fontAlgn="base" hangingPunct="0">
              <a:spcBef>
                <a:spcPct val="20000"/>
              </a:spcBef>
              <a:spcAft>
                <a:spcPct val="0"/>
              </a:spcAft>
              <a:buChar char="»"/>
              <a:tabLst>
                <a:tab pos="8521700" algn="r"/>
              </a:tabLst>
              <a:defRPr>
                <a:solidFill>
                  <a:schemeClr val="tx1"/>
                </a:solidFill>
                <a:latin typeface="Arial" panose="020B0604020202020204" pitchFamily="34" charset="0"/>
              </a:defRPr>
            </a:lvl6pPr>
            <a:lvl7pPr marL="2425700" indent="-328930" defTabSz="330200" eaLnBrk="0" fontAlgn="base" hangingPunct="0">
              <a:spcBef>
                <a:spcPct val="20000"/>
              </a:spcBef>
              <a:spcAft>
                <a:spcPct val="0"/>
              </a:spcAft>
              <a:buChar char="»"/>
              <a:tabLst>
                <a:tab pos="8521700" algn="r"/>
              </a:tabLst>
              <a:defRPr>
                <a:solidFill>
                  <a:schemeClr val="tx1"/>
                </a:solidFill>
                <a:latin typeface="Arial" panose="020B0604020202020204" pitchFamily="34" charset="0"/>
              </a:defRPr>
            </a:lvl7pPr>
            <a:lvl8pPr marL="2882900" indent="-328930" defTabSz="330200" eaLnBrk="0" fontAlgn="base" hangingPunct="0">
              <a:spcBef>
                <a:spcPct val="20000"/>
              </a:spcBef>
              <a:spcAft>
                <a:spcPct val="0"/>
              </a:spcAft>
              <a:buChar char="»"/>
              <a:tabLst>
                <a:tab pos="8521700" algn="r"/>
              </a:tabLst>
              <a:defRPr>
                <a:solidFill>
                  <a:schemeClr val="tx1"/>
                </a:solidFill>
                <a:latin typeface="Arial" panose="020B0604020202020204" pitchFamily="34" charset="0"/>
              </a:defRPr>
            </a:lvl8pPr>
            <a:lvl9pPr marL="3340100" indent="-328930" defTabSz="330200" eaLnBrk="0" fontAlgn="base" hangingPunct="0">
              <a:spcBef>
                <a:spcPct val="20000"/>
              </a:spcBef>
              <a:spcAft>
                <a:spcPct val="0"/>
              </a:spcAft>
              <a:buChar char="»"/>
              <a:tabLst>
                <a:tab pos="8521700" algn="r"/>
              </a:tabLst>
              <a:defRPr>
                <a:solidFill>
                  <a:schemeClr val="tx1"/>
                </a:solidFill>
                <a:latin typeface="Arial" panose="020B0604020202020204" pitchFamily="34" charset="0"/>
              </a:defRPr>
            </a:lvl9pPr>
          </a:lstStyle>
          <a:p>
            <a:pPr algn="ctr" eaLnBrk="1" fontAlgn="ctr" hangingPunct="1">
              <a:lnSpc>
                <a:spcPct val="80000"/>
              </a:lnSpc>
              <a:spcAft>
                <a:spcPct val="20000"/>
              </a:spcAft>
              <a:buClrTx/>
              <a:buFontTx/>
              <a:buNone/>
            </a:pPr>
            <a:r>
              <a:rPr kumimoji="1" lang="zh-CN" altLang="en-US" sz="1600">
                <a:solidFill>
                  <a:schemeClr val="bg1"/>
                </a:solidFill>
                <a:latin typeface="Times New Roman" panose="02020603050405020304" pitchFamily="18" charset="0"/>
              </a:rPr>
              <a:t>任务优先级</a:t>
            </a:r>
            <a:r>
              <a:rPr kumimoji="1" lang="zh-CN" altLang="en-US" sz="3000">
                <a:solidFill>
                  <a:schemeClr val="bg1"/>
                </a:solidFill>
                <a:latin typeface="Times New Roman" panose="02020603050405020304" pitchFamily="18" charset="0"/>
              </a:rPr>
              <a:t> </a:t>
            </a:r>
            <a:endParaRPr kumimoji="1" lang="en-US" altLang="de-DE" sz="3000">
              <a:solidFill>
                <a:schemeClr val="bg1"/>
              </a:solidFill>
              <a:latin typeface="Times New Roman" panose="02020603050405020304" pitchFamily="18" charset="0"/>
            </a:endParaRPr>
          </a:p>
        </p:txBody>
      </p:sp>
      <p:sp>
        <p:nvSpPr>
          <p:cNvPr id="26640" name="Rectangle 16"/>
          <p:cNvSpPr>
            <a:spLocks noChangeAspect="1" noChangeArrowheads="1"/>
          </p:cNvSpPr>
          <p:nvPr/>
        </p:nvSpPr>
        <p:spPr bwMode="gray">
          <a:xfrm>
            <a:off x="6932613" y="3633789"/>
            <a:ext cx="944562" cy="244475"/>
          </a:xfrm>
          <a:prstGeom prst="rect">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defTabSz="330200">
              <a:spcBef>
                <a:spcPct val="20000"/>
              </a:spcBef>
              <a:buChar char="•"/>
              <a:tabLst>
                <a:tab pos="8521700" algn="r"/>
              </a:tabLst>
              <a:defRPr kumimoji="1" sz="3200">
                <a:solidFill>
                  <a:schemeClr val="tx1"/>
                </a:solidFill>
                <a:latin typeface="Times New Roman" panose="02020603050405020304" pitchFamily="18" charset="0"/>
                <a:ea typeface="宋体" panose="02010600030101010101" pitchFamily="2" charset="-122"/>
              </a:defRPr>
            </a:lvl1pPr>
            <a:lvl2pPr marL="161925" indent="-160655" defTabSz="330200">
              <a:spcBef>
                <a:spcPct val="20000"/>
              </a:spcBef>
              <a:buChar char="–"/>
              <a:tabLst>
                <a:tab pos="8521700" algn="r"/>
              </a:tabLst>
              <a:defRPr kumimoji="1" sz="2800">
                <a:solidFill>
                  <a:schemeClr val="tx1"/>
                </a:solidFill>
                <a:latin typeface="Times New Roman" panose="02020603050405020304" pitchFamily="18" charset="0"/>
                <a:ea typeface="宋体" panose="02010600030101010101" pitchFamily="2" charset="-122"/>
              </a:defRPr>
            </a:lvl2pPr>
            <a:lvl3pPr marL="352425" indent="-189230" defTabSz="330200">
              <a:spcBef>
                <a:spcPct val="20000"/>
              </a:spcBef>
              <a:buChar char="•"/>
              <a:tabLst>
                <a:tab pos="8521700" algn="r"/>
              </a:tabLst>
              <a:defRPr kumimoji="1" sz="2400">
                <a:solidFill>
                  <a:schemeClr val="tx1"/>
                </a:solidFill>
                <a:latin typeface="Times New Roman" panose="02020603050405020304" pitchFamily="18" charset="0"/>
                <a:ea typeface="宋体" panose="02010600030101010101" pitchFamily="2" charset="-122"/>
              </a:defRPr>
            </a:lvl3pPr>
            <a:lvl4pPr marL="514350" indent="-160655" defTabSz="330200">
              <a:spcBef>
                <a:spcPct val="20000"/>
              </a:spcBef>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4pPr>
            <a:lvl5pPr marL="1511300" indent="-328930" defTabSz="330200">
              <a:spcBef>
                <a:spcPct val="20000"/>
              </a:spcBef>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5pPr>
            <a:lvl6pPr marL="1968500" indent="-328930" defTabSz="330200" fontAlgn="base">
              <a:spcBef>
                <a:spcPct val="20000"/>
              </a:spcBef>
              <a:spcAft>
                <a:spcPct val="0"/>
              </a:spcAft>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6pPr>
            <a:lvl7pPr marL="2425700" indent="-328930" defTabSz="330200" fontAlgn="base">
              <a:spcBef>
                <a:spcPct val="20000"/>
              </a:spcBef>
              <a:spcAft>
                <a:spcPct val="0"/>
              </a:spcAft>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7pPr>
            <a:lvl8pPr marL="2882900" indent="-328930" defTabSz="330200" fontAlgn="base">
              <a:spcBef>
                <a:spcPct val="20000"/>
              </a:spcBef>
              <a:spcAft>
                <a:spcPct val="0"/>
              </a:spcAft>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8pPr>
            <a:lvl9pPr marL="3340100" indent="-328930" defTabSz="330200" fontAlgn="base">
              <a:spcBef>
                <a:spcPct val="20000"/>
              </a:spcBef>
              <a:spcAft>
                <a:spcPct val="0"/>
              </a:spcAft>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defRPr/>
            </a:pPr>
            <a:r>
              <a:rPr lang="zh-CN" altLang="en-US" sz="1600" b="1"/>
              <a:t>关键性</a:t>
            </a:r>
            <a:endParaRPr lang="en-US" altLang="de-DE" sz="1600"/>
          </a:p>
        </p:txBody>
      </p:sp>
      <p:sp>
        <p:nvSpPr>
          <p:cNvPr id="26641" name="Rectangle 17"/>
          <p:cNvSpPr>
            <a:spLocks noChangeAspect="1" noChangeArrowheads="1"/>
          </p:cNvSpPr>
          <p:nvPr/>
        </p:nvSpPr>
        <p:spPr bwMode="gray">
          <a:xfrm>
            <a:off x="6932614" y="2124076"/>
            <a:ext cx="1125537" cy="244475"/>
          </a:xfrm>
          <a:prstGeom prst="rect">
            <a:avLst/>
          </a:prstGeom>
          <a:gradFill rotWithShape="1">
            <a:gsLst>
              <a:gs pos="0">
                <a:schemeClr val="folHlink"/>
              </a:gs>
              <a:gs pos="100000">
                <a:schemeClr val="folHlink">
                  <a:gamma/>
                  <a:shade val="76078"/>
                  <a:invGamma/>
                </a:scheme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330200">
              <a:spcBef>
                <a:spcPct val="20000"/>
              </a:spcBef>
              <a:buChar char="•"/>
              <a:tabLst>
                <a:tab pos="8521700" algn="r"/>
              </a:tabLst>
              <a:defRPr kumimoji="1" sz="3200">
                <a:solidFill>
                  <a:schemeClr val="tx1"/>
                </a:solidFill>
                <a:latin typeface="Times New Roman" panose="02020603050405020304" pitchFamily="18" charset="0"/>
                <a:ea typeface="宋体" panose="02010600030101010101" pitchFamily="2" charset="-122"/>
              </a:defRPr>
            </a:lvl1pPr>
            <a:lvl2pPr marL="161925" indent="-160655" defTabSz="330200">
              <a:spcBef>
                <a:spcPct val="20000"/>
              </a:spcBef>
              <a:buChar char="–"/>
              <a:tabLst>
                <a:tab pos="8521700" algn="r"/>
              </a:tabLst>
              <a:defRPr kumimoji="1" sz="2800">
                <a:solidFill>
                  <a:schemeClr val="tx1"/>
                </a:solidFill>
                <a:latin typeface="Times New Roman" panose="02020603050405020304" pitchFamily="18" charset="0"/>
                <a:ea typeface="宋体" panose="02010600030101010101" pitchFamily="2" charset="-122"/>
              </a:defRPr>
            </a:lvl2pPr>
            <a:lvl3pPr marL="352425" indent="-189230" defTabSz="330200">
              <a:spcBef>
                <a:spcPct val="20000"/>
              </a:spcBef>
              <a:buChar char="•"/>
              <a:tabLst>
                <a:tab pos="8521700" algn="r"/>
              </a:tabLst>
              <a:defRPr kumimoji="1" sz="2400">
                <a:solidFill>
                  <a:schemeClr val="tx1"/>
                </a:solidFill>
                <a:latin typeface="Times New Roman" panose="02020603050405020304" pitchFamily="18" charset="0"/>
                <a:ea typeface="宋体" panose="02010600030101010101" pitchFamily="2" charset="-122"/>
              </a:defRPr>
            </a:lvl3pPr>
            <a:lvl4pPr marL="514350" indent="-160655" defTabSz="330200">
              <a:spcBef>
                <a:spcPct val="20000"/>
              </a:spcBef>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4pPr>
            <a:lvl5pPr marL="1511300" indent="-328930" defTabSz="330200">
              <a:spcBef>
                <a:spcPct val="20000"/>
              </a:spcBef>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5pPr>
            <a:lvl6pPr marL="1968500" indent="-328930" defTabSz="330200" fontAlgn="base">
              <a:spcBef>
                <a:spcPct val="20000"/>
              </a:spcBef>
              <a:spcAft>
                <a:spcPct val="0"/>
              </a:spcAft>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6pPr>
            <a:lvl7pPr marL="2425700" indent="-328930" defTabSz="330200" fontAlgn="base">
              <a:spcBef>
                <a:spcPct val="20000"/>
              </a:spcBef>
              <a:spcAft>
                <a:spcPct val="0"/>
              </a:spcAft>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7pPr>
            <a:lvl8pPr marL="2882900" indent="-328930" defTabSz="330200" fontAlgn="base">
              <a:spcBef>
                <a:spcPct val="20000"/>
              </a:spcBef>
              <a:spcAft>
                <a:spcPct val="0"/>
              </a:spcAft>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8pPr>
            <a:lvl9pPr marL="3340100" indent="-328930" defTabSz="330200" fontAlgn="base">
              <a:spcBef>
                <a:spcPct val="20000"/>
              </a:spcBef>
              <a:spcAft>
                <a:spcPct val="0"/>
              </a:spcAft>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defRPr/>
            </a:pPr>
            <a:r>
              <a:rPr lang="zh-CN" altLang="en-US" sz="1600" b="1"/>
              <a:t>中断关联性</a:t>
            </a:r>
            <a:endParaRPr lang="en-US" altLang="de-DE" sz="1600"/>
          </a:p>
        </p:txBody>
      </p:sp>
      <p:sp>
        <p:nvSpPr>
          <p:cNvPr id="26642" name="Rectangle 18"/>
          <p:cNvSpPr>
            <a:spLocks noChangeAspect="1" noChangeArrowheads="1"/>
          </p:cNvSpPr>
          <p:nvPr/>
        </p:nvSpPr>
        <p:spPr bwMode="gray">
          <a:xfrm>
            <a:off x="4257676" y="2914651"/>
            <a:ext cx="784225" cy="244475"/>
          </a:xfrm>
          <a:prstGeom prst="rect">
            <a:avLst/>
          </a:prstGeom>
          <a:gradFill rotWithShape="1">
            <a:gsLst>
              <a:gs pos="0">
                <a:srgbClr val="F14343"/>
              </a:gs>
              <a:gs pos="100000">
                <a:srgbClr val="D73C3C"/>
              </a:gs>
            </a:gsLst>
            <a:lin ang="5400000" scaled="1"/>
          </a:gradFill>
          <a:ln w="25400" algn="ctr">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330200">
              <a:spcBef>
                <a:spcPct val="20000"/>
              </a:spcBef>
              <a:buClr>
                <a:schemeClr val="tx2"/>
              </a:buClr>
              <a:buFont typeface="Wingdings" panose="05000000000000000000" pitchFamily="2" charset="2"/>
              <a:buChar char="§"/>
              <a:tabLst>
                <a:tab pos="8521700" algn="r"/>
              </a:tabLst>
              <a:defRPr sz="2800">
                <a:solidFill>
                  <a:schemeClr val="tx1"/>
                </a:solidFill>
                <a:latin typeface="Arial" panose="020B0604020202020204" pitchFamily="34" charset="0"/>
              </a:defRPr>
            </a:lvl1pPr>
            <a:lvl2pPr marL="161925" indent="-160655" defTabSz="330200">
              <a:spcBef>
                <a:spcPct val="20000"/>
              </a:spcBef>
              <a:buClr>
                <a:schemeClr val="accent1"/>
              </a:buClr>
              <a:buFont typeface="Wingdings" panose="05000000000000000000" pitchFamily="2" charset="2"/>
              <a:buChar char="§"/>
              <a:tabLst>
                <a:tab pos="8521700" algn="r"/>
              </a:tabLst>
              <a:defRPr sz="2400">
                <a:solidFill>
                  <a:schemeClr val="tx1"/>
                </a:solidFill>
                <a:latin typeface="Arial" panose="020B0604020202020204" pitchFamily="34" charset="0"/>
              </a:defRPr>
            </a:lvl2pPr>
            <a:lvl3pPr marL="352425" indent="-189230" defTabSz="330200">
              <a:spcBef>
                <a:spcPct val="20000"/>
              </a:spcBef>
              <a:buClr>
                <a:schemeClr val="tx1"/>
              </a:buClr>
              <a:buChar char="•"/>
              <a:tabLst>
                <a:tab pos="8521700" algn="r"/>
              </a:tabLst>
              <a:defRPr sz="2000">
                <a:solidFill>
                  <a:schemeClr val="tx1"/>
                </a:solidFill>
                <a:latin typeface="Arial" panose="020B0604020202020204" pitchFamily="34" charset="0"/>
              </a:defRPr>
            </a:lvl3pPr>
            <a:lvl4pPr marL="514350" indent="-160655" defTabSz="330200">
              <a:spcBef>
                <a:spcPct val="20000"/>
              </a:spcBef>
              <a:buChar char="–"/>
              <a:tabLst>
                <a:tab pos="8521700" algn="r"/>
              </a:tabLst>
              <a:defRPr>
                <a:solidFill>
                  <a:schemeClr val="tx1"/>
                </a:solidFill>
                <a:latin typeface="Arial" panose="020B0604020202020204" pitchFamily="34" charset="0"/>
              </a:defRPr>
            </a:lvl4pPr>
            <a:lvl5pPr marL="1511300" indent="-328930" defTabSz="330200">
              <a:spcBef>
                <a:spcPct val="20000"/>
              </a:spcBef>
              <a:buChar char="»"/>
              <a:tabLst>
                <a:tab pos="8521700" algn="r"/>
              </a:tabLst>
              <a:defRPr>
                <a:solidFill>
                  <a:schemeClr val="tx1"/>
                </a:solidFill>
                <a:latin typeface="Arial" panose="020B0604020202020204" pitchFamily="34" charset="0"/>
              </a:defRPr>
            </a:lvl5pPr>
            <a:lvl6pPr marL="1968500" indent="-328930" defTabSz="330200" eaLnBrk="0" fontAlgn="base" hangingPunct="0">
              <a:spcBef>
                <a:spcPct val="20000"/>
              </a:spcBef>
              <a:spcAft>
                <a:spcPct val="0"/>
              </a:spcAft>
              <a:buChar char="»"/>
              <a:tabLst>
                <a:tab pos="8521700" algn="r"/>
              </a:tabLst>
              <a:defRPr>
                <a:solidFill>
                  <a:schemeClr val="tx1"/>
                </a:solidFill>
                <a:latin typeface="Arial" panose="020B0604020202020204" pitchFamily="34" charset="0"/>
              </a:defRPr>
            </a:lvl6pPr>
            <a:lvl7pPr marL="2425700" indent="-328930" defTabSz="330200" eaLnBrk="0" fontAlgn="base" hangingPunct="0">
              <a:spcBef>
                <a:spcPct val="20000"/>
              </a:spcBef>
              <a:spcAft>
                <a:spcPct val="0"/>
              </a:spcAft>
              <a:buChar char="»"/>
              <a:tabLst>
                <a:tab pos="8521700" algn="r"/>
              </a:tabLst>
              <a:defRPr>
                <a:solidFill>
                  <a:schemeClr val="tx1"/>
                </a:solidFill>
                <a:latin typeface="Arial" panose="020B0604020202020204" pitchFamily="34" charset="0"/>
              </a:defRPr>
            </a:lvl7pPr>
            <a:lvl8pPr marL="2882900" indent="-328930" defTabSz="330200" eaLnBrk="0" fontAlgn="base" hangingPunct="0">
              <a:spcBef>
                <a:spcPct val="20000"/>
              </a:spcBef>
              <a:spcAft>
                <a:spcPct val="0"/>
              </a:spcAft>
              <a:buChar char="»"/>
              <a:tabLst>
                <a:tab pos="8521700" algn="r"/>
              </a:tabLst>
              <a:defRPr>
                <a:solidFill>
                  <a:schemeClr val="tx1"/>
                </a:solidFill>
                <a:latin typeface="Arial" panose="020B0604020202020204" pitchFamily="34" charset="0"/>
              </a:defRPr>
            </a:lvl8pPr>
            <a:lvl9pPr marL="3340100" indent="-328930" defTabSz="330200" eaLnBrk="0" fontAlgn="base" hangingPunct="0">
              <a:spcBef>
                <a:spcPct val="20000"/>
              </a:spcBef>
              <a:spcAft>
                <a:spcPct val="0"/>
              </a:spcAft>
              <a:buChar char="»"/>
              <a:tabLst>
                <a:tab pos="8521700" algn="r"/>
              </a:tabLst>
              <a:defRPr>
                <a:solidFill>
                  <a:schemeClr val="tx1"/>
                </a:solidFill>
                <a:latin typeface="Arial" panose="020B0604020202020204" pitchFamily="34" charset="0"/>
              </a:defRPr>
            </a:lvl9pPr>
          </a:lstStyle>
          <a:p>
            <a:pPr eaLnBrk="1" hangingPunct="1">
              <a:buClrTx/>
              <a:buFontTx/>
              <a:buNone/>
            </a:pPr>
            <a:r>
              <a:rPr kumimoji="1" lang="zh-CN" altLang="en-US" sz="1600" b="1">
                <a:latin typeface="Times New Roman" panose="02020603050405020304" pitchFamily="18" charset="0"/>
              </a:rPr>
              <a:t>快捷性</a:t>
            </a:r>
            <a:endParaRPr kumimoji="1" lang="en-US" altLang="de-DE" sz="1600">
              <a:latin typeface="Times New Roman" panose="02020603050405020304" pitchFamily="18" charset="0"/>
            </a:endParaRPr>
          </a:p>
        </p:txBody>
      </p:sp>
      <p:sp>
        <p:nvSpPr>
          <p:cNvPr id="26643" name="Rectangle 19"/>
          <p:cNvSpPr>
            <a:spLocks noChangeAspect="1" noChangeArrowheads="1"/>
          </p:cNvSpPr>
          <p:nvPr/>
        </p:nvSpPr>
        <p:spPr bwMode="gray">
          <a:xfrm>
            <a:off x="4276726" y="3654426"/>
            <a:ext cx="811213" cy="244475"/>
          </a:xfrm>
          <a:prstGeom prst="rect">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b="1">
                <a:solidFill>
                  <a:schemeClr val="bg1"/>
                </a:solidFill>
              </a:rPr>
              <a:t>频繁性</a:t>
            </a:r>
            <a:endParaRPr lang="en-US" altLang="de-DE" sz="1600" b="1">
              <a:solidFill>
                <a:schemeClr val="bg1"/>
              </a:solidFill>
            </a:endParaRPr>
          </a:p>
        </p:txBody>
      </p:sp>
      <p:sp>
        <p:nvSpPr>
          <p:cNvPr id="26644" name="Rectangle 20"/>
          <p:cNvSpPr>
            <a:spLocks noChangeAspect="1" noChangeArrowheads="1"/>
          </p:cNvSpPr>
          <p:nvPr/>
        </p:nvSpPr>
        <p:spPr bwMode="gray">
          <a:xfrm>
            <a:off x="4276726" y="2124076"/>
            <a:ext cx="792163" cy="244475"/>
          </a:xfrm>
          <a:prstGeom prst="rect">
            <a:avLst/>
          </a:prstGeom>
          <a:gradFill rotWithShape="1">
            <a:gsLst>
              <a:gs pos="0">
                <a:srgbClr val="2AADD6"/>
              </a:gs>
              <a:gs pos="100000">
                <a:srgbClr val="1B6E88"/>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330200">
              <a:spcBef>
                <a:spcPct val="20000"/>
              </a:spcBef>
              <a:buClr>
                <a:schemeClr val="tx2"/>
              </a:buClr>
              <a:buFont typeface="Wingdings" panose="05000000000000000000" pitchFamily="2" charset="2"/>
              <a:buChar char="§"/>
              <a:tabLst>
                <a:tab pos="8521700" algn="r"/>
              </a:tabLst>
              <a:defRPr sz="2800">
                <a:solidFill>
                  <a:schemeClr val="tx1"/>
                </a:solidFill>
                <a:latin typeface="Arial" panose="020B0604020202020204" pitchFamily="34" charset="0"/>
              </a:defRPr>
            </a:lvl1pPr>
            <a:lvl2pPr marL="161925" indent="-160655" defTabSz="330200">
              <a:spcBef>
                <a:spcPct val="20000"/>
              </a:spcBef>
              <a:buClr>
                <a:schemeClr val="accent1"/>
              </a:buClr>
              <a:buFont typeface="Wingdings" panose="05000000000000000000" pitchFamily="2" charset="2"/>
              <a:buChar char="§"/>
              <a:tabLst>
                <a:tab pos="8521700" algn="r"/>
              </a:tabLst>
              <a:defRPr sz="2400">
                <a:solidFill>
                  <a:schemeClr val="tx1"/>
                </a:solidFill>
                <a:latin typeface="Arial" panose="020B0604020202020204" pitchFamily="34" charset="0"/>
              </a:defRPr>
            </a:lvl2pPr>
            <a:lvl3pPr marL="352425" indent="-189230" defTabSz="330200">
              <a:spcBef>
                <a:spcPct val="20000"/>
              </a:spcBef>
              <a:buClr>
                <a:schemeClr val="tx1"/>
              </a:buClr>
              <a:buChar char="•"/>
              <a:tabLst>
                <a:tab pos="8521700" algn="r"/>
              </a:tabLst>
              <a:defRPr sz="2000">
                <a:solidFill>
                  <a:schemeClr val="tx1"/>
                </a:solidFill>
                <a:latin typeface="Arial" panose="020B0604020202020204" pitchFamily="34" charset="0"/>
              </a:defRPr>
            </a:lvl3pPr>
            <a:lvl4pPr marL="514350" indent="-160655" defTabSz="330200">
              <a:spcBef>
                <a:spcPct val="20000"/>
              </a:spcBef>
              <a:buChar char="–"/>
              <a:tabLst>
                <a:tab pos="8521700" algn="r"/>
              </a:tabLst>
              <a:defRPr>
                <a:solidFill>
                  <a:schemeClr val="tx1"/>
                </a:solidFill>
                <a:latin typeface="Arial" panose="020B0604020202020204" pitchFamily="34" charset="0"/>
              </a:defRPr>
            </a:lvl4pPr>
            <a:lvl5pPr marL="1511300" indent="-328930" defTabSz="330200">
              <a:spcBef>
                <a:spcPct val="20000"/>
              </a:spcBef>
              <a:buChar char="»"/>
              <a:tabLst>
                <a:tab pos="8521700" algn="r"/>
              </a:tabLst>
              <a:defRPr>
                <a:solidFill>
                  <a:schemeClr val="tx1"/>
                </a:solidFill>
                <a:latin typeface="Arial" panose="020B0604020202020204" pitchFamily="34" charset="0"/>
              </a:defRPr>
            </a:lvl5pPr>
            <a:lvl6pPr marL="1968500" indent="-328930" defTabSz="330200" eaLnBrk="0" fontAlgn="base" hangingPunct="0">
              <a:spcBef>
                <a:spcPct val="20000"/>
              </a:spcBef>
              <a:spcAft>
                <a:spcPct val="0"/>
              </a:spcAft>
              <a:buChar char="»"/>
              <a:tabLst>
                <a:tab pos="8521700" algn="r"/>
              </a:tabLst>
              <a:defRPr>
                <a:solidFill>
                  <a:schemeClr val="tx1"/>
                </a:solidFill>
                <a:latin typeface="Arial" panose="020B0604020202020204" pitchFamily="34" charset="0"/>
              </a:defRPr>
            </a:lvl6pPr>
            <a:lvl7pPr marL="2425700" indent="-328930" defTabSz="330200" eaLnBrk="0" fontAlgn="base" hangingPunct="0">
              <a:spcBef>
                <a:spcPct val="20000"/>
              </a:spcBef>
              <a:spcAft>
                <a:spcPct val="0"/>
              </a:spcAft>
              <a:buChar char="»"/>
              <a:tabLst>
                <a:tab pos="8521700" algn="r"/>
              </a:tabLst>
              <a:defRPr>
                <a:solidFill>
                  <a:schemeClr val="tx1"/>
                </a:solidFill>
                <a:latin typeface="Arial" panose="020B0604020202020204" pitchFamily="34" charset="0"/>
              </a:defRPr>
            </a:lvl7pPr>
            <a:lvl8pPr marL="2882900" indent="-328930" defTabSz="330200" eaLnBrk="0" fontAlgn="base" hangingPunct="0">
              <a:spcBef>
                <a:spcPct val="20000"/>
              </a:spcBef>
              <a:spcAft>
                <a:spcPct val="0"/>
              </a:spcAft>
              <a:buChar char="»"/>
              <a:tabLst>
                <a:tab pos="8521700" algn="r"/>
              </a:tabLst>
              <a:defRPr>
                <a:solidFill>
                  <a:schemeClr val="tx1"/>
                </a:solidFill>
                <a:latin typeface="Arial" panose="020B0604020202020204" pitchFamily="34" charset="0"/>
              </a:defRPr>
            </a:lvl8pPr>
            <a:lvl9pPr marL="3340100" indent="-328930" defTabSz="330200" eaLnBrk="0" fontAlgn="base" hangingPunct="0">
              <a:spcBef>
                <a:spcPct val="20000"/>
              </a:spcBef>
              <a:spcAft>
                <a:spcPct val="0"/>
              </a:spcAft>
              <a:buChar char="»"/>
              <a:tabLst>
                <a:tab pos="8521700" algn="r"/>
              </a:tabLst>
              <a:defRPr>
                <a:solidFill>
                  <a:schemeClr val="tx1"/>
                </a:solidFill>
                <a:latin typeface="Arial" panose="020B0604020202020204" pitchFamily="34" charset="0"/>
              </a:defRPr>
            </a:lvl9pPr>
          </a:lstStyle>
          <a:p>
            <a:pPr eaLnBrk="1" hangingPunct="1">
              <a:buClrTx/>
              <a:buFontTx/>
              <a:buNone/>
            </a:pPr>
            <a:r>
              <a:rPr kumimoji="1" lang="zh-CN" altLang="en-US" sz="1600" b="1">
                <a:latin typeface="Times New Roman" panose="02020603050405020304" pitchFamily="18" charset="0"/>
              </a:rPr>
              <a:t>传递性</a:t>
            </a:r>
            <a:endParaRPr kumimoji="1" lang="en-US" altLang="de-DE" sz="1600">
              <a:latin typeface="Times New Roman" panose="02020603050405020304" pitchFamily="18" charset="0"/>
            </a:endParaRPr>
          </a:p>
        </p:txBody>
      </p:sp>
      <p:sp>
        <p:nvSpPr>
          <p:cNvPr id="26650" name="AutoShape 26"/>
          <p:cNvSpPr>
            <a:spLocks noChangeArrowheads="1"/>
          </p:cNvSpPr>
          <p:nvPr/>
        </p:nvSpPr>
        <p:spPr bwMode="auto">
          <a:xfrm>
            <a:off x="2424113" y="1951039"/>
            <a:ext cx="7308850" cy="2422525"/>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6628"/>
                                        </p:tgtEl>
                                        <p:attrNameLst>
                                          <p:attrName>style.visibility</p:attrName>
                                        </p:attrNameLst>
                                      </p:cBhvr>
                                      <p:to>
                                        <p:strVal val="visible"/>
                                      </p:to>
                                    </p:set>
                                    <p:anim calcmode="lin" valueType="num">
                                      <p:cBhvr additive="base">
                                        <p:cTn id="7" dur="500" fill="hold"/>
                                        <p:tgtEl>
                                          <p:spTgt spid="26628"/>
                                        </p:tgtEl>
                                        <p:attrNameLst>
                                          <p:attrName>ppt_x</p:attrName>
                                        </p:attrNameLst>
                                      </p:cBhvr>
                                      <p:tavLst>
                                        <p:tav tm="0">
                                          <p:val>
                                            <p:strVal val="1+#ppt_w/2"/>
                                          </p:val>
                                        </p:tav>
                                        <p:tav tm="100000">
                                          <p:val>
                                            <p:strVal val="#ppt_x"/>
                                          </p:val>
                                        </p:tav>
                                      </p:tavLst>
                                    </p:anim>
                                    <p:anim calcmode="lin" valueType="num">
                                      <p:cBhvr additive="base">
                                        <p:cTn id="8" dur="500" fill="hold"/>
                                        <p:tgtEl>
                                          <p:spTgt spid="2662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26629"/>
                                        </p:tgtEl>
                                        <p:attrNameLst>
                                          <p:attrName>style.visibility</p:attrName>
                                        </p:attrNameLst>
                                      </p:cBhvr>
                                      <p:to>
                                        <p:strVal val="visible"/>
                                      </p:to>
                                    </p:set>
                                    <p:animEffect transition="in" filter="blinds(horizontal)">
                                      <p:cBhvr>
                                        <p:cTn id="12" dur="500"/>
                                        <p:tgtEl>
                                          <p:spTgt spid="26629"/>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26650"/>
                                        </p:tgtEl>
                                        <p:attrNameLst>
                                          <p:attrName>style.visibility</p:attrName>
                                        </p:attrNameLst>
                                      </p:cBhvr>
                                      <p:to>
                                        <p:strVal val="visible"/>
                                      </p:to>
                                    </p:set>
                                    <p:animEffect transition="in" filter="slide(fromBottom)">
                                      <p:cBhvr>
                                        <p:cTn id="15" dur="500"/>
                                        <p:tgtEl>
                                          <p:spTgt spid="26650"/>
                                        </p:tgtEl>
                                      </p:cBhvr>
                                    </p:animEffec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266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6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641"/>
                                        </p:tgtEl>
                                        <p:attrNameLst>
                                          <p:attrName>style.visibility</p:attrName>
                                        </p:attrNameLst>
                                      </p:cBhvr>
                                      <p:to>
                                        <p:strVal val="visible"/>
                                      </p:to>
                                    </p:set>
                                  </p:childTnLst>
                                </p:cTn>
                              </p:par>
                              <p:par>
                                <p:cTn id="25" presetID="22" presetClass="entr" presetSubtype="2" fill="hold" grpId="0" nodeType="withEffect">
                                  <p:stCondLst>
                                    <p:cond delay="0"/>
                                  </p:stCondLst>
                                  <p:childTnLst>
                                    <p:set>
                                      <p:cBhvr>
                                        <p:cTn id="26" dur="1" fill="hold">
                                          <p:stCondLst>
                                            <p:cond delay="0"/>
                                          </p:stCondLst>
                                        </p:cTn>
                                        <p:tgtEl>
                                          <p:spTgt spid="26632"/>
                                        </p:tgtEl>
                                        <p:attrNameLst>
                                          <p:attrName>style.visibility</p:attrName>
                                        </p:attrNameLst>
                                      </p:cBhvr>
                                      <p:to>
                                        <p:strVal val="visible"/>
                                      </p:to>
                                    </p:set>
                                    <p:animEffect transition="in" filter="wipe(right)">
                                      <p:cBhvr>
                                        <p:cTn id="27" dur="500"/>
                                        <p:tgtEl>
                                          <p:spTgt spid="26632"/>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26645"/>
                                        </p:tgtEl>
                                        <p:attrNameLst>
                                          <p:attrName>style.visibility</p:attrName>
                                        </p:attrNameLst>
                                      </p:cBhvr>
                                      <p:to>
                                        <p:strVal val="visible"/>
                                      </p:to>
                                    </p:set>
                                    <p:animEffect transition="in" filter="blinds(horizontal)">
                                      <p:cBhvr>
                                        <p:cTn id="30" dur="500"/>
                                        <p:tgtEl>
                                          <p:spTgt spid="2664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638"/>
                                        </p:tgtEl>
                                        <p:attrNameLst>
                                          <p:attrName>style.visibility</p:attrName>
                                        </p:attrNameLst>
                                      </p:cBhvr>
                                      <p:to>
                                        <p:strVal val="visible"/>
                                      </p:to>
                                    </p:set>
                                  </p:childTnLst>
                                </p:cTn>
                              </p:par>
                              <p:par>
                                <p:cTn id="35" presetID="9" presetClass="exit" presetSubtype="0" fill="hold" grpId="1" nodeType="withEffect">
                                  <p:stCondLst>
                                    <p:cond delay="0"/>
                                  </p:stCondLst>
                                  <p:childTnLst>
                                    <p:animEffect transition="out" filter="dissolve">
                                      <p:cBhvr>
                                        <p:cTn id="36" dur="500"/>
                                        <p:tgtEl>
                                          <p:spTgt spid="26645"/>
                                        </p:tgtEl>
                                      </p:cBhvr>
                                    </p:animEffect>
                                    <p:set>
                                      <p:cBhvr>
                                        <p:cTn id="37" dur="1" fill="hold">
                                          <p:stCondLst>
                                            <p:cond delay="499"/>
                                          </p:stCondLst>
                                        </p:cTn>
                                        <p:tgtEl>
                                          <p:spTgt spid="26645"/>
                                        </p:tgtEl>
                                        <p:attrNameLst>
                                          <p:attrName>style.visibility</p:attrName>
                                        </p:attrNameLst>
                                      </p:cBhvr>
                                      <p:to>
                                        <p:strVal val="hidden"/>
                                      </p:to>
                                    </p:set>
                                  </p:childTnLst>
                                </p:cTn>
                              </p:par>
                              <p:par>
                                <p:cTn id="38" presetID="22" presetClass="entr" presetSubtype="2" fill="hold" grpId="0" nodeType="withEffect">
                                  <p:stCondLst>
                                    <p:cond delay="0"/>
                                  </p:stCondLst>
                                  <p:childTnLst>
                                    <p:set>
                                      <p:cBhvr>
                                        <p:cTn id="39" dur="1" fill="hold">
                                          <p:stCondLst>
                                            <p:cond delay="0"/>
                                          </p:stCondLst>
                                        </p:cTn>
                                        <p:tgtEl>
                                          <p:spTgt spid="26637"/>
                                        </p:tgtEl>
                                        <p:attrNameLst>
                                          <p:attrName>style.visibility</p:attrName>
                                        </p:attrNameLst>
                                      </p:cBhvr>
                                      <p:to>
                                        <p:strVal val="visible"/>
                                      </p:to>
                                    </p:set>
                                    <p:animEffect transition="in" filter="wipe(right)">
                                      <p:cBhvr>
                                        <p:cTn id="40" dur="500"/>
                                        <p:tgtEl>
                                          <p:spTgt spid="26637"/>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26646"/>
                                        </p:tgtEl>
                                        <p:attrNameLst>
                                          <p:attrName>style.visibility</p:attrName>
                                        </p:attrNameLst>
                                      </p:cBhvr>
                                      <p:to>
                                        <p:strVal val="visible"/>
                                      </p:to>
                                    </p:set>
                                    <p:animEffect transition="in" filter="blinds(horizontal)">
                                      <p:cBhvr>
                                        <p:cTn id="43" dur="500"/>
                                        <p:tgtEl>
                                          <p:spTgt spid="26646"/>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6640"/>
                                        </p:tgtEl>
                                        <p:attrNameLst>
                                          <p:attrName>style.visibility</p:attrName>
                                        </p:attrNameLst>
                                      </p:cBhvr>
                                      <p:to>
                                        <p:strVal val="visible"/>
                                      </p:to>
                                    </p:set>
                                  </p:childTnLst>
                                </p:cTn>
                              </p:par>
                              <p:par>
                                <p:cTn id="48" presetID="9" presetClass="exit" presetSubtype="0" fill="hold" grpId="1" nodeType="withEffect">
                                  <p:stCondLst>
                                    <p:cond delay="0"/>
                                  </p:stCondLst>
                                  <p:childTnLst>
                                    <p:animEffect transition="out" filter="dissolve">
                                      <p:cBhvr>
                                        <p:cTn id="49" dur="500"/>
                                        <p:tgtEl>
                                          <p:spTgt spid="26646"/>
                                        </p:tgtEl>
                                      </p:cBhvr>
                                    </p:animEffect>
                                    <p:set>
                                      <p:cBhvr>
                                        <p:cTn id="50" dur="1" fill="hold">
                                          <p:stCondLst>
                                            <p:cond delay="499"/>
                                          </p:stCondLst>
                                        </p:cTn>
                                        <p:tgtEl>
                                          <p:spTgt spid="26646"/>
                                        </p:tgtEl>
                                        <p:attrNameLst>
                                          <p:attrName>style.visibility</p:attrName>
                                        </p:attrNameLst>
                                      </p:cBhvr>
                                      <p:to>
                                        <p:strVal val="hidden"/>
                                      </p:to>
                                    </p:set>
                                  </p:childTnLst>
                                </p:cTn>
                              </p:par>
                              <p:par>
                                <p:cTn id="51" presetID="22" presetClass="entr" presetSubtype="2" fill="hold" grpId="0" nodeType="withEffect">
                                  <p:stCondLst>
                                    <p:cond delay="0"/>
                                  </p:stCondLst>
                                  <p:childTnLst>
                                    <p:set>
                                      <p:cBhvr>
                                        <p:cTn id="52" dur="1" fill="hold">
                                          <p:stCondLst>
                                            <p:cond delay="0"/>
                                          </p:stCondLst>
                                        </p:cTn>
                                        <p:tgtEl>
                                          <p:spTgt spid="26635"/>
                                        </p:tgtEl>
                                        <p:attrNameLst>
                                          <p:attrName>style.visibility</p:attrName>
                                        </p:attrNameLst>
                                      </p:cBhvr>
                                      <p:to>
                                        <p:strVal val="visible"/>
                                      </p:to>
                                    </p:set>
                                    <p:animEffect transition="in" filter="wipe(right)">
                                      <p:cBhvr>
                                        <p:cTn id="53" dur="500"/>
                                        <p:tgtEl>
                                          <p:spTgt spid="26635"/>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26647"/>
                                        </p:tgtEl>
                                        <p:attrNameLst>
                                          <p:attrName>style.visibility</p:attrName>
                                        </p:attrNameLst>
                                      </p:cBhvr>
                                      <p:to>
                                        <p:strVal val="visible"/>
                                      </p:to>
                                    </p:set>
                                    <p:animEffect transition="in" filter="blinds(horizontal)">
                                      <p:cBhvr>
                                        <p:cTn id="56" dur="500"/>
                                        <p:tgtEl>
                                          <p:spTgt spid="26647"/>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6643"/>
                                        </p:tgtEl>
                                        <p:attrNameLst>
                                          <p:attrName>style.visibility</p:attrName>
                                        </p:attrNameLst>
                                      </p:cBhvr>
                                      <p:to>
                                        <p:strVal val="visible"/>
                                      </p:to>
                                    </p:set>
                                  </p:childTnLst>
                                </p:cTn>
                              </p:par>
                              <p:par>
                                <p:cTn id="61" presetID="9" presetClass="exit" presetSubtype="0" fill="hold" grpId="1" nodeType="withEffect">
                                  <p:stCondLst>
                                    <p:cond delay="0"/>
                                  </p:stCondLst>
                                  <p:childTnLst>
                                    <p:animEffect transition="out" filter="dissolve">
                                      <p:cBhvr>
                                        <p:cTn id="62" dur="500"/>
                                        <p:tgtEl>
                                          <p:spTgt spid="26647"/>
                                        </p:tgtEl>
                                      </p:cBhvr>
                                    </p:animEffect>
                                    <p:set>
                                      <p:cBhvr>
                                        <p:cTn id="63" dur="1" fill="hold">
                                          <p:stCondLst>
                                            <p:cond delay="499"/>
                                          </p:stCondLst>
                                        </p:cTn>
                                        <p:tgtEl>
                                          <p:spTgt spid="26647"/>
                                        </p:tgtEl>
                                        <p:attrNameLst>
                                          <p:attrName>style.visibility</p:attrName>
                                        </p:attrNameLst>
                                      </p:cBhvr>
                                      <p:to>
                                        <p:strVal val="hidden"/>
                                      </p:to>
                                    </p:set>
                                  </p:childTnLst>
                                </p:cTn>
                              </p:par>
                              <p:par>
                                <p:cTn id="64" presetID="22" presetClass="entr" presetSubtype="8" fill="hold" grpId="0" nodeType="withEffect">
                                  <p:stCondLst>
                                    <p:cond delay="0"/>
                                  </p:stCondLst>
                                  <p:childTnLst>
                                    <p:set>
                                      <p:cBhvr>
                                        <p:cTn id="65" dur="1" fill="hold">
                                          <p:stCondLst>
                                            <p:cond delay="0"/>
                                          </p:stCondLst>
                                        </p:cTn>
                                        <p:tgtEl>
                                          <p:spTgt spid="26636"/>
                                        </p:tgtEl>
                                        <p:attrNameLst>
                                          <p:attrName>style.visibility</p:attrName>
                                        </p:attrNameLst>
                                      </p:cBhvr>
                                      <p:to>
                                        <p:strVal val="visible"/>
                                      </p:to>
                                    </p:set>
                                    <p:animEffect transition="in" filter="wipe(left)">
                                      <p:cBhvr>
                                        <p:cTn id="66" dur="500"/>
                                        <p:tgtEl>
                                          <p:spTgt spid="26636"/>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26648"/>
                                        </p:tgtEl>
                                        <p:attrNameLst>
                                          <p:attrName>style.visibility</p:attrName>
                                        </p:attrNameLst>
                                      </p:cBhvr>
                                      <p:to>
                                        <p:strVal val="visible"/>
                                      </p:to>
                                    </p:set>
                                    <p:animEffect transition="in" filter="blinds(horizontal)">
                                      <p:cBhvr>
                                        <p:cTn id="69" dur="500"/>
                                        <p:tgtEl>
                                          <p:spTgt spid="26648"/>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26642"/>
                                        </p:tgtEl>
                                        <p:attrNameLst>
                                          <p:attrName>style.visibility</p:attrName>
                                        </p:attrNameLst>
                                      </p:cBhvr>
                                      <p:to>
                                        <p:strVal val="visible"/>
                                      </p:to>
                                    </p:set>
                                  </p:childTnLst>
                                </p:cTn>
                              </p:par>
                              <p:par>
                                <p:cTn id="74" presetID="9" presetClass="exit" presetSubtype="0" fill="hold" grpId="1" nodeType="withEffect">
                                  <p:stCondLst>
                                    <p:cond delay="0"/>
                                  </p:stCondLst>
                                  <p:childTnLst>
                                    <p:animEffect transition="out" filter="dissolve">
                                      <p:cBhvr>
                                        <p:cTn id="75" dur="500"/>
                                        <p:tgtEl>
                                          <p:spTgt spid="26648"/>
                                        </p:tgtEl>
                                      </p:cBhvr>
                                    </p:animEffect>
                                    <p:set>
                                      <p:cBhvr>
                                        <p:cTn id="76" dur="1" fill="hold">
                                          <p:stCondLst>
                                            <p:cond delay="499"/>
                                          </p:stCondLst>
                                        </p:cTn>
                                        <p:tgtEl>
                                          <p:spTgt spid="26648"/>
                                        </p:tgtEl>
                                        <p:attrNameLst>
                                          <p:attrName>style.visibility</p:attrName>
                                        </p:attrNameLst>
                                      </p:cBhvr>
                                      <p:to>
                                        <p:strVal val="hidden"/>
                                      </p:to>
                                    </p:set>
                                  </p:childTnLst>
                                </p:cTn>
                              </p:par>
                              <p:par>
                                <p:cTn id="77" presetID="22" presetClass="entr" presetSubtype="8" fill="hold" grpId="0" nodeType="withEffect">
                                  <p:stCondLst>
                                    <p:cond delay="0"/>
                                  </p:stCondLst>
                                  <p:childTnLst>
                                    <p:set>
                                      <p:cBhvr>
                                        <p:cTn id="78" dur="1" fill="hold">
                                          <p:stCondLst>
                                            <p:cond delay="0"/>
                                          </p:stCondLst>
                                        </p:cTn>
                                        <p:tgtEl>
                                          <p:spTgt spid="26633"/>
                                        </p:tgtEl>
                                        <p:attrNameLst>
                                          <p:attrName>style.visibility</p:attrName>
                                        </p:attrNameLst>
                                      </p:cBhvr>
                                      <p:to>
                                        <p:strVal val="visible"/>
                                      </p:to>
                                    </p:set>
                                    <p:animEffect transition="in" filter="wipe(left)">
                                      <p:cBhvr>
                                        <p:cTn id="79" dur="500"/>
                                        <p:tgtEl>
                                          <p:spTgt spid="26633"/>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26649"/>
                                        </p:tgtEl>
                                        <p:attrNameLst>
                                          <p:attrName>style.visibility</p:attrName>
                                        </p:attrNameLst>
                                      </p:cBhvr>
                                      <p:to>
                                        <p:strVal val="visible"/>
                                      </p:to>
                                    </p:set>
                                    <p:animEffect transition="in" filter="blinds(horizontal)">
                                      <p:cBhvr>
                                        <p:cTn id="82" dur="500"/>
                                        <p:tgtEl>
                                          <p:spTgt spid="26649"/>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6644"/>
                                        </p:tgtEl>
                                        <p:attrNameLst>
                                          <p:attrName>style.visibility</p:attrName>
                                        </p:attrNameLst>
                                      </p:cBhvr>
                                      <p:to>
                                        <p:strVal val="visible"/>
                                      </p:to>
                                    </p:set>
                                  </p:childTnLst>
                                </p:cTn>
                              </p:par>
                              <p:par>
                                <p:cTn id="87" presetID="9" presetClass="exit" presetSubtype="0" fill="hold" grpId="1" nodeType="withEffect">
                                  <p:stCondLst>
                                    <p:cond delay="0"/>
                                  </p:stCondLst>
                                  <p:childTnLst>
                                    <p:animEffect transition="out" filter="dissolve">
                                      <p:cBhvr>
                                        <p:cTn id="88" dur="500"/>
                                        <p:tgtEl>
                                          <p:spTgt spid="26649"/>
                                        </p:tgtEl>
                                      </p:cBhvr>
                                    </p:animEffect>
                                    <p:set>
                                      <p:cBhvr>
                                        <p:cTn id="89" dur="1" fill="hold">
                                          <p:stCondLst>
                                            <p:cond delay="499"/>
                                          </p:stCondLst>
                                        </p:cTn>
                                        <p:tgtEl>
                                          <p:spTgt spid="26649"/>
                                        </p:tgtEl>
                                        <p:attrNameLst>
                                          <p:attrName>style.visibility</p:attrName>
                                        </p:attrNameLst>
                                      </p:cBhvr>
                                      <p:to>
                                        <p:strVal val="hidden"/>
                                      </p:to>
                                    </p:set>
                                  </p:childTnLst>
                                </p:cTn>
                              </p:par>
                              <p:par>
                                <p:cTn id="90" presetID="22" presetClass="entr" presetSubtype="8" fill="hold" grpId="0" nodeType="withEffect">
                                  <p:stCondLst>
                                    <p:cond delay="0"/>
                                  </p:stCondLst>
                                  <p:childTnLst>
                                    <p:set>
                                      <p:cBhvr>
                                        <p:cTn id="91" dur="1" fill="hold">
                                          <p:stCondLst>
                                            <p:cond delay="0"/>
                                          </p:stCondLst>
                                        </p:cTn>
                                        <p:tgtEl>
                                          <p:spTgt spid="26634"/>
                                        </p:tgtEl>
                                        <p:attrNameLst>
                                          <p:attrName>style.visibility</p:attrName>
                                        </p:attrNameLst>
                                      </p:cBhvr>
                                      <p:to>
                                        <p:strVal val="visible"/>
                                      </p:to>
                                    </p:set>
                                    <p:animEffect transition="in" filter="wipe(left)">
                                      <p:cBhvr>
                                        <p:cTn id="92" dur="500"/>
                                        <p:tgtEl>
                                          <p:spTgt spid="26634"/>
                                        </p:tgtEl>
                                      </p:cBhvr>
                                    </p:animEffect>
                                  </p:childTnLst>
                                </p:cTn>
                              </p:par>
                              <p:par>
                                <p:cTn id="93" presetID="3" presetClass="entr" presetSubtype="10" fill="hold" grpId="0" nodeType="withEffect">
                                  <p:stCondLst>
                                    <p:cond delay="0"/>
                                  </p:stCondLst>
                                  <p:childTnLst>
                                    <p:set>
                                      <p:cBhvr>
                                        <p:cTn id="94" dur="1" fill="hold">
                                          <p:stCondLst>
                                            <p:cond delay="0"/>
                                          </p:stCondLst>
                                        </p:cTn>
                                        <p:tgtEl>
                                          <p:spTgt spid="26630"/>
                                        </p:tgtEl>
                                        <p:attrNameLst>
                                          <p:attrName>style.visibility</p:attrName>
                                        </p:attrNameLst>
                                      </p:cBhvr>
                                      <p:to>
                                        <p:strVal val="visible"/>
                                      </p:to>
                                    </p:set>
                                    <p:animEffect transition="in" filter="blinds(horizontal)">
                                      <p:cBhvr>
                                        <p:cTn id="95" dur="500"/>
                                        <p:tgtEl>
                                          <p:spTgt spid="266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0" grpId="0" animBg="1"/>
      <p:bldP spid="26646" grpId="0" animBg="1"/>
      <p:bldP spid="26646" grpId="1" animBg="1"/>
      <p:bldP spid="26647" grpId="0" animBg="1"/>
      <p:bldP spid="26647" grpId="1" animBg="1"/>
      <p:bldP spid="26645" grpId="0" animBg="1"/>
      <p:bldP spid="26645" grpId="1" animBg="1"/>
      <p:bldP spid="26648" grpId="0" animBg="1"/>
      <p:bldP spid="26648" grpId="1" animBg="1"/>
      <p:bldP spid="26649" grpId="0" animBg="1"/>
      <p:bldP spid="26649" grpId="1" animBg="1"/>
      <p:bldP spid="26628" grpId="0" animBg="1"/>
      <p:bldP spid="26629" grpId="0"/>
      <p:bldP spid="26631" grpId="0" animBg="1"/>
      <p:bldP spid="26632" grpId="0" animBg="1"/>
      <p:bldP spid="26633" grpId="0" animBg="1"/>
      <p:bldP spid="26634" grpId="0" animBg="1"/>
      <p:bldP spid="26635" grpId="0" animBg="1"/>
      <p:bldP spid="26636" grpId="0" animBg="1"/>
      <p:bldP spid="26637" grpId="0" animBg="1"/>
      <p:bldP spid="26638" grpId="0" animBg="1"/>
      <p:bldP spid="26639" grpId="0"/>
      <p:bldP spid="26640" grpId="0" animBg="1"/>
      <p:bldP spid="26641" grpId="0" animBg="1"/>
      <p:bldP spid="26642" grpId="0" animBg="1"/>
      <p:bldP spid="26643" grpId="0" animBg="1"/>
      <p:bldP spid="26644" grpId="0" animBg="1"/>
      <p:bldP spid="26650" grpId="0" animBg="1"/>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gray">
          <a:xfrm>
            <a:off x="2424114" y="1763714"/>
            <a:ext cx="7775575" cy="396875"/>
          </a:xfrm>
          <a:prstGeom prst="rect">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000" b="1">
                <a:solidFill>
                  <a:schemeClr val="bg1"/>
                </a:solidFill>
              </a:rPr>
              <a:t>μC/OS-II</a:t>
            </a:r>
            <a:r>
              <a:rPr lang="zh-CN" altLang="en-US" sz="2000" b="1">
                <a:solidFill>
                  <a:schemeClr val="bg1"/>
                </a:solidFill>
                <a:ea typeface="隶书" panose="02010509060101010101" pitchFamily="49" charset="-122"/>
              </a:rPr>
              <a:t>程序设计基础</a:t>
            </a:r>
          </a:p>
        </p:txBody>
      </p:sp>
      <p:sp>
        <p:nvSpPr>
          <p:cNvPr id="21507" name="Rectangle 3"/>
          <p:cNvSpPr>
            <a:spLocks noChangeArrowheads="1"/>
          </p:cNvSpPr>
          <p:nvPr/>
        </p:nvSpPr>
        <p:spPr bwMode="auto">
          <a:xfrm>
            <a:off x="2424113" y="1268414"/>
            <a:ext cx="3384550"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b="1">
                <a:solidFill>
                  <a:srgbClr val="006600"/>
                </a:solidFill>
                <a:ea typeface="华文新魏" panose="02010800040101010101" pitchFamily="2" charset="-122"/>
              </a:rPr>
              <a:t>系统函数概述</a:t>
            </a:r>
          </a:p>
        </p:txBody>
      </p:sp>
      <p:sp>
        <p:nvSpPr>
          <p:cNvPr id="21508" name="Line 65"/>
          <p:cNvSpPr>
            <a:spLocks noChangeShapeType="1"/>
          </p:cNvSpPr>
          <p:nvPr/>
        </p:nvSpPr>
        <p:spPr bwMode="auto">
          <a:xfrm>
            <a:off x="2495550" y="2509839"/>
            <a:ext cx="0" cy="1323975"/>
          </a:xfrm>
          <a:prstGeom prst="line">
            <a:avLst/>
          </a:prstGeom>
          <a:noFill/>
          <a:ln w="9525">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09" name="AutoShape 66"/>
          <p:cNvSpPr>
            <a:spLocks noChangeArrowheads="1"/>
          </p:cNvSpPr>
          <p:nvPr/>
        </p:nvSpPr>
        <p:spPr bwMode="gray">
          <a:xfrm>
            <a:off x="3143251" y="2452688"/>
            <a:ext cx="2665413"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400" b="1">
                <a:hlinkClick r:id="rId2" action="ppaction://hlinksldjump"/>
              </a:rPr>
              <a:t>基本原则</a:t>
            </a:r>
            <a:endParaRPr lang="zh-CN" altLang="en-US" sz="2400" b="1"/>
          </a:p>
        </p:txBody>
      </p:sp>
      <p:sp>
        <p:nvSpPr>
          <p:cNvPr id="21510" name="AutoShape 68"/>
          <p:cNvSpPr>
            <a:spLocks noChangeArrowheads="1"/>
          </p:cNvSpPr>
          <p:nvPr/>
        </p:nvSpPr>
        <p:spPr bwMode="gray">
          <a:xfrm>
            <a:off x="3143251" y="3124200"/>
            <a:ext cx="2665413"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400" b="1">
                <a:hlinkClick r:id="rId3" action="ppaction://hlinksldjump"/>
              </a:rPr>
              <a:t>系统函数的分类</a:t>
            </a:r>
            <a:endParaRPr lang="zh-CN" altLang="en-US" sz="2400" b="1"/>
          </a:p>
        </p:txBody>
      </p:sp>
      <p:grpSp>
        <p:nvGrpSpPr>
          <p:cNvPr id="21511" name="Group 105"/>
          <p:cNvGrpSpPr/>
          <p:nvPr/>
        </p:nvGrpSpPr>
        <p:grpSpPr bwMode="auto">
          <a:xfrm>
            <a:off x="2873375" y="2479678"/>
            <a:ext cx="355600" cy="519113"/>
            <a:chOff x="657" y="1203"/>
            <a:chExt cx="224" cy="327"/>
          </a:xfrm>
        </p:grpSpPr>
        <p:grpSp>
          <p:nvGrpSpPr>
            <p:cNvPr id="21521" name="Group 106"/>
            <p:cNvGrpSpPr/>
            <p:nvPr/>
          </p:nvGrpSpPr>
          <p:grpSpPr bwMode="auto">
            <a:xfrm>
              <a:off x="657" y="1203"/>
              <a:ext cx="224" cy="327"/>
              <a:chOff x="2078" y="1387"/>
              <a:chExt cx="1615" cy="2202"/>
            </a:xfrm>
          </p:grpSpPr>
          <p:sp>
            <p:nvSpPr>
              <p:cNvPr id="21523" name="Oval 107"/>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1524" name="Oval 108"/>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3661" name="Oval 109"/>
              <p:cNvSpPr>
                <a:spLocks noChangeArrowheads="1"/>
              </p:cNvSpPr>
              <p:nvPr/>
            </p:nvSpPr>
            <p:spPr bwMode="gray">
              <a:xfrm>
                <a:off x="2251"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p>
            </p:txBody>
          </p:sp>
          <p:sp>
            <p:nvSpPr>
              <p:cNvPr id="21526" name="Oval 110"/>
              <p:cNvSpPr>
                <a:spLocks noChangeArrowheads="1"/>
              </p:cNvSpPr>
              <p:nvPr/>
            </p:nvSpPr>
            <p:spPr bwMode="gray">
              <a:xfrm>
                <a:off x="2254" y="1479"/>
                <a:ext cx="1180" cy="2019"/>
              </a:xfrm>
              <a:prstGeom prst="ellipse">
                <a:avLst/>
              </a:prstGeom>
              <a:gradFill rotWithShape="1">
                <a:gsLst>
                  <a:gs pos="0">
                    <a:srgbClr val="000000"/>
                  </a:gs>
                  <a:gs pos="100000">
                    <a:srgbClr val="BCC4DC"/>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3663" name="Oval 111"/>
              <p:cNvSpPr>
                <a:spLocks noChangeArrowheads="1"/>
              </p:cNvSpPr>
              <p:nvPr/>
            </p:nvSpPr>
            <p:spPr bwMode="gray">
              <a:xfrm>
                <a:off x="2338" y="1387"/>
                <a:ext cx="1096" cy="22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p>
            </p:txBody>
          </p:sp>
          <p:sp>
            <p:nvSpPr>
              <p:cNvPr id="21528" name="Oval 112"/>
              <p:cNvSpPr>
                <a:spLocks noChangeArrowheads="1"/>
              </p:cNvSpPr>
              <p:nvPr/>
            </p:nvSpPr>
            <p:spPr bwMode="gray">
              <a:xfrm>
                <a:off x="2337" y="1478"/>
                <a:ext cx="1096" cy="2019"/>
              </a:xfrm>
              <a:prstGeom prst="ellipse">
                <a:avLst/>
              </a:prstGeom>
              <a:gradFill rotWithShape="1">
                <a:gsLst>
                  <a:gs pos="0">
                    <a:srgbClr val="BCC4DC"/>
                  </a:gs>
                  <a:gs pos="100000">
                    <a:srgbClr val="5B5F6B"/>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21522" name="Text Box 113"/>
            <p:cNvSpPr txBox="1">
              <a:spLocks noChangeArrowheads="1"/>
            </p:cNvSpPr>
            <p:nvPr/>
          </p:nvSpPr>
          <p:spPr bwMode="auto">
            <a:xfrm>
              <a:off x="671" y="1253"/>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1</a:t>
              </a:r>
            </a:p>
          </p:txBody>
        </p:sp>
      </p:grpSp>
      <p:grpSp>
        <p:nvGrpSpPr>
          <p:cNvPr id="21512" name="Group 114"/>
          <p:cNvGrpSpPr/>
          <p:nvPr/>
        </p:nvGrpSpPr>
        <p:grpSpPr bwMode="auto">
          <a:xfrm>
            <a:off x="2855913" y="3157542"/>
            <a:ext cx="381000" cy="519113"/>
            <a:chOff x="657" y="1640"/>
            <a:chExt cx="240" cy="327"/>
          </a:xfrm>
        </p:grpSpPr>
        <p:grpSp>
          <p:nvGrpSpPr>
            <p:cNvPr id="21513" name="Group 115"/>
            <p:cNvGrpSpPr/>
            <p:nvPr/>
          </p:nvGrpSpPr>
          <p:grpSpPr bwMode="auto">
            <a:xfrm>
              <a:off x="657" y="1640"/>
              <a:ext cx="240" cy="327"/>
              <a:chOff x="2078" y="1387"/>
              <a:chExt cx="1615" cy="2202"/>
            </a:xfrm>
          </p:grpSpPr>
          <p:sp>
            <p:nvSpPr>
              <p:cNvPr id="21515" name="Oval 116"/>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1516" name="Oval 117"/>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3670" name="Oval 118"/>
              <p:cNvSpPr>
                <a:spLocks noChangeArrowheads="1"/>
              </p:cNvSpPr>
              <p:nvPr/>
            </p:nvSpPr>
            <p:spPr bwMode="gray">
              <a:xfrm>
                <a:off x="2253"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p>
            </p:txBody>
          </p:sp>
          <p:sp>
            <p:nvSpPr>
              <p:cNvPr id="21518" name="Oval 119"/>
              <p:cNvSpPr>
                <a:spLocks noChangeArrowheads="1"/>
              </p:cNvSpPr>
              <p:nvPr/>
            </p:nvSpPr>
            <p:spPr bwMode="gray">
              <a:xfrm>
                <a:off x="2254" y="1479"/>
                <a:ext cx="1101" cy="2019"/>
              </a:xfrm>
              <a:prstGeom prst="ellipse">
                <a:avLst/>
              </a:prstGeom>
              <a:gradFill rotWithShape="1">
                <a:gsLst>
                  <a:gs pos="0">
                    <a:srgbClr val="000000"/>
                  </a:gs>
                  <a:gs pos="100000">
                    <a:srgbClr val="48BE67"/>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3672" name="Oval 120"/>
              <p:cNvSpPr>
                <a:spLocks noChangeArrowheads="1"/>
              </p:cNvSpPr>
              <p:nvPr/>
            </p:nvSpPr>
            <p:spPr bwMode="gray">
              <a:xfrm>
                <a:off x="2334" y="1387"/>
                <a:ext cx="1097" cy="22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p>
            </p:txBody>
          </p:sp>
          <p:sp>
            <p:nvSpPr>
              <p:cNvPr id="21520" name="Oval 121"/>
              <p:cNvSpPr>
                <a:spLocks noChangeArrowheads="1"/>
              </p:cNvSpPr>
              <p:nvPr/>
            </p:nvSpPr>
            <p:spPr bwMode="gray">
              <a:xfrm>
                <a:off x="2337" y="1478"/>
                <a:ext cx="1096" cy="2019"/>
              </a:xfrm>
              <a:prstGeom prst="ellipse">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21514" name="Text Box 122"/>
            <p:cNvSpPr txBox="1">
              <a:spLocks noChangeArrowheads="1"/>
            </p:cNvSpPr>
            <p:nvPr/>
          </p:nvSpPr>
          <p:spPr bwMode="auto">
            <a:xfrm>
              <a:off x="685" y="1688"/>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2</a:t>
              </a:r>
            </a:p>
          </p:txBody>
        </p:sp>
      </p:gr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AutoShape 2"/>
          <p:cNvSpPr>
            <a:spLocks noChangeArrowheads="1"/>
          </p:cNvSpPr>
          <p:nvPr/>
        </p:nvSpPr>
        <p:spPr bwMode="auto">
          <a:xfrm>
            <a:off x="1774825" y="765176"/>
            <a:ext cx="3676650"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系统函数概述</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22531" name="Line 3"/>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84" name="AutoShape 4"/>
          <p:cNvSpPr>
            <a:spLocks noChangeArrowheads="1"/>
          </p:cNvSpPr>
          <p:nvPr/>
        </p:nvSpPr>
        <p:spPr bwMode="gray">
          <a:xfrm>
            <a:off x="5635626" y="651868"/>
            <a:ext cx="4240213"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基本原则</a:t>
            </a:r>
          </a:p>
        </p:txBody>
      </p:sp>
      <p:sp>
        <p:nvSpPr>
          <p:cNvPr id="20485" name="Rectangle 5"/>
          <p:cNvSpPr>
            <a:spLocks noChangeArrowheads="1"/>
          </p:cNvSpPr>
          <p:nvPr/>
        </p:nvSpPr>
        <p:spPr bwMode="auto">
          <a:xfrm>
            <a:off x="2360614" y="1344614"/>
            <a:ext cx="17351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1.</a:t>
            </a:r>
            <a:r>
              <a:rPr kumimoji="1" lang="zh-CN" altLang="en-US" sz="2000">
                <a:ea typeface="华文新魏" panose="02010800040101010101" pitchFamily="2" charset="-122"/>
              </a:rPr>
              <a:t>配对性原则 </a:t>
            </a:r>
          </a:p>
        </p:txBody>
      </p:sp>
      <p:sp>
        <p:nvSpPr>
          <p:cNvPr id="20486" name="Rectangle 6"/>
          <p:cNvSpPr>
            <a:spLocks noChangeArrowheads="1"/>
          </p:cNvSpPr>
          <p:nvPr/>
        </p:nvSpPr>
        <p:spPr bwMode="auto">
          <a:xfrm>
            <a:off x="2360614" y="1701801"/>
            <a:ext cx="751522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eaLnBrk="1" hangingPunct="1">
              <a:spcBef>
                <a:spcPct val="0"/>
              </a:spcBef>
              <a:buClrTx/>
              <a:buFontTx/>
              <a:buNone/>
            </a:pPr>
            <a:r>
              <a:rPr kumimoji="1" lang="en-US" altLang="zh-CN" sz="2000">
                <a:ea typeface="华文新魏" panose="02010800040101010101" pitchFamily="2" charset="-122"/>
              </a:rPr>
              <a:t>      </a:t>
            </a:r>
            <a:r>
              <a:rPr kumimoji="1" lang="zh-CN" altLang="en-US" sz="2000">
                <a:ea typeface="华文新魏" panose="02010800040101010101" pitchFamily="2" charset="-122"/>
              </a:rPr>
              <a:t>对于</a:t>
            </a:r>
            <a:r>
              <a:rPr kumimoji="1" lang="en-US" altLang="zh-CN" sz="2000">
                <a:ea typeface="华文新魏" panose="02010800040101010101" pitchFamily="2" charset="-122"/>
              </a:rPr>
              <a:t>μC/OS-II</a:t>
            </a:r>
            <a:r>
              <a:rPr kumimoji="1" lang="zh-CN" altLang="en-US" sz="2000">
                <a:ea typeface="华文新魏" panose="02010800040101010101" pitchFamily="2" charset="-122"/>
              </a:rPr>
              <a:t>来说，大多数</a:t>
            </a:r>
            <a:r>
              <a:rPr kumimoji="1" lang="en-US" altLang="zh-CN" sz="2000">
                <a:ea typeface="华文新魏" panose="02010800040101010101" pitchFamily="2" charset="-122"/>
              </a:rPr>
              <a:t>API</a:t>
            </a:r>
            <a:r>
              <a:rPr kumimoji="1" lang="zh-CN" altLang="en-US" sz="2000">
                <a:ea typeface="华文新魏" panose="02010800040101010101" pitchFamily="2" charset="-122"/>
              </a:rPr>
              <a:t>都是成对的，而且一部分必须配对使用。当然，查询状态的系统函数一般不需要配对使用，而且部分</a:t>
            </a:r>
            <a:r>
              <a:rPr kumimoji="1" lang="en-US" altLang="zh-CN" sz="2000">
                <a:ea typeface="华文新魏" panose="02010800040101010101" pitchFamily="2" charset="-122"/>
              </a:rPr>
              <a:t>API</a:t>
            </a:r>
            <a:r>
              <a:rPr kumimoji="1" lang="zh-CN" altLang="en-US" sz="2000">
                <a:ea typeface="华文新魏" panose="02010800040101010101" pitchFamily="2" charset="-122"/>
              </a:rPr>
              <a:t>如延时，也不需要配对使用。配对的函数见下表。</a:t>
            </a:r>
          </a:p>
        </p:txBody>
      </p:sp>
      <p:graphicFrame>
        <p:nvGraphicFramePr>
          <p:cNvPr id="184775" name="Group 1479"/>
          <p:cNvGraphicFramePr>
            <a:graphicFrameLocks noGrp="1"/>
          </p:cNvGraphicFramePr>
          <p:nvPr/>
        </p:nvGraphicFramePr>
        <p:xfrm>
          <a:off x="2112964" y="2867026"/>
          <a:ext cx="7870825" cy="3476760"/>
        </p:xfrm>
        <a:graphic>
          <a:graphicData uri="http://schemas.openxmlformats.org/drawingml/2006/table">
            <a:tbl>
              <a:tblPr/>
              <a:tblGrid>
                <a:gridCol w="1466850">
                  <a:extLst>
                    <a:ext uri="{9D8B030D-6E8A-4147-A177-3AD203B41FA5}">
                      <a16:colId xmlns:a16="http://schemas.microsoft.com/office/drawing/2014/main" val="20000"/>
                    </a:ext>
                  </a:extLst>
                </a:gridCol>
                <a:gridCol w="1616075">
                  <a:extLst>
                    <a:ext uri="{9D8B030D-6E8A-4147-A177-3AD203B41FA5}">
                      <a16:colId xmlns:a16="http://schemas.microsoft.com/office/drawing/2014/main" val="20001"/>
                    </a:ext>
                  </a:extLst>
                </a:gridCol>
                <a:gridCol w="1728787">
                  <a:extLst>
                    <a:ext uri="{9D8B030D-6E8A-4147-A177-3AD203B41FA5}">
                      <a16:colId xmlns:a16="http://schemas.microsoft.com/office/drawing/2014/main" val="20002"/>
                    </a:ext>
                  </a:extLst>
                </a:gridCol>
                <a:gridCol w="1800225">
                  <a:extLst>
                    <a:ext uri="{9D8B030D-6E8A-4147-A177-3AD203B41FA5}">
                      <a16:colId xmlns:a16="http://schemas.microsoft.com/office/drawing/2014/main" val="20003"/>
                    </a:ext>
                  </a:extLst>
                </a:gridCol>
                <a:gridCol w="1258888">
                  <a:extLst>
                    <a:ext uri="{9D8B030D-6E8A-4147-A177-3AD203B41FA5}">
                      <a16:colId xmlns:a16="http://schemas.microsoft.com/office/drawing/2014/main" val="20004"/>
                    </a:ext>
                  </a:extLst>
                </a:gridCol>
              </a:tblGrid>
              <a:tr h="335249">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a:t>
                      </a:r>
                      <a:r>
                        <a:rPr kumimoji="1" lang="en-US" altLang="zh-CN" sz="16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1</a:t>
                      </a:r>
                      <a:endParaRPr kumimoji="1" lang="en-US" altLang="zh-CN" sz="16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3333"/>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a:t>
                      </a:r>
                      <a:endParaRPr kumimoji="1" lang="zh-CN" altLang="en-US" sz="16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3333"/>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a:t>
                      </a:r>
                      <a:r>
                        <a:rPr kumimoji="1" lang="en-US" altLang="zh-CN" sz="16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2</a:t>
                      </a:r>
                      <a:endParaRPr kumimoji="1" lang="en-US" altLang="zh-CN" sz="16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3333"/>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a:t>
                      </a:r>
                      <a:endParaRPr kumimoji="1" lang="zh-CN" altLang="en-US" sz="16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3333"/>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备注</a:t>
                      </a:r>
                      <a:endParaRPr kumimoji="1" lang="zh-CN" altLang="en-US" sz="16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3333"/>
                            <a:invGamma/>
                          </a:srgbClr>
                        </a:gs>
                      </a:gsLst>
                      <a:lin ang="5400000" scaled="1"/>
                    </a:gradFill>
                  </a:tcPr>
                </a:tc>
                <a:extLst>
                  <a:ext uri="{0D108BD9-81ED-4DB2-BD59-A6C34878D82A}">
                    <a16:rowId xmlns:a16="http://schemas.microsoft.com/office/drawing/2014/main" val="10000"/>
                  </a:ext>
                </a:extLst>
              </a:tr>
              <a:tr h="57907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OSFlagPend()</a:t>
                      </a:r>
                      <a:endParaRPr kumimoji="1"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等待事件标志组的事件标志位</a:t>
                      </a: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OSFlagPost()</a:t>
                      </a:r>
                      <a:endParaRPr kumimoji="1"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置位或清</a:t>
                      </a:r>
                      <a:r>
                        <a:rPr kumimoji="1"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0</a:t>
                      </a: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事件标志组中的标志</a:t>
                      </a: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rowSpan="4">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不必须配对使用，一般不在同一个任务中（用于资源同步时必须同一个任务中配对使用）</a:t>
                      </a: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8CEE2"/>
                    </a:solidFill>
                  </a:tcPr>
                </a:tc>
                <a:extLst>
                  <a:ext uri="{0D108BD9-81ED-4DB2-BD59-A6C34878D82A}">
                    <a16:rowId xmlns:a16="http://schemas.microsoft.com/office/drawing/2014/main" val="10001"/>
                  </a:ext>
                </a:extLst>
              </a:tr>
              <a:tr h="58123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OSMboxPend()</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等待消息邮箱中的消息</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OSMboxPost()</a:t>
                      </a: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或</a:t>
                      </a:r>
                      <a:endParaRPr kumimoji="1" lang="zh-CN" altLang="en-US" sz="1600" b="0" i="0" u="none" strike="noStrike" cap="none" normalizeH="0" baseline="0">
                        <a:ln>
                          <a:noFill/>
                        </a:ln>
                        <a:solidFill>
                          <a:schemeClr val="tx1"/>
                        </a:solidFill>
                        <a:effectLst/>
                        <a:latin typeface="Arial" panose="020B0604020202020204" pitchFamily="34" charset="0"/>
                        <a:ea typeface="华文新魏" panose="0201080004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OSMboxPostOpt()</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以</a:t>
                      </a: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不同的方式</a:t>
                      </a: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向消息邮箱发送消息</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18000" marT="46790" marB="467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vMerge="1">
                  <a:txBody>
                    <a:bodyPr/>
                    <a:lstStyle/>
                    <a:p>
                      <a:endParaRPr lang="zh-CN"/>
                    </a:p>
                  </a:txBody>
                  <a:tcPr/>
                </a:tc>
                <a:extLst>
                  <a:ext uri="{0D108BD9-81ED-4DB2-BD59-A6C34878D82A}">
                    <a16:rowId xmlns:a16="http://schemas.microsoft.com/office/drawing/2014/main" val="10002"/>
                  </a:ext>
                </a:extLst>
              </a:tr>
              <a:tr h="822906">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OSQPend()</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等待消息队列中的消息</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OSQPost()</a:t>
                      </a: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或</a:t>
                      </a:r>
                      <a:endParaRPr kumimoji="1" lang="zh-CN" altLang="en-US" sz="1600" b="0" i="0" u="none" strike="noStrike" cap="none" normalizeH="0" baseline="0">
                        <a:ln>
                          <a:noFill/>
                        </a:ln>
                        <a:solidFill>
                          <a:schemeClr val="tx1"/>
                        </a:solidFill>
                        <a:effectLst/>
                        <a:latin typeface="Arial" panose="020B0604020202020204" pitchFamily="34" charset="0"/>
                        <a:ea typeface="华文新魏" panose="0201080004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OSQPostFront()</a:t>
                      </a: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或</a:t>
                      </a: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OSQPostOpt()</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以不同的方式向消息队列发送一条消息</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vMerge="1">
                  <a:txBody>
                    <a:bodyPr/>
                    <a:lstStyle/>
                    <a:p>
                      <a:endParaRPr lang="zh-CN"/>
                    </a:p>
                  </a:txBody>
                  <a:tcPr/>
                </a:tc>
                <a:extLst>
                  <a:ext uri="{0D108BD9-81ED-4DB2-BD59-A6C34878D82A}">
                    <a16:rowId xmlns:a16="http://schemas.microsoft.com/office/drawing/2014/main" val="10003"/>
                  </a:ext>
                </a:extLst>
              </a:tr>
              <a:tr h="335249">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OSSemPend()</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等待一个信号量</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OSSemPost()</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发送一个信号量</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vMerge="1">
                  <a:txBody>
                    <a:bodyPr/>
                    <a:lstStyle/>
                    <a:p>
                      <a:endParaRPr lang="zh-CN"/>
                    </a:p>
                  </a:txBody>
                  <a:tcPr/>
                </a:tc>
                <a:extLst>
                  <a:ext uri="{0D108BD9-81ED-4DB2-BD59-A6C34878D82A}">
                    <a16:rowId xmlns:a16="http://schemas.microsoft.com/office/drawing/2014/main" val="10004"/>
                  </a:ext>
                </a:extLst>
              </a:tr>
              <a:tr h="822906">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OSMutexPend()</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等待一个互斥信号量</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OSMutexPost()</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释放一个互斥信号量</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必须在同一个任务中配对使用</a:t>
                      </a: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extLst>
                  <a:ext uri="{0D108BD9-81ED-4DB2-BD59-A6C34878D82A}">
                    <a16:rowId xmlns:a16="http://schemas.microsoft.com/office/drawing/2014/main" val="10005"/>
                  </a:ext>
                </a:extLst>
              </a:tr>
            </a:tbl>
          </a:graphicData>
        </a:graphic>
      </p:graphicFrame>
      <p:graphicFrame>
        <p:nvGraphicFramePr>
          <p:cNvPr id="184547" name="Group 1251"/>
          <p:cNvGraphicFramePr>
            <a:graphicFrameLocks noGrp="1"/>
          </p:cNvGraphicFramePr>
          <p:nvPr/>
        </p:nvGraphicFramePr>
        <p:xfrm>
          <a:off x="2135188" y="2951164"/>
          <a:ext cx="7740650" cy="3140074"/>
        </p:xfrm>
        <a:graphic>
          <a:graphicData uri="http://schemas.openxmlformats.org/drawingml/2006/table">
            <a:tbl>
              <a:tblPr/>
              <a:tblGrid>
                <a:gridCol w="2413000">
                  <a:extLst>
                    <a:ext uri="{9D8B030D-6E8A-4147-A177-3AD203B41FA5}">
                      <a16:colId xmlns:a16="http://schemas.microsoft.com/office/drawing/2014/main" val="20000"/>
                    </a:ext>
                  </a:extLst>
                </a:gridCol>
                <a:gridCol w="827087">
                  <a:extLst>
                    <a:ext uri="{9D8B030D-6E8A-4147-A177-3AD203B41FA5}">
                      <a16:colId xmlns:a16="http://schemas.microsoft.com/office/drawing/2014/main" val="20001"/>
                    </a:ext>
                  </a:extLst>
                </a:gridCol>
                <a:gridCol w="2197100">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gridCol w="1439863">
                  <a:extLst>
                    <a:ext uri="{9D8B030D-6E8A-4147-A177-3AD203B41FA5}">
                      <a16:colId xmlns:a16="http://schemas.microsoft.com/office/drawing/2014/main" val="20004"/>
                    </a:ext>
                  </a:extLst>
                </a:gridCol>
              </a:tblGrid>
              <a:tr h="33534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函数</a:t>
                      </a:r>
                      <a:r>
                        <a:rPr kumimoji="1" lang="en-US" altLang="zh-CN" sz="1600" b="0" i="0" u="none" strike="noStrike" cap="none" normalizeH="0" baseline="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1</a:t>
                      </a: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60392"/>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功能</a:t>
                      </a: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60392"/>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函数</a:t>
                      </a:r>
                      <a:r>
                        <a:rPr kumimoji="1" lang="en-US" altLang="zh-CN" sz="1600" b="0" i="0" u="none" strike="noStrike" cap="none" normalizeH="0" baseline="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2</a:t>
                      </a: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60392"/>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功能</a:t>
                      </a: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60392"/>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备注</a:t>
                      </a: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60392"/>
                            <a:invGamma/>
                          </a:srgbClr>
                        </a:gs>
                      </a:gsLst>
                      <a:lin ang="5400000" scaled="1"/>
                    </a:gradFill>
                  </a:tcPr>
                </a:tc>
                <a:extLst>
                  <a:ext uri="{0D108BD9-81ED-4DB2-BD59-A6C34878D82A}">
                    <a16:rowId xmlns:a16="http://schemas.microsoft.com/office/drawing/2014/main" val="10000"/>
                  </a:ext>
                </a:extLst>
              </a:tr>
              <a:tr h="57923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OSTimeGet()</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获得系统时间</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OSTimeSet()</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设置系统时间</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不必配对使用</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extLst>
                  <a:ext uri="{0D108BD9-81ED-4DB2-BD59-A6C34878D82A}">
                    <a16:rowId xmlns:a16="http://schemas.microsoft.com/office/drawing/2014/main" val="10001"/>
                  </a:ext>
                </a:extLst>
              </a:tr>
              <a:tr h="823126">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OSIntEnter()</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进入中断处理</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OSIntExit()</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退出中断处理</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必须在中断服务程序中配对使用</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extLst>
                  <a:ext uri="{0D108BD9-81ED-4DB2-BD59-A6C34878D82A}">
                    <a16:rowId xmlns:a16="http://schemas.microsoft.com/office/drawing/2014/main" val="10002"/>
                  </a:ext>
                </a:extLst>
              </a:tr>
              <a:tr h="57923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OSSchedLock()</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给调度器上锁</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OSSchedUnlock()</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给调度调度</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必须在一个任务中配对使用</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extLst>
                  <a:ext uri="{0D108BD9-81ED-4DB2-BD59-A6C34878D82A}">
                    <a16:rowId xmlns:a16="http://schemas.microsoft.com/office/drawing/2014/main" val="10003"/>
                  </a:ext>
                </a:extLst>
              </a:tr>
              <a:tr h="823126">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OS_ENTER_CRITICAL()</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进入临界区</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OS_EXIT_CRITICAL()</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退出临界区</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必须在一个任务或中断中配对使用</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extLst>
                  <a:ext uri="{0D108BD9-81ED-4DB2-BD59-A6C34878D82A}">
                    <a16:rowId xmlns:a16="http://schemas.microsoft.com/office/drawing/2014/main" val="10004"/>
                  </a:ext>
                </a:extLst>
              </a:tr>
            </a:tbl>
          </a:graphicData>
        </a:graphic>
      </p:graphicFrame>
      <p:graphicFrame>
        <p:nvGraphicFramePr>
          <p:cNvPr id="184536" name="Group 1240"/>
          <p:cNvGraphicFramePr>
            <a:graphicFrameLocks noGrp="1"/>
          </p:cNvGraphicFramePr>
          <p:nvPr/>
        </p:nvGraphicFramePr>
        <p:xfrm>
          <a:off x="2133600" y="2879726"/>
          <a:ext cx="7778750" cy="3140075"/>
        </p:xfrm>
        <a:graphic>
          <a:graphicData uri="http://schemas.openxmlformats.org/drawingml/2006/table">
            <a:tbl>
              <a:tblPr/>
              <a:tblGrid>
                <a:gridCol w="1981200">
                  <a:extLst>
                    <a:ext uri="{9D8B030D-6E8A-4147-A177-3AD203B41FA5}">
                      <a16:colId xmlns:a16="http://schemas.microsoft.com/office/drawing/2014/main" val="20000"/>
                    </a:ext>
                  </a:extLst>
                </a:gridCol>
                <a:gridCol w="1044575">
                  <a:extLst>
                    <a:ext uri="{9D8B030D-6E8A-4147-A177-3AD203B41FA5}">
                      <a16:colId xmlns:a16="http://schemas.microsoft.com/office/drawing/2014/main" val="20001"/>
                    </a:ext>
                  </a:extLst>
                </a:gridCol>
                <a:gridCol w="1944688">
                  <a:extLst>
                    <a:ext uri="{9D8B030D-6E8A-4147-A177-3AD203B41FA5}">
                      <a16:colId xmlns:a16="http://schemas.microsoft.com/office/drawing/2014/main" val="20002"/>
                    </a:ext>
                  </a:extLst>
                </a:gridCol>
                <a:gridCol w="1079500">
                  <a:extLst>
                    <a:ext uri="{9D8B030D-6E8A-4147-A177-3AD203B41FA5}">
                      <a16:colId xmlns:a16="http://schemas.microsoft.com/office/drawing/2014/main" val="20003"/>
                    </a:ext>
                  </a:extLst>
                </a:gridCol>
                <a:gridCol w="1728787">
                  <a:extLst>
                    <a:ext uri="{9D8B030D-6E8A-4147-A177-3AD203B41FA5}">
                      <a16:colId xmlns:a16="http://schemas.microsoft.com/office/drawing/2014/main" val="20004"/>
                    </a:ext>
                  </a:extLst>
                </a:gridCol>
              </a:tblGrid>
              <a:tr h="33534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函数</a:t>
                      </a:r>
                      <a:r>
                        <a:rPr kumimoji="1" lang="en-US" altLang="zh-CN" sz="1600" b="0" i="0" u="none" strike="noStrike" cap="none" normalizeH="0" baseline="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1</a:t>
                      </a: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60392"/>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功能</a:t>
                      </a: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60392"/>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函数</a:t>
                      </a:r>
                      <a:r>
                        <a:rPr kumimoji="1" lang="en-US" altLang="zh-CN" sz="1600" b="0" i="0" u="none" strike="noStrike" cap="none" normalizeH="0" baseline="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2</a:t>
                      </a: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60392"/>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功能</a:t>
                      </a: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60392"/>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备注</a:t>
                      </a: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60392"/>
                            <a:invGamma/>
                          </a:srgbClr>
                        </a:gs>
                      </a:gsLst>
                      <a:lin ang="5400000" scaled="1"/>
                    </a:gradFill>
                  </a:tcPr>
                </a:tc>
                <a:extLst>
                  <a:ext uri="{0D108BD9-81ED-4DB2-BD59-A6C34878D82A}">
                    <a16:rowId xmlns:a16="http://schemas.microsoft.com/office/drawing/2014/main" val="10000"/>
                  </a:ext>
                </a:extLst>
              </a:tr>
              <a:tr h="57923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OSMemGet()</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分配一个内存块</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OSMemPut()</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释放一个内存块</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必须配对使用</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extLst>
                  <a:ext uri="{0D108BD9-81ED-4DB2-BD59-A6C34878D82A}">
                    <a16:rowId xmlns:a16="http://schemas.microsoft.com/office/drawing/2014/main" val="10001"/>
                  </a:ext>
                </a:extLst>
              </a:tr>
              <a:tr h="57923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OSTaskCreate()</a:t>
                      </a: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或</a:t>
                      </a:r>
                      <a:endParaRPr kumimoji="1" lang="zh-CN" altLang="en-US" sz="1600" b="0" i="0" u="none" strike="noStrike" cap="none" normalizeH="0" baseline="0">
                        <a:ln>
                          <a:noFill/>
                        </a:ln>
                        <a:solidFill>
                          <a:schemeClr val="tx1"/>
                        </a:solidFill>
                        <a:effectLst/>
                        <a:latin typeface="Arial" panose="020B0604020202020204" pitchFamily="34" charset="0"/>
                        <a:ea typeface="华文新魏" panose="0201080004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OSTaskCreateExt()</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建立任务</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OSTaskDel()</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删除任务</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动态使用任务时必须配对使用</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extLst>
                  <a:ext uri="{0D108BD9-81ED-4DB2-BD59-A6C34878D82A}">
                    <a16:rowId xmlns:a16="http://schemas.microsoft.com/office/drawing/2014/main" val="10002"/>
                  </a:ext>
                </a:extLst>
              </a:tr>
              <a:tr h="33534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OSTaskSuspend()</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挂起任务</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OSTaskResume()</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恢复任务</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必须配对使用</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extLst>
                  <a:ext uri="{0D108BD9-81ED-4DB2-BD59-A6C34878D82A}">
                    <a16:rowId xmlns:a16="http://schemas.microsoft.com/office/drawing/2014/main" val="10003"/>
                  </a:ext>
                </a:extLst>
              </a:tr>
              <a:tr h="131090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a:t>
                      </a: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或</a:t>
                      </a:r>
                      <a:endParaRPr kumimoji="1" lang="zh-CN" altLang="en-US" sz="1600" b="0" i="0" u="none" strike="noStrike" cap="none" normalizeH="0" baseline="0">
                        <a:ln>
                          <a:noFill/>
                        </a:ln>
                        <a:solidFill>
                          <a:schemeClr val="tx1"/>
                        </a:solidFill>
                        <a:effectLst/>
                        <a:latin typeface="Arial" panose="020B0604020202020204" pitchFamily="34" charset="0"/>
                        <a:ea typeface="华文新魏" panose="0201080004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OSTimeDlyHMSM()</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延时</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OSTimeDlyResume()</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恢复延时的任务</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不必配对使用。</a:t>
                      </a: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OSTimeDlyHMSM()</a:t>
                      </a: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可能需要多个</a:t>
                      </a: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OSTimeDlyResume()</a:t>
                      </a: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才能恢复</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extLst>
                  <a:ext uri="{0D108BD9-81ED-4DB2-BD59-A6C34878D82A}">
                    <a16:rowId xmlns:a16="http://schemas.microsoft.com/office/drawing/2014/main" val="10004"/>
                  </a:ext>
                </a:extLst>
              </a:tr>
            </a:tbl>
          </a:graphicData>
        </a:graphic>
      </p:graphicFrame>
      <p:graphicFrame>
        <p:nvGraphicFramePr>
          <p:cNvPr id="184653" name="Group 1357"/>
          <p:cNvGraphicFramePr>
            <a:graphicFrameLocks noGrp="1"/>
          </p:cNvGraphicFramePr>
          <p:nvPr/>
        </p:nvGraphicFramePr>
        <p:xfrm>
          <a:off x="2279651" y="2889251"/>
          <a:ext cx="7561263" cy="2011452"/>
        </p:xfrm>
        <a:graphic>
          <a:graphicData uri="http://schemas.openxmlformats.org/drawingml/2006/table">
            <a:tbl>
              <a:tblPr/>
              <a:tblGrid>
                <a:gridCol w="1619250">
                  <a:extLst>
                    <a:ext uri="{9D8B030D-6E8A-4147-A177-3AD203B41FA5}">
                      <a16:colId xmlns:a16="http://schemas.microsoft.com/office/drawing/2014/main" val="20000"/>
                    </a:ext>
                  </a:extLst>
                </a:gridCol>
                <a:gridCol w="1801813">
                  <a:extLst>
                    <a:ext uri="{9D8B030D-6E8A-4147-A177-3AD203B41FA5}">
                      <a16:colId xmlns:a16="http://schemas.microsoft.com/office/drawing/2014/main" val="20001"/>
                    </a:ext>
                  </a:extLst>
                </a:gridCol>
                <a:gridCol w="1582737">
                  <a:extLst>
                    <a:ext uri="{9D8B030D-6E8A-4147-A177-3AD203B41FA5}">
                      <a16:colId xmlns:a16="http://schemas.microsoft.com/office/drawing/2014/main" val="20002"/>
                    </a:ext>
                  </a:extLst>
                </a:gridCol>
                <a:gridCol w="1657350">
                  <a:extLst>
                    <a:ext uri="{9D8B030D-6E8A-4147-A177-3AD203B41FA5}">
                      <a16:colId xmlns:a16="http://schemas.microsoft.com/office/drawing/2014/main" val="20003"/>
                    </a:ext>
                  </a:extLst>
                </a:gridCol>
                <a:gridCol w="900113">
                  <a:extLst>
                    <a:ext uri="{9D8B030D-6E8A-4147-A177-3AD203B41FA5}">
                      <a16:colId xmlns:a16="http://schemas.microsoft.com/office/drawing/2014/main" val="20004"/>
                    </a:ext>
                  </a:extLst>
                </a:gridCol>
              </a:tblGrid>
              <a:tr h="33522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a:t>
                      </a:r>
                      <a:r>
                        <a:rPr kumimoji="1" lang="en-US" altLang="zh-CN" sz="16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1</a:t>
                      </a:r>
                      <a:endParaRPr kumimoji="1" lang="en-US" altLang="zh-CN" sz="16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3333"/>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a:t>
                      </a:r>
                      <a:endParaRPr kumimoji="1" lang="zh-CN" altLang="en-US" sz="16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3333"/>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a:t>
                      </a:r>
                      <a:r>
                        <a:rPr kumimoji="1" lang="en-US" altLang="zh-CN" sz="16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2</a:t>
                      </a:r>
                      <a:endParaRPr kumimoji="1" lang="en-US" altLang="zh-CN" sz="16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3333"/>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a:t>
                      </a:r>
                      <a:endParaRPr kumimoji="1" lang="zh-CN" altLang="en-US" sz="16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3333"/>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备注</a:t>
                      </a:r>
                      <a:endParaRPr kumimoji="1" lang="zh-CN" altLang="en-US" sz="16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3333"/>
                            <a:invGamma/>
                          </a:srgbClr>
                        </a:gs>
                      </a:gsLst>
                      <a:lin ang="5400000" scaled="1"/>
                    </a:gradFill>
                  </a:tcPr>
                </a:tc>
                <a:extLst>
                  <a:ext uri="{0D108BD9-81ED-4DB2-BD59-A6C34878D82A}">
                    <a16:rowId xmlns:a16="http://schemas.microsoft.com/office/drawing/2014/main" val="10000"/>
                  </a:ext>
                </a:extLst>
              </a:tr>
              <a:tr h="33522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OSFlagCreate()</a:t>
                      </a:r>
                      <a:endParaRPr kumimoji="1"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建立事件标志组</a:t>
                      </a: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OSFlagDel()</a:t>
                      </a:r>
                      <a:endParaRPr kumimoji="1"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删除事件标志组</a:t>
                      </a: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rowSpan="5">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动态使用事件时必须配对使用</a:t>
                      </a: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8CEE2"/>
                    </a:solidFill>
                  </a:tcPr>
                </a:tc>
                <a:extLst>
                  <a:ext uri="{0D108BD9-81ED-4DB2-BD59-A6C34878D82A}">
                    <a16:rowId xmlns:a16="http://schemas.microsoft.com/office/drawing/2014/main" val="10001"/>
                  </a:ext>
                </a:extLst>
              </a:tr>
              <a:tr h="33522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OSMboxCreate()</a:t>
                      </a:r>
                      <a:endParaRPr kumimoji="1"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建立消息邮箱</a:t>
                      </a: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OSMboxDel()</a:t>
                      </a:r>
                      <a:endParaRPr kumimoji="1"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删除消息邮箱</a:t>
                      </a: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vMerge="1">
                  <a:txBody>
                    <a:bodyPr/>
                    <a:lstStyle/>
                    <a:p>
                      <a:endParaRPr lang="zh-CN"/>
                    </a:p>
                  </a:txBody>
                  <a:tcPr/>
                </a:tc>
                <a:extLst>
                  <a:ext uri="{0D108BD9-81ED-4DB2-BD59-A6C34878D82A}">
                    <a16:rowId xmlns:a16="http://schemas.microsoft.com/office/drawing/2014/main" val="10002"/>
                  </a:ext>
                </a:extLst>
              </a:tr>
              <a:tr h="33522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OSMutexCreate()</a:t>
                      </a:r>
                      <a:endParaRPr kumimoji="1"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建立互斥信号量</a:t>
                      </a: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OSMutexDel()</a:t>
                      </a:r>
                      <a:endParaRPr kumimoji="1"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删除互斥信号量</a:t>
                      </a: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vMerge="1">
                  <a:txBody>
                    <a:bodyPr/>
                    <a:lstStyle/>
                    <a:p>
                      <a:endParaRPr lang="zh-CN"/>
                    </a:p>
                  </a:txBody>
                  <a:tcPr/>
                </a:tc>
                <a:extLst>
                  <a:ext uri="{0D108BD9-81ED-4DB2-BD59-A6C34878D82A}">
                    <a16:rowId xmlns:a16="http://schemas.microsoft.com/office/drawing/2014/main" val="10003"/>
                  </a:ext>
                </a:extLst>
              </a:tr>
              <a:tr h="33522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OSQCreate()</a:t>
                      </a:r>
                      <a:endParaRPr kumimoji="1"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建立消息队列</a:t>
                      </a: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OSQDel()</a:t>
                      </a:r>
                      <a:endParaRPr kumimoji="1"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删除消息队列</a:t>
                      </a: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vMerge="1">
                  <a:txBody>
                    <a:bodyPr/>
                    <a:lstStyle/>
                    <a:p>
                      <a:endParaRPr lang="zh-CN"/>
                    </a:p>
                  </a:txBody>
                  <a:tcPr/>
                </a:tc>
                <a:extLst>
                  <a:ext uri="{0D108BD9-81ED-4DB2-BD59-A6C34878D82A}">
                    <a16:rowId xmlns:a16="http://schemas.microsoft.com/office/drawing/2014/main" val="10004"/>
                  </a:ext>
                </a:extLst>
              </a:tr>
              <a:tr h="33522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OSSemCreate()</a:t>
                      </a:r>
                      <a:endParaRPr kumimoji="1"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建立信号量</a:t>
                      </a: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OSSemDel()</a:t>
                      </a:r>
                      <a:endParaRPr kumimoji="1"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删除信号量</a:t>
                      </a: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8CEE2"/>
                    </a:solidFill>
                  </a:tcPr>
                </a:tc>
                <a:tc vMerge="1">
                  <a:txBody>
                    <a:bodyPr/>
                    <a:lstStyle/>
                    <a:p>
                      <a:endParaRPr lang="zh-CN"/>
                    </a:p>
                  </a:txBody>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0484"/>
                                        </p:tgtEl>
                                        <p:attrNameLst>
                                          <p:attrName>style.visibility</p:attrName>
                                        </p:attrNameLst>
                                      </p:cBhvr>
                                      <p:to>
                                        <p:strVal val="visible"/>
                                      </p:to>
                                    </p:set>
                                    <p:anim calcmode="lin" valueType="num">
                                      <p:cBhvr additive="base">
                                        <p:cTn id="7" dur="500" fill="hold"/>
                                        <p:tgtEl>
                                          <p:spTgt spid="20484"/>
                                        </p:tgtEl>
                                        <p:attrNameLst>
                                          <p:attrName>ppt_x</p:attrName>
                                        </p:attrNameLst>
                                      </p:cBhvr>
                                      <p:tavLst>
                                        <p:tav tm="0">
                                          <p:val>
                                            <p:strVal val="1+#ppt_w/2"/>
                                          </p:val>
                                        </p:tav>
                                        <p:tav tm="100000">
                                          <p:val>
                                            <p:strVal val="#ppt_x"/>
                                          </p:val>
                                        </p:tav>
                                      </p:tavLst>
                                    </p:anim>
                                    <p:anim calcmode="lin" valueType="num">
                                      <p:cBhvr additive="base">
                                        <p:cTn id="8" dur="500" fill="hold"/>
                                        <p:tgtEl>
                                          <p:spTgt spid="2048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20485"/>
                                        </p:tgtEl>
                                        <p:attrNameLst>
                                          <p:attrName>style.visibility</p:attrName>
                                        </p:attrNameLst>
                                      </p:cBhvr>
                                      <p:to>
                                        <p:strVal val="visible"/>
                                      </p:to>
                                    </p:set>
                                    <p:animEffect transition="in" filter="blinds(horizontal)">
                                      <p:cBhvr>
                                        <p:cTn id="12" dur="500"/>
                                        <p:tgtEl>
                                          <p:spTgt spid="20485"/>
                                        </p:tgtEl>
                                      </p:cBhvr>
                                    </p:animEffect>
                                  </p:childTnLst>
                                </p:cTn>
                              </p:par>
                            </p:childTnLst>
                          </p:cTn>
                        </p:par>
                        <p:par>
                          <p:cTn id="13" fill="hold">
                            <p:stCondLst>
                              <p:cond delay="1000"/>
                            </p:stCondLst>
                            <p:childTnLst>
                              <p:par>
                                <p:cTn id="14" presetID="3" presetClass="entr" presetSubtype="10" fill="hold" grpId="0" nodeType="afterEffect">
                                  <p:stCondLst>
                                    <p:cond delay="0"/>
                                  </p:stCondLst>
                                  <p:childTnLst>
                                    <p:set>
                                      <p:cBhvr>
                                        <p:cTn id="15" dur="1" fill="hold">
                                          <p:stCondLst>
                                            <p:cond delay="0"/>
                                          </p:stCondLst>
                                        </p:cTn>
                                        <p:tgtEl>
                                          <p:spTgt spid="20486"/>
                                        </p:tgtEl>
                                        <p:attrNameLst>
                                          <p:attrName>style.visibility</p:attrName>
                                        </p:attrNameLst>
                                      </p:cBhvr>
                                      <p:to>
                                        <p:strVal val="visible"/>
                                      </p:to>
                                    </p:set>
                                    <p:animEffect transition="in" filter="blinds(horizontal)">
                                      <p:cBhvr>
                                        <p:cTn id="16" dur="500"/>
                                        <p:tgtEl>
                                          <p:spTgt spid="2048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84653"/>
                                        </p:tgtEl>
                                        <p:attrNameLst>
                                          <p:attrName>style.visibility</p:attrName>
                                        </p:attrNameLst>
                                      </p:cBhvr>
                                      <p:to>
                                        <p:strVal val="visible"/>
                                      </p:to>
                                    </p:set>
                                    <p:animEffect transition="in" filter="wipe(up)">
                                      <p:cBhvr>
                                        <p:cTn id="21" dur="500"/>
                                        <p:tgtEl>
                                          <p:spTgt spid="18465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84775"/>
                                        </p:tgtEl>
                                        <p:attrNameLst>
                                          <p:attrName>style.visibility</p:attrName>
                                        </p:attrNameLst>
                                      </p:cBhvr>
                                      <p:to>
                                        <p:strVal val="visible"/>
                                      </p:to>
                                    </p:set>
                                    <p:animEffect transition="in" filter="wipe(up)">
                                      <p:cBhvr>
                                        <p:cTn id="26" dur="500"/>
                                        <p:tgtEl>
                                          <p:spTgt spid="184775"/>
                                        </p:tgtEl>
                                      </p:cBhvr>
                                    </p:animEffect>
                                  </p:childTnLst>
                                </p:cTn>
                              </p:par>
                              <p:par>
                                <p:cTn id="27" presetID="1" presetClass="exit" presetSubtype="0" fill="hold" nodeType="withEffect">
                                  <p:stCondLst>
                                    <p:cond delay="0"/>
                                  </p:stCondLst>
                                  <p:childTnLst>
                                    <p:set>
                                      <p:cBhvr>
                                        <p:cTn id="28" dur="1" fill="hold">
                                          <p:stCondLst>
                                            <p:cond delay="0"/>
                                          </p:stCondLst>
                                        </p:cTn>
                                        <p:tgtEl>
                                          <p:spTgt spid="18465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184536"/>
                                        </p:tgtEl>
                                        <p:attrNameLst>
                                          <p:attrName>style.visibility</p:attrName>
                                        </p:attrNameLst>
                                      </p:cBhvr>
                                      <p:to>
                                        <p:strVal val="visible"/>
                                      </p:to>
                                    </p:set>
                                    <p:animEffect transition="in" filter="wipe(up)">
                                      <p:cBhvr>
                                        <p:cTn id="33" dur="500"/>
                                        <p:tgtEl>
                                          <p:spTgt spid="184536"/>
                                        </p:tgtEl>
                                      </p:cBhvr>
                                    </p:animEffect>
                                  </p:childTnLst>
                                </p:cTn>
                              </p:par>
                              <p:par>
                                <p:cTn id="34" presetID="1" presetClass="exit" presetSubtype="0" fill="hold" nodeType="withEffect">
                                  <p:stCondLst>
                                    <p:cond delay="0"/>
                                  </p:stCondLst>
                                  <p:childTnLst>
                                    <p:set>
                                      <p:cBhvr>
                                        <p:cTn id="35" dur="1" fill="hold">
                                          <p:stCondLst>
                                            <p:cond delay="0"/>
                                          </p:stCondLst>
                                        </p:cTn>
                                        <p:tgtEl>
                                          <p:spTgt spid="184775"/>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84547"/>
                                        </p:tgtEl>
                                        <p:attrNameLst>
                                          <p:attrName>style.visibility</p:attrName>
                                        </p:attrNameLst>
                                      </p:cBhvr>
                                      <p:to>
                                        <p:strVal val="visible"/>
                                      </p:to>
                                    </p:set>
                                    <p:animEffect transition="in" filter="wipe(up)">
                                      <p:cBhvr>
                                        <p:cTn id="40" dur="500"/>
                                        <p:tgtEl>
                                          <p:spTgt spid="184547"/>
                                        </p:tgtEl>
                                      </p:cBhvr>
                                    </p:animEffect>
                                  </p:childTnLst>
                                </p:cTn>
                              </p:par>
                              <p:par>
                                <p:cTn id="41" presetID="1" presetClass="exit" presetSubtype="0" fill="hold" nodeType="withEffect">
                                  <p:stCondLst>
                                    <p:cond delay="0"/>
                                  </p:stCondLst>
                                  <p:childTnLst>
                                    <p:set>
                                      <p:cBhvr>
                                        <p:cTn id="42" dur="1" fill="hold">
                                          <p:stCondLst>
                                            <p:cond delay="0"/>
                                          </p:stCondLst>
                                        </p:cTn>
                                        <p:tgtEl>
                                          <p:spTgt spid="1845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animBg="1"/>
      <p:bldP spid="20485" grpId="0"/>
      <p:bldP spid="20486" grpId="0"/>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AutoShape 2"/>
          <p:cNvSpPr>
            <a:spLocks noChangeArrowheads="1"/>
          </p:cNvSpPr>
          <p:nvPr/>
        </p:nvSpPr>
        <p:spPr bwMode="auto">
          <a:xfrm>
            <a:off x="1774825" y="765176"/>
            <a:ext cx="3676650"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系统函数概述</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23555" name="Line 3"/>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56" name="AutoShape 4"/>
          <p:cNvSpPr>
            <a:spLocks noChangeArrowheads="1"/>
          </p:cNvSpPr>
          <p:nvPr/>
        </p:nvSpPr>
        <p:spPr bwMode="gray">
          <a:xfrm>
            <a:off x="5635626" y="651868"/>
            <a:ext cx="4240213"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基本原则</a:t>
            </a:r>
          </a:p>
        </p:txBody>
      </p:sp>
      <p:sp>
        <p:nvSpPr>
          <p:cNvPr id="39942" name="Rectangle 6"/>
          <p:cNvSpPr>
            <a:spLocks noChangeArrowheads="1"/>
          </p:cNvSpPr>
          <p:nvPr/>
        </p:nvSpPr>
        <p:spPr bwMode="auto">
          <a:xfrm>
            <a:off x="2447925" y="1411289"/>
            <a:ext cx="35131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2.</a:t>
            </a:r>
            <a:r>
              <a:rPr kumimoji="1" lang="zh-CN" altLang="en-US" sz="2000">
                <a:ea typeface="华文新魏" panose="02010800040101010101" pitchFamily="2" charset="-122"/>
              </a:rPr>
              <a:t>任务必须调用某个系统函数 </a:t>
            </a:r>
          </a:p>
        </p:txBody>
      </p:sp>
      <p:sp>
        <p:nvSpPr>
          <p:cNvPr id="39943" name="Rectangle 7"/>
          <p:cNvSpPr>
            <a:spLocks noChangeArrowheads="1"/>
          </p:cNvSpPr>
          <p:nvPr/>
        </p:nvSpPr>
        <p:spPr bwMode="auto">
          <a:xfrm>
            <a:off x="2405064" y="1916114"/>
            <a:ext cx="7578725"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eaLnBrk="1" hangingPunct="1">
              <a:spcBef>
                <a:spcPct val="0"/>
              </a:spcBef>
              <a:buClrTx/>
              <a:buFontTx/>
              <a:buNone/>
            </a:pPr>
            <a:r>
              <a:rPr kumimoji="1" lang="en-US" altLang="zh-CN" sz="2000">
                <a:solidFill>
                  <a:srgbClr val="000000"/>
                </a:solidFill>
                <a:ea typeface="华文新魏" panose="02010800040101010101" pitchFamily="2" charset="-122"/>
                <a:cs typeface="Times New Roman" panose="02020603050405020304" pitchFamily="18" charset="0"/>
              </a:rPr>
              <a:t>      </a:t>
            </a:r>
            <a:r>
              <a:rPr kumimoji="1" lang="zh-CN" altLang="en-US" sz="2000">
                <a:solidFill>
                  <a:srgbClr val="000000"/>
                </a:solidFill>
                <a:ea typeface="华文新魏" panose="02010800040101010101" pitchFamily="2" charset="-122"/>
                <a:cs typeface="Times New Roman" panose="02020603050405020304" pitchFamily="18" charset="0"/>
              </a:rPr>
              <a:t>因为</a:t>
            </a:r>
            <a:r>
              <a:rPr kumimoji="1" lang="en-US" altLang="zh-CN" sz="2000">
                <a:solidFill>
                  <a:srgbClr val="000000"/>
                </a:solidFill>
                <a:ea typeface="华文新魏" panose="02010800040101010101" pitchFamily="2" charset="-122"/>
                <a:cs typeface="Times New Roman" panose="02020603050405020304" pitchFamily="18" charset="0"/>
              </a:rPr>
              <a:t>μC/OS-II</a:t>
            </a:r>
            <a:r>
              <a:rPr kumimoji="1" lang="zh-CN" altLang="en-US" sz="2000">
                <a:solidFill>
                  <a:srgbClr val="000000"/>
                </a:solidFill>
                <a:ea typeface="华文新魏" panose="02010800040101010101" pitchFamily="2" charset="-122"/>
                <a:cs typeface="Times New Roman" panose="02020603050405020304" pitchFamily="18" charset="0"/>
              </a:rPr>
              <a:t>是完全基于优先级的操作系统，所以在一定的条件下必须出让</a:t>
            </a:r>
            <a:r>
              <a:rPr kumimoji="1" lang="en-US" altLang="zh-CN" sz="2000">
                <a:solidFill>
                  <a:srgbClr val="FF0505"/>
                </a:solidFill>
                <a:ea typeface="华文新魏" panose="02010800040101010101" pitchFamily="2" charset="-122"/>
                <a:cs typeface="Times New Roman" panose="02020603050405020304" pitchFamily="18" charset="0"/>
              </a:rPr>
              <a:t>CPU</a:t>
            </a:r>
            <a:r>
              <a:rPr kumimoji="1" lang="zh-CN" altLang="en-US" sz="2000">
                <a:solidFill>
                  <a:srgbClr val="FF0505"/>
                </a:solidFill>
                <a:ea typeface="华文新魏" panose="02010800040101010101" pitchFamily="2" charset="-122"/>
                <a:cs typeface="Times New Roman" panose="02020603050405020304" pitchFamily="18" charset="0"/>
              </a:rPr>
              <a:t>占有权</a:t>
            </a:r>
            <a:r>
              <a:rPr kumimoji="1" lang="zh-CN" altLang="en-US" sz="2000">
                <a:solidFill>
                  <a:srgbClr val="000000"/>
                </a:solidFill>
                <a:ea typeface="华文新魏" panose="02010800040101010101" pitchFamily="2" charset="-122"/>
                <a:cs typeface="Times New Roman" panose="02020603050405020304" pitchFamily="18" charset="0"/>
              </a:rPr>
              <a:t>以便</a:t>
            </a:r>
            <a:r>
              <a:rPr kumimoji="1" lang="zh-CN" altLang="en-US" sz="2000">
                <a:solidFill>
                  <a:srgbClr val="0070C0"/>
                </a:solidFill>
                <a:ea typeface="华文新魏" panose="02010800040101010101" pitchFamily="2" charset="-122"/>
                <a:cs typeface="Times New Roman" panose="02020603050405020304" pitchFamily="18" charset="0"/>
              </a:rPr>
              <a:t>比自己优先级更低</a:t>
            </a:r>
            <a:r>
              <a:rPr kumimoji="1" lang="zh-CN" altLang="en-US" sz="2000">
                <a:solidFill>
                  <a:srgbClr val="000000"/>
                </a:solidFill>
                <a:ea typeface="华文新魏" panose="02010800040101010101" pitchFamily="2" charset="-122"/>
                <a:cs typeface="Times New Roman" panose="02020603050405020304" pitchFamily="18" charset="0"/>
              </a:rPr>
              <a:t>的任务能够运行，这是通过调用部分系统函数来实现的，这些函数见下表。一般的任务必须调用表中至少一个函数，只有一种情况例外，就是单次执行的任务，因为</a:t>
            </a:r>
            <a:r>
              <a:rPr kumimoji="1" lang="zh-CN" altLang="en-US" sz="2000">
                <a:solidFill>
                  <a:srgbClr val="008000"/>
                </a:solidFill>
                <a:ea typeface="华文新魏" panose="02010800040101010101" pitchFamily="2" charset="-122"/>
                <a:cs typeface="Times New Roman" panose="02020603050405020304" pitchFamily="18" charset="0"/>
              </a:rPr>
              <a:t>任务删除后肯定出让</a:t>
            </a:r>
            <a:r>
              <a:rPr kumimoji="1" lang="en-US" altLang="zh-CN" sz="2000">
                <a:solidFill>
                  <a:srgbClr val="008000"/>
                </a:solidFill>
                <a:ea typeface="华文新魏" panose="02010800040101010101" pitchFamily="2" charset="-122"/>
                <a:cs typeface="Times New Roman" panose="02020603050405020304" pitchFamily="18" charset="0"/>
              </a:rPr>
              <a:t>CPU</a:t>
            </a:r>
            <a:r>
              <a:rPr kumimoji="1" lang="zh-CN" altLang="en-US" sz="2000">
                <a:solidFill>
                  <a:srgbClr val="000000"/>
                </a:solidFill>
                <a:ea typeface="华文新魏" panose="02010800040101010101" pitchFamily="2" charset="-122"/>
                <a:cs typeface="Times New Roman" panose="02020603050405020304" pitchFamily="18" charset="0"/>
              </a:rPr>
              <a:t>，所以可以不调用表中的函数。</a:t>
            </a:r>
            <a:endParaRPr kumimoji="1" lang="zh-CN" altLang="en-US" sz="2000">
              <a:ea typeface="华文新魏" panose="02010800040101010101" pitchFamily="2" charset="-122"/>
              <a:cs typeface="Times New Roman" panose="02020603050405020304" pitchFamily="18" charset="0"/>
            </a:endParaRPr>
          </a:p>
        </p:txBody>
      </p:sp>
      <p:graphicFrame>
        <p:nvGraphicFramePr>
          <p:cNvPr id="40179" name="Group 243"/>
          <p:cNvGraphicFramePr>
            <a:graphicFrameLocks noGrp="1"/>
          </p:cNvGraphicFramePr>
          <p:nvPr/>
        </p:nvGraphicFramePr>
        <p:xfrm>
          <a:off x="2800351" y="4005263"/>
          <a:ext cx="6716713" cy="2163890"/>
        </p:xfrm>
        <a:graphic>
          <a:graphicData uri="http://schemas.openxmlformats.org/drawingml/2006/table">
            <a:tbl>
              <a:tblPr/>
              <a:tblGrid>
                <a:gridCol w="1279525">
                  <a:extLst>
                    <a:ext uri="{9D8B030D-6E8A-4147-A177-3AD203B41FA5}">
                      <a16:colId xmlns:a16="http://schemas.microsoft.com/office/drawing/2014/main" val="20000"/>
                    </a:ext>
                  </a:extLst>
                </a:gridCol>
                <a:gridCol w="1871663">
                  <a:extLst>
                    <a:ext uri="{9D8B030D-6E8A-4147-A177-3AD203B41FA5}">
                      <a16:colId xmlns:a16="http://schemas.microsoft.com/office/drawing/2014/main" val="20001"/>
                    </a:ext>
                  </a:extLst>
                </a:gridCol>
                <a:gridCol w="1800225">
                  <a:extLst>
                    <a:ext uri="{9D8B030D-6E8A-4147-A177-3AD203B41FA5}">
                      <a16:colId xmlns:a16="http://schemas.microsoft.com/office/drawing/2014/main" val="20002"/>
                    </a:ext>
                  </a:extLst>
                </a:gridCol>
                <a:gridCol w="1765300">
                  <a:extLst>
                    <a:ext uri="{9D8B030D-6E8A-4147-A177-3AD203B41FA5}">
                      <a16:colId xmlns:a16="http://schemas.microsoft.com/office/drawing/2014/main" val="20003"/>
                    </a:ext>
                  </a:extLst>
                </a:gridCol>
              </a:tblGrid>
              <a:tr h="335224">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rPr>
                        <a:t>函数名</a:t>
                      </a: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82353"/>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宋体" panose="02010600030101010101" pitchFamily="2" charset="-122"/>
                          <a:ea typeface="黑体" panose="02010609060101010101" pitchFamily="49" charset="-122"/>
                          <a:cs typeface="Times New Roman" panose="02020603050405020304" pitchFamily="18" charset="0"/>
                        </a:rPr>
                        <a:t>功能</a:t>
                      </a: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82353"/>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rPr>
                        <a:t>函数名</a:t>
                      </a:r>
                      <a:endParaRPr kumimoji="1" lang="zh-CN" altLang="en-US"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82353"/>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宋体" panose="02010600030101010101" pitchFamily="2" charset="-122"/>
                          <a:ea typeface="黑体" panose="02010609060101010101" pitchFamily="49" charset="-122"/>
                          <a:cs typeface="Times New Roman" panose="02020603050405020304" pitchFamily="18" charset="0"/>
                        </a:rPr>
                        <a:t>功能</a:t>
                      </a: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82353"/>
                            <a:invGamma/>
                          </a:srgbClr>
                        </a:gs>
                      </a:gsLst>
                      <a:lin ang="5400000" scaled="1"/>
                    </a:gradFill>
                  </a:tcPr>
                </a:tc>
                <a:extLst>
                  <a:ext uri="{0D108BD9-81ED-4DB2-BD59-A6C34878D82A}">
                    <a16:rowId xmlns:a16="http://schemas.microsoft.com/office/drawing/2014/main" val="10000"/>
                  </a:ext>
                </a:extLst>
              </a:tr>
              <a:tr h="579046">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OSFlagPend</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等待事件标志组的事件标志位</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OSMutexPend</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等待一个互斥信号量</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extLst>
                  <a:ext uri="{0D108BD9-81ED-4DB2-BD59-A6C34878D82A}">
                    <a16:rowId xmlns:a16="http://schemas.microsoft.com/office/drawing/2014/main" val="10001"/>
                  </a:ext>
                </a:extLst>
              </a:tr>
              <a:tr h="579046">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OSQPend</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等待消息队列中的消息</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OSQPend</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等待消息队列中的消息</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extLst>
                  <a:ext uri="{0D108BD9-81ED-4DB2-BD59-A6C34878D82A}">
                    <a16:rowId xmlns:a16="http://schemas.microsoft.com/office/drawing/2014/main" val="10002"/>
                  </a:ext>
                </a:extLst>
              </a:tr>
              <a:tr h="335224">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OSSemPend</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等待一个信号量</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OSTaskSuspend </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挂起任务</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extLst>
                  <a:ext uri="{0D108BD9-81ED-4DB2-BD59-A6C34878D82A}">
                    <a16:rowId xmlns:a16="http://schemas.microsoft.com/office/drawing/2014/main" val="10003"/>
                  </a:ext>
                </a:extLst>
              </a:tr>
              <a:tr h="335224">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延时</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OSTimeDlyHMSM</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延时</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9942"/>
                                        </p:tgtEl>
                                        <p:attrNameLst>
                                          <p:attrName>style.visibility</p:attrName>
                                        </p:attrNameLst>
                                      </p:cBhvr>
                                      <p:to>
                                        <p:strVal val="visible"/>
                                      </p:to>
                                    </p:set>
                                    <p:animEffect transition="in" filter="blinds(horizontal)">
                                      <p:cBhvr>
                                        <p:cTn id="7" dur="500"/>
                                        <p:tgtEl>
                                          <p:spTgt spid="39942"/>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39943"/>
                                        </p:tgtEl>
                                        <p:attrNameLst>
                                          <p:attrName>style.visibility</p:attrName>
                                        </p:attrNameLst>
                                      </p:cBhvr>
                                      <p:to>
                                        <p:strVal val="visible"/>
                                      </p:to>
                                    </p:set>
                                    <p:animEffect transition="in" filter="blinds(horizontal)">
                                      <p:cBhvr>
                                        <p:cTn id="11" dur="500"/>
                                        <p:tgtEl>
                                          <p:spTgt spid="3994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40179"/>
                                        </p:tgtEl>
                                        <p:attrNameLst>
                                          <p:attrName>style.visibility</p:attrName>
                                        </p:attrNameLst>
                                      </p:cBhvr>
                                      <p:to>
                                        <p:strVal val="visible"/>
                                      </p:to>
                                    </p:set>
                                    <p:animEffect transition="in" filter="wipe(up)">
                                      <p:cBhvr>
                                        <p:cTn id="16" dur="500"/>
                                        <p:tgtEl>
                                          <p:spTgt spid="40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2" grpId="0"/>
      <p:bldP spid="39943" grpId="0"/>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8" name="Rectangle 618"/>
          <p:cNvSpPr>
            <a:spLocks noChangeArrowheads="1"/>
          </p:cNvSpPr>
          <p:nvPr/>
        </p:nvSpPr>
        <p:spPr bwMode="gray">
          <a:xfrm>
            <a:off x="2476501" y="3715436"/>
            <a:ext cx="7470775" cy="646331"/>
          </a:xfrm>
          <a:prstGeom prst="rect">
            <a:avLst/>
          </a:prstGeom>
          <a:gradFill rotWithShape="1">
            <a:gsLst>
              <a:gs pos="0">
                <a:schemeClr val="accent1">
                  <a:gamma/>
                  <a:tint val="60392"/>
                  <a:invGamma/>
                </a:schemeClr>
              </a:gs>
              <a:gs pos="100000">
                <a:schemeClr val="accent1"/>
              </a:gs>
            </a:gsLst>
            <a:lin ang="270000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defRPr/>
            </a:pPr>
            <a:r>
              <a:rPr kumimoji="1" lang="zh-CN" altLang="en-US">
                <a:solidFill>
                  <a:srgbClr val="000000"/>
                </a:solidFill>
                <a:ea typeface="黑体" panose="02010609060101010101" pitchFamily="49" charset="-122"/>
                <a:cs typeface="Times New Roman" panose="02020603050405020304" pitchFamily="18" charset="0"/>
              </a:rPr>
              <a:t>一般的操作系统都提供时间管理的函数，最基本的就是延时函数，</a:t>
            </a:r>
            <a:r>
              <a:rPr kumimoji="1" lang="en-US" altLang="zh-CN">
                <a:solidFill>
                  <a:srgbClr val="000000"/>
                </a:solidFill>
                <a:ea typeface="黑体" panose="02010609060101010101" pitchFamily="49" charset="-122"/>
                <a:cs typeface="Times New Roman" panose="02020603050405020304" pitchFamily="18" charset="0"/>
              </a:rPr>
              <a:t>μC/OS-II</a:t>
            </a:r>
            <a:r>
              <a:rPr kumimoji="1" lang="zh-CN" altLang="en-US">
                <a:solidFill>
                  <a:srgbClr val="000000"/>
                </a:solidFill>
                <a:ea typeface="黑体" panose="02010609060101010101" pitchFamily="49" charset="-122"/>
                <a:cs typeface="Times New Roman" panose="02020603050405020304" pitchFamily="18" charset="0"/>
              </a:rPr>
              <a:t>也不例外，</a:t>
            </a:r>
            <a:r>
              <a:rPr kumimoji="1" lang="en-US" altLang="zh-CN">
                <a:solidFill>
                  <a:srgbClr val="000000"/>
                </a:solidFill>
                <a:ea typeface="黑体" panose="02010609060101010101" pitchFamily="49" charset="-122"/>
                <a:cs typeface="Times New Roman" panose="02020603050405020304" pitchFamily="18" charset="0"/>
              </a:rPr>
              <a:t>μC/OS-II</a:t>
            </a:r>
            <a:r>
              <a:rPr kumimoji="1" lang="zh-CN" altLang="en-US">
                <a:solidFill>
                  <a:srgbClr val="000000"/>
                </a:solidFill>
                <a:ea typeface="黑体" panose="02010609060101010101" pitchFamily="49" charset="-122"/>
                <a:cs typeface="Times New Roman" panose="02020603050405020304" pitchFamily="18" charset="0"/>
              </a:rPr>
              <a:t>所具有的时间管理函数见下表。</a:t>
            </a:r>
            <a:endParaRPr kumimoji="1" lang="zh-CN" altLang="en-US">
              <a:ea typeface="黑体" panose="02010609060101010101" pitchFamily="49" charset="-122"/>
              <a:cs typeface="Times New Roman" panose="02020603050405020304" pitchFamily="18" charset="0"/>
            </a:endParaRPr>
          </a:p>
        </p:txBody>
      </p:sp>
      <p:sp>
        <p:nvSpPr>
          <p:cNvPr id="41613" name="Rectangle 653"/>
          <p:cNvSpPr>
            <a:spLocks noChangeArrowheads="1"/>
          </p:cNvSpPr>
          <p:nvPr/>
        </p:nvSpPr>
        <p:spPr bwMode="gray">
          <a:xfrm>
            <a:off x="2476501" y="3752850"/>
            <a:ext cx="7470775" cy="336550"/>
          </a:xfrm>
          <a:prstGeom prst="rect">
            <a:avLst/>
          </a:prstGeom>
          <a:gradFill rotWithShape="1">
            <a:gsLst>
              <a:gs pos="0">
                <a:srgbClr val="77CBE5"/>
              </a:gs>
              <a:gs pos="100000">
                <a:srgbClr val="5693A6"/>
              </a:gs>
            </a:gsLst>
            <a:lin ang="270000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eaLnBrk="1" hangingPunct="1">
              <a:spcBef>
                <a:spcPct val="0"/>
              </a:spcBef>
              <a:buClrTx/>
              <a:buFontTx/>
              <a:buNone/>
            </a:pPr>
            <a:r>
              <a:rPr kumimoji="1" lang="en-US" altLang="zh-CN" sz="1600">
                <a:solidFill>
                  <a:srgbClr val="000000"/>
                </a:solidFill>
                <a:ea typeface="黑体" panose="02010609060101010101" pitchFamily="49" charset="-122"/>
                <a:cs typeface="Times New Roman" panose="02020603050405020304" pitchFamily="18" charset="0"/>
              </a:rPr>
              <a:t>μC/OS-II</a:t>
            </a:r>
            <a:r>
              <a:rPr kumimoji="1" lang="zh-CN" altLang="en-US" sz="1600">
                <a:solidFill>
                  <a:srgbClr val="000000"/>
                </a:solidFill>
                <a:ea typeface="黑体" panose="02010609060101010101" pitchFamily="49" charset="-122"/>
                <a:cs typeface="Times New Roman" panose="02020603050405020304" pitchFamily="18" charset="0"/>
              </a:rPr>
              <a:t>具有简单的动态内存管理能力。</a:t>
            </a:r>
            <a:r>
              <a:rPr kumimoji="1" lang="en-US" altLang="zh-CN" sz="1600">
                <a:solidFill>
                  <a:srgbClr val="000000"/>
                </a:solidFill>
                <a:ea typeface="黑体" panose="02010609060101010101" pitchFamily="49" charset="-122"/>
                <a:cs typeface="Times New Roman" panose="02020603050405020304" pitchFamily="18" charset="0"/>
              </a:rPr>
              <a:t>μC/OS-II</a:t>
            </a:r>
            <a:r>
              <a:rPr kumimoji="1" lang="zh-CN" altLang="en-US" sz="1600">
                <a:solidFill>
                  <a:srgbClr val="000000"/>
                </a:solidFill>
                <a:ea typeface="黑体" panose="02010609060101010101" pitchFamily="49" charset="-122"/>
                <a:cs typeface="Times New Roman" panose="02020603050405020304" pitchFamily="18" charset="0"/>
              </a:rPr>
              <a:t>的动态内存管理函数见下表。</a:t>
            </a:r>
            <a:endParaRPr kumimoji="1" lang="zh-CN" altLang="en-US" sz="1600">
              <a:ea typeface="黑体" panose="02010609060101010101" pitchFamily="49" charset="-122"/>
              <a:cs typeface="Times New Roman" panose="02020603050405020304" pitchFamily="18" charset="0"/>
            </a:endParaRPr>
          </a:p>
        </p:txBody>
      </p:sp>
      <p:sp>
        <p:nvSpPr>
          <p:cNvPr id="41522" name="Rectangle 562"/>
          <p:cNvSpPr>
            <a:spLocks noChangeArrowheads="1"/>
          </p:cNvSpPr>
          <p:nvPr/>
        </p:nvSpPr>
        <p:spPr bwMode="gray">
          <a:xfrm>
            <a:off x="2478089" y="3796784"/>
            <a:ext cx="7451725" cy="369332"/>
          </a:xfrm>
          <a:prstGeom prst="rect">
            <a:avLst/>
          </a:prstGeom>
          <a:gradFill rotWithShape="1">
            <a:gsLst>
              <a:gs pos="0">
                <a:schemeClr val="hlink"/>
              </a:gs>
              <a:gs pos="100000">
                <a:schemeClr val="hlink">
                  <a:gamma/>
                  <a:shade val="6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defRPr/>
            </a:pPr>
            <a:r>
              <a:rPr kumimoji="1" lang="zh-CN" altLang="en-US">
                <a:solidFill>
                  <a:srgbClr val="000000"/>
                </a:solidFill>
                <a:ea typeface="黑体" panose="02010609060101010101" pitchFamily="49" charset="-122"/>
                <a:cs typeface="Times New Roman" panose="02020603050405020304" pitchFamily="18" charset="0"/>
              </a:rPr>
              <a:t>任务管理函数是操作与任务相关功能的函数，详见下表。</a:t>
            </a:r>
            <a:endParaRPr kumimoji="1" lang="zh-CN" altLang="en-US">
              <a:ea typeface="黑体" panose="02010609060101010101" pitchFamily="49" charset="-122"/>
              <a:cs typeface="Times New Roman" panose="02020603050405020304" pitchFamily="18" charset="0"/>
            </a:endParaRPr>
          </a:p>
        </p:txBody>
      </p:sp>
      <p:sp>
        <p:nvSpPr>
          <p:cNvPr id="41009" name="Rectangle 49"/>
          <p:cNvSpPr>
            <a:spLocks noChangeArrowheads="1"/>
          </p:cNvSpPr>
          <p:nvPr/>
        </p:nvSpPr>
        <p:spPr bwMode="gray">
          <a:xfrm>
            <a:off x="2476501" y="3740150"/>
            <a:ext cx="7470775" cy="336550"/>
          </a:xfrm>
          <a:prstGeom prst="rect">
            <a:avLst/>
          </a:prstGeom>
          <a:gradFill rotWithShape="1">
            <a:gsLst>
              <a:gs pos="0">
                <a:srgbClr val="CC0000"/>
              </a:gs>
              <a:gs pos="100000">
                <a:srgbClr val="F0B6B6"/>
              </a:gs>
            </a:gsLst>
            <a:lin ang="540000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ea typeface="黑体" panose="02010609060101010101" pitchFamily="49" charset="-122"/>
                <a:cs typeface="Times New Roman" panose="02020603050405020304" pitchFamily="18" charset="0"/>
              </a:rPr>
              <a:t>系统管理函数是一些与</a:t>
            </a:r>
            <a:r>
              <a:rPr kumimoji="1" lang="en-US" altLang="zh-CN" sz="1600">
                <a:ea typeface="黑体" panose="02010609060101010101" pitchFamily="49" charset="-122"/>
                <a:cs typeface="Times New Roman" panose="02020603050405020304" pitchFamily="18" charset="0"/>
              </a:rPr>
              <a:t>μC/OS-II</a:t>
            </a:r>
            <a:r>
              <a:rPr kumimoji="1" lang="zh-CN" altLang="en-US" sz="1600">
                <a:ea typeface="黑体" panose="02010609060101010101" pitchFamily="49" charset="-122"/>
                <a:cs typeface="Times New Roman" panose="02020603050405020304" pitchFamily="18" charset="0"/>
              </a:rPr>
              <a:t>内核或功能相关的一些函数，详见下表。</a:t>
            </a:r>
          </a:p>
        </p:txBody>
      </p:sp>
      <p:sp>
        <p:nvSpPr>
          <p:cNvPr id="41008" name="Rectangle 48"/>
          <p:cNvSpPr>
            <a:spLocks noChangeArrowheads="1"/>
          </p:cNvSpPr>
          <p:nvPr/>
        </p:nvSpPr>
        <p:spPr bwMode="gray">
          <a:xfrm>
            <a:off x="2549525" y="3716338"/>
            <a:ext cx="7399338" cy="825500"/>
          </a:xfrm>
          <a:prstGeom prst="rect">
            <a:avLst/>
          </a:prstGeom>
          <a:gradFill rotWithShape="1">
            <a:gsLst>
              <a:gs pos="0">
                <a:srgbClr val="008000"/>
              </a:gs>
              <a:gs pos="100000">
                <a:srgbClr val="91C891"/>
              </a:gs>
            </a:gsLst>
            <a:lin ang="270000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eaLnBrk="1" hangingPunct="1">
              <a:spcBef>
                <a:spcPct val="0"/>
              </a:spcBef>
              <a:buClrTx/>
              <a:buFontTx/>
              <a:buNone/>
            </a:pPr>
            <a:r>
              <a:rPr kumimoji="1" lang="en-US" altLang="zh-CN" sz="1600">
                <a:ea typeface="黑体" panose="02010609060101010101" pitchFamily="49" charset="-122"/>
              </a:rPr>
              <a:t>μC/OS-II</a:t>
            </a:r>
            <a:r>
              <a:rPr kumimoji="1" lang="zh-CN" altLang="en-US" sz="1600">
                <a:ea typeface="黑体" panose="02010609060101010101" pitchFamily="49" charset="-122"/>
              </a:rPr>
              <a:t>的初始化函数有</a:t>
            </a:r>
            <a:r>
              <a:rPr kumimoji="1" lang="en-US" altLang="zh-CN" sz="1600">
                <a:ea typeface="黑体" panose="02010609060101010101" pitchFamily="49" charset="-122"/>
              </a:rPr>
              <a:t>2</a:t>
            </a:r>
            <a:r>
              <a:rPr kumimoji="1" lang="zh-CN" altLang="en-US" sz="1600">
                <a:ea typeface="黑体" panose="02010609060101010101" pitchFamily="49" charset="-122"/>
              </a:rPr>
              <a:t>个：</a:t>
            </a:r>
            <a:r>
              <a:rPr kumimoji="1" lang="en-US" altLang="zh-CN" sz="1600">
                <a:ea typeface="黑体" panose="02010609060101010101" pitchFamily="49" charset="-122"/>
              </a:rPr>
              <a:t>OSInit()</a:t>
            </a:r>
            <a:r>
              <a:rPr kumimoji="1" lang="zh-CN" altLang="en-US" sz="1600">
                <a:ea typeface="黑体" panose="02010609060101010101" pitchFamily="49" charset="-122"/>
              </a:rPr>
              <a:t>和</a:t>
            </a:r>
            <a:r>
              <a:rPr kumimoji="1" lang="en-US" altLang="zh-CN" sz="1600">
                <a:ea typeface="黑体" panose="02010609060101010101" pitchFamily="49" charset="-122"/>
              </a:rPr>
              <a:t>OSStart()</a:t>
            </a:r>
            <a:r>
              <a:rPr kumimoji="1" lang="zh-CN" altLang="en-US" sz="1600">
                <a:ea typeface="黑体" panose="02010609060101010101" pitchFamily="49" charset="-122"/>
              </a:rPr>
              <a:t>，它们不能在任何任务和中断服务程序中使用，仅在</a:t>
            </a:r>
            <a:r>
              <a:rPr kumimoji="1" lang="en-US" altLang="zh-CN" sz="1600">
                <a:ea typeface="黑体" panose="02010609060101010101" pitchFamily="49" charset="-122"/>
              </a:rPr>
              <a:t>main()</a:t>
            </a:r>
            <a:r>
              <a:rPr kumimoji="1" lang="zh-CN" altLang="en-US" sz="1600">
                <a:ea typeface="黑体" panose="02010609060101010101" pitchFamily="49" charset="-122"/>
              </a:rPr>
              <a:t>函数中按照一定的规范被调用，其中</a:t>
            </a:r>
            <a:r>
              <a:rPr kumimoji="1" lang="en-US" altLang="zh-CN" sz="1600">
                <a:ea typeface="黑体" panose="02010609060101010101" pitchFamily="49" charset="-122"/>
              </a:rPr>
              <a:t>OSInit()</a:t>
            </a:r>
            <a:r>
              <a:rPr kumimoji="1" lang="zh-CN" altLang="en-US" sz="1600">
                <a:ea typeface="黑体" panose="02010609060101010101" pitchFamily="49" charset="-122"/>
              </a:rPr>
              <a:t>函数初始化</a:t>
            </a:r>
            <a:r>
              <a:rPr kumimoji="1" lang="en-US" altLang="zh-CN" sz="1600">
                <a:ea typeface="黑体" panose="02010609060101010101" pitchFamily="49" charset="-122"/>
              </a:rPr>
              <a:t>μC/OS-II</a:t>
            </a:r>
            <a:r>
              <a:rPr kumimoji="1" lang="zh-CN" altLang="en-US" sz="1600">
                <a:ea typeface="黑体" panose="02010609060101010101" pitchFamily="49" charset="-122"/>
              </a:rPr>
              <a:t>内部变量，</a:t>
            </a:r>
            <a:r>
              <a:rPr kumimoji="1" lang="en-US" altLang="zh-CN" sz="1600">
                <a:ea typeface="黑体" panose="02010609060101010101" pitchFamily="49" charset="-122"/>
              </a:rPr>
              <a:t>OSStart()</a:t>
            </a:r>
            <a:r>
              <a:rPr kumimoji="1" lang="zh-CN" altLang="en-US" sz="1600">
                <a:ea typeface="黑体" panose="02010609060101010101" pitchFamily="49" charset="-122"/>
              </a:rPr>
              <a:t>函数启动多任务环境。 </a:t>
            </a:r>
          </a:p>
        </p:txBody>
      </p:sp>
      <p:sp>
        <p:nvSpPr>
          <p:cNvPr id="41634" name="Rectangle 674"/>
          <p:cNvSpPr>
            <a:spLocks noChangeArrowheads="1"/>
          </p:cNvSpPr>
          <p:nvPr/>
        </p:nvSpPr>
        <p:spPr bwMode="gray">
          <a:xfrm>
            <a:off x="2476501" y="3568612"/>
            <a:ext cx="7470775" cy="1200329"/>
          </a:xfrm>
          <a:prstGeom prst="rect">
            <a:avLst/>
          </a:prstGeom>
          <a:gradFill rotWithShape="1">
            <a:gsLst>
              <a:gs pos="0">
                <a:schemeClr val="folHlink">
                  <a:gamma/>
                  <a:tint val="83529"/>
                  <a:invGamma/>
                </a:schemeClr>
              </a:gs>
              <a:gs pos="100000">
                <a:schemeClr val="folHlink"/>
              </a:gs>
            </a:gsLst>
            <a:lin ang="270000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defRPr/>
            </a:pPr>
            <a:r>
              <a:rPr kumimoji="1" lang="en-US" altLang="zh-CN">
                <a:ea typeface="黑体" panose="02010609060101010101" pitchFamily="49" charset="-122"/>
              </a:rPr>
              <a:t>μC/OS-II</a:t>
            </a:r>
            <a:r>
              <a:rPr kumimoji="1" lang="zh-CN" altLang="en-US">
                <a:ea typeface="黑体" panose="02010609060101010101" pitchFamily="49" charset="-122"/>
              </a:rPr>
              <a:t>把信号量等都称为事件，管理它们的就是事件管理函数。</a:t>
            </a:r>
            <a:r>
              <a:rPr kumimoji="1" lang="en-US" altLang="zh-CN">
                <a:ea typeface="黑体" panose="02010609060101010101" pitchFamily="49" charset="-122"/>
              </a:rPr>
              <a:t>μC/OS-II V2.52</a:t>
            </a:r>
            <a:r>
              <a:rPr kumimoji="1" lang="zh-CN" altLang="en-US">
                <a:ea typeface="黑体" panose="02010609060101010101" pitchFamily="49" charset="-122"/>
              </a:rPr>
              <a:t>具有的事件有普通信号量、互斥信号量、事件标志组、消息邮箱和消息队列，这些都是</a:t>
            </a:r>
            <a:r>
              <a:rPr kumimoji="1" lang="en-US" altLang="zh-CN">
                <a:ea typeface="黑体" panose="02010609060101010101" pitchFamily="49" charset="-122"/>
              </a:rPr>
              <a:t>μC/OS-II</a:t>
            </a:r>
            <a:r>
              <a:rPr kumimoji="1" lang="zh-CN" altLang="en-US">
                <a:ea typeface="黑体" panose="02010609060101010101" pitchFamily="49" charset="-122"/>
              </a:rPr>
              <a:t>用于同步与通讯的工具，本章后述的内容将会详细介绍。</a:t>
            </a:r>
          </a:p>
        </p:txBody>
      </p:sp>
      <p:sp>
        <p:nvSpPr>
          <p:cNvPr id="24584" name="AutoShape 2"/>
          <p:cNvSpPr>
            <a:spLocks noChangeArrowheads="1"/>
          </p:cNvSpPr>
          <p:nvPr/>
        </p:nvSpPr>
        <p:spPr bwMode="auto">
          <a:xfrm>
            <a:off x="1774825" y="765176"/>
            <a:ext cx="3676650"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系统函数概述</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24585" name="Line 3"/>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64" name="AutoShape 4"/>
          <p:cNvSpPr>
            <a:spLocks noChangeArrowheads="1"/>
          </p:cNvSpPr>
          <p:nvPr/>
        </p:nvSpPr>
        <p:spPr bwMode="gray">
          <a:xfrm>
            <a:off x="5635626" y="651868"/>
            <a:ext cx="4240213"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系统函数的分类</a:t>
            </a:r>
          </a:p>
        </p:txBody>
      </p:sp>
      <p:sp>
        <p:nvSpPr>
          <p:cNvPr id="40969" name="Oval 9"/>
          <p:cNvSpPr>
            <a:spLocks noChangeAspect="1" noChangeArrowheads="1"/>
          </p:cNvSpPr>
          <p:nvPr/>
        </p:nvSpPr>
        <p:spPr bwMode="gray">
          <a:xfrm>
            <a:off x="5051425" y="2903539"/>
            <a:ext cx="3340100" cy="795337"/>
          </a:xfrm>
          <a:prstGeom prst="ellipse">
            <a:avLst/>
          </a:prstGeom>
          <a:gradFill rotWithShape="1">
            <a:gsLst>
              <a:gs pos="0">
                <a:schemeClr val="bg2"/>
              </a:gs>
              <a:gs pos="100000">
                <a:srgbClr val="F7F9F2"/>
              </a:gs>
            </a:gsLst>
            <a:lin ang="2700000" scaled="1"/>
          </a:gradFill>
          <a:ln>
            <a:noFill/>
          </a:ln>
          <a:effectLst/>
          <a:extLst>
            <a:ext uri="{91240B29-F687-4F45-9708-019B960494DF}">
              <a14:hiddenLine xmlns:a14="http://schemas.microsoft.com/office/drawing/2010/main" w="3175">
                <a:solidFill>
                  <a:schemeClr val="tx1"/>
                </a:solidFill>
                <a:round/>
                <a:tailEnd type="none" w="sm" len="sm"/>
              </a14:hiddenLine>
            </a:ext>
            <a:ext uri="{AF507438-7753-43E0-B8FC-AC1667EBCBE1}">
              <a14:hiddenEffects xmlns:a14="http://schemas.microsoft.com/office/drawing/2010/main">
                <a:effectLst>
                  <a:outerShdw dist="71842" dir="2700000" algn="ctr" rotWithShape="0">
                    <a:schemeClr val="bg2"/>
                  </a:outerShdw>
                </a:effectLst>
              </a14:hiddenEffects>
            </a:ext>
          </a:extLst>
        </p:spPr>
        <p:txBody>
          <a:bodyPr vert="eaVert" wrap="none" lIns="92075" tIns="46038" rIns="92075" bIns="46038"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0970" name="Oval 10"/>
          <p:cNvSpPr>
            <a:spLocks noChangeAspect="1" noChangeArrowheads="1"/>
          </p:cNvSpPr>
          <p:nvPr/>
        </p:nvSpPr>
        <p:spPr bwMode="gray">
          <a:xfrm rot="-998297">
            <a:off x="4616451" y="1708150"/>
            <a:ext cx="3459163" cy="1811338"/>
          </a:xfrm>
          <a:prstGeom prst="ellipse">
            <a:avLst/>
          </a:prstGeom>
          <a:gradFill rotWithShape="0">
            <a:gsLst>
              <a:gs pos="0">
                <a:srgbClr val="808080"/>
              </a:gs>
              <a:gs pos="50000">
                <a:srgbClr val="AEAEAE"/>
              </a:gs>
              <a:gs pos="100000">
                <a:srgbClr val="808080"/>
              </a:gs>
            </a:gsLst>
            <a:lin ang="0" scaled="1"/>
          </a:gra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0971" name="Oval 11"/>
          <p:cNvSpPr>
            <a:spLocks noChangeAspect="1" noChangeArrowheads="1"/>
          </p:cNvSpPr>
          <p:nvPr/>
        </p:nvSpPr>
        <p:spPr bwMode="gray">
          <a:xfrm rot="-998297">
            <a:off x="4649788" y="1536701"/>
            <a:ext cx="3340100" cy="1755775"/>
          </a:xfrm>
          <a:prstGeom prst="ellipse">
            <a:avLst/>
          </a:prstGeom>
          <a:gradFill rotWithShape="1">
            <a:gsLst>
              <a:gs pos="0">
                <a:srgbClr val="2791BB"/>
              </a:gs>
              <a:gs pos="100000">
                <a:srgbClr val="000000"/>
              </a:gs>
            </a:gsLst>
            <a:lin ang="2700000" scaled="1"/>
          </a:gra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41006" name="Group 46"/>
          <p:cNvGrpSpPr/>
          <p:nvPr/>
        </p:nvGrpSpPr>
        <p:grpSpPr bwMode="auto">
          <a:xfrm>
            <a:off x="4565651" y="1866901"/>
            <a:ext cx="1711325" cy="1241425"/>
            <a:chOff x="1932" y="1168"/>
            <a:chExt cx="1078" cy="782"/>
          </a:xfrm>
        </p:grpSpPr>
        <p:sp>
          <p:nvSpPr>
            <p:cNvPr id="24734" name="Arc 15"/>
            <p:cNvSpPr>
              <a:spLocks noChangeAspect="1"/>
            </p:cNvSpPr>
            <p:nvPr/>
          </p:nvSpPr>
          <p:spPr bwMode="gray">
            <a:xfrm rot="20601703" flipH="1">
              <a:off x="1932" y="1168"/>
              <a:ext cx="1078" cy="782"/>
            </a:xfrm>
            <a:custGeom>
              <a:avLst/>
              <a:gdLst>
                <a:gd name="T0" fmla="*/ 0 w 21600"/>
                <a:gd name="T1" fmla="*/ 0 h 30468"/>
                <a:gd name="T2" fmla="*/ 0 w 21600"/>
                <a:gd name="T3" fmla="*/ 0 h 30468"/>
                <a:gd name="T4" fmla="*/ 0 w 21600"/>
                <a:gd name="T5" fmla="*/ 0 h 30468"/>
                <a:gd name="T6" fmla="*/ 0 60000 65536"/>
                <a:gd name="T7" fmla="*/ 0 60000 65536"/>
                <a:gd name="T8" fmla="*/ 0 60000 65536"/>
              </a:gdLst>
              <a:ahLst/>
              <a:cxnLst>
                <a:cxn ang="T6">
                  <a:pos x="T0" y="T1"/>
                </a:cxn>
                <a:cxn ang="T7">
                  <a:pos x="T2" y="T3"/>
                </a:cxn>
                <a:cxn ang="T8">
                  <a:pos x="T4" y="T5"/>
                </a:cxn>
              </a:cxnLst>
              <a:rect l="0" t="0" r="r" b="b"/>
              <a:pathLst>
                <a:path w="21600" h="30468" fill="none" extrusionOk="0">
                  <a:moveTo>
                    <a:pt x="8291" y="0"/>
                  </a:moveTo>
                  <a:cubicBezTo>
                    <a:pt x="16349" y="3349"/>
                    <a:pt x="21600" y="11218"/>
                    <a:pt x="21600" y="19945"/>
                  </a:cubicBezTo>
                  <a:cubicBezTo>
                    <a:pt x="21600" y="23628"/>
                    <a:pt x="20657" y="27251"/>
                    <a:pt x="18863" y="30468"/>
                  </a:cubicBezTo>
                </a:path>
                <a:path w="21600" h="30468" stroke="0" extrusionOk="0">
                  <a:moveTo>
                    <a:pt x="8291" y="0"/>
                  </a:moveTo>
                  <a:cubicBezTo>
                    <a:pt x="16349" y="3349"/>
                    <a:pt x="21600" y="11218"/>
                    <a:pt x="21600" y="19945"/>
                  </a:cubicBezTo>
                  <a:cubicBezTo>
                    <a:pt x="21600" y="23628"/>
                    <a:pt x="20657" y="27251"/>
                    <a:pt x="18863" y="30468"/>
                  </a:cubicBezTo>
                  <a:lnTo>
                    <a:pt x="0" y="19945"/>
                  </a:lnTo>
                  <a:lnTo>
                    <a:pt x="8291" y="0"/>
                  </a:lnTo>
                  <a:close/>
                </a:path>
              </a:pathLst>
            </a:custGeom>
            <a:gradFill rotWithShape="1">
              <a:gsLst>
                <a:gs pos="0">
                  <a:srgbClr val="008000"/>
                </a:gs>
                <a:gs pos="100000">
                  <a:srgbClr val="007B00"/>
                </a:gs>
              </a:gsLst>
              <a:lin ang="2700000" scaled="1"/>
            </a:gra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35" name="Text Box 20"/>
            <p:cNvSpPr txBox="1">
              <a:spLocks noChangeAspect="1" noChangeArrowheads="1"/>
            </p:cNvSpPr>
            <p:nvPr/>
          </p:nvSpPr>
          <p:spPr bwMode="gray">
            <a:xfrm>
              <a:off x="2069" y="1451"/>
              <a:ext cx="45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1400" b="1">
                  <a:solidFill>
                    <a:srgbClr val="FFFFFF"/>
                  </a:solidFill>
                  <a:latin typeface="Verdana" panose="020B0604030504040204" pitchFamily="34" charset="0"/>
                </a:rPr>
                <a:t>初始化</a:t>
              </a:r>
            </a:p>
          </p:txBody>
        </p:sp>
      </p:grpSp>
      <p:grpSp>
        <p:nvGrpSpPr>
          <p:cNvPr id="41004" name="Group 44"/>
          <p:cNvGrpSpPr/>
          <p:nvPr/>
        </p:nvGrpSpPr>
        <p:grpSpPr bwMode="auto">
          <a:xfrm>
            <a:off x="6230939" y="1455738"/>
            <a:ext cx="1741487" cy="1181100"/>
            <a:chOff x="2974" y="926"/>
            <a:chExt cx="1097" cy="744"/>
          </a:xfrm>
        </p:grpSpPr>
        <p:sp>
          <p:nvSpPr>
            <p:cNvPr id="40972" name="Arc 12"/>
            <p:cNvSpPr>
              <a:spLocks noChangeAspect="1"/>
            </p:cNvSpPr>
            <p:nvPr/>
          </p:nvSpPr>
          <p:spPr bwMode="gray">
            <a:xfrm rot="-998297">
              <a:off x="2974" y="926"/>
              <a:ext cx="1078" cy="744"/>
            </a:xfrm>
            <a:custGeom>
              <a:avLst/>
              <a:gdLst>
                <a:gd name="G0" fmla="+- 0 0 0"/>
                <a:gd name="G1" fmla="+- 17105 0 0"/>
                <a:gd name="G2" fmla="+- 21600 0 0"/>
                <a:gd name="T0" fmla="*/ 13190 w 21600"/>
                <a:gd name="T1" fmla="*/ 0 h 29046"/>
                <a:gd name="T2" fmla="*/ 17999 w 21600"/>
                <a:gd name="T3" fmla="*/ 29046 h 29046"/>
                <a:gd name="T4" fmla="*/ 0 w 21600"/>
                <a:gd name="T5" fmla="*/ 17105 h 29046"/>
              </a:gdLst>
              <a:ahLst/>
              <a:cxnLst>
                <a:cxn ang="0">
                  <a:pos x="T0" y="T1"/>
                </a:cxn>
                <a:cxn ang="0">
                  <a:pos x="T2" y="T3"/>
                </a:cxn>
                <a:cxn ang="0">
                  <a:pos x="T4" y="T5"/>
                </a:cxn>
              </a:cxnLst>
              <a:rect l="0" t="0" r="r" b="b"/>
              <a:pathLst>
                <a:path w="21600" h="29046" fill="none" extrusionOk="0">
                  <a:moveTo>
                    <a:pt x="13190" y="-1"/>
                  </a:moveTo>
                  <a:cubicBezTo>
                    <a:pt x="18493" y="4089"/>
                    <a:pt x="21600" y="10407"/>
                    <a:pt x="21600" y="17105"/>
                  </a:cubicBezTo>
                  <a:cubicBezTo>
                    <a:pt x="21600" y="21352"/>
                    <a:pt x="20347" y="25506"/>
                    <a:pt x="17999" y="29046"/>
                  </a:cubicBezTo>
                </a:path>
                <a:path w="21600" h="29046" stroke="0" extrusionOk="0">
                  <a:moveTo>
                    <a:pt x="13190" y="-1"/>
                  </a:moveTo>
                  <a:cubicBezTo>
                    <a:pt x="18493" y="4089"/>
                    <a:pt x="21600" y="10407"/>
                    <a:pt x="21600" y="17105"/>
                  </a:cubicBezTo>
                  <a:cubicBezTo>
                    <a:pt x="21600" y="21352"/>
                    <a:pt x="20347" y="25506"/>
                    <a:pt x="17999" y="29046"/>
                  </a:cubicBezTo>
                  <a:lnTo>
                    <a:pt x="0" y="17105"/>
                  </a:lnTo>
                  <a:close/>
                </a:path>
              </a:pathLst>
            </a:custGeom>
            <a:gradFill rotWithShape="1">
              <a:gsLst>
                <a:gs pos="0">
                  <a:schemeClr val="hlink"/>
                </a:gs>
                <a:gs pos="100000">
                  <a:schemeClr val="hlink">
                    <a:gamma/>
                    <a:tint val="63529"/>
                    <a:invGamma/>
                  </a:schemeClr>
                </a:gs>
              </a:gsLst>
              <a:lin ang="5400000" scaled="1"/>
            </a:gra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733" name="Text Box 22"/>
            <p:cNvSpPr txBox="1">
              <a:spLocks noChangeAspect="1" noChangeArrowheads="1"/>
            </p:cNvSpPr>
            <p:nvPr/>
          </p:nvSpPr>
          <p:spPr bwMode="gray">
            <a:xfrm>
              <a:off x="3507" y="1180"/>
              <a:ext cx="56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1400" b="1">
                  <a:solidFill>
                    <a:srgbClr val="FFFFFF"/>
                  </a:solidFill>
                  <a:latin typeface="Verdana" panose="020B0604030504040204" pitchFamily="34" charset="0"/>
                </a:rPr>
                <a:t>任务管理</a:t>
              </a:r>
            </a:p>
          </p:txBody>
        </p:sp>
      </p:grpSp>
      <p:grpSp>
        <p:nvGrpSpPr>
          <p:cNvPr id="41005" name="Group 45"/>
          <p:cNvGrpSpPr/>
          <p:nvPr/>
        </p:nvGrpSpPr>
        <p:grpSpPr bwMode="auto">
          <a:xfrm>
            <a:off x="4765675" y="2632076"/>
            <a:ext cx="1970088" cy="887413"/>
            <a:chOff x="2062" y="1635"/>
            <a:chExt cx="1241" cy="559"/>
          </a:xfrm>
        </p:grpSpPr>
        <p:sp>
          <p:nvSpPr>
            <p:cNvPr id="40973" name="Arc 13"/>
            <p:cNvSpPr>
              <a:spLocks noChangeAspect="1"/>
            </p:cNvSpPr>
            <p:nvPr/>
          </p:nvSpPr>
          <p:spPr bwMode="gray">
            <a:xfrm rot="20601703" flipH="1">
              <a:off x="2062" y="1635"/>
              <a:ext cx="1241" cy="559"/>
            </a:xfrm>
            <a:custGeom>
              <a:avLst/>
              <a:gdLst>
                <a:gd name="G0" fmla="+- 3659 0 0"/>
                <a:gd name="G1" fmla="+- 0 0 0"/>
                <a:gd name="G2" fmla="+- 21600 0 0"/>
                <a:gd name="T0" fmla="*/ 25114 w 25114"/>
                <a:gd name="T1" fmla="*/ 2497 h 21600"/>
                <a:gd name="T2" fmla="*/ 0 w 25114"/>
                <a:gd name="T3" fmla="*/ 21288 h 21600"/>
                <a:gd name="T4" fmla="*/ 3659 w 25114"/>
                <a:gd name="T5" fmla="*/ 0 h 21600"/>
              </a:gdLst>
              <a:ahLst/>
              <a:cxnLst>
                <a:cxn ang="0">
                  <a:pos x="T0" y="T1"/>
                </a:cxn>
                <a:cxn ang="0">
                  <a:pos x="T2" y="T3"/>
                </a:cxn>
                <a:cxn ang="0">
                  <a:pos x="T4" y="T5"/>
                </a:cxn>
              </a:cxnLst>
              <a:rect l="0" t="0" r="r" b="b"/>
              <a:pathLst>
                <a:path w="25114" h="21600" fill="none" extrusionOk="0">
                  <a:moveTo>
                    <a:pt x="25114" y="2497"/>
                  </a:moveTo>
                  <a:cubicBezTo>
                    <a:pt x="23846" y="13386"/>
                    <a:pt x="14622" y="21599"/>
                    <a:pt x="3659" y="21600"/>
                  </a:cubicBezTo>
                  <a:cubicBezTo>
                    <a:pt x="2432" y="21600"/>
                    <a:pt x="1208" y="21495"/>
                    <a:pt x="0" y="21287"/>
                  </a:cubicBezTo>
                </a:path>
                <a:path w="25114" h="21600" stroke="0" extrusionOk="0">
                  <a:moveTo>
                    <a:pt x="25114" y="2497"/>
                  </a:moveTo>
                  <a:cubicBezTo>
                    <a:pt x="23846" y="13386"/>
                    <a:pt x="14622" y="21599"/>
                    <a:pt x="3659" y="21600"/>
                  </a:cubicBezTo>
                  <a:cubicBezTo>
                    <a:pt x="2432" y="21600"/>
                    <a:pt x="1208" y="21495"/>
                    <a:pt x="0" y="21287"/>
                  </a:cubicBezTo>
                  <a:lnTo>
                    <a:pt x="3659" y="0"/>
                  </a:lnTo>
                  <a:close/>
                </a:path>
              </a:pathLst>
            </a:custGeom>
            <a:gradFill rotWithShape="1">
              <a:gsLst>
                <a:gs pos="0">
                  <a:schemeClr val="accent1">
                    <a:gamma/>
                    <a:shade val="69804"/>
                    <a:invGamma/>
                  </a:schemeClr>
                </a:gs>
                <a:gs pos="100000">
                  <a:schemeClr val="accent1"/>
                </a:gs>
              </a:gsLst>
              <a:lin ang="2700000" scaled="1"/>
            </a:gra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731" name="Text Box 24"/>
            <p:cNvSpPr txBox="1">
              <a:spLocks noChangeAspect="1" noChangeArrowheads="1"/>
            </p:cNvSpPr>
            <p:nvPr/>
          </p:nvSpPr>
          <p:spPr bwMode="gray">
            <a:xfrm>
              <a:off x="2398" y="1905"/>
              <a:ext cx="56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1400" b="1">
                  <a:solidFill>
                    <a:srgbClr val="FFFFFF"/>
                  </a:solidFill>
                  <a:latin typeface="Verdana" panose="020B0604030504040204" pitchFamily="34" charset="0"/>
                </a:rPr>
                <a:t>时间管理</a:t>
              </a:r>
            </a:p>
          </p:txBody>
        </p:sp>
      </p:grpSp>
      <p:grpSp>
        <p:nvGrpSpPr>
          <p:cNvPr id="41000" name="Group 40"/>
          <p:cNvGrpSpPr/>
          <p:nvPr/>
        </p:nvGrpSpPr>
        <p:grpSpPr bwMode="auto">
          <a:xfrm>
            <a:off x="5405439" y="1493839"/>
            <a:ext cx="1938337" cy="852487"/>
            <a:chOff x="2443" y="941"/>
            <a:chExt cx="1221" cy="537"/>
          </a:xfrm>
        </p:grpSpPr>
        <p:sp>
          <p:nvSpPr>
            <p:cNvPr id="24728" name="Arc 14"/>
            <p:cNvSpPr>
              <a:spLocks noChangeAspect="1"/>
            </p:cNvSpPr>
            <p:nvPr/>
          </p:nvSpPr>
          <p:spPr bwMode="gray">
            <a:xfrm rot="-998297">
              <a:off x="2443" y="941"/>
              <a:ext cx="1221" cy="537"/>
            </a:xfrm>
            <a:custGeom>
              <a:avLst/>
              <a:gdLst>
                <a:gd name="T0" fmla="*/ 0 w 24549"/>
                <a:gd name="T1" fmla="*/ 0 h 21600"/>
                <a:gd name="T2" fmla="*/ 0 w 24549"/>
                <a:gd name="T3" fmla="*/ 0 h 21600"/>
                <a:gd name="T4" fmla="*/ 0 w 24549"/>
                <a:gd name="T5" fmla="*/ 0 h 21600"/>
                <a:gd name="T6" fmla="*/ 0 60000 65536"/>
                <a:gd name="T7" fmla="*/ 0 60000 65536"/>
                <a:gd name="T8" fmla="*/ 0 60000 65536"/>
              </a:gdLst>
              <a:ahLst/>
              <a:cxnLst>
                <a:cxn ang="T6">
                  <a:pos x="T0" y="T1"/>
                </a:cxn>
                <a:cxn ang="T7">
                  <a:pos x="T2" y="T3"/>
                </a:cxn>
                <a:cxn ang="T8">
                  <a:pos x="T4" y="T5"/>
                </a:cxn>
              </a:cxnLst>
              <a:rect l="0" t="0" r="r" b="b"/>
              <a:pathLst>
                <a:path w="24549" h="21600" fill="none" extrusionOk="0">
                  <a:moveTo>
                    <a:pt x="0" y="2373"/>
                  </a:moveTo>
                  <a:cubicBezTo>
                    <a:pt x="3046" y="813"/>
                    <a:pt x="6420" y="-1"/>
                    <a:pt x="9843" y="0"/>
                  </a:cubicBezTo>
                  <a:cubicBezTo>
                    <a:pt x="15299" y="0"/>
                    <a:pt x="20553" y="2064"/>
                    <a:pt x="24549" y="5779"/>
                  </a:cubicBezTo>
                </a:path>
                <a:path w="24549" h="21600" stroke="0" extrusionOk="0">
                  <a:moveTo>
                    <a:pt x="0" y="2373"/>
                  </a:moveTo>
                  <a:cubicBezTo>
                    <a:pt x="3046" y="813"/>
                    <a:pt x="6420" y="-1"/>
                    <a:pt x="9843" y="0"/>
                  </a:cubicBezTo>
                  <a:cubicBezTo>
                    <a:pt x="15299" y="0"/>
                    <a:pt x="20553" y="2064"/>
                    <a:pt x="24549" y="5779"/>
                  </a:cubicBezTo>
                  <a:lnTo>
                    <a:pt x="9843" y="21600"/>
                  </a:lnTo>
                  <a:lnTo>
                    <a:pt x="0" y="2373"/>
                  </a:lnTo>
                  <a:close/>
                </a:path>
              </a:pathLst>
            </a:custGeom>
            <a:gradFill rotWithShape="1">
              <a:gsLst>
                <a:gs pos="0">
                  <a:srgbClr val="77CBE5"/>
                </a:gs>
                <a:gs pos="100000">
                  <a:srgbClr val="5693A6"/>
                </a:gs>
              </a:gsLst>
              <a:lin ang="2700000" scaled="1"/>
            </a:gra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29" name="Text Box 21"/>
            <p:cNvSpPr txBox="1">
              <a:spLocks noChangeAspect="1" noChangeArrowheads="1"/>
            </p:cNvSpPr>
            <p:nvPr/>
          </p:nvSpPr>
          <p:spPr bwMode="gray">
            <a:xfrm>
              <a:off x="2704" y="1032"/>
              <a:ext cx="56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1400" b="1">
                  <a:solidFill>
                    <a:srgbClr val="FFFFFF"/>
                  </a:solidFill>
                </a:rPr>
                <a:t>内存管理</a:t>
              </a:r>
            </a:p>
          </p:txBody>
        </p:sp>
      </p:grpSp>
      <p:sp>
        <p:nvSpPr>
          <p:cNvPr id="40989" name="Text Box 29"/>
          <p:cNvSpPr txBox="1">
            <a:spLocks noChangeArrowheads="1"/>
          </p:cNvSpPr>
          <p:nvPr/>
        </p:nvSpPr>
        <p:spPr bwMode="auto">
          <a:xfrm>
            <a:off x="2903222" y="1673226"/>
            <a:ext cx="492443" cy="177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kumimoji="1" lang="zh-CN" altLang="en-US" sz="2000">
                <a:ea typeface="华文新魏" panose="02010800040101010101" pitchFamily="2" charset="-122"/>
              </a:rPr>
              <a:t>根据功能分类</a:t>
            </a:r>
          </a:p>
        </p:txBody>
      </p:sp>
      <p:grpSp>
        <p:nvGrpSpPr>
          <p:cNvPr id="41576" name="Group 616"/>
          <p:cNvGrpSpPr/>
          <p:nvPr/>
        </p:nvGrpSpPr>
        <p:grpSpPr bwMode="auto">
          <a:xfrm>
            <a:off x="6240464" y="2106613"/>
            <a:ext cx="1590675" cy="1035050"/>
            <a:chOff x="2990" y="1253"/>
            <a:chExt cx="1033" cy="703"/>
          </a:xfrm>
        </p:grpSpPr>
        <p:sp>
          <p:nvSpPr>
            <p:cNvPr id="40977" name="Arc 17"/>
            <p:cNvSpPr>
              <a:spLocks noChangeAspect="1"/>
            </p:cNvSpPr>
            <p:nvPr/>
          </p:nvSpPr>
          <p:spPr bwMode="gray">
            <a:xfrm rot="-1060795">
              <a:off x="2990" y="1253"/>
              <a:ext cx="1033" cy="703"/>
            </a:xfrm>
            <a:custGeom>
              <a:avLst/>
              <a:gdLst>
                <a:gd name="G0" fmla="+- 0 0 0"/>
                <a:gd name="G1" fmla="+- 0 0 0"/>
                <a:gd name="G2" fmla="+- 21600 0 0"/>
                <a:gd name="T0" fmla="*/ 18016 w 18016"/>
                <a:gd name="T1" fmla="*/ 11915 h 21282"/>
                <a:gd name="T2" fmla="*/ 3695 w 18016"/>
                <a:gd name="T3" fmla="*/ 21282 h 21282"/>
                <a:gd name="T4" fmla="*/ 0 w 18016"/>
                <a:gd name="T5" fmla="*/ 0 h 21282"/>
              </a:gdLst>
              <a:ahLst/>
              <a:cxnLst>
                <a:cxn ang="0">
                  <a:pos x="T0" y="T1"/>
                </a:cxn>
                <a:cxn ang="0">
                  <a:pos x="T2" y="T3"/>
                </a:cxn>
                <a:cxn ang="0">
                  <a:pos x="T4" y="T5"/>
                </a:cxn>
              </a:cxnLst>
              <a:rect l="0" t="0" r="r" b="b"/>
              <a:pathLst>
                <a:path w="18016" h="21282" fill="none" extrusionOk="0">
                  <a:moveTo>
                    <a:pt x="18016" y="11915"/>
                  </a:moveTo>
                  <a:cubicBezTo>
                    <a:pt x="14735" y="16875"/>
                    <a:pt x="9554" y="20264"/>
                    <a:pt x="3694" y="21281"/>
                  </a:cubicBezTo>
                </a:path>
                <a:path w="18016" h="21282" stroke="0" extrusionOk="0">
                  <a:moveTo>
                    <a:pt x="18016" y="11915"/>
                  </a:moveTo>
                  <a:cubicBezTo>
                    <a:pt x="14735" y="16875"/>
                    <a:pt x="9554" y="20264"/>
                    <a:pt x="3694" y="21281"/>
                  </a:cubicBezTo>
                  <a:lnTo>
                    <a:pt x="0" y="0"/>
                  </a:lnTo>
                  <a:close/>
                </a:path>
              </a:pathLst>
            </a:custGeom>
            <a:gradFill rotWithShape="1">
              <a:gsLst>
                <a:gs pos="0">
                  <a:schemeClr val="folHlink">
                    <a:gamma/>
                    <a:shade val="46275"/>
                    <a:invGamma/>
                  </a:schemeClr>
                </a:gs>
                <a:gs pos="100000">
                  <a:schemeClr val="folHlink"/>
                </a:gs>
              </a:gsLst>
              <a:lin ang="2700000" scaled="1"/>
            </a:gra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727" name="Text Box 615"/>
            <p:cNvSpPr txBox="1">
              <a:spLocks noChangeArrowheads="1"/>
            </p:cNvSpPr>
            <p:nvPr/>
          </p:nvSpPr>
          <p:spPr bwMode="auto">
            <a:xfrm>
              <a:off x="3193" y="1621"/>
              <a:ext cx="660" cy="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1400" b="1">
                  <a:solidFill>
                    <a:srgbClr val="FFFFFF"/>
                  </a:solidFill>
                  <a:latin typeface="Verdana" panose="020B0604030504040204" pitchFamily="34" charset="0"/>
                </a:rPr>
                <a:t>事件管理</a:t>
              </a:r>
            </a:p>
          </p:txBody>
        </p:sp>
      </p:grpSp>
      <p:graphicFrame>
        <p:nvGraphicFramePr>
          <p:cNvPr id="41686" name="Group 726"/>
          <p:cNvGraphicFramePr>
            <a:graphicFrameLocks noGrp="1"/>
          </p:cNvGraphicFramePr>
          <p:nvPr/>
        </p:nvGraphicFramePr>
        <p:xfrm>
          <a:off x="2566988" y="4086226"/>
          <a:ext cx="7231062" cy="2378073"/>
        </p:xfrm>
        <a:graphic>
          <a:graphicData uri="http://schemas.openxmlformats.org/drawingml/2006/table">
            <a:tbl>
              <a:tblPr/>
              <a:tblGrid>
                <a:gridCol w="1866900">
                  <a:extLst>
                    <a:ext uri="{9D8B030D-6E8A-4147-A177-3AD203B41FA5}">
                      <a16:colId xmlns:a16="http://schemas.microsoft.com/office/drawing/2014/main" val="20000"/>
                    </a:ext>
                  </a:extLst>
                </a:gridCol>
                <a:gridCol w="1511300">
                  <a:extLst>
                    <a:ext uri="{9D8B030D-6E8A-4147-A177-3AD203B41FA5}">
                      <a16:colId xmlns:a16="http://schemas.microsoft.com/office/drawing/2014/main" val="20001"/>
                    </a:ext>
                  </a:extLst>
                </a:gridCol>
                <a:gridCol w="3852862">
                  <a:extLst>
                    <a:ext uri="{9D8B030D-6E8A-4147-A177-3AD203B41FA5}">
                      <a16:colId xmlns:a16="http://schemas.microsoft.com/office/drawing/2014/main" val="20002"/>
                    </a:ext>
                  </a:extLst>
                </a:gridCol>
              </a:tblGrid>
              <a:tr h="27439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a:t>
                      </a: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CC0000"/>
                        </a:gs>
                        <a:gs pos="100000">
                          <a:srgbClr val="CC0000">
                            <a:gamma/>
                            <a:tint val="43922"/>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a:t>
                      </a: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CC0000"/>
                        </a:gs>
                        <a:gs pos="100000">
                          <a:srgbClr val="CC0000">
                            <a:gamma/>
                            <a:tint val="43922"/>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备注</a:t>
                      </a: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CC0000"/>
                        </a:gs>
                        <a:gs pos="100000">
                          <a:srgbClr val="CC0000">
                            <a:gamma/>
                            <a:tint val="43922"/>
                            <a:invGamma/>
                          </a:srgbClr>
                        </a:gs>
                      </a:gsLst>
                      <a:lin ang="5400000" scaled="1"/>
                    </a:gradFill>
                  </a:tcPr>
                </a:tc>
                <a:extLst>
                  <a:ext uri="{0D108BD9-81ED-4DB2-BD59-A6C34878D82A}">
                    <a16:rowId xmlns:a16="http://schemas.microsoft.com/office/drawing/2014/main" val="10000"/>
                  </a:ext>
                </a:extLst>
              </a:tr>
              <a:tr h="457322">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OSStatInit()</a:t>
                      </a:r>
                      <a:endParaRPr kumimoji="1"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使能任务统计功能</a:t>
                      </a:r>
                      <a:endPar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复位一次只能调用一次，并且必须在任务中调用，在调用时其它用户任务不能处于就绪状态</a:t>
                      </a:r>
                      <a:endPar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1"/>
                  </a:ext>
                </a:extLst>
              </a:tr>
              <a:tr h="27439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OSIntEnter()</a:t>
                      </a:r>
                      <a:endParaRPr kumimoji="1"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进入中断处理</a:t>
                      </a:r>
                      <a:endPar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row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必须由中断服务程序按照规范调用，使用本公司的模版就不需要调用它们</a:t>
                      </a:r>
                      <a:endPar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2"/>
                  </a:ext>
                </a:extLst>
              </a:tr>
              <a:tr h="27439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OSIntExit()</a:t>
                      </a:r>
                      <a:endParaRPr kumimoji="1"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退出中断处理</a:t>
                      </a:r>
                      <a:endPar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vMerge="1">
                  <a:txBody>
                    <a:bodyPr/>
                    <a:lstStyle/>
                    <a:p>
                      <a:endParaRPr lang="zh-CN"/>
                    </a:p>
                  </a:txBody>
                  <a:tcPr/>
                </a:tc>
                <a:extLst>
                  <a:ext uri="{0D108BD9-81ED-4DB2-BD59-A6C34878D82A}">
                    <a16:rowId xmlns:a16="http://schemas.microsoft.com/office/drawing/2014/main" val="10003"/>
                  </a:ext>
                </a:extLst>
              </a:tr>
              <a:tr h="27439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OSSchedLock()</a:t>
                      </a:r>
                      <a:endParaRPr kumimoji="1"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锁调度器</a:t>
                      </a:r>
                      <a:endPar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row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必须配对使用，一般情况不需要使用。事实上，</a:t>
                      </a: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μC/OS-II</a:t>
                      </a: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不推荐使用它们</a:t>
                      </a:r>
                      <a:endPar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4"/>
                  </a:ext>
                </a:extLst>
              </a:tr>
              <a:tr h="27439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OSSchedUnlock()</a:t>
                      </a:r>
                      <a:endParaRPr kumimoji="1"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解锁调度器</a:t>
                      </a:r>
                      <a:endPar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vMerge="1">
                  <a:txBody>
                    <a:bodyPr/>
                    <a:lstStyle/>
                    <a:p>
                      <a:endParaRPr lang="zh-CN"/>
                    </a:p>
                  </a:txBody>
                  <a:tcPr/>
                </a:tc>
                <a:extLst>
                  <a:ext uri="{0D108BD9-81ED-4DB2-BD59-A6C34878D82A}">
                    <a16:rowId xmlns:a16="http://schemas.microsoft.com/office/drawing/2014/main" val="10005"/>
                  </a:ext>
                </a:extLst>
              </a:tr>
              <a:tr h="27439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OS_ENTER_CRITICAL()</a:t>
                      </a:r>
                      <a:endParaRPr kumimoji="1"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进入临界区</a:t>
                      </a:r>
                      <a:endPar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row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必须配对使用，一般通过禁止中断和允许中断来实现的。对于一些移植代码来说，不能嵌套调用</a:t>
                      </a:r>
                      <a:endPar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6"/>
                  </a:ext>
                </a:extLst>
              </a:tr>
              <a:tr h="27439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OS_EXIT_CRITICAL()</a:t>
                      </a:r>
                      <a:endParaRPr kumimoji="1"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退出临界区</a:t>
                      </a:r>
                      <a:endPar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vMerge="1">
                  <a:txBody>
                    <a:bodyPr/>
                    <a:lstStyle/>
                    <a:p>
                      <a:endParaRPr lang="zh-CN"/>
                    </a:p>
                  </a:txBody>
                  <a:tcPr/>
                </a:tc>
                <a:extLst>
                  <a:ext uri="{0D108BD9-81ED-4DB2-BD59-A6C34878D82A}">
                    <a16:rowId xmlns:a16="http://schemas.microsoft.com/office/drawing/2014/main" val="10007"/>
                  </a:ext>
                </a:extLst>
              </a:tr>
            </a:tbl>
          </a:graphicData>
        </a:graphic>
      </p:graphicFrame>
      <p:graphicFrame>
        <p:nvGraphicFramePr>
          <p:cNvPr id="41678" name="Group 718"/>
          <p:cNvGraphicFramePr>
            <a:graphicFrameLocks noGrp="1"/>
          </p:cNvGraphicFramePr>
          <p:nvPr/>
        </p:nvGraphicFramePr>
        <p:xfrm>
          <a:off x="2566988" y="4149725"/>
          <a:ext cx="7262812" cy="1828800"/>
        </p:xfrm>
        <a:graphic>
          <a:graphicData uri="http://schemas.openxmlformats.org/drawingml/2006/table">
            <a:tbl>
              <a:tblPr/>
              <a:tblGrid>
                <a:gridCol w="1682750">
                  <a:extLst>
                    <a:ext uri="{9D8B030D-6E8A-4147-A177-3AD203B41FA5}">
                      <a16:colId xmlns:a16="http://schemas.microsoft.com/office/drawing/2014/main" val="20000"/>
                    </a:ext>
                  </a:extLst>
                </a:gridCol>
                <a:gridCol w="2197100">
                  <a:extLst>
                    <a:ext uri="{9D8B030D-6E8A-4147-A177-3AD203B41FA5}">
                      <a16:colId xmlns:a16="http://schemas.microsoft.com/office/drawing/2014/main" val="20001"/>
                    </a:ext>
                  </a:extLst>
                </a:gridCol>
                <a:gridCol w="1800225">
                  <a:extLst>
                    <a:ext uri="{9D8B030D-6E8A-4147-A177-3AD203B41FA5}">
                      <a16:colId xmlns:a16="http://schemas.microsoft.com/office/drawing/2014/main" val="20002"/>
                    </a:ext>
                  </a:extLst>
                </a:gridCol>
                <a:gridCol w="1582737">
                  <a:extLst>
                    <a:ext uri="{9D8B030D-6E8A-4147-A177-3AD203B41FA5}">
                      <a16:colId xmlns:a16="http://schemas.microsoft.com/office/drawing/2014/main" val="20003"/>
                    </a:ext>
                  </a:extLst>
                </a:gridCol>
              </a:tblGrid>
              <a:tr h="228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a:t>
                      </a:r>
                      <a:endParaRPr kumimoji="1" lang="zh-CN" altLang="en-US" sz="12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hlink"/>
                        </a:gs>
                        <a:gs pos="100000">
                          <a:schemeClr val="hlink">
                            <a:gamma/>
                            <a:shade val="46275"/>
                            <a:invGamma/>
                          </a:scheme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a:t>
                      </a:r>
                      <a:endParaRPr kumimoji="1" lang="zh-CN" altLang="en-US" sz="12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hlink"/>
                        </a:gs>
                        <a:gs pos="100000">
                          <a:schemeClr val="hlink">
                            <a:gamma/>
                            <a:shade val="46275"/>
                            <a:invGamma/>
                          </a:scheme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a:t>
                      </a:r>
                      <a:endParaRPr kumimoji="1" lang="zh-CN" altLang="en-US" sz="12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hlink"/>
                        </a:gs>
                        <a:gs pos="100000">
                          <a:schemeClr val="hlink">
                            <a:gamma/>
                            <a:shade val="46275"/>
                            <a:invGamma/>
                          </a:scheme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a:t>
                      </a:r>
                      <a:endParaRPr kumimoji="1" lang="zh-CN" altLang="en-US" sz="12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hlink"/>
                        </a:gs>
                        <a:gs pos="100000">
                          <a:schemeClr val="hlink">
                            <a:gamma/>
                            <a:shade val="46275"/>
                            <a:invGamma/>
                          </a:schemeClr>
                        </a:gs>
                      </a:gsLst>
                      <a:lin ang="5400000" scaled="1"/>
                    </a:gradFill>
                  </a:tcPr>
                </a:tc>
                <a:extLst>
                  <a:ext uri="{0D108BD9-81ED-4DB2-BD59-A6C34878D82A}">
                    <a16:rowId xmlns:a16="http://schemas.microsoft.com/office/drawing/2014/main" val="10000"/>
                  </a:ext>
                </a:extLst>
              </a:tr>
              <a:tr h="228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OSTaskChangePrio()</a:t>
                      </a:r>
                      <a:endParaRPr kumimoji="1"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改变任务优先级</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OSTaskSuspend()</a:t>
                      </a:r>
                      <a:endParaRPr kumimoji="1"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挂起任务</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1"/>
                  </a:ext>
                </a:extLst>
              </a:tr>
              <a:tr h="228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OSTaskCreate()</a:t>
                      </a:r>
                      <a:endParaRPr kumimoji="1"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建立任务</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OSTaskResume()</a:t>
                      </a:r>
                      <a:endParaRPr kumimoji="1"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恢复任务</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2"/>
                  </a:ext>
                </a:extLst>
              </a:tr>
              <a:tr h="228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OSTaskCreateExt()</a:t>
                      </a:r>
                      <a:endParaRPr kumimoji="1"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建立任务，比</a:t>
                      </a: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OSTaskCreate()</a:t>
                      </a: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控制任务属性更多</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OSTaskStkChk()</a:t>
                      </a:r>
                      <a:endParaRPr kumimoji="1"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检查堆栈</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3"/>
                  </a:ext>
                </a:extLst>
              </a:tr>
              <a:tr h="228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OSTaskDel()</a:t>
                      </a:r>
                      <a:endParaRPr kumimoji="1"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删除任务</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OSTaskQuery()</a:t>
                      </a:r>
                      <a:endParaRPr kumimoji="1"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获得任务信息</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4"/>
                  </a:ext>
                </a:extLst>
              </a:tr>
              <a:tr h="228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OSTaskDelReq()</a:t>
                      </a:r>
                      <a:endParaRPr kumimoji="1"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请求删除任务，有特殊用途</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5"/>
                  </a:ext>
                </a:extLst>
              </a:tr>
            </a:tbl>
          </a:graphicData>
        </a:graphic>
      </p:graphicFrame>
      <p:grpSp>
        <p:nvGrpSpPr>
          <p:cNvPr id="41577" name="Group 617"/>
          <p:cNvGrpSpPr/>
          <p:nvPr/>
        </p:nvGrpSpPr>
        <p:grpSpPr bwMode="auto">
          <a:xfrm>
            <a:off x="5467351" y="2047875"/>
            <a:ext cx="1617663" cy="806450"/>
            <a:chOff x="2521" y="1240"/>
            <a:chExt cx="1019" cy="508"/>
          </a:xfrm>
        </p:grpSpPr>
        <p:sp>
          <p:nvSpPr>
            <p:cNvPr id="24724" name="Oval 26"/>
            <p:cNvSpPr>
              <a:spLocks noChangeAspect="1" noChangeArrowheads="1"/>
            </p:cNvSpPr>
            <p:nvPr/>
          </p:nvSpPr>
          <p:spPr bwMode="gray">
            <a:xfrm rot="-998297">
              <a:off x="2521" y="1240"/>
              <a:ext cx="1019" cy="508"/>
            </a:xfrm>
            <a:prstGeom prst="ellipse">
              <a:avLst/>
            </a:prstGeom>
            <a:gradFill rotWithShape="1">
              <a:gsLst>
                <a:gs pos="0">
                  <a:srgbClr val="CC0000"/>
                </a:gs>
                <a:gs pos="100000">
                  <a:srgbClr val="5E0000"/>
                </a:gs>
              </a:gsLst>
              <a:lin ang="5400000" scaled="1"/>
            </a:gra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4725" name="Text Box 27"/>
            <p:cNvSpPr txBox="1">
              <a:spLocks noChangeArrowheads="1"/>
            </p:cNvSpPr>
            <p:nvPr/>
          </p:nvSpPr>
          <p:spPr bwMode="auto">
            <a:xfrm>
              <a:off x="2625" y="1366"/>
              <a:ext cx="81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400" b="1">
                  <a:solidFill>
                    <a:srgbClr val="FFFFFF"/>
                  </a:solidFill>
                </a:rPr>
                <a:t>系统管理</a:t>
              </a:r>
            </a:p>
          </p:txBody>
        </p:sp>
      </p:grpSp>
      <p:graphicFrame>
        <p:nvGraphicFramePr>
          <p:cNvPr id="41672" name="Group 712"/>
          <p:cNvGraphicFramePr>
            <a:graphicFrameLocks noGrp="1"/>
          </p:cNvGraphicFramePr>
          <p:nvPr/>
        </p:nvGraphicFramePr>
        <p:xfrm>
          <a:off x="2693989" y="4365626"/>
          <a:ext cx="7038975" cy="1920877"/>
        </p:xfrm>
        <a:graphic>
          <a:graphicData uri="http://schemas.openxmlformats.org/drawingml/2006/table">
            <a:tbl>
              <a:tblPr/>
              <a:tblGrid>
                <a:gridCol w="1673225">
                  <a:extLst>
                    <a:ext uri="{9D8B030D-6E8A-4147-A177-3AD203B41FA5}">
                      <a16:colId xmlns:a16="http://schemas.microsoft.com/office/drawing/2014/main" val="20000"/>
                    </a:ext>
                  </a:extLst>
                </a:gridCol>
                <a:gridCol w="208915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274411">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a:t>
                      </a:r>
                      <a:endParaRPr kumimoji="1" lang="zh-CN" altLang="en-US" sz="12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accent1"/>
                        </a:gs>
                        <a:gs pos="100000">
                          <a:schemeClr val="accent1">
                            <a:gamma/>
                            <a:shade val="46275"/>
                            <a:invGamma/>
                          </a:scheme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a:t>
                      </a:r>
                      <a:endParaRPr kumimoji="1" lang="zh-CN" altLang="en-US" sz="12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accent1"/>
                        </a:gs>
                        <a:gs pos="100000">
                          <a:schemeClr val="accent1">
                            <a:gamma/>
                            <a:shade val="46275"/>
                            <a:invGamma/>
                          </a:scheme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备注</a:t>
                      </a:r>
                      <a:endParaRPr kumimoji="1" lang="zh-CN" altLang="en-US" sz="12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accent1"/>
                        </a:gs>
                        <a:gs pos="100000">
                          <a:schemeClr val="accent1">
                            <a:gamma/>
                            <a:shade val="46275"/>
                            <a:invGamma/>
                          </a:schemeClr>
                        </a:gs>
                      </a:gsLst>
                      <a:lin ang="5400000" scaled="1"/>
                    </a:gradFill>
                  </a:tcPr>
                </a:tc>
                <a:extLst>
                  <a:ext uri="{0D108BD9-81ED-4DB2-BD59-A6C34878D82A}">
                    <a16:rowId xmlns:a16="http://schemas.microsoft.com/office/drawing/2014/main" val="10000"/>
                  </a:ext>
                </a:extLst>
              </a:tr>
              <a:tr h="274411">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OSTimeDly()</a:t>
                      </a:r>
                      <a:endParaRPr kumimoji="1"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以时钟节拍为单位延时</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1"/>
                  </a:ext>
                </a:extLst>
              </a:tr>
              <a:tr h="274411">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OSTimeDlyHMSM()</a:t>
                      </a:r>
                      <a:endParaRPr kumimoji="1"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以钟时分秒毫秒为单位延时</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2"/>
                  </a:ext>
                </a:extLst>
              </a:tr>
              <a:tr h="274411">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OSTimeDlyResume()</a:t>
                      </a:r>
                      <a:endParaRPr kumimoji="1"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恢复延时的任务</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OSTimeDlyHMSM()</a:t>
                      </a: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可能需要多次才能恢复</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3"/>
                  </a:ext>
                </a:extLst>
              </a:tr>
              <a:tr h="274411">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OSTimeGet()</a:t>
                      </a:r>
                      <a:endParaRPr kumimoji="1"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获得系统时间</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以时钟节拍为单位</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4"/>
                  </a:ext>
                </a:extLst>
              </a:tr>
              <a:tr h="274411">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OSTimeSet()</a:t>
                      </a:r>
                      <a:endParaRPr kumimoji="1"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设置系统时间</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以时钟节拍为单位</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5"/>
                  </a:ext>
                </a:extLst>
              </a:tr>
              <a:tr h="274411">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OSTimeTick()</a:t>
                      </a:r>
                      <a:endParaRPr kumimoji="1"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时钟节拍处理函数</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由时钟节拍中断处理程序调用，用户很少使用</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6"/>
                  </a:ext>
                </a:extLst>
              </a:tr>
            </a:tbl>
          </a:graphicData>
        </a:graphic>
      </p:graphicFrame>
      <p:graphicFrame>
        <p:nvGraphicFramePr>
          <p:cNvPr id="41642" name="Group 682"/>
          <p:cNvGraphicFramePr>
            <a:graphicFrameLocks noGrp="1"/>
          </p:cNvGraphicFramePr>
          <p:nvPr/>
        </p:nvGraphicFramePr>
        <p:xfrm>
          <a:off x="3998914" y="4076700"/>
          <a:ext cx="4491037" cy="1676400"/>
        </p:xfrm>
        <a:graphic>
          <a:graphicData uri="http://schemas.openxmlformats.org/drawingml/2006/table">
            <a:tbl>
              <a:tblPr/>
              <a:tblGrid>
                <a:gridCol w="1704975">
                  <a:extLst>
                    <a:ext uri="{9D8B030D-6E8A-4147-A177-3AD203B41FA5}">
                      <a16:colId xmlns:a16="http://schemas.microsoft.com/office/drawing/2014/main" val="20000"/>
                    </a:ext>
                  </a:extLst>
                </a:gridCol>
                <a:gridCol w="2786062">
                  <a:extLst>
                    <a:ext uri="{9D8B030D-6E8A-4147-A177-3AD203B41FA5}">
                      <a16:colId xmlns:a16="http://schemas.microsoft.com/office/drawing/2014/main" val="20001"/>
                    </a:ext>
                  </a:extLst>
                </a:gridCol>
              </a:tblGrid>
              <a:tr h="228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a:t>
                      </a:r>
                      <a:endParaRPr kumimoji="1" lang="zh-CN" altLang="en-US" sz="16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61C3E1"/>
                        </a:gs>
                        <a:gs pos="100000">
                          <a:srgbClr val="61C3E1">
                            <a:gamma/>
                            <a:shade val="46275"/>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a:t>
                      </a:r>
                      <a:endParaRPr kumimoji="1" lang="zh-CN" altLang="en-US" sz="16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61C3E1"/>
                        </a:gs>
                        <a:gs pos="100000">
                          <a:srgbClr val="61C3E1">
                            <a:gamma/>
                            <a:shade val="46275"/>
                            <a:invGamma/>
                          </a:srgbClr>
                        </a:gs>
                      </a:gsLst>
                      <a:lin ang="5400000" scaled="1"/>
                    </a:gradFill>
                  </a:tcPr>
                </a:tc>
                <a:extLst>
                  <a:ext uri="{0D108BD9-81ED-4DB2-BD59-A6C34878D82A}">
                    <a16:rowId xmlns:a16="http://schemas.microsoft.com/office/drawing/2014/main" val="10000"/>
                  </a:ext>
                </a:extLst>
              </a:tr>
              <a:tr h="228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OSMemCreate()</a:t>
                      </a:r>
                      <a:endPar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初始化一个堆</a:t>
                      </a:r>
                      <a:endParaRPr kumimoji="1"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1"/>
                  </a:ext>
                </a:extLst>
              </a:tr>
              <a:tr h="228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OSMemGet()</a:t>
                      </a:r>
                      <a:endPar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从指定堆中获得一个内存块</a:t>
                      </a:r>
                      <a:endParaRPr kumimoji="1"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2"/>
                  </a:ext>
                </a:extLst>
              </a:tr>
              <a:tr h="228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OSMemPut()</a:t>
                      </a:r>
                      <a:endPar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从指定堆中释放一个内存块</a:t>
                      </a:r>
                      <a:endParaRPr kumimoji="1"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3"/>
                  </a:ext>
                </a:extLst>
              </a:tr>
              <a:tr h="228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OSMemQuery()</a:t>
                      </a:r>
                      <a:endPar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查询指定堆的状态</a:t>
                      </a:r>
                      <a:endParaRPr kumimoji="1"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4"/>
                  </a:ext>
                </a:extLst>
              </a:tr>
            </a:tbl>
          </a:graphicData>
        </a:graphic>
      </p:graphicFrame>
      <p:sp>
        <p:nvSpPr>
          <p:cNvPr id="41640" name="AutoShape 680"/>
          <p:cNvSpPr>
            <a:spLocks noChangeArrowheads="1"/>
          </p:cNvSpPr>
          <p:nvPr/>
        </p:nvSpPr>
        <p:spPr bwMode="auto">
          <a:xfrm>
            <a:off x="2468564" y="1304925"/>
            <a:ext cx="7515225" cy="2357438"/>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0964"/>
                                        </p:tgtEl>
                                        <p:attrNameLst>
                                          <p:attrName>style.visibility</p:attrName>
                                        </p:attrNameLst>
                                      </p:cBhvr>
                                      <p:to>
                                        <p:strVal val="visible"/>
                                      </p:to>
                                    </p:set>
                                    <p:anim calcmode="lin" valueType="num">
                                      <p:cBhvr additive="base">
                                        <p:cTn id="7" dur="500" fill="hold"/>
                                        <p:tgtEl>
                                          <p:spTgt spid="40964"/>
                                        </p:tgtEl>
                                        <p:attrNameLst>
                                          <p:attrName>ppt_x</p:attrName>
                                        </p:attrNameLst>
                                      </p:cBhvr>
                                      <p:tavLst>
                                        <p:tav tm="0">
                                          <p:val>
                                            <p:strVal val="1+#ppt_w/2"/>
                                          </p:val>
                                        </p:tav>
                                        <p:tav tm="100000">
                                          <p:val>
                                            <p:strVal val="#ppt_x"/>
                                          </p:val>
                                        </p:tav>
                                      </p:tavLst>
                                    </p:anim>
                                    <p:anim calcmode="lin" valueType="num">
                                      <p:cBhvr additive="base">
                                        <p:cTn id="8" dur="500" fill="hold"/>
                                        <p:tgtEl>
                                          <p:spTgt spid="4096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41640"/>
                                        </p:tgtEl>
                                        <p:attrNameLst>
                                          <p:attrName>style.visibility</p:attrName>
                                        </p:attrNameLst>
                                      </p:cBhvr>
                                      <p:to>
                                        <p:strVal val="visible"/>
                                      </p:to>
                                    </p:set>
                                    <p:animEffect transition="in" filter="slide(fromBottom)">
                                      <p:cBhvr>
                                        <p:cTn id="12" dur="500"/>
                                        <p:tgtEl>
                                          <p:spTgt spid="41640"/>
                                        </p:tgtEl>
                                      </p:cBhvr>
                                    </p:animEffect>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40989"/>
                                        </p:tgtEl>
                                        <p:attrNameLst>
                                          <p:attrName>style.visibility</p:attrName>
                                        </p:attrNameLst>
                                      </p:cBhvr>
                                      <p:to>
                                        <p:strVal val="visible"/>
                                      </p:to>
                                    </p:set>
                                  </p:childTnLst>
                                </p:cTn>
                              </p:par>
                              <p:par>
                                <p:cTn id="16" presetID="26" presetClass="emph" presetSubtype="0" fill="hold" grpId="1" nodeType="withEffect">
                                  <p:stCondLst>
                                    <p:cond delay="0"/>
                                  </p:stCondLst>
                                  <p:childTnLst>
                                    <p:animEffect transition="out" filter="fade">
                                      <p:cBhvr>
                                        <p:cTn id="17" dur="500" tmFilter="0, 0; .2, .5; .8, .5; 1, 0"/>
                                        <p:tgtEl>
                                          <p:spTgt spid="40989"/>
                                        </p:tgtEl>
                                      </p:cBhvr>
                                    </p:animEffect>
                                    <p:animScale>
                                      <p:cBhvr>
                                        <p:cTn id="18" dur="250" autoRev="1" fill="hold"/>
                                        <p:tgtEl>
                                          <p:spTgt spid="40989"/>
                                        </p:tgtEl>
                                      </p:cBhvr>
                                      <p:by x="105000" y="105000"/>
                                    </p:animScale>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4096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40970"/>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40971"/>
                                        </p:tgtEl>
                                        <p:attrNameLst>
                                          <p:attrName>style.visibility</p:attrName>
                                        </p:attrNameLst>
                                      </p:cBhvr>
                                      <p:to>
                                        <p:strVal val="visible"/>
                                      </p:to>
                                    </p:set>
                                  </p:childTnLst>
                                </p:cTn>
                              </p:par>
                            </p:childTnLst>
                          </p:cTn>
                        </p:par>
                        <p:par>
                          <p:cTn id="26" fill="hold">
                            <p:stCondLst>
                              <p:cond delay="1000"/>
                            </p:stCondLst>
                            <p:childTnLst>
                              <p:par>
                                <p:cTn id="27" presetID="22" presetClass="entr" presetSubtype="4" fill="hold" nodeType="afterEffect">
                                  <p:stCondLst>
                                    <p:cond delay="0"/>
                                  </p:stCondLst>
                                  <p:childTnLst>
                                    <p:set>
                                      <p:cBhvr>
                                        <p:cTn id="28" dur="1" fill="hold">
                                          <p:stCondLst>
                                            <p:cond delay="0"/>
                                          </p:stCondLst>
                                        </p:cTn>
                                        <p:tgtEl>
                                          <p:spTgt spid="41577"/>
                                        </p:tgtEl>
                                        <p:attrNameLst>
                                          <p:attrName>style.visibility</p:attrName>
                                        </p:attrNameLst>
                                      </p:cBhvr>
                                      <p:to>
                                        <p:strVal val="visible"/>
                                      </p:to>
                                    </p:set>
                                    <p:animEffect transition="in" filter="wipe(down)">
                                      <p:cBhvr>
                                        <p:cTn id="29" dur="500"/>
                                        <p:tgtEl>
                                          <p:spTgt spid="41577"/>
                                        </p:tgtEl>
                                      </p:cBhvr>
                                    </p:animEffect>
                                  </p:childTnLst>
                                </p:cTn>
                              </p:par>
                            </p:childTnLst>
                          </p:cTn>
                        </p:par>
                        <p:par>
                          <p:cTn id="30" fill="hold">
                            <p:stCondLst>
                              <p:cond delay="1500"/>
                            </p:stCondLst>
                            <p:childTnLst>
                              <p:par>
                                <p:cTn id="31" presetID="22" presetClass="entr" presetSubtype="4" fill="hold" nodeType="afterEffect">
                                  <p:stCondLst>
                                    <p:cond delay="0"/>
                                  </p:stCondLst>
                                  <p:childTnLst>
                                    <p:set>
                                      <p:cBhvr>
                                        <p:cTn id="32" dur="1" fill="hold">
                                          <p:stCondLst>
                                            <p:cond delay="0"/>
                                          </p:stCondLst>
                                        </p:cTn>
                                        <p:tgtEl>
                                          <p:spTgt spid="41006"/>
                                        </p:tgtEl>
                                        <p:attrNameLst>
                                          <p:attrName>style.visibility</p:attrName>
                                        </p:attrNameLst>
                                      </p:cBhvr>
                                      <p:to>
                                        <p:strVal val="visible"/>
                                      </p:to>
                                    </p:set>
                                    <p:animEffect transition="in" filter="wipe(down)">
                                      <p:cBhvr>
                                        <p:cTn id="33" dur="500"/>
                                        <p:tgtEl>
                                          <p:spTgt spid="41006"/>
                                        </p:tgtEl>
                                      </p:cBhvr>
                                    </p:animEffect>
                                  </p:childTnLst>
                                </p:cTn>
                              </p:par>
                            </p:childTnLst>
                          </p:cTn>
                        </p:par>
                        <p:par>
                          <p:cTn id="34" fill="hold">
                            <p:stCondLst>
                              <p:cond delay="2000"/>
                            </p:stCondLst>
                            <p:childTnLst>
                              <p:par>
                                <p:cTn id="35" presetID="22" presetClass="entr" presetSubtype="8" fill="hold" nodeType="afterEffect">
                                  <p:stCondLst>
                                    <p:cond delay="0"/>
                                  </p:stCondLst>
                                  <p:childTnLst>
                                    <p:set>
                                      <p:cBhvr>
                                        <p:cTn id="36" dur="1" fill="hold">
                                          <p:stCondLst>
                                            <p:cond delay="0"/>
                                          </p:stCondLst>
                                        </p:cTn>
                                        <p:tgtEl>
                                          <p:spTgt spid="41000"/>
                                        </p:tgtEl>
                                        <p:attrNameLst>
                                          <p:attrName>style.visibility</p:attrName>
                                        </p:attrNameLst>
                                      </p:cBhvr>
                                      <p:to>
                                        <p:strVal val="visible"/>
                                      </p:to>
                                    </p:set>
                                    <p:animEffect transition="in" filter="wipe(left)">
                                      <p:cBhvr>
                                        <p:cTn id="37" dur="500"/>
                                        <p:tgtEl>
                                          <p:spTgt spid="41000"/>
                                        </p:tgtEl>
                                      </p:cBhvr>
                                    </p:animEffect>
                                  </p:childTnLst>
                                </p:cTn>
                              </p:par>
                            </p:childTnLst>
                          </p:cTn>
                        </p:par>
                        <p:par>
                          <p:cTn id="38" fill="hold">
                            <p:stCondLst>
                              <p:cond delay="2500"/>
                            </p:stCondLst>
                            <p:childTnLst>
                              <p:par>
                                <p:cTn id="39" presetID="22" presetClass="entr" presetSubtype="1" fill="hold" nodeType="afterEffect">
                                  <p:stCondLst>
                                    <p:cond delay="0"/>
                                  </p:stCondLst>
                                  <p:childTnLst>
                                    <p:set>
                                      <p:cBhvr>
                                        <p:cTn id="40" dur="1" fill="hold">
                                          <p:stCondLst>
                                            <p:cond delay="0"/>
                                          </p:stCondLst>
                                        </p:cTn>
                                        <p:tgtEl>
                                          <p:spTgt spid="41004"/>
                                        </p:tgtEl>
                                        <p:attrNameLst>
                                          <p:attrName>style.visibility</p:attrName>
                                        </p:attrNameLst>
                                      </p:cBhvr>
                                      <p:to>
                                        <p:strVal val="visible"/>
                                      </p:to>
                                    </p:set>
                                    <p:animEffect transition="in" filter="wipe(up)">
                                      <p:cBhvr>
                                        <p:cTn id="41" dur="500"/>
                                        <p:tgtEl>
                                          <p:spTgt spid="41004"/>
                                        </p:tgtEl>
                                      </p:cBhvr>
                                    </p:animEffect>
                                  </p:childTnLst>
                                </p:cTn>
                              </p:par>
                            </p:childTnLst>
                          </p:cTn>
                        </p:par>
                        <p:par>
                          <p:cTn id="42" fill="hold">
                            <p:stCondLst>
                              <p:cond delay="3000"/>
                            </p:stCondLst>
                            <p:childTnLst>
                              <p:par>
                                <p:cTn id="43" presetID="22" presetClass="entr" presetSubtype="2" fill="hold" nodeType="afterEffect">
                                  <p:stCondLst>
                                    <p:cond delay="0"/>
                                  </p:stCondLst>
                                  <p:childTnLst>
                                    <p:set>
                                      <p:cBhvr>
                                        <p:cTn id="44" dur="1" fill="hold">
                                          <p:stCondLst>
                                            <p:cond delay="0"/>
                                          </p:stCondLst>
                                        </p:cTn>
                                        <p:tgtEl>
                                          <p:spTgt spid="41576"/>
                                        </p:tgtEl>
                                        <p:attrNameLst>
                                          <p:attrName>style.visibility</p:attrName>
                                        </p:attrNameLst>
                                      </p:cBhvr>
                                      <p:to>
                                        <p:strVal val="visible"/>
                                      </p:to>
                                    </p:set>
                                    <p:animEffect transition="in" filter="wipe(right)">
                                      <p:cBhvr>
                                        <p:cTn id="45" dur="500"/>
                                        <p:tgtEl>
                                          <p:spTgt spid="41576"/>
                                        </p:tgtEl>
                                      </p:cBhvr>
                                    </p:animEffect>
                                  </p:childTnLst>
                                </p:cTn>
                              </p:par>
                            </p:childTnLst>
                          </p:cTn>
                        </p:par>
                        <p:par>
                          <p:cTn id="46" fill="hold">
                            <p:stCondLst>
                              <p:cond delay="3500"/>
                            </p:stCondLst>
                            <p:childTnLst>
                              <p:par>
                                <p:cTn id="47" presetID="22" presetClass="entr" presetSubtype="2" fill="hold" nodeType="afterEffect">
                                  <p:stCondLst>
                                    <p:cond delay="0"/>
                                  </p:stCondLst>
                                  <p:childTnLst>
                                    <p:set>
                                      <p:cBhvr>
                                        <p:cTn id="48" dur="1" fill="hold">
                                          <p:stCondLst>
                                            <p:cond delay="0"/>
                                          </p:stCondLst>
                                        </p:cTn>
                                        <p:tgtEl>
                                          <p:spTgt spid="41005"/>
                                        </p:tgtEl>
                                        <p:attrNameLst>
                                          <p:attrName>style.visibility</p:attrName>
                                        </p:attrNameLst>
                                      </p:cBhvr>
                                      <p:to>
                                        <p:strVal val="visible"/>
                                      </p:to>
                                    </p:set>
                                    <p:animEffect transition="in" filter="wipe(right)">
                                      <p:cBhvr>
                                        <p:cTn id="49" dur="500"/>
                                        <p:tgtEl>
                                          <p:spTgt spid="41005"/>
                                        </p:tgtEl>
                                      </p:cBhvr>
                                    </p:animEffect>
                                  </p:childTnLst>
                                </p:cTn>
                              </p:par>
                            </p:childTnLst>
                          </p:cTn>
                        </p:par>
                      </p:childTnLst>
                    </p:cTn>
                  </p:par>
                  <p:par>
                    <p:cTn id="50" fill="hold">
                      <p:stCondLst>
                        <p:cond delay="indefinite"/>
                      </p:stCondLst>
                      <p:childTnLst>
                        <p:par>
                          <p:cTn id="51" fill="hold">
                            <p:stCondLst>
                              <p:cond delay="0"/>
                            </p:stCondLst>
                            <p:childTnLst>
                              <p:par>
                                <p:cTn id="52" presetID="35" presetClass="emph" presetSubtype="0" fill="hold" nodeType="clickEffect">
                                  <p:stCondLst>
                                    <p:cond delay="0"/>
                                  </p:stCondLst>
                                  <p:childTnLst>
                                    <p:anim calcmode="discrete" valueType="str">
                                      <p:cBhvr>
                                        <p:cTn id="53" dur="1000" fill="hold"/>
                                        <p:tgtEl>
                                          <p:spTgt spid="41577"/>
                                        </p:tgtEl>
                                        <p:attrNameLst>
                                          <p:attrName>style.visibility</p:attrName>
                                        </p:attrNameLst>
                                      </p:cBhvr>
                                      <p:tavLst>
                                        <p:tav tm="0">
                                          <p:val>
                                            <p:strVal val="hidden"/>
                                          </p:val>
                                        </p:tav>
                                        <p:tav tm="50000">
                                          <p:val>
                                            <p:strVal val="visible"/>
                                          </p:val>
                                        </p:tav>
                                      </p:tavLst>
                                    </p:anim>
                                  </p:childTnLst>
                                </p:cTn>
                              </p:par>
                              <p:par>
                                <p:cTn id="54" presetID="1" presetClass="entr" presetSubtype="0" fill="hold" grpId="0" nodeType="withEffect">
                                  <p:stCondLst>
                                    <p:cond delay="0"/>
                                  </p:stCondLst>
                                  <p:childTnLst>
                                    <p:set>
                                      <p:cBhvr>
                                        <p:cTn id="55" dur="1" fill="hold">
                                          <p:stCondLst>
                                            <p:cond delay="0"/>
                                          </p:stCondLst>
                                        </p:cTn>
                                        <p:tgtEl>
                                          <p:spTgt spid="41009"/>
                                        </p:tgtEl>
                                        <p:attrNameLst>
                                          <p:attrName>style.visibility</p:attrName>
                                        </p:attrNameLst>
                                      </p:cBhvr>
                                      <p:to>
                                        <p:strVal val="visible"/>
                                      </p:to>
                                    </p:set>
                                  </p:childTnLst>
                                </p:cTn>
                              </p:par>
                            </p:childTnLst>
                          </p:cTn>
                        </p:par>
                        <p:par>
                          <p:cTn id="56" fill="hold">
                            <p:stCondLst>
                              <p:cond delay="1000"/>
                            </p:stCondLst>
                            <p:childTnLst>
                              <p:par>
                                <p:cTn id="57" presetID="22" presetClass="entr" presetSubtype="1" fill="hold" nodeType="afterEffect">
                                  <p:stCondLst>
                                    <p:cond delay="0"/>
                                  </p:stCondLst>
                                  <p:childTnLst>
                                    <p:set>
                                      <p:cBhvr>
                                        <p:cTn id="58" dur="1" fill="hold">
                                          <p:stCondLst>
                                            <p:cond delay="0"/>
                                          </p:stCondLst>
                                        </p:cTn>
                                        <p:tgtEl>
                                          <p:spTgt spid="41686"/>
                                        </p:tgtEl>
                                        <p:attrNameLst>
                                          <p:attrName>style.visibility</p:attrName>
                                        </p:attrNameLst>
                                      </p:cBhvr>
                                      <p:to>
                                        <p:strVal val="visible"/>
                                      </p:to>
                                    </p:set>
                                    <p:animEffect transition="in" filter="wipe(up)">
                                      <p:cBhvr>
                                        <p:cTn id="59" dur="500"/>
                                        <p:tgtEl>
                                          <p:spTgt spid="41686"/>
                                        </p:tgtEl>
                                      </p:cBhvr>
                                    </p:animEffect>
                                  </p:childTnLst>
                                </p:cTn>
                              </p:par>
                            </p:childTnLst>
                          </p:cTn>
                        </p:par>
                      </p:childTnLst>
                    </p:cTn>
                  </p:par>
                  <p:par>
                    <p:cTn id="60" fill="hold">
                      <p:stCondLst>
                        <p:cond delay="indefinite"/>
                      </p:stCondLst>
                      <p:childTnLst>
                        <p:par>
                          <p:cTn id="61" fill="hold">
                            <p:stCondLst>
                              <p:cond delay="0"/>
                            </p:stCondLst>
                            <p:childTnLst>
                              <p:par>
                                <p:cTn id="62" presetID="35" presetClass="emph" presetSubtype="0" fill="hold" nodeType="clickEffect">
                                  <p:stCondLst>
                                    <p:cond delay="0"/>
                                  </p:stCondLst>
                                  <p:childTnLst>
                                    <p:anim calcmode="discrete" valueType="str">
                                      <p:cBhvr>
                                        <p:cTn id="63" dur="1000" fill="hold"/>
                                        <p:tgtEl>
                                          <p:spTgt spid="41006"/>
                                        </p:tgtEl>
                                        <p:attrNameLst>
                                          <p:attrName>style.visibility</p:attrName>
                                        </p:attrNameLst>
                                      </p:cBhvr>
                                      <p:tavLst>
                                        <p:tav tm="0">
                                          <p:val>
                                            <p:strVal val="hidden"/>
                                          </p:val>
                                        </p:tav>
                                        <p:tav tm="50000">
                                          <p:val>
                                            <p:strVal val="visible"/>
                                          </p:val>
                                        </p:tav>
                                      </p:tavLst>
                                    </p:anim>
                                  </p:childTnLst>
                                </p:cTn>
                              </p:par>
                              <p:par>
                                <p:cTn id="64" presetID="1" presetClass="exit" presetSubtype="0" fill="hold" grpId="1" nodeType="withEffect">
                                  <p:stCondLst>
                                    <p:cond delay="0"/>
                                  </p:stCondLst>
                                  <p:childTnLst>
                                    <p:set>
                                      <p:cBhvr>
                                        <p:cTn id="65" dur="1" fill="hold">
                                          <p:stCondLst>
                                            <p:cond delay="0"/>
                                          </p:stCondLst>
                                        </p:cTn>
                                        <p:tgtEl>
                                          <p:spTgt spid="41009"/>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41686"/>
                                        </p:tgtEl>
                                        <p:attrNameLst>
                                          <p:attrName>style.visibility</p:attrName>
                                        </p:attrNameLst>
                                      </p:cBhvr>
                                      <p:to>
                                        <p:strVal val="hidden"/>
                                      </p:to>
                                    </p:set>
                                  </p:childTnLst>
                                </p:cTn>
                              </p:par>
                              <p:par>
                                <p:cTn id="68" presetID="1" presetClass="entr" presetSubtype="0" fill="hold" grpId="0" nodeType="withEffect">
                                  <p:stCondLst>
                                    <p:cond delay="0"/>
                                  </p:stCondLst>
                                  <p:childTnLst>
                                    <p:set>
                                      <p:cBhvr>
                                        <p:cTn id="69" dur="1" fill="hold">
                                          <p:stCondLst>
                                            <p:cond delay="0"/>
                                          </p:stCondLst>
                                        </p:cTn>
                                        <p:tgtEl>
                                          <p:spTgt spid="41008"/>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35" presetClass="emph" presetSubtype="0" fill="hold" nodeType="clickEffect">
                                  <p:stCondLst>
                                    <p:cond delay="0"/>
                                  </p:stCondLst>
                                  <p:childTnLst>
                                    <p:anim calcmode="discrete" valueType="str">
                                      <p:cBhvr>
                                        <p:cTn id="73" dur="1000" fill="hold"/>
                                        <p:tgtEl>
                                          <p:spTgt spid="41000"/>
                                        </p:tgtEl>
                                        <p:attrNameLst>
                                          <p:attrName>style.visibility</p:attrName>
                                        </p:attrNameLst>
                                      </p:cBhvr>
                                      <p:tavLst>
                                        <p:tav tm="0">
                                          <p:val>
                                            <p:strVal val="hidden"/>
                                          </p:val>
                                        </p:tav>
                                        <p:tav tm="50000">
                                          <p:val>
                                            <p:strVal val="visible"/>
                                          </p:val>
                                        </p:tav>
                                      </p:tavLst>
                                    </p:anim>
                                  </p:childTnLst>
                                </p:cTn>
                              </p:par>
                              <p:par>
                                <p:cTn id="74" presetID="1" presetClass="exit" presetSubtype="0" fill="hold" grpId="1" nodeType="withEffect">
                                  <p:stCondLst>
                                    <p:cond delay="0"/>
                                  </p:stCondLst>
                                  <p:childTnLst>
                                    <p:set>
                                      <p:cBhvr>
                                        <p:cTn id="75" dur="1" fill="hold">
                                          <p:stCondLst>
                                            <p:cond delay="0"/>
                                          </p:stCondLst>
                                        </p:cTn>
                                        <p:tgtEl>
                                          <p:spTgt spid="41008"/>
                                        </p:tgtEl>
                                        <p:attrNameLst>
                                          <p:attrName>style.visibility</p:attrName>
                                        </p:attrNameLst>
                                      </p:cBhvr>
                                      <p:to>
                                        <p:strVal val="hidden"/>
                                      </p:to>
                                    </p:set>
                                  </p:childTnLst>
                                </p:cTn>
                              </p:par>
                              <p:par>
                                <p:cTn id="76" presetID="1" presetClass="entr" presetSubtype="0" fill="hold" grpId="1" nodeType="withEffect">
                                  <p:stCondLst>
                                    <p:cond delay="0"/>
                                  </p:stCondLst>
                                  <p:childTnLst>
                                    <p:set>
                                      <p:cBhvr>
                                        <p:cTn id="77" dur="1" fill="hold">
                                          <p:stCondLst>
                                            <p:cond delay="0"/>
                                          </p:stCondLst>
                                        </p:cTn>
                                        <p:tgtEl>
                                          <p:spTgt spid="41613"/>
                                        </p:tgtEl>
                                        <p:attrNameLst>
                                          <p:attrName>style.visibility</p:attrName>
                                        </p:attrNameLst>
                                      </p:cBhvr>
                                      <p:to>
                                        <p:strVal val="visible"/>
                                      </p:to>
                                    </p:set>
                                  </p:childTnLst>
                                </p:cTn>
                              </p:par>
                            </p:childTnLst>
                          </p:cTn>
                        </p:par>
                        <p:par>
                          <p:cTn id="78" fill="hold">
                            <p:stCondLst>
                              <p:cond delay="1000"/>
                            </p:stCondLst>
                            <p:childTnLst>
                              <p:par>
                                <p:cTn id="79" presetID="22" presetClass="entr" presetSubtype="1" fill="hold" nodeType="afterEffect">
                                  <p:stCondLst>
                                    <p:cond delay="0"/>
                                  </p:stCondLst>
                                  <p:childTnLst>
                                    <p:set>
                                      <p:cBhvr>
                                        <p:cTn id="80" dur="1" fill="hold">
                                          <p:stCondLst>
                                            <p:cond delay="0"/>
                                          </p:stCondLst>
                                        </p:cTn>
                                        <p:tgtEl>
                                          <p:spTgt spid="41642"/>
                                        </p:tgtEl>
                                        <p:attrNameLst>
                                          <p:attrName>style.visibility</p:attrName>
                                        </p:attrNameLst>
                                      </p:cBhvr>
                                      <p:to>
                                        <p:strVal val="visible"/>
                                      </p:to>
                                    </p:set>
                                    <p:animEffect transition="in" filter="wipe(up)">
                                      <p:cBhvr>
                                        <p:cTn id="81" dur="500"/>
                                        <p:tgtEl>
                                          <p:spTgt spid="41642"/>
                                        </p:tgtEl>
                                      </p:cBhvr>
                                    </p:animEffect>
                                  </p:childTnLst>
                                </p:cTn>
                              </p:par>
                            </p:childTnLst>
                          </p:cTn>
                        </p:par>
                      </p:childTnLst>
                    </p:cTn>
                  </p:par>
                  <p:par>
                    <p:cTn id="82" fill="hold">
                      <p:stCondLst>
                        <p:cond delay="indefinite"/>
                      </p:stCondLst>
                      <p:childTnLst>
                        <p:par>
                          <p:cTn id="83" fill="hold">
                            <p:stCondLst>
                              <p:cond delay="0"/>
                            </p:stCondLst>
                            <p:childTnLst>
                              <p:par>
                                <p:cTn id="84" presetID="35" presetClass="emph" presetSubtype="0" fill="hold" nodeType="clickEffect">
                                  <p:stCondLst>
                                    <p:cond delay="0"/>
                                  </p:stCondLst>
                                  <p:childTnLst>
                                    <p:anim calcmode="discrete" valueType="str">
                                      <p:cBhvr>
                                        <p:cTn id="85" dur="1000" fill="hold"/>
                                        <p:tgtEl>
                                          <p:spTgt spid="41004"/>
                                        </p:tgtEl>
                                        <p:attrNameLst>
                                          <p:attrName>style.visibility</p:attrName>
                                        </p:attrNameLst>
                                      </p:cBhvr>
                                      <p:tavLst>
                                        <p:tav tm="0">
                                          <p:val>
                                            <p:strVal val="hidden"/>
                                          </p:val>
                                        </p:tav>
                                        <p:tav tm="50000">
                                          <p:val>
                                            <p:strVal val="visible"/>
                                          </p:val>
                                        </p:tav>
                                      </p:tavLst>
                                    </p:anim>
                                  </p:childTnLst>
                                </p:cTn>
                              </p:par>
                              <p:par>
                                <p:cTn id="86" presetID="1" presetClass="exit" presetSubtype="0" fill="hold" grpId="0" nodeType="withEffect">
                                  <p:stCondLst>
                                    <p:cond delay="0"/>
                                  </p:stCondLst>
                                  <p:childTnLst>
                                    <p:set>
                                      <p:cBhvr>
                                        <p:cTn id="87" dur="1" fill="hold">
                                          <p:stCondLst>
                                            <p:cond delay="0"/>
                                          </p:stCondLst>
                                        </p:cTn>
                                        <p:tgtEl>
                                          <p:spTgt spid="41613"/>
                                        </p:tgtEl>
                                        <p:attrNameLst>
                                          <p:attrName>style.visibility</p:attrName>
                                        </p:attrNameLst>
                                      </p:cBhvr>
                                      <p:to>
                                        <p:strVal val="hidden"/>
                                      </p:to>
                                    </p:set>
                                  </p:childTnLst>
                                </p:cTn>
                              </p:par>
                              <p:par>
                                <p:cTn id="88" presetID="1" presetClass="exit" presetSubtype="0" fill="hold" nodeType="withEffect">
                                  <p:stCondLst>
                                    <p:cond delay="0"/>
                                  </p:stCondLst>
                                  <p:childTnLst>
                                    <p:set>
                                      <p:cBhvr>
                                        <p:cTn id="89" dur="1" fill="hold">
                                          <p:stCondLst>
                                            <p:cond delay="0"/>
                                          </p:stCondLst>
                                        </p:cTn>
                                        <p:tgtEl>
                                          <p:spTgt spid="41642"/>
                                        </p:tgtEl>
                                        <p:attrNameLst>
                                          <p:attrName>style.visibility</p:attrName>
                                        </p:attrNameLst>
                                      </p:cBhvr>
                                      <p:to>
                                        <p:strVal val="hidden"/>
                                      </p:to>
                                    </p:set>
                                  </p:childTnLst>
                                </p:cTn>
                              </p:par>
                              <p:par>
                                <p:cTn id="90" presetID="1" presetClass="entr" presetSubtype="0" fill="hold" grpId="0" nodeType="withEffect">
                                  <p:stCondLst>
                                    <p:cond delay="0"/>
                                  </p:stCondLst>
                                  <p:childTnLst>
                                    <p:set>
                                      <p:cBhvr>
                                        <p:cTn id="91" dur="1" fill="hold">
                                          <p:stCondLst>
                                            <p:cond delay="0"/>
                                          </p:stCondLst>
                                        </p:cTn>
                                        <p:tgtEl>
                                          <p:spTgt spid="41522"/>
                                        </p:tgtEl>
                                        <p:attrNameLst>
                                          <p:attrName>style.visibility</p:attrName>
                                        </p:attrNameLst>
                                      </p:cBhvr>
                                      <p:to>
                                        <p:strVal val="visible"/>
                                      </p:to>
                                    </p:set>
                                  </p:childTnLst>
                                </p:cTn>
                              </p:par>
                            </p:childTnLst>
                          </p:cTn>
                        </p:par>
                        <p:par>
                          <p:cTn id="92" fill="hold">
                            <p:stCondLst>
                              <p:cond delay="1000"/>
                            </p:stCondLst>
                            <p:childTnLst>
                              <p:par>
                                <p:cTn id="93" presetID="22" presetClass="entr" presetSubtype="1" fill="hold" nodeType="afterEffect">
                                  <p:stCondLst>
                                    <p:cond delay="0"/>
                                  </p:stCondLst>
                                  <p:childTnLst>
                                    <p:set>
                                      <p:cBhvr>
                                        <p:cTn id="94" dur="1" fill="hold">
                                          <p:stCondLst>
                                            <p:cond delay="0"/>
                                          </p:stCondLst>
                                        </p:cTn>
                                        <p:tgtEl>
                                          <p:spTgt spid="41678"/>
                                        </p:tgtEl>
                                        <p:attrNameLst>
                                          <p:attrName>style.visibility</p:attrName>
                                        </p:attrNameLst>
                                      </p:cBhvr>
                                      <p:to>
                                        <p:strVal val="visible"/>
                                      </p:to>
                                    </p:set>
                                    <p:animEffect transition="in" filter="wipe(up)">
                                      <p:cBhvr>
                                        <p:cTn id="95" dur="500"/>
                                        <p:tgtEl>
                                          <p:spTgt spid="41678"/>
                                        </p:tgtEl>
                                      </p:cBhvr>
                                    </p:animEffect>
                                  </p:childTnLst>
                                </p:cTn>
                              </p:par>
                            </p:childTnLst>
                          </p:cTn>
                        </p:par>
                      </p:childTnLst>
                    </p:cTn>
                  </p:par>
                  <p:par>
                    <p:cTn id="96" fill="hold">
                      <p:stCondLst>
                        <p:cond delay="indefinite"/>
                      </p:stCondLst>
                      <p:childTnLst>
                        <p:par>
                          <p:cTn id="97" fill="hold">
                            <p:stCondLst>
                              <p:cond delay="0"/>
                            </p:stCondLst>
                            <p:childTnLst>
                              <p:par>
                                <p:cTn id="98" presetID="35" presetClass="emph" presetSubtype="0" fill="hold" nodeType="clickEffect">
                                  <p:stCondLst>
                                    <p:cond delay="0"/>
                                  </p:stCondLst>
                                  <p:childTnLst>
                                    <p:anim calcmode="discrete" valueType="str">
                                      <p:cBhvr>
                                        <p:cTn id="99" dur="1000" fill="hold"/>
                                        <p:tgtEl>
                                          <p:spTgt spid="41576"/>
                                        </p:tgtEl>
                                        <p:attrNameLst>
                                          <p:attrName>style.visibility</p:attrName>
                                        </p:attrNameLst>
                                      </p:cBhvr>
                                      <p:tavLst>
                                        <p:tav tm="0">
                                          <p:val>
                                            <p:strVal val="hidden"/>
                                          </p:val>
                                        </p:tav>
                                        <p:tav tm="50000">
                                          <p:val>
                                            <p:strVal val="visible"/>
                                          </p:val>
                                        </p:tav>
                                      </p:tavLst>
                                    </p:anim>
                                  </p:childTnLst>
                                </p:cTn>
                              </p:par>
                              <p:par>
                                <p:cTn id="100" presetID="1" presetClass="entr" presetSubtype="0" fill="hold" grpId="0" nodeType="withEffect">
                                  <p:stCondLst>
                                    <p:cond delay="0"/>
                                  </p:stCondLst>
                                  <p:childTnLst>
                                    <p:set>
                                      <p:cBhvr>
                                        <p:cTn id="101" dur="1" fill="hold">
                                          <p:stCondLst>
                                            <p:cond delay="0"/>
                                          </p:stCondLst>
                                        </p:cTn>
                                        <p:tgtEl>
                                          <p:spTgt spid="41634"/>
                                        </p:tgtEl>
                                        <p:attrNameLst>
                                          <p:attrName>style.visibility</p:attrName>
                                        </p:attrNameLst>
                                      </p:cBhvr>
                                      <p:to>
                                        <p:strVal val="visible"/>
                                      </p:to>
                                    </p:set>
                                  </p:childTnLst>
                                </p:cTn>
                              </p:par>
                              <p:par>
                                <p:cTn id="102" presetID="1" presetClass="exit" presetSubtype="0" fill="hold" nodeType="withEffect">
                                  <p:stCondLst>
                                    <p:cond delay="0"/>
                                  </p:stCondLst>
                                  <p:childTnLst>
                                    <p:set>
                                      <p:cBhvr>
                                        <p:cTn id="103" dur="1" fill="hold">
                                          <p:stCondLst>
                                            <p:cond delay="0"/>
                                          </p:stCondLst>
                                        </p:cTn>
                                        <p:tgtEl>
                                          <p:spTgt spid="41522"/>
                                        </p:tgtEl>
                                        <p:attrNameLst>
                                          <p:attrName>style.visibility</p:attrName>
                                        </p:attrNameLst>
                                      </p:cBhvr>
                                      <p:to>
                                        <p:strVal val="hidden"/>
                                      </p:to>
                                    </p:set>
                                  </p:childTnLst>
                                </p:cTn>
                              </p:par>
                              <p:par>
                                <p:cTn id="104" presetID="1" presetClass="exit" presetSubtype="0" fill="hold" nodeType="withEffect">
                                  <p:stCondLst>
                                    <p:cond delay="0"/>
                                  </p:stCondLst>
                                  <p:childTnLst>
                                    <p:set>
                                      <p:cBhvr>
                                        <p:cTn id="105" dur="1" fill="hold">
                                          <p:stCondLst>
                                            <p:cond delay="0"/>
                                          </p:stCondLst>
                                        </p:cTn>
                                        <p:tgtEl>
                                          <p:spTgt spid="41678"/>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35" presetClass="emph" presetSubtype="0" fill="hold" nodeType="clickEffect">
                                  <p:stCondLst>
                                    <p:cond delay="0"/>
                                  </p:stCondLst>
                                  <p:childTnLst>
                                    <p:anim calcmode="discrete" valueType="str">
                                      <p:cBhvr>
                                        <p:cTn id="109" dur="1000" fill="hold"/>
                                        <p:tgtEl>
                                          <p:spTgt spid="41005"/>
                                        </p:tgtEl>
                                        <p:attrNameLst>
                                          <p:attrName>style.visibility</p:attrName>
                                        </p:attrNameLst>
                                      </p:cBhvr>
                                      <p:tavLst>
                                        <p:tav tm="0">
                                          <p:val>
                                            <p:strVal val="hidden"/>
                                          </p:val>
                                        </p:tav>
                                        <p:tav tm="50000">
                                          <p:val>
                                            <p:strVal val="visible"/>
                                          </p:val>
                                        </p:tav>
                                      </p:tavLst>
                                    </p:anim>
                                  </p:childTnLst>
                                </p:cTn>
                              </p:par>
                              <p:par>
                                <p:cTn id="110" presetID="1" presetClass="exit" presetSubtype="0" fill="hold" grpId="1" nodeType="withEffect">
                                  <p:stCondLst>
                                    <p:cond delay="0"/>
                                  </p:stCondLst>
                                  <p:childTnLst>
                                    <p:set>
                                      <p:cBhvr>
                                        <p:cTn id="111" dur="1" fill="hold">
                                          <p:stCondLst>
                                            <p:cond delay="0"/>
                                          </p:stCondLst>
                                        </p:cTn>
                                        <p:tgtEl>
                                          <p:spTgt spid="41634"/>
                                        </p:tgtEl>
                                        <p:attrNameLst>
                                          <p:attrName>style.visibility</p:attrName>
                                        </p:attrNameLst>
                                      </p:cBhvr>
                                      <p:to>
                                        <p:strVal val="hidden"/>
                                      </p:to>
                                    </p:set>
                                  </p:childTnLst>
                                </p:cTn>
                              </p:par>
                              <p:par>
                                <p:cTn id="112" presetID="1" presetClass="entr" presetSubtype="0" fill="hold" grpId="0" nodeType="withEffect">
                                  <p:stCondLst>
                                    <p:cond delay="0"/>
                                  </p:stCondLst>
                                  <p:childTnLst>
                                    <p:set>
                                      <p:cBhvr>
                                        <p:cTn id="113" dur="1" fill="hold">
                                          <p:stCondLst>
                                            <p:cond delay="0"/>
                                          </p:stCondLst>
                                        </p:cTn>
                                        <p:tgtEl>
                                          <p:spTgt spid="41578"/>
                                        </p:tgtEl>
                                        <p:attrNameLst>
                                          <p:attrName>style.visibility</p:attrName>
                                        </p:attrNameLst>
                                      </p:cBhvr>
                                      <p:to>
                                        <p:strVal val="visible"/>
                                      </p:to>
                                    </p:set>
                                  </p:childTnLst>
                                </p:cTn>
                              </p:par>
                            </p:childTnLst>
                          </p:cTn>
                        </p:par>
                        <p:par>
                          <p:cTn id="114" fill="hold">
                            <p:stCondLst>
                              <p:cond delay="1000"/>
                            </p:stCondLst>
                            <p:childTnLst>
                              <p:par>
                                <p:cTn id="115" presetID="22" presetClass="entr" presetSubtype="1" fill="hold" nodeType="afterEffect">
                                  <p:stCondLst>
                                    <p:cond delay="0"/>
                                  </p:stCondLst>
                                  <p:childTnLst>
                                    <p:set>
                                      <p:cBhvr>
                                        <p:cTn id="116" dur="1" fill="hold">
                                          <p:stCondLst>
                                            <p:cond delay="0"/>
                                          </p:stCondLst>
                                        </p:cTn>
                                        <p:tgtEl>
                                          <p:spTgt spid="41672"/>
                                        </p:tgtEl>
                                        <p:attrNameLst>
                                          <p:attrName>style.visibility</p:attrName>
                                        </p:attrNameLst>
                                      </p:cBhvr>
                                      <p:to>
                                        <p:strVal val="visible"/>
                                      </p:to>
                                    </p:set>
                                    <p:animEffect transition="in" filter="wipe(up)">
                                      <p:cBhvr>
                                        <p:cTn id="117" dur="500"/>
                                        <p:tgtEl>
                                          <p:spTgt spid="416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78" grpId="0" animBg="1"/>
      <p:bldP spid="41613" grpId="0" animBg="1"/>
      <p:bldP spid="41613" grpId="1" animBg="1"/>
      <p:bldP spid="41522" grpId="0" animBg="1"/>
      <p:bldP spid="41009" grpId="0" animBg="1"/>
      <p:bldP spid="41009" grpId="1" animBg="1"/>
      <p:bldP spid="41008" grpId="0" animBg="1"/>
      <p:bldP spid="41008" grpId="1" animBg="1"/>
      <p:bldP spid="41634" grpId="0" animBg="1"/>
      <p:bldP spid="41634" grpId="1" animBg="1"/>
      <p:bldP spid="40964" grpId="0" animBg="1"/>
      <p:bldP spid="40969" grpId="0" animBg="1"/>
      <p:bldP spid="40970" grpId="0" animBg="1"/>
      <p:bldP spid="40971" grpId="0" animBg="1"/>
      <p:bldP spid="40989" grpId="0"/>
      <p:bldP spid="40989" grpId="1"/>
      <p:bldP spid="41640" grpId="0" animBg="1"/>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gray">
          <a:xfrm>
            <a:off x="2424114" y="1763714"/>
            <a:ext cx="7775575" cy="396875"/>
          </a:xfrm>
          <a:prstGeom prst="rect">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000" b="1">
                <a:solidFill>
                  <a:schemeClr val="bg1"/>
                </a:solidFill>
              </a:rPr>
              <a:t>μC/OS-II</a:t>
            </a:r>
            <a:r>
              <a:rPr lang="zh-CN" altLang="en-US" sz="2000" b="1">
                <a:solidFill>
                  <a:schemeClr val="bg1"/>
                </a:solidFill>
              </a:rPr>
              <a:t>程序设计基础</a:t>
            </a:r>
          </a:p>
        </p:txBody>
      </p:sp>
      <p:sp>
        <p:nvSpPr>
          <p:cNvPr id="25603" name="Rectangle 3"/>
          <p:cNvSpPr>
            <a:spLocks noChangeArrowheads="1"/>
          </p:cNvSpPr>
          <p:nvPr/>
        </p:nvSpPr>
        <p:spPr bwMode="auto">
          <a:xfrm>
            <a:off x="2424113" y="1268414"/>
            <a:ext cx="3384550"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b="1">
                <a:solidFill>
                  <a:srgbClr val="006600"/>
                </a:solidFill>
                <a:ea typeface="华文新魏" panose="02010800040101010101" pitchFamily="2" charset="-122"/>
              </a:rPr>
              <a:t>系统函数使用场合</a:t>
            </a:r>
          </a:p>
        </p:txBody>
      </p:sp>
      <p:sp>
        <p:nvSpPr>
          <p:cNvPr id="25604" name="Line 4"/>
          <p:cNvSpPr>
            <a:spLocks noChangeShapeType="1"/>
          </p:cNvSpPr>
          <p:nvPr/>
        </p:nvSpPr>
        <p:spPr bwMode="auto">
          <a:xfrm>
            <a:off x="2495550" y="2509838"/>
            <a:ext cx="0" cy="1909762"/>
          </a:xfrm>
          <a:prstGeom prst="line">
            <a:avLst/>
          </a:prstGeom>
          <a:noFill/>
          <a:ln w="9525">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05" name="AutoShape 5"/>
          <p:cNvSpPr>
            <a:spLocks noChangeArrowheads="1"/>
          </p:cNvSpPr>
          <p:nvPr/>
        </p:nvSpPr>
        <p:spPr bwMode="gray">
          <a:xfrm>
            <a:off x="3143251" y="2452688"/>
            <a:ext cx="2187575"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400" b="1">
                <a:hlinkClick r:id="rId2" action="ppaction://hlinksldjump"/>
              </a:rPr>
              <a:t>时间管理</a:t>
            </a:r>
            <a:endParaRPr lang="zh-CN" altLang="en-US" sz="2400" b="1"/>
          </a:p>
        </p:txBody>
      </p:sp>
      <p:sp>
        <p:nvSpPr>
          <p:cNvPr id="25606" name="AutoShape 6"/>
          <p:cNvSpPr>
            <a:spLocks noChangeArrowheads="1"/>
          </p:cNvSpPr>
          <p:nvPr/>
        </p:nvSpPr>
        <p:spPr bwMode="gray">
          <a:xfrm>
            <a:off x="3143251" y="3768725"/>
            <a:ext cx="2187575"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400" b="1">
                <a:hlinkClick r:id="rId3" action="ppaction://hlinksldjump"/>
              </a:rPr>
              <a:t>行为同步</a:t>
            </a:r>
            <a:endParaRPr lang="zh-CN" altLang="en-US" sz="2400" b="1"/>
          </a:p>
        </p:txBody>
      </p:sp>
      <p:sp>
        <p:nvSpPr>
          <p:cNvPr id="25607" name="AutoShape 7"/>
          <p:cNvSpPr>
            <a:spLocks noChangeArrowheads="1"/>
          </p:cNvSpPr>
          <p:nvPr/>
        </p:nvSpPr>
        <p:spPr bwMode="gray">
          <a:xfrm>
            <a:off x="3143251" y="3124200"/>
            <a:ext cx="2187575"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400" b="1">
                <a:hlinkClick r:id="rId4" action="ppaction://hlinksldjump"/>
              </a:rPr>
              <a:t>资源同步</a:t>
            </a:r>
            <a:endParaRPr lang="zh-CN" altLang="en-US" sz="2400" b="1"/>
          </a:p>
        </p:txBody>
      </p:sp>
      <p:grpSp>
        <p:nvGrpSpPr>
          <p:cNvPr id="25608" name="Group 44"/>
          <p:cNvGrpSpPr/>
          <p:nvPr/>
        </p:nvGrpSpPr>
        <p:grpSpPr bwMode="auto">
          <a:xfrm>
            <a:off x="2828925" y="2479678"/>
            <a:ext cx="355600" cy="519113"/>
            <a:chOff x="657" y="1203"/>
            <a:chExt cx="224" cy="327"/>
          </a:xfrm>
        </p:grpSpPr>
        <p:grpSp>
          <p:nvGrpSpPr>
            <p:cNvPr id="25627" name="Group 45"/>
            <p:cNvGrpSpPr/>
            <p:nvPr/>
          </p:nvGrpSpPr>
          <p:grpSpPr bwMode="auto">
            <a:xfrm>
              <a:off x="657" y="1203"/>
              <a:ext cx="224" cy="327"/>
              <a:chOff x="2078" y="1387"/>
              <a:chExt cx="1615" cy="2202"/>
            </a:xfrm>
          </p:grpSpPr>
          <p:sp>
            <p:nvSpPr>
              <p:cNvPr id="25629" name="Oval 46"/>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5630" name="Oval 47"/>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0768" name="Oval 48"/>
              <p:cNvSpPr>
                <a:spLocks noChangeArrowheads="1"/>
              </p:cNvSpPr>
              <p:nvPr/>
            </p:nvSpPr>
            <p:spPr bwMode="gray">
              <a:xfrm>
                <a:off x="2251"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p>
            </p:txBody>
          </p:sp>
          <p:sp>
            <p:nvSpPr>
              <p:cNvPr id="25632" name="Oval 49"/>
              <p:cNvSpPr>
                <a:spLocks noChangeArrowheads="1"/>
              </p:cNvSpPr>
              <p:nvPr/>
            </p:nvSpPr>
            <p:spPr bwMode="gray">
              <a:xfrm>
                <a:off x="2254" y="1479"/>
                <a:ext cx="1180" cy="2019"/>
              </a:xfrm>
              <a:prstGeom prst="ellipse">
                <a:avLst/>
              </a:prstGeom>
              <a:gradFill rotWithShape="1">
                <a:gsLst>
                  <a:gs pos="0">
                    <a:srgbClr val="000000"/>
                  </a:gs>
                  <a:gs pos="100000">
                    <a:srgbClr val="BCC4DC"/>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0770" name="Oval 50"/>
              <p:cNvSpPr>
                <a:spLocks noChangeArrowheads="1"/>
              </p:cNvSpPr>
              <p:nvPr/>
            </p:nvSpPr>
            <p:spPr bwMode="gray">
              <a:xfrm>
                <a:off x="2338" y="1387"/>
                <a:ext cx="1096" cy="22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p>
            </p:txBody>
          </p:sp>
          <p:sp>
            <p:nvSpPr>
              <p:cNvPr id="25634" name="Oval 51"/>
              <p:cNvSpPr>
                <a:spLocks noChangeArrowheads="1"/>
              </p:cNvSpPr>
              <p:nvPr/>
            </p:nvSpPr>
            <p:spPr bwMode="gray">
              <a:xfrm>
                <a:off x="2337" y="1478"/>
                <a:ext cx="1096" cy="2019"/>
              </a:xfrm>
              <a:prstGeom prst="ellipse">
                <a:avLst/>
              </a:prstGeom>
              <a:gradFill rotWithShape="1">
                <a:gsLst>
                  <a:gs pos="0">
                    <a:srgbClr val="BCC4DC"/>
                  </a:gs>
                  <a:gs pos="100000">
                    <a:srgbClr val="5B5F6B"/>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25628" name="Text Box 52"/>
            <p:cNvSpPr txBox="1">
              <a:spLocks noChangeArrowheads="1"/>
            </p:cNvSpPr>
            <p:nvPr/>
          </p:nvSpPr>
          <p:spPr bwMode="auto">
            <a:xfrm>
              <a:off x="671" y="1253"/>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1</a:t>
              </a:r>
            </a:p>
          </p:txBody>
        </p:sp>
      </p:grpSp>
      <p:grpSp>
        <p:nvGrpSpPr>
          <p:cNvPr id="25609" name="Group 53"/>
          <p:cNvGrpSpPr/>
          <p:nvPr/>
        </p:nvGrpSpPr>
        <p:grpSpPr bwMode="auto">
          <a:xfrm>
            <a:off x="2835275" y="3157542"/>
            <a:ext cx="381000" cy="519113"/>
            <a:chOff x="657" y="1640"/>
            <a:chExt cx="240" cy="327"/>
          </a:xfrm>
        </p:grpSpPr>
        <p:grpSp>
          <p:nvGrpSpPr>
            <p:cNvPr id="25619" name="Group 54"/>
            <p:cNvGrpSpPr/>
            <p:nvPr/>
          </p:nvGrpSpPr>
          <p:grpSpPr bwMode="auto">
            <a:xfrm>
              <a:off x="657" y="1640"/>
              <a:ext cx="240" cy="327"/>
              <a:chOff x="2078" y="1387"/>
              <a:chExt cx="1615" cy="2202"/>
            </a:xfrm>
          </p:grpSpPr>
          <p:sp>
            <p:nvSpPr>
              <p:cNvPr id="25621" name="Oval 55"/>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5622" name="Oval 56"/>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0777" name="Oval 57"/>
              <p:cNvSpPr>
                <a:spLocks noChangeArrowheads="1"/>
              </p:cNvSpPr>
              <p:nvPr/>
            </p:nvSpPr>
            <p:spPr bwMode="gray">
              <a:xfrm>
                <a:off x="2253"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p>
            </p:txBody>
          </p:sp>
          <p:sp>
            <p:nvSpPr>
              <p:cNvPr id="25624" name="Oval 58"/>
              <p:cNvSpPr>
                <a:spLocks noChangeArrowheads="1"/>
              </p:cNvSpPr>
              <p:nvPr/>
            </p:nvSpPr>
            <p:spPr bwMode="gray">
              <a:xfrm>
                <a:off x="2254" y="1479"/>
                <a:ext cx="1101" cy="2019"/>
              </a:xfrm>
              <a:prstGeom prst="ellipse">
                <a:avLst/>
              </a:prstGeom>
              <a:gradFill rotWithShape="1">
                <a:gsLst>
                  <a:gs pos="0">
                    <a:srgbClr val="000000"/>
                  </a:gs>
                  <a:gs pos="100000">
                    <a:srgbClr val="48BE67"/>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0779" name="Oval 59"/>
              <p:cNvSpPr>
                <a:spLocks noChangeArrowheads="1"/>
              </p:cNvSpPr>
              <p:nvPr/>
            </p:nvSpPr>
            <p:spPr bwMode="gray">
              <a:xfrm>
                <a:off x="2334" y="1387"/>
                <a:ext cx="1097" cy="22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p>
            </p:txBody>
          </p:sp>
          <p:sp>
            <p:nvSpPr>
              <p:cNvPr id="25626" name="Oval 60"/>
              <p:cNvSpPr>
                <a:spLocks noChangeArrowheads="1"/>
              </p:cNvSpPr>
              <p:nvPr/>
            </p:nvSpPr>
            <p:spPr bwMode="gray">
              <a:xfrm>
                <a:off x="2337" y="1478"/>
                <a:ext cx="1096" cy="2019"/>
              </a:xfrm>
              <a:prstGeom prst="ellipse">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25620" name="Text Box 61"/>
            <p:cNvSpPr txBox="1">
              <a:spLocks noChangeArrowheads="1"/>
            </p:cNvSpPr>
            <p:nvPr/>
          </p:nvSpPr>
          <p:spPr bwMode="auto">
            <a:xfrm>
              <a:off x="685" y="1688"/>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2</a:t>
              </a:r>
            </a:p>
          </p:txBody>
        </p:sp>
      </p:grpSp>
      <p:grpSp>
        <p:nvGrpSpPr>
          <p:cNvPr id="25610" name="Group 62"/>
          <p:cNvGrpSpPr/>
          <p:nvPr/>
        </p:nvGrpSpPr>
        <p:grpSpPr bwMode="auto">
          <a:xfrm>
            <a:off x="2835275" y="3806829"/>
            <a:ext cx="381000" cy="519113"/>
            <a:chOff x="657" y="2049"/>
            <a:chExt cx="240" cy="327"/>
          </a:xfrm>
        </p:grpSpPr>
        <p:grpSp>
          <p:nvGrpSpPr>
            <p:cNvPr id="25611" name="Group 63"/>
            <p:cNvGrpSpPr/>
            <p:nvPr/>
          </p:nvGrpSpPr>
          <p:grpSpPr bwMode="auto">
            <a:xfrm>
              <a:off x="657" y="2049"/>
              <a:ext cx="240" cy="327"/>
              <a:chOff x="2078" y="1387"/>
              <a:chExt cx="1615" cy="2202"/>
            </a:xfrm>
          </p:grpSpPr>
          <p:sp>
            <p:nvSpPr>
              <p:cNvPr id="25613" name="Oval 64"/>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5614" name="Oval 65"/>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0786" name="Oval 66"/>
              <p:cNvSpPr>
                <a:spLocks noChangeArrowheads="1"/>
              </p:cNvSpPr>
              <p:nvPr/>
            </p:nvSpPr>
            <p:spPr bwMode="gray">
              <a:xfrm>
                <a:off x="2253"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p>
            </p:txBody>
          </p:sp>
          <p:sp>
            <p:nvSpPr>
              <p:cNvPr id="25616" name="Oval 67"/>
              <p:cNvSpPr>
                <a:spLocks noChangeArrowheads="1"/>
              </p:cNvSpPr>
              <p:nvPr/>
            </p:nvSpPr>
            <p:spPr bwMode="gray">
              <a:xfrm>
                <a:off x="2254" y="1479"/>
                <a:ext cx="1101" cy="2019"/>
              </a:xfrm>
              <a:prstGeom prst="ellipse">
                <a:avLst/>
              </a:prstGeom>
              <a:gradFill rotWithShape="1">
                <a:gsLst>
                  <a:gs pos="0">
                    <a:srgbClr val="21B3E1"/>
                  </a:gs>
                  <a:gs pos="100000">
                    <a:srgbClr val="0F5368"/>
                  </a:gs>
                </a:gsLst>
                <a:lin ang="54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0788" name="Oval 68"/>
              <p:cNvSpPr>
                <a:spLocks noChangeArrowheads="1"/>
              </p:cNvSpPr>
              <p:nvPr/>
            </p:nvSpPr>
            <p:spPr bwMode="gray">
              <a:xfrm>
                <a:off x="2334" y="1387"/>
                <a:ext cx="1097" cy="22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p>
            </p:txBody>
          </p:sp>
          <p:sp>
            <p:nvSpPr>
              <p:cNvPr id="25618" name="Oval 69"/>
              <p:cNvSpPr>
                <a:spLocks noChangeArrowheads="1"/>
              </p:cNvSpPr>
              <p:nvPr/>
            </p:nvSpPr>
            <p:spPr bwMode="gray">
              <a:xfrm>
                <a:off x="2337" y="1478"/>
                <a:ext cx="1096" cy="2019"/>
              </a:xfrm>
              <a:prstGeom prst="ellipse">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25612" name="Text Box 70"/>
            <p:cNvSpPr txBox="1">
              <a:spLocks noChangeArrowheads="1"/>
            </p:cNvSpPr>
            <p:nvPr/>
          </p:nvSpPr>
          <p:spPr bwMode="auto">
            <a:xfrm>
              <a:off x="683" y="2102"/>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3</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zh-CN" altLang="en-US" dirty="0">
                <a:ea typeface="黑体" panose="02010609060101010101" pitchFamily="49" charset="-122"/>
              </a:rPr>
              <a:t>课程目的</a:t>
            </a:r>
          </a:p>
        </p:txBody>
      </p:sp>
      <p:sp>
        <p:nvSpPr>
          <p:cNvPr id="94211" name="Rectangle 3"/>
          <p:cNvSpPr>
            <a:spLocks noGrp="1" noChangeArrowheads="1"/>
          </p:cNvSpPr>
          <p:nvPr>
            <p:ph idx="1"/>
          </p:nvPr>
        </p:nvSpPr>
        <p:spPr/>
        <p:txBody>
          <a:bodyPr>
            <a:noAutofit/>
          </a:bodyPr>
          <a:lstStyle/>
          <a:p>
            <a:pPr lvl="1">
              <a:lnSpc>
                <a:spcPct val="90000"/>
              </a:lnSpc>
            </a:pPr>
            <a:r>
              <a:rPr kumimoji="1" lang="zh-CN" altLang="en-US" sz="3200" dirty="0"/>
              <a:t>嵌入式系统导论（概念、分类、发展历程、特点、</a:t>
            </a:r>
            <a:r>
              <a:rPr kumimoji="1" lang="zh-CN" altLang="en-US" sz="3200" dirty="0">
                <a:solidFill>
                  <a:srgbClr val="00B050"/>
                </a:solidFill>
              </a:rPr>
              <a:t>应用领域</a:t>
            </a:r>
            <a:r>
              <a:rPr kumimoji="1" lang="zh-CN" altLang="en-US" sz="3200" dirty="0"/>
              <a:t>、</a:t>
            </a:r>
            <a:r>
              <a:rPr kumimoji="1" lang="zh-CN" altLang="en-US" sz="3200" dirty="0">
                <a:solidFill>
                  <a:srgbClr val="0070C0"/>
                </a:solidFill>
              </a:rPr>
              <a:t>发展趋势</a:t>
            </a:r>
            <a:r>
              <a:rPr kumimoji="1" lang="zh-CN" altLang="en-US" sz="3200" dirty="0"/>
              <a:t>）</a:t>
            </a:r>
          </a:p>
          <a:p>
            <a:pPr lvl="1">
              <a:lnSpc>
                <a:spcPct val="90000"/>
              </a:lnSpc>
            </a:pPr>
            <a:r>
              <a:rPr kumimoji="1" lang="zh-CN" altLang="en-US" sz="3200" dirty="0"/>
              <a:t>嵌入式硬件系统（基本组成，嵌入式微处理器，外围电路等）</a:t>
            </a:r>
          </a:p>
          <a:p>
            <a:pPr lvl="1">
              <a:lnSpc>
                <a:spcPct val="90000"/>
              </a:lnSpc>
            </a:pPr>
            <a:r>
              <a:rPr kumimoji="1" lang="zh-CN" altLang="en-US" sz="3200" dirty="0"/>
              <a:t>嵌入式软件系统（分类、特点、体系结构、运行流程、</a:t>
            </a:r>
            <a:r>
              <a:rPr kumimoji="1" lang="zh-CN" altLang="en-US" sz="3200" dirty="0">
                <a:solidFill>
                  <a:srgbClr val="00B050"/>
                </a:solidFill>
              </a:rPr>
              <a:t>操作系统</a:t>
            </a:r>
            <a:r>
              <a:rPr kumimoji="1" lang="zh-CN" altLang="en-US" sz="3200" dirty="0"/>
              <a:t>、</a:t>
            </a:r>
            <a:r>
              <a:rPr kumimoji="1" lang="zh-CN" altLang="en-US" sz="3200" dirty="0">
                <a:solidFill>
                  <a:srgbClr val="0070C0"/>
                </a:solidFill>
              </a:rPr>
              <a:t>编程方法</a:t>
            </a:r>
            <a:r>
              <a:rPr kumimoji="1" lang="zh-CN" altLang="en-US" sz="3200" dirty="0"/>
              <a:t>）</a:t>
            </a:r>
          </a:p>
          <a:p>
            <a:pPr lvl="1">
              <a:lnSpc>
                <a:spcPct val="90000"/>
              </a:lnSpc>
            </a:pPr>
            <a:r>
              <a:rPr kumimoji="1" lang="zh-CN" altLang="en-US" sz="3200" dirty="0">
                <a:solidFill>
                  <a:schemeClr val="tx2"/>
                </a:solidFill>
              </a:rPr>
              <a:t>嵌入式系统领域的一些新动态和成果 </a:t>
            </a:r>
          </a:p>
          <a:p>
            <a:pPr lvl="1">
              <a:lnSpc>
                <a:spcPct val="110000"/>
              </a:lnSpc>
              <a:spcBef>
                <a:spcPct val="0"/>
              </a:spcBef>
              <a:buFontTx/>
              <a:buChar char="•"/>
            </a:pPr>
            <a:endParaRPr lang="zh-CN" altLang="en-US" sz="3200" dirty="0">
              <a:latin typeface="华文新魏" panose="02010800040101010101" pitchFamily="2" charset="-122"/>
              <a:ea typeface="华文新魏" panose="02010800040101010101" pitchFamily="2" charset="-122"/>
            </a:endParaRPr>
          </a:p>
          <a:p>
            <a:pPr algn="just">
              <a:lnSpc>
                <a:spcPct val="90000"/>
              </a:lnSpc>
            </a:pPr>
            <a:r>
              <a:rPr lang="zh-CN" altLang="en-US" sz="3600" dirty="0">
                <a:latin typeface="华文新魏" panose="02010800040101010101" pitchFamily="2" charset="-122"/>
                <a:ea typeface="华文新魏" panose="02010800040101010101" pitchFamily="2" charset="-122"/>
              </a:rPr>
              <a:t>学生基础：学过</a:t>
            </a:r>
            <a:r>
              <a:rPr lang="en-US" altLang="zh-CN" sz="3600" dirty="0">
                <a:latin typeface="华文新魏" panose="02010800040101010101" pitchFamily="2" charset="-122"/>
                <a:ea typeface="华文新魏" panose="02010800040101010101" pitchFamily="2" charset="-122"/>
              </a:rPr>
              <a:t>C</a:t>
            </a:r>
            <a:r>
              <a:rPr lang="zh-CN" altLang="en-US" sz="3600" dirty="0">
                <a:latin typeface="华文新魏" panose="02010800040101010101" pitchFamily="2" charset="-122"/>
                <a:ea typeface="华文新魏" panose="02010800040101010101" pitchFamily="2" charset="-122"/>
              </a:rPr>
              <a:t>语言、微机原理和单片机等</a:t>
            </a:r>
          </a:p>
          <a:p>
            <a:pPr algn="just">
              <a:lnSpc>
                <a:spcPct val="90000"/>
              </a:lnSpc>
            </a:pPr>
            <a:endParaRPr lang="en-US" altLang="zh-CN" sz="3600" dirty="0">
              <a:latin typeface="华文新魏" panose="02010800040101010101" pitchFamily="2" charset="-122"/>
              <a:ea typeface="华文新魏" panose="02010800040101010101"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嵌入式系统的应用领域</a:t>
            </a:r>
          </a:p>
        </p:txBody>
      </p:sp>
      <p:sp>
        <p:nvSpPr>
          <p:cNvPr id="107523" name="Rectangle 3"/>
          <p:cNvSpPr>
            <a:spLocks noGrp="1" noChangeArrowheads="1"/>
          </p:cNvSpPr>
          <p:nvPr>
            <p:ph idx="1"/>
          </p:nvPr>
        </p:nvSpPr>
        <p:spPr>
          <a:noFill/>
        </p:spPr>
        <p:txBody>
          <a:bodyPr>
            <a:normAutofit fontScale="92500" lnSpcReduction="20000"/>
          </a:bodyPr>
          <a:lstStyle/>
          <a:p>
            <a:pPr algn="just"/>
            <a:r>
              <a:rPr lang="zh-CN" altLang="en-US" dirty="0">
                <a:latin typeface="华文新魏" panose="02010800040101010101" pitchFamily="2" charset="-122"/>
                <a:ea typeface="华文新魏" panose="02010800040101010101" pitchFamily="2" charset="-122"/>
              </a:rPr>
              <a:t>最早的机器人技术是</a:t>
            </a:r>
            <a:r>
              <a:rPr lang="en-US" altLang="zh-CN" dirty="0">
                <a:latin typeface="华文新魏" panose="02010800040101010101" pitchFamily="2" charset="-122"/>
                <a:ea typeface="华文新魏" panose="02010800040101010101" pitchFamily="2" charset="-122"/>
              </a:rPr>
              <a:t>50</a:t>
            </a:r>
            <a:r>
              <a:rPr lang="zh-CN" altLang="en-US" dirty="0">
                <a:latin typeface="华文新魏" panose="02010800040101010101" pitchFamily="2" charset="-122"/>
                <a:ea typeface="华文新魏" panose="02010800040101010101" pitchFamily="2" charset="-122"/>
              </a:rPr>
              <a:t>年代</a:t>
            </a:r>
            <a:r>
              <a:rPr lang="en-US" altLang="zh-CN" dirty="0">
                <a:latin typeface="华文新魏" panose="02010800040101010101" pitchFamily="2" charset="-122"/>
                <a:ea typeface="华文新魏" panose="02010800040101010101" pitchFamily="2" charset="-122"/>
              </a:rPr>
              <a:t>MIT</a:t>
            </a:r>
            <a:r>
              <a:rPr lang="zh-CN" altLang="en-US" dirty="0">
                <a:latin typeface="华文新魏" panose="02010800040101010101" pitchFamily="2" charset="-122"/>
                <a:ea typeface="华文新魏" panose="02010800040101010101" pitchFamily="2" charset="-122"/>
              </a:rPr>
              <a:t>提出的数控技术。</a:t>
            </a:r>
          </a:p>
          <a:p>
            <a:pPr algn="just"/>
            <a:r>
              <a:rPr lang="zh-CN" altLang="en-US" dirty="0">
                <a:latin typeface="华文新魏" panose="02010800040101010101" pitchFamily="2" charset="-122"/>
                <a:ea typeface="华文新魏" panose="02010800040101010101" pitchFamily="2" charset="-122"/>
              </a:rPr>
              <a:t> </a:t>
            </a:r>
            <a:r>
              <a:rPr lang="zh-CN" altLang="en-US" dirty="0">
                <a:solidFill>
                  <a:srgbClr val="FF0000"/>
                </a:solidFill>
                <a:ea typeface="华文新魏" panose="02010800040101010101" pitchFamily="2" charset="-122"/>
              </a:rPr>
              <a:t>“</a:t>
            </a:r>
            <a:r>
              <a:rPr lang="zh-CN" altLang="en-US" dirty="0">
                <a:solidFill>
                  <a:srgbClr val="FF0000"/>
                </a:solidFill>
                <a:latin typeface="华文新魏" panose="02010800040101010101" pitchFamily="2" charset="-122"/>
                <a:ea typeface="华文新魏" panose="02010800040101010101" pitchFamily="2" charset="-122"/>
              </a:rPr>
              <a:t>索杰纳</a:t>
            </a:r>
            <a:r>
              <a:rPr lang="zh-CN" altLang="en-US" dirty="0">
                <a:solidFill>
                  <a:srgbClr val="FF0000"/>
                </a:solidFill>
                <a:ea typeface="华文新魏" panose="02010800040101010101" pitchFamily="2" charset="-122"/>
              </a:rPr>
              <a:t>”</a:t>
            </a:r>
            <a:r>
              <a:rPr lang="zh-CN" altLang="en-US" dirty="0">
                <a:solidFill>
                  <a:srgbClr val="FF0000"/>
                </a:solidFill>
                <a:latin typeface="华文新魏" panose="02010800040101010101" pitchFamily="2" charset="-122"/>
                <a:ea typeface="华文新魏" panose="02010800040101010101" pitchFamily="2" charset="-122"/>
              </a:rPr>
              <a:t>火星车</a:t>
            </a:r>
            <a:r>
              <a:rPr lang="zh-CN" altLang="en-US" dirty="0">
                <a:latin typeface="华文新魏" panose="02010800040101010101" pitchFamily="2" charset="-122"/>
                <a:ea typeface="华文新魏" panose="02010800040101010101" pitchFamily="2" charset="-122"/>
              </a:rPr>
              <a:t>就是一个价值</a:t>
            </a:r>
            <a:r>
              <a:rPr lang="en-US" altLang="zh-CN" dirty="0">
                <a:latin typeface="华文新魏" panose="02010800040101010101" pitchFamily="2" charset="-122"/>
                <a:ea typeface="华文新魏" panose="02010800040101010101" pitchFamily="2" charset="-122"/>
              </a:rPr>
              <a:t>10</a:t>
            </a:r>
            <a:r>
              <a:rPr lang="zh-CN" altLang="en-US" dirty="0">
                <a:latin typeface="华文新魏" panose="02010800040101010101" pitchFamily="2" charset="-122"/>
                <a:ea typeface="华文新魏" panose="02010800040101010101" pitchFamily="2" charset="-122"/>
              </a:rPr>
              <a:t>亿美金的技术高密集移动机器人，采用的是美国风河公司的</a:t>
            </a:r>
            <a:r>
              <a:rPr lang="en-US" altLang="zh-CN" dirty="0" err="1">
                <a:solidFill>
                  <a:srgbClr val="00B050"/>
                </a:solidFill>
                <a:latin typeface="华文新魏" panose="02010800040101010101" pitchFamily="2" charset="-122"/>
                <a:ea typeface="华文新魏" panose="02010800040101010101" pitchFamily="2" charset="-122"/>
              </a:rPr>
              <a:t>Vxworks</a:t>
            </a:r>
            <a:r>
              <a:rPr lang="zh-CN" altLang="en-US" dirty="0">
                <a:solidFill>
                  <a:srgbClr val="00B050"/>
                </a:solidFill>
                <a:latin typeface="华文新魏" panose="02010800040101010101" pitchFamily="2" charset="-122"/>
                <a:ea typeface="华文新魏" panose="02010800040101010101" pitchFamily="2" charset="-122"/>
              </a:rPr>
              <a:t>嵌入式</a:t>
            </a:r>
            <a:r>
              <a:rPr lang="zh-CN" altLang="en-US" dirty="0">
                <a:latin typeface="华文新魏" panose="02010800040101010101" pitchFamily="2" charset="-122"/>
                <a:ea typeface="华文新魏" panose="02010800040101010101" pitchFamily="2" charset="-122"/>
              </a:rPr>
              <a:t>操作系统，带有机械手，可以采集火星上的各种地况，并且通过摄像头把火星上的图像发回地面指挥中心。这台火星车在火星上自主工作了</a:t>
            </a:r>
            <a:r>
              <a:rPr lang="en-US" altLang="zh-CN" dirty="0">
                <a:latin typeface="华文新魏" panose="02010800040101010101" pitchFamily="2" charset="-122"/>
                <a:ea typeface="华文新魏" panose="02010800040101010101" pitchFamily="2" charset="-122"/>
              </a:rPr>
              <a:t>3</a:t>
            </a:r>
            <a:r>
              <a:rPr lang="zh-CN" altLang="en-US" dirty="0">
                <a:latin typeface="华文新魏" panose="02010800040101010101" pitchFamily="2" charset="-122"/>
                <a:ea typeface="华文新魏" panose="02010800040101010101" pitchFamily="2" charset="-122"/>
              </a:rPr>
              <a:t>个月。</a:t>
            </a:r>
          </a:p>
          <a:p>
            <a:pPr algn="just"/>
            <a:r>
              <a:rPr lang="zh-CN" altLang="en-US" dirty="0">
                <a:latin typeface="华文新魏" panose="02010800040101010101" pitchFamily="2" charset="-122"/>
                <a:ea typeface="华文新魏" panose="02010800040101010101" pitchFamily="2" charset="-122"/>
              </a:rPr>
              <a:t>以</a:t>
            </a:r>
            <a:r>
              <a:rPr lang="zh-CN" altLang="en-US" dirty="0">
                <a:solidFill>
                  <a:srgbClr val="FF0000"/>
                </a:solidFill>
                <a:latin typeface="华文新魏" panose="02010800040101010101" pitchFamily="2" charset="-122"/>
                <a:ea typeface="华文新魏" panose="02010800040101010101" pitchFamily="2" charset="-122"/>
              </a:rPr>
              <a:t>索尼的机器狗</a:t>
            </a:r>
            <a:r>
              <a:rPr lang="zh-CN" altLang="en-US" dirty="0">
                <a:latin typeface="华文新魏" panose="02010800040101010101" pitchFamily="2" charset="-122"/>
                <a:ea typeface="华文新魏" panose="02010800040101010101" pitchFamily="2" charset="-122"/>
              </a:rPr>
              <a:t>为代表的智能机器宠物，可以仅仅使用</a:t>
            </a:r>
            <a:r>
              <a:rPr lang="en-US" altLang="zh-CN" dirty="0">
                <a:latin typeface="华文新魏" panose="02010800040101010101" pitchFamily="2" charset="-122"/>
                <a:ea typeface="华文新魏" panose="02010800040101010101" pitchFamily="2" charset="-122"/>
              </a:rPr>
              <a:t>8</a:t>
            </a:r>
            <a:r>
              <a:rPr lang="zh-CN" altLang="en-US" dirty="0">
                <a:latin typeface="华文新魏" panose="02010800040101010101" pitchFamily="2" charset="-122"/>
                <a:ea typeface="华文新魏" panose="02010800040101010101" pitchFamily="2" charset="-122"/>
              </a:rPr>
              <a:t>位的</a:t>
            </a:r>
            <a:r>
              <a:rPr lang="en-US" altLang="zh-CN" dirty="0">
                <a:latin typeface="华文新魏" panose="02010800040101010101" pitchFamily="2" charset="-122"/>
                <a:ea typeface="华文新魏" panose="02010800040101010101" pitchFamily="2" charset="-122"/>
              </a:rPr>
              <a:t>AVR</a:t>
            </a:r>
            <a:r>
              <a:rPr lang="zh-CN" altLang="en-US" dirty="0">
                <a:latin typeface="华文新魏" panose="02010800040101010101" pitchFamily="2" charset="-122"/>
                <a:ea typeface="华文新魏" panose="02010800040101010101" pitchFamily="2" charset="-122"/>
              </a:rPr>
              <a:t>，</a:t>
            </a:r>
            <a:r>
              <a:rPr lang="en-US" altLang="zh-CN" dirty="0">
                <a:latin typeface="华文新魏" panose="02010800040101010101" pitchFamily="2" charset="-122"/>
                <a:ea typeface="华文新魏" panose="02010800040101010101" pitchFamily="2" charset="-122"/>
              </a:rPr>
              <a:t>51</a:t>
            </a:r>
            <a:r>
              <a:rPr lang="zh-CN" altLang="en-US" dirty="0">
                <a:latin typeface="华文新魏" panose="02010800040101010101" pitchFamily="2" charset="-122"/>
                <a:ea typeface="华文新魏" panose="02010800040101010101" pitchFamily="2" charset="-122"/>
              </a:rPr>
              <a:t>单片机或者</a:t>
            </a:r>
            <a:r>
              <a:rPr lang="en-US" altLang="zh-CN" dirty="0">
                <a:latin typeface="华文新魏" panose="02010800040101010101" pitchFamily="2" charset="-122"/>
                <a:ea typeface="华文新魏" panose="02010800040101010101" pitchFamily="2" charset="-122"/>
              </a:rPr>
              <a:t>16</a:t>
            </a:r>
            <a:r>
              <a:rPr lang="zh-CN" altLang="en-US" dirty="0">
                <a:latin typeface="华文新魏" panose="02010800040101010101" pitchFamily="2" charset="-122"/>
                <a:ea typeface="华文新魏" panose="02010800040101010101" pitchFamily="2" charset="-122"/>
              </a:rPr>
              <a:t>位的</a:t>
            </a:r>
            <a:r>
              <a:rPr lang="en-US" altLang="zh-CN" dirty="0">
                <a:latin typeface="华文新魏" panose="02010800040101010101" pitchFamily="2" charset="-122"/>
                <a:ea typeface="华文新魏" panose="02010800040101010101" pitchFamily="2" charset="-122"/>
              </a:rPr>
              <a:t>DSP</a:t>
            </a:r>
            <a:r>
              <a:rPr lang="zh-CN" altLang="en-US" dirty="0">
                <a:latin typeface="华文新魏" panose="02010800040101010101" pitchFamily="2" charset="-122"/>
                <a:ea typeface="华文新魏" panose="02010800040101010101" pitchFamily="2" charset="-122"/>
              </a:rPr>
              <a:t>来控制舵机，进行图像处理。</a:t>
            </a:r>
          </a:p>
          <a:p>
            <a:pPr algn="just"/>
            <a:r>
              <a:rPr lang="zh-CN" altLang="en-US" dirty="0">
                <a:latin typeface="华文新魏" panose="02010800040101010101" pitchFamily="2" charset="-122"/>
                <a:ea typeface="华文新魏" panose="02010800040101010101" pitchFamily="2" charset="-122"/>
              </a:rPr>
              <a:t> </a:t>
            </a:r>
            <a:r>
              <a:rPr lang="en-US" altLang="zh-CN" dirty="0">
                <a:latin typeface="华文新魏" panose="02010800040101010101" pitchFamily="2" charset="-122"/>
                <a:ea typeface="华文新魏" panose="02010800040101010101" pitchFamily="2" charset="-122"/>
              </a:rPr>
              <a:t>Windows CE</a:t>
            </a:r>
            <a:r>
              <a:rPr lang="zh-CN" altLang="en-US" dirty="0">
                <a:latin typeface="华文新魏" panose="02010800040101010101" pitchFamily="2" charset="-122"/>
                <a:ea typeface="华文新魏" panose="02010800040101010101" pitchFamily="2" charset="-122"/>
              </a:rPr>
              <a:t>等</a:t>
            </a:r>
            <a:r>
              <a:rPr lang="en-US" altLang="zh-CN" dirty="0">
                <a:latin typeface="华文新魏" panose="02010800040101010101" pitchFamily="2" charset="-122"/>
                <a:ea typeface="华文新魏" panose="02010800040101010101" pitchFamily="2" charset="-122"/>
              </a:rPr>
              <a:t>32</a:t>
            </a:r>
            <a:r>
              <a:rPr lang="zh-CN" altLang="en-US" dirty="0">
                <a:latin typeface="华文新魏" panose="02010800040101010101" pitchFamily="2" charset="-122"/>
                <a:ea typeface="华文新魏" panose="02010800040101010101" pitchFamily="2" charset="-122"/>
              </a:rPr>
              <a:t>位嵌入式操作系统的盛行，使得操控一个机器人只需要在手持</a:t>
            </a:r>
            <a:r>
              <a:rPr lang="en-US" altLang="zh-CN" dirty="0">
                <a:latin typeface="华文新魏" panose="02010800040101010101" pitchFamily="2" charset="-122"/>
                <a:ea typeface="华文新魏" panose="02010800040101010101" pitchFamily="2" charset="-122"/>
              </a:rPr>
              <a:t>PDA</a:t>
            </a:r>
            <a:r>
              <a:rPr lang="zh-CN" altLang="en-US" dirty="0">
                <a:latin typeface="华文新魏" panose="02010800040101010101" pitchFamily="2" charset="-122"/>
                <a:ea typeface="华文新魏" panose="02010800040101010101" pitchFamily="2" charset="-122"/>
              </a:rPr>
              <a:t>上获取远程机器人的信息，并且通过无线通讯控制机器人的运行。</a:t>
            </a:r>
          </a:p>
        </p:txBody>
      </p:sp>
      <p:pic>
        <p:nvPicPr>
          <p:cNvPr id="107524" name="Picture 4" descr="机器人"/>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1" y="4648201"/>
            <a:ext cx="2608263" cy="2003425"/>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07525" name="Picture 5" descr="机器狗"/>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1001" y="2590801"/>
            <a:ext cx="2449513" cy="200501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7526" name="Object 6"/>
          <p:cNvGraphicFramePr>
            <a:graphicFrameLocks noChangeAspect="1"/>
          </p:cNvGraphicFramePr>
          <p:nvPr/>
        </p:nvGraphicFramePr>
        <p:xfrm>
          <a:off x="8048626" y="609600"/>
          <a:ext cx="2466975" cy="1905000"/>
        </p:xfrm>
        <a:graphic>
          <a:graphicData uri="http://schemas.openxmlformats.org/presentationml/2006/ole">
            <mc:AlternateContent xmlns:mc="http://schemas.openxmlformats.org/markup-compatibility/2006">
              <mc:Choice xmlns:v="urn:schemas-microsoft-com:vml" Requires="v">
                <p:oleObj spid="_x0000_s37913" name="Photo Editor 照片" r:id="rId5" imgW="2466975" imgH="1905000" progId="MSPhotoEd.3">
                  <p:embed/>
                </p:oleObj>
              </mc:Choice>
              <mc:Fallback>
                <p:oleObj name="Photo Editor 照片" r:id="rId5" imgW="2466975" imgH="1905000" progId="MSPhotoEd.3">
                  <p:embed/>
                  <p:pic>
                    <p:nvPicPr>
                      <p:cNvPr id="0" name="图片 116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48626" y="609600"/>
                        <a:ext cx="2466975"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75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5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75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系统函数使用场合</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26627" name="Line 3"/>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76" name="AutoShape 4"/>
          <p:cNvSpPr>
            <a:spLocks noChangeArrowheads="1"/>
          </p:cNvSpPr>
          <p:nvPr/>
        </p:nvSpPr>
        <p:spPr bwMode="gray">
          <a:xfrm>
            <a:off x="6230938" y="651868"/>
            <a:ext cx="350996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时间管理</a:t>
            </a:r>
          </a:p>
        </p:txBody>
      </p:sp>
      <p:sp>
        <p:nvSpPr>
          <p:cNvPr id="28834" name="Rectangle 162"/>
          <p:cNvSpPr>
            <a:spLocks noChangeArrowheads="1"/>
          </p:cNvSpPr>
          <p:nvPr/>
        </p:nvSpPr>
        <p:spPr bwMode="auto">
          <a:xfrm>
            <a:off x="2481264" y="1341439"/>
            <a:ext cx="27511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1.</a:t>
            </a:r>
            <a:r>
              <a:rPr kumimoji="1" lang="zh-CN" altLang="en-US" sz="2000">
                <a:ea typeface="华文新魏" panose="02010800040101010101" pitchFamily="2" charset="-122"/>
              </a:rPr>
              <a:t>控制任务的执行周期 </a:t>
            </a:r>
          </a:p>
        </p:txBody>
      </p:sp>
      <p:sp>
        <p:nvSpPr>
          <p:cNvPr id="28835" name="Rectangle 163"/>
          <p:cNvSpPr>
            <a:spLocks noChangeArrowheads="1"/>
          </p:cNvSpPr>
          <p:nvPr/>
        </p:nvSpPr>
        <p:spPr bwMode="auto">
          <a:xfrm>
            <a:off x="2495551" y="2535238"/>
            <a:ext cx="3159125" cy="2298700"/>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2860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1800"/>
              <a:t>void  MyTask (void *pdata) </a:t>
            </a:r>
          </a:p>
          <a:p>
            <a:pPr algn="just">
              <a:spcBef>
                <a:spcPct val="0"/>
              </a:spcBef>
              <a:buClrTx/>
              <a:buFontTx/>
              <a:buNone/>
            </a:pPr>
            <a:r>
              <a:rPr kumimoji="1" lang="en-US" altLang="zh-CN" sz="1800"/>
              <a:t>{</a:t>
            </a:r>
          </a:p>
          <a:p>
            <a:pPr algn="just">
              <a:spcBef>
                <a:spcPct val="0"/>
              </a:spcBef>
              <a:buClrTx/>
              <a:buFontTx/>
              <a:buNone/>
            </a:pPr>
            <a:r>
              <a:rPr kumimoji="1" lang="en-US" altLang="zh-CN" sz="1800"/>
              <a:t>    </a:t>
            </a:r>
            <a:r>
              <a:rPr kumimoji="1" lang="zh-CN" altLang="en-US" sz="1800"/>
              <a:t>进行准备工作的代码</a:t>
            </a:r>
            <a:r>
              <a:rPr kumimoji="1" lang="en-US" altLang="zh-CN" sz="1800"/>
              <a:t>;</a:t>
            </a:r>
          </a:p>
          <a:p>
            <a:pPr algn="just">
              <a:spcBef>
                <a:spcPct val="0"/>
              </a:spcBef>
              <a:buClrTx/>
              <a:buFontTx/>
              <a:buNone/>
            </a:pPr>
            <a:r>
              <a:rPr kumimoji="1" lang="en-US" altLang="zh-CN" sz="1800"/>
              <a:t>    while (1) { </a:t>
            </a:r>
          </a:p>
          <a:p>
            <a:pPr algn="just">
              <a:spcBef>
                <a:spcPct val="0"/>
              </a:spcBef>
              <a:buClrTx/>
              <a:buFontTx/>
              <a:buNone/>
            </a:pPr>
            <a:r>
              <a:rPr kumimoji="1" lang="en-US" altLang="zh-CN" sz="1800"/>
              <a:t>        </a:t>
            </a:r>
            <a:r>
              <a:rPr kumimoji="1" lang="zh-CN" altLang="en-US" sz="1800"/>
              <a:t>任务实体代码</a:t>
            </a:r>
            <a:r>
              <a:rPr kumimoji="1" lang="en-US" altLang="zh-CN" sz="1800"/>
              <a:t>;</a:t>
            </a:r>
          </a:p>
          <a:p>
            <a:pPr algn="just">
              <a:spcBef>
                <a:spcPct val="0"/>
              </a:spcBef>
              <a:buClrTx/>
              <a:buFontTx/>
              <a:buNone/>
            </a:pPr>
            <a:r>
              <a:rPr kumimoji="1" lang="en-US" altLang="zh-CN" sz="1800"/>
              <a:t>        </a:t>
            </a:r>
            <a:r>
              <a:rPr kumimoji="1" lang="zh-CN" altLang="en-US" sz="1800"/>
              <a:t>调用系统延时函数</a:t>
            </a:r>
            <a:r>
              <a:rPr kumimoji="1" lang="en-US" altLang="zh-CN" sz="1800"/>
              <a:t>;</a:t>
            </a:r>
          </a:p>
          <a:p>
            <a:pPr algn="just">
              <a:spcBef>
                <a:spcPct val="0"/>
              </a:spcBef>
              <a:buClrTx/>
              <a:buFontTx/>
              <a:buNone/>
            </a:pPr>
            <a:r>
              <a:rPr kumimoji="1" lang="en-US" altLang="zh-CN" sz="1800"/>
              <a:t>    }</a:t>
            </a:r>
          </a:p>
          <a:p>
            <a:pPr algn="just">
              <a:spcBef>
                <a:spcPct val="0"/>
              </a:spcBef>
              <a:buClrTx/>
              <a:buFontTx/>
              <a:buNone/>
            </a:pPr>
            <a:r>
              <a:rPr kumimoji="1" lang="en-US" altLang="zh-CN" sz="1800"/>
              <a:t>}</a:t>
            </a:r>
          </a:p>
        </p:txBody>
      </p:sp>
      <p:sp>
        <p:nvSpPr>
          <p:cNvPr id="28836" name="Rectangle 164"/>
          <p:cNvSpPr>
            <a:spLocks noChangeArrowheads="1"/>
          </p:cNvSpPr>
          <p:nvPr/>
        </p:nvSpPr>
        <p:spPr bwMode="auto">
          <a:xfrm>
            <a:off x="2495551" y="3160713"/>
            <a:ext cx="3159125" cy="222250"/>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8837" name="Rectangle 165"/>
          <p:cNvSpPr>
            <a:spLocks noChangeArrowheads="1"/>
          </p:cNvSpPr>
          <p:nvPr/>
        </p:nvSpPr>
        <p:spPr bwMode="auto">
          <a:xfrm>
            <a:off x="2495551" y="3971925"/>
            <a:ext cx="3159125" cy="247650"/>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8838" name="Rectangle 166"/>
          <p:cNvSpPr>
            <a:spLocks noChangeArrowheads="1"/>
          </p:cNvSpPr>
          <p:nvPr/>
        </p:nvSpPr>
        <p:spPr bwMode="auto">
          <a:xfrm>
            <a:off x="2495551" y="3700463"/>
            <a:ext cx="3159125" cy="271462"/>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8839" name="Rectangle 167"/>
          <p:cNvSpPr>
            <a:spLocks noChangeArrowheads="1"/>
          </p:cNvSpPr>
          <p:nvPr/>
        </p:nvSpPr>
        <p:spPr bwMode="auto">
          <a:xfrm>
            <a:off x="2495551" y="3382963"/>
            <a:ext cx="3159125" cy="317500"/>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28845" name="Group 173"/>
          <p:cNvGrpSpPr/>
          <p:nvPr/>
        </p:nvGrpSpPr>
        <p:grpSpPr bwMode="auto">
          <a:xfrm>
            <a:off x="5654676" y="3803650"/>
            <a:ext cx="4492625" cy="336550"/>
            <a:chOff x="2687" y="2227"/>
            <a:chExt cx="2623" cy="212"/>
          </a:xfrm>
        </p:grpSpPr>
        <p:grpSp>
          <p:nvGrpSpPr>
            <p:cNvPr id="26644" name="Group 168"/>
            <p:cNvGrpSpPr/>
            <p:nvPr/>
          </p:nvGrpSpPr>
          <p:grpSpPr bwMode="auto">
            <a:xfrm>
              <a:off x="2921" y="2227"/>
              <a:ext cx="2389" cy="212"/>
              <a:chOff x="2645" y="1815"/>
              <a:chExt cx="944" cy="679"/>
            </a:xfrm>
          </p:grpSpPr>
          <p:sp>
            <p:nvSpPr>
              <p:cNvPr id="26646" name="Rectangle 169"/>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调用</a:t>
                </a:r>
                <a:r>
                  <a:rPr kumimoji="1" lang="en-US" altLang="zh-CN" sz="1600"/>
                  <a:t>OSTimeDly( )</a:t>
                </a:r>
                <a:r>
                  <a:rPr kumimoji="1" lang="zh-CN" altLang="en-US" sz="1600"/>
                  <a:t>或</a:t>
                </a:r>
                <a:r>
                  <a:rPr kumimoji="1" lang="en-US" altLang="zh-CN" sz="1600"/>
                  <a:t>OSTimeDlyHMSM( ) </a:t>
                </a:r>
              </a:p>
            </p:txBody>
          </p:sp>
          <p:sp>
            <p:nvSpPr>
              <p:cNvPr id="26647" name="AutoShape 170"/>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26645" name="Freeform 171"/>
            <p:cNvSpPr/>
            <p:nvPr/>
          </p:nvSpPr>
          <p:spPr bwMode="auto">
            <a:xfrm rot="5400000">
              <a:off x="2769" y="2251"/>
              <a:ext cx="69" cy="234"/>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846" name="Group 174"/>
          <p:cNvGrpSpPr/>
          <p:nvPr/>
        </p:nvGrpSpPr>
        <p:grpSpPr bwMode="auto">
          <a:xfrm>
            <a:off x="5654676" y="3363913"/>
            <a:ext cx="4492625" cy="336550"/>
            <a:chOff x="2687" y="2227"/>
            <a:chExt cx="2623" cy="212"/>
          </a:xfrm>
        </p:grpSpPr>
        <p:grpSp>
          <p:nvGrpSpPr>
            <p:cNvPr id="26640" name="Group 175"/>
            <p:cNvGrpSpPr/>
            <p:nvPr/>
          </p:nvGrpSpPr>
          <p:grpSpPr bwMode="auto">
            <a:xfrm>
              <a:off x="2921" y="2227"/>
              <a:ext cx="2389" cy="212"/>
              <a:chOff x="2645" y="1815"/>
              <a:chExt cx="944" cy="679"/>
            </a:xfrm>
          </p:grpSpPr>
          <p:sp>
            <p:nvSpPr>
              <p:cNvPr id="26642" name="Rectangle 176"/>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无限循坏</a:t>
                </a:r>
              </a:p>
            </p:txBody>
          </p:sp>
          <p:sp>
            <p:nvSpPr>
              <p:cNvPr id="26643" name="AutoShape 177"/>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26641" name="Freeform 178"/>
            <p:cNvSpPr/>
            <p:nvPr/>
          </p:nvSpPr>
          <p:spPr bwMode="auto">
            <a:xfrm rot="5400000">
              <a:off x="2769" y="2251"/>
              <a:ext cx="69" cy="234"/>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851" name="Rectangle 179"/>
          <p:cNvSpPr>
            <a:spLocks noChangeArrowheads="1"/>
          </p:cNvSpPr>
          <p:nvPr/>
        </p:nvSpPr>
        <p:spPr bwMode="auto">
          <a:xfrm>
            <a:off x="2513014" y="4951413"/>
            <a:ext cx="7578725" cy="146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zh-CN" altLang="en-US" sz="1800">
                <a:solidFill>
                  <a:srgbClr val="000000"/>
                </a:solidFill>
                <a:ea typeface="黑体" panose="02010609060101010101" pitchFamily="49" charset="-122"/>
              </a:rPr>
              <a:t>注意：延时函数</a:t>
            </a:r>
            <a:r>
              <a:rPr kumimoji="1" lang="en-US" altLang="zh-CN" sz="1800">
                <a:solidFill>
                  <a:srgbClr val="000000"/>
                </a:solidFill>
                <a:ea typeface="黑体" panose="02010609060101010101" pitchFamily="49" charset="-122"/>
              </a:rPr>
              <a:t>OSTimeDly()</a:t>
            </a:r>
            <a:r>
              <a:rPr kumimoji="1" lang="zh-CN" altLang="en-US" sz="1800">
                <a:solidFill>
                  <a:srgbClr val="000000"/>
                </a:solidFill>
                <a:ea typeface="黑体" panose="02010609060101010101" pitchFamily="49" charset="-122"/>
              </a:rPr>
              <a:t>是以系统节拍数为参数，而延时函数</a:t>
            </a:r>
            <a:r>
              <a:rPr kumimoji="1" lang="en-US" altLang="zh-CN" sz="1800">
                <a:solidFill>
                  <a:srgbClr val="000000"/>
                </a:solidFill>
                <a:ea typeface="黑体" panose="02010609060101010101" pitchFamily="49" charset="-122"/>
              </a:rPr>
              <a:t>OSTimeDlyHMSM()</a:t>
            </a:r>
            <a:r>
              <a:rPr kumimoji="1" lang="zh-CN" altLang="en-US" sz="1800">
                <a:solidFill>
                  <a:srgbClr val="000000"/>
                </a:solidFill>
                <a:ea typeface="黑体" panose="02010609060101010101" pitchFamily="49" charset="-122"/>
              </a:rPr>
              <a:t>是以实际时间值为参数，但在执行过程中仍然转换为系统节拍数。如果实际时间不是系统节拍的整数倍，将进行四舍五入处理。设系统节拍为</a:t>
            </a:r>
            <a:r>
              <a:rPr kumimoji="1" lang="en-US" altLang="zh-CN" sz="1800">
                <a:solidFill>
                  <a:srgbClr val="000000"/>
                </a:solidFill>
                <a:ea typeface="黑体" panose="02010609060101010101" pitchFamily="49" charset="-122"/>
              </a:rPr>
              <a:t>50</a:t>
            </a:r>
            <a:r>
              <a:rPr kumimoji="1" lang="zh-CN" altLang="en-US" sz="1800">
                <a:solidFill>
                  <a:srgbClr val="000000"/>
                </a:solidFill>
                <a:ea typeface="黑体" panose="02010609060101010101" pitchFamily="49" charset="-122"/>
              </a:rPr>
              <a:t>毫秒，调用</a:t>
            </a:r>
            <a:r>
              <a:rPr kumimoji="1" lang="en-US" altLang="zh-CN" sz="1800">
                <a:solidFill>
                  <a:srgbClr val="000000"/>
                </a:solidFill>
                <a:ea typeface="黑体" panose="02010609060101010101" pitchFamily="49" charset="-122"/>
              </a:rPr>
              <a:t>OSTimeDly(20)</a:t>
            </a:r>
            <a:r>
              <a:rPr kumimoji="1" lang="zh-CN" altLang="en-US" sz="1800">
                <a:solidFill>
                  <a:srgbClr val="000000"/>
                </a:solidFill>
                <a:ea typeface="黑体" panose="02010609060101010101" pitchFamily="49" charset="-122"/>
              </a:rPr>
              <a:t>的效果是延时</a:t>
            </a:r>
            <a:r>
              <a:rPr kumimoji="1" lang="en-US" altLang="zh-CN" sz="1800">
                <a:solidFill>
                  <a:srgbClr val="000000"/>
                </a:solidFill>
                <a:ea typeface="黑体" panose="02010609060101010101" pitchFamily="49" charset="-122"/>
              </a:rPr>
              <a:t>1</a:t>
            </a:r>
            <a:r>
              <a:rPr kumimoji="1" lang="zh-CN" altLang="en-US" sz="1800">
                <a:solidFill>
                  <a:srgbClr val="000000"/>
                </a:solidFill>
                <a:ea typeface="黑体" panose="02010609060101010101" pitchFamily="49" charset="-122"/>
              </a:rPr>
              <a:t>秒钟，调用</a:t>
            </a:r>
            <a:r>
              <a:rPr kumimoji="1" lang="en-US" altLang="zh-CN" sz="1800">
                <a:solidFill>
                  <a:srgbClr val="000000"/>
                </a:solidFill>
                <a:ea typeface="黑体" panose="02010609060101010101" pitchFamily="49" charset="-122"/>
              </a:rPr>
              <a:t>OSTimeDlyHMSM(0,1,27,620)</a:t>
            </a:r>
            <a:r>
              <a:rPr kumimoji="1" lang="zh-CN" altLang="en-US" sz="1800">
                <a:solidFill>
                  <a:srgbClr val="000000"/>
                </a:solidFill>
                <a:ea typeface="黑体" panose="02010609060101010101" pitchFamily="49" charset="-122"/>
              </a:rPr>
              <a:t>的实际时间是延时</a:t>
            </a:r>
            <a:r>
              <a:rPr kumimoji="1" lang="en-US" altLang="zh-CN" sz="1800">
                <a:solidFill>
                  <a:srgbClr val="000000"/>
                </a:solidFill>
                <a:ea typeface="黑体" panose="02010609060101010101" pitchFamily="49" charset="-122"/>
              </a:rPr>
              <a:t>1</a:t>
            </a:r>
            <a:r>
              <a:rPr kumimoji="1" lang="zh-CN" altLang="en-US" sz="1800">
                <a:solidFill>
                  <a:srgbClr val="000000"/>
                </a:solidFill>
                <a:ea typeface="黑体" panose="02010609060101010101" pitchFamily="49" charset="-122"/>
              </a:rPr>
              <a:t>分</a:t>
            </a:r>
            <a:r>
              <a:rPr kumimoji="1" lang="en-US" altLang="zh-CN" sz="1800">
                <a:solidFill>
                  <a:srgbClr val="000000"/>
                </a:solidFill>
                <a:ea typeface="黑体" panose="02010609060101010101" pitchFamily="49" charset="-122"/>
              </a:rPr>
              <a:t>27</a:t>
            </a:r>
            <a:r>
              <a:rPr kumimoji="1" lang="zh-CN" altLang="en-US" sz="1800">
                <a:solidFill>
                  <a:srgbClr val="000000"/>
                </a:solidFill>
                <a:ea typeface="黑体" panose="02010609060101010101" pitchFamily="49" charset="-122"/>
              </a:rPr>
              <a:t>秒</a:t>
            </a:r>
            <a:r>
              <a:rPr kumimoji="1" lang="en-US" altLang="zh-CN" sz="1800">
                <a:solidFill>
                  <a:srgbClr val="000000"/>
                </a:solidFill>
                <a:ea typeface="黑体" panose="02010609060101010101" pitchFamily="49" charset="-122"/>
              </a:rPr>
              <a:t>600</a:t>
            </a:r>
            <a:r>
              <a:rPr kumimoji="1" lang="zh-CN" altLang="en-US" sz="1800">
                <a:solidFill>
                  <a:srgbClr val="000000"/>
                </a:solidFill>
                <a:ea typeface="黑体" panose="02010609060101010101" pitchFamily="49" charset="-122"/>
              </a:rPr>
              <a:t>毫秒。</a:t>
            </a:r>
          </a:p>
        </p:txBody>
      </p:sp>
      <p:sp>
        <p:nvSpPr>
          <p:cNvPr id="28852" name="Rectangle 180"/>
          <p:cNvSpPr>
            <a:spLocks noChangeArrowheads="1"/>
          </p:cNvSpPr>
          <p:nvPr/>
        </p:nvSpPr>
        <p:spPr bwMode="auto">
          <a:xfrm>
            <a:off x="2505075" y="1700214"/>
            <a:ext cx="733583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      </a:t>
            </a:r>
            <a:r>
              <a:rPr kumimoji="1" lang="zh-CN" altLang="en-US" sz="2000">
                <a:ea typeface="华文新魏" panose="02010800040101010101" pitchFamily="2" charset="-122"/>
              </a:rPr>
              <a:t>在任务函数的代码中可以通过插入延时函数来</a:t>
            </a:r>
            <a:r>
              <a:rPr kumimoji="1" lang="zh-CN" altLang="en-US" sz="2000">
                <a:solidFill>
                  <a:srgbClr val="FF0000"/>
                </a:solidFill>
                <a:ea typeface="华文新魏" panose="02010800040101010101" pitchFamily="2" charset="-122"/>
              </a:rPr>
              <a:t>控制任务周期性运行</a:t>
            </a:r>
            <a:r>
              <a:rPr kumimoji="1" lang="zh-CN" altLang="en-US" sz="2000">
                <a:ea typeface="华文新魏" panose="02010800040101010101" pitchFamily="2" charset="-122"/>
              </a:rPr>
              <a:t>，定时闲置</a:t>
            </a:r>
            <a:r>
              <a:rPr kumimoji="1" lang="en-US" altLang="zh-CN" sz="2000">
                <a:ea typeface="华文新魏" panose="02010800040101010101" pitchFamily="2" charset="-122"/>
              </a:rPr>
              <a:t>CPU</a:t>
            </a:r>
            <a:r>
              <a:rPr kumimoji="1" lang="zh-CN" altLang="en-US" sz="2000">
                <a:ea typeface="华文新魏" panose="02010800040101010101" pitchFamily="2" charset="-122"/>
              </a:rPr>
              <a:t>一段时间，供其它任务使用。 </a:t>
            </a:r>
          </a:p>
        </p:txBody>
      </p:sp>
      <p:sp>
        <p:nvSpPr>
          <p:cNvPr id="28853" name="Rectangle 181"/>
          <p:cNvSpPr>
            <a:spLocks noChangeArrowheads="1"/>
          </p:cNvSpPr>
          <p:nvPr/>
        </p:nvSpPr>
        <p:spPr bwMode="auto">
          <a:xfrm>
            <a:off x="2439988" y="2459039"/>
            <a:ext cx="7759700" cy="2409825"/>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8676"/>
                                        </p:tgtEl>
                                        <p:attrNameLst>
                                          <p:attrName>style.visibility</p:attrName>
                                        </p:attrNameLst>
                                      </p:cBhvr>
                                      <p:to>
                                        <p:strVal val="visible"/>
                                      </p:to>
                                    </p:set>
                                    <p:anim calcmode="lin" valueType="num">
                                      <p:cBhvr additive="base">
                                        <p:cTn id="7" dur="500" fill="hold"/>
                                        <p:tgtEl>
                                          <p:spTgt spid="28676"/>
                                        </p:tgtEl>
                                        <p:attrNameLst>
                                          <p:attrName>ppt_x</p:attrName>
                                        </p:attrNameLst>
                                      </p:cBhvr>
                                      <p:tavLst>
                                        <p:tav tm="0">
                                          <p:val>
                                            <p:strVal val="1+#ppt_w/2"/>
                                          </p:val>
                                        </p:tav>
                                        <p:tav tm="100000">
                                          <p:val>
                                            <p:strVal val="#ppt_x"/>
                                          </p:val>
                                        </p:tav>
                                      </p:tavLst>
                                    </p:anim>
                                    <p:anim calcmode="lin" valueType="num">
                                      <p:cBhvr additive="base">
                                        <p:cTn id="8" dur="500" fill="hold"/>
                                        <p:tgtEl>
                                          <p:spTgt spid="2867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28834"/>
                                        </p:tgtEl>
                                        <p:attrNameLst>
                                          <p:attrName>style.visibility</p:attrName>
                                        </p:attrNameLst>
                                      </p:cBhvr>
                                      <p:to>
                                        <p:strVal val="visible"/>
                                      </p:to>
                                    </p:set>
                                    <p:animEffect transition="in" filter="blinds(horizontal)">
                                      <p:cBhvr>
                                        <p:cTn id="12" dur="500"/>
                                        <p:tgtEl>
                                          <p:spTgt spid="28834"/>
                                        </p:tgtEl>
                                      </p:cBhvr>
                                    </p:animEffect>
                                  </p:childTnLst>
                                </p:cTn>
                              </p:par>
                            </p:childTnLst>
                          </p:cTn>
                        </p:par>
                        <p:par>
                          <p:cTn id="13" fill="hold">
                            <p:stCondLst>
                              <p:cond delay="1000"/>
                            </p:stCondLst>
                            <p:childTnLst>
                              <p:par>
                                <p:cTn id="14" presetID="3" presetClass="entr" presetSubtype="10" fill="hold" grpId="0" nodeType="afterEffect">
                                  <p:stCondLst>
                                    <p:cond delay="0"/>
                                  </p:stCondLst>
                                  <p:childTnLst>
                                    <p:set>
                                      <p:cBhvr>
                                        <p:cTn id="15" dur="1" fill="hold">
                                          <p:stCondLst>
                                            <p:cond delay="0"/>
                                          </p:stCondLst>
                                        </p:cTn>
                                        <p:tgtEl>
                                          <p:spTgt spid="28852"/>
                                        </p:tgtEl>
                                        <p:attrNameLst>
                                          <p:attrName>style.visibility</p:attrName>
                                        </p:attrNameLst>
                                      </p:cBhvr>
                                      <p:to>
                                        <p:strVal val="visible"/>
                                      </p:to>
                                    </p:set>
                                    <p:animEffect transition="in" filter="blinds(horizontal)">
                                      <p:cBhvr>
                                        <p:cTn id="16" dur="500"/>
                                        <p:tgtEl>
                                          <p:spTgt spid="28852"/>
                                        </p:tgtEl>
                                      </p:cBhvr>
                                    </p:animEffect>
                                  </p:childTnLst>
                                </p:cTn>
                              </p:par>
                            </p:childTnLst>
                          </p:cTn>
                        </p:par>
                        <p:par>
                          <p:cTn id="17" fill="hold">
                            <p:stCondLst>
                              <p:cond delay="1500"/>
                            </p:stCondLst>
                            <p:childTnLst>
                              <p:par>
                                <p:cTn id="18" presetID="12" presetClass="entr" presetSubtype="4" fill="hold" grpId="0" nodeType="afterEffect">
                                  <p:stCondLst>
                                    <p:cond delay="0"/>
                                  </p:stCondLst>
                                  <p:childTnLst>
                                    <p:set>
                                      <p:cBhvr>
                                        <p:cTn id="19" dur="1" fill="hold">
                                          <p:stCondLst>
                                            <p:cond delay="0"/>
                                          </p:stCondLst>
                                        </p:cTn>
                                        <p:tgtEl>
                                          <p:spTgt spid="28853"/>
                                        </p:tgtEl>
                                        <p:attrNameLst>
                                          <p:attrName>style.visibility</p:attrName>
                                        </p:attrNameLst>
                                      </p:cBhvr>
                                      <p:to>
                                        <p:strVal val="visible"/>
                                      </p:to>
                                    </p:set>
                                    <p:animEffect transition="in" filter="slide(fromBottom)">
                                      <p:cBhvr>
                                        <p:cTn id="20" dur="500"/>
                                        <p:tgtEl>
                                          <p:spTgt spid="28853"/>
                                        </p:tgtEl>
                                      </p:cBhvr>
                                    </p:animEffect>
                                  </p:childTnLst>
                                </p:cTn>
                              </p:par>
                            </p:childTnLst>
                          </p:cTn>
                        </p:par>
                        <p:par>
                          <p:cTn id="21" fill="hold">
                            <p:stCondLst>
                              <p:cond delay="2000"/>
                            </p:stCondLst>
                            <p:childTnLst>
                              <p:par>
                                <p:cTn id="22" presetID="1" presetClass="entr" presetSubtype="0" fill="hold" grpId="0" nodeType="afterEffect">
                                  <p:stCondLst>
                                    <p:cond delay="0"/>
                                  </p:stCondLst>
                                  <p:childTnLst>
                                    <p:set>
                                      <p:cBhvr>
                                        <p:cTn id="23" dur="1" fill="hold">
                                          <p:stCondLst>
                                            <p:cond delay="0"/>
                                          </p:stCondLst>
                                        </p:cTn>
                                        <p:tgtEl>
                                          <p:spTgt spid="28835"/>
                                        </p:tgtEl>
                                        <p:attrNameLst>
                                          <p:attrName>style.visibility</p:attrName>
                                        </p:attrNameLst>
                                      </p:cBhvr>
                                      <p:to>
                                        <p:strVal val="visible"/>
                                      </p:to>
                                    </p:set>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28836"/>
                                        </p:tgtEl>
                                        <p:attrNameLst>
                                          <p:attrName>style.visibility</p:attrName>
                                        </p:attrNameLst>
                                      </p:cBhvr>
                                      <p:to>
                                        <p:strVal val="visible"/>
                                      </p:to>
                                    </p:set>
                                    <p:animEffect transition="in" filter="wipe(up)">
                                      <p:cBhvr>
                                        <p:cTn id="27" dur="500"/>
                                        <p:tgtEl>
                                          <p:spTgt spid="28836"/>
                                        </p:tgtEl>
                                      </p:cBhvr>
                                    </p:animEffect>
                                  </p:childTnLst>
                                </p:cTn>
                              </p:par>
                            </p:childTnLst>
                          </p:cTn>
                        </p:par>
                        <p:par>
                          <p:cTn id="28" fill="hold">
                            <p:stCondLst>
                              <p:cond delay="2500"/>
                            </p:stCondLst>
                            <p:childTnLst>
                              <p:par>
                                <p:cTn id="29" presetID="22" presetClass="entr" presetSubtype="1" fill="hold" grpId="0" nodeType="afterEffect">
                                  <p:stCondLst>
                                    <p:cond delay="0"/>
                                  </p:stCondLst>
                                  <p:childTnLst>
                                    <p:set>
                                      <p:cBhvr>
                                        <p:cTn id="30" dur="1" fill="hold">
                                          <p:stCondLst>
                                            <p:cond delay="0"/>
                                          </p:stCondLst>
                                        </p:cTn>
                                        <p:tgtEl>
                                          <p:spTgt spid="28838"/>
                                        </p:tgtEl>
                                        <p:attrNameLst>
                                          <p:attrName>style.visibility</p:attrName>
                                        </p:attrNameLst>
                                      </p:cBhvr>
                                      <p:to>
                                        <p:strVal val="visible"/>
                                      </p:to>
                                    </p:set>
                                    <p:animEffect transition="in" filter="wipe(up)">
                                      <p:cBhvr>
                                        <p:cTn id="31" dur="500"/>
                                        <p:tgtEl>
                                          <p:spTgt spid="28838"/>
                                        </p:tgtEl>
                                      </p:cBhvr>
                                    </p:animEffect>
                                  </p:childTnLst>
                                </p:cTn>
                              </p:par>
                            </p:childTnLst>
                          </p:cTn>
                        </p:par>
                        <p:par>
                          <p:cTn id="32" fill="hold">
                            <p:stCondLst>
                              <p:cond delay="3000"/>
                            </p:stCondLst>
                            <p:childTnLst>
                              <p:par>
                                <p:cTn id="33" presetID="22" presetClass="entr" presetSubtype="1" fill="hold" grpId="0" nodeType="afterEffect">
                                  <p:stCondLst>
                                    <p:cond delay="0"/>
                                  </p:stCondLst>
                                  <p:childTnLst>
                                    <p:set>
                                      <p:cBhvr>
                                        <p:cTn id="34" dur="1" fill="hold">
                                          <p:stCondLst>
                                            <p:cond delay="0"/>
                                          </p:stCondLst>
                                        </p:cTn>
                                        <p:tgtEl>
                                          <p:spTgt spid="28837"/>
                                        </p:tgtEl>
                                        <p:attrNameLst>
                                          <p:attrName>style.visibility</p:attrName>
                                        </p:attrNameLst>
                                      </p:cBhvr>
                                      <p:to>
                                        <p:strVal val="visible"/>
                                      </p:to>
                                    </p:set>
                                    <p:animEffect transition="in" filter="wipe(up)">
                                      <p:cBhvr>
                                        <p:cTn id="35" dur="500"/>
                                        <p:tgtEl>
                                          <p:spTgt spid="28837"/>
                                        </p:tgtEl>
                                      </p:cBhvr>
                                    </p:animEffect>
                                  </p:childTnLst>
                                </p:cTn>
                              </p:par>
                            </p:childTnLst>
                          </p:cTn>
                        </p:par>
                        <p:par>
                          <p:cTn id="36" fill="hold">
                            <p:stCondLst>
                              <p:cond delay="3500"/>
                            </p:stCondLst>
                            <p:childTnLst>
                              <p:par>
                                <p:cTn id="37" presetID="22" presetClass="entr" presetSubtype="8" fill="hold" nodeType="afterEffect">
                                  <p:stCondLst>
                                    <p:cond delay="0"/>
                                  </p:stCondLst>
                                  <p:childTnLst>
                                    <p:set>
                                      <p:cBhvr>
                                        <p:cTn id="38" dur="1" fill="hold">
                                          <p:stCondLst>
                                            <p:cond delay="0"/>
                                          </p:stCondLst>
                                        </p:cTn>
                                        <p:tgtEl>
                                          <p:spTgt spid="28845"/>
                                        </p:tgtEl>
                                        <p:attrNameLst>
                                          <p:attrName>style.visibility</p:attrName>
                                        </p:attrNameLst>
                                      </p:cBhvr>
                                      <p:to>
                                        <p:strVal val="visible"/>
                                      </p:to>
                                    </p:set>
                                    <p:animEffect transition="in" filter="wipe(left)">
                                      <p:cBhvr>
                                        <p:cTn id="39" dur="500"/>
                                        <p:tgtEl>
                                          <p:spTgt spid="28845"/>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8851"/>
                                        </p:tgtEl>
                                        <p:attrNameLst>
                                          <p:attrName>style.visibility</p:attrName>
                                        </p:attrNameLst>
                                      </p:cBhvr>
                                      <p:to>
                                        <p:strVal val="visible"/>
                                      </p:to>
                                    </p:set>
                                  </p:childTnLst>
                                </p:cTn>
                              </p:par>
                              <p:par>
                                <p:cTn id="44" presetID="27" presetClass="emph" presetSubtype="0" fill="hold" grpId="1" nodeType="withEffect">
                                  <p:stCondLst>
                                    <p:cond delay="0"/>
                                  </p:stCondLst>
                                  <p:childTnLst>
                                    <p:animClr clrSpc="rgb" dir="cw">
                                      <p:cBhvr override="childStyle">
                                        <p:cTn id="45" dur="250" autoRev="1" fill="hold"/>
                                        <p:tgtEl>
                                          <p:spTgt spid="28851"/>
                                        </p:tgtEl>
                                        <p:attrNameLst>
                                          <p:attrName>style.color</p:attrName>
                                        </p:attrNameLst>
                                      </p:cBhvr>
                                      <p:to>
                                        <a:schemeClr val="bg1"/>
                                      </p:to>
                                    </p:animClr>
                                    <p:animClr clrSpc="rgb" dir="cw">
                                      <p:cBhvr>
                                        <p:cTn id="46" dur="250" autoRev="1" fill="hold"/>
                                        <p:tgtEl>
                                          <p:spTgt spid="28851"/>
                                        </p:tgtEl>
                                        <p:attrNameLst>
                                          <p:attrName>fillcolor</p:attrName>
                                        </p:attrNameLst>
                                      </p:cBhvr>
                                      <p:to>
                                        <a:schemeClr val="bg1"/>
                                      </p:to>
                                    </p:animClr>
                                    <p:set>
                                      <p:cBhvr>
                                        <p:cTn id="47" dur="250" autoRev="1" fill="hold"/>
                                        <p:tgtEl>
                                          <p:spTgt spid="28851"/>
                                        </p:tgtEl>
                                        <p:attrNameLst>
                                          <p:attrName>fill.type</p:attrName>
                                        </p:attrNameLst>
                                      </p:cBhvr>
                                      <p:to>
                                        <p:strVal val="solid"/>
                                      </p:to>
                                    </p:set>
                                    <p:set>
                                      <p:cBhvr>
                                        <p:cTn id="48" dur="250" autoRev="1" fill="hold"/>
                                        <p:tgtEl>
                                          <p:spTgt spid="28851"/>
                                        </p:tgtEl>
                                        <p:attrNameLst>
                                          <p:attrName>fill.on</p:attrName>
                                        </p:attrNameLst>
                                      </p:cBhvr>
                                      <p:to>
                                        <p:strVal val="tru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28839"/>
                                        </p:tgtEl>
                                        <p:attrNameLst>
                                          <p:attrName>style.visibility</p:attrName>
                                        </p:attrNameLst>
                                      </p:cBhvr>
                                      <p:to>
                                        <p:strVal val="visible"/>
                                      </p:to>
                                    </p:set>
                                    <p:animEffect transition="in" filter="wipe(up)">
                                      <p:cBhvr>
                                        <p:cTn id="53" dur="500"/>
                                        <p:tgtEl>
                                          <p:spTgt spid="28839"/>
                                        </p:tgtEl>
                                      </p:cBhvr>
                                    </p:animEffect>
                                  </p:childTnLst>
                                </p:cTn>
                              </p:par>
                            </p:childTnLst>
                          </p:cTn>
                        </p:par>
                        <p:par>
                          <p:cTn id="54" fill="hold">
                            <p:stCondLst>
                              <p:cond delay="500"/>
                            </p:stCondLst>
                            <p:childTnLst>
                              <p:par>
                                <p:cTn id="55" presetID="22" presetClass="entr" presetSubtype="8" fill="hold" nodeType="afterEffect">
                                  <p:stCondLst>
                                    <p:cond delay="0"/>
                                  </p:stCondLst>
                                  <p:childTnLst>
                                    <p:set>
                                      <p:cBhvr>
                                        <p:cTn id="56" dur="1" fill="hold">
                                          <p:stCondLst>
                                            <p:cond delay="0"/>
                                          </p:stCondLst>
                                        </p:cTn>
                                        <p:tgtEl>
                                          <p:spTgt spid="28846"/>
                                        </p:tgtEl>
                                        <p:attrNameLst>
                                          <p:attrName>style.visibility</p:attrName>
                                        </p:attrNameLst>
                                      </p:cBhvr>
                                      <p:to>
                                        <p:strVal val="visible"/>
                                      </p:to>
                                    </p:set>
                                    <p:animEffect transition="in" filter="wipe(left)">
                                      <p:cBhvr>
                                        <p:cTn id="57" dur="500"/>
                                        <p:tgtEl>
                                          <p:spTgt spid="288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animBg="1"/>
      <p:bldP spid="28834" grpId="0"/>
      <p:bldP spid="28835" grpId="0" animBg="1"/>
      <p:bldP spid="28836" grpId="0" animBg="1"/>
      <p:bldP spid="28837" grpId="0" animBg="1"/>
      <p:bldP spid="28838" grpId="0" animBg="1"/>
      <p:bldP spid="28839" grpId="0" animBg="1"/>
      <p:bldP spid="28851" grpId="0"/>
      <p:bldP spid="28851" grpId="1"/>
      <p:bldP spid="28852" grpId="0"/>
      <p:bldP spid="28853" grpId="0" animBg="1"/>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系统函数使用场合</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27651" name="Line 3"/>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52" name="AutoShape 4"/>
          <p:cNvSpPr>
            <a:spLocks noChangeArrowheads="1"/>
          </p:cNvSpPr>
          <p:nvPr/>
        </p:nvSpPr>
        <p:spPr bwMode="gray">
          <a:xfrm>
            <a:off x="6230938" y="651868"/>
            <a:ext cx="350996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时间管理</a:t>
            </a:r>
          </a:p>
        </p:txBody>
      </p:sp>
      <p:sp>
        <p:nvSpPr>
          <p:cNvPr id="44037" name="Rectangle 5"/>
          <p:cNvSpPr>
            <a:spLocks noChangeArrowheads="1"/>
          </p:cNvSpPr>
          <p:nvPr/>
        </p:nvSpPr>
        <p:spPr bwMode="auto">
          <a:xfrm>
            <a:off x="2405064" y="1389064"/>
            <a:ext cx="27511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2.</a:t>
            </a:r>
            <a:r>
              <a:rPr kumimoji="1" lang="zh-CN" altLang="en-US" sz="2000">
                <a:ea typeface="华文新魏" panose="02010800040101010101" pitchFamily="2" charset="-122"/>
              </a:rPr>
              <a:t>控制任务的运行节奏 </a:t>
            </a:r>
          </a:p>
        </p:txBody>
      </p:sp>
      <p:sp>
        <p:nvSpPr>
          <p:cNvPr id="44038" name="Rectangle 6"/>
          <p:cNvSpPr>
            <a:spLocks noChangeArrowheads="1"/>
          </p:cNvSpPr>
          <p:nvPr/>
        </p:nvSpPr>
        <p:spPr bwMode="auto">
          <a:xfrm>
            <a:off x="2405064" y="1773239"/>
            <a:ext cx="73358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      </a:t>
            </a:r>
            <a:r>
              <a:rPr kumimoji="1" lang="zh-CN" altLang="en-US" sz="2000">
                <a:ea typeface="华文新魏" panose="02010800040101010101" pitchFamily="2" charset="-122"/>
              </a:rPr>
              <a:t>在任务函数的代码中也可以通过插入延时函数来控制任务的运行节奏。 </a:t>
            </a:r>
          </a:p>
        </p:txBody>
      </p:sp>
      <p:sp>
        <p:nvSpPr>
          <p:cNvPr id="44039" name="Rectangle 7"/>
          <p:cNvSpPr>
            <a:spLocks noChangeArrowheads="1"/>
          </p:cNvSpPr>
          <p:nvPr/>
        </p:nvSpPr>
        <p:spPr bwMode="auto">
          <a:xfrm>
            <a:off x="2459039" y="2622550"/>
            <a:ext cx="3106737" cy="3671888"/>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1800"/>
              <a:t>void  MyTask (void *pdata) </a:t>
            </a:r>
          </a:p>
          <a:p>
            <a:pPr algn="just">
              <a:spcBef>
                <a:spcPct val="0"/>
              </a:spcBef>
              <a:buClrTx/>
              <a:buFontTx/>
              <a:buNone/>
            </a:pPr>
            <a:r>
              <a:rPr kumimoji="1" lang="en-US" altLang="zh-CN" sz="1800"/>
              <a:t>{</a:t>
            </a:r>
          </a:p>
          <a:p>
            <a:pPr algn="just">
              <a:spcBef>
                <a:spcPct val="0"/>
              </a:spcBef>
              <a:buClrTx/>
              <a:buFontTx/>
              <a:buNone/>
            </a:pPr>
            <a:r>
              <a:rPr kumimoji="1" lang="en-US" altLang="zh-CN" sz="1800"/>
              <a:t>      </a:t>
            </a:r>
            <a:r>
              <a:rPr kumimoji="1" lang="zh-CN" altLang="en-US" sz="1800"/>
              <a:t>进行准备工作的代码</a:t>
            </a:r>
            <a:r>
              <a:rPr kumimoji="1" lang="en-US" altLang="zh-CN" sz="1800"/>
              <a:t>;</a:t>
            </a:r>
          </a:p>
          <a:p>
            <a:pPr algn="just">
              <a:spcBef>
                <a:spcPct val="0"/>
              </a:spcBef>
              <a:buClrTx/>
              <a:buFontTx/>
              <a:buNone/>
            </a:pPr>
            <a:r>
              <a:rPr kumimoji="1" lang="en-US" altLang="zh-CN" sz="1800"/>
              <a:t>      while(1) {</a:t>
            </a:r>
          </a:p>
          <a:p>
            <a:pPr algn="just">
              <a:spcBef>
                <a:spcPct val="0"/>
              </a:spcBef>
              <a:buClrTx/>
              <a:buFontTx/>
              <a:buNone/>
            </a:pPr>
            <a:r>
              <a:rPr kumimoji="1" lang="en-US" altLang="zh-CN" sz="1800"/>
              <a:t>           </a:t>
            </a:r>
            <a:r>
              <a:rPr kumimoji="1" lang="zh-CN" altLang="en-US" sz="1800"/>
              <a:t>调用获取事件的函数</a:t>
            </a:r>
            <a:r>
              <a:rPr kumimoji="1" lang="en-US" altLang="zh-CN" sz="1800"/>
              <a:t>; </a:t>
            </a:r>
          </a:p>
          <a:p>
            <a:pPr algn="just">
              <a:spcBef>
                <a:spcPct val="0"/>
              </a:spcBef>
              <a:buClrTx/>
              <a:buFontTx/>
              <a:buNone/>
            </a:pPr>
            <a:r>
              <a:rPr kumimoji="1" lang="en-US" altLang="zh-CN" sz="1800"/>
              <a:t>           </a:t>
            </a:r>
            <a:r>
              <a:rPr kumimoji="1" lang="zh-CN" altLang="en-US" sz="1800"/>
              <a:t>第一部分操作代码</a:t>
            </a:r>
            <a:r>
              <a:rPr kumimoji="1" lang="en-US" altLang="zh-CN" sz="1800"/>
              <a:t>;</a:t>
            </a:r>
          </a:p>
          <a:p>
            <a:pPr algn="just">
              <a:spcBef>
                <a:spcPct val="0"/>
              </a:spcBef>
              <a:buClrTx/>
              <a:buFontTx/>
              <a:buNone/>
            </a:pPr>
            <a:r>
              <a:rPr kumimoji="1" lang="en-US" altLang="zh-CN" sz="1800"/>
              <a:t>           </a:t>
            </a:r>
            <a:r>
              <a:rPr kumimoji="1" lang="zh-CN" altLang="en-US" sz="1800"/>
              <a:t>调用系统延时函数</a:t>
            </a:r>
            <a:r>
              <a:rPr kumimoji="1" lang="en-US" altLang="zh-CN" sz="1800"/>
              <a:t>; </a:t>
            </a:r>
          </a:p>
          <a:p>
            <a:pPr algn="just">
              <a:spcBef>
                <a:spcPct val="0"/>
              </a:spcBef>
              <a:buClrTx/>
              <a:buFontTx/>
              <a:buNone/>
            </a:pPr>
            <a:r>
              <a:rPr kumimoji="1" lang="en-US" altLang="zh-CN" sz="1800"/>
              <a:t>           </a:t>
            </a:r>
            <a:r>
              <a:rPr kumimoji="1" lang="zh-CN" altLang="en-US" sz="1800"/>
              <a:t>第二部分操作代码</a:t>
            </a:r>
            <a:r>
              <a:rPr kumimoji="1" lang="en-US" altLang="zh-CN" sz="1800"/>
              <a:t>;</a:t>
            </a:r>
          </a:p>
          <a:p>
            <a:pPr algn="just">
              <a:spcBef>
                <a:spcPct val="0"/>
              </a:spcBef>
              <a:buClrTx/>
              <a:buFontTx/>
              <a:buNone/>
            </a:pPr>
            <a:r>
              <a:rPr kumimoji="1" lang="en-US" altLang="zh-CN" sz="1800"/>
              <a:t>           </a:t>
            </a:r>
            <a:r>
              <a:rPr kumimoji="1" lang="zh-CN" altLang="en-US" sz="1800"/>
              <a:t>调用系统延时函数</a:t>
            </a:r>
            <a:r>
              <a:rPr kumimoji="1" lang="en-US" altLang="zh-CN" sz="1800"/>
              <a:t>; </a:t>
            </a:r>
          </a:p>
          <a:p>
            <a:pPr algn="just">
              <a:spcBef>
                <a:spcPct val="0"/>
              </a:spcBef>
              <a:buClrTx/>
              <a:buFontTx/>
              <a:buNone/>
            </a:pPr>
            <a:r>
              <a:rPr kumimoji="1" lang="en-US" altLang="zh-CN" sz="1800"/>
              <a:t>           </a:t>
            </a:r>
            <a:r>
              <a:rPr kumimoji="1" lang="zh-CN" altLang="en-US" sz="1800"/>
              <a:t>第三部分操作代码</a:t>
            </a:r>
            <a:r>
              <a:rPr kumimoji="1" lang="en-US" altLang="zh-CN" sz="1800"/>
              <a:t>;</a:t>
            </a:r>
          </a:p>
          <a:p>
            <a:pPr algn="just">
              <a:spcBef>
                <a:spcPct val="0"/>
              </a:spcBef>
              <a:buClrTx/>
              <a:buFontTx/>
              <a:buNone/>
            </a:pPr>
            <a:r>
              <a:rPr kumimoji="1" lang="en-US" altLang="zh-CN" sz="1800"/>
              <a:t>            …</a:t>
            </a:r>
          </a:p>
          <a:p>
            <a:pPr algn="just">
              <a:spcBef>
                <a:spcPct val="0"/>
              </a:spcBef>
              <a:buClrTx/>
              <a:buFontTx/>
              <a:buNone/>
            </a:pPr>
            <a:r>
              <a:rPr kumimoji="1" lang="en-US" altLang="zh-CN" sz="1800"/>
              <a:t>      }</a:t>
            </a:r>
          </a:p>
          <a:p>
            <a:pPr algn="just">
              <a:spcBef>
                <a:spcPct val="0"/>
              </a:spcBef>
              <a:buClrTx/>
              <a:buFontTx/>
              <a:buNone/>
            </a:pPr>
            <a:r>
              <a:rPr kumimoji="1" lang="en-US" altLang="zh-CN" sz="1800"/>
              <a:t>}</a:t>
            </a:r>
          </a:p>
        </p:txBody>
      </p:sp>
      <p:sp>
        <p:nvSpPr>
          <p:cNvPr id="44040" name="Rectangle 8"/>
          <p:cNvSpPr>
            <a:spLocks noChangeArrowheads="1"/>
          </p:cNvSpPr>
          <p:nvPr/>
        </p:nvSpPr>
        <p:spPr bwMode="auto">
          <a:xfrm>
            <a:off x="5956300" y="2570163"/>
            <a:ext cx="39751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800">
                <a:ea typeface="黑体" panose="02010609060101010101" pitchFamily="49" charset="-122"/>
              </a:rPr>
              <a:t>各种时间顺序控制任务可以用这种结构的任务函数实现。</a:t>
            </a:r>
          </a:p>
        </p:txBody>
      </p:sp>
      <p:grpSp>
        <p:nvGrpSpPr>
          <p:cNvPr id="44043" name="Group 11"/>
          <p:cNvGrpSpPr/>
          <p:nvPr/>
        </p:nvGrpSpPr>
        <p:grpSpPr bwMode="auto">
          <a:xfrm>
            <a:off x="5565776" y="4213225"/>
            <a:ext cx="4492625" cy="336550"/>
            <a:chOff x="2687" y="2227"/>
            <a:chExt cx="2623" cy="212"/>
          </a:xfrm>
        </p:grpSpPr>
        <p:grpSp>
          <p:nvGrpSpPr>
            <p:cNvPr id="27687" name="Group 12"/>
            <p:cNvGrpSpPr/>
            <p:nvPr/>
          </p:nvGrpSpPr>
          <p:grpSpPr bwMode="auto">
            <a:xfrm>
              <a:off x="2921" y="2227"/>
              <a:ext cx="2389" cy="212"/>
              <a:chOff x="2645" y="1815"/>
              <a:chExt cx="944" cy="679"/>
            </a:xfrm>
          </p:grpSpPr>
          <p:sp>
            <p:nvSpPr>
              <p:cNvPr id="27689" name="Rectangle 13"/>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调用</a:t>
                </a:r>
                <a:r>
                  <a:rPr kumimoji="1" lang="en-US" altLang="zh-CN" sz="1600"/>
                  <a:t>OSTimeDly( )</a:t>
                </a:r>
                <a:r>
                  <a:rPr kumimoji="1" lang="zh-CN" altLang="en-US" sz="1600"/>
                  <a:t>或</a:t>
                </a:r>
                <a:r>
                  <a:rPr kumimoji="1" lang="en-US" altLang="zh-CN" sz="1600"/>
                  <a:t>OSTimeDlyHMSM( ) </a:t>
                </a:r>
              </a:p>
            </p:txBody>
          </p:sp>
          <p:sp>
            <p:nvSpPr>
              <p:cNvPr id="27690" name="AutoShape 14"/>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27688" name="Freeform 15"/>
            <p:cNvSpPr/>
            <p:nvPr/>
          </p:nvSpPr>
          <p:spPr bwMode="auto">
            <a:xfrm rot="5400000">
              <a:off x="2769" y="2251"/>
              <a:ext cx="69" cy="234"/>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4048" name="Rectangle 16"/>
          <p:cNvSpPr>
            <a:spLocks noChangeArrowheads="1"/>
          </p:cNvSpPr>
          <p:nvPr/>
        </p:nvSpPr>
        <p:spPr bwMode="auto">
          <a:xfrm>
            <a:off x="2460625" y="3773489"/>
            <a:ext cx="3105150" cy="2508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4049" name="Rectangle 17"/>
          <p:cNvSpPr>
            <a:spLocks noChangeArrowheads="1"/>
          </p:cNvSpPr>
          <p:nvPr/>
        </p:nvSpPr>
        <p:spPr bwMode="auto">
          <a:xfrm>
            <a:off x="2460625" y="4610101"/>
            <a:ext cx="3105150" cy="2444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4050" name="Rectangle 18"/>
          <p:cNvSpPr>
            <a:spLocks noChangeArrowheads="1"/>
          </p:cNvSpPr>
          <p:nvPr/>
        </p:nvSpPr>
        <p:spPr bwMode="auto">
          <a:xfrm>
            <a:off x="2460625" y="4338639"/>
            <a:ext cx="3105150" cy="268287"/>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4051" name="Rectangle 19"/>
          <p:cNvSpPr>
            <a:spLocks noChangeArrowheads="1"/>
          </p:cNvSpPr>
          <p:nvPr/>
        </p:nvSpPr>
        <p:spPr bwMode="auto">
          <a:xfrm>
            <a:off x="2459038" y="4024314"/>
            <a:ext cx="3105150" cy="3143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44052" name="Group 20"/>
          <p:cNvGrpSpPr/>
          <p:nvPr/>
        </p:nvGrpSpPr>
        <p:grpSpPr bwMode="auto">
          <a:xfrm>
            <a:off x="5565776" y="4808538"/>
            <a:ext cx="4492625" cy="336550"/>
            <a:chOff x="2687" y="2227"/>
            <a:chExt cx="2623" cy="212"/>
          </a:xfrm>
        </p:grpSpPr>
        <p:grpSp>
          <p:nvGrpSpPr>
            <p:cNvPr id="27683" name="Group 21"/>
            <p:cNvGrpSpPr/>
            <p:nvPr/>
          </p:nvGrpSpPr>
          <p:grpSpPr bwMode="auto">
            <a:xfrm>
              <a:off x="2921" y="2227"/>
              <a:ext cx="2389" cy="212"/>
              <a:chOff x="2645" y="1815"/>
              <a:chExt cx="944" cy="679"/>
            </a:xfrm>
          </p:grpSpPr>
          <p:sp>
            <p:nvSpPr>
              <p:cNvPr id="27685" name="Rectangle 22"/>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调用</a:t>
                </a:r>
                <a:r>
                  <a:rPr kumimoji="1" lang="en-US" altLang="zh-CN" sz="1600"/>
                  <a:t>OSTimeDly( )</a:t>
                </a:r>
                <a:r>
                  <a:rPr kumimoji="1" lang="zh-CN" altLang="en-US" sz="1600"/>
                  <a:t>或</a:t>
                </a:r>
                <a:r>
                  <a:rPr kumimoji="1" lang="en-US" altLang="zh-CN" sz="1600"/>
                  <a:t>OSTimeDlyHMSM( ) </a:t>
                </a:r>
              </a:p>
            </p:txBody>
          </p:sp>
          <p:sp>
            <p:nvSpPr>
              <p:cNvPr id="27686" name="AutoShape 23"/>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27684" name="Freeform 24"/>
            <p:cNvSpPr/>
            <p:nvPr/>
          </p:nvSpPr>
          <p:spPr bwMode="auto">
            <a:xfrm rot="5400000">
              <a:off x="2769" y="2251"/>
              <a:ext cx="69" cy="234"/>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4062" name="Group 30"/>
          <p:cNvGrpSpPr/>
          <p:nvPr/>
        </p:nvGrpSpPr>
        <p:grpSpPr bwMode="auto">
          <a:xfrm>
            <a:off x="5565776" y="3617913"/>
            <a:ext cx="4492625" cy="336550"/>
            <a:chOff x="2687" y="2227"/>
            <a:chExt cx="2623" cy="212"/>
          </a:xfrm>
        </p:grpSpPr>
        <p:grpSp>
          <p:nvGrpSpPr>
            <p:cNvPr id="27679" name="Group 31"/>
            <p:cNvGrpSpPr/>
            <p:nvPr/>
          </p:nvGrpSpPr>
          <p:grpSpPr bwMode="auto">
            <a:xfrm>
              <a:off x="2921" y="2227"/>
              <a:ext cx="2389" cy="212"/>
              <a:chOff x="2645" y="1815"/>
              <a:chExt cx="944" cy="679"/>
            </a:xfrm>
          </p:grpSpPr>
          <p:sp>
            <p:nvSpPr>
              <p:cNvPr id="27681" name="Rectangle 32"/>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等待信号量、消息</a:t>
                </a:r>
              </a:p>
            </p:txBody>
          </p:sp>
          <p:sp>
            <p:nvSpPr>
              <p:cNvPr id="27682" name="AutoShape 33"/>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27680" name="Freeform 34"/>
            <p:cNvSpPr/>
            <p:nvPr/>
          </p:nvSpPr>
          <p:spPr bwMode="auto">
            <a:xfrm rot="5400000">
              <a:off x="2769" y="2251"/>
              <a:ext cx="69" cy="234"/>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4067" name="Rectangle 35"/>
          <p:cNvSpPr>
            <a:spLocks noChangeArrowheads="1"/>
          </p:cNvSpPr>
          <p:nvPr/>
        </p:nvSpPr>
        <p:spPr bwMode="auto">
          <a:xfrm>
            <a:off x="2460625" y="5126039"/>
            <a:ext cx="3105150" cy="268287"/>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4068" name="Rectangle 36"/>
          <p:cNvSpPr>
            <a:spLocks noChangeArrowheads="1"/>
          </p:cNvSpPr>
          <p:nvPr/>
        </p:nvSpPr>
        <p:spPr bwMode="auto">
          <a:xfrm>
            <a:off x="2460625" y="4854575"/>
            <a:ext cx="3105150" cy="268288"/>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4069" name="Rectangle 37"/>
          <p:cNvSpPr>
            <a:spLocks noChangeArrowheads="1"/>
          </p:cNvSpPr>
          <p:nvPr/>
        </p:nvSpPr>
        <p:spPr bwMode="auto">
          <a:xfrm>
            <a:off x="2460625" y="5394325"/>
            <a:ext cx="3105150" cy="268288"/>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4070" name="Rectangle 38"/>
          <p:cNvSpPr>
            <a:spLocks noChangeArrowheads="1"/>
          </p:cNvSpPr>
          <p:nvPr/>
        </p:nvSpPr>
        <p:spPr bwMode="auto">
          <a:xfrm>
            <a:off x="2460625" y="3503614"/>
            <a:ext cx="3105150" cy="268287"/>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44071" name="Group 39"/>
          <p:cNvGrpSpPr/>
          <p:nvPr/>
        </p:nvGrpSpPr>
        <p:grpSpPr bwMode="auto">
          <a:xfrm>
            <a:off x="5565776" y="5281613"/>
            <a:ext cx="4492625" cy="336550"/>
            <a:chOff x="2687" y="2227"/>
            <a:chExt cx="2623" cy="212"/>
          </a:xfrm>
        </p:grpSpPr>
        <p:grpSp>
          <p:nvGrpSpPr>
            <p:cNvPr id="27675" name="Group 40"/>
            <p:cNvGrpSpPr/>
            <p:nvPr/>
          </p:nvGrpSpPr>
          <p:grpSpPr bwMode="auto">
            <a:xfrm>
              <a:off x="2921" y="2227"/>
              <a:ext cx="2389" cy="212"/>
              <a:chOff x="2645" y="1815"/>
              <a:chExt cx="944" cy="679"/>
            </a:xfrm>
          </p:grpSpPr>
          <p:sp>
            <p:nvSpPr>
              <p:cNvPr id="27677" name="Rectangle 41"/>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其他任务代码</a:t>
                </a:r>
              </a:p>
            </p:txBody>
          </p:sp>
          <p:sp>
            <p:nvSpPr>
              <p:cNvPr id="27678" name="AutoShape 42"/>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27676" name="Freeform 43"/>
            <p:cNvSpPr/>
            <p:nvPr/>
          </p:nvSpPr>
          <p:spPr bwMode="auto">
            <a:xfrm rot="5400000">
              <a:off x="2769" y="2251"/>
              <a:ext cx="69" cy="234"/>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4076" name="Group 44"/>
          <p:cNvGrpSpPr/>
          <p:nvPr/>
        </p:nvGrpSpPr>
        <p:grpSpPr bwMode="auto">
          <a:xfrm>
            <a:off x="5565776" y="3321050"/>
            <a:ext cx="4492625" cy="336550"/>
            <a:chOff x="2687" y="2227"/>
            <a:chExt cx="2623" cy="212"/>
          </a:xfrm>
        </p:grpSpPr>
        <p:grpSp>
          <p:nvGrpSpPr>
            <p:cNvPr id="27671" name="Group 45"/>
            <p:cNvGrpSpPr/>
            <p:nvPr/>
          </p:nvGrpSpPr>
          <p:grpSpPr bwMode="auto">
            <a:xfrm>
              <a:off x="2921" y="2227"/>
              <a:ext cx="2389" cy="212"/>
              <a:chOff x="2645" y="1815"/>
              <a:chExt cx="944" cy="679"/>
            </a:xfrm>
          </p:grpSpPr>
          <p:sp>
            <p:nvSpPr>
              <p:cNvPr id="27673" name="Rectangle 46"/>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无限循环</a:t>
                </a:r>
              </a:p>
            </p:txBody>
          </p:sp>
          <p:sp>
            <p:nvSpPr>
              <p:cNvPr id="27674" name="AutoShape 47"/>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27672" name="Freeform 48"/>
            <p:cNvSpPr/>
            <p:nvPr/>
          </p:nvSpPr>
          <p:spPr bwMode="auto">
            <a:xfrm rot="5400000">
              <a:off x="2769" y="2251"/>
              <a:ext cx="69" cy="234"/>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4081" name="Rectangle 49"/>
          <p:cNvSpPr>
            <a:spLocks noChangeArrowheads="1"/>
          </p:cNvSpPr>
          <p:nvPr/>
        </p:nvSpPr>
        <p:spPr bwMode="auto">
          <a:xfrm>
            <a:off x="2397126" y="2492375"/>
            <a:ext cx="7731125" cy="3900488"/>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44037"/>
                                        </p:tgtEl>
                                        <p:attrNameLst>
                                          <p:attrName>style.visibility</p:attrName>
                                        </p:attrNameLst>
                                      </p:cBhvr>
                                      <p:to>
                                        <p:strVal val="visible"/>
                                      </p:to>
                                    </p:set>
                                    <p:animEffect transition="in" filter="blinds(horizontal)">
                                      <p:cBhvr>
                                        <p:cTn id="7" dur="500"/>
                                        <p:tgtEl>
                                          <p:spTgt spid="4403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44038"/>
                                        </p:tgtEl>
                                        <p:attrNameLst>
                                          <p:attrName>style.visibility</p:attrName>
                                        </p:attrNameLst>
                                      </p:cBhvr>
                                      <p:to>
                                        <p:strVal val="visible"/>
                                      </p:to>
                                    </p:set>
                                    <p:animEffect transition="in" filter="blinds(horizontal)">
                                      <p:cBhvr>
                                        <p:cTn id="11" dur="500"/>
                                        <p:tgtEl>
                                          <p:spTgt spid="44038"/>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44081"/>
                                        </p:tgtEl>
                                        <p:attrNameLst>
                                          <p:attrName>style.visibility</p:attrName>
                                        </p:attrNameLst>
                                      </p:cBhvr>
                                      <p:to>
                                        <p:strVal val="visible"/>
                                      </p:to>
                                    </p:set>
                                    <p:animEffect transition="in" filter="slide(fromBottom)">
                                      <p:cBhvr>
                                        <p:cTn id="15" dur="500"/>
                                        <p:tgtEl>
                                          <p:spTgt spid="44081"/>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44039"/>
                                        </p:tgtEl>
                                        <p:attrNameLst>
                                          <p:attrName>style.visibility</p:attrName>
                                        </p:attrNameLst>
                                      </p:cBhvr>
                                      <p:to>
                                        <p:strVal val="visible"/>
                                      </p:to>
                                    </p:se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44048"/>
                                        </p:tgtEl>
                                        <p:attrNameLst>
                                          <p:attrName>style.visibility</p:attrName>
                                        </p:attrNameLst>
                                      </p:cBhvr>
                                      <p:to>
                                        <p:strVal val="visible"/>
                                      </p:to>
                                    </p:set>
                                    <p:animEffect transition="in" filter="wipe(up)">
                                      <p:cBhvr>
                                        <p:cTn id="22" dur="500"/>
                                        <p:tgtEl>
                                          <p:spTgt spid="44048"/>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44062"/>
                                        </p:tgtEl>
                                        <p:attrNameLst>
                                          <p:attrName>style.visibility</p:attrName>
                                        </p:attrNameLst>
                                      </p:cBhvr>
                                      <p:to>
                                        <p:strVal val="visible"/>
                                      </p:to>
                                    </p:set>
                                    <p:animEffect transition="in" filter="wipe(left)">
                                      <p:cBhvr>
                                        <p:cTn id="26" dur="500"/>
                                        <p:tgtEl>
                                          <p:spTgt spid="44062"/>
                                        </p:tgtEl>
                                      </p:cBhvr>
                                    </p:animEffect>
                                  </p:childTnLst>
                                </p:cTn>
                              </p:par>
                            </p:childTnLst>
                          </p:cTn>
                        </p:par>
                        <p:par>
                          <p:cTn id="27" fill="hold">
                            <p:stCondLst>
                              <p:cond delay="2500"/>
                            </p:stCondLst>
                            <p:childTnLst>
                              <p:par>
                                <p:cTn id="28" presetID="22" presetClass="entr" presetSubtype="1" fill="hold" grpId="0" nodeType="afterEffect">
                                  <p:stCondLst>
                                    <p:cond delay="0"/>
                                  </p:stCondLst>
                                  <p:childTnLst>
                                    <p:set>
                                      <p:cBhvr>
                                        <p:cTn id="29" dur="1" fill="hold">
                                          <p:stCondLst>
                                            <p:cond delay="0"/>
                                          </p:stCondLst>
                                        </p:cTn>
                                        <p:tgtEl>
                                          <p:spTgt spid="44051"/>
                                        </p:tgtEl>
                                        <p:attrNameLst>
                                          <p:attrName>style.visibility</p:attrName>
                                        </p:attrNameLst>
                                      </p:cBhvr>
                                      <p:to>
                                        <p:strVal val="visible"/>
                                      </p:to>
                                    </p:set>
                                    <p:animEffect transition="in" filter="wipe(up)">
                                      <p:cBhvr>
                                        <p:cTn id="30" dur="500"/>
                                        <p:tgtEl>
                                          <p:spTgt spid="44051"/>
                                        </p:tgtEl>
                                      </p:cBhvr>
                                    </p:animEffect>
                                  </p:childTnLst>
                                </p:cTn>
                              </p:par>
                            </p:childTnLst>
                          </p:cTn>
                        </p:par>
                        <p:par>
                          <p:cTn id="31" fill="hold">
                            <p:stCondLst>
                              <p:cond delay="3000"/>
                            </p:stCondLst>
                            <p:childTnLst>
                              <p:par>
                                <p:cTn id="32" presetID="22" presetClass="entr" presetSubtype="1" fill="hold" grpId="0" nodeType="afterEffect">
                                  <p:stCondLst>
                                    <p:cond delay="0"/>
                                  </p:stCondLst>
                                  <p:childTnLst>
                                    <p:set>
                                      <p:cBhvr>
                                        <p:cTn id="33" dur="1" fill="hold">
                                          <p:stCondLst>
                                            <p:cond delay="0"/>
                                          </p:stCondLst>
                                        </p:cTn>
                                        <p:tgtEl>
                                          <p:spTgt spid="44050"/>
                                        </p:tgtEl>
                                        <p:attrNameLst>
                                          <p:attrName>style.visibility</p:attrName>
                                        </p:attrNameLst>
                                      </p:cBhvr>
                                      <p:to>
                                        <p:strVal val="visible"/>
                                      </p:to>
                                    </p:set>
                                    <p:animEffect transition="in" filter="wipe(up)">
                                      <p:cBhvr>
                                        <p:cTn id="34" dur="500"/>
                                        <p:tgtEl>
                                          <p:spTgt spid="44050"/>
                                        </p:tgtEl>
                                      </p:cBhvr>
                                    </p:animEffect>
                                  </p:childTnLst>
                                </p:cTn>
                              </p:par>
                            </p:childTnLst>
                          </p:cTn>
                        </p:par>
                        <p:par>
                          <p:cTn id="35" fill="hold">
                            <p:stCondLst>
                              <p:cond delay="3500"/>
                            </p:stCondLst>
                            <p:childTnLst>
                              <p:par>
                                <p:cTn id="36" presetID="22" presetClass="entr" presetSubtype="8" fill="hold" nodeType="afterEffect">
                                  <p:stCondLst>
                                    <p:cond delay="0"/>
                                  </p:stCondLst>
                                  <p:childTnLst>
                                    <p:set>
                                      <p:cBhvr>
                                        <p:cTn id="37" dur="1" fill="hold">
                                          <p:stCondLst>
                                            <p:cond delay="0"/>
                                          </p:stCondLst>
                                        </p:cTn>
                                        <p:tgtEl>
                                          <p:spTgt spid="44043"/>
                                        </p:tgtEl>
                                        <p:attrNameLst>
                                          <p:attrName>style.visibility</p:attrName>
                                        </p:attrNameLst>
                                      </p:cBhvr>
                                      <p:to>
                                        <p:strVal val="visible"/>
                                      </p:to>
                                    </p:set>
                                    <p:animEffect transition="in" filter="wipe(left)">
                                      <p:cBhvr>
                                        <p:cTn id="38" dur="500"/>
                                        <p:tgtEl>
                                          <p:spTgt spid="44043"/>
                                        </p:tgtEl>
                                      </p:cBhvr>
                                    </p:animEffect>
                                  </p:childTnLst>
                                </p:cTn>
                              </p:par>
                            </p:childTnLst>
                          </p:cTn>
                        </p:par>
                        <p:par>
                          <p:cTn id="39" fill="hold">
                            <p:stCondLst>
                              <p:cond delay="4000"/>
                            </p:stCondLst>
                            <p:childTnLst>
                              <p:par>
                                <p:cTn id="40" presetID="22" presetClass="entr" presetSubtype="1" fill="hold" grpId="0" nodeType="afterEffect">
                                  <p:stCondLst>
                                    <p:cond delay="0"/>
                                  </p:stCondLst>
                                  <p:childTnLst>
                                    <p:set>
                                      <p:cBhvr>
                                        <p:cTn id="41" dur="1" fill="hold">
                                          <p:stCondLst>
                                            <p:cond delay="0"/>
                                          </p:stCondLst>
                                        </p:cTn>
                                        <p:tgtEl>
                                          <p:spTgt spid="44049"/>
                                        </p:tgtEl>
                                        <p:attrNameLst>
                                          <p:attrName>style.visibility</p:attrName>
                                        </p:attrNameLst>
                                      </p:cBhvr>
                                      <p:to>
                                        <p:strVal val="visible"/>
                                      </p:to>
                                    </p:set>
                                    <p:animEffect transition="in" filter="wipe(up)">
                                      <p:cBhvr>
                                        <p:cTn id="42" dur="500"/>
                                        <p:tgtEl>
                                          <p:spTgt spid="44049"/>
                                        </p:tgtEl>
                                      </p:cBhvr>
                                    </p:animEffect>
                                  </p:childTnLst>
                                </p:cTn>
                              </p:par>
                            </p:childTnLst>
                          </p:cTn>
                        </p:par>
                        <p:par>
                          <p:cTn id="43" fill="hold">
                            <p:stCondLst>
                              <p:cond delay="4500"/>
                            </p:stCondLst>
                            <p:childTnLst>
                              <p:par>
                                <p:cTn id="44" presetID="22" presetClass="entr" presetSubtype="1" fill="hold" grpId="0" nodeType="afterEffect">
                                  <p:stCondLst>
                                    <p:cond delay="0"/>
                                  </p:stCondLst>
                                  <p:childTnLst>
                                    <p:set>
                                      <p:cBhvr>
                                        <p:cTn id="45" dur="1" fill="hold">
                                          <p:stCondLst>
                                            <p:cond delay="0"/>
                                          </p:stCondLst>
                                        </p:cTn>
                                        <p:tgtEl>
                                          <p:spTgt spid="44068"/>
                                        </p:tgtEl>
                                        <p:attrNameLst>
                                          <p:attrName>style.visibility</p:attrName>
                                        </p:attrNameLst>
                                      </p:cBhvr>
                                      <p:to>
                                        <p:strVal val="visible"/>
                                      </p:to>
                                    </p:set>
                                    <p:animEffect transition="in" filter="wipe(up)">
                                      <p:cBhvr>
                                        <p:cTn id="46" dur="500"/>
                                        <p:tgtEl>
                                          <p:spTgt spid="44068"/>
                                        </p:tgtEl>
                                      </p:cBhvr>
                                    </p:animEffect>
                                  </p:childTnLst>
                                </p:cTn>
                              </p:par>
                            </p:childTnLst>
                          </p:cTn>
                        </p:par>
                        <p:par>
                          <p:cTn id="47" fill="hold">
                            <p:stCondLst>
                              <p:cond delay="5000"/>
                            </p:stCondLst>
                            <p:childTnLst>
                              <p:par>
                                <p:cTn id="48" presetID="22" presetClass="entr" presetSubtype="8" fill="hold" nodeType="afterEffect">
                                  <p:stCondLst>
                                    <p:cond delay="0"/>
                                  </p:stCondLst>
                                  <p:childTnLst>
                                    <p:set>
                                      <p:cBhvr>
                                        <p:cTn id="49" dur="1" fill="hold">
                                          <p:stCondLst>
                                            <p:cond delay="0"/>
                                          </p:stCondLst>
                                        </p:cTn>
                                        <p:tgtEl>
                                          <p:spTgt spid="44052"/>
                                        </p:tgtEl>
                                        <p:attrNameLst>
                                          <p:attrName>style.visibility</p:attrName>
                                        </p:attrNameLst>
                                      </p:cBhvr>
                                      <p:to>
                                        <p:strVal val="visible"/>
                                      </p:to>
                                    </p:set>
                                    <p:animEffect transition="in" filter="wipe(left)">
                                      <p:cBhvr>
                                        <p:cTn id="50" dur="500"/>
                                        <p:tgtEl>
                                          <p:spTgt spid="44052"/>
                                        </p:tgtEl>
                                      </p:cBhvr>
                                    </p:animEffect>
                                  </p:childTnLst>
                                </p:cTn>
                              </p:par>
                            </p:childTnLst>
                          </p:cTn>
                        </p:par>
                        <p:par>
                          <p:cTn id="51" fill="hold">
                            <p:stCondLst>
                              <p:cond delay="5500"/>
                            </p:stCondLst>
                            <p:childTnLst>
                              <p:par>
                                <p:cTn id="52" presetID="22" presetClass="entr" presetSubtype="1" fill="hold" grpId="0" nodeType="afterEffect">
                                  <p:stCondLst>
                                    <p:cond delay="0"/>
                                  </p:stCondLst>
                                  <p:childTnLst>
                                    <p:set>
                                      <p:cBhvr>
                                        <p:cTn id="53" dur="1" fill="hold">
                                          <p:stCondLst>
                                            <p:cond delay="0"/>
                                          </p:stCondLst>
                                        </p:cTn>
                                        <p:tgtEl>
                                          <p:spTgt spid="44067"/>
                                        </p:tgtEl>
                                        <p:attrNameLst>
                                          <p:attrName>style.visibility</p:attrName>
                                        </p:attrNameLst>
                                      </p:cBhvr>
                                      <p:to>
                                        <p:strVal val="visible"/>
                                      </p:to>
                                    </p:set>
                                    <p:animEffect transition="in" filter="wipe(up)">
                                      <p:cBhvr>
                                        <p:cTn id="54" dur="500"/>
                                        <p:tgtEl>
                                          <p:spTgt spid="44067"/>
                                        </p:tgtEl>
                                      </p:cBhvr>
                                    </p:animEffect>
                                  </p:childTnLst>
                                </p:cTn>
                              </p:par>
                            </p:childTnLst>
                          </p:cTn>
                        </p:par>
                        <p:par>
                          <p:cTn id="55" fill="hold">
                            <p:stCondLst>
                              <p:cond delay="6000"/>
                            </p:stCondLst>
                            <p:childTnLst>
                              <p:par>
                                <p:cTn id="56" presetID="22" presetClass="entr" presetSubtype="1" fill="hold" grpId="0" nodeType="afterEffect">
                                  <p:stCondLst>
                                    <p:cond delay="0"/>
                                  </p:stCondLst>
                                  <p:childTnLst>
                                    <p:set>
                                      <p:cBhvr>
                                        <p:cTn id="57" dur="1" fill="hold">
                                          <p:stCondLst>
                                            <p:cond delay="0"/>
                                          </p:stCondLst>
                                        </p:cTn>
                                        <p:tgtEl>
                                          <p:spTgt spid="44069"/>
                                        </p:tgtEl>
                                        <p:attrNameLst>
                                          <p:attrName>style.visibility</p:attrName>
                                        </p:attrNameLst>
                                      </p:cBhvr>
                                      <p:to>
                                        <p:strVal val="visible"/>
                                      </p:to>
                                    </p:set>
                                    <p:animEffect transition="in" filter="wipe(up)">
                                      <p:cBhvr>
                                        <p:cTn id="58" dur="500"/>
                                        <p:tgtEl>
                                          <p:spTgt spid="44069"/>
                                        </p:tgtEl>
                                      </p:cBhvr>
                                    </p:animEffect>
                                  </p:childTnLst>
                                </p:cTn>
                              </p:par>
                            </p:childTnLst>
                          </p:cTn>
                        </p:par>
                        <p:par>
                          <p:cTn id="59" fill="hold">
                            <p:stCondLst>
                              <p:cond delay="6500"/>
                            </p:stCondLst>
                            <p:childTnLst>
                              <p:par>
                                <p:cTn id="60" presetID="22" presetClass="entr" presetSubtype="8" fill="hold" nodeType="afterEffect">
                                  <p:stCondLst>
                                    <p:cond delay="0"/>
                                  </p:stCondLst>
                                  <p:childTnLst>
                                    <p:set>
                                      <p:cBhvr>
                                        <p:cTn id="61" dur="1" fill="hold">
                                          <p:stCondLst>
                                            <p:cond delay="0"/>
                                          </p:stCondLst>
                                        </p:cTn>
                                        <p:tgtEl>
                                          <p:spTgt spid="44071"/>
                                        </p:tgtEl>
                                        <p:attrNameLst>
                                          <p:attrName>style.visibility</p:attrName>
                                        </p:attrNameLst>
                                      </p:cBhvr>
                                      <p:to>
                                        <p:strVal val="visible"/>
                                      </p:to>
                                    </p:set>
                                    <p:animEffect transition="in" filter="wipe(left)">
                                      <p:cBhvr>
                                        <p:cTn id="62" dur="500"/>
                                        <p:tgtEl>
                                          <p:spTgt spid="44071"/>
                                        </p:tgtEl>
                                      </p:cBhvr>
                                    </p:animEffect>
                                  </p:childTnLst>
                                </p:cTn>
                              </p:par>
                            </p:childTnLst>
                          </p:cTn>
                        </p:par>
                        <p:par>
                          <p:cTn id="63" fill="hold">
                            <p:stCondLst>
                              <p:cond delay="7000"/>
                            </p:stCondLst>
                            <p:childTnLst>
                              <p:par>
                                <p:cTn id="64" presetID="22" presetClass="entr" presetSubtype="1" fill="hold" grpId="0" nodeType="afterEffect">
                                  <p:stCondLst>
                                    <p:cond delay="0"/>
                                  </p:stCondLst>
                                  <p:childTnLst>
                                    <p:set>
                                      <p:cBhvr>
                                        <p:cTn id="65" dur="1" fill="hold">
                                          <p:stCondLst>
                                            <p:cond delay="0"/>
                                          </p:stCondLst>
                                        </p:cTn>
                                        <p:tgtEl>
                                          <p:spTgt spid="44070"/>
                                        </p:tgtEl>
                                        <p:attrNameLst>
                                          <p:attrName>style.visibility</p:attrName>
                                        </p:attrNameLst>
                                      </p:cBhvr>
                                      <p:to>
                                        <p:strVal val="visible"/>
                                      </p:to>
                                    </p:set>
                                    <p:animEffect transition="in" filter="wipe(up)">
                                      <p:cBhvr>
                                        <p:cTn id="66" dur="500"/>
                                        <p:tgtEl>
                                          <p:spTgt spid="44070"/>
                                        </p:tgtEl>
                                      </p:cBhvr>
                                    </p:animEffect>
                                  </p:childTnLst>
                                </p:cTn>
                              </p:par>
                            </p:childTnLst>
                          </p:cTn>
                        </p:par>
                        <p:par>
                          <p:cTn id="67" fill="hold">
                            <p:stCondLst>
                              <p:cond delay="7500"/>
                            </p:stCondLst>
                            <p:childTnLst>
                              <p:par>
                                <p:cTn id="68" presetID="22" presetClass="entr" presetSubtype="8" fill="hold" nodeType="afterEffect">
                                  <p:stCondLst>
                                    <p:cond delay="0"/>
                                  </p:stCondLst>
                                  <p:childTnLst>
                                    <p:set>
                                      <p:cBhvr>
                                        <p:cTn id="69" dur="1" fill="hold">
                                          <p:stCondLst>
                                            <p:cond delay="0"/>
                                          </p:stCondLst>
                                        </p:cTn>
                                        <p:tgtEl>
                                          <p:spTgt spid="44076"/>
                                        </p:tgtEl>
                                        <p:attrNameLst>
                                          <p:attrName>style.visibility</p:attrName>
                                        </p:attrNameLst>
                                      </p:cBhvr>
                                      <p:to>
                                        <p:strVal val="visible"/>
                                      </p:to>
                                    </p:set>
                                    <p:animEffect transition="in" filter="wipe(left)">
                                      <p:cBhvr>
                                        <p:cTn id="70" dur="500"/>
                                        <p:tgtEl>
                                          <p:spTgt spid="44076"/>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4040"/>
                                        </p:tgtEl>
                                        <p:attrNameLst>
                                          <p:attrName>style.visibility</p:attrName>
                                        </p:attrNameLst>
                                      </p:cBhvr>
                                      <p:to>
                                        <p:strVal val="visible"/>
                                      </p:to>
                                    </p:set>
                                  </p:childTnLst>
                                </p:cTn>
                              </p:par>
                            </p:childTnLst>
                          </p:cTn>
                        </p:par>
                        <p:par>
                          <p:cTn id="75" fill="hold">
                            <p:stCondLst>
                              <p:cond delay="0"/>
                            </p:stCondLst>
                            <p:childTnLst>
                              <p:par>
                                <p:cTn id="76" presetID="27" presetClass="emph" presetSubtype="0" fill="hold" grpId="1" nodeType="afterEffect">
                                  <p:stCondLst>
                                    <p:cond delay="0"/>
                                  </p:stCondLst>
                                  <p:childTnLst>
                                    <p:animClr clrSpc="rgb" dir="cw">
                                      <p:cBhvr override="childStyle">
                                        <p:cTn id="77" dur="250" autoRev="1" fill="hold"/>
                                        <p:tgtEl>
                                          <p:spTgt spid="44040"/>
                                        </p:tgtEl>
                                        <p:attrNameLst>
                                          <p:attrName>style.color</p:attrName>
                                        </p:attrNameLst>
                                      </p:cBhvr>
                                      <p:to>
                                        <a:schemeClr val="bg1"/>
                                      </p:to>
                                    </p:animClr>
                                    <p:animClr clrSpc="rgb" dir="cw">
                                      <p:cBhvr>
                                        <p:cTn id="78" dur="250" autoRev="1" fill="hold"/>
                                        <p:tgtEl>
                                          <p:spTgt spid="44040"/>
                                        </p:tgtEl>
                                        <p:attrNameLst>
                                          <p:attrName>fillcolor</p:attrName>
                                        </p:attrNameLst>
                                      </p:cBhvr>
                                      <p:to>
                                        <a:schemeClr val="bg1"/>
                                      </p:to>
                                    </p:animClr>
                                    <p:set>
                                      <p:cBhvr>
                                        <p:cTn id="79" dur="250" autoRev="1" fill="hold"/>
                                        <p:tgtEl>
                                          <p:spTgt spid="44040"/>
                                        </p:tgtEl>
                                        <p:attrNameLst>
                                          <p:attrName>fill.type</p:attrName>
                                        </p:attrNameLst>
                                      </p:cBhvr>
                                      <p:to>
                                        <p:strVal val="solid"/>
                                      </p:to>
                                    </p:set>
                                    <p:set>
                                      <p:cBhvr>
                                        <p:cTn id="80" dur="250" autoRev="1" fill="hold"/>
                                        <p:tgtEl>
                                          <p:spTgt spid="4404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7" grpId="0"/>
      <p:bldP spid="44038" grpId="0"/>
      <p:bldP spid="44039" grpId="0" animBg="1"/>
      <p:bldP spid="44040" grpId="0"/>
      <p:bldP spid="44040" grpId="1"/>
      <p:bldP spid="44048" grpId="0" animBg="1"/>
      <p:bldP spid="44049" grpId="0" animBg="1"/>
      <p:bldP spid="44050" grpId="0" animBg="1"/>
      <p:bldP spid="44051" grpId="0" animBg="1"/>
      <p:bldP spid="44067" grpId="0" animBg="1"/>
      <p:bldP spid="44068" grpId="0" animBg="1"/>
      <p:bldP spid="44069" grpId="0" animBg="1"/>
      <p:bldP spid="44070" grpId="0" animBg="1"/>
      <p:bldP spid="44081" grpId="0" animBg="1"/>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系统函数使用场合</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28675" name="Line 3"/>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76" name="AutoShape 4"/>
          <p:cNvSpPr>
            <a:spLocks noChangeArrowheads="1"/>
          </p:cNvSpPr>
          <p:nvPr/>
        </p:nvSpPr>
        <p:spPr bwMode="gray">
          <a:xfrm>
            <a:off x="6230938" y="651868"/>
            <a:ext cx="350996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时间管理</a:t>
            </a:r>
          </a:p>
        </p:txBody>
      </p:sp>
      <p:sp>
        <p:nvSpPr>
          <p:cNvPr id="45061" name="Rectangle 5"/>
          <p:cNvSpPr>
            <a:spLocks noChangeArrowheads="1"/>
          </p:cNvSpPr>
          <p:nvPr/>
        </p:nvSpPr>
        <p:spPr bwMode="auto">
          <a:xfrm>
            <a:off x="2405064" y="1427164"/>
            <a:ext cx="14811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3.</a:t>
            </a:r>
            <a:r>
              <a:rPr kumimoji="1" lang="zh-CN" altLang="en-US" sz="2000">
                <a:ea typeface="华文新魏" panose="02010800040101010101" pitchFamily="2" charset="-122"/>
              </a:rPr>
              <a:t>状态查询 </a:t>
            </a:r>
          </a:p>
        </p:txBody>
      </p:sp>
      <p:sp>
        <p:nvSpPr>
          <p:cNvPr id="45062" name="Rectangle 6"/>
          <p:cNvSpPr>
            <a:spLocks noChangeArrowheads="1"/>
          </p:cNvSpPr>
          <p:nvPr/>
        </p:nvSpPr>
        <p:spPr bwMode="auto">
          <a:xfrm>
            <a:off x="2405064" y="1865314"/>
            <a:ext cx="7335837"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eaLnBrk="1" hangingPunct="1">
              <a:spcBef>
                <a:spcPct val="0"/>
              </a:spcBef>
              <a:buClrTx/>
              <a:buFontTx/>
              <a:buNone/>
            </a:pPr>
            <a:r>
              <a:rPr kumimoji="1" lang="en-US" altLang="zh-CN" sz="2000">
                <a:ea typeface="华文新魏" panose="02010800040101010101" pitchFamily="2" charset="-122"/>
              </a:rPr>
              <a:t>      </a:t>
            </a:r>
            <a:r>
              <a:rPr kumimoji="1" lang="zh-CN" altLang="en-US" sz="2000">
                <a:solidFill>
                  <a:srgbClr val="0070C0"/>
                </a:solidFill>
                <a:ea typeface="华文新魏" panose="02010800040101010101" pitchFamily="2" charset="-122"/>
              </a:rPr>
              <a:t>查询过程是一个无限循环过程</a:t>
            </a:r>
            <a:r>
              <a:rPr kumimoji="1" lang="zh-CN" altLang="en-US" sz="2000">
                <a:ea typeface="华文新魏" panose="02010800040101010101" pitchFamily="2" charset="-122"/>
              </a:rPr>
              <a:t>，只有当希望的状态出现以后才能退出这个无限循环，</a:t>
            </a:r>
            <a:r>
              <a:rPr kumimoji="1" lang="zh-CN" altLang="en-US" sz="2000">
                <a:solidFill>
                  <a:srgbClr val="00B050"/>
                </a:solidFill>
                <a:ea typeface="华文新魏" panose="02010800040101010101" pitchFamily="2" charset="-122"/>
              </a:rPr>
              <a:t>这种情况在实时操作系统管理下是不允许的</a:t>
            </a:r>
            <a:r>
              <a:rPr kumimoji="1" lang="zh-CN" altLang="en-US" sz="2000">
                <a:ea typeface="华文新魏" panose="02010800040101010101" pitchFamily="2" charset="-122"/>
              </a:rPr>
              <a:t>，它将剥夺低优先级任务的运行机会。解决这个问题的办法是“</a:t>
            </a:r>
            <a:r>
              <a:rPr kumimoji="1" lang="zh-CN" altLang="en-US" sz="2000">
                <a:solidFill>
                  <a:srgbClr val="FF0505"/>
                </a:solidFill>
                <a:ea typeface="华文新魏" panose="02010800040101010101" pitchFamily="2" charset="-122"/>
              </a:rPr>
              <a:t>用定时查询代替连续查询</a:t>
            </a:r>
            <a:r>
              <a:rPr kumimoji="1" lang="zh-CN" altLang="en-US" sz="2000">
                <a:ea typeface="华文新魏" panose="02010800040101010101" pitchFamily="2" charset="-122"/>
              </a:rPr>
              <a:t>” 。 </a:t>
            </a:r>
          </a:p>
        </p:txBody>
      </p:sp>
      <p:sp>
        <p:nvSpPr>
          <p:cNvPr id="45063" name="Rectangle 7"/>
          <p:cNvSpPr>
            <a:spLocks noChangeArrowheads="1"/>
          </p:cNvSpPr>
          <p:nvPr/>
        </p:nvSpPr>
        <p:spPr bwMode="auto">
          <a:xfrm>
            <a:off x="2435225" y="3392489"/>
            <a:ext cx="3765550" cy="2847975"/>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1800"/>
              <a:t>void  MyTask (void *pdata) </a:t>
            </a:r>
          </a:p>
          <a:p>
            <a:pPr algn="just">
              <a:spcBef>
                <a:spcPct val="0"/>
              </a:spcBef>
              <a:buClrTx/>
              <a:buFontTx/>
              <a:buNone/>
            </a:pPr>
            <a:r>
              <a:rPr kumimoji="1" lang="en-US" altLang="zh-CN" sz="1800"/>
              <a:t>{</a:t>
            </a:r>
          </a:p>
          <a:p>
            <a:pPr algn="just">
              <a:spcBef>
                <a:spcPct val="0"/>
              </a:spcBef>
              <a:buClrTx/>
              <a:buFontTx/>
              <a:buNone/>
            </a:pPr>
            <a:r>
              <a:rPr kumimoji="1" lang="en-US" altLang="zh-CN" sz="1800"/>
              <a:t>      </a:t>
            </a:r>
            <a:r>
              <a:rPr kumimoji="1" lang="zh-CN" altLang="en-US" sz="1800"/>
              <a:t>进行准备工作的代码</a:t>
            </a:r>
            <a:r>
              <a:rPr kumimoji="1" lang="en-US" altLang="zh-CN" sz="1800"/>
              <a:t>;</a:t>
            </a:r>
          </a:p>
          <a:p>
            <a:pPr algn="just">
              <a:spcBef>
                <a:spcPct val="0"/>
              </a:spcBef>
              <a:buClrTx/>
              <a:buFontTx/>
              <a:buNone/>
            </a:pPr>
            <a:r>
              <a:rPr kumimoji="1" lang="en-US" altLang="zh-CN" sz="1800"/>
              <a:t>      while(1) {</a:t>
            </a:r>
          </a:p>
          <a:p>
            <a:pPr algn="just">
              <a:spcBef>
                <a:spcPct val="0"/>
              </a:spcBef>
              <a:buClrTx/>
              <a:buFontTx/>
              <a:buNone/>
            </a:pPr>
            <a:r>
              <a:rPr kumimoji="1" lang="en-US" altLang="zh-CN" sz="1800"/>
              <a:t>            while (</a:t>
            </a:r>
            <a:r>
              <a:rPr kumimoji="1" lang="zh-CN" altLang="en-US" sz="1800"/>
              <a:t>查询的条件不成立</a:t>
            </a:r>
            <a:r>
              <a:rPr kumimoji="1" lang="en-US" altLang="zh-CN" sz="1800"/>
              <a:t>) {</a:t>
            </a:r>
          </a:p>
          <a:p>
            <a:pPr algn="just">
              <a:spcBef>
                <a:spcPct val="0"/>
              </a:spcBef>
              <a:buClrTx/>
              <a:buFontTx/>
              <a:buNone/>
            </a:pPr>
            <a:r>
              <a:rPr kumimoji="1" lang="en-US" altLang="zh-CN" sz="1800"/>
              <a:t>                  </a:t>
            </a:r>
            <a:r>
              <a:rPr kumimoji="1" lang="zh-CN" altLang="en-US" sz="1800"/>
              <a:t>调用系统延时函数</a:t>
            </a:r>
            <a:r>
              <a:rPr kumimoji="1" lang="en-US" altLang="zh-CN" sz="1800"/>
              <a:t>;</a:t>
            </a:r>
          </a:p>
          <a:p>
            <a:pPr algn="just">
              <a:spcBef>
                <a:spcPct val="0"/>
              </a:spcBef>
              <a:buClrTx/>
              <a:buFontTx/>
              <a:buNone/>
            </a:pPr>
            <a:r>
              <a:rPr kumimoji="1" lang="en-US" altLang="zh-CN" sz="1800"/>
              <a:t>             }</a:t>
            </a:r>
          </a:p>
          <a:p>
            <a:pPr algn="just">
              <a:spcBef>
                <a:spcPct val="0"/>
              </a:spcBef>
              <a:buClrTx/>
              <a:buFontTx/>
              <a:buNone/>
            </a:pPr>
            <a:r>
              <a:rPr kumimoji="1" lang="en-US" altLang="zh-CN" sz="1800"/>
              <a:t>             </a:t>
            </a:r>
            <a:r>
              <a:rPr kumimoji="1" lang="zh-CN" altLang="en-US" sz="1800"/>
              <a:t>其它处理代码</a:t>
            </a:r>
            <a:r>
              <a:rPr kumimoji="1" lang="en-US" altLang="zh-CN" sz="1800"/>
              <a:t>;</a:t>
            </a:r>
          </a:p>
          <a:p>
            <a:pPr algn="just">
              <a:spcBef>
                <a:spcPct val="0"/>
              </a:spcBef>
              <a:buClrTx/>
              <a:buFontTx/>
              <a:buNone/>
            </a:pPr>
            <a:r>
              <a:rPr kumimoji="1" lang="en-US" altLang="zh-CN" sz="1800"/>
              <a:t>      }</a:t>
            </a:r>
          </a:p>
          <a:p>
            <a:pPr algn="just">
              <a:spcBef>
                <a:spcPct val="0"/>
              </a:spcBef>
              <a:buClrTx/>
              <a:buFontTx/>
              <a:buNone/>
            </a:pPr>
            <a:r>
              <a:rPr kumimoji="1" lang="en-US" altLang="zh-CN" sz="1800"/>
              <a:t>}</a:t>
            </a:r>
          </a:p>
        </p:txBody>
      </p:sp>
      <p:grpSp>
        <p:nvGrpSpPr>
          <p:cNvPr id="45088" name="Group 32"/>
          <p:cNvGrpSpPr/>
          <p:nvPr/>
        </p:nvGrpSpPr>
        <p:grpSpPr bwMode="auto">
          <a:xfrm>
            <a:off x="6192839" y="4721168"/>
            <a:ext cx="3932237" cy="584325"/>
            <a:chOff x="2852" y="3013"/>
            <a:chExt cx="2830" cy="361"/>
          </a:xfrm>
        </p:grpSpPr>
        <p:grpSp>
          <p:nvGrpSpPr>
            <p:cNvPr id="28702" name="Group 9"/>
            <p:cNvGrpSpPr/>
            <p:nvPr/>
          </p:nvGrpSpPr>
          <p:grpSpPr bwMode="auto">
            <a:xfrm>
              <a:off x="3104" y="3013"/>
              <a:ext cx="2578" cy="361"/>
              <a:chOff x="2645" y="1805"/>
              <a:chExt cx="944" cy="705"/>
            </a:xfrm>
          </p:grpSpPr>
          <p:sp>
            <p:nvSpPr>
              <p:cNvPr id="28704" name="Rectangle 10"/>
              <p:cNvSpPr>
                <a:spLocks noChangeArrowheads="1"/>
              </p:cNvSpPr>
              <p:nvPr/>
            </p:nvSpPr>
            <p:spPr bwMode="auto">
              <a:xfrm>
                <a:off x="2705" y="1805"/>
                <a:ext cx="884" cy="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不成立，延时再查询，同时让出</a:t>
                </a:r>
                <a:r>
                  <a:rPr kumimoji="1" lang="en-US" altLang="zh-CN" sz="1600"/>
                  <a:t>cpu</a:t>
                </a:r>
                <a:r>
                  <a:rPr kumimoji="1" lang="zh-CN" altLang="en-US" sz="1600"/>
                  <a:t>占有权，供低优先级任务使用</a:t>
                </a:r>
              </a:p>
            </p:txBody>
          </p:sp>
          <p:sp>
            <p:nvSpPr>
              <p:cNvPr id="28705" name="AutoShape 11"/>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28703" name="Freeform 12"/>
            <p:cNvSpPr/>
            <p:nvPr/>
          </p:nvSpPr>
          <p:spPr bwMode="auto">
            <a:xfrm rot="16200000" flipV="1">
              <a:off x="2912" y="3064"/>
              <a:ext cx="132"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5070" name="Rectangle 14"/>
          <p:cNvSpPr>
            <a:spLocks noChangeArrowheads="1"/>
          </p:cNvSpPr>
          <p:nvPr/>
        </p:nvSpPr>
        <p:spPr bwMode="auto">
          <a:xfrm>
            <a:off x="2435225" y="5372100"/>
            <a:ext cx="3765550" cy="247650"/>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5071" name="Rectangle 15"/>
          <p:cNvSpPr>
            <a:spLocks noChangeArrowheads="1"/>
          </p:cNvSpPr>
          <p:nvPr/>
        </p:nvSpPr>
        <p:spPr bwMode="auto">
          <a:xfrm>
            <a:off x="2435225" y="4813301"/>
            <a:ext cx="3765550" cy="2889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5072" name="Rectangle 16"/>
          <p:cNvSpPr>
            <a:spLocks noChangeArrowheads="1"/>
          </p:cNvSpPr>
          <p:nvPr/>
        </p:nvSpPr>
        <p:spPr bwMode="auto">
          <a:xfrm>
            <a:off x="2435226" y="4545014"/>
            <a:ext cx="3763963" cy="268287"/>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5076" name="Rectangle 20"/>
          <p:cNvSpPr>
            <a:spLocks noChangeArrowheads="1"/>
          </p:cNvSpPr>
          <p:nvPr/>
        </p:nvSpPr>
        <p:spPr bwMode="auto">
          <a:xfrm>
            <a:off x="2433638" y="4005263"/>
            <a:ext cx="3765550" cy="271462"/>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5077" name="Rectangle 21"/>
          <p:cNvSpPr>
            <a:spLocks noChangeArrowheads="1"/>
          </p:cNvSpPr>
          <p:nvPr/>
        </p:nvSpPr>
        <p:spPr bwMode="auto">
          <a:xfrm>
            <a:off x="2436813" y="4276725"/>
            <a:ext cx="3763962" cy="268288"/>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45078" name="Group 22"/>
          <p:cNvGrpSpPr/>
          <p:nvPr/>
        </p:nvGrpSpPr>
        <p:grpSpPr bwMode="auto">
          <a:xfrm>
            <a:off x="6192839" y="5273675"/>
            <a:ext cx="3932237" cy="336550"/>
            <a:chOff x="2687" y="2216"/>
            <a:chExt cx="2623" cy="234"/>
          </a:xfrm>
        </p:grpSpPr>
        <p:grpSp>
          <p:nvGrpSpPr>
            <p:cNvPr id="28698" name="Group 23"/>
            <p:cNvGrpSpPr/>
            <p:nvPr/>
          </p:nvGrpSpPr>
          <p:grpSpPr bwMode="auto">
            <a:xfrm>
              <a:off x="2921" y="2216"/>
              <a:ext cx="2389" cy="234"/>
              <a:chOff x="2645" y="1780"/>
              <a:chExt cx="944" cy="749"/>
            </a:xfrm>
          </p:grpSpPr>
          <p:sp>
            <p:nvSpPr>
              <p:cNvPr id="28700" name="Rectangle 24"/>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查询条件成立，运行后续代码</a:t>
                </a:r>
              </a:p>
            </p:txBody>
          </p:sp>
          <p:sp>
            <p:nvSpPr>
              <p:cNvPr id="28701" name="AutoShape 25"/>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28699" name="Freeform 26"/>
            <p:cNvSpPr/>
            <p:nvPr/>
          </p:nvSpPr>
          <p:spPr bwMode="auto">
            <a:xfrm rot="5400000">
              <a:off x="2769" y="2251"/>
              <a:ext cx="69" cy="234"/>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5083" name="Group 27"/>
          <p:cNvGrpSpPr/>
          <p:nvPr/>
        </p:nvGrpSpPr>
        <p:grpSpPr bwMode="auto">
          <a:xfrm>
            <a:off x="6192839" y="4421188"/>
            <a:ext cx="3932237" cy="336550"/>
            <a:chOff x="2687" y="2216"/>
            <a:chExt cx="2623" cy="234"/>
          </a:xfrm>
        </p:grpSpPr>
        <p:grpSp>
          <p:nvGrpSpPr>
            <p:cNvPr id="28694" name="Group 28"/>
            <p:cNvGrpSpPr/>
            <p:nvPr/>
          </p:nvGrpSpPr>
          <p:grpSpPr bwMode="auto">
            <a:xfrm>
              <a:off x="2921" y="2216"/>
              <a:ext cx="2389" cy="234"/>
              <a:chOff x="2645" y="1780"/>
              <a:chExt cx="944" cy="749"/>
            </a:xfrm>
          </p:grpSpPr>
          <p:sp>
            <p:nvSpPr>
              <p:cNvPr id="28696" name="Rectangle 29"/>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定时查询条件是否成立</a:t>
                </a:r>
              </a:p>
            </p:txBody>
          </p:sp>
          <p:sp>
            <p:nvSpPr>
              <p:cNvPr id="28697" name="AutoShape 30"/>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28695" name="Freeform 31"/>
            <p:cNvSpPr/>
            <p:nvPr/>
          </p:nvSpPr>
          <p:spPr bwMode="auto">
            <a:xfrm rot="5400000">
              <a:off x="2769" y="2251"/>
              <a:ext cx="69" cy="234"/>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5089" name="Group 33"/>
          <p:cNvGrpSpPr/>
          <p:nvPr/>
        </p:nvGrpSpPr>
        <p:grpSpPr bwMode="auto">
          <a:xfrm>
            <a:off x="6192839" y="4084638"/>
            <a:ext cx="3932237" cy="336550"/>
            <a:chOff x="2687" y="2216"/>
            <a:chExt cx="2623" cy="234"/>
          </a:xfrm>
        </p:grpSpPr>
        <p:grpSp>
          <p:nvGrpSpPr>
            <p:cNvPr id="28690" name="Group 34"/>
            <p:cNvGrpSpPr/>
            <p:nvPr/>
          </p:nvGrpSpPr>
          <p:grpSpPr bwMode="auto">
            <a:xfrm>
              <a:off x="2921" y="2216"/>
              <a:ext cx="2389" cy="234"/>
              <a:chOff x="2645" y="1780"/>
              <a:chExt cx="944" cy="749"/>
            </a:xfrm>
          </p:grpSpPr>
          <p:sp>
            <p:nvSpPr>
              <p:cNvPr id="28692" name="Rectangle 35"/>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无限循环</a:t>
                </a:r>
              </a:p>
            </p:txBody>
          </p:sp>
          <p:sp>
            <p:nvSpPr>
              <p:cNvPr id="28693" name="AutoShape 36"/>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28691" name="Freeform 37"/>
            <p:cNvSpPr/>
            <p:nvPr/>
          </p:nvSpPr>
          <p:spPr bwMode="auto">
            <a:xfrm rot="5400000">
              <a:off x="2769" y="2251"/>
              <a:ext cx="69" cy="234"/>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5094" name="Rectangle 38"/>
          <p:cNvSpPr>
            <a:spLocks noChangeArrowheads="1"/>
          </p:cNvSpPr>
          <p:nvPr/>
        </p:nvSpPr>
        <p:spPr bwMode="auto">
          <a:xfrm>
            <a:off x="2384426" y="3284539"/>
            <a:ext cx="7851775" cy="3024187"/>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45061"/>
                                        </p:tgtEl>
                                        <p:attrNameLst>
                                          <p:attrName>style.visibility</p:attrName>
                                        </p:attrNameLst>
                                      </p:cBhvr>
                                      <p:to>
                                        <p:strVal val="visible"/>
                                      </p:to>
                                    </p:set>
                                    <p:animEffect transition="in" filter="blinds(horizontal)">
                                      <p:cBhvr>
                                        <p:cTn id="7" dur="500"/>
                                        <p:tgtEl>
                                          <p:spTgt spid="45061"/>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45062"/>
                                        </p:tgtEl>
                                        <p:attrNameLst>
                                          <p:attrName>style.visibility</p:attrName>
                                        </p:attrNameLst>
                                      </p:cBhvr>
                                      <p:to>
                                        <p:strVal val="visible"/>
                                      </p:to>
                                    </p:set>
                                    <p:animEffect transition="in" filter="blinds(horizontal)">
                                      <p:cBhvr>
                                        <p:cTn id="11" dur="500"/>
                                        <p:tgtEl>
                                          <p:spTgt spid="45062"/>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45094"/>
                                        </p:tgtEl>
                                        <p:attrNameLst>
                                          <p:attrName>style.visibility</p:attrName>
                                        </p:attrNameLst>
                                      </p:cBhvr>
                                      <p:to>
                                        <p:strVal val="visible"/>
                                      </p:to>
                                    </p:set>
                                    <p:animEffect transition="in" filter="slide(fromBottom)">
                                      <p:cBhvr>
                                        <p:cTn id="15" dur="500"/>
                                        <p:tgtEl>
                                          <p:spTgt spid="45094"/>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45063"/>
                                        </p:tgtEl>
                                        <p:attrNameLst>
                                          <p:attrName>style.visibility</p:attrName>
                                        </p:attrNameLst>
                                      </p:cBhvr>
                                      <p:to>
                                        <p:strVal val="visible"/>
                                      </p:to>
                                    </p:se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45076"/>
                                        </p:tgtEl>
                                        <p:attrNameLst>
                                          <p:attrName>style.visibility</p:attrName>
                                        </p:attrNameLst>
                                      </p:cBhvr>
                                      <p:to>
                                        <p:strVal val="visible"/>
                                      </p:to>
                                    </p:set>
                                    <p:animEffect transition="in" filter="wipe(up)">
                                      <p:cBhvr>
                                        <p:cTn id="22" dur="500"/>
                                        <p:tgtEl>
                                          <p:spTgt spid="45076"/>
                                        </p:tgtEl>
                                      </p:cBhvr>
                                    </p:animEffect>
                                  </p:childTnLst>
                                </p:cTn>
                              </p:par>
                            </p:childTnLst>
                          </p:cTn>
                        </p:par>
                        <p:par>
                          <p:cTn id="23" fill="hold">
                            <p:stCondLst>
                              <p:cond delay="2000"/>
                            </p:stCondLst>
                            <p:childTnLst>
                              <p:par>
                                <p:cTn id="24" presetID="22" presetClass="entr" presetSubtype="1" fill="hold" grpId="0" nodeType="afterEffect">
                                  <p:stCondLst>
                                    <p:cond delay="0"/>
                                  </p:stCondLst>
                                  <p:childTnLst>
                                    <p:set>
                                      <p:cBhvr>
                                        <p:cTn id="25" dur="1" fill="hold">
                                          <p:stCondLst>
                                            <p:cond delay="0"/>
                                          </p:stCondLst>
                                        </p:cTn>
                                        <p:tgtEl>
                                          <p:spTgt spid="45072"/>
                                        </p:tgtEl>
                                        <p:attrNameLst>
                                          <p:attrName>style.visibility</p:attrName>
                                        </p:attrNameLst>
                                      </p:cBhvr>
                                      <p:to>
                                        <p:strVal val="visible"/>
                                      </p:to>
                                    </p:set>
                                    <p:animEffect transition="in" filter="wipe(up)">
                                      <p:cBhvr>
                                        <p:cTn id="26" dur="500"/>
                                        <p:tgtEl>
                                          <p:spTgt spid="45072"/>
                                        </p:tgtEl>
                                      </p:cBhvr>
                                    </p:animEffect>
                                  </p:childTnLst>
                                </p:cTn>
                              </p:par>
                            </p:childTnLst>
                          </p:cTn>
                        </p:par>
                        <p:par>
                          <p:cTn id="27" fill="hold">
                            <p:stCondLst>
                              <p:cond delay="2500"/>
                            </p:stCondLst>
                            <p:childTnLst>
                              <p:par>
                                <p:cTn id="28" presetID="22" presetClass="entr" presetSubtype="8" fill="hold" nodeType="afterEffect">
                                  <p:stCondLst>
                                    <p:cond delay="0"/>
                                  </p:stCondLst>
                                  <p:childTnLst>
                                    <p:set>
                                      <p:cBhvr>
                                        <p:cTn id="29" dur="1" fill="hold">
                                          <p:stCondLst>
                                            <p:cond delay="0"/>
                                          </p:stCondLst>
                                        </p:cTn>
                                        <p:tgtEl>
                                          <p:spTgt spid="45083"/>
                                        </p:tgtEl>
                                        <p:attrNameLst>
                                          <p:attrName>style.visibility</p:attrName>
                                        </p:attrNameLst>
                                      </p:cBhvr>
                                      <p:to>
                                        <p:strVal val="visible"/>
                                      </p:to>
                                    </p:set>
                                    <p:animEffect transition="in" filter="wipe(left)">
                                      <p:cBhvr>
                                        <p:cTn id="30" dur="500"/>
                                        <p:tgtEl>
                                          <p:spTgt spid="45083"/>
                                        </p:tgtEl>
                                      </p:cBhvr>
                                    </p:animEffect>
                                  </p:childTnLst>
                                </p:cTn>
                              </p:par>
                            </p:childTnLst>
                          </p:cTn>
                        </p:par>
                        <p:par>
                          <p:cTn id="31" fill="hold">
                            <p:stCondLst>
                              <p:cond delay="3000"/>
                            </p:stCondLst>
                            <p:childTnLst>
                              <p:par>
                                <p:cTn id="32" presetID="22" presetClass="entr" presetSubtype="1" fill="hold" grpId="0" nodeType="afterEffect">
                                  <p:stCondLst>
                                    <p:cond delay="0"/>
                                  </p:stCondLst>
                                  <p:childTnLst>
                                    <p:set>
                                      <p:cBhvr>
                                        <p:cTn id="33" dur="1" fill="hold">
                                          <p:stCondLst>
                                            <p:cond delay="0"/>
                                          </p:stCondLst>
                                        </p:cTn>
                                        <p:tgtEl>
                                          <p:spTgt spid="45071"/>
                                        </p:tgtEl>
                                        <p:attrNameLst>
                                          <p:attrName>style.visibility</p:attrName>
                                        </p:attrNameLst>
                                      </p:cBhvr>
                                      <p:to>
                                        <p:strVal val="visible"/>
                                      </p:to>
                                    </p:set>
                                    <p:animEffect transition="in" filter="wipe(up)">
                                      <p:cBhvr>
                                        <p:cTn id="34" dur="500"/>
                                        <p:tgtEl>
                                          <p:spTgt spid="45071"/>
                                        </p:tgtEl>
                                      </p:cBhvr>
                                    </p:animEffect>
                                  </p:childTnLst>
                                </p:cTn>
                              </p:par>
                            </p:childTnLst>
                          </p:cTn>
                        </p:par>
                        <p:par>
                          <p:cTn id="35" fill="hold">
                            <p:stCondLst>
                              <p:cond delay="3500"/>
                            </p:stCondLst>
                            <p:childTnLst>
                              <p:par>
                                <p:cTn id="36" presetID="22" presetClass="entr" presetSubtype="8" fill="hold" nodeType="afterEffect">
                                  <p:stCondLst>
                                    <p:cond delay="0"/>
                                  </p:stCondLst>
                                  <p:childTnLst>
                                    <p:set>
                                      <p:cBhvr>
                                        <p:cTn id="37" dur="1" fill="hold">
                                          <p:stCondLst>
                                            <p:cond delay="0"/>
                                          </p:stCondLst>
                                        </p:cTn>
                                        <p:tgtEl>
                                          <p:spTgt spid="45088"/>
                                        </p:tgtEl>
                                        <p:attrNameLst>
                                          <p:attrName>style.visibility</p:attrName>
                                        </p:attrNameLst>
                                      </p:cBhvr>
                                      <p:to>
                                        <p:strVal val="visible"/>
                                      </p:to>
                                    </p:set>
                                    <p:animEffect transition="in" filter="wipe(left)">
                                      <p:cBhvr>
                                        <p:cTn id="38" dur="500"/>
                                        <p:tgtEl>
                                          <p:spTgt spid="45088"/>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45070"/>
                                        </p:tgtEl>
                                        <p:attrNameLst>
                                          <p:attrName>style.visibility</p:attrName>
                                        </p:attrNameLst>
                                      </p:cBhvr>
                                      <p:to>
                                        <p:strVal val="visible"/>
                                      </p:to>
                                    </p:set>
                                    <p:animEffect transition="in" filter="wipe(up)">
                                      <p:cBhvr>
                                        <p:cTn id="43" dur="500"/>
                                        <p:tgtEl>
                                          <p:spTgt spid="45070"/>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45078"/>
                                        </p:tgtEl>
                                        <p:attrNameLst>
                                          <p:attrName>style.visibility</p:attrName>
                                        </p:attrNameLst>
                                      </p:cBhvr>
                                      <p:to>
                                        <p:strVal val="visible"/>
                                      </p:to>
                                    </p:set>
                                    <p:animEffect transition="in" filter="wipe(left)">
                                      <p:cBhvr>
                                        <p:cTn id="47" dur="500"/>
                                        <p:tgtEl>
                                          <p:spTgt spid="45078"/>
                                        </p:tgtEl>
                                      </p:cBhvr>
                                    </p:animEffect>
                                  </p:childTnLst>
                                </p:cTn>
                              </p:par>
                            </p:childTnLst>
                          </p:cTn>
                        </p:par>
                        <p:par>
                          <p:cTn id="48" fill="hold">
                            <p:stCondLst>
                              <p:cond delay="1000"/>
                            </p:stCondLst>
                            <p:childTnLst>
                              <p:par>
                                <p:cTn id="49" presetID="22" presetClass="entr" presetSubtype="1" fill="hold" grpId="0" nodeType="afterEffect">
                                  <p:stCondLst>
                                    <p:cond delay="0"/>
                                  </p:stCondLst>
                                  <p:childTnLst>
                                    <p:set>
                                      <p:cBhvr>
                                        <p:cTn id="50" dur="1" fill="hold">
                                          <p:stCondLst>
                                            <p:cond delay="0"/>
                                          </p:stCondLst>
                                        </p:cTn>
                                        <p:tgtEl>
                                          <p:spTgt spid="45077"/>
                                        </p:tgtEl>
                                        <p:attrNameLst>
                                          <p:attrName>style.visibility</p:attrName>
                                        </p:attrNameLst>
                                      </p:cBhvr>
                                      <p:to>
                                        <p:strVal val="visible"/>
                                      </p:to>
                                    </p:set>
                                    <p:animEffect transition="in" filter="wipe(up)">
                                      <p:cBhvr>
                                        <p:cTn id="51" dur="500"/>
                                        <p:tgtEl>
                                          <p:spTgt spid="45077"/>
                                        </p:tgtEl>
                                      </p:cBhvr>
                                    </p:animEffect>
                                  </p:childTnLst>
                                </p:cTn>
                              </p:par>
                            </p:childTnLst>
                          </p:cTn>
                        </p:par>
                        <p:par>
                          <p:cTn id="52" fill="hold">
                            <p:stCondLst>
                              <p:cond delay="1500"/>
                            </p:stCondLst>
                            <p:childTnLst>
                              <p:par>
                                <p:cTn id="53" presetID="22" presetClass="entr" presetSubtype="8" fill="hold" nodeType="afterEffect">
                                  <p:stCondLst>
                                    <p:cond delay="0"/>
                                  </p:stCondLst>
                                  <p:childTnLst>
                                    <p:set>
                                      <p:cBhvr>
                                        <p:cTn id="54" dur="1" fill="hold">
                                          <p:stCondLst>
                                            <p:cond delay="0"/>
                                          </p:stCondLst>
                                        </p:cTn>
                                        <p:tgtEl>
                                          <p:spTgt spid="45089"/>
                                        </p:tgtEl>
                                        <p:attrNameLst>
                                          <p:attrName>style.visibility</p:attrName>
                                        </p:attrNameLst>
                                      </p:cBhvr>
                                      <p:to>
                                        <p:strVal val="visible"/>
                                      </p:to>
                                    </p:set>
                                    <p:animEffect transition="in" filter="wipe(left)">
                                      <p:cBhvr>
                                        <p:cTn id="55" dur="500"/>
                                        <p:tgtEl>
                                          <p:spTgt spid="450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1" grpId="0"/>
      <p:bldP spid="45062" grpId="0"/>
      <p:bldP spid="45063" grpId="0" animBg="1"/>
      <p:bldP spid="45070" grpId="0" animBg="1"/>
      <p:bldP spid="45071" grpId="0" animBg="1"/>
      <p:bldP spid="45072" grpId="0" animBg="1"/>
      <p:bldP spid="45076" grpId="0" animBg="1"/>
      <p:bldP spid="45077" grpId="0" animBg="1"/>
      <p:bldP spid="45094" grpId="0" animBg="1"/>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系统函数使用场合</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29699" name="Line 3"/>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48" name="AutoShape 4"/>
          <p:cNvSpPr>
            <a:spLocks noChangeArrowheads="1"/>
          </p:cNvSpPr>
          <p:nvPr/>
        </p:nvSpPr>
        <p:spPr bwMode="gray">
          <a:xfrm>
            <a:off x="6230938" y="651868"/>
            <a:ext cx="350996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资源同步</a:t>
            </a:r>
          </a:p>
        </p:txBody>
      </p:sp>
      <p:grpSp>
        <p:nvGrpSpPr>
          <p:cNvPr id="31769" name="Group 25"/>
          <p:cNvGrpSpPr/>
          <p:nvPr/>
        </p:nvGrpSpPr>
        <p:grpSpPr bwMode="auto">
          <a:xfrm>
            <a:off x="5314950" y="3403601"/>
            <a:ext cx="1276350" cy="1368425"/>
            <a:chOff x="2321" y="1826"/>
            <a:chExt cx="1006" cy="1078"/>
          </a:xfrm>
        </p:grpSpPr>
        <p:pic>
          <p:nvPicPr>
            <p:cNvPr id="29751" name="Picture 26" descr="light_shadow"/>
            <p:cNvPicPr>
              <a:picLocks noChangeAspect="1" noChangeArrowheads="1"/>
            </p:cNvPicPr>
            <p:nvPr/>
          </p:nvPicPr>
          <p:blipFill>
            <a:blip r:embed="rId2">
              <a:lum bright="-78000" contrast="-78000"/>
              <a:extLst>
                <a:ext uri="{28A0092B-C50C-407E-A947-70E740481C1C}">
                  <a14:useLocalDpi xmlns:a14="http://schemas.microsoft.com/office/drawing/2010/main" val="0"/>
                </a:ext>
              </a:extLst>
            </a:blip>
            <a:srcRect/>
            <a:stretch>
              <a:fillRect/>
            </a:stretch>
          </p:blipFill>
          <p:spPr bwMode="gray">
            <a:xfrm>
              <a:off x="2416" y="2685"/>
              <a:ext cx="766"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52" name="Oval 27"/>
            <p:cNvSpPr>
              <a:spLocks noChangeArrowheads="1"/>
            </p:cNvSpPr>
            <p:nvPr/>
          </p:nvSpPr>
          <p:spPr bwMode="gray">
            <a:xfrm>
              <a:off x="2321" y="1826"/>
              <a:ext cx="1006" cy="997"/>
            </a:xfrm>
            <a:prstGeom prst="ellipse">
              <a:avLst/>
            </a:prstGeom>
            <a:gradFill rotWithShape="1">
              <a:gsLst>
                <a:gs pos="0">
                  <a:srgbClr val="DDDDDD"/>
                </a:gs>
                <a:gs pos="50000">
                  <a:srgbClr val="F6F6F6"/>
                </a:gs>
                <a:gs pos="100000">
                  <a:srgbClr val="DDDDDD"/>
                </a:gs>
              </a:gsLst>
              <a:lin ang="5400000" scaled="1"/>
            </a:gradFill>
            <a:ln>
              <a:noFill/>
            </a:ln>
            <a:effectLst/>
            <a:extLst>
              <a:ext uri="{91240B29-F687-4F45-9708-019B960494DF}">
                <a14:hiddenLine xmlns:a14="http://schemas.microsoft.com/office/drawing/2010/main" w="19050">
                  <a:solidFill>
                    <a:srgbClr val="EAEAEA"/>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pic>
          <p:nvPicPr>
            <p:cNvPr id="29753" name="Picture 28"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358" y="1862"/>
              <a:ext cx="939" cy="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73" name="Oval 29"/>
            <p:cNvSpPr>
              <a:spLocks noChangeArrowheads="1"/>
            </p:cNvSpPr>
            <p:nvPr/>
          </p:nvSpPr>
          <p:spPr bwMode="gray">
            <a:xfrm>
              <a:off x="2358" y="1862"/>
              <a:ext cx="933" cy="920"/>
            </a:xfrm>
            <a:prstGeom prst="ellipse">
              <a:avLst/>
            </a:prstGeom>
            <a:gradFill rotWithShape="1">
              <a:gsLst>
                <a:gs pos="0">
                  <a:srgbClr val="99FFCC">
                    <a:gamma/>
                    <a:shade val="26275"/>
                    <a:invGamma/>
                    <a:alpha val="89999"/>
                  </a:srgbClr>
                </a:gs>
                <a:gs pos="50000">
                  <a:srgbClr val="99FFCC">
                    <a:alpha val="45000"/>
                  </a:srgbClr>
                </a:gs>
                <a:gs pos="100000">
                  <a:srgbClr val="99FFCC">
                    <a:gamma/>
                    <a:shade val="26275"/>
                    <a:invGamma/>
                    <a:alpha val="89999"/>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9757" name="Freeform 30"/>
            <p:cNvSpPr/>
            <p:nvPr/>
          </p:nvSpPr>
          <p:spPr bwMode="gray">
            <a:xfrm>
              <a:off x="2454" y="1880"/>
              <a:ext cx="733" cy="320"/>
            </a:xfrm>
            <a:custGeom>
              <a:avLst/>
              <a:gdLst>
                <a:gd name="T0" fmla="*/ 124 w 1321"/>
                <a:gd name="T1" fmla="*/ 16 h 712"/>
                <a:gd name="T2" fmla="*/ 125 w 1321"/>
                <a:gd name="T3" fmla="*/ 18 h 712"/>
                <a:gd name="T4" fmla="*/ 125 w 1321"/>
                <a:gd name="T5" fmla="*/ 20 h 712"/>
                <a:gd name="T6" fmla="*/ 125 w 1321"/>
                <a:gd name="T7" fmla="*/ 21 h 712"/>
                <a:gd name="T8" fmla="*/ 123 w 1321"/>
                <a:gd name="T9" fmla="*/ 22 h 712"/>
                <a:gd name="T10" fmla="*/ 121 w 1321"/>
                <a:gd name="T11" fmla="*/ 24 h 712"/>
                <a:gd name="T12" fmla="*/ 117 w 1321"/>
                <a:gd name="T13" fmla="*/ 25 h 712"/>
                <a:gd name="T14" fmla="*/ 113 w 1321"/>
                <a:gd name="T15" fmla="*/ 26 h 712"/>
                <a:gd name="T16" fmla="*/ 109 w 1321"/>
                <a:gd name="T17" fmla="*/ 27 h 712"/>
                <a:gd name="T18" fmla="*/ 103 w 1321"/>
                <a:gd name="T19" fmla="*/ 27 h 712"/>
                <a:gd name="T20" fmla="*/ 98 w 1321"/>
                <a:gd name="T21" fmla="*/ 28 h 712"/>
                <a:gd name="T22" fmla="*/ 92 w 1321"/>
                <a:gd name="T23" fmla="*/ 28 h 712"/>
                <a:gd name="T24" fmla="*/ 85 w 1321"/>
                <a:gd name="T25" fmla="*/ 29 h 712"/>
                <a:gd name="T26" fmla="*/ 78 w 1321"/>
                <a:gd name="T27" fmla="*/ 29 h 712"/>
                <a:gd name="T28" fmla="*/ 75 w 1321"/>
                <a:gd name="T29" fmla="*/ 29 h 712"/>
                <a:gd name="T30" fmla="*/ 45 w 1321"/>
                <a:gd name="T31" fmla="*/ 29 h 712"/>
                <a:gd name="T32" fmla="*/ 44 w 1321"/>
                <a:gd name="T33" fmla="*/ 29 h 712"/>
                <a:gd name="T34" fmla="*/ 39 w 1321"/>
                <a:gd name="T35" fmla="*/ 29 h 712"/>
                <a:gd name="T36" fmla="*/ 33 w 1321"/>
                <a:gd name="T37" fmla="*/ 29 h 712"/>
                <a:gd name="T38" fmla="*/ 27 w 1321"/>
                <a:gd name="T39" fmla="*/ 28 h 712"/>
                <a:gd name="T40" fmla="*/ 22 w 1321"/>
                <a:gd name="T41" fmla="*/ 28 h 712"/>
                <a:gd name="T42" fmla="*/ 18 w 1321"/>
                <a:gd name="T43" fmla="*/ 28 h 712"/>
                <a:gd name="T44" fmla="*/ 13 w 1321"/>
                <a:gd name="T45" fmla="*/ 27 h 712"/>
                <a:gd name="T46" fmla="*/ 10 w 1321"/>
                <a:gd name="T47" fmla="*/ 27 h 712"/>
                <a:gd name="T48" fmla="*/ 7 w 1321"/>
                <a:gd name="T49" fmla="*/ 26 h 712"/>
                <a:gd name="T50" fmla="*/ 4 w 1321"/>
                <a:gd name="T51" fmla="*/ 25 h 712"/>
                <a:gd name="T52" fmla="*/ 2 w 1321"/>
                <a:gd name="T53" fmla="*/ 24 h 712"/>
                <a:gd name="T54" fmla="*/ 1 w 1321"/>
                <a:gd name="T55" fmla="*/ 22 h 712"/>
                <a:gd name="T56" fmla="*/ 0 w 1321"/>
                <a:gd name="T57" fmla="*/ 22 h 712"/>
                <a:gd name="T58" fmla="*/ 0 w 1321"/>
                <a:gd name="T59" fmla="*/ 21 h 712"/>
                <a:gd name="T60" fmla="*/ 1 w 1321"/>
                <a:gd name="T61" fmla="*/ 20 h 712"/>
                <a:gd name="T62" fmla="*/ 2 w 1321"/>
                <a:gd name="T63" fmla="*/ 18 h 712"/>
                <a:gd name="T64" fmla="*/ 5 w 1321"/>
                <a:gd name="T65" fmla="*/ 15 h 712"/>
                <a:gd name="T66" fmla="*/ 9 w 1321"/>
                <a:gd name="T67" fmla="*/ 12 h 712"/>
                <a:gd name="T68" fmla="*/ 14 w 1321"/>
                <a:gd name="T69" fmla="*/ 10 h 712"/>
                <a:gd name="T70" fmla="*/ 19 w 1321"/>
                <a:gd name="T71" fmla="*/ 7 h 712"/>
                <a:gd name="T72" fmla="*/ 26 w 1321"/>
                <a:gd name="T73" fmla="*/ 5 h 712"/>
                <a:gd name="T74" fmla="*/ 32 w 1321"/>
                <a:gd name="T75" fmla="*/ 4 h 712"/>
                <a:gd name="T76" fmla="*/ 39 w 1321"/>
                <a:gd name="T77" fmla="*/ 2 h 712"/>
                <a:gd name="T78" fmla="*/ 47 w 1321"/>
                <a:gd name="T79" fmla="*/ 1 h 712"/>
                <a:gd name="T80" fmla="*/ 55 w 1321"/>
                <a:gd name="T81" fmla="*/ 0 h 712"/>
                <a:gd name="T82" fmla="*/ 63 w 1321"/>
                <a:gd name="T83" fmla="*/ 0 h 712"/>
                <a:gd name="T84" fmla="*/ 63 w 1321"/>
                <a:gd name="T85" fmla="*/ 0 h 712"/>
                <a:gd name="T86" fmla="*/ 72 w 1321"/>
                <a:gd name="T87" fmla="*/ 0 h 712"/>
                <a:gd name="T88" fmla="*/ 80 w 1321"/>
                <a:gd name="T89" fmla="*/ 1 h 712"/>
                <a:gd name="T90" fmla="*/ 88 w 1321"/>
                <a:gd name="T91" fmla="*/ 2 h 712"/>
                <a:gd name="T92" fmla="*/ 96 w 1321"/>
                <a:gd name="T93" fmla="*/ 4 h 712"/>
                <a:gd name="T94" fmla="*/ 103 w 1321"/>
                <a:gd name="T95" fmla="*/ 6 h 712"/>
                <a:gd name="T96" fmla="*/ 109 w 1321"/>
                <a:gd name="T97" fmla="*/ 8 h 712"/>
                <a:gd name="T98" fmla="*/ 114 w 1321"/>
                <a:gd name="T99" fmla="*/ 10 h 712"/>
                <a:gd name="T100" fmla="*/ 119 w 1321"/>
                <a:gd name="T101" fmla="*/ 13 h 712"/>
                <a:gd name="T102" fmla="*/ 124 w 1321"/>
                <a:gd name="T103" fmla="*/ 16 h 712"/>
                <a:gd name="T104" fmla="*/ 124 w 1321"/>
                <a:gd name="T105" fmla="*/ 16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99FFCC">
                    <a:alpha val="17998"/>
                  </a:srgbClr>
                </a:gs>
              </a:gsLst>
              <a:lin ang="5400000" scaled="1"/>
            </a:gradFill>
            <a:ln>
              <a:noFill/>
            </a:ln>
            <a:extLst>
              <a:ext uri="{91240B29-F687-4F45-9708-019B960494DF}">
                <a14:hiddenLine xmlns:a14="http://schemas.microsoft.com/office/drawing/2010/main" w="0">
                  <a:solidFill>
                    <a:srgbClr val="BBF6EE"/>
                  </a:solidFill>
                  <a:prstDash val="solid"/>
                  <a:round/>
                </a14:hiddenLine>
              </a:ext>
            </a:extLst>
          </p:spPr>
          <p:txBody>
            <a:bodyPr/>
            <a:lstStyle/>
            <a:p>
              <a:endParaRPr lang="zh-CN" altLang="en-US"/>
            </a:p>
          </p:txBody>
        </p:sp>
        <p:grpSp>
          <p:nvGrpSpPr>
            <p:cNvPr id="29758" name="Group 31"/>
            <p:cNvGrpSpPr/>
            <p:nvPr/>
          </p:nvGrpSpPr>
          <p:grpSpPr bwMode="auto">
            <a:xfrm rot="-1297425" flipH="1" flipV="1">
              <a:off x="2429" y="2580"/>
              <a:ext cx="815" cy="195"/>
              <a:chOff x="2532" y="1051"/>
              <a:chExt cx="893" cy="246"/>
            </a:xfrm>
          </p:grpSpPr>
          <p:grpSp>
            <p:nvGrpSpPr>
              <p:cNvPr id="29760" name="Group 32"/>
              <p:cNvGrpSpPr/>
              <p:nvPr/>
            </p:nvGrpSpPr>
            <p:grpSpPr bwMode="auto">
              <a:xfrm>
                <a:off x="2532" y="1051"/>
                <a:ext cx="743" cy="185"/>
                <a:chOff x="1565" y="2568"/>
                <a:chExt cx="1118" cy="279"/>
              </a:xfrm>
            </p:grpSpPr>
            <p:sp>
              <p:nvSpPr>
                <p:cNvPr id="29766" name="AutoShape 33"/>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9767" name="AutoShape 34"/>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9768" name="AutoShape 35"/>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9769" name="AutoShape 36"/>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grpSp>
            <p:nvGrpSpPr>
              <p:cNvPr id="29761" name="Group 37"/>
              <p:cNvGrpSpPr/>
              <p:nvPr/>
            </p:nvGrpSpPr>
            <p:grpSpPr bwMode="auto">
              <a:xfrm rot="1353540">
                <a:off x="2682" y="1111"/>
                <a:ext cx="743" cy="186"/>
                <a:chOff x="1565" y="2568"/>
                <a:chExt cx="1118" cy="279"/>
              </a:xfrm>
            </p:grpSpPr>
            <p:sp>
              <p:nvSpPr>
                <p:cNvPr id="29762" name="AutoShape 38"/>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9763" name="AutoShape 39"/>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9764" name="AutoShape 40"/>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9765" name="AutoShape 41"/>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grpSp>
        <p:sp>
          <p:nvSpPr>
            <p:cNvPr id="29759" name="Rectangle 42"/>
            <p:cNvSpPr>
              <a:spLocks noChangeArrowheads="1"/>
            </p:cNvSpPr>
            <p:nvPr/>
          </p:nvSpPr>
          <p:spPr bwMode="black">
            <a:xfrm>
              <a:off x="2450" y="2204"/>
              <a:ext cx="797"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b="1">
                  <a:solidFill>
                    <a:srgbClr val="1C1C1C"/>
                  </a:solidFill>
                  <a:ea typeface="黑体" panose="02010609060101010101" pitchFamily="49" charset="-122"/>
                </a:rPr>
                <a:t>共享资源</a:t>
              </a:r>
            </a:p>
          </p:txBody>
        </p:sp>
      </p:grpSp>
      <p:grpSp>
        <p:nvGrpSpPr>
          <p:cNvPr id="31821" name="Group 77"/>
          <p:cNvGrpSpPr/>
          <p:nvPr/>
        </p:nvGrpSpPr>
        <p:grpSpPr bwMode="auto">
          <a:xfrm>
            <a:off x="3351213" y="3203575"/>
            <a:ext cx="1631950" cy="755650"/>
            <a:chOff x="1151" y="1877"/>
            <a:chExt cx="1028" cy="476"/>
          </a:xfrm>
        </p:grpSpPr>
        <p:sp>
          <p:nvSpPr>
            <p:cNvPr id="31810" name="Rectangle 66"/>
            <p:cNvSpPr>
              <a:spLocks noChangeArrowheads="1"/>
            </p:cNvSpPr>
            <p:nvPr/>
          </p:nvSpPr>
          <p:spPr bwMode="gray">
            <a:xfrm>
              <a:off x="1151" y="1877"/>
              <a:ext cx="1028" cy="476"/>
            </a:xfrm>
            <a:prstGeom prst="rect">
              <a:avLst/>
            </a:prstGeom>
            <a:gradFill rotWithShape="1">
              <a:gsLst>
                <a:gs pos="0">
                  <a:srgbClr val="99FFCC">
                    <a:gamma/>
                    <a:shade val="26275"/>
                    <a:invGamma/>
                    <a:alpha val="89999"/>
                  </a:srgbClr>
                </a:gs>
                <a:gs pos="50000">
                  <a:srgbClr val="99FFCC">
                    <a:alpha val="45000"/>
                  </a:srgbClr>
                </a:gs>
                <a:gs pos="100000">
                  <a:srgbClr val="99FFCC">
                    <a:gamma/>
                    <a:shade val="26275"/>
                    <a:invGamma/>
                    <a:alpha val="89999"/>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9750" name="Text Box 69"/>
            <p:cNvSpPr txBox="1">
              <a:spLocks noChangeArrowheads="1"/>
            </p:cNvSpPr>
            <p:nvPr/>
          </p:nvSpPr>
          <p:spPr bwMode="auto">
            <a:xfrm>
              <a:off x="1157" y="1905"/>
              <a:ext cx="1022" cy="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800">
                  <a:ea typeface="华文新魏" panose="02010800040101010101" pitchFamily="2" charset="-122"/>
                </a:rPr>
                <a:t>临界区</a:t>
              </a:r>
            </a:p>
            <a:p>
              <a:pPr algn="ctr">
                <a:spcBef>
                  <a:spcPct val="50000"/>
                </a:spcBef>
                <a:buClrTx/>
                <a:buFontTx/>
                <a:buNone/>
              </a:pPr>
              <a:r>
                <a:rPr lang="zh-CN" altLang="en-US" sz="1400">
                  <a:ea typeface="华文新魏" panose="02010800040101010101" pitchFamily="2" charset="-122"/>
                </a:rPr>
                <a:t>访问共享资源</a:t>
              </a:r>
            </a:p>
          </p:txBody>
        </p:sp>
      </p:grpSp>
      <p:grpSp>
        <p:nvGrpSpPr>
          <p:cNvPr id="31822" name="Group 78"/>
          <p:cNvGrpSpPr/>
          <p:nvPr/>
        </p:nvGrpSpPr>
        <p:grpSpPr bwMode="auto">
          <a:xfrm>
            <a:off x="6985000" y="3863975"/>
            <a:ext cx="1631950" cy="755650"/>
            <a:chOff x="3440" y="2350"/>
            <a:chExt cx="1028" cy="476"/>
          </a:xfrm>
        </p:grpSpPr>
        <p:sp>
          <p:nvSpPr>
            <p:cNvPr id="31816" name="Rectangle 72"/>
            <p:cNvSpPr>
              <a:spLocks noChangeArrowheads="1"/>
            </p:cNvSpPr>
            <p:nvPr/>
          </p:nvSpPr>
          <p:spPr bwMode="gray">
            <a:xfrm>
              <a:off x="3440" y="2350"/>
              <a:ext cx="1028" cy="476"/>
            </a:xfrm>
            <a:prstGeom prst="rect">
              <a:avLst/>
            </a:prstGeom>
            <a:gradFill rotWithShape="1">
              <a:gsLst>
                <a:gs pos="0">
                  <a:srgbClr val="99FFCC">
                    <a:gamma/>
                    <a:shade val="26275"/>
                    <a:invGamma/>
                    <a:alpha val="89999"/>
                  </a:srgbClr>
                </a:gs>
                <a:gs pos="50000">
                  <a:srgbClr val="99FFCC">
                    <a:alpha val="45000"/>
                  </a:srgbClr>
                </a:gs>
                <a:gs pos="100000">
                  <a:srgbClr val="99FFCC">
                    <a:gamma/>
                    <a:shade val="26275"/>
                    <a:invGamma/>
                    <a:alpha val="89999"/>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9746" name="Text Box 73"/>
            <p:cNvSpPr txBox="1">
              <a:spLocks noChangeArrowheads="1"/>
            </p:cNvSpPr>
            <p:nvPr/>
          </p:nvSpPr>
          <p:spPr bwMode="auto">
            <a:xfrm>
              <a:off x="3447" y="2358"/>
              <a:ext cx="1021" cy="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800">
                  <a:ea typeface="华文新魏" panose="02010800040101010101" pitchFamily="2" charset="-122"/>
                </a:rPr>
                <a:t>临界区</a:t>
              </a:r>
            </a:p>
            <a:p>
              <a:pPr algn="ctr">
                <a:spcBef>
                  <a:spcPct val="50000"/>
                </a:spcBef>
                <a:buClrTx/>
                <a:buFontTx/>
                <a:buNone/>
              </a:pPr>
              <a:r>
                <a:rPr lang="zh-CN" altLang="en-US" sz="1400">
                  <a:ea typeface="华文新魏" panose="02010800040101010101" pitchFamily="2" charset="-122"/>
                </a:rPr>
                <a:t>访问共享资源</a:t>
              </a:r>
            </a:p>
          </p:txBody>
        </p:sp>
      </p:grpSp>
      <p:grpSp>
        <p:nvGrpSpPr>
          <p:cNvPr id="31857" name="Group 113"/>
          <p:cNvGrpSpPr/>
          <p:nvPr/>
        </p:nvGrpSpPr>
        <p:grpSpPr bwMode="auto">
          <a:xfrm>
            <a:off x="6972300" y="2949575"/>
            <a:ext cx="1644650" cy="927100"/>
            <a:chOff x="3432" y="1704"/>
            <a:chExt cx="1036" cy="584"/>
          </a:xfrm>
        </p:grpSpPr>
        <p:grpSp>
          <p:nvGrpSpPr>
            <p:cNvPr id="29735" name="Group 80"/>
            <p:cNvGrpSpPr/>
            <p:nvPr/>
          </p:nvGrpSpPr>
          <p:grpSpPr bwMode="auto">
            <a:xfrm>
              <a:off x="3432" y="1920"/>
              <a:ext cx="1036" cy="368"/>
              <a:chOff x="3440" y="2136"/>
              <a:chExt cx="1029" cy="222"/>
            </a:xfrm>
          </p:grpSpPr>
          <p:sp>
            <p:nvSpPr>
              <p:cNvPr id="29741" name="Rectangle 74"/>
              <p:cNvSpPr>
                <a:spLocks noChangeArrowheads="1"/>
              </p:cNvSpPr>
              <p:nvPr/>
            </p:nvSpPr>
            <p:spPr bwMode="auto">
              <a:xfrm>
                <a:off x="3447" y="2136"/>
                <a:ext cx="1022" cy="222"/>
              </a:xfrm>
              <a:prstGeom prst="rect">
                <a:avLst/>
              </a:prstGeom>
              <a:gradFill rotWithShape="1">
                <a:gsLst>
                  <a:gs pos="0">
                    <a:srgbClr val="A2D828">
                      <a:alpha val="67000"/>
                    </a:srgbClr>
                  </a:gs>
                  <a:gs pos="100000">
                    <a:srgbClr val="4B6413"/>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9742" name="Text Box 76"/>
              <p:cNvSpPr txBox="1">
                <a:spLocks noChangeArrowheads="1"/>
              </p:cNvSpPr>
              <p:nvPr/>
            </p:nvSpPr>
            <p:spPr bwMode="auto">
              <a:xfrm>
                <a:off x="3440" y="2137"/>
                <a:ext cx="1029" cy="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800">
                    <a:ea typeface="华文新魏" panose="02010800040101010101" pitchFamily="2" charset="-122"/>
                  </a:rPr>
                  <a:t>等待共享资源</a:t>
                </a:r>
              </a:p>
            </p:txBody>
          </p:sp>
        </p:grpSp>
        <p:grpSp>
          <p:nvGrpSpPr>
            <p:cNvPr id="29736" name="Group 88"/>
            <p:cNvGrpSpPr/>
            <p:nvPr/>
          </p:nvGrpSpPr>
          <p:grpSpPr bwMode="auto">
            <a:xfrm>
              <a:off x="3440" y="1704"/>
              <a:ext cx="1028" cy="244"/>
              <a:chOff x="1151" y="1877"/>
              <a:chExt cx="1028" cy="529"/>
            </a:xfrm>
          </p:grpSpPr>
          <p:sp>
            <p:nvSpPr>
              <p:cNvPr id="31833" name="Rectangle 89"/>
              <p:cNvSpPr>
                <a:spLocks noChangeArrowheads="1"/>
              </p:cNvSpPr>
              <p:nvPr/>
            </p:nvSpPr>
            <p:spPr bwMode="gray">
              <a:xfrm>
                <a:off x="1151" y="1877"/>
                <a:ext cx="1028" cy="476"/>
              </a:xfrm>
              <a:prstGeom prst="rect">
                <a:avLst/>
              </a:prstGeom>
              <a:gradFill rotWithShape="1">
                <a:gsLst>
                  <a:gs pos="0">
                    <a:srgbClr val="BCC4DC">
                      <a:gamma/>
                      <a:tint val="73725"/>
                      <a:invGamma/>
                      <a:alpha val="89999"/>
                    </a:srgbClr>
                  </a:gs>
                  <a:gs pos="50000">
                    <a:srgbClr val="BCC4DC">
                      <a:alpha val="45000"/>
                    </a:srgbClr>
                  </a:gs>
                  <a:gs pos="100000">
                    <a:srgbClr val="BCC4DC">
                      <a:gamma/>
                      <a:tint val="73725"/>
                      <a:invGamma/>
                      <a:alpha val="89999"/>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9740" name="Text Box 90"/>
              <p:cNvSpPr txBox="1">
                <a:spLocks noChangeArrowheads="1"/>
              </p:cNvSpPr>
              <p:nvPr/>
            </p:nvSpPr>
            <p:spPr bwMode="auto">
              <a:xfrm>
                <a:off x="1157" y="1905"/>
                <a:ext cx="1022" cy="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800">
                    <a:ea typeface="华文新魏" panose="02010800040101010101" pitchFamily="2" charset="-122"/>
                  </a:rPr>
                  <a:t>申请共享资源</a:t>
                </a:r>
              </a:p>
            </p:txBody>
          </p:sp>
        </p:grpSp>
      </p:grpSp>
      <p:grpSp>
        <p:nvGrpSpPr>
          <p:cNvPr id="31847" name="Group 103"/>
          <p:cNvGrpSpPr/>
          <p:nvPr/>
        </p:nvGrpSpPr>
        <p:grpSpPr bwMode="auto">
          <a:xfrm>
            <a:off x="3351213" y="3943350"/>
            <a:ext cx="1631950" cy="1149350"/>
            <a:chOff x="1157" y="2358"/>
            <a:chExt cx="1022" cy="709"/>
          </a:xfrm>
        </p:grpSpPr>
        <p:sp>
          <p:nvSpPr>
            <p:cNvPr id="29733" name="Rectangle 94"/>
            <p:cNvSpPr>
              <a:spLocks noChangeArrowheads="1"/>
            </p:cNvSpPr>
            <p:nvPr/>
          </p:nvSpPr>
          <p:spPr bwMode="auto">
            <a:xfrm>
              <a:off x="1157" y="2358"/>
              <a:ext cx="1022" cy="709"/>
            </a:xfrm>
            <a:prstGeom prst="rect">
              <a:avLst/>
            </a:prstGeom>
            <a:gradFill rotWithShape="1">
              <a:gsLst>
                <a:gs pos="0">
                  <a:srgbClr val="009900"/>
                </a:gs>
                <a:gs pos="100000">
                  <a:srgbClr val="96D596"/>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9734" name="Text Box 97"/>
            <p:cNvSpPr txBox="1">
              <a:spLocks noChangeArrowheads="1"/>
            </p:cNvSpPr>
            <p:nvPr/>
          </p:nvSpPr>
          <p:spPr bwMode="auto">
            <a:xfrm>
              <a:off x="1264" y="2517"/>
              <a:ext cx="754" cy="380"/>
            </a:xfrm>
            <a:prstGeom prst="rect">
              <a:avLst/>
            </a:prstGeom>
            <a:solidFill>
              <a:schemeClr val="bg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lnSpc>
                  <a:spcPct val="20000"/>
                </a:lnSpc>
                <a:spcBef>
                  <a:spcPct val="40000"/>
                </a:spcBef>
                <a:buClrTx/>
                <a:buFontTx/>
                <a:buNone/>
              </a:pPr>
              <a:r>
                <a:rPr lang="en-US" altLang="zh-CN" sz="2400" b="1">
                  <a:ea typeface="华文新魏" panose="02010800040101010101" pitchFamily="2" charset="-122"/>
                </a:rPr>
                <a:t>.</a:t>
              </a:r>
            </a:p>
            <a:p>
              <a:pPr algn="ctr">
                <a:lnSpc>
                  <a:spcPct val="20000"/>
                </a:lnSpc>
                <a:spcBef>
                  <a:spcPct val="40000"/>
                </a:spcBef>
                <a:buClrTx/>
                <a:buFontTx/>
                <a:buNone/>
              </a:pPr>
              <a:r>
                <a:rPr lang="en-US" altLang="zh-CN" sz="2400" b="1">
                  <a:ea typeface="华文新魏" panose="02010800040101010101" pitchFamily="2" charset="-122"/>
                </a:rPr>
                <a:t>.</a:t>
              </a:r>
            </a:p>
            <a:p>
              <a:pPr algn="ctr">
                <a:lnSpc>
                  <a:spcPct val="20000"/>
                </a:lnSpc>
                <a:spcBef>
                  <a:spcPct val="40000"/>
                </a:spcBef>
                <a:buClrTx/>
                <a:buFontTx/>
                <a:buNone/>
              </a:pPr>
              <a:r>
                <a:rPr lang="en-US" altLang="zh-CN" sz="2400" b="1">
                  <a:ea typeface="华文新魏" panose="02010800040101010101" pitchFamily="2" charset="-122"/>
                </a:rPr>
                <a:t>.</a:t>
              </a:r>
            </a:p>
          </p:txBody>
        </p:sp>
      </p:grpSp>
      <p:grpSp>
        <p:nvGrpSpPr>
          <p:cNvPr id="31860" name="Group 116"/>
          <p:cNvGrpSpPr/>
          <p:nvPr/>
        </p:nvGrpSpPr>
        <p:grpSpPr bwMode="auto">
          <a:xfrm>
            <a:off x="3351213" y="2368551"/>
            <a:ext cx="1631950" cy="885825"/>
            <a:chOff x="1151" y="1338"/>
            <a:chExt cx="1028" cy="558"/>
          </a:xfrm>
        </p:grpSpPr>
        <p:grpSp>
          <p:nvGrpSpPr>
            <p:cNvPr id="29725" name="Group 91"/>
            <p:cNvGrpSpPr/>
            <p:nvPr/>
          </p:nvGrpSpPr>
          <p:grpSpPr bwMode="auto">
            <a:xfrm>
              <a:off x="1151" y="1653"/>
              <a:ext cx="1028" cy="243"/>
              <a:chOff x="1151" y="1877"/>
              <a:chExt cx="1028" cy="545"/>
            </a:xfrm>
          </p:grpSpPr>
          <p:sp>
            <p:nvSpPr>
              <p:cNvPr id="31836" name="Rectangle 92"/>
              <p:cNvSpPr>
                <a:spLocks noChangeArrowheads="1"/>
              </p:cNvSpPr>
              <p:nvPr/>
            </p:nvSpPr>
            <p:spPr bwMode="gray">
              <a:xfrm>
                <a:off x="1151" y="1877"/>
                <a:ext cx="1028" cy="476"/>
              </a:xfrm>
              <a:prstGeom prst="rect">
                <a:avLst/>
              </a:prstGeom>
              <a:gradFill rotWithShape="1">
                <a:gsLst>
                  <a:gs pos="0">
                    <a:srgbClr val="BCC4DC">
                      <a:gamma/>
                      <a:tint val="73725"/>
                      <a:invGamma/>
                      <a:alpha val="89999"/>
                    </a:srgbClr>
                  </a:gs>
                  <a:gs pos="50000">
                    <a:srgbClr val="BCC4DC">
                      <a:alpha val="45000"/>
                    </a:srgbClr>
                  </a:gs>
                  <a:gs pos="100000">
                    <a:srgbClr val="BCC4DC">
                      <a:gamma/>
                      <a:tint val="73725"/>
                      <a:invGamma/>
                      <a:alpha val="89999"/>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9732" name="Text Box 93"/>
              <p:cNvSpPr txBox="1">
                <a:spLocks noChangeArrowheads="1"/>
              </p:cNvSpPr>
              <p:nvPr/>
            </p:nvSpPr>
            <p:spPr bwMode="auto">
              <a:xfrm>
                <a:off x="1157" y="1904"/>
                <a:ext cx="1022"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800">
                    <a:ea typeface="华文新魏" panose="02010800040101010101" pitchFamily="2" charset="-122"/>
                  </a:rPr>
                  <a:t>申请共享资源</a:t>
                </a:r>
              </a:p>
            </p:txBody>
          </p:sp>
        </p:grpSp>
        <p:grpSp>
          <p:nvGrpSpPr>
            <p:cNvPr id="29726" name="Group 104"/>
            <p:cNvGrpSpPr/>
            <p:nvPr/>
          </p:nvGrpSpPr>
          <p:grpSpPr bwMode="auto">
            <a:xfrm>
              <a:off x="1151" y="1338"/>
              <a:ext cx="1028" cy="327"/>
              <a:chOff x="1157" y="1366"/>
              <a:chExt cx="1022" cy="312"/>
            </a:xfrm>
          </p:grpSpPr>
          <p:sp>
            <p:nvSpPr>
              <p:cNvPr id="29727" name="Rectangle 102"/>
              <p:cNvSpPr>
                <a:spLocks noChangeArrowheads="1"/>
              </p:cNvSpPr>
              <p:nvPr/>
            </p:nvSpPr>
            <p:spPr bwMode="auto">
              <a:xfrm>
                <a:off x="1157" y="1366"/>
                <a:ext cx="1022" cy="312"/>
              </a:xfrm>
              <a:prstGeom prst="rect">
                <a:avLst/>
              </a:prstGeom>
              <a:gradFill rotWithShape="1">
                <a:gsLst>
                  <a:gs pos="0">
                    <a:srgbClr val="009900"/>
                  </a:gs>
                  <a:gs pos="100000">
                    <a:srgbClr val="96D596"/>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9728" name="Text Box 99"/>
              <p:cNvSpPr txBox="1">
                <a:spLocks noChangeArrowheads="1"/>
              </p:cNvSpPr>
              <p:nvPr/>
            </p:nvSpPr>
            <p:spPr bwMode="auto">
              <a:xfrm>
                <a:off x="1276" y="1408"/>
                <a:ext cx="75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lnSpc>
                    <a:spcPct val="20000"/>
                  </a:lnSpc>
                  <a:spcBef>
                    <a:spcPct val="40000"/>
                  </a:spcBef>
                  <a:buClrTx/>
                  <a:buFontTx/>
                  <a:buNone/>
                </a:pPr>
                <a:r>
                  <a:rPr lang="en-US" altLang="zh-CN" sz="2400" b="1">
                    <a:ea typeface="华文新魏" panose="02010800040101010101" pitchFamily="2" charset="-122"/>
                  </a:rPr>
                  <a:t>.</a:t>
                </a:r>
              </a:p>
              <a:p>
                <a:pPr algn="ctr">
                  <a:lnSpc>
                    <a:spcPct val="20000"/>
                  </a:lnSpc>
                  <a:spcBef>
                    <a:spcPct val="40000"/>
                  </a:spcBef>
                  <a:buClrTx/>
                  <a:buFontTx/>
                  <a:buNone/>
                </a:pPr>
                <a:r>
                  <a:rPr lang="en-US" altLang="zh-CN" sz="2400" b="1">
                    <a:ea typeface="华文新魏" panose="02010800040101010101" pitchFamily="2" charset="-122"/>
                  </a:rPr>
                  <a:t>.</a:t>
                </a:r>
              </a:p>
            </p:txBody>
          </p:sp>
        </p:grpSp>
      </p:grpSp>
      <p:grpSp>
        <p:nvGrpSpPr>
          <p:cNvPr id="31849" name="Group 105"/>
          <p:cNvGrpSpPr/>
          <p:nvPr/>
        </p:nvGrpSpPr>
        <p:grpSpPr bwMode="auto">
          <a:xfrm>
            <a:off x="6983414" y="4597400"/>
            <a:ext cx="1633537" cy="495300"/>
            <a:chOff x="1157" y="1366"/>
            <a:chExt cx="1022" cy="312"/>
          </a:xfrm>
        </p:grpSpPr>
        <p:sp>
          <p:nvSpPr>
            <p:cNvPr id="29723" name="Rectangle 106"/>
            <p:cNvSpPr>
              <a:spLocks noChangeArrowheads="1"/>
            </p:cNvSpPr>
            <p:nvPr/>
          </p:nvSpPr>
          <p:spPr bwMode="auto">
            <a:xfrm>
              <a:off x="1157" y="1366"/>
              <a:ext cx="1022" cy="312"/>
            </a:xfrm>
            <a:prstGeom prst="rect">
              <a:avLst/>
            </a:prstGeom>
            <a:gradFill rotWithShape="1">
              <a:gsLst>
                <a:gs pos="0">
                  <a:srgbClr val="009900"/>
                </a:gs>
                <a:gs pos="100000">
                  <a:srgbClr val="96D596"/>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9724" name="Text Box 107"/>
            <p:cNvSpPr txBox="1">
              <a:spLocks noChangeArrowheads="1"/>
            </p:cNvSpPr>
            <p:nvPr/>
          </p:nvSpPr>
          <p:spPr bwMode="auto">
            <a:xfrm>
              <a:off x="1276" y="1408"/>
              <a:ext cx="754" cy="242"/>
            </a:xfrm>
            <a:prstGeom prst="rect">
              <a:avLst/>
            </a:prstGeom>
            <a:solidFill>
              <a:schemeClr val="bg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lnSpc>
                  <a:spcPct val="20000"/>
                </a:lnSpc>
                <a:spcBef>
                  <a:spcPct val="40000"/>
                </a:spcBef>
                <a:buClrTx/>
                <a:buFontTx/>
                <a:buNone/>
              </a:pPr>
              <a:r>
                <a:rPr lang="en-US" altLang="zh-CN" sz="2400" b="1">
                  <a:ea typeface="华文新魏" panose="02010800040101010101" pitchFamily="2" charset="-122"/>
                </a:rPr>
                <a:t>.</a:t>
              </a:r>
            </a:p>
            <a:p>
              <a:pPr algn="ctr">
                <a:lnSpc>
                  <a:spcPct val="20000"/>
                </a:lnSpc>
                <a:spcBef>
                  <a:spcPct val="40000"/>
                </a:spcBef>
                <a:buClrTx/>
                <a:buFontTx/>
                <a:buNone/>
              </a:pPr>
              <a:r>
                <a:rPr lang="en-US" altLang="zh-CN" sz="2400" b="1">
                  <a:ea typeface="华文新魏" panose="02010800040101010101" pitchFamily="2" charset="-122"/>
                </a:rPr>
                <a:t>.</a:t>
              </a:r>
            </a:p>
          </p:txBody>
        </p:sp>
      </p:grpSp>
      <p:grpSp>
        <p:nvGrpSpPr>
          <p:cNvPr id="31852" name="Group 108"/>
          <p:cNvGrpSpPr/>
          <p:nvPr/>
        </p:nvGrpSpPr>
        <p:grpSpPr bwMode="auto">
          <a:xfrm>
            <a:off x="6983414" y="2368551"/>
            <a:ext cx="1633537" cy="608013"/>
            <a:chOff x="1157" y="2358"/>
            <a:chExt cx="1022" cy="709"/>
          </a:xfrm>
        </p:grpSpPr>
        <p:sp>
          <p:nvSpPr>
            <p:cNvPr id="29721" name="Rectangle 109"/>
            <p:cNvSpPr>
              <a:spLocks noChangeArrowheads="1"/>
            </p:cNvSpPr>
            <p:nvPr/>
          </p:nvSpPr>
          <p:spPr bwMode="auto">
            <a:xfrm>
              <a:off x="1157" y="2358"/>
              <a:ext cx="1022" cy="709"/>
            </a:xfrm>
            <a:prstGeom prst="rect">
              <a:avLst/>
            </a:prstGeom>
            <a:gradFill rotWithShape="1">
              <a:gsLst>
                <a:gs pos="0">
                  <a:srgbClr val="009900"/>
                </a:gs>
                <a:gs pos="100000">
                  <a:srgbClr val="96D596"/>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9722" name="Text Box 110"/>
            <p:cNvSpPr txBox="1">
              <a:spLocks noChangeArrowheads="1"/>
            </p:cNvSpPr>
            <p:nvPr/>
          </p:nvSpPr>
          <p:spPr bwMode="auto">
            <a:xfrm>
              <a:off x="1264" y="2517"/>
              <a:ext cx="754" cy="380"/>
            </a:xfrm>
            <a:prstGeom prst="rect">
              <a:avLst/>
            </a:prstGeom>
            <a:solidFill>
              <a:schemeClr val="bg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lnSpc>
                  <a:spcPct val="20000"/>
                </a:lnSpc>
                <a:spcBef>
                  <a:spcPct val="40000"/>
                </a:spcBef>
                <a:buClrTx/>
                <a:buFontTx/>
                <a:buNone/>
              </a:pPr>
              <a:r>
                <a:rPr lang="en-US" altLang="zh-CN" sz="2400" b="1">
                  <a:ea typeface="华文新魏" panose="02010800040101010101" pitchFamily="2" charset="-122"/>
                </a:rPr>
                <a:t>.</a:t>
              </a:r>
            </a:p>
            <a:p>
              <a:pPr algn="ctr">
                <a:lnSpc>
                  <a:spcPct val="20000"/>
                </a:lnSpc>
                <a:spcBef>
                  <a:spcPct val="40000"/>
                </a:spcBef>
                <a:buClrTx/>
                <a:buFontTx/>
                <a:buNone/>
              </a:pPr>
              <a:r>
                <a:rPr lang="en-US" altLang="zh-CN" sz="2400" b="1">
                  <a:ea typeface="华文新魏" panose="02010800040101010101" pitchFamily="2" charset="-122"/>
                </a:rPr>
                <a:t>.</a:t>
              </a:r>
            </a:p>
            <a:p>
              <a:pPr algn="ctr">
                <a:lnSpc>
                  <a:spcPct val="20000"/>
                </a:lnSpc>
                <a:spcBef>
                  <a:spcPct val="40000"/>
                </a:spcBef>
                <a:buClrTx/>
                <a:buFontTx/>
                <a:buNone/>
              </a:pPr>
              <a:r>
                <a:rPr lang="en-US" altLang="zh-CN" sz="2400" b="1">
                  <a:ea typeface="华文新魏" panose="02010800040101010101" pitchFamily="2" charset="-122"/>
                </a:rPr>
                <a:t>.</a:t>
              </a:r>
            </a:p>
          </p:txBody>
        </p:sp>
      </p:grpSp>
      <p:sp>
        <p:nvSpPr>
          <p:cNvPr id="31855" name="Text Box 111"/>
          <p:cNvSpPr txBox="1">
            <a:spLocks noChangeArrowheads="1"/>
          </p:cNvSpPr>
          <p:nvPr/>
        </p:nvSpPr>
        <p:spPr bwMode="auto">
          <a:xfrm>
            <a:off x="3530601" y="1917701"/>
            <a:ext cx="12160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2000">
                <a:ea typeface="华文新魏" panose="02010800040101010101" pitchFamily="2" charset="-122"/>
              </a:rPr>
              <a:t>任务</a:t>
            </a:r>
            <a:r>
              <a:rPr lang="en-US" altLang="zh-CN" sz="2000">
                <a:ea typeface="华文新魏" panose="02010800040101010101" pitchFamily="2" charset="-122"/>
              </a:rPr>
              <a:t>1</a:t>
            </a:r>
          </a:p>
        </p:txBody>
      </p:sp>
      <p:sp>
        <p:nvSpPr>
          <p:cNvPr id="31856" name="Text Box 112"/>
          <p:cNvSpPr txBox="1">
            <a:spLocks noChangeArrowheads="1"/>
          </p:cNvSpPr>
          <p:nvPr/>
        </p:nvSpPr>
        <p:spPr bwMode="auto">
          <a:xfrm>
            <a:off x="7172326" y="1917701"/>
            <a:ext cx="12160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2000">
                <a:ea typeface="华文新魏" panose="02010800040101010101" pitchFamily="2" charset="-122"/>
              </a:rPr>
              <a:t>任务</a:t>
            </a:r>
            <a:r>
              <a:rPr lang="en-US" altLang="zh-CN" sz="2000">
                <a:ea typeface="华文新魏" panose="02010800040101010101" pitchFamily="2" charset="-122"/>
              </a:rPr>
              <a:t>2</a:t>
            </a:r>
          </a:p>
        </p:txBody>
      </p:sp>
      <p:sp>
        <p:nvSpPr>
          <p:cNvPr id="31859" name="AutoShape 115"/>
          <p:cNvSpPr/>
          <p:nvPr/>
        </p:nvSpPr>
        <p:spPr bwMode="auto">
          <a:xfrm>
            <a:off x="5435600" y="3617913"/>
            <a:ext cx="914400" cy="341312"/>
          </a:xfrm>
          <a:prstGeom prst="accentCallout1">
            <a:avLst>
              <a:gd name="adj1" fmla="val 33486"/>
              <a:gd name="adj2" fmla="val -8333"/>
              <a:gd name="adj3" fmla="val 92560"/>
              <a:gd name="adj4" fmla="val -49481"/>
            </a:avLst>
          </a:prstGeom>
          <a:gradFill rotWithShape="1">
            <a:gsLst>
              <a:gs pos="0">
                <a:srgbClr val="CC0000"/>
              </a:gs>
              <a:gs pos="100000">
                <a:srgbClr val="D94343"/>
              </a:gs>
            </a:gsLst>
            <a:lin ang="54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2000">
                <a:ea typeface="华文新魏" panose="02010800040101010101" pitchFamily="2" charset="-122"/>
              </a:rPr>
              <a:t>释放</a:t>
            </a:r>
          </a:p>
        </p:txBody>
      </p:sp>
      <p:grpSp>
        <p:nvGrpSpPr>
          <p:cNvPr id="31868" name="Group 124"/>
          <p:cNvGrpSpPr/>
          <p:nvPr/>
        </p:nvGrpSpPr>
        <p:grpSpPr bwMode="auto">
          <a:xfrm>
            <a:off x="2855913" y="3205163"/>
            <a:ext cx="6196012" cy="3014662"/>
            <a:chOff x="839" y="1865"/>
            <a:chExt cx="3903" cy="1899"/>
          </a:xfrm>
        </p:grpSpPr>
        <p:sp>
          <p:nvSpPr>
            <p:cNvPr id="29716" name="Oval 118"/>
            <p:cNvSpPr>
              <a:spLocks noChangeArrowheads="1"/>
            </p:cNvSpPr>
            <p:nvPr/>
          </p:nvSpPr>
          <p:spPr bwMode="auto">
            <a:xfrm>
              <a:off x="839" y="1865"/>
              <a:ext cx="1579" cy="475"/>
            </a:xfrm>
            <a:prstGeom prst="ellipse">
              <a:avLst/>
            </a:prstGeom>
            <a:solidFill>
              <a:schemeClr val="bg1">
                <a:alpha val="0"/>
              </a:schemeClr>
            </a:solidFill>
            <a:ln w="28575" algn="ctr">
              <a:solidFill>
                <a:srgbClr val="CC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9717" name="Oval 119"/>
            <p:cNvSpPr>
              <a:spLocks noChangeArrowheads="1"/>
            </p:cNvSpPr>
            <p:nvPr/>
          </p:nvSpPr>
          <p:spPr bwMode="auto">
            <a:xfrm>
              <a:off x="3163" y="2252"/>
              <a:ext cx="1579" cy="475"/>
            </a:xfrm>
            <a:prstGeom prst="ellipse">
              <a:avLst/>
            </a:prstGeom>
            <a:solidFill>
              <a:schemeClr val="bg1">
                <a:alpha val="0"/>
              </a:schemeClr>
            </a:solidFill>
            <a:ln w="28575" algn="ctr">
              <a:solidFill>
                <a:srgbClr val="CC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9718" name="Line 120"/>
            <p:cNvSpPr>
              <a:spLocks noChangeShapeType="1"/>
            </p:cNvSpPr>
            <p:nvPr/>
          </p:nvSpPr>
          <p:spPr bwMode="auto">
            <a:xfrm flipH="1" flipV="1">
              <a:off x="1888" y="2340"/>
              <a:ext cx="843" cy="982"/>
            </a:xfrm>
            <a:prstGeom prst="line">
              <a:avLst/>
            </a:prstGeom>
            <a:noFill/>
            <a:ln w="28575">
              <a:solidFill>
                <a:srgbClr val="CC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19" name="Line 121"/>
            <p:cNvSpPr>
              <a:spLocks noChangeShapeType="1"/>
            </p:cNvSpPr>
            <p:nvPr/>
          </p:nvSpPr>
          <p:spPr bwMode="auto">
            <a:xfrm flipV="1">
              <a:off x="2731" y="2677"/>
              <a:ext cx="701" cy="645"/>
            </a:xfrm>
            <a:prstGeom prst="line">
              <a:avLst/>
            </a:prstGeom>
            <a:noFill/>
            <a:ln w="28575">
              <a:solidFill>
                <a:srgbClr val="CC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20" name="Text Box 122"/>
            <p:cNvSpPr txBox="1">
              <a:spLocks noChangeArrowheads="1"/>
            </p:cNvSpPr>
            <p:nvPr/>
          </p:nvSpPr>
          <p:spPr bwMode="auto">
            <a:xfrm>
              <a:off x="1799" y="3322"/>
              <a:ext cx="1863" cy="442"/>
            </a:xfrm>
            <a:prstGeom prst="rect">
              <a:avLst/>
            </a:prstGeom>
            <a:gradFill rotWithShape="1">
              <a:gsLst>
                <a:gs pos="0">
                  <a:srgbClr val="CC0000"/>
                </a:gs>
                <a:gs pos="100000">
                  <a:srgbClr val="EEA9A9"/>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2000">
                  <a:ea typeface="华文新魏" panose="02010800040101010101" pitchFamily="2" charset="-122"/>
                </a:rPr>
                <a:t>临界区互斥，保证共享资源的完整性和可靠性</a:t>
              </a:r>
            </a:p>
          </p:txBody>
        </p:sp>
      </p:grpSp>
      <p:sp>
        <p:nvSpPr>
          <p:cNvPr id="31869" name="AutoShape 125"/>
          <p:cNvSpPr/>
          <p:nvPr/>
        </p:nvSpPr>
        <p:spPr bwMode="auto">
          <a:xfrm>
            <a:off x="5424488" y="4664076"/>
            <a:ext cx="914400" cy="341313"/>
          </a:xfrm>
          <a:prstGeom prst="accentCallout1">
            <a:avLst>
              <a:gd name="adj1" fmla="val 33486"/>
              <a:gd name="adj2" fmla="val 108333"/>
              <a:gd name="adj3" fmla="val -18606"/>
              <a:gd name="adj4" fmla="val 166667"/>
            </a:avLst>
          </a:prstGeom>
          <a:gradFill rotWithShape="1">
            <a:gsLst>
              <a:gs pos="0">
                <a:srgbClr val="CC0000"/>
              </a:gs>
              <a:gs pos="100000">
                <a:srgbClr val="D94343"/>
              </a:gs>
            </a:gsLst>
            <a:lin ang="54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2000">
                <a:ea typeface="华文新魏" panose="02010800040101010101" pitchFamily="2" charset="-122"/>
              </a:rPr>
              <a:t>释放</a:t>
            </a:r>
          </a:p>
        </p:txBody>
      </p:sp>
      <p:sp>
        <p:nvSpPr>
          <p:cNvPr id="31873" name="Rectangle 129"/>
          <p:cNvSpPr>
            <a:spLocks noChangeArrowheads="1"/>
          </p:cNvSpPr>
          <p:nvPr/>
        </p:nvSpPr>
        <p:spPr bwMode="auto">
          <a:xfrm>
            <a:off x="2192338" y="1365221"/>
            <a:ext cx="22781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1.“</a:t>
            </a:r>
            <a:r>
              <a:rPr kumimoji="1" lang="zh-CN" altLang="en-US" sz="2000">
                <a:ea typeface="华文新魏" panose="02010800040101010101" pitchFamily="2" charset="-122"/>
              </a:rPr>
              <a:t>资源同步”图解</a:t>
            </a:r>
          </a:p>
        </p:txBody>
      </p:sp>
      <p:sp>
        <p:nvSpPr>
          <p:cNvPr id="31875" name="AutoShape 131"/>
          <p:cNvSpPr>
            <a:spLocks noChangeArrowheads="1"/>
          </p:cNvSpPr>
          <p:nvPr/>
        </p:nvSpPr>
        <p:spPr bwMode="auto">
          <a:xfrm>
            <a:off x="2387600" y="1843089"/>
            <a:ext cx="7353300" cy="4465637"/>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1748"/>
                                        </p:tgtEl>
                                        <p:attrNameLst>
                                          <p:attrName>style.visibility</p:attrName>
                                        </p:attrNameLst>
                                      </p:cBhvr>
                                      <p:to>
                                        <p:strVal val="visible"/>
                                      </p:to>
                                    </p:set>
                                    <p:anim calcmode="lin" valueType="num">
                                      <p:cBhvr additive="base">
                                        <p:cTn id="7" dur="500" fill="hold"/>
                                        <p:tgtEl>
                                          <p:spTgt spid="31748"/>
                                        </p:tgtEl>
                                        <p:attrNameLst>
                                          <p:attrName>ppt_x</p:attrName>
                                        </p:attrNameLst>
                                      </p:cBhvr>
                                      <p:tavLst>
                                        <p:tav tm="0">
                                          <p:val>
                                            <p:strVal val="1+#ppt_w/2"/>
                                          </p:val>
                                        </p:tav>
                                        <p:tav tm="100000">
                                          <p:val>
                                            <p:strVal val="#ppt_x"/>
                                          </p:val>
                                        </p:tav>
                                      </p:tavLst>
                                    </p:anim>
                                    <p:anim calcmode="lin" valueType="num">
                                      <p:cBhvr additive="base">
                                        <p:cTn id="8" dur="500" fill="hold"/>
                                        <p:tgtEl>
                                          <p:spTgt spid="3174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31873"/>
                                        </p:tgtEl>
                                        <p:attrNameLst>
                                          <p:attrName>style.visibility</p:attrName>
                                        </p:attrNameLst>
                                      </p:cBhvr>
                                      <p:to>
                                        <p:strVal val="visible"/>
                                      </p:to>
                                    </p:set>
                                    <p:animEffect transition="in" filter="blinds(horizontal)">
                                      <p:cBhvr>
                                        <p:cTn id="12" dur="500"/>
                                        <p:tgtEl>
                                          <p:spTgt spid="31873"/>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31875"/>
                                        </p:tgtEl>
                                        <p:attrNameLst>
                                          <p:attrName>style.visibility</p:attrName>
                                        </p:attrNameLst>
                                      </p:cBhvr>
                                      <p:to>
                                        <p:strVal val="visible"/>
                                      </p:to>
                                    </p:set>
                                    <p:animEffect transition="in" filter="slide(fromBottom)">
                                      <p:cBhvr>
                                        <p:cTn id="15" dur="500"/>
                                        <p:tgtEl>
                                          <p:spTgt spid="3187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1769"/>
                                        </p:tgtEl>
                                        <p:attrNameLst>
                                          <p:attrName>style.visibility</p:attrName>
                                        </p:attrNameLst>
                                      </p:cBhvr>
                                      <p:to>
                                        <p:strVal val="visible"/>
                                      </p:to>
                                    </p:set>
                                  </p:childTnLst>
                                </p:cTn>
                              </p:par>
                            </p:childTnLst>
                          </p:cTn>
                        </p:par>
                        <p:par>
                          <p:cTn id="20" fill="hold">
                            <p:stCondLst>
                              <p:cond delay="0"/>
                            </p:stCondLst>
                            <p:childTnLst>
                              <p:par>
                                <p:cTn id="21" presetID="3" presetClass="entr" presetSubtype="10" fill="hold" grpId="0" nodeType="afterEffect">
                                  <p:stCondLst>
                                    <p:cond delay="0"/>
                                  </p:stCondLst>
                                  <p:childTnLst>
                                    <p:set>
                                      <p:cBhvr>
                                        <p:cTn id="22" dur="1" fill="hold">
                                          <p:stCondLst>
                                            <p:cond delay="0"/>
                                          </p:stCondLst>
                                        </p:cTn>
                                        <p:tgtEl>
                                          <p:spTgt spid="31855"/>
                                        </p:tgtEl>
                                        <p:attrNameLst>
                                          <p:attrName>style.visibility</p:attrName>
                                        </p:attrNameLst>
                                      </p:cBhvr>
                                      <p:to>
                                        <p:strVal val="visible"/>
                                      </p:to>
                                    </p:set>
                                    <p:animEffect transition="in" filter="blinds(horizontal)">
                                      <p:cBhvr>
                                        <p:cTn id="23" dur="500"/>
                                        <p:tgtEl>
                                          <p:spTgt spid="31855"/>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1856"/>
                                        </p:tgtEl>
                                        <p:attrNameLst>
                                          <p:attrName>style.visibility</p:attrName>
                                        </p:attrNameLst>
                                      </p:cBhvr>
                                      <p:to>
                                        <p:strVal val="visible"/>
                                      </p:to>
                                    </p:set>
                                    <p:animEffect transition="in" filter="blinds(horizontal)">
                                      <p:cBhvr>
                                        <p:cTn id="26" dur="500"/>
                                        <p:tgtEl>
                                          <p:spTgt spid="31856"/>
                                        </p:tgtEl>
                                      </p:cBhvr>
                                    </p:animEffect>
                                  </p:childTnLst>
                                </p:cTn>
                              </p:par>
                            </p:childTnLst>
                          </p:cTn>
                        </p:par>
                        <p:par>
                          <p:cTn id="27" fill="hold">
                            <p:stCondLst>
                              <p:cond delay="500"/>
                            </p:stCondLst>
                            <p:childTnLst>
                              <p:par>
                                <p:cTn id="28" presetID="22" presetClass="entr" presetSubtype="1" fill="hold" nodeType="afterEffect">
                                  <p:stCondLst>
                                    <p:cond delay="0"/>
                                  </p:stCondLst>
                                  <p:childTnLst>
                                    <p:set>
                                      <p:cBhvr>
                                        <p:cTn id="29" dur="1" fill="hold">
                                          <p:stCondLst>
                                            <p:cond delay="0"/>
                                          </p:stCondLst>
                                        </p:cTn>
                                        <p:tgtEl>
                                          <p:spTgt spid="31860"/>
                                        </p:tgtEl>
                                        <p:attrNameLst>
                                          <p:attrName>style.visibility</p:attrName>
                                        </p:attrNameLst>
                                      </p:cBhvr>
                                      <p:to>
                                        <p:strVal val="visible"/>
                                      </p:to>
                                    </p:set>
                                    <p:animEffect transition="in" filter="wipe(up)">
                                      <p:cBhvr>
                                        <p:cTn id="30" dur="1000"/>
                                        <p:tgtEl>
                                          <p:spTgt spid="31860"/>
                                        </p:tgtEl>
                                      </p:cBhvr>
                                    </p:animEffect>
                                  </p:childTnLst>
                                </p:cTn>
                              </p:par>
                              <p:par>
                                <p:cTn id="31" presetID="22" presetClass="entr" presetSubtype="1" fill="hold" nodeType="withEffect">
                                  <p:stCondLst>
                                    <p:cond delay="0"/>
                                  </p:stCondLst>
                                  <p:childTnLst>
                                    <p:set>
                                      <p:cBhvr>
                                        <p:cTn id="32" dur="1" fill="hold">
                                          <p:stCondLst>
                                            <p:cond delay="0"/>
                                          </p:stCondLst>
                                        </p:cTn>
                                        <p:tgtEl>
                                          <p:spTgt spid="31852"/>
                                        </p:tgtEl>
                                        <p:attrNameLst>
                                          <p:attrName>style.visibility</p:attrName>
                                        </p:attrNameLst>
                                      </p:cBhvr>
                                      <p:to>
                                        <p:strVal val="visible"/>
                                      </p:to>
                                    </p:set>
                                    <p:animEffect transition="in" filter="wipe(up)">
                                      <p:cBhvr>
                                        <p:cTn id="33" dur="2000"/>
                                        <p:tgtEl>
                                          <p:spTgt spid="31852"/>
                                        </p:tgtEl>
                                      </p:cBhvr>
                                    </p:animEffect>
                                  </p:childTnLst>
                                </p:cTn>
                              </p:par>
                            </p:childTnLst>
                          </p:cTn>
                        </p:par>
                      </p:childTnLst>
                    </p:cTn>
                  </p:par>
                  <p:par>
                    <p:cTn id="34" fill="hold">
                      <p:stCondLst>
                        <p:cond delay="indefinite"/>
                      </p:stCondLst>
                      <p:childTnLst>
                        <p:par>
                          <p:cTn id="35" fill="hold">
                            <p:stCondLst>
                              <p:cond delay="0"/>
                            </p:stCondLst>
                            <p:childTnLst>
                              <p:par>
                                <p:cTn id="36" presetID="57" presetClass="path" presetSubtype="0" accel="50000" decel="50000" fill="hold" nodeType="clickEffect">
                                  <p:stCondLst>
                                    <p:cond delay="0"/>
                                  </p:stCondLst>
                                  <p:childTnLst>
                                    <p:animMotion origin="layout" path="M 5E-6 3.33333E-6 L 5E-6 -0.03357 C 5E-6 -0.04861 -0.05417 -0.0669 -0.09809 -0.0669 L -0.19601 -0.0669 " pathEditMode="relative" rAng="0" ptsTypes="FfFF">
                                      <p:cBhvr>
                                        <p:cTn id="37" dur="2000" fill="hold"/>
                                        <p:tgtEl>
                                          <p:spTgt spid="31769"/>
                                        </p:tgtEl>
                                        <p:attrNameLst>
                                          <p:attrName>ppt_x</p:attrName>
                                          <p:attrName>ppt_y</p:attrName>
                                        </p:attrNameLst>
                                      </p:cBhvr>
                                      <p:rCtr x="-9809" y="-3356"/>
                                    </p:animMotion>
                                  </p:childTnLst>
                                </p:cTn>
                              </p:par>
                              <p:par>
                                <p:cTn id="38" presetID="22" presetClass="entr" presetSubtype="1" fill="hold" nodeType="withEffect">
                                  <p:stCondLst>
                                    <p:cond delay="0"/>
                                  </p:stCondLst>
                                  <p:childTnLst>
                                    <p:set>
                                      <p:cBhvr>
                                        <p:cTn id="39" dur="1" fill="hold">
                                          <p:stCondLst>
                                            <p:cond delay="0"/>
                                          </p:stCondLst>
                                        </p:cTn>
                                        <p:tgtEl>
                                          <p:spTgt spid="31821"/>
                                        </p:tgtEl>
                                        <p:attrNameLst>
                                          <p:attrName>style.visibility</p:attrName>
                                        </p:attrNameLst>
                                      </p:cBhvr>
                                      <p:to>
                                        <p:strVal val="visible"/>
                                      </p:to>
                                    </p:set>
                                    <p:animEffect transition="in" filter="wipe(up)">
                                      <p:cBhvr>
                                        <p:cTn id="40" dur="3000"/>
                                        <p:tgtEl>
                                          <p:spTgt spid="31821"/>
                                        </p:tgtEl>
                                      </p:cBhvr>
                                    </p:animEffect>
                                  </p:childTnLst>
                                </p:cTn>
                              </p:par>
                              <p:par>
                                <p:cTn id="41" presetID="9" presetClass="exit" presetSubtype="0" fill="hold" nodeType="withEffect">
                                  <p:stCondLst>
                                    <p:cond delay="2000"/>
                                  </p:stCondLst>
                                  <p:childTnLst>
                                    <p:animEffect transition="out" filter="dissolve">
                                      <p:cBhvr>
                                        <p:cTn id="42" dur="1000"/>
                                        <p:tgtEl>
                                          <p:spTgt spid="31769"/>
                                        </p:tgtEl>
                                      </p:cBhvr>
                                    </p:animEffect>
                                    <p:set>
                                      <p:cBhvr>
                                        <p:cTn id="43" dur="1" fill="hold">
                                          <p:stCondLst>
                                            <p:cond delay="999"/>
                                          </p:stCondLst>
                                        </p:cTn>
                                        <p:tgtEl>
                                          <p:spTgt spid="31769"/>
                                        </p:tgtEl>
                                        <p:attrNameLst>
                                          <p:attrName>style.visibility</p:attrName>
                                        </p:attrNameLst>
                                      </p:cBhvr>
                                      <p:to>
                                        <p:strVal val="hidden"/>
                                      </p:to>
                                    </p:set>
                                  </p:childTnLst>
                                </p:cTn>
                              </p:par>
                            </p:childTnLst>
                          </p:cTn>
                        </p:par>
                        <p:par>
                          <p:cTn id="44" fill="hold">
                            <p:stCondLst>
                              <p:cond delay="2000"/>
                            </p:stCondLst>
                            <p:childTnLst>
                              <p:par>
                                <p:cTn id="45" presetID="22" presetClass="entr" presetSubtype="1" fill="hold" nodeType="afterEffect">
                                  <p:stCondLst>
                                    <p:cond delay="0"/>
                                  </p:stCondLst>
                                  <p:childTnLst>
                                    <p:set>
                                      <p:cBhvr>
                                        <p:cTn id="46" dur="1" fill="hold">
                                          <p:stCondLst>
                                            <p:cond delay="0"/>
                                          </p:stCondLst>
                                        </p:cTn>
                                        <p:tgtEl>
                                          <p:spTgt spid="31857"/>
                                        </p:tgtEl>
                                        <p:attrNameLst>
                                          <p:attrName>style.visibility</p:attrName>
                                        </p:attrNameLst>
                                      </p:cBhvr>
                                      <p:to>
                                        <p:strVal val="visible"/>
                                      </p:to>
                                    </p:set>
                                    <p:animEffect transition="in" filter="wipe(up)">
                                      <p:cBhvr>
                                        <p:cTn id="47" dur="2000"/>
                                        <p:tgtEl>
                                          <p:spTgt spid="31857"/>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1" nodeType="clickEffect">
                                  <p:stCondLst>
                                    <p:cond delay="0"/>
                                  </p:stCondLst>
                                  <p:childTnLst>
                                    <p:set>
                                      <p:cBhvr>
                                        <p:cTn id="51" dur="1" fill="hold">
                                          <p:stCondLst>
                                            <p:cond delay="0"/>
                                          </p:stCondLst>
                                        </p:cTn>
                                        <p:tgtEl>
                                          <p:spTgt spid="31859"/>
                                        </p:tgtEl>
                                        <p:attrNameLst>
                                          <p:attrName>style.visibility</p:attrName>
                                        </p:attrNameLst>
                                      </p:cBhvr>
                                      <p:to>
                                        <p:strVal val="visible"/>
                                      </p:to>
                                    </p:set>
                                  </p:childTnLst>
                                </p:cTn>
                              </p:par>
                            </p:childTnLst>
                          </p:cTn>
                        </p:par>
                        <p:par>
                          <p:cTn id="52" fill="hold">
                            <p:stCondLst>
                              <p:cond delay="0"/>
                            </p:stCondLst>
                            <p:childTnLst>
                              <p:par>
                                <p:cTn id="53" presetID="35" presetClass="emph" presetSubtype="0" fill="hold" grpId="0" nodeType="afterEffect">
                                  <p:stCondLst>
                                    <p:cond delay="0"/>
                                  </p:stCondLst>
                                  <p:childTnLst>
                                    <p:anim calcmode="discrete" valueType="str">
                                      <p:cBhvr>
                                        <p:cTn id="54" dur="1000" fill="hold"/>
                                        <p:tgtEl>
                                          <p:spTgt spid="31859"/>
                                        </p:tgtEl>
                                        <p:attrNameLst>
                                          <p:attrName>style.visibility</p:attrName>
                                        </p:attrNameLst>
                                      </p:cBhvr>
                                      <p:tavLst>
                                        <p:tav tm="0">
                                          <p:val>
                                            <p:strVal val="hidden"/>
                                          </p:val>
                                        </p:tav>
                                        <p:tav tm="50000">
                                          <p:val>
                                            <p:strVal val="visible"/>
                                          </p:val>
                                        </p:tav>
                                      </p:tavLst>
                                    </p:anim>
                                  </p:childTnLst>
                                </p:cTn>
                              </p:par>
                            </p:childTnLst>
                          </p:cTn>
                        </p:par>
                        <p:par>
                          <p:cTn id="55" fill="hold">
                            <p:stCondLst>
                              <p:cond delay="1000"/>
                            </p:stCondLst>
                            <p:childTnLst>
                              <p:par>
                                <p:cTn id="56" presetID="1" presetClass="exit" presetSubtype="0" fill="hold" grpId="2" nodeType="afterEffect">
                                  <p:stCondLst>
                                    <p:cond delay="0"/>
                                  </p:stCondLst>
                                  <p:childTnLst>
                                    <p:set>
                                      <p:cBhvr>
                                        <p:cTn id="57" dur="1" fill="hold">
                                          <p:stCondLst>
                                            <p:cond delay="0"/>
                                          </p:stCondLst>
                                        </p:cTn>
                                        <p:tgtEl>
                                          <p:spTgt spid="31859"/>
                                        </p:tgtEl>
                                        <p:attrNameLst>
                                          <p:attrName>style.visibility</p:attrName>
                                        </p:attrNameLst>
                                      </p:cBhvr>
                                      <p:to>
                                        <p:strVal val="hidden"/>
                                      </p:to>
                                    </p:set>
                                  </p:childTnLst>
                                </p:cTn>
                              </p:par>
                            </p:childTnLst>
                          </p:cTn>
                        </p:par>
                        <p:par>
                          <p:cTn id="58" fill="hold">
                            <p:stCondLst>
                              <p:cond delay="1000"/>
                            </p:stCondLst>
                            <p:childTnLst>
                              <p:par>
                                <p:cTn id="59" presetID="1" presetClass="entr" presetSubtype="0" fill="hold" nodeType="afterEffect">
                                  <p:stCondLst>
                                    <p:cond delay="0"/>
                                  </p:stCondLst>
                                  <p:childTnLst>
                                    <p:set>
                                      <p:cBhvr>
                                        <p:cTn id="60" dur="1" fill="hold">
                                          <p:stCondLst>
                                            <p:cond delay="0"/>
                                          </p:stCondLst>
                                        </p:cTn>
                                        <p:tgtEl>
                                          <p:spTgt spid="31769"/>
                                        </p:tgtEl>
                                        <p:attrNameLst>
                                          <p:attrName>style.visibility</p:attrName>
                                        </p:attrNameLst>
                                      </p:cBhvr>
                                      <p:to>
                                        <p:strVal val="visible"/>
                                      </p:to>
                                    </p:set>
                                  </p:childTnLst>
                                </p:cTn>
                              </p:par>
                            </p:childTnLst>
                          </p:cTn>
                        </p:par>
                        <p:par>
                          <p:cTn id="61" fill="hold">
                            <p:stCondLst>
                              <p:cond delay="1000"/>
                            </p:stCondLst>
                            <p:childTnLst>
                              <p:par>
                                <p:cTn id="62" presetID="50" presetClass="path" presetSubtype="0" accel="50000" decel="50000" fill="hold" nodeType="afterEffect">
                                  <p:stCondLst>
                                    <p:cond delay="0"/>
                                  </p:stCondLst>
                                  <p:childTnLst>
                                    <p:animMotion origin="layout" path="M -0.19601 -0.06682 L -0.09809 -0.06682 C -0.05417 -0.06682 5E-6 -0.04555 5E-6 -0.02821 L 5E-6 0.0104 " pathEditMode="relative" rAng="0" ptsTypes="FfFF">
                                      <p:cBhvr>
                                        <p:cTn id="63" dur="2000" fill="hold"/>
                                        <p:tgtEl>
                                          <p:spTgt spid="31769"/>
                                        </p:tgtEl>
                                        <p:attrNameLst>
                                          <p:attrName>ppt_x</p:attrName>
                                          <p:attrName>ppt_y</p:attrName>
                                        </p:attrNameLst>
                                      </p:cBhvr>
                                      <p:rCtr x="9792" y="3861"/>
                                    </p:animMotion>
                                  </p:childTnLst>
                                </p:cTn>
                              </p:par>
                            </p:childTnLst>
                          </p:cTn>
                        </p:par>
                        <p:par>
                          <p:cTn id="64" fill="hold">
                            <p:stCondLst>
                              <p:cond delay="3000"/>
                            </p:stCondLst>
                            <p:childTnLst>
                              <p:par>
                                <p:cTn id="65" presetID="22" presetClass="entr" presetSubtype="1" fill="hold" nodeType="afterEffect">
                                  <p:stCondLst>
                                    <p:cond delay="0"/>
                                  </p:stCondLst>
                                  <p:childTnLst>
                                    <p:set>
                                      <p:cBhvr>
                                        <p:cTn id="66" dur="1" fill="hold">
                                          <p:stCondLst>
                                            <p:cond delay="0"/>
                                          </p:stCondLst>
                                        </p:cTn>
                                        <p:tgtEl>
                                          <p:spTgt spid="31847"/>
                                        </p:tgtEl>
                                        <p:attrNameLst>
                                          <p:attrName>style.visibility</p:attrName>
                                        </p:attrNameLst>
                                      </p:cBhvr>
                                      <p:to>
                                        <p:strVal val="visible"/>
                                      </p:to>
                                    </p:set>
                                    <p:animEffect transition="in" filter="wipe(up)">
                                      <p:cBhvr>
                                        <p:cTn id="67" dur="2000"/>
                                        <p:tgtEl>
                                          <p:spTgt spid="31847"/>
                                        </p:tgtEl>
                                      </p:cBhvr>
                                    </p:animEffect>
                                  </p:childTnLst>
                                </p:cTn>
                              </p:par>
                              <p:par>
                                <p:cTn id="68" presetID="22" presetClass="entr" presetSubtype="1" fill="hold" nodeType="withEffect">
                                  <p:stCondLst>
                                    <p:cond delay="0"/>
                                  </p:stCondLst>
                                  <p:childTnLst>
                                    <p:set>
                                      <p:cBhvr>
                                        <p:cTn id="69" dur="1" fill="hold">
                                          <p:stCondLst>
                                            <p:cond delay="0"/>
                                          </p:stCondLst>
                                        </p:cTn>
                                        <p:tgtEl>
                                          <p:spTgt spid="31822"/>
                                        </p:tgtEl>
                                        <p:attrNameLst>
                                          <p:attrName>style.visibility</p:attrName>
                                        </p:attrNameLst>
                                      </p:cBhvr>
                                      <p:to>
                                        <p:strVal val="visible"/>
                                      </p:to>
                                    </p:set>
                                    <p:animEffect transition="in" filter="wipe(up)">
                                      <p:cBhvr>
                                        <p:cTn id="70" dur="1000"/>
                                        <p:tgtEl>
                                          <p:spTgt spid="31822"/>
                                        </p:tgtEl>
                                      </p:cBhvr>
                                    </p:animEffect>
                                  </p:childTnLst>
                                </p:cTn>
                              </p:par>
                              <p:par>
                                <p:cTn id="71" presetID="36" presetClass="path" presetSubtype="0" accel="50000" decel="50000" fill="hold" nodeType="withEffect">
                                  <p:stCondLst>
                                    <p:cond delay="0"/>
                                  </p:stCondLst>
                                  <p:childTnLst>
                                    <p:animMotion origin="layout" path="M 5E-6 3.33333E-6 L 5E-6 0.02222 C 5E-6 0.03217 0.05435 0.04467 0.09879 0.04467 L 0.19775 0.04467 " pathEditMode="relative" rAng="0" ptsTypes="FfFF">
                                      <p:cBhvr>
                                        <p:cTn id="72" dur="2000" fill="hold"/>
                                        <p:tgtEl>
                                          <p:spTgt spid="31769"/>
                                        </p:tgtEl>
                                        <p:attrNameLst>
                                          <p:attrName>ppt_x</p:attrName>
                                          <p:attrName>ppt_y</p:attrName>
                                        </p:attrNameLst>
                                      </p:cBhvr>
                                      <p:rCtr x="9878" y="2222"/>
                                    </p:animMotion>
                                  </p:childTnLst>
                                </p:cTn>
                              </p:par>
                            </p:childTnLst>
                          </p:cTn>
                        </p:par>
                        <p:par>
                          <p:cTn id="73" fill="hold">
                            <p:stCondLst>
                              <p:cond delay="5000"/>
                            </p:stCondLst>
                            <p:childTnLst>
                              <p:par>
                                <p:cTn id="74" presetID="9" presetClass="exit" presetSubtype="0" fill="hold" nodeType="afterEffect">
                                  <p:stCondLst>
                                    <p:cond delay="0"/>
                                  </p:stCondLst>
                                  <p:childTnLst>
                                    <p:animEffect transition="out" filter="dissolve">
                                      <p:cBhvr>
                                        <p:cTn id="75" dur="500"/>
                                        <p:tgtEl>
                                          <p:spTgt spid="31769"/>
                                        </p:tgtEl>
                                      </p:cBhvr>
                                    </p:animEffect>
                                    <p:set>
                                      <p:cBhvr>
                                        <p:cTn id="76" dur="1" fill="hold">
                                          <p:stCondLst>
                                            <p:cond delay="499"/>
                                          </p:stCondLst>
                                        </p:cTn>
                                        <p:tgtEl>
                                          <p:spTgt spid="31769"/>
                                        </p:tgtEl>
                                        <p:attrNameLst>
                                          <p:attrName>style.visibility</p:attrName>
                                        </p:attrNameLst>
                                      </p:cBhvr>
                                      <p:to>
                                        <p:strVal val="hidden"/>
                                      </p:to>
                                    </p:set>
                                  </p:childTnLst>
                                </p:cTn>
                              </p:par>
                            </p:childTnLst>
                          </p:cTn>
                        </p:par>
                        <p:par>
                          <p:cTn id="77" fill="hold">
                            <p:stCondLst>
                              <p:cond delay="5500"/>
                            </p:stCondLst>
                            <p:childTnLst>
                              <p:par>
                                <p:cTn id="78" presetID="1" presetClass="entr" presetSubtype="0" fill="hold" grpId="1" nodeType="afterEffect">
                                  <p:stCondLst>
                                    <p:cond delay="0"/>
                                  </p:stCondLst>
                                  <p:childTnLst>
                                    <p:set>
                                      <p:cBhvr>
                                        <p:cTn id="79" dur="1" fill="hold">
                                          <p:stCondLst>
                                            <p:cond delay="0"/>
                                          </p:stCondLst>
                                        </p:cTn>
                                        <p:tgtEl>
                                          <p:spTgt spid="31869"/>
                                        </p:tgtEl>
                                        <p:attrNameLst>
                                          <p:attrName>style.visibility</p:attrName>
                                        </p:attrNameLst>
                                      </p:cBhvr>
                                      <p:to>
                                        <p:strVal val="visible"/>
                                      </p:to>
                                    </p:set>
                                  </p:childTnLst>
                                </p:cTn>
                              </p:par>
                            </p:childTnLst>
                          </p:cTn>
                        </p:par>
                        <p:par>
                          <p:cTn id="80" fill="hold">
                            <p:stCondLst>
                              <p:cond delay="5500"/>
                            </p:stCondLst>
                            <p:childTnLst>
                              <p:par>
                                <p:cTn id="81" presetID="35" presetClass="emph" presetSubtype="0" fill="hold" grpId="0" nodeType="afterEffect">
                                  <p:stCondLst>
                                    <p:cond delay="0"/>
                                  </p:stCondLst>
                                  <p:childTnLst>
                                    <p:anim calcmode="discrete" valueType="str">
                                      <p:cBhvr>
                                        <p:cTn id="82" dur="1000" fill="hold"/>
                                        <p:tgtEl>
                                          <p:spTgt spid="31869"/>
                                        </p:tgtEl>
                                        <p:attrNameLst>
                                          <p:attrName>style.visibility</p:attrName>
                                        </p:attrNameLst>
                                      </p:cBhvr>
                                      <p:tavLst>
                                        <p:tav tm="0">
                                          <p:val>
                                            <p:strVal val="hidden"/>
                                          </p:val>
                                        </p:tav>
                                        <p:tav tm="50000">
                                          <p:val>
                                            <p:strVal val="visible"/>
                                          </p:val>
                                        </p:tav>
                                      </p:tavLst>
                                    </p:anim>
                                  </p:childTnLst>
                                </p:cTn>
                              </p:par>
                            </p:childTnLst>
                          </p:cTn>
                        </p:par>
                        <p:par>
                          <p:cTn id="83" fill="hold">
                            <p:stCondLst>
                              <p:cond delay="6500"/>
                            </p:stCondLst>
                            <p:childTnLst>
                              <p:par>
                                <p:cTn id="84" presetID="1" presetClass="exit" presetSubtype="0" fill="hold" grpId="2" nodeType="afterEffect">
                                  <p:stCondLst>
                                    <p:cond delay="0"/>
                                  </p:stCondLst>
                                  <p:childTnLst>
                                    <p:set>
                                      <p:cBhvr>
                                        <p:cTn id="85" dur="1" fill="hold">
                                          <p:stCondLst>
                                            <p:cond delay="0"/>
                                          </p:stCondLst>
                                        </p:cTn>
                                        <p:tgtEl>
                                          <p:spTgt spid="31869"/>
                                        </p:tgtEl>
                                        <p:attrNameLst>
                                          <p:attrName>style.visibility</p:attrName>
                                        </p:attrNameLst>
                                      </p:cBhvr>
                                      <p:to>
                                        <p:strVal val="hidden"/>
                                      </p:to>
                                    </p:set>
                                  </p:childTnLst>
                                </p:cTn>
                              </p:par>
                            </p:childTnLst>
                          </p:cTn>
                        </p:par>
                        <p:par>
                          <p:cTn id="86" fill="hold">
                            <p:stCondLst>
                              <p:cond delay="6500"/>
                            </p:stCondLst>
                            <p:childTnLst>
                              <p:par>
                                <p:cTn id="87" presetID="1" presetClass="entr" presetSubtype="0" fill="hold" nodeType="afterEffect">
                                  <p:stCondLst>
                                    <p:cond delay="0"/>
                                  </p:stCondLst>
                                  <p:childTnLst>
                                    <p:set>
                                      <p:cBhvr>
                                        <p:cTn id="88" dur="1" fill="hold">
                                          <p:stCondLst>
                                            <p:cond delay="0"/>
                                          </p:stCondLst>
                                        </p:cTn>
                                        <p:tgtEl>
                                          <p:spTgt spid="31769"/>
                                        </p:tgtEl>
                                        <p:attrNameLst>
                                          <p:attrName>style.visibility</p:attrName>
                                        </p:attrNameLst>
                                      </p:cBhvr>
                                      <p:to>
                                        <p:strVal val="visible"/>
                                      </p:to>
                                    </p:set>
                                  </p:childTnLst>
                                </p:cTn>
                              </p:par>
                            </p:childTnLst>
                          </p:cTn>
                        </p:par>
                        <p:par>
                          <p:cTn id="89" fill="hold">
                            <p:stCondLst>
                              <p:cond delay="6500"/>
                            </p:stCondLst>
                            <p:childTnLst>
                              <p:par>
                                <p:cTn id="90" presetID="43" presetClass="path" presetSubtype="0" accel="50000" decel="50000" fill="hold" nodeType="afterEffect">
                                  <p:stCondLst>
                                    <p:cond delay="0"/>
                                  </p:stCondLst>
                                  <p:childTnLst>
                                    <p:animMotion origin="layout" path="M 0.19775 0.04467 L 0.09862 0.04467 C 0.05435 0.04467 5E-6 0.02616 5E-6 0.01111 L 5E-6 -0.02222 " pathEditMode="relative" rAng="0" ptsTypes="FfFF">
                                      <p:cBhvr>
                                        <p:cTn id="91" dur="2000" fill="hold"/>
                                        <p:tgtEl>
                                          <p:spTgt spid="31769"/>
                                        </p:tgtEl>
                                        <p:attrNameLst>
                                          <p:attrName>ppt_x</p:attrName>
                                          <p:attrName>ppt_y</p:attrName>
                                        </p:attrNameLst>
                                      </p:cBhvr>
                                      <p:rCtr x="-9896" y="-3356"/>
                                    </p:animMotion>
                                  </p:childTnLst>
                                </p:cTn>
                              </p:par>
                            </p:childTnLst>
                          </p:cTn>
                        </p:par>
                        <p:par>
                          <p:cTn id="92" fill="hold">
                            <p:stCondLst>
                              <p:cond delay="8500"/>
                            </p:stCondLst>
                            <p:childTnLst>
                              <p:par>
                                <p:cTn id="93" presetID="22" presetClass="entr" presetSubtype="1" fill="hold" nodeType="afterEffect">
                                  <p:stCondLst>
                                    <p:cond delay="0"/>
                                  </p:stCondLst>
                                  <p:childTnLst>
                                    <p:set>
                                      <p:cBhvr>
                                        <p:cTn id="94" dur="1" fill="hold">
                                          <p:stCondLst>
                                            <p:cond delay="0"/>
                                          </p:stCondLst>
                                        </p:cTn>
                                        <p:tgtEl>
                                          <p:spTgt spid="31849"/>
                                        </p:tgtEl>
                                        <p:attrNameLst>
                                          <p:attrName>style.visibility</p:attrName>
                                        </p:attrNameLst>
                                      </p:cBhvr>
                                      <p:to>
                                        <p:strVal val="visible"/>
                                      </p:to>
                                    </p:set>
                                    <p:animEffect transition="in" filter="wipe(up)">
                                      <p:cBhvr>
                                        <p:cTn id="95" dur="1000"/>
                                        <p:tgtEl>
                                          <p:spTgt spid="31849"/>
                                        </p:tgtEl>
                                      </p:cBhvr>
                                    </p:animEffec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31868"/>
                                        </p:tgtEl>
                                        <p:attrNameLst>
                                          <p:attrName>style.visibility</p:attrName>
                                        </p:attrNameLst>
                                      </p:cBhvr>
                                      <p:to>
                                        <p:strVal val="visible"/>
                                      </p:to>
                                    </p:set>
                                  </p:childTnLst>
                                </p:cTn>
                              </p:par>
                            </p:childTnLst>
                          </p:cTn>
                        </p:par>
                        <p:par>
                          <p:cTn id="100" fill="hold">
                            <p:stCondLst>
                              <p:cond delay="0"/>
                            </p:stCondLst>
                            <p:childTnLst>
                              <p:par>
                                <p:cTn id="101" presetID="35" presetClass="emph" presetSubtype="0" repeatCount="2000" fill="hold" nodeType="afterEffect">
                                  <p:stCondLst>
                                    <p:cond delay="0"/>
                                  </p:stCondLst>
                                  <p:childTnLst>
                                    <p:anim calcmode="discrete" valueType="str">
                                      <p:cBhvr>
                                        <p:cTn id="102" dur="1000" fill="hold"/>
                                        <p:tgtEl>
                                          <p:spTgt spid="3186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animBg="1"/>
      <p:bldP spid="31855" grpId="0"/>
      <p:bldP spid="31856" grpId="0"/>
      <p:bldP spid="31859" grpId="0" animBg="1"/>
      <p:bldP spid="31859" grpId="1" animBg="1"/>
      <p:bldP spid="31859" grpId="2" animBg="1"/>
      <p:bldP spid="31869" grpId="0" animBg="1"/>
      <p:bldP spid="31869" grpId="1" animBg="1"/>
      <p:bldP spid="31869" grpId="2" animBg="1"/>
      <p:bldP spid="31873" grpId="0"/>
      <p:bldP spid="31875" grpId="0" animBg="1"/>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96" name="Rectangle 116"/>
          <p:cNvSpPr>
            <a:spLocks noChangeArrowheads="1"/>
          </p:cNvSpPr>
          <p:nvPr/>
        </p:nvSpPr>
        <p:spPr bwMode="gray">
          <a:xfrm>
            <a:off x="2316164" y="3789364"/>
            <a:ext cx="7424737" cy="719137"/>
          </a:xfrm>
          <a:prstGeom prst="rect">
            <a:avLst/>
          </a:prstGeom>
          <a:gradFill rotWithShape="1">
            <a:gsLst>
              <a:gs pos="0">
                <a:schemeClr val="accent1"/>
              </a:gs>
              <a:gs pos="100000">
                <a:schemeClr val="accent1">
                  <a:gamma/>
                  <a:shade val="81176"/>
                  <a:invGamma/>
                </a:scheme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anchor="ctr"/>
          <a:lstStyle>
            <a:lvl1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1pPr>
            <a:lvl2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2pPr>
            <a:lvl3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3pPr>
            <a:lvl4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4pPr>
            <a:lvl5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9pPr>
          </a:lstStyle>
          <a:p>
            <a:pPr algn="just">
              <a:defRPr/>
            </a:pPr>
            <a:r>
              <a:rPr lang="en-US" altLang="zh-CN" sz="2000" b="1">
                <a:latin typeface="Arial" panose="020B0604020202020204" pitchFamily="34" charset="0"/>
                <a:ea typeface="黑体" panose="02010609060101010101" pitchFamily="49" charset="-122"/>
              </a:rPr>
              <a:t>1.</a:t>
            </a:r>
            <a:r>
              <a:rPr lang="zh-CN" altLang="en-US" sz="2000" b="1">
                <a:latin typeface="Arial" panose="020B0604020202020204" pitchFamily="34" charset="0"/>
                <a:ea typeface="黑体" panose="02010609060101010101" pitchFamily="49" charset="-122"/>
              </a:rPr>
              <a:t>使用关中断：</a:t>
            </a:r>
            <a:r>
              <a:rPr lang="zh-CN" altLang="en-US" sz="2000">
                <a:latin typeface="Arial" panose="020B0604020202020204" pitchFamily="34" charset="0"/>
                <a:ea typeface="黑体" panose="02010609060101010101" pitchFamily="49" charset="-122"/>
              </a:rPr>
              <a:t>通过调用禁止中断函数</a:t>
            </a:r>
            <a:r>
              <a:rPr lang="en-US" altLang="zh-CN" sz="2000">
                <a:latin typeface="Arial" panose="020B0604020202020204" pitchFamily="34" charset="0"/>
                <a:ea typeface="黑体" panose="02010609060101010101" pitchFamily="49" charset="-122"/>
              </a:rPr>
              <a:t>OS_ENTER_CRITICAL()</a:t>
            </a:r>
            <a:r>
              <a:rPr lang="zh-CN" altLang="en-US" sz="2000">
                <a:latin typeface="Arial" panose="020B0604020202020204" pitchFamily="34" charset="0"/>
                <a:ea typeface="黑体" panose="02010609060101010101" pitchFamily="49" charset="-122"/>
              </a:rPr>
              <a:t>和允许中断函数</a:t>
            </a:r>
            <a:r>
              <a:rPr lang="en-US" altLang="zh-CN" sz="2000">
                <a:latin typeface="Arial" panose="020B0604020202020204" pitchFamily="34" charset="0"/>
                <a:ea typeface="黑体" panose="02010609060101010101" pitchFamily="49" charset="-122"/>
              </a:rPr>
              <a:t>OS_EXIT_CRITICAL()</a:t>
            </a:r>
            <a:r>
              <a:rPr lang="zh-CN" altLang="en-US" sz="2000">
                <a:latin typeface="Arial" panose="020B0604020202020204" pitchFamily="34" charset="0"/>
                <a:ea typeface="黑体" panose="02010609060101010101" pitchFamily="49" charset="-122"/>
              </a:rPr>
              <a:t>实现的。</a:t>
            </a:r>
          </a:p>
        </p:txBody>
      </p:sp>
      <p:sp>
        <p:nvSpPr>
          <p:cNvPr id="46198" name="Rectangle 118"/>
          <p:cNvSpPr>
            <a:spLocks noChangeArrowheads="1"/>
          </p:cNvSpPr>
          <p:nvPr/>
        </p:nvSpPr>
        <p:spPr bwMode="gray">
          <a:xfrm>
            <a:off x="2316164" y="3822701"/>
            <a:ext cx="7424737" cy="911225"/>
          </a:xfrm>
          <a:prstGeom prst="rect">
            <a:avLst/>
          </a:prstGeom>
          <a:gradFill rotWithShape="1">
            <a:gsLst>
              <a:gs pos="0">
                <a:schemeClr val="hlink"/>
              </a:gs>
              <a:gs pos="100000">
                <a:schemeClr val="hlink">
                  <a:gamma/>
                  <a:shade val="81176"/>
                  <a:invGamma/>
                </a:scheme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anchor="ctr"/>
          <a:lstStyle>
            <a:lvl1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1pPr>
            <a:lvl2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2pPr>
            <a:lvl3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3pPr>
            <a:lvl4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4pPr>
            <a:lvl5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9pPr>
          </a:lstStyle>
          <a:p>
            <a:pPr algn="just">
              <a:defRPr/>
            </a:pPr>
            <a:r>
              <a:rPr lang="en-US" altLang="zh-CN" sz="2000" b="1">
                <a:latin typeface="Arial" panose="020B0604020202020204" pitchFamily="34" charset="0"/>
                <a:ea typeface="黑体" panose="02010609060101010101" pitchFamily="49" charset="-122"/>
              </a:rPr>
              <a:t>2.</a:t>
            </a:r>
            <a:r>
              <a:rPr lang="zh-CN" altLang="en-US" sz="2000" b="1">
                <a:latin typeface="Arial" panose="020B0604020202020204" pitchFamily="34" charset="0"/>
                <a:ea typeface="黑体" panose="02010609060101010101" pitchFamily="49" charset="-122"/>
              </a:rPr>
              <a:t>使用关调度：</a:t>
            </a:r>
            <a:r>
              <a:rPr lang="zh-CN" altLang="en-US" sz="2000">
                <a:latin typeface="Arial" panose="020B0604020202020204" pitchFamily="34" charset="0"/>
                <a:ea typeface="黑体" panose="02010609060101010101" pitchFamily="49" charset="-122"/>
              </a:rPr>
              <a:t>通过调用禁止任务调度函数</a:t>
            </a:r>
            <a:r>
              <a:rPr lang="en-US" altLang="zh-CN" sz="2000">
                <a:latin typeface="Arial" panose="020B0604020202020204" pitchFamily="34" charset="0"/>
                <a:ea typeface="黑体" panose="02010609060101010101" pitchFamily="49" charset="-122"/>
              </a:rPr>
              <a:t>OSSchedLock()</a:t>
            </a:r>
            <a:r>
              <a:rPr lang="zh-CN" altLang="en-US" sz="2000">
                <a:latin typeface="Arial" panose="020B0604020202020204" pitchFamily="34" charset="0"/>
                <a:ea typeface="黑体" panose="02010609060101010101" pitchFamily="49" charset="-122"/>
              </a:rPr>
              <a:t>和允许任务调度函数</a:t>
            </a:r>
            <a:r>
              <a:rPr lang="en-US" altLang="zh-CN" sz="2000">
                <a:latin typeface="Arial" panose="020B0604020202020204" pitchFamily="34" charset="0"/>
                <a:ea typeface="黑体" panose="02010609060101010101" pitchFamily="49" charset="-122"/>
              </a:rPr>
              <a:t>OSSchedUnlock()</a:t>
            </a:r>
            <a:r>
              <a:rPr lang="zh-CN" altLang="en-US" sz="2000">
                <a:latin typeface="Arial" panose="020B0604020202020204" pitchFamily="34" charset="0"/>
                <a:ea typeface="黑体" panose="02010609060101010101" pitchFamily="49" charset="-122"/>
              </a:rPr>
              <a:t>实现的，因为禁止调度违背了多任务的初衷，所以不建议用户使用。</a:t>
            </a:r>
          </a:p>
        </p:txBody>
      </p:sp>
      <p:sp>
        <p:nvSpPr>
          <p:cNvPr id="46197" name="Rectangle 117"/>
          <p:cNvSpPr>
            <a:spLocks noChangeArrowheads="1"/>
          </p:cNvSpPr>
          <p:nvPr/>
        </p:nvSpPr>
        <p:spPr bwMode="gray">
          <a:xfrm>
            <a:off x="2316164" y="3787775"/>
            <a:ext cx="7424737" cy="641350"/>
          </a:xfrm>
          <a:prstGeom prst="rect">
            <a:avLst/>
          </a:prstGeom>
          <a:gradFill rotWithShape="1">
            <a:gsLst>
              <a:gs pos="0">
                <a:srgbClr val="009900"/>
              </a:gs>
              <a:gs pos="100000">
                <a:srgbClr val="6DC56D"/>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tx2"/>
              </a:buClr>
              <a:buFont typeface="Wingdings" panose="05000000000000000000" pitchFamily="2" charset="2"/>
              <a:buChar char="§"/>
              <a:tabLst>
                <a:tab pos="266700" algn="l"/>
                <a:tab pos="990600" algn="l"/>
              </a:tabLst>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tabLst>
                <a:tab pos="266700" algn="l"/>
                <a:tab pos="990600" algn="l"/>
              </a:tabLst>
              <a:defRPr sz="2400">
                <a:solidFill>
                  <a:schemeClr val="tx1"/>
                </a:solidFill>
                <a:latin typeface="Arial" panose="020B0604020202020204" pitchFamily="34" charset="0"/>
              </a:defRPr>
            </a:lvl2pPr>
            <a:lvl3pPr marL="1143000" indent="-228600">
              <a:spcBef>
                <a:spcPct val="20000"/>
              </a:spcBef>
              <a:buClr>
                <a:schemeClr val="tx1"/>
              </a:buClr>
              <a:buChar char="•"/>
              <a:tabLst>
                <a:tab pos="266700" algn="l"/>
                <a:tab pos="990600" algn="l"/>
              </a:tabLst>
              <a:defRPr sz="2000">
                <a:solidFill>
                  <a:schemeClr val="tx1"/>
                </a:solidFill>
                <a:latin typeface="Arial" panose="020B0604020202020204" pitchFamily="34" charset="0"/>
              </a:defRPr>
            </a:lvl3pPr>
            <a:lvl4pPr marL="1600200" indent="-228600">
              <a:spcBef>
                <a:spcPct val="20000"/>
              </a:spcBef>
              <a:buChar char="–"/>
              <a:tabLst>
                <a:tab pos="266700" algn="l"/>
                <a:tab pos="990600" algn="l"/>
              </a:tabLst>
              <a:defRPr>
                <a:solidFill>
                  <a:schemeClr val="tx1"/>
                </a:solidFill>
                <a:latin typeface="Arial" panose="020B0604020202020204" pitchFamily="34" charset="0"/>
              </a:defRPr>
            </a:lvl4pPr>
            <a:lvl5pPr marL="2057400" indent="-228600">
              <a:spcBef>
                <a:spcPct val="20000"/>
              </a:spcBef>
              <a:buChar char="»"/>
              <a:tabLst>
                <a:tab pos="266700" algn="l"/>
                <a:tab pos="990600" algn="l"/>
              </a:tabLst>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266700" algn="l"/>
                <a:tab pos="990600" algn="l"/>
              </a:tabLst>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266700" algn="l"/>
                <a:tab pos="990600" algn="l"/>
              </a:tabLst>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266700" algn="l"/>
                <a:tab pos="990600" algn="l"/>
              </a:tabLst>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266700" algn="l"/>
                <a:tab pos="990600" algn="l"/>
              </a:tabLst>
              <a:defRPr>
                <a:solidFill>
                  <a:schemeClr val="tx1"/>
                </a:solidFill>
                <a:latin typeface="Arial" panose="020B0604020202020204" pitchFamily="34" charset="0"/>
              </a:defRPr>
            </a:lvl9pPr>
          </a:lstStyle>
          <a:p>
            <a:pPr algn="just">
              <a:spcBef>
                <a:spcPct val="0"/>
              </a:spcBef>
              <a:buClrTx/>
              <a:buFontTx/>
              <a:buNone/>
            </a:pPr>
            <a:r>
              <a:rPr kumimoji="1" lang="en-US" altLang="zh-CN" sz="2000" b="1">
                <a:ea typeface="黑体" panose="02010609060101010101" pitchFamily="49" charset="-122"/>
              </a:rPr>
              <a:t>3.</a:t>
            </a:r>
            <a:r>
              <a:rPr kumimoji="1" lang="zh-CN" altLang="en-US" sz="2000" b="1">
                <a:ea typeface="黑体" panose="02010609060101010101" pitchFamily="49" charset="-122"/>
              </a:rPr>
              <a:t>使用信号量与互斥信号量：</a:t>
            </a:r>
            <a:r>
              <a:rPr kumimoji="1" lang="zh-CN" altLang="en-US" sz="2000">
                <a:ea typeface="黑体" panose="02010609060101010101" pitchFamily="49" charset="-122"/>
              </a:rPr>
              <a:t>通过等待信号量和发送信号量实现共享资源的独享。</a:t>
            </a:r>
          </a:p>
        </p:txBody>
      </p:sp>
      <p:sp>
        <p:nvSpPr>
          <p:cNvPr id="30725"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系统函数使用场合</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30726" name="Line 3"/>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27" name="AutoShape 4"/>
          <p:cNvSpPr>
            <a:spLocks noChangeArrowheads="1"/>
          </p:cNvSpPr>
          <p:nvPr/>
        </p:nvSpPr>
        <p:spPr bwMode="gray">
          <a:xfrm>
            <a:off x="6230938" y="651868"/>
            <a:ext cx="350996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资源同步</a:t>
            </a:r>
          </a:p>
        </p:txBody>
      </p:sp>
      <p:sp>
        <p:nvSpPr>
          <p:cNvPr id="46146" name="Rectangle 66"/>
          <p:cNvSpPr>
            <a:spLocks noChangeArrowheads="1"/>
          </p:cNvSpPr>
          <p:nvPr/>
        </p:nvSpPr>
        <p:spPr bwMode="auto">
          <a:xfrm>
            <a:off x="2316164" y="1447771"/>
            <a:ext cx="29322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2.“</a:t>
            </a:r>
            <a:r>
              <a:rPr kumimoji="1" lang="zh-CN" altLang="en-US" sz="2000">
                <a:ea typeface="华文新魏" panose="02010800040101010101" pitchFamily="2" charset="-122"/>
              </a:rPr>
              <a:t>资源同步” 实现方式 </a:t>
            </a:r>
          </a:p>
        </p:txBody>
      </p:sp>
      <p:grpSp>
        <p:nvGrpSpPr>
          <p:cNvPr id="46181" name="Group 101"/>
          <p:cNvGrpSpPr>
            <a:grpSpLocks noChangeAspect="1"/>
          </p:cNvGrpSpPr>
          <p:nvPr/>
        </p:nvGrpSpPr>
        <p:grpSpPr bwMode="auto">
          <a:xfrm>
            <a:off x="7221539" y="2484439"/>
            <a:ext cx="981075" cy="954087"/>
            <a:chOff x="624" y="1584"/>
            <a:chExt cx="1248" cy="1296"/>
          </a:xfrm>
        </p:grpSpPr>
        <p:grpSp>
          <p:nvGrpSpPr>
            <p:cNvPr id="30741" name="Group 102"/>
            <p:cNvGrpSpPr>
              <a:grpSpLocks noChangeAspect="1"/>
            </p:cNvGrpSpPr>
            <p:nvPr/>
          </p:nvGrpSpPr>
          <p:grpSpPr bwMode="auto">
            <a:xfrm>
              <a:off x="624" y="1584"/>
              <a:ext cx="1248" cy="1296"/>
              <a:chOff x="2016" y="1920"/>
              <a:chExt cx="1680" cy="1680"/>
            </a:xfrm>
          </p:grpSpPr>
          <p:sp>
            <p:nvSpPr>
              <p:cNvPr id="30743" name="Oval 103"/>
              <p:cNvSpPr>
                <a:spLocks noChangeAspect="1" noChangeArrowheads="1"/>
              </p:cNvSpPr>
              <p:nvPr/>
            </p:nvSpPr>
            <p:spPr bwMode="gray">
              <a:xfrm>
                <a:off x="2016" y="1920"/>
                <a:ext cx="1680" cy="1680"/>
              </a:xfrm>
              <a:prstGeom prst="ellipse">
                <a:avLst/>
              </a:prstGeom>
              <a:gradFill rotWithShape="1">
                <a:gsLst>
                  <a:gs pos="0">
                    <a:srgbClr val="009900"/>
                  </a:gs>
                  <a:gs pos="100000">
                    <a:srgbClr val="006100"/>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0744" name="Freeform 104"/>
              <p:cNvSpPr>
                <a:spLocks noChangeAspect="1"/>
              </p:cNvSpPr>
              <p:nvPr/>
            </p:nvSpPr>
            <p:spPr bwMode="gray">
              <a:xfrm>
                <a:off x="2208" y="1948"/>
                <a:ext cx="1296" cy="634"/>
              </a:xfrm>
              <a:custGeom>
                <a:avLst/>
                <a:gdLst>
                  <a:gd name="T0" fmla="*/ 1205 w 1321"/>
                  <a:gd name="T1" fmla="*/ 252 h 712"/>
                  <a:gd name="T2" fmla="*/ 1220 w 1321"/>
                  <a:gd name="T3" fmla="*/ 279 h 712"/>
                  <a:gd name="T4" fmla="*/ 1223 w 1321"/>
                  <a:gd name="T5" fmla="*/ 302 h 712"/>
                  <a:gd name="T6" fmla="*/ 1218 w 1321"/>
                  <a:gd name="T7" fmla="*/ 324 h 712"/>
                  <a:gd name="T8" fmla="*/ 1202 w 1321"/>
                  <a:gd name="T9" fmla="*/ 345 h 712"/>
                  <a:gd name="T10" fmla="*/ 1178 w 1321"/>
                  <a:gd name="T11" fmla="*/ 364 h 712"/>
                  <a:gd name="T12" fmla="*/ 1148 w 1321"/>
                  <a:gd name="T13" fmla="*/ 380 h 712"/>
                  <a:gd name="T14" fmla="*/ 1108 w 1321"/>
                  <a:gd name="T15" fmla="*/ 394 h 712"/>
                  <a:gd name="T16" fmla="*/ 1063 w 1321"/>
                  <a:gd name="T17" fmla="*/ 409 h 712"/>
                  <a:gd name="T18" fmla="*/ 1011 w 1321"/>
                  <a:gd name="T19" fmla="*/ 419 h 712"/>
                  <a:gd name="T20" fmla="*/ 955 w 1321"/>
                  <a:gd name="T21" fmla="*/ 429 h 712"/>
                  <a:gd name="T22" fmla="*/ 896 w 1321"/>
                  <a:gd name="T23" fmla="*/ 436 h 712"/>
                  <a:gd name="T24" fmla="*/ 830 w 1321"/>
                  <a:gd name="T25" fmla="*/ 443 h 712"/>
                  <a:gd name="T26" fmla="*/ 763 w 1321"/>
                  <a:gd name="T27" fmla="*/ 446 h 712"/>
                  <a:gd name="T28" fmla="*/ 737 w 1321"/>
                  <a:gd name="T29" fmla="*/ 448 h 712"/>
                  <a:gd name="T30" fmla="*/ 441 w 1321"/>
                  <a:gd name="T31" fmla="*/ 448 h 712"/>
                  <a:gd name="T32" fmla="*/ 437 w 1321"/>
                  <a:gd name="T33" fmla="*/ 448 h 712"/>
                  <a:gd name="T34" fmla="*/ 379 w 1321"/>
                  <a:gd name="T35" fmla="*/ 445 h 712"/>
                  <a:gd name="T36" fmla="*/ 323 w 1321"/>
                  <a:gd name="T37" fmla="*/ 443 h 712"/>
                  <a:gd name="T38" fmla="*/ 270 w 1321"/>
                  <a:gd name="T39" fmla="*/ 438 h 712"/>
                  <a:gd name="T40" fmla="*/ 219 w 1321"/>
                  <a:gd name="T41" fmla="*/ 434 h 712"/>
                  <a:gd name="T42" fmla="*/ 173 w 1321"/>
                  <a:gd name="T43" fmla="*/ 426 h 712"/>
                  <a:gd name="T44" fmla="*/ 130 w 1321"/>
                  <a:gd name="T45" fmla="*/ 416 h 712"/>
                  <a:gd name="T46" fmla="*/ 94 w 1321"/>
                  <a:gd name="T47" fmla="*/ 408 h 712"/>
                  <a:gd name="T48" fmla="*/ 63 w 1321"/>
                  <a:gd name="T49" fmla="*/ 396 h 712"/>
                  <a:gd name="T50" fmla="*/ 35 w 1321"/>
                  <a:gd name="T51" fmla="*/ 382 h 712"/>
                  <a:gd name="T52" fmla="*/ 18 w 1321"/>
                  <a:gd name="T53" fmla="*/ 366 h 712"/>
                  <a:gd name="T54" fmla="*/ 6 w 1321"/>
                  <a:gd name="T55" fmla="*/ 348 h 712"/>
                  <a:gd name="T56" fmla="*/ 0 w 1321"/>
                  <a:gd name="T57" fmla="*/ 329 h 712"/>
                  <a:gd name="T58" fmla="*/ 0 w 1321"/>
                  <a:gd name="T59" fmla="*/ 327 h 712"/>
                  <a:gd name="T60" fmla="*/ 4 w 1321"/>
                  <a:gd name="T61" fmla="*/ 306 h 712"/>
                  <a:gd name="T62" fmla="*/ 16 w 1321"/>
                  <a:gd name="T63" fmla="*/ 280 h 712"/>
                  <a:gd name="T64" fmla="*/ 47 w 1321"/>
                  <a:gd name="T65" fmla="*/ 232 h 712"/>
                  <a:gd name="T66" fmla="*/ 86 w 1321"/>
                  <a:gd name="T67" fmla="*/ 188 h 712"/>
                  <a:gd name="T68" fmla="*/ 135 w 1321"/>
                  <a:gd name="T69" fmla="*/ 148 h 712"/>
                  <a:gd name="T70" fmla="*/ 188 w 1321"/>
                  <a:gd name="T71" fmla="*/ 111 h 712"/>
                  <a:gd name="T72" fmla="*/ 250 w 1321"/>
                  <a:gd name="T73" fmla="*/ 78 h 712"/>
                  <a:gd name="T74" fmla="*/ 317 w 1321"/>
                  <a:gd name="T75" fmla="*/ 52 h 712"/>
                  <a:gd name="T76" fmla="*/ 384 w 1321"/>
                  <a:gd name="T77" fmla="*/ 29 h 712"/>
                  <a:gd name="T78" fmla="*/ 461 w 1321"/>
                  <a:gd name="T79" fmla="*/ 13 h 712"/>
                  <a:gd name="T80" fmla="*/ 538 w 1321"/>
                  <a:gd name="T81" fmla="*/ 4 h 712"/>
                  <a:gd name="T82" fmla="*/ 618 w 1321"/>
                  <a:gd name="T83" fmla="*/ 0 h 712"/>
                  <a:gd name="T84" fmla="*/ 618 w 1321"/>
                  <a:gd name="T85" fmla="*/ 0 h 712"/>
                  <a:gd name="T86" fmla="*/ 703 w 1321"/>
                  <a:gd name="T87" fmla="*/ 4 h 712"/>
                  <a:gd name="T88" fmla="*/ 785 w 1321"/>
                  <a:gd name="T89" fmla="*/ 14 h 712"/>
                  <a:gd name="T90" fmla="*/ 863 w 1321"/>
                  <a:gd name="T91" fmla="*/ 33 h 712"/>
                  <a:gd name="T92" fmla="*/ 936 w 1321"/>
                  <a:gd name="T93" fmla="*/ 56 h 712"/>
                  <a:gd name="T94" fmla="*/ 1003 w 1321"/>
                  <a:gd name="T95" fmla="*/ 86 h 712"/>
                  <a:gd name="T96" fmla="*/ 1064 w 1321"/>
                  <a:gd name="T97" fmla="*/ 122 h 712"/>
                  <a:gd name="T98" fmla="*/ 1119 w 1321"/>
                  <a:gd name="T99" fmla="*/ 161 h 712"/>
                  <a:gd name="T100" fmla="*/ 1166 w 1321"/>
                  <a:gd name="T101" fmla="*/ 204 h 712"/>
                  <a:gd name="T102" fmla="*/ 1205 w 1321"/>
                  <a:gd name="T103" fmla="*/ 252 h 712"/>
                  <a:gd name="T104" fmla="*/ 1205 w 1321"/>
                  <a:gd name="T105" fmla="*/ 252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009900"/>
                  </a:gs>
                </a:gsLst>
                <a:lin ang="5400000" scaled="1"/>
              </a:gradFill>
              <a:ln>
                <a:noFill/>
              </a:ln>
              <a:extLst>
                <a:ext uri="{91240B29-F687-4F45-9708-019B960494DF}">
                  <a14:hiddenLine xmlns:a14="http://schemas.microsoft.com/office/drawing/2010/main" w="0">
                    <a:solidFill>
                      <a:srgbClr val="BBF6EE"/>
                    </a:solidFill>
                    <a:prstDash val="solid"/>
                    <a:round/>
                  </a14:hiddenLine>
                </a:ext>
              </a:extLst>
            </p:spPr>
            <p:txBody>
              <a:bodyPr/>
              <a:lstStyle/>
              <a:p>
                <a:endParaRPr lang="zh-CN" altLang="en-US"/>
              </a:p>
            </p:txBody>
          </p:sp>
        </p:grpSp>
        <p:sp>
          <p:nvSpPr>
            <p:cNvPr id="46185" name="Text Box 105"/>
            <p:cNvSpPr txBox="1">
              <a:spLocks noChangeAspect="1" noChangeArrowheads="1"/>
            </p:cNvSpPr>
            <p:nvPr/>
          </p:nvSpPr>
          <p:spPr bwMode="gray">
            <a:xfrm>
              <a:off x="1036" y="2244"/>
              <a:ext cx="414" cy="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2000" b="1">
                  <a:solidFill>
                    <a:srgbClr val="FFFFFF"/>
                  </a:solidFill>
                  <a:effectLst>
                    <a:outerShdw blurRad="38100" dist="38100" dir="2700000" algn="tl">
                      <a:srgbClr val="000000"/>
                    </a:outerShdw>
                  </a:effectLst>
                </a:rPr>
                <a:t>3</a:t>
              </a:r>
            </a:p>
          </p:txBody>
        </p:sp>
      </p:grpSp>
      <p:grpSp>
        <p:nvGrpSpPr>
          <p:cNvPr id="46186" name="Group 106"/>
          <p:cNvGrpSpPr>
            <a:grpSpLocks noChangeAspect="1"/>
          </p:cNvGrpSpPr>
          <p:nvPr/>
        </p:nvGrpSpPr>
        <p:grpSpPr bwMode="auto">
          <a:xfrm>
            <a:off x="5548314" y="2473326"/>
            <a:ext cx="1006475" cy="957263"/>
            <a:chOff x="1719" y="3096"/>
            <a:chExt cx="792" cy="754"/>
          </a:xfrm>
        </p:grpSpPr>
        <p:grpSp>
          <p:nvGrpSpPr>
            <p:cNvPr id="30737" name="Group 107"/>
            <p:cNvGrpSpPr>
              <a:grpSpLocks noChangeAspect="1"/>
            </p:cNvGrpSpPr>
            <p:nvPr/>
          </p:nvGrpSpPr>
          <p:grpSpPr bwMode="auto">
            <a:xfrm>
              <a:off x="1719" y="3096"/>
              <a:ext cx="792" cy="754"/>
              <a:chOff x="2016" y="1920"/>
              <a:chExt cx="1680" cy="1680"/>
            </a:xfrm>
          </p:grpSpPr>
          <p:sp>
            <p:nvSpPr>
              <p:cNvPr id="46188" name="Oval 108"/>
              <p:cNvSpPr>
                <a:spLocks noChangeAspect="1" noChangeArrowheads="1"/>
              </p:cNvSpPr>
              <p:nvPr/>
            </p:nvSpPr>
            <p:spPr bwMode="gray">
              <a:xfrm>
                <a:off x="2016" y="1920"/>
                <a:ext cx="1680" cy="1680"/>
              </a:xfrm>
              <a:prstGeom prst="ellipse">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defRPr/>
                </a:pPr>
                <a:endParaRPr lang="zh-CN" altLang="en-US"/>
              </a:p>
            </p:txBody>
          </p:sp>
          <p:sp>
            <p:nvSpPr>
              <p:cNvPr id="46189" name="Freeform 109"/>
              <p:cNvSpPr>
                <a:spLocks noChangeAspect="1"/>
              </p:cNvSpPr>
              <p:nvPr/>
            </p:nvSpPr>
            <p:spPr bwMode="gray">
              <a:xfrm>
                <a:off x="2207" y="1948"/>
                <a:ext cx="1298" cy="635"/>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hlink">
                      <a:gamma/>
                      <a:tint val="0"/>
                      <a:invGamma/>
                    </a:schemeClr>
                  </a:gs>
                  <a:gs pos="100000">
                    <a:schemeClr val="hlink"/>
                  </a:gs>
                </a:gsLst>
                <a:lin ang="5400000" scaled="1"/>
              </a:gradFill>
              <a:ln>
                <a:noFill/>
              </a:ln>
              <a:effectLst/>
              <a:extLst>
                <a:ext uri="{91240B29-F687-4F45-9708-019B960494DF}">
                  <a14:hiddenLine xmlns:a14="http://schemas.microsoft.com/office/drawing/2010/main" w="0">
                    <a:solidFill>
                      <a:srgbClr val="000000"/>
                    </a:solidFill>
                    <a:prstDash val="solid"/>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grpSp>
        <p:sp>
          <p:nvSpPr>
            <p:cNvPr id="46190" name="Text Box 110"/>
            <p:cNvSpPr txBox="1">
              <a:spLocks noChangeAspect="1" noChangeArrowheads="1"/>
            </p:cNvSpPr>
            <p:nvPr/>
          </p:nvSpPr>
          <p:spPr bwMode="gray">
            <a:xfrm>
              <a:off x="1974" y="3469"/>
              <a:ext cx="311"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2000" b="1">
                  <a:solidFill>
                    <a:srgbClr val="FFFFFF"/>
                  </a:solidFill>
                  <a:effectLst>
                    <a:outerShdw blurRad="38100" dist="38100" dir="2700000" algn="tl">
                      <a:srgbClr val="000000"/>
                    </a:outerShdw>
                  </a:effectLst>
                </a:rPr>
                <a:t>2</a:t>
              </a:r>
            </a:p>
          </p:txBody>
        </p:sp>
      </p:grpSp>
      <p:grpSp>
        <p:nvGrpSpPr>
          <p:cNvPr id="46191" name="Group 111"/>
          <p:cNvGrpSpPr>
            <a:grpSpLocks noChangeAspect="1"/>
          </p:cNvGrpSpPr>
          <p:nvPr/>
        </p:nvGrpSpPr>
        <p:grpSpPr bwMode="auto">
          <a:xfrm>
            <a:off x="3897314" y="2457451"/>
            <a:ext cx="1006475" cy="957263"/>
            <a:chOff x="2881" y="3068"/>
            <a:chExt cx="960" cy="958"/>
          </a:xfrm>
        </p:grpSpPr>
        <p:grpSp>
          <p:nvGrpSpPr>
            <p:cNvPr id="30733" name="Group 112"/>
            <p:cNvGrpSpPr>
              <a:grpSpLocks noChangeAspect="1"/>
            </p:cNvGrpSpPr>
            <p:nvPr/>
          </p:nvGrpSpPr>
          <p:grpSpPr bwMode="auto">
            <a:xfrm>
              <a:off x="2881" y="3068"/>
              <a:ext cx="960" cy="958"/>
              <a:chOff x="2016" y="1920"/>
              <a:chExt cx="1680" cy="1680"/>
            </a:xfrm>
          </p:grpSpPr>
          <p:sp>
            <p:nvSpPr>
              <p:cNvPr id="46193" name="Oval 113"/>
              <p:cNvSpPr>
                <a:spLocks noChangeAspect="1" noChangeArrowheads="1"/>
              </p:cNvSpPr>
              <p:nvPr/>
            </p:nvSpPr>
            <p:spPr bwMode="gray">
              <a:xfrm>
                <a:off x="2016" y="1920"/>
                <a:ext cx="1680" cy="1680"/>
              </a:xfrm>
              <a:prstGeom prst="ellipse">
                <a:avLst/>
              </a:prstGeom>
              <a:gradFill rotWithShape="1">
                <a:gsLst>
                  <a:gs pos="0">
                    <a:schemeClr val="accent1"/>
                  </a:gs>
                  <a:gs pos="100000">
                    <a:schemeClr val="accent1">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defRPr/>
                </a:pPr>
                <a:endParaRPr lang="zh-CN" altLang="en-US"/>
              </a:p>
            </p:txBody>
          </p:sp>
          <p:sp>
            <p:nvSpPr>
              <p:cNvPr id="46194" name="Freeform 114"/>
              <p:cNvSpPr>
                <a:spLocks noChangeAspect="1"/>
              </p:cNvSpPr>
              <p:nvPr/>
            </p:nvSpPr>
            <p:spPr bwMode="gray">
              <a:xfrm>
                <a:off x="2207" y="1948"/>
                <a:ext cx="1298" cy="635"/>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accent1">
                      <a:gamma/>
                      <a:tint val="0"/>
                      <a:invGamma/>
                    </a:schemeClr>
                  </a:gs>
                  <a:gs pos="100000">
                    <a:schemeClr val="accent1"/>
                  </a:gs>
                </a:gsLst>
                <a:lin ang="5400000" scaled="1"/>
              </a:gradFill>
              <a:ln>
                <a:noFill/>
              </a:ln>
              <a:effectLst/>
              <a:extLst>
                <a:ext uri="{91240B29-F687-4F45-9708-019B960494DF}">
                  <a14:hiddenLine xmlns:a14="http://schemas.microsoft.com/office/drawing/2010/main" w="0">
                    <a:solidFill>
                      <a:srgbClr val="000000"/>
                    </a:solidFill>
                    <a:prstDash val="solid"/>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grpSp>
        <p:sp>
          <p:nvSpPr>
            <p:cNvPr id="46195" name="Text Box 115"/>
            <p:cNvSpPr txBox="1">
              <a:spLocks noChangeAspect="1" noChangeArrowheads="1"/>
            </p:cNvSpPr>
            <p:nvPr/>
          </p:nvSpPr>
          <p:spPr bwMode="gray">
            <a:xfrm>
              <a:off x="2929" y="3529"/>
              <a:ext cx="863" cy="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2000" b="1">
                  <a:solidFill>
                    <a:srgbClr val="FFFFFF"/>
                  </a:solidFill>
                  <a:effectLst>
                    <a:outerShdw blurRad="38100" dist="38100" dir="2700000" algn="tl">
                      <a:srgbClr val="000000"/>
                    </a:outerShdw>
                  </a:effectLst>
                </a:rPr>
                <a:t>1</a:t>
              </a:r>
            </a:p>
          </p:txBody>
        </p:sp>
      </p:grpSp>
      <p:sp>
        <p:nvSpPr>
          <p:cNvPr id="46199" name="AutoShape 119"/>
          <p:cNvSpPr>
            <a:spLocks noChangeArrowheads="1"/>
          </p:cNvSpPr>
          <p:nvPr/>
        </p:nvSpPr>
        <p:spPr bwMode="auto">
          <a:xfrm>
            <a:off x="2495551" y="2276476"/>
            <a:ext cx="7083425" cy="1438275"/>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46146"/>
                                        </p:tgtEl>
                                        <p:attrNameLst>
                                          <p:attrName>style.visibility</p:attrName>
                                        </p:attrNameLst>
                                      </p:cBhvr>
                                      <p:to>
                                        <p:strVal val="visible"/>
                                      </p:to>
                                    </p:set>
                                    <p:animEffect transition="in" filter="blinds(horizontal)">
                                      <p:cBhvr>
                                        <p:cTn id="7" dur="500"/>
                                        <p:tgtEl>
                                          <p:spTgt spid="46146"/>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46199"/>
                                        </p:tgtEl>
                                        <p:attrNameLst>
                                          <p:attrName>style.visibility</p:attrName>
                                        </p:attrNameLst>
                                      </p:cBhvr>
                                      <p:to>
                                        <p:strVal val="visible"/>
                                      </p:to>
                                    </p:set>
                                    <p:animEffect transition="in" filter="slide(fromBottom)">
                                      <p:cBhvr>
                                        <p:cTn id="10" dur="500"/>
                                        <p:tgtEl>
                                          <p:spTgt spid="46199"/>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4618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4618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4619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46191"/>
                                        </p:tgtEl>
                                      </p:cBhvr>
                                    </p:animEffect>
                                    <p:animScale>
                                      <p:cBhvr>
                                        <p:cTn id="22" dur="250" autoRev="1" fill="hold"/>
                                        <p:tgtEl>
                                          <p:spTgt spid="46191"/>
                                        </p:tgtEl>
                                      </p:cBhvr>
                                      <p:by x="105000" y="105000"/>
                                    </p:animScale>
                                  </p:childTnLst>
                                </p:cTn>
                              </p:par>
                              <p:par>
                                <p:cTn id="23" presetID="3" presetClass="entr" presetSubtype="10" fill="hold" grpId="0" nodeType="withEffect">
                                  <p:stCondLst>
                                    <p:cond delay="0"/>
                                  </p:stCondLst>
                                  <p:childTnLst>
                                    <p:set>
                                      <p:cBhvr>
                                        <p:cTn id="24" dur="1" fill="hold">
                                          <p:stCondLst>
                                            <p:cond delay="0"/>
                                          </p:stCondLst>
                                        </p:cTn>
                                        <p:tgtEl>
                                          <p:spTgt spid="46196"/>
                                        </p:tgtEl>
                                        <p:attrNameLst>
                                          <p:attrName>style.visibility</p:attrName>
                                        </p:attrNameLst>
                                      </p:cBhvr>
                                      <p:to>
                                        <p:strVal val="visible"/>
                                      </p:to>
                                    </p:set>
                                    <p:animEffect transition="in" filter="blinds(horizontal)">
                                      <p:cBhvr>
                                        <p:cTn id="25" dur="500"/>
                                        <p:tgtEl>
                                          <p:spTgt spid="46196"/>
                                        </p:tgtEl>
                                      </p:cBhvr>
                                    </p:animEffect>
                                  </p:childTnLst>
                                </p:cTn>
                              </p:par>
                            </p:childTnLst>
                          </p:cTn>
                        </p:par>
                      </p:childTnLst>
                    </p:cTn>
                  </p:par>
                  <p:par>
                    <p:cTn id="26" fill="hold">
                      <p:stCondLst>
                        <p:cond delay="indefinite"/>
                      </p:stCondLst>
                      <p:childTnLst>
                        <p:par>
                          <p:cTn id="27" fill="hold">
                            <p:stCondLst>
                              <p:cond delay="0"/>
                            </p:stCondLst>
                            <p:childTnLst>
                              <p:par>
                                <p:cTn id="28" presetID="26" presetClass="emph" presetSubtype="0" fill="hold" nodeType="clickEffect">
                                  <p:stCondLst>
                                    <p:cond delay="0"/>
                                  </p:stCondLst>
                                  <p:childTnLst>
                                    <p:animEffect transition="out" filter="fade">
                                      <p:cBhvr>
                                        <p:cTn id="29" dur="500" tmFilter="0, 0; .2, .5; .8, .5; 1, 0"/>
                                        <p:tgtEl>
                                          <p:spTgt spid="46186"/>
                                        </p:tgtEl>
                                      </p:cBhvr>
                                    </p:animEffect>
                                    <p:animScale>
                                      <p:cBhvr>
                                        <p:cTn id="30" dur="250" autoRev="1" fill="hold"/>
                                        <p:tgtEl>
                                          <p:spTgt spid="46186"/>
                                        </p:tgtEl>
                                      </p:cBhvr>
                                      <p:by x="105000" y="105000"/>
                                    </p:animScale>
                                  </p:childTnLst>
                                </p:cTn>
                              </p:par>
                              <p:par>
                                <p:cTn id="31" presetID="1" presetClass="exit" presetSubtype="0" fill="hold" grpId="1" nodeType="withEffect">
                                  <p:stCondLst>
                                    <p:cond delay="0"/>
                                  </p:stCondLst>
                                  <p:childTnLst>
                                    <p:set>
                                      <p:cBhvr>
                                        <p:cTn id="32" dur="1" fill="hold">
                                          <p:stCondLst>
                                            <p:cond delay="0"/>
                                          </p:stCondLst>
                                        </p:cTn>
                                        <p:tgtEl>
                                          <p:spTgt spid="46196"/>
                                        </p:tgtEl>
                                        <p:attrNameLst>
                                          <p:attrName>style.visibility</p:attrName>
                                        </p:attrNameLst>
                                      </p:cBhvr>
                                      <p:to>
                                        <p:strVal val="hidden"/>
                                      </p:to>
                                    </p:set>
                                  </p:childTnLst>
                                </p:cTn>
                              </p:par>
                              <p:par>
                                <p:cTn id="33" presetID="3" presetClass="entr" presetSubtype="10" fill="hold" grpId="0" nodeType="withEffect">
                                  <p:stCondLst>
                                    <p:cond delay="0"/>
                                  </p:stCondLst>
                                  <p:childTnLst>
                                    <p:set>
                                      <p:cBhvr>
                                        <p:cTn id="34" dur="1" fill="hold">
                                          <p:stCondLst>
                                            <p:cond delay="0"/>
                                          </p:stCondLst>
                                        </p:cTn>
                                        <p:tgtEl>
                                          <p:spTgt spid="46198"/>
                                        </p:tgtEl>
                                        <p:attrNameLst>
                                          <p:attrName>style.visibility</p:attrName>
                                        </p:attrNameLst>
                                      </p:cBhvr>
                                      <p:to>
                                        <p:strVal val="visible"/>
                                      </p:to>
                                    </p:set>
                                    <p:animEffect transition="in" filter="blinds(horizontal)">
                                      <p:cBhvr>
                                        <p:cTn id="35" dur="500"/>
                                        <p:tgtEl>
                                          <p:spTgt spid="46198"/>
                                        </p:tgtEl>
                                      </p:cBhvr>
                                    </p:animEffect>
                                  </p:childTnLst>
                                </p:cTn>
                              </p:par>
                            </p:childTnLst>
                          </p:cTn>
                        </p:par>
                      </p:childTnLst>
                    </p:cTn>
                  </p:par>
                  <p:par>
                    <p:cTn id="36" fill="hold">
                      <p:stCondLst>
                        <p:cond delay="indefinite"/>
                      </p:stCondLst>
                      <p:childTnLst>
                        <p:par>
                          <p:cTn id="37" fill="hold">
                            <p:stCondLst>
                              <p:cond delay="0"/>
                            </p:stCondLst>
                            <p:childTnLst>
                              <p:par>
                                <p:cTn id="38" presetID="26" presetClass="emph" presetSubtype="0" fill="hold" nodeType="clickEffect">
                                  <p:stCondLst>
                                    <p:cond delay="0"/>
                                  </p:stCondLst>
                                  <p:childTnLst>
                                    <p:animEffect transition="out" filter="fade">
                                      <p:cBhvr>
                                        <p:cTn id="39" dur="500" tmFilter="0, 0; .2, .5; .8, .5; 1, 0"/>
                                        <p:tgtEl>
                                          <p:spTgt spid="46181"/>
                                        </p:tgtEl>
                                      </p:cBhvr>
                                    </p:animEffect>
                                    <p:animScale>
                                      <p:cBhvr>
                                        <p:cTn id="40" dur="250" autoRev="1" fill="hold"/>
                                        <p:tgtEl>
                                          <p:spTgt spid="46181"/>
                                        </p:tgtEl>
                                      </p:cBhvr>
                                      <p:by x="105000" y="105000"/>
                                    </p:animScale>
                                  </p:childTnLst>
                                </p:cTn>
                              </p:par>
                              <p:par>
                                <p:cTn id="41" presetID="3" presetClass="entr" presetSubtype="10" fill="hold" grpId="0" nodeType="withEffect">
                                  <p:stCondLst>
                                    <p:cond delay="0"/>
                                  </p:stCondLst>
                                  <p:childTnLst>
                                    <p:set>
                                      <p:cBhvr>
                                        <p:cTn id="42" dur="1" fill="hold">
                                          <p:stCondLst>
                                            <p:cond delay="0"/>
                                          </p:stCondLst>
                                        </p:cTn>
                                        <p:tgtEl>
                                          <p:spTgt spid="46197"/>
                                        </p:tgtEl>
                                        <p:attrNameLst>
                                          <p:attrName>style.visibility</p:attrName>
                                        </p:attrNameLst>
                                      </p:cBhvr>
                                      <p:to>
                                        <p:strVal val="visible"/>
                                      </p:to>
                                    </p:set>
                                    <p:animEffect transition="in" filter="blinds(horizontal)">
                                      <p:cBhvr>
                                        <p:cTn id="43" dur="500"/>
                                        <p:tgtEl>
                                          <p:spTgt spid="46197"/>
                                        </p:tgtEl>
                                      </p:cBhvr>
                                    </p:animEffect>
                                  </p:childTnLst>
                                </p:cTn>
                              </p:par>
                              <p:par>
                                <p:cTn id="44" presetID="1" presetClass="exit" presetSubtype="0" fill="hold" grpId="1" nodeType="withEffect">
                                  <p:stCondLst>
                                    <p:cond delay="0"/>
                                  </p:stCondLst>
                                  <p:childTnLst>
                                    <p:set>
                                      <p:cBhvr>
                                        <p:cTn id="45" dur="1" fill="hold">
                                          <p:stCondLst>
                                            <p:cond delay="0"/>
                                          </p:stCondLst>
                                        </p:cTn>
                                        <p:tgtEl>
                                          <p:spTgt spid="461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96" grpId="0" animBg="1"/>
      <p:bldP spid="46196" grpId="1" animBg="1"/>
      <p:bldP spid="46198" grpId="0" animBg="1"/>
      <p:bldP spid="46198" grpId="1" animBg="1"/>
      <p:bldP spid="46197" grpId="0" animBg="1"/>
      <p:bldP spid="46146" grpId="0"/>
      <p:bldP spid="46199" grpId="0" animBg="1"/>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系统函数使用场合</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31747" name="Line 3"/>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72" name="AutoShape 4"/>
          <p:cNvSpPr>
            <a:spLocks noChangeArrowheads="1"/>
          </p:cNvSpPr>
          <p:nvPr/>
        </p:nvSpPr>
        <p:spPr bwMode="gray">
          <a:xfrm>
            <a:off x="6230938" y="651868"/>
            <a:ext cx="350996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行为同步</a:t>
            </a:r>
          </a:p>
        </p:txBody>
      </p:sp>
      <p:grpSp>
        <p:nvGrpSpPr>
          <p:cNvPr id="32795" name="Group 27"/>
          <p:cNvGrpSpPr>
            <a:grpSpLocks noChangeAspect="1"/>
          </p:cNvGrpSpPr>
          <p:nvPr/>
        </p:nvGrpSpPr>
        <p:grpSpPr bwMode="auto">
          <a:xfrm>
            <a:off x="4378325" y="3768726"/>
            <a:ext cx="1022350" cy="1095375"/>
            <a:chOff x="2321" y="1826"/>
            <a:chExt cx="1006" cy="1078"/>
          </a:xfrm>
        </p:grpSpPr>
        <p:pic>
          <p:nvPicPr>
            <p:cNvPr id="31798" name="Picture 28" descr="light_shadow"/>
            <p:cNvPicPr>
              <a:picLocks noChangeAspect="1" noChangeArrowheads="1"/>
            </p:cNvPicPr>
            <p:nvPr/>
          </p:nvPicPr>
          <p:blipFill>
            <a:blip r:embed="rId2">
              <a:lum bright="-78000" contrast="-78000"/>
              <a:extLst>
                <a:ext uri="{28A0092B-C50C-407E-A947-70E740481C1C}">
                  <a14:useLocalDpi xmlns:a14="http://schemas.microsoft.com/office/drawing/2010/main" val="0"/>
                </a:ext>
              </a:extLst>
            </a:blip>
            <a:srcRect/>
            <a:stretch>
              <a:fillRect/>
            </a:stretch>
          </p:blipFill>
          <p:spPr bwMode="gray">
            <a:xfrm>
              <a:off x="2416" y="2685"/>
              <a:ext cx="766"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99" name="Oval 29"/>
            <p:cNvSpPr>
              <a:spLocks noChangeAspect="1" noChangeArrowheads="1"/>
            </p:cNvSpPr>
            <p:nvPr/>
          </p:nvSpPr>
          <p:spPr bwMode="gray">
            <a:xfrm>
              <a:off x="2321" y="1826"/>
              <a:ext cx="1006" cy="997"/>
            </a:xfrm>
            <a:prstGeom prst="ellipse">
              <a:avLst/>
            </a:prstGeom>
            <a:gradFill rotWithShape="1">
              <a:gsLst>
                <a:gs pos="0">
                  <a:srgbClr val="DDDDDD"/>
                </a:gs>
                <a:gs pos="50000">
                  <a:srgbClr val="F6F6F6"/>
                </a:gs>
                <a:gs pos="100000">
                  <a:srgbClr val="DDDDDD"/>
                </a:gs>
              </a:gsLst>
              <a:lin ang="5400000" scaled="1"/>
            </a:gradFill>
            <a:ln>
              <a:noFill/>
            </a:ln>
            <a:effectLst/>
            <a:extLst>
              <a:ext uri="{91240B29-F687-4F45-9708-019B960494DF}">
                <a14:hiddenLine xmlns:a14="http://schemas.microsoft.com/office/drawing/2010/main" w="19050">
                  <a:solidFill>
                    <a:srgbClr val="EAEAEA"/>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pic>
          <p:nvPicPr>
            <p:cNvPr id="31800" name="Picture 30"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358" y="1862"/>
              <a:ext cx="939" cy="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99" name="Oval 31"/>
            <p:cNvSpPr>
              <a:spLocks noChangeAspect="1" noChangeArrowheads="1"/>
            </p:cNvSpPr>
            <p:nvPr/>
          </p:nvSpPr>
          <p:spPr bwMode="gray">
            <a:xfrm>
              <a:off x="2358" y="1862"/>
              <a:ext cx="933" cy="920"/>
            </a:xfrm>
            <a:prstGeom prst="ellipse">
              <a:avLst/>
            </a:prstGeom>
            <a:gradFill rotWithShape="1">
              <a:gsLst>
                <a:gs pos="0">
                  <a:srgbClr val="99FFCC">
                    <a:gamma/>
                    <a:shade val="26275"/>
                    <a:invGamma/>
                    <a:alpha val="89999"/>
                  </a:srgbClr>
                </a:gs>
                <a:gs pos="50000">
                  <a:srgbClr val="99FFCC">
                    <a:alpha val="45000"/>
                  </a:srgbClr>
                </a:gs>
                <a:gs pos="100000">
                  <a:srgbClr val="99FFCC">
                    <a:gamma/>
                    <a:shade val="26275"/>
                    <a:invGamma/>
                    <a:alpha val="89999"/>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1804" name="Freeform 32"/>
            <p:cNvSpPr>
              <a:spLocks noChangeAspect="1"/>
            </p:cNvSpPr>
            <p:nvPr/>
          </p:nvSpPr>
          <p:spPr bwMode="gray">
            <a:xfrm>
              <a:off x="2454" y="1880"/>
              <a:ext cx="733" cy="320"/>
            </a:xfrm>
            <a:custGeom>
              <a:avLst/>
              <a:gdLst>
                <a:gd name="T0" fmla="*/ 124 w 1321"/>
                <a:gd name="T1" fmla="*/ 16 h 712"/>
                <a:gd name="T2" fmla="*/ 125 w 1321"/>
                <a:gd name="T3" fmla="*/ 18 h 712"/>
                <a:gd name="T4" fmla="*/ 125 w 1321"/>
                <a:gd name="T5" fmla="*/ 20 h 712"/>
                <a:gd name="T6" fmla="*/ 125 w 1321"/>
                <a:gd name="T7" fmla="*/ 21 h 712"/>
                <a:gd name="T8" fmla="*/ 123 w 1321"/>
                <a:gd name="T9" fmla="*/ 22 h 712"/>
                <a:gd name="T10" fmla="*/ 121 w 1321"/>
                <a:gd name="T11" fmla="*/ 24 h 712"/>
                <a:gd name="T12" fmla="*/ 117 w 1321"/>
                <a:gd name="T13" fmla="*/ 25 h 712"/>
                <a:gd name="T14" fmla="*/ 113 w 1321"/>
                <a:gd name="T15" fmla="*/ 26 h 712"/>
                <a:gd name="T16" fmla="*/ 109 w 1321"/>
                <a:gd name="T17" fmla="*/ 27 h 712"/>
                <a:gd name="T18" fmla="*/ 103 w 1321"/>
                <a:gd name="T19" fmla="*/ 27 h 712"/>
                <a:gd name="T20" fmla="*/ 98 w 1321"/>
                <a:gd name="T21" fmla="*/ 28 h 712"/>
                <a:gd name="T22" fmla="*/ 92 w 1321"/>
                <a:gd name="T23" fmla="*/ 28 h 712"/>
                <a:gd name="T24" fmla="*/ 85 w 1321"/>
                <a:gd name="T25" fmla="*/ 29 h 712"/>
                <a:gd name="T26" fmla="*/ 78 w 1321"/>
                <a:gd name="T27" fmla="*/ 29 h 712"/>
                <a:gd name="T28" fmla="*/ 75 w 1321"/>
                <a:gd name="T29" fmla="*/ 29 h 712"/>
                <a:gd name="T30" fmla="*/ 45 w 1321"/>
                <a:gd name="T31" fmla="*/ 29 h 712"/>
                <a:gd name="T32" fmla="*/ 44 w 1321"/>
                <a:gd name="T33" fmla="*/ 29 h 712"/>
                <a:gd name="T34" fmla="*/ 39 w 1321"/>
                <a:gd name="T35" fmla="*/ 29 h 712"/>
                <a:gd name="T36" fmla="*/ 33 w 1321"/>
                <a:gd name="T37" fmla="*/ 29 h 712"/>
                <a:gd name="T38" fmla="*/ 27 w 1321"/>
                <a:gd name="T39" fmla="*/ 28 h 712"/>
                <a:gd name="T40" fmla="*/ 22 w 1321"/>
                <a:gd name="T41" fmla="*/ 28 h 712"/>
                <a:gd name="T42" fmla="*/ 18 w 1321"/>
                <a:gd name="T43" fmla="*/ 28 h 712"/>
                <a:gd name="T44" fmla="*/ 13 w 1321"/>
                <a:gd name="T45" fmla="*/ 27 h 712"/>
                <a:gd name="T46" fmla="*/ 10 w 1321"/>
                <a:gd name="T47" fmla="*/ 27 h 712"/>
                <a:gd name="T48" fmla="*/ 7 w 1321"/>
                <a:gd name="T49" fmla="*/ 26 h 712"/>
                <a:gd name="T50" fmla="*/ 4 w 1321"/>
                <a:gd name="T51" fmla="*/ 25 h 712"/>
                <a:gd name="T52" fmla="*/ 2 w 1321"/>
                <a:gd name="T53" fmla="*/ 24 h 712"/>
                <a:gd name="T54" fmla="*/ 1 w 1321"/>
                <a:gd name="T55" fmla="*/ 22 h 712"/>
                <a:gd name="T56" fmla="*/ 0 w 1321"/>
                <a:gd name="T57" fmla="*/ 22 h 712"/>
                <a:gd name="T58" fmla="*/ 0 w 1321"/>
                <a:gd name="T59" fmla="*/ 21 h 712"/>
                <a:gd name="T60" fmla="*/ 1 w 1321"/>
                <a:gd name="T61" fmla="*/ 20 h 712"/>
                <a:gd name="T62" fmla="*/ 2 w 1321"/>
                <a:gd name="T63" fmla="*/ 18 h 712"/>
                <a:gd name="T64" fmla="*/ 5 w 1321"/>
                <a:gd name="T65" fmla="*/ 15 h 712"/>
                <a:gd name="T66" fmla="*/ 9 w 1321"/>
                <a:gd name="T67" fmla="*/ 12 h 712"/>
                <a:gd name="T68" fmla="*/ 14 w 1321"/>
                <a:gd name="T69" fmla="*/ 10 h 712"/>
                <a:gd name="T70" fmla="*/ 19 w 1321"/>
                <a:gd name="T71" fmla="*/ 7 h 712"/>
                <a:gd name="T72" fmla="*/ 26 w 1321"/>
                <a:gd name="T73" fmla="*/ 5 h 712"/>
                <a:gd name="T74" fmla="*/ 32 w 1321"/>
                <a:gd name="T75" fmla="*/ 4 h 712"/>
                <a:gd name="T76" fmla="*/ 39 w 1321"/>
                <a:gd name="T77" fmla="*/ 2 h 712"/>
                <a:gd name="T78" fmla="*/ 47 w 1321"/>
                <a:gd name="T79" fmla="*/ 1 h 712"/>
                <a:gd name="T80" fmla="*/ 55 w 1321"/>
                <a:gd name="T81" fmla="*/ 0 h 712"/>
                <a:gd name="T82" fmla="*/ 63 w 1321"/>
                <a:gd name="T83" fmla="*/ 0 h 712"/>
                <a:gd name="T84" fmla="*/ 63 w 1321"/>
                <a:gd name="T85" fmla="*/ 0 h 712"/>
                <a:gd name="T86" fmla="*/ 72 w 1321"/>
                <a:gd name="T87" fmla="*/ 0 h 712"/>
                <a:gd name="T88" fmla="*/ 80 w 1321"/>
                <a:gd name="T89" fmla="*/ 1 h 712"/>
                <a:gd name="T90" fmla="*/ 88 w 1321"/>
                <a:gd name="T91" fmla="*/ 2 h 712"/>
                <a:gd name="T92" fmla="*/ 96 w 1321"/>
                <a:gd name="T93" fmla="*/ 4 h 712"/>
                <a:gd name="T94" fmla="*/ 103 w 1321"/>
                <a:gd name="T95" fmla="*/ 6 h 712"/>
                <a:gd name="T96" fmla="*/ 109 w 1321"/>
                <a:gd name="T97" fmla="*/ 8 h 712"/>
                <a:gd name="T98" fmla="*/ 114 w 1321"/>
                <a:gd name="T99" fmla="*/ 10 h 712"/>
                <a:gd name="T100" fmla="*/ 119 w 1321"/>
                <a:gd name="T101" fmla="*/ 13 h 712"/>
                <a:gd name="T102" fmla="*/ 124 w 1321"/>
                <a:gd name="T103" fmla="*/ 16 h 712"/>
                <a:gd name="T104" fmla="*/ 124 w 1321"/>
                <a:gd name="T105" fmla="*/ 16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99FFCC">
                    <a:alpha val="17998"/>
                  </a:srgbClr>
                </a:gs>
              </a:gsLst>
              <a:lin ang="5400000" scaled="1"/>
            </a:gradFill>
            <a:ln>
              <a:noFill/>
            </a:ln>
            <a:extLst>
              <a:ext uri="{91240B29-F687-4F45-9708-019B960494DF}">
                <a14:hiddenLine xmlns:a14="http://schemas.microsoft.com/office/drawing/2010/main" w="0">
                  <a:solidFill>
                    <a:srgbClr val="BBF6EE"/>
                  </a:solidFill>
                  <a:prstDash val="solid"/>
                  <a:round/>
                </a14:hiddenLine>
              </a:ext>
            </a:extLst>
          </p:spPr>
          <p:txBody>
            <a:bodyPr/>
            <a:lstStyle/>
            <a:p>
              <a:endParaRPr lang="zh-CN" altLang="en-US"/>
            </a:p>
          </p:txBody>
        </p:sp>
        <p:grpSp>
          <p:nvGrpSpPr>
            <p:cNvPr id="31805" name="Group 33"/>
            <p:cNvGrpSpPr>
              <a:grpSpLocks noChangeAspect="1"/>
            </p:cNvGrpSpPr>
            <p:nvPr/>
          </p:nvGrpSpPr>
          <p:grpSpPr bwMode="auto">
            <a:xfrm rot="-1297425" flipH="1" flipV="1">
              <a:off x="2429" y="2580"/>
              <a:ext cx="815" cy="195"/>
              <a:chOff x="2532" y="1051"/>
              <a:chExt cx="893" cy="246"/>
            </a:xfrm>
          </p:grpSpPr>
          <p:grpSp>
            <p:nvGrpSpPr>
              <p:cNvPr id="31807" name="Group 34"/>
              <p:cNvGrpSpPr>
                <a:grpSpLocks noChangeAspect="1"/>
              </p:cNvGrpSpPr>
              <p:nvPr/>
            </p:nvGrpSpPr>
            <p:grpSpPr bwMode="auto">
              <a:xfrm>
                <a:off x="2532" y="1051"/>
                <a:ext cx="743" cy="185"/>
                <a:chOff x="1565" y="2568"/>
                <a:chExt cx="1118" cy="279"/>
              </a:xfrm>
            </p:grpSpPr>
            <p:sp>
              <p:nvSpPr>
                <p:cNvPr id="31813" name="AutoShape 35"/>
                <p:cNvSpPr>
                  <a:spLocks noChangeAspect="1" noChangeArrowheads="1"/>
                </p:cNvSpPr>
                <p:nvPr/>
              </p:nvSpPr>
              <p:spPr bwMode="white">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1814" name="AutoShape 36"/>
                <p:cNvSpPr>
                  <a:spLocks noChangeAspect="1" noChangeArrowheads="1"/>
                </p:cNvSpPr>
                <p:nvPr/>
              </p:nvSpPr>
              <p:spPr bwMode="white">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1815" name="AutoShape 37"/>
                <p:cNvSpPr>
                  <a:spLocks noChangeAspect="1" noChangeArrowheads="1"/>
                </p:cNvSpPr>
                <p:nvPr/>
              </p:nvSpPr>
              <p:spPr bwMode="white">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1816" name="AutoShape 38"/>
                <p:cNvSpPr>
                  <a:spLocks noChangeAspect="1" noChangeArrowheads="1"/>
                </p:cNvSpPr>
                <p:nvPr/>
              </p:nvSpPr>
              <p:spPr bwMode="white">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grpSp>
            <p:nvGrpSpPr>
              <p:cNvPr id="31808" name="Group 39"/>
              <p:cNvGrpSpPr>
                <a:grpSpLocks noChangeAspect="1"/>
              </p:cNvGrpSpPr>
              <p:nvPr/>
            </p:nvGrpSpPr>
            <p:grpSpPr bwMode="auto">
              <a:xfrm rot="1353540">
                <a:off x="2682" y="1111"/>
                <a:ext cx="743" cy="186"/>
                <a:chOff x="1565" y="2568"/>
                <a:chExt cx="1118" cy="279"/>
              </a:xfrm>
            </p:grpSpPr>
            <p:sp>
              <p:nvSpPr>
                <p:cNvPr id="31809" name="AutoShape 40"/>
                <p:cNvSpPr>
                  <a:spLocks noChangeAspect="1" noChangeArrowheads="1"/>
                </p:cNvSpPr>
                <p:nvPr/>
              </p:nvSpPr>
              <p:spPr bwMode="white">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1810" name="AutoShape 41"/>
                <p:cNvSpPr>
                  <a:spLocks noChangeAspect="1" noChangeArrowheads="1"/>
                </p:cNvSpPr>
                <p:nvPr/>
              </p:nvSpPr>
              <p:spPr bwMode="white">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1811" name="AutoShape 42"/>
                <p:cNvSpPr>
                  <a:spLocks noChangeAspect="1" noChangeArrowheads="1"/>
                </p:cNvSpPr>
                <p:nvPr/>
              </p:nvSpPr>
              <p:spPr bwMode="white">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1812" name="AutoShape 43"/>
                <p:cNvSpPr>
                  <a:spLocks noChangeAspect="1" noChangeArrowheads="1"/>
                </p:cNvSpPr>
                <p:nvPr/>
              </p:nvSpPr>
              <p:spPr bwMode="white">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grpSp>
        <p:sp>
          <p:nvSpPr>
            <p:cNvPr id="31806" name="Rectangle 44"/>
            <p:cNvSpPr>
              <a:spLocks noChangeAspect="1" noChangeArrowheads="1"/>
            </p:cNvSpPr>
            <p:nvPr/>
          </p:nvSpPr>
          <p:spPr bwMode="black">
            <a:xfrm>
              <a:off x="2558" y="2204"/>
              <a:ext cx="585"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b="1">
                  <a:solidFill>
                    <a:srgbClr val="1C1C1C"/>
                  </a:solidFill>
                  <a:ea typeface="黑体" panose="02010609060101010101" pitchFamily="49" charset="-122"/>
                </a:rPr>
                <a:t>消息</a:t>
              </a:r>
            </a:p>
          </p:txBody>
        </p:sp>
      </p:grpSp>
      <p:grpSp>
        <p:nvGrpSpPr>
          <p:cNvPr id="32816" name="Group 48"/>
          <p:cNvGrpSpPr/>
          <p:nvPr/>
        </p:nvGrpSpPr>
        <p:grpSpPr bwMode="auto">
          <a:xfrm>
            <a:off x="6561138" y="3995738"/>
            <a:ext cx="1631950" cy="755650"/>
            <a:chOff x="3440" y="2350"/>
            <a:chExt cx="1028" cy="476"/>
          </a:xfrm>
        </p:grpSpPr>
        <p:sp>
          <p:nvSpPr>
            <p:cNvPr id="32817" name="Rectangle 49"/>
            <p:cNvSpPr>
              <a:spLocks noChangeArrowheads="1"/>
            </p:cNvSpPr>
            <p:nvPr/>
          </p:nvSpPr>
          <p:spPr bwMode="gray">
            <a:xfrm>
              <a:off x="3440" y="2350"/>
              <a:ext cx="1028" cy="476"/>
            </a:xfrm>
            <a:prstGeom prst="rect">
              <a:avLst/>
            </a:prstGeom>
            <a:gradFill rotWithShape="1">
              <a:gsLst>
                <a:gs pos="0">
                  <a:srgbClr val="99FFCC">
                    <a:gamma/>
                    <a:shade val="26275"/>
                    <a:invGamma/>
                    <a:alpha val="89999"/>
                  </a:srgbClr>
                </a:gs>
                <a:gs pos="50000">
                  <a:srgbClr val="99FFCC">
                    <a:alpha val="45000"/>
                  </a:srgbClr>
                </a:gs>
                <a:gs pos="100000">
                  <a:srgbClr val="99FFCC">
                    <a:gamma/>
                    <a:shade val="26275"/>
                    <a:invGamma/>
                    <a:alpha val="89999"/>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1797" name="Text Box 50"/>
            <p:cNvSpPr txBox="1">
              <a:spLocks noChangeArrowheads="1"/>
            </p:cNvSpPr>
            <p:nvPr/>
          </p:nvSpPr>
          <p:spPr bwMode="auto">
            <a:xfrm>
              <a:off x="3447" y="2358"/>
              <a:ext cx="102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1800">
                  <a:ea typeface="华文新魏" panose="02010800040101010101" pitchFamily="2" charset="-122"/>
                </a:rPr>
                <a:t>收到消息</a:t>
              </a:r>
            </a:p>
          </p:txBody>
        </p:sp>
      </p:grpSp>
      <p:grpSp>
        <p:nvGrpSpPr>
          <p:cNvPr id="32826" name="Group 58"/>
          <p:cNvGrpSpPr/>
          <p:nvPr/>
        </p:nvGrpSpPr>
        <p:grpSpPr bwMode="auto">
          <a:xfrm>
            <a:off x="4025900" y="4645025"/>
            <a:ext cx="1631950" cy="679450"/>
            <a:chOff x="1157" y="2358"/>
            <a:chExt cx="1022" cy="709"/>
          </a:xfrm>
        </p:grpSpPr>
        <p:sp>
          <p:nvSpPr>
            <p:cNvPr id="31792" name="Rectangle 59"/>
            <p:cNvSpPr>
              <a:spLocks noChangeArrowheads="1"/>
            </p:cNvSpPr>
            <p:nvPr/>
          </p:nvSpPr>
          <p:spPr bwMode="auto">
            <a:xfrm>
              <a:off x="1157" y="2358"/>
              <a:ext cx="1022" cy="709"/>
            </a:xfrm>
            <a:prstGeom prst="rect">
              <a:avLst/>
            </a:prstGeom>
            <a:gradFill rotWithShape="1">
              <a:gsLst>
                <a:gs pos="0">
                  <a:srgbClr val="009900"/>
                </a:gs>
                <a:gs pos="100000">
                  <a:srgbClr val="5DBE5D"/>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1793" name="Text Box 60"/>
            <p:cNvSpPr txBox="1">
              <a:spLocks noChangeArrowheads="1"/>
            </p:cNvSpPr>
            <p:nvPr/>
          </p:nvSpPr>
          <p:spPr bwMode="auto">
            <a:xfrm>
              <a:off x="1264" y="2517"/>
              <a:ext cx="754" cy="380"/>
            </a:xfrm>
            <a:prstGeom prst="rect">
              <a:avLst/>
            </a:prstGeom>
            <a:solidFill>
              <a:schemeClr val="bg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lnSpc>
                  <a:spcPct val="20000"/>
                </a:lnSpc>
                <a:spcBef>
                  <a:spcPct val="40000"/>
                </a:spcBef>
                <a:buClrTx/>
                <a:buFontTx/>
                <a:buNone/>
              </a:pPr>
              <a:r>
                <a:rPr lang="en-US" altLang="zh-CN" sz="2400" b="1">
                  <a:ea typeface="华文新魏" panose="02010800040101010101" pitchFamily="2" charset="-122"/>
                </a:rPr>
                <a:t>.</a:t>
              </a:r>
            </a:p>
            <a:p>
              <a:pPr algn="ctr">
                <a:lnSpc>
                  <a:spcPct val="20000"/>
                </a:lnSpc>
                <a:spcBef>
                  <a:spcPct val="40000"/>
                </a:spcBef>
                <a:buClrTx/>
                <a:buFontTx/>
                <a:buNone/>
              </a:pPr>
              <a:r>
                <a:rPr lang="en-US" altLang="zh-CN" sz="2400" b="1">
                  <a:ea typeface="华文新魏" panose="02010800040101010101" pitchFamily="2" charset="-122"/>
                </a:rPr>
                <a:t>.</a:t>
              </a:r>
            </a:p>
            <a:p>
              <a:pPr algn="ctr">
                <a:lnSpc>
                  <a:spcPct val="20000"/>
                </a:lnSpc>
                <a:spcBef>
                  <a:spcPct val="40000"/>
                </a:spcBef>
                <a:buClrTx/>
                <a:buFontTx/>
                <a:buNone/>
              </a:pPr>
              <a:r>
                <a:rPr lang="en-US" altLang="zh-CN" sz="2400" b="1">
                  <a:ea typeface="华文新魏" panose="02010800040101010101" pitchFamily="2" charset="-122"/>
                </a:rPr>
                <a:t>.</a:t>
              </a:r>
            </a:p>
          </p:txBody>
        </p:sp>
      </p:grpSp>
      <p:grpSp>
        <p:nvGrpSpPr>
          <p:cNvPr id="32833" name="Group 65"/>
          <p:cNvGrpSpPr/>
          <p:nvPr/>
        </p:nvGrpSpPr>
        <p:grpSpPr bwMode="auto">
          <a:xfrm>
            <a:off x="4025900" y="3206750"/>
            <a:ext cx="1631950" cy="788988"/>
            <a:chOff x="1157" y="1366"/>
            <a:chExt cx="1022" cy="312"/>
          </a:xfrm>
        </p:grpSpPr>
        <p:sp>
          <p:nvSpPr>
            <p:cNvPr id="31790" name="Rectangle 66"/>
            <p:cNvSpPr>
              <a:spLocks noChangeArrowheads="1"/>
            </p:cNvSpPr>
            <p:nvPr/>
          </p:nvSpPr>
          <p:spPr bwMode="auto">
            <a:xfrm>
              <a:off x="1157" y="1366"/>
              <a:ext cx="1022" cy="312"/>
            </a:xfrm>
            <a:prstGeom prst="rect">
              <a:avLst/>
            </a:prstGeom>
            <a:gradFill rotWithShape="1">
              <a:gsLst>
                <a:gs pos="0">
                  <a:srgbClr val="009900"/>
                </a:gs>
                <a:gs pos="100000">
                  <a:srgbClr val="5CBE5C"/>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1791" name="Text Box 67"/>
            <p:cNvSpPr txBox="1">
              <a:spLocks noChangeArrowheads="1"/>
            </p:cNvSpPr>
            <p:nvPr/>
          </p:nvSpPr>
          <p:spPr bwMode="auto">
            <a:xfrm>
              <a:off x="1276" y="1408"/>
              <a:ext cx="754" cy="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lnSpc>
                  <a:spcPct val="20000"/>
                </a:lnSpc>
                <a:spcBef>
                  <a:spcPct val="40000"/>
                </a:spcBef>
                <a:buClrTx/>
                <a:buFontTx/>
                <a:buNone/>
              </a:pPr>
              <a:r>
                <a:rPr lang="en-US" altLang="zh-CN" sz="2400" b="1">
                  <a:ea typeface="华文新魏" panose="02010800040101010101" pitchFamily="2" charset="-122"/>
                </a:rPr>
                <a:t>.</a:t>
              </a:r>
            </a:p>
            <a:p>
              <a:pPr algn="ctr">
                <a:lnSpc>
                  <a:spcPct val="20000"/>
                </a:lnSpc>
                <a:spcBef>
                  <a:spcPct val="40000"/>
                </a:spcBef>
                <a:buClrTx/>
                <a:buFontTx/>
                <a:buNone/>
              </a:pPr>
              <a:r>
                <a:rPr lang="en-US" altLang="zh-CN" sz="2400" b="1">
                  <a:ea typeface="华文新魏" panose="02010800040101010101" pitchFamily="2" charset="-122"/>
                </a:rPr>
                <a:t>.</a:t>
              </a:r>
            </a:p>
          </p:txBody>
        </p:sp>
      </p:grpSp>
      <p:grpSp>
        <p:nvGrpSpPr>
          <p:cNvPr id="32852" name="Group 84"/>
          <p:cNvGrpSpPr/>
          <p:nvPr/>
        </p:nvGrpSpPr>
        <p:grpSpPr bwMode="auto">
          <a:xfrm>
            <a:off x="6546850" y="3206750"/>
            <a:ext cx="1633538" cy="831850"/>
            <a:chOff x="3552" y="1691"/>
            <a:chExt cx="1029" cy="524"/>
          </a:xfrm>
        </p:grpSpPr>
        <p:grpSp>
          <p:nvGrpSpPr>
            <p:cNvPr id="31782" name="Group 55"/>
            <p:cNvGrpSpPr/>
            <p:nvPr/>
          </p:nvGrpSpPr>
          <p:grpSpPr bwMode="auto">
            <a:xfrm>
              <a:off x="3553" y="1971"/>
              <a:ext cx="1028" cy="244"/>
              <a:chOff x="1151" y="1877"/>
              <a:chExt cx="1028" cy="529"/>
            </a:xfrm>
          </p:grpSpPr>
          <p:sp>
            <p:nvSpPr>
              <p:cNvPr id="32824" name="Rectangle 56"/>
              <p:cNvSpPr>
                <a:spLocks noChangeArrowheads="1"/>
              </p:cNvSpPr>
              <p:nvPr/>
            </p:nvSpPr>
            <p:spPr bwMode="gray">
              <a:xfrm>
                <a:off x="1151" y="1877"/>
                <a:ext cx="1028" cy="476"/>
              </a:xfrm>
              <a:prstGeom prst="rect">
                <a:avLst/>
              </a:prstGeom>
              <a:gradFill rotWithShape="1">
                <a:gsLst>
                  <a:gs pos="0">
                    <a:srgbClr val="BCC4DC">
                      <a:gamma/>
                      <a:tint val="73725"/>
                      <a:invGamma/>
                      <a:alpha val="89999"/>
                    </a:srgbClr>
                  </a:gs>
                  <a:gs pos="50000">
                    <a:srgbClr val="BCC4DC">
                      <a:alpha val="45000"/>
                    </a:srgbClr>
                  </a:gs>
                  <a:gs pos="100000">
                    <a:srgbClr val="BCC4DC">
                      <a:gamma/>
                      <a:tint val="73725"/>
                      <a:invGamma/>
                      <a:alpha val="89999"/>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1789" name="Text Box 57"/>
              <p:cNvSpPr txBox="1">
                <a:spLocks noChangeArrowheads="1"/>
              </p:cNvSpPr>
              <p:nvPr/>
            </p:nvSpPr>
            <p:spPr bwMode="auto">
              <a:xfrm>
                <a:off x="1157" y="1905"/>
                <a:ext cx="1022" cy="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800">
                    <a:ea typeface="华文新魏" panose="02010800040101010101" pitchFamily="2" charset="-122"/>
                  </a:rPr>
                  <a:t>等待消息</a:t>
                </a:r>
              </a:p>
            </p:txBody>
          </p:sp>
        </p:grpSp>
        <p:grpSp>
          <p:nvGrpSpPr>
            <p:cNvPr id="31783" name="Group 68"/>
            <p:cNvGrpSpPr/>
            <p:nvPr/>
          </p:nvGrpSpPr>
          <p:grpSpPr bwMode="auto">
            <a:xfrm>
              <a:off x="3552" y="1691"/>
              <a:ext cx="1029" cy="280"/>
              <a:chOff x="1157" y="1366"/>
              <a:chExt cx="1022" cy="312"/>
            </a:xfrm>
          </p:grpSpPr>
          <p:sp>
            <p:nvSpPr>
              <p:cNvPr id="31784" name="Rectangle 69"/>
              <p:cNvSpPr>
                <a:spLocks noChangeArrowheads="1"/>
              </p:cNvSpPr>
              <p:nvPr/>
            </p:nvSpPr>
            <p:spPr bwMode="auto">
              <a:xfrm>
                <a:off x="1157" y="1366"/>
                <a:ext cx="1022" cy="312"/>
              </a:xfrm>
              <a:prstGeom prst="rect">
                <a:avLst/>
              </a:prstGeom>
              <a:gradFill rotWithShape="1">
                <a:gsLst>
                  <a:gs pos="0">
                    <a:srgbClr val="009900"/>
                  </a:gs>
                  <a:gs pos="100000">
                    <a:srgbClr val="5DBE5D"/>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1785" name="Text Box 70"/>
              <p:cNvSpPr txBox="1">
                <a:spLocks noChangeArrowheads="1"/>
              </p:cNvSpPr>
              <p:nvPr/>
            </p:nvSpPr>
            <p:spPr bwMode="auto">
              <a:xfrm>
                <a:off x="1276" y="1408"/>
                <a:ext cx="754"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lnSpc>
                    <a:spcPct val="20000"/>
                  </a:lnSpc>
                  <a:spcBef>
                    <a:spcPct val="40000"/>
                  </a:spcBef>
                  <a:buClrTx/>
                  <a:buFontTx/>
                  <a:buNone/>
                </a:pPr>
                <a:r>
                  <a:rPr lang="en-US" altLang="zh-CN" sz="2400" b="1">
                    <a:ea typeface="华文新魏" panose="02010800040101010101" pitchFamily="2" charset="-122"/>
                  </a:rPr>
                  <a:t>.</a:t>
                </a:r>
              </a:p>
              <a:p>
                <a:pPr algn="ctr">
                  <a:lnSpc>
                    <a:spcPct val="20000"/>
                  </a:lnSpc>
                  <a:spcBef>
                    <a:spcPct val="40000"/>
                  </a:spcBef>
                  <a:buClrTx/>
                  <a:buFontTx/>
                  <a:buNone/>
                </a:pPr>
                <a:r>
                  <a:rPr lang="en-US" altLang="zh-CN" sz="2400" b="1">
                    <a:ea typeface="华文新魏" panose="02010800040101010101" pitchFamily="2" charset="-122"/>
                  </a:rPr>
                  <a:t>.</a:t>
                </a:r>
              </a:p>
            </p:txBody>
          </p:sp>
        </p:grpSp>
      </p:grpSp>
      <p:grpSp>
        <p:nvGrpSpPr>
          <p:cNvPr id="32839" name="Group 71"/>
          <p:cNvGrpSpPr/>
          <p:nvPr/>
        </p:nvGrpSpPr>
        <p:grpSpPr bwMode="auto">
          <a:xfrm>
            <a:off x="6559550" y="4716463"/>
            <a:ext cx="1633538" cy="608012"/>
            <a:chOff x="1157" y="2358"/>
            <a:chExt cx="1022" cy="709"/>
          </a:xfrm>
        </p:grpSpPr>
        <p:sp>
          <p:nvSpPr>
            <p:cNvPr id="31780" name="Rectangle 72"/>
            <p:cNvSpPr>
              <a:spLocks noChangeArrowheads="1"/>
            </p:cNvSpPr>
            <p:nvPr/>
          </p:nvSpPr>
          <p:spPr bwMode="auto">
            <a:xfrm>
              <a:off x="1157" y="2358"/>
              <a:ext cx="1022" cy="709"/>
            </a:xfrm>
            <a:prstGeom prst="rect">
              <a:avLst/>
            </a:prstGeom>
            <a:gradFill rotWithShape="1">
              <a:gsLst>
                <a:gs pos="0">
                  <a:srgbClr val="009900"/>
                </a:gs>
                <a:gs pos="100000">
                  <a:srgbClr val="5DBE5D"/>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1781" name="Text Box 73"/>
            <p:cNvSpPr txBox="1">
              <a:spLocks noChangeArrowheads="1"/>
            </p:cNvSpPr>
            <p:nvPr/>
          </p:nvSpPr>
          <p:spPr bwMode="auto">
            <a:xfrm>
              <a:off x="1264" y="2517"/>
              <a:ext cx="754" cy="380"/>
            </a:xfrm>
            <a:prstGeom prst="rect">
              <a:avLst/>
            </a:prstGeom>
            <a:solidFill>
              <a:schemeClr val="bg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lnSpc>
                  <a:spcPct val="20000"/>
                </a:lnSpc>
                <a:spcBef>
                  <a:spcPct val="40000"/>
                </a:spcBef>
                <a:buClrTx/>
                <a:buFontTx/>
                <a:buNone/>
              </a:pPr>
              <a:r>
                <a:rPr lang="en-US" altLang="zh-CN" sz="2400" b="1">
                  <a:ea typeface="华文新魏" panose="02010800040101010101" pitchFamily="2" charset="-122"/>
                </a:rPr>
                <a:t>.</a:t>
              </a:r>
            </a:p>
            <a:p>
              <a:pPr algn="ctr">
                <a:lnSpc>
                  <a:spcPct val="20000"/>
                </a:lnSpc>
                <a:spcBef>
                  <a:spcPct val="40000"/>
                </a:spcBef>
                <a:buClrTx/>
                <a:buFontTx/>
                <a:buNone/>
              </a:pPr>
              <a:r>
                <a:rPr lang="en-US" altLang="zh-CN" sz="2400" b="1">
                  <a:ea typeface="华文新魏" panose="02010800040101010101" pitchFamily="2" charset="-122"/>
                </a:rPr>
                <a:t>.</a:t>
              </a:r>
            </a:p>
            <a:p>
              <a:pPr algn="ctr">
                <a:lnSpc>
                  <a:spcPct val="20000"/>
                </a:lnSpc>
                <a:spcBef>
                  <a:spcPct val="40000"/>
                </a:spcBef>
                <a:buClrTx/>
                <a:buFontTx/>
                <a:buNone/>
              </a:pPr>
              <a:r>
                <a:rPr lang="en-US" altLang="zh-CN" sz="2400" b="1">
                  <a:ea typeface="华文新魏" panose="02010800040101010101" pitchFamily="2" charset="-122"/>
                </a:rPr>
                <a:t>.</a:t>
              </a:r>
            </a:p>
          </p:txBody>
        </p:sp>
      </p:grpSp>
      <p:sp>
        <p:nvSpPr>
          <p:cNvPr id="32842" name="Text Box 74"/>
          <p:cNvSpPr txBox="1">
            <a:spLocks noChangeArrowheads="1"/>
          </p:cNvSpPr>
          <p:nvPr/>
        </p:nvSpPr>
        <p:spPr bwMode="auto">
          <a:xfrm>
            <a:off x="4205289" y="2619376"/>
            <a:ext cx="12160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2000">
                <a:ea typeface="华文新魏" panose="02010800040101010101" pitchFamily="2" charset="-122"/>
              </a:rPr>
              <a:t>任务</a:t>
            </a:r>
            <a:r>
              <a:rPr lang="en-US" altLang="zh-CN" sz="2000">
                <a:ea typeface="华文新魏" panose="02010800040101010101" pitchFamily="2" charset="-122"/>
              </a:rPr>
              <a:t>1</a:t>
            </a:r>
          </a:p>
        </p:txBody>
      </p:sp>
      <p:sp>
        <p:nvSpPr>
          <p:cNvPr id="32843" name="Text Box 75"/>
          <p:cNvSpPr txBox="1">
            <a:spLocks noChangeArrowheads="1"/>
          </p:cNvSpPr>
          <p:nvPr/>
        </p:nvSpPr>
        <p:spPr bwMode="auto">
          <a:xfrm>
            <a:off x="6735764" y="2619376"/>
            <a:ext cx="12160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2000">
                <a:ea typeface="华文新魏" panose="02010800040101010101" pitchFamily="2" charset="-122"/>
              </a:rPr>
              <a:t>任务</a:t>
            </a:r>
            <a:r>
              <a:rPr lang="en-US" altLang="zh-CN" sz="2000">
                <a:ea typeface="华文新魏" panose="02010800040101010101" pitchFamily="2" charset="-122"/>
              </a:rPr>
              <a:t>2</a:t>
            </a:r>
          </a:p>
        </p:txBody>
      </p:sp>
      <p:grpSp>
        <p:nvGrpSpPr>
          <p:cNvPr id="32813" name="Group 45"/>
          <p:cNvGrpSpPr/>
          <p:nvPr/>
        </p:nvGrpSpPr>
        <p:grpSpPr bwMode="auto">
          <a:xfrm>
            <a:off x="4025900" y="3995738"/>
            <a:ext cx="1631950" cy="665162"/>
            <a:chOff x="1151" y="1877"/>
            <a:chExt cx="1028" cy="476"/>
          </a:xfrm>
        </p:grpSpPr>
        <p:sp>
          <p:nvSpPr>
            <p:cNvPr id="32814" name="Rectangle 46"/>
            <p:cNvSpPr>
              <a:spLocks noChangeArrowheads="1"/>
            </p:cNvSpPr>
            <p:nvPr/>
          </p:nvSpPr>
          <p:spPr bwMode="gray">
            <a:xfrm>
              <a:off x="1151" y="1877"/>
              <a:ext cx="1028" cy="476"/>
            </a:xfrm>
            <a:prstGeom prst="rect">
              <a:avLst/>
            </a:prstGeom>
            <a:gradFill rotWithShape="1">
              <a:gsLst>
                <a:gs pos="0">
                  <a:srgbClr val="99FFCC">
                    <a:gamma/>
                    <a:shade val="26275"/>
                    <a:invGamma/>
                    <a:alpha val="89999"/>
                  </a:srgbClr>
                </a:gs>
                <a:gs pos="50000">
                  <a:srgbClr val="99FFCC">
                    <a:alpha val="45000"/>
                  </a:srgbClr>
                </a:gs>
                <a:gs pos="100000">
                  <a:srgbClr val="99FFCC">
                    <a:gamma/>
                    <a:shade val="26275"/>
                    <a:invGamma/>
                    <a:alpha val="89999"/>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1779" name="Text Box 47"/>
            <p:cNvSpPr txBox="1">
              <a:spLocks noChangeArrowheads="1"/>
            </p:cNvSpPr>
            <p:nvPr/>
          </p:nvSpPr>
          <p:spPr bwMode="auto">
            <a:xfrm>
              <a:off x="1157" y="1905"/>
              <a:ext cx="1022" cy="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800">
                  <a:ea typeface="华文新魏" panose="02010800040101010101" pitchFamily="2" charset="-122"/>
                </a:rPr>
                <a:t>发送消息</a:t>
              </a:r>
              <a:endParaRPr lang="zh-CN" altLang="en-US" sz="1400">
                <a:ea typeface="华文新魏" panose="02010800040101010101" pitchFamily="2" charset="-122"/>
              </a:endParaRPr>
            </a:p>
          </p:txBody>
        </p:sp>
      </p:grpSp>
      <p:sp>
        <p:nvSpPr>
          <p:cNvPr id="32853" name="Rectangle 85"/>
          <p:cNvSpPr>
            <a:spLocks noChangeArrowheads="1"/>
          </p:cNvSpPr>
          <p:nvPr/>
        </p:nvSpPr>
        <p:spPr bwMode="auto">
          <a:xfrm>
            <a:off x="2225675" y="1782764"/>
            <a:ext cx="75580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      </a:t>
            </a:r>
            <a:r>
              <a:rPr kumimoji="1" lang="zh-CN" altLang="en-US" sz="2000">
                <a:ea typeface="华文新魏" panose="02010800040101010101" pitchFamily="2" charset="-122"/>
              </a:rPr>
              <a:t>一个任务的运行过程需要和其它任务的运行配合，才能达到预定的效果，任务之间的这种动作配合和协调关系称为“行为同步”。 </a:t>
            </a:r>
          </a:p>
        </p:txBody>
      </p:sp>
      <p:sp>
        <p:nvSpPr>
          <p:cNvPr id="32854" name="Text Box 86"/>
          <p:cNvSpPr txBox="1">
            <a:spLocks noChangeArrowheads="1"/>
          </p:cNvSpPr>
          <p:nvPr/>
        </p:nvSpPr>
        <p:spPr bwMode="gray">
          <a:xfrm>
            <a:off x="6348413" y="4689475"/>
            <a:ext cx="2032000" cy="336550"/>
          </a:xfrm>
          <a:prstGeom prst="rect">
            <a:avLst/>
          </a:prstGeom>
          <a:gradFill rotWithShape="1">
            <a:gsLst>
              <a:gs pos="0">
                <a:srgbClr val="CC0000"/>
              </a:gs>
              <a:gs pos="100000">
                <a:srgbClr val="EC9E9E"/>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a:t>任务优先级足够高</a:t>
            </a:r>
          </a:p>
        </p:txBody>
      </p:sp>
      <p:sp>
        <p:nvSpPr>
          <p:cNvPr id="32856" name="Rectangle 88"/>
          <p:cNvSpPr>
            <a:spLocks noChangeArrowheads="1"/>
          </p:cNvSpPr>
          <p:nvPr/>
        </p:nvSpPr>
        <p:spPr bwMode="auto">
          <a:xfrm>
            <a:off x="2387601" y="1366839"/>
            <a:ext cx="23479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1.</a:t>
            </a:r>
            <a:r>
              <a:rPr kumimoji="1" lang="zh-CN" altLang="en-US" sz="2000">
                <a:ea typeface="华文新魏" panose="02010800040101010101" pitchFamily="2" charset="-122"/>
              </a:rPr>
              <a:t>行为同步 </a:t>
            </a:r>
          </a:p>
        </p:txBody>
      </p:sp>
      <p:sp>
        <p:nvSpPr>
          <p:cNvPr id="32857" name="Rectangle 89"/>
          <p:cNvSpPr>
            <a:spLocks noChangeArrowheads="1"/>
          </p:cNvSpPr>
          <p:nvPr/>
        </p:nvSpPr>
        <p:spPr bwMode="auto">
          <a:xfrm>
            <a:off x="2763838" y="5768976"/>
            <a:ext cx="946150" cy="396875"/>
          </a:xfrm>
          <a:prstGeom prst="rect">
            <a:avLst/>
          </a:prstGeom>
          <a:gradFill rotWithShape="1">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kumimoji="1" lang="zh-CN" altLang="en-US" sz="2000">
                <a:ea typeface="黑体" panose="02010609060101010101" pitchFamily="49" charset="-122"/>
              </a:rPr>
              <a:t>信号量</a:t>
            </a:r>
          </a:p>
        </p:txBody>
      </p:sp>
      <p:sp>
        <p:nvSpPr>
          <p:cNvPr id="32858" name="Rectangle 90"/>
          <p:cNvSpPr>
            <a:spLocks noChangeArrowheads="1"/>
          </p:cNvSpPr>
          <p:nvPr/>
        </p:nvSpPr>
        <p:spPr bwMode="auto">
          <a:xfrm>
            <a:off x="3697288" y="5768976"/>
            <a:ext cx="1454150" cy="396875"/>
          </a:xfrm>
          <a:prstGeom prst="rect">
            <a:avLst/>
          </a:prstGeom>
          <a:gradFill rotWithShape="1">
            <a:gsLst>
              <a:gs pos="0">
                <a:srgbClr val="BCC4DC"/>
              </a:gs>
              <a:gs pos="100000">
                <a:srgbClr val="575B66"/>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kumimoji="1" lang="zh-CN" altLang="en-US" sz="2000">
                <a:ea typeface="黑体" panose="02010609060101010101" pitchFamily="49" charset="-122"/>
              </a:rPr>
              <a:t>事件标志组</a:t>
            </a:r>
          </a:p>
        </p:txBody>
      </p:sp>
      <p:sp>
        <p:nvSpPr>
          <p:cNvPr id="32859" name="Rectangle 91"/>
          <p:cNvSpPr>
            <a:spLocks noChangeArrowheads="1"/>
          </p:cNvSpPr>
          <p:nvPr/>
        </p:nvSpPr>
        <p:spPr bwMode="auto">
          <a:xfrm>
            <a:off x="5119688" y="5768976"/>
            <a:ext cx="1200150" cy="396875"/>
          </a:xfrm>
          <a:prstGeom prst="rect">
            <a:avLst/>
          </a:prstGeom>
          <a:gradFill rotWithShape="1">
            <a:gsLst>
              <a:gs pos="0">
                <a:srgbClr val="2AADD6"/>
              </a:gs>
              <a:gs pos="100000">
                <a:srgbClr val="1C738E"/>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kumimoji="1" lang="zh-CN" altLang="en-US" sz="2000">
                <a:ea typeface="黑体" panose="02010609060101010101" pitchFamily="49" charset="-122"/>
              </a:rPr>
              <a:t>消息邮箱</a:t>
            </a:r>
          </a:p>
        </p:txBody>
      </p:sp>
      <p:sp>
        <p:nvSpPr>
          <p:cNvPr id="32860" name="Rectangle 92"/>
          <p:cNvSpPr>
            <a:spLocks noChangeArrowheads="1"/>
          </p:cNvSpPr>
          <p:nvPr/>
        </p:nvSpPr>
        <p:spPr bwMode="auto">
          <a:xfrm>
            <a:off x="6319838" y="5768976"/>
            <a:ext cx="1200150" cy="396875"/>
          </a:xfrm>
          <a:prstGeom prst="rect">
            <a:avLst/>
          </a:prstGeom>
          <a:gradFill rotWithShape="1">
            <a:gsLst>
              <a:gs pos="0">
                <a:srgbClr val="009900"/>
              </a:gs>
              <a:gs pos="100000">
                <a:srgbClr val="5CBE5C"/>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kumimoji="1" lang="zh-CN" altLang="en-US" sz="2000">
                <a:ea typeface="黑体" panose="02010609060101010101" pitchFamily="49" charset="-122"/>
              </a:rPr>
              <a:t>消息队列</a:t>
            </a:r>
          </a:p>
        </p:txBody>
      </p:sp>
      <p:sp>
        <p:nvSpPr>
          <p:cNvPr id="32861" name="Rectangle 93"/>
          <p:cNvSpPr>
            <a:spLocks noChangeArrowheads="1"/>
          </p:cNvSpPr>
          <p:nvPr/>
        </p:nvSpPr>
        <p:spPr bwMode="auto">
          <a:xfrm>
            <a:off x="7519988" y="5768976"/>
            <a:ext cx="1962150" cy="396875"/>
          </a:xfrm>
          <a:prstGeom prst="rect">
            <a:avLst/>
          </a:prstGeom>
          <a:gradFill rotWithShape="1">
            <a:gsLst>
              <a:gs pos="0">
                <a:srgbClr val="CC0000"/>
              </a:gs>
              <a:gs pos="100000">
                <a:srgbClr val="DA4545"/>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kumimoji="1" lang="zh-CN" altLang="en-US" sz="2000">
                <a:ea typeface="黑体" panose="02010609060101010101" pitchFamily="49" charset="-122"/>
              </a:rPr>
              <a:t>任务之间的通讯</a:t>
            </a:r>
          </a:p>
        </p:txBody>
      </p:sp>
      <p:grpSp>
        <p:nvGrpSpPr>
          <p:cNvPr id="32862" name="Group 94"/>
          <p:cNvGrpSpPr/>
          <p:nvPr/>
        </p:nvGrpSpPr>
        <p:grpSpPr bwMode="auto">
          <a:xfrm rot="5400000">
            <a:off x="5812631" y="4045744"/>
            <a:ext cx="585788" cy="800100"/>
            <a:chOff x="3014" y="806"/>
            <a:chExt cx="1304" cy="1104"/>
          </a:xfrm>
        </p:grpSpPr>
        <p:sp>
          <p:nvSpPr>
            <p:cNvPr id="31774" name="AutoShape 95"/>
            <p:cNvSpPr>
              <a:spLocks noChangeArrowheads="1"/>
            </p:cNvSpPr>
            <p:nvPr/>
          </p:nvSpPr>
          <p:spPr bwMode="gray">
            <a:xfrm>
              <a:off x="3014" y="806"/>
              <a:ext cx="1304" cy="1104"/>
            </a:xfrm>
            <a:prstGeom prst="upArrow">
              <a:avLst>
                <a:gd name="adj1" fmla="val 39880"/>
                <a:gd name="adj2" fmla="val 54074"/>
              </a:avLst>
            </a:prstGeom>
            <a:noFill/>
            <a:ln w="76200" algn="ctr">
              <a:solidFill>
                <a:srgbClr val="CC0000">
                  <a:alpha val="50195"/>
                </a:srgbClr>
              </a:solidFill>
              <a:miter lim="800000"/>
            </a:ln>
            <a:effectLst/>
            <a:extLst>
              <a:ext uri="{909E8E84-426E-40DD-AFC4-6F175D3DCCD1}">
                <a14:hiddenFill xmlns:a14="http://schemas.microsoft.com/office/drawing/2010/main">
                  <a:solidFill>
                    <a:srgbClr val="FFFFFF">
                      <a:alpha val="38823"/>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1775" name="AutoShape 96"/>
            <p:cNvSpPr>
              <a:spLocks noChangeArrowheads="1"/>
            </p:cNvSpPr>
            <p:nvPr/>
          </p:nvSpPr>
          <p:spPr bwMode="gray">
            <a:xfrm>
              <a:off x="3243" y="942"/>
              <a:ext cx="847" cy="868"/>
            </a:xfrm>
            <a:prstGeom prst="upArrow">
              <a:avLst>
                <a:gd name="adj1" fmla="val 40731"/>
                <a:gd name="adj2" fmla="val 44038"/>
              </a:avLst>
            </a:prstGeom>
            <a:gradFill rotWithShape="1">
              <a:gsLst>
                <a:gs pos="0">
                  <a:srgbClr val="CC0000"/>
                </a:gs>
                <a:gs pos="100000">
                  <a:srgbClr val="EC9E9E"/>
                </a:gs>
              </a:gsLst>
              <a:lin ang="5400000" scaled="1"/>
            </a:gradFill>
            <a:ln>
              <a:noFill/>
            </a:ln>
            <a:effectLst/>
            <a:extLst>
              <a:ext uri="{91240B29-F687-4F45-9708-019B960494DF}">
                <a14:hiddenLine xmlns:a14="http://schemas.microsoft.com/office/drawing/2010/main" w="9525">
                  <a:solidFill>
                    <a:schemeClr val="tx1">
                      <a:alpha val="50195"/>
                    </a:schemeClr>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32865" name="Rectangle 97"/>
          <p:cNvSpPr>
            <a:spLocks noChangeArrowheads="1"/>
          </p:cNvSpPr>
          <p:nvPr/>
        </p:nvSpPr>
        <p:spPr bwMode="auto">
          <a:xfrm>
            <a:off x="5705475" y="3697289"/>
            <a:ext cx="692150" cy="396875"/>
          </a:xfrm>
          <a:prstGeom prst="rect">
            <a:avLst/>
          </a:prstGeom>
          <a:gradFill rotWithShape="1">
            <a:gsLst>
              <a:gs pos="0">
                <a:srgbClr val="CC0000"/>
              </a:gs>
              <a:gs pos="100000">
                <a:srgbClr val="DA4545"/>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kumimoji="1" lang="zh-CN" altLang="en-US" sz="2000">
                <a:ea typeface="黑体" panose="02010609060101010101" pitchFamily="49" charset="-122"/>
              </a:rPr>
              <a:t>同步</a:t>
            </a:r>
          </a:p>
        </p:txBody>
      </p:sp>
      <p:sp>
        <p:nvSpPr>
          <p:cNvPr id="32866" name="Line 98"/>
          <p:cNvSpPr>
            <a:spLocks noChangeShapeType="1"/>
          </p:cNvSpPr>
          <p:nvPr/>
        </p:nvSpPr>
        <p:spPr bwMode="auto">
          <a:xfrm flipV="1">
            <a:off x="3216276" y="4008439"/>
            <a:ext cx="2835275" cy="1760537"/>
          </a:xfrm>
          <a:prstGeom prst="line">
            <a:avLst/>
          </a:prstGeom>
          <a:noFill/>
          <a:ln w="9525">
            <a:solidFill>
              <a:schemeClr val="accent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67" name="Line 99"/>
          <p:cNvSpPr>
            <a:spLocks noChangeShapeType="1"/>
          </p:cNvSpPr>
          <p:nvPr/>
        </p:nvSpPr>
        <p:spPr bwMode="auto">
          <a:xfrm flipV="1">
            <a:off x="4513264" y="4094163"/>
            <a:ext cx="1538287" cy="1674812"/>
          </a:xfrm>
          <a:prstGeom prst="line">
            <a:avLst/>
          </a:prstGeom>
          <a:noFill/>
          <a:ln w="9525">
            <a:solidFill>
              <a:schemeClr val="bg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68" name="Line 100"/>
          <p:cNvSpPr>
            <a:spLocks noChangeShapeType="1"/>
          </p:cNvSpPr>
          <p:nvPr/>
        </p:nvSpPr>
        <p:spPr bwMode="auto">
          <a:xfrm flipV="1">
            <a:off x="5657850" y="4035425"/>
            <a:ext cx="393700" cy="1733550"/>
          </a:xfrm>
          <a:prstGeom prst="line">
            <a:avLst/>
          </a:prstGeom>
          <a:noFill/>
          <a:ln w="9525">
            <a:solidFill>
              <a:srgbClr val="2AADD6"/>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69" name="Line 101"/>
          <p:cNvSpPr>
            <a:spLocks noChangeShapeType="1"/>
          </p:cNvSpPr>
          <p:nvPr/>
        </p:nvSpPr>
        <p:spPr bwMode="auto">
          <a:xfrm flipH="1" flipV="1">
            <a:off x="6051550" y="4094163"/>
            <a:ext cx="685800" cy="1674812"/>
          </a:xfrm>
          <a:prstGeom prst="line">
            <a:avLst/>
          </a:prstGeom>
          <a:noFill/>
          <a:ln w="9525">
            <a:solidFill>
              <a:srgbClr val="00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70" name="Line 102"/>
          <p:cNvSpPr>
            <a:spLocks noChangeShapeType="1"/>
          </p:cNvSpPr>
          <p:nvPr/>
        </p:nvSpPr>
        <p:spPr bwMode="auto">
          <a:xfrm flipH="1" flipV="1">
            <a:off x="6051550" y="4038601"/>
            <a:ext cx="2141538" cy="1730375"/>
          </a:xfrm>
          <a:prstGeom prst="line">
            <a:avLst/>
          </a:prstGeom>
          <a:noFill/>
          <a:ln w="9525">
            <a:solidFill>
              <a:srgbClr val="CC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72" name="AutoShape 104"/>
          <p:cNvSpPr>
            <a:spLocks noChangeArrowheads="1"/>
          </p:cNvSpPr>
          <p:nvPr/>
        </p:nvSpPr>
        <p:spPr bwMode="auto">
          <a:xfrm>
            <a:off x="2424113" y="2484438"/>
            <a:ext cx="7353300" cy="3968750"/>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2772"/>
                                        </p:tgtEl>
                                        <p:attrNameLst>
                                          <p:attrName>style.visibility</p:attrName>
                                        </p:attrNameLst>
                                      </p:cBhvr>
                                      <p:to>
                                        <p:strVal val="visible"/>
                                      </p:to>
                                    </p:set>
                                    <p:anim calcmode="lin" valueType="num">
                                      <p:cBhvr additive="base">
                                        <p:cTn id="7" dur="500" fill="hold"/>
                                        <p:tgtEl>
                                          <p:spTgt spid="32772"/>
                                        </p:tgtEl>
                                        <p:attrNameLst>
                                          <p:attrName>ppt_x</p:attrName>
                                        </p:attrNameLst>
                                      </p:cBhvr>
                                      <p:tavLst>
                                        <p:tav tm="0">
                                          <p:val>
                                            <p:strVal val="1+#ppt_w/2"/>
                                          </p:val>
                                        </p:tav>
                                        <p:tav tm="100000">
                                          <p:val>
                                            <p:strVal val="#ppt_x"/>
                                          </p:val>
                                        </p:tav>
                                      </p:tavLst>
                                    </p:anim>
                                    <p:anim calcmode="lin" valueType="num">
                                      <p:cBhvr additive="base">
                                        <p:cTn id="8" dur="500" fill="hold"/>
                                        <p:tgtEl>
                                          <p:spTgt spid="3277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32856"/>
                                        </p:tgtEl>
                                        <p:attrNameLst>
                                          <p:attrName>style.visibility</p:attrName>
                                        </p:attrNameLst>
                                      </p:cBhvr>
                                      <p:to>
                                        <p:strVal val="visible"/>
                                      </p:to>
                                    </p:set>
                                    <p:animEffect transition="in" filter="blinds(horizontal)">
                                      <p:cBhvr>
                                        <p:cTn id="12" dur="500"/>
                                        <p:tgtEl>
                                          <p:spTgt spid="32856"/>
                                        </p:tgtEl>
                                      </p:cBhvr>
                                    </p:animEffect>
                                  </p:childTnLst>
                                </p:cTn>
                              </p:par>
                            </p:childTnLst>
                          </p:cTn>
                        </p:par>
                        <p:par>
                          <p:cTn id="13" fill="hold">
                            <p:stCondLst>
                              <p:cond delay="1000"/>
                            </p:stCondLst>
                            <p:childTnLst>
                              <p:par>
                                <p:cTn id="14" presetID="3" presetClass="entr" presetSubtype="10" fill="hold" grpId="0" nodeType="afterEffect">
                                  <p:stCondLst>
                                    <p:cond delay="0"/>
                                  </p:stCondLst>
                                  <p:childTnLst>
                                    <p:set>
                                      <p:cBhvr>
                                        <p:cTn id="15" dur="1" fill="hold">
                                          <p:stCondLst>
                                            <p:cond delay="0"/>
                                          </p:stCondLst>
                                        </p:cTn>
                                        <p:tgtEl>
                                          <p:spTgt spid="32853"/>
                                        </p:tgtEl>
                                        <p:attrNameLst>
                                          <p:attrName>style.visibility</p:attrName>
                                        </p:attrNameLst>
                                      </p:cBhvr>
                                      <p:to>
                                        <p:strVal val="visible"/>
                                      </p:to>
                                    </p:set>
                                    <p:animEffect transition="in" filter="blinds(horizontal)">
                                      <p:cBhvr>
                                        <p:cTn id="16" dur="500"/>
                                        <p:tgtEl>
                                          <p:spTgt spid="32853"/>
                                        </p:tgtEl>
                                      </p:cBhvr>
                                    </p:animEffect>
                                  </p:childTnLst>
                                </p:cTn>
                              </p:par>
                            </p:childTnLst>
                          </p:cTn>
                        </p:par>
                        <p:par>
                          <p:cTn id="17" fill="hold">
                            <p:stCondLst>
                              <p:cond delay="1500"/>
                            </p:stCondLst>
                            <p:childTnLst>
                              <p:par>
                                <p:cTn id="18" presetID="12" presetClass="entr" presetSubtype="4" fill="hold" grpId="0" nodeType="afterEffect">
                                  <p:stCondLst>
                                    <p:cond delay="0"/>
                                  </p:stCondLst>
                                  <p:childTnLst>
                                    <p:set>
                                      <p:cBhvr>
                                        <p:cTn id="19" dur="1" fill="hold">
                                          <p:stCondLst>
                                            <p:cond delay="0"/>
                                          </p:stCondLst>
                                        </p:cTn>
                                        <p:tgtEl>
                                          <p:spTgt spid="32872"/>
                                        </p:tgtEl>
                                        <p:attrNameLst>
                                          <p:attrName>style.visibility</p:attrName>
                                        </p:attrNameLst>
                                      </p:cBhvr>
                                      <p:to>
                                        <p:strVal val="visible"/>
                                      </p:to>
                                    </p:set>
                                    <p:animEffect transition="in" filter="slide(fromBottom)">
                                      <p:cBhvr>
                                        <p:cTn id="20" dur="500"/>
                                        <p:tgtEl>
                                          <p:spTgt spid="32872"/>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32842"/>
                                        </p:tgtEl>
                                        <p:attrNameLst>
                                          <p:attrName>style.visibility</p:attrName>
                                        </p:attrNameLst>
                                      </p:cBhvr>
                                      <p:to>
                                        <p:strVal val="visible"/>
                                      </p:to>
                                    </p:set>
                                    <p:animEffect transition="in" filter="blinds(horizontal)">
                                      <p:cBhvr>
                                        <p:cTn id="25" dur="500"/>
                                        <p:tgtEl>
                                          <p:spTgt spid="32842"/>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32843"/>
                                        </p:tgtEl>
                                        <p:attrNameLst>
                                          <p:attrName>style.visibility</p:attrName>
                                        </p:attrNameLst>
                                      </p:cBhvr>
                                      <p:to>
                                        <p:strVal val="visible"/>
                                      </p:to>
                                    </p:set>
                                    <p:animEffect transition="in" filter="blinds(horizontal)">
                                      <p:cBhvr>
                                        <p:cTn id="28" dur="500"/>
                                        <p:tgtEl>
                                          <p:spTgt spid="32843"/>
                                        </p:tgtEl>
                                      </p:cBhvr>
                                    </p:animEffec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32852"/>
                                        </p:tgtEl>
                                        <p:attrNameLst>
                                          <p:attrName>style.visibility</p:attrName>
                                        </p:attrNameLst>
                                      </p:cBhvr>
                                      <p:to>
                                        <p:strVal val="visible"/>
                                      </p:to>
                                    </p:set>
                                    <p:animEffect transition="in" filter="wipe(up)">
                                      <p:cBhvr>
                                        <p:cTn id="32" dur="500"/>
                                        <p:tgtEl>
                                          <p:spTgt spid="32852"/>
                                        </p:tgtEl>
                                      </p:cBhvr>
                                    </p:animEffect>
                                  </p:childTnLst>
                                </p:cTn>
                              </p:par>
                              <p:par>
                                <p:cTn id="33" presetID="22" presetClass="entr" presetSubtype="1" fill="hold" nodeType="withEffect">
                                  <p:stCondLst>
                                    <p:cond delay="0"/>
                                  </p:stCondLst>
                                  <p:childTnLst>
                                    <p:set>
                                      <p:cBhvr>
                                        <p:cTn id="34" dur="1" fill="hold">
                                          <p:stCondLst>
                                            <p:cond delay="0"/>
                                          </p:stCondLst>
                                        </p:cTn>
                                        <p:tgtEl>
                                          <p:spTgt spid="32833"/>
                                        </p:tgtEl>
                                        <p:attrNameLst>
                                          <p:attrName>style.visibility</p:attrName>
                                        </p:attrNameLst>
                                      </p:cBhvr>
                                      <p:to>
                                        <p:strVal val="visible"/>
                                      </p:to>
                                    </p:set>
                                    <p:animEffect transition="in" filter="wipe(up)">
                                      <p:cBhvr>
                                        <p:cTn id="35" dur="500"/>
                                        <p:tgtEl>
                                          <p:spTgt spid="3283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32813"/>
                                        </p:tgtEl>
                                        <p:attrNameLst>
                                          <p:attrName>style.visibility</p:attrName>
                                        </p:attrNameLst>
                                      </p:cBhvr>
                                      <p:to>
                                        <p:strVal val="visible"/>
                                      </p:to>
                                    </p:set>
                                    <p:animEffect transition="in" filter="wipe(up)">
                                      <p:cBhvr>
                                        <p:cTn id="40" dur="500"/>
                                        <p:tgtEl>
                                          <p:spTgt spid="32813"/>
                                        </p:tgtEl>
                                      </p:cBhvr>
                                    </p:animEffect>
                                  </p:childTnLst>
                                </p:cTn>
                              </p:par>
                            </p:childTnLst>
                          </p:cTn>
                        </p:par>
                        <p:par>
                          <p:cTn id="41" fill="hold">
                            <p:stCondLst>
                              <p:cond delay="500"/>
                            </p:stCondLst>
                            <p:childTnLst>
                              <p:par>
                                <p:cTn id="42" presetID="1" presetClass="entr" presetSubtype="0" fill="hold" nodeType="afterEffect">
                                  <p:stCondLst>
                                    <p:cond delay="0"/>
                                  </p:stCondLst>
                                  <p:childTnLst>
                                    <p:set>
                                      <p:cBhvr>
                                        <p:cTn id="43" dur="1" fill="hold">
                                          <p:stCondLst>
                                            <p:cond delay="0"/>
                                          </p:stCondLst>
                                        </p:cTn>
                                        <p:tgtEl>
                                          <p:spTgt spid="32795"/>
                                        </p:tgtEl>
                                        <p:attrNameLst>
                                          <p:attrName>style.visibility</p:attrName>
                                        </p:attrNameLst>
                                      </p:cBhvr>
                                      <p:to>
                                        <p:strVal val="visible"/>
                                      </p:to>
                                    </p:set>
                                  </p:childTnLst>
                                </p:cTn>
                              </p:par>
                            </p:childTnLst>
                          </p:cTn>
                        </p:par>
                        <p:par>
                          <p:cTn id="44" fill="hold">
                            <p:stCondLst>
                              <p:cond delay="500"/>
                            </p:stCondLst>
                            <p:childTnLst>
                              <p:par>
                                <p:cTn id="45" presetID="63" presetClass="path" presetSubtype="0" accel="50000" decel="50000" fill="hold" nodeType="afterEffect">
                                  <p:stCondLst>
                                    <p:cond delay="0"/>
                                  </p:stCondLst>
                                  <p:childTnLst>
                                    <p:animMotion origin="layout" path="M -1.94444E-6 -1.15607E-6 L 0.27969 -1.15607E-6 " pathEditMode="relative" rAng="0" ptsTypes="AA">
                                      <p:cBhvr>
                                        <p:cTn id="46" dur="2000" fill="hold"/>
                                        <p:tgtEl>
                                          <p:spTgt spid="32795"/>
                                        </p:tgtEl>
                                        <p:attrNameLst>
                                          <p:attrName>ppt_x</p:attrName>
                                          <p:attrName>ppt_y</p:attrName>
                                        </p:attrNameLst>
                                      </p:cBhvr>
                                      <p:rCtr x="13976" y="0"/>
                                    </p:animMotion>
                                  </p:childTnLst>
                                </p:cTn>
                              </p:par>
                              <p:par>
                                <p:cTn id="47" presetID="22" presetClass="entr" presetSubtype="1" fill="hold" nodeType="withEffect">
                                  <p:stCondLst>
                                    <p:cond delay="1000"/>
                                  </p:stCondLst>
                                  <p:childTnLst>
                                    <p:set>
                                      <p:cBhvr>
                                        <p:cTn id="48" dur="1" fill="hold">
                                          <p:stCondLst>
                                            <p:cond delay="0"/>
                                          </p:stCondLst>
                                        </p:cTn>
                                        <p:tgtEl>
                                          <p:spTgt spid="32816"/>
                                        </p:tgtEl>
                                        <p:attrNameLst>
                                          <p:attrName>style.visibility</p:attrName>
                                        </p:attrNameLst>
                                      </p:cBhvr>
                                      <p:to>
                                        <p:strVal val="visible"/>
                                      </p:to>
                                    </p:set>
                                    <p:animEffect transition="in" filter="wipe(up)">
                                      <p:cBhvr>
                                        <p:cTn id="49" dur="500"/>
                                        <p:tgtEl>
                                          <p:spTgt spid="32816"/>
                                        </p:tgtEl>
                                      </p:cBhvr>
                                    </p:animEffect>
                                  </p:childTnLst>
                                </p:cTn>
                              </p:par>
                              <p:par>
                                <p:cTn id="50" presetID="9" presetClass="exit" presetSubtype="0" fill="hold" nodeType="withEffect">
                                  <p:stCondLst>
                                    <p:cond delay="1500"/>
                                  </p:stCondLst>
                                  <p:childTnLst>
                                    <p:animEffect transition="out" filter="dissolve">
                                      <p:cBhvr>
                                        <p:cTn id="51" dur="500"/>
                                        <p:tgtEl>
                                          <p:spTgt spid="32795"/>
                                        </p:tgtEl>
                                      </p:cBhvr>
                                    </p:animEffect>
                                    <p:set>
                                      <p:cBhvr>
                                        <p:cTn id="52" dur="1" fill="hold">
                                          <p:stCondLst>
                                            <p:cond delay="499"/>
                                          </p:stCondLst>
                                        </p:cTn>
                                        <p:tgtEl>
                                          <p:spTgt spid="32795"/>
                                        </p:tgtEl>
                                        <p:attrNameLst>
                                          <p:attrName>style.visibility</p:attrName>
                                        </p:attrNameLst>
                                      </p:cBhvr>
                                      <p:to>
                                        <p:strVal val="hidden"/>
                                      </p:to>
                                    </p:set>
                                  </p:childTnLst>
                                </p:cTn>
                              </p:par>
                              <p:par>
                                <p:cTn id="53" presetID="22" presetClass="entr" presetSubtype="1" fill="hold" nodeType="withEffect">
                                  <p:stCondLst>
                                    <p:cond delay="0"/>
                                  </p:stCondLst>
                                  <p:childTnLst>
                                    <p:set>
                                      <p:cBhvr>
                                        <p:cTn id="54" dur="1" fill="hold">
                                          <p:stCondLst>
                                            <p:cond delay="0"/>
                                          </p:stCondLst>
                                        </p:cTn>
                                        <p:tgtEl>
                                          <p:spTgt spid="32826"/>
                                        </p:tgtEl>
                                        <p:attrNameLst>
                                          <p:attrName>style.visibility</p:attrName>
                                        </p:attrNameLst>
                                      </p:cBhvr>
                                      <p:to>
                                        <p:strVal val="visible"/>
                                      </p:to>
                                    </p:set>
                                    <p:animEffect transition="in" filter="wipe(up)">
                                      <p:cBhvr>
                                        <p:cTn id="55" dur="500"/>
                                        <p:tgtEl>
                                          <p:spTgt spid="32826"/>
                                        </p:tgtEl>
                                      </p:cBhvr>
                                    </p:animEffect>
                                  </p:childTnLst>
                                </p:cTn>
                              </p:par>
                            </p:childTnLst>
                          </p:cTn>
                        </p:par>
                        <p:par>
                          <p:cTn id="56" fill="hold">
                            <p:stCondLst>
                              <p:cond delay="2500"/>
                            </p:stCondLst>
                            <p:childTnLst>
                              <p:par>
                                <p:cTn id="57" presetID="1" presetClass="entr" presetSubtype="0" fill="hold" grpId="0" nodeType="afterEffect">
                                  <p:stCondLst>
                                    <p:cond delay="0"/>
                                  </p:stCondLst>
                                  <p:childTnLst>
                                    <p:set>
                                      <p:cBhvr>
                                        <p:cTn id="58" dur="1" fill="hold">
                                          <p:stCondLst>
                                            <p:cond delay="0"/>
                                          </p:stCondLst>
                                        </p:cTn>
                                        <p:tgtEl>
                                          <p:spTgt spid="32854"/>
                                        </p:tgtEl>
                                        <p:attrNameLst>
                                          <p:attrName>style.visibility</p:attrName>
                                        </p:attrNameLst>
                                      </p:cBhvr>
                                      <p:to>
                                        <p:strVal val="visible"/>
                                      </p:to>
                                    </p:set>
                                  </p:childTnLst>
                                </p:cTn>
                              </p:par>
                            </p:childTnLst>
                          </p:cTn>
                        </p:par>
                        <p:par>
                          <p:cTn id="59" fill="hold">
                            <p:stCondLst>
                              <p:cond delay="2500"/>
                            </p:stCondLst>
                            <p:childTnLst>
                              <p:par>
                                <p:cTn id="60" presetID="26" presetClass="emph" presetSubtype="0" fill="hold" grpId="1" nodeType="afterEffect">
                                  <p:stCondLst>
                                    <p:cond delay="0"/>
                                  </p:stCondLst>
                                  <p:childTnLst>
                                    <p:animEffect transition="out" filter="fade">
                                      <p:cBhvr>
                                        <p:cTn id="61" dur="500" tmFilter="0, 0; .2, .5; .8, .5; 1, 0"/>
                                        <p:tgtEl>
                                          <p:spTgt spid="32854"/>
                                        </p:tgtEl>
                                      </p:cBhvr>
                                    </p:animEffect>
                                    <p:animScale>
                                      <p:cBhvr>
                                        <p:cTn id="62" dur="250" autoRev="1" fill="hold"/>
                                        <p:tgtEl>
                                          <p:spTgt spid="32854"/>
                                        </p:tgtEl>
                                      </p:cBhvr>
                                      <p:by x="105000" y="105000"/>
                                    </p:animScale>
                                  </p:childTnLst>
                                </p:cTn>
                              </p:par>
                            </p:childTnLst>
                          </p:cTn>
                        </p:par>
                      </p:childTnLst>
                    </p:cTn>
                  </p:par>
                  <p:par>
                    <p:cTn id="63" fill="hold">
                      <p:stCondLst>
                        <p:cond delay="indefinite"/>
                      </p:stCondLst>
                      <p:childTnLst>
                        <p:par>
                          <p:cTn id="64" fill="hold">
                            <p:stCondLst>
                              <p:cond delay="0"/>
                            </p:stCondLst>
                            <p:childTnLst>
                              <p:par>
                                <p:cTn id="65" presetID="9" presetClass="exit" presetSubtype="0" fill="hold" grpId="2" nodeType="clickEffect">
                                  <p:stCondLst>
                                    <p:cond delay="0"/>
                                  </p:stCondLst>
                                  <p:childTnLst>
                                    <p:animEffect transition="out" filter="dissolve">
                                      <p:cBhvr>
                                        <p:cTn id="66" dur="500"/>
                                        <p:tgtEl>
                                          <p:spTgt spid="32854"/>
                                        </p:tgtEl>
                                      </p:cBhvr>
                                    </p:animEffect>
                                    <p:set>
                                      <p:cBhvr>
                                        <p:cTn id="67" dur="1" fill="hold">
                                          <p:stCondLst>
                                            <p:cond delay="499"/>
                                          </p:stCondLst>
                                        </p:cTn>
                                        <p:tgtEl>
                                          <p:spTgt spid="32854"/>
                                        </p:tgtEl>
                                        <p:attrNameLst>
                                          <p:attrName>style.visibility</p:attrName>
                                        </p:attrNameLst>
                                      </p:cBhvr>
                                      <p:to>
                                        <p:strVal val="hidden"/>
                                      </p:to>
                                    </p:set>
                                  </p:childTnLst>
                                </p:cTn>
                              </p:par>
                            </p:childTnLst>
                          </p:cTn>
                        </p:par>
                        <p:par>
                          <p:cTn id="68" fill="hold">
                            <p:stCondLst>
                              <p:cond delay="500"/>
                            </p:stCondLst>
                            <p:childTnLst>
                              <p:par>
                                <p:cTn id="69" presetID="22" presetClass="entr" presetSubtype="1" fill="hold" nodeType="afterEffect">
                                  <p:stCondLst>
                                    <p:cond delay="0"/>
                                  </p:stCondLst>
                                  <p:childTnLst>
                                    <p:set>
                                      <p:cBhvr>
                                        <p:cTn id="70" dur="1" fill="hold">
                                          <p:stCondLst>
                                            <p:cond delay="0"/>
                                          </p:stCondLst>
                                        </p:cTn>
                                        <p:tgtEl>
                                          <p:spTgt spid="32839"/>
                                        </p:tgtEl>
                                        <p:attrNameLst>
                                          <p:attrName>style.visibility</p:attrName>
                                        </p:attrNameLst>
                                      </p:cBhvr>
                                      <p:to>
                                        <p:strVal val="visible"/>
                                      </p:to>
                                    </p:set>
                                    <p:animEffect transition="in" filter="wipe(up)">
                                      <p:cBhvr>
                                        <p:cTn id="71" dur="500"/>
                                        <p:tgtEl>
                                          <p:spTgt spid="32839"/>
                                        </p:tgtEl>
                                      </p:cBhvr>
                                    </p:animEffect>
                                  </p:childTnLst>
                                </p:cTn>
                              </p:par>
                            </p:childTnLst>
                          </p:cTn>
                        </p:par>
                        <p:par>
                          <p:cTn id="72" fill="hold">
                            <p:stCondLst>
                              <p:cond delay="1000"/>
                            </p:stCondLst>
                            <p:childTnLst>
                              <p:par>
                                <p:cTn id="73" presetID="22" presetClass="entr" presetSubtype="8" fill="hold" nodeType="afterEffect">
                                  <p:stCondLst>
                                    <p:cond delay="0"/>
                                  </p:stCondLst>
                                  <p:childTnLst>
                                    <p:set>
                                      <p:cBhvr>
                                        <p:cTn id="74" dur="1" fill="hold">
                                          <p:stCondLst>
                                            <p:cond delay="0"/>
                                          </p:stCondLst>
                                        </p:cTn>
                                        <p:tgtEl>
                                          <p:spTgt spid="32862"/>
                                        </p:tgtEl>
                                        <p:attrNameLst>
                                          <p:attrName>style.visibility</p:attrName>
                                        </p:attrNameLst>
                                      </p:cBhvr>
                                      <p:to>
                                        <p:strVal val="visible"/>
                                      </p:to>
                                    </p:set>
                                    <p:animEffect transition="in" filter="wipe(left)">
                                      <p:cBhvr>
                                        <p:cTn id="75" dur="500"/>
                                        <p:tgtEl>
                                          <p:spTgt spid="32862"/>
                                        </p:tgtEl>
                                      </p:cBhvr>
                                    </p:animEffect>
                                  </p:childTnLst>
                                </p:cTn>
                              </p:par>
                            </p:childTnLst>
                          </p:cTn>
                        </p:par>
                        <p:par>
                          <p:cTn id="76" fill="hold">
                            <p:stCondLst>
                              <p:cond delay="1500"/>
                            </p:stCondLst>
                            <p:childTnLst>
                              <p:par>
                                <p:cTn id="77" presetID="1" presetClass="entr" presetSubtype="0" fill="hold" grpId="0" nodeType="afterEffect">
                                  <p:stCondLst>
                                    <p:cond delay="0"/>
                                  </p:stCondLst>
                                  <p:childTnLst>
                                    <p:set>
                                      <p:cBhvr>
                                        <p:cTn id="78" dur="1" fill="hold">
                                          <p:stCondLst>
                                            <p:cond delay="0"/>
                                          </p:stCondLst>
                                        </p:cTn>
                                        <p:tgtEl>
                                          <p:spTgt spid="32865"/>
                                        </p:tgtEl>
                                        <p:attrNameLst>
                                          <p:attrName>style.visibility</p:attrName>
                                        </p:attrNameLst>
                                      </p:cBhvr>
                                      <p:to>
                                        <p:strVal val="visible"/>
                                      </p:to>
                                    </p:set>
                                  </p:childTnLst>
                                </p:cTn>
                              </p:par>
                            </p:childTnLst>
                          </p:cTn>
                        </p:par>
                        <p:par>
                          <p:cTn id="79" fill="hold">
                            <p:stCondLst>
                              <p:cond delay="1500"/>
                            </p:stCondLst>
                            <p:childTnLst>
                              <p:par>
                                <p:cTn id="80" presetID="35" presetClass="emph" presetSubtype="0" repeatCount="2000" fill="hold" grpId="1" nodeType="afterEffect">
                                  <p:stCondLst>
                                    <p:cond delay="0"/>
                                  </p:stCondLst>
                                  <p:childTnLst>
                                    <p:anim calcmode="discrete" valueType="str">
                                      <p:cBhvr>
                                        <p:cTn id="81" dur="1000" fill="hold"/>
                                        <p:tgtEl>
                                          <p:spTgt spid="32865"/>
                                        </p:tgtEl>
                                        <p:attrNameLst>
                                          <p:attrName>style.visibility</p:attrName>
                                        </p:attrNameLst>
                                      </p:cBhvr>
                                      <p:tavLst>
                                        <p:tav tm="0">
                                          <p:val>
                                            <p:strVal val="hidden"/>
                                          </p:val>
                                        </p:tav>
                                        <p:tav tm="50000">
                                          <p:val>
                                            <p:strVal val="visible"/>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grpId="0" nodeType="clickEffect">
                                  <p:stCondLst>
                                    <p:cond delay="0"/>
                                  </p:stCondLst>
                                  <p:childTnLst>
                                    <p:set>
                                      <p:cBhvr>
                                        <p:cTn id="85" dur="1" fill="hold">
                                          <p:stCondLst>
                                            <p:cond delay="0"/>
                                          </p:stCondLst>
                                        </p:cTn>
                                        <p:tgtEl>
                                          <p:spTgt spid="32857"/>
                                        </p:tgtEl>
                                        <p:attrNameLst>
                                          <p:attrName>style.visibility</p:attrName>
                                        </p:attrNameLst>
                                      </p:cBhvr>
                                      <p:to>
                                        <p:strVal val="visible"/>
                                      </p:to>
                                    </p:set>
                                    <p:anim calcmode="lin" valueType="num">
                                      <p:cBhvr additive="base">
                                        <p:cTn id="86" dur="500" fill="hold"/>
                                        <p:tgtEl>
                                          <p:spTgt spid="32857"/>
                                        </p:tgtEl>
                                        <p:attrNameLst>
                                          <p:attrName>ppt_x</p:attrName>
                                        </p:attrNameLst>
                                      </p:cBhvr>
                                      <p:tavLst>
                                        <p:tav tm="0">
                                          <p:val>
                                            <p:strVal val="#ppt_x"/>
                                          </p:val>
                                        </p:tav>
                                        <p:tav tm="100000">
                                          <p:val>
                                            <p:strVal val="#ppt_x"/>
                                          </p:val>
                                        </p:tav>
                                      </p:tavLst>
                                    </p:anim>
                                    <p:anim calcmode="lin" valueType="num">
                                      <p:cBhvr additive="base">
                                        <p:cTn id="87" dur="500" fill="hold"/>
                                        <p:tgtEl>
                                          <p:spTgt spid="32857"/>
                                        </p:tgtEl>
                                        <p:attrNameLst>
                                          <p:attrName>ppt_y</p:attrName>
                                        </p:attrNameLst>
                                      </p:cBhvr>
                                      <p:tavLst>
                                        <p:tav tm="0">
                                          <p:val>
                                            <p:strVal val="1+#ppt_h/2"/>
                                          </p:val>
                                        </p:tav>
                                        <p:tav tm="100000">
                                          <p:val>
                                            <p:strVal val="#ppt_y"/>
                                          </p:val>
                                        </p:tav>
                                      </p:tavLst>
                                    </p:anim>
                                  </p:childTnLst>
                                </p:cTn>
                              </p:par>
                            </p:childTnLst>
                          </p:cTn>
                        </p:par>
                        <p:par>
                          <p:cTn id="88" fill="hold">
                            <p:stCondLst>
                              <p:cond delay="500"/>
                            </p:stCondLst>
                            <p:childTnLst>
                              <p:par>
                                <p:cTn id="89" presetID="22" presetClass="entr" presetSubtype="4" fill="hold" grpId="0" nodeType="afterEffect">
                                  <p:stCondLst>
                                    <p:cond delay="0"/>
                                  </p:stCondLst>
                                  <p:childTnLst>
                                    <p:set>
                                      <p:cBhvr>
                                        <p:cTn id="90" dur="1" fill="hold">
                                          <p:stCondLst>
                                            <p:cond delay="0"/>
                                          </p:stCondLst>
                                        </p:cTn>
                                        <p:tgtEl>
                                          <p:spTgt spid="32866"/>
                                        </p:tgtEl>
                                        <p:attrNameLst>
                                          <p:attrName>style.visibility</p:attrName>
                                        </p:attrNameLst>
                                      </p:cBhvr>
                                      <p:to>
                                        <p:strVal val="visible"/>
                                      </p:to>
                                    </p:set>
                                    <p:animEffect transition="in" filter="wipe(down)">
                                      <p:cBhvr>
                                        <p:cTn id="91" dur="500"/>
                                        <p:tgtEl>
                                          <p:spTgt spid="32866"/>
                                        </p:tgtEl>
                                      </p:cBhvr>
                                    </p:animEffect>
                                  </p:childTnLst>
                                </p:cTn>
                              </p:par>
                            </p:childTnLst>
                          </p:cTn>
                        </p:par>
                        <p:par>
                          <p:cTn id="92" fill="hold">
                            <p:stCondLst>
                              <p:cond delay="1000"/>
                            </p:stCondLst>
                            <p:childTnLst>
                              <p:par>
                                <p:cTn id="93" presetID="2" presetClass="entr" presetSubtype="4" fill="hold" grpId="0" nodeType="afterEffect">
                                  <p:stCondLst>
                                    <p:cond delay="0"/>
                                  </p:stCondLst>
                                  <p:childTnLst>
                                    <p:set>
                                      <p:cBhvr>
                                        <p:cTn id="94" dur="1" fill="hold">
                                          <p:stCondLst>
                                            <p:cond delay="0"/>
                                          </p:stCondLst>
                                        </p:cTn>
                                        <p:tgtEl>
                                          <p:spTgt spid="32858"/>
                                        </p:tgtEl>
                                        <p:attrNameLst>
                                          <p:attrName>style.visibility</p:attrName>
                                        </p:attrNameLst>
                                      </p:cBhvr>
                                      <p:to>
                                        <p:strVal val="visible"/>
                                      </p:to>
                                    </p:set>
                                    <p:anim calcmode="lin" valueType="num">
                                      <p:cBhvr additive="base">
                                        <p:cTn id="95" dur="500" fill="hold"/>
                                        <p:tgtEl>
                                          <p:spTgt spid="32858"/>
                                        </p:tgtEl>
                                        <p:attrNameLst>
                                          <p:attrName>ppt_x</p:attrName>
                                        </p:attrNameLst>
                                      </p:cBhvr>
                                      <p:tavLst>
                                        <p:tav tm="0">
                                          <p:val>
                                            <p:strVal val="#ppt_x"/>
                                          </p:val>
                                        </p:tav>
                                        <p:tav tm="100000">
                                          <p:val>
                                            <p:strVal val="#ppt_x"/>
                                          </p:val>
                                        </p:tav>
                                      </p:tavLst>
                                    </p:anim>
                                    <p:anim calcmode="lin" valueType="num">
                                      <p:cBhvr additive="base">
                                        <p:cTn id="96" dur="500" fill="hold"/>
                                        <p:tgtEl>
                                          <p:spTgt spid="32858"/>
                                        </p:tgtEl>
                                        <p:attrNameLst>
                                          <p:attrName>ppt_y</p:attrName>
                                        </p:attrNameLst>
                                      </p:cBhvr>
                                      <p:tavLst>
                                        <p:tav tm="0">
                                          <p:val>
                                            <p:strVal val="1+#ppt_h/2"/>
                                          </p:val>
                                        </p:tav>
                                        <p:tav tm="100000">
                                          <p:val>
                                            <p:strVal val="#ppt_y"/>
                                          </p:val>
                                        </p:tav>
                                      </p:tavLst>
                                    </p:anim>
                                  </p:childTnLst>
                                </p:cTn>
                              </p:par>
                            </p:childTnLst>
                          </p:cTn>
                        </p:par>
                        <p:par>
                          <p:cTn id="97" fill="hold">
                            <p:stCondLst>
                              <p:cond delay="1500"/>
                            </p:stCondLst>
                            <p:childTnLst>
                              <p:par>
                                <p:cTn id="98" presetID="22" presetClass="entr" presetSubtype="4" fill="hold" grpId="0" nodeType="afterEffect">
                                  <p:stCondLst>
                                    <p:cond delay="0"/>
                                  </p:stCondLst>
                                  <p:childTnLst>
                                    <p:set>
                                      <p:cBhvr>
                                        <p:cTn id="99" dur="1" fill="hold">
                                          <p:stCondLst>
                                            <p:cond delay="0"/>
                                          </p:stCondLst>
                                        </p:cTn>
                                        <p:tgtEl>
                                          <p:spTgt spid="32867"/>
                                        </p:tgtEl>
                                        <p:attrNameLst>
                                          <p:attrName>style.visibility</p:attrName>
                                        </p:attrNameLst>
                                      </p:cBhvr>
                                      <p:to>
                                        <p:strVal val="visible"/>
                                      </p:to>
                                    </p:set>
                                    <p:animEffect transition="in" filter="wipe(down)">
                                      <p:cBhvr>
                                        <p:cTn id="100" dur="500"/>
                                        <p:tgtEl>
                                          <p:spTgt spid="32867"/>
                                        </p:tgtEl>
                                      </p:cBhvr>
                                    </p:animEffect>
                                  </p:childTnLst>
                                </p:cTn>
                              </p:par>
                            </p:childTnLst>
                          </p:cTn>
                        </p:par>
                        <p:par>
                          <p:cTn id="101" fill="hold">
                            <p:stCondLst>
                              <p:cond delay="2000"/>
                            </p:stCondLst>
                            <p:childTnLst>
                              <p:par>
                                <p:cTn id="102" presetID="2" presetClass="entr" presetSubtype="4" fill="hold" grpId="0" nodeType="afterEffect">
                                  <p:stCondLst>
                                    <p:cond delay="0"/>
                                  </p:stCondLst>
                                  <p:childTnLst>
                                    <p:set>
                                      <p:cBhvr>
                                        <p:cTn id="103" dur="1" fill="hold">
                                          <p:stCondLst>
                                            <p:cond delay="0"/>
                                          </p:stCondLst>
                                        </p:cTn>
                                        <p:tgtEl>
                                          <p:spTgt spid="32859"/>
                                        </p:tgtEl>
                                        <p:attrNameLst>
                                          <p:attrName>style.visibility</p:attrName>
                                        </p:attrNameLst>
                                      </p:cBhvr>
                                      <p:to>
                                        <p:strVal val="visible"/>
                                      </p:to>
                                    </p:set>
                                    <p:anim calcmode="lin" valueType="num">
                                      <p:cBhvr additive="base">
                                        <p:cTn id="104" dur="500" fill="hold"/>
                                        <p:tgtEl>
                                          <p:spTgt spid="32859"/>
                                        </p:tgtEl>
                                        <p:attrNameLst>
                                          <p:attrName>ppt_x</p:attrName>
                                        </p:attrNameLst>
                                      </p:cBhvr>
                                      <p:tavLst>
                                        <p:tav tm="0">
                                          <p:val>
                                            <p:strVal val="#ppt_x"/>
                                          </p:val>
                                        </p:tav>
                                        <p:tav tm="100000">
                                          <p:val>
                                            <p:strVal val="#ppt_x"/>
                                          </p:val>
                                        </p:tav>
                                      </p:tavLst>
                                    </p:anim>
                                    <p:anim calcmode="lin" valueType="num">
                                      <p:cBhvr additive="base">
                                        <p:cTn id="105" dur="500" fill="hold"/>
                                        <p:tgtEl>
                                          <p:spTgt spid="32859"/>
                                        </p:tgtEl>
                                        <p:attrNameLst>
                                          <p:attrName>ppt_y</p:attrName>
                                        </p:attrNameLst>
                                      </p:cBhvr>
                                      <p:tavLst>
                                        <p:tav tm="0">
                                          <p:val>
                                            <p:strVal val="1+#ppt_h/2"/>
                                          </p:val>
                                        </p:tav>
                                        <p:tav tm="100000">
                                          <p:val>
                                            <p:strVal val="#ppt_y"/>
                                          </p:val>
                                        </p:tav>
                                      </p:tavLst>
                                    </p:anim>
                                  </p:childTnLst>
                                </p:cTn>
                              </p:par>
                            </p:childTnLst>
                          </p:cTn>
                        </p:par>
                        <p:par>
                          <p:cTn id="106" fill="hold">
                            <p:stCondLst>
                              <p:cond delay="2500"/>
                            </p:stCondLst>
                            <p:childTnLst>
                              <p:par>
                                <p:cTn id="107" presetID="22" presetClass="entr" presetSubtype="4" fill="hold" grpId="0" nodeType="afterEffect">
                                  <p:stCondLst>
                                    <p:cond delay="0"/>
                                  </p:stCondLst>
                                  <p:childTnLst>
                                    <p:set>
                                      <p:cBhvr>
                                        <p:cTn id="108" dur="1" fill="hold">
                                          <p:stCondLst>
                                            <p:cond delay="0"/>
                                          </p:stCondLst>
                                        </p:cTn>
                                        <p:tgtEl>
                                          <p:spTgt spid="32868"/>
                                        </p:tgtEl>
                                        <p:attrNameLst>
                                          <p:attrName>style.visibility</p:attrName>
                                        </p:attrNameLst>
                                      </p:cBhvr>
                                      <p:to>
                                        <p:strVal val="visible"/>
                                      </p:to>
                                    </p:set>
                                    <p:animEffect transition="in" filter="wipe(down)">
                                      <p:cBhvr>
                                        <p:cTn id="109" dur="500"/>
                                        <p:tgtEl>
                                          <p:spTgt spid="32868"/>
                                        </p:tgtEl>
                                      </p:cBhvr>
                                    </p:animEffect>
                                  </p:childTnLst>
                                </p:cTn>
                              </p:par>
                            </p:childTnLst>
                          </p:cTn>
                        </p:par>
                        <p:par>
                          <p:cTn id="110" fill="hold">
                            <p:stCondLst>
                              <p:cond delay="3000"/>
                            </p:stCondLst>
                            <p:childTnLst>
                              <p:par>
                                <p:cTn id="111" presetID="2" presetClass="entr" presetSubtype="4" fill="hold" grpId="0" nodeType="afterEffect">
                                  <p:stCondLst>
                                    <p:cond delay="0"/>
                                  </p:stCondLst>
                                  <p:childTnLst>
                                    <p:set>
                                      <p:cBhvr>
                                        <p:cTn id="112" dur="1" fill="hold">
                                          <p:stCondLst>
                                            <p:cond delay="0"/>
                                          </p:stCondLst>
                                        </p:cTn>
                                        <p:tgtEl>
                                          <p:spTgt spid="32860"/>
                                        </p:tgtEl>
                                        <p:attrNameLst>
                                          <p:attrName>style.visibility</p:attrName>
                                        </p:attrNameLst>
                                      </p:cBhvr>
                                      <p:to>
                                        <p:strVal val="visible"/>
                                      </p:to>
                                    </p:set>
                                    <p:anim calcmode="lin" valueType="num">
                                      <p:cBhvr additive="base">
                                        <p:cTn id="113" dur="500" fill="hold"/>
                                        <p:tgtEl>
                                          <p:spTgt spid="32860"/>
                                        </p:tgtEl>
                                        <p:attrNameLst>
                                          <p:attrName>ppt_x</p:attrName>
                                        </p:attrNameLst>
                                      </p:cBhvr>
                                      <p:tavLst>
                                        <p:tav tm="0">
                                          <p:val>
                                            <p:strVal val="#ppt_x"/>
                                          </p:val>
                                        </p:tav>
                                        <p:tav tm="100000">
                                          <p:val>
                                            <p:strVal val="#ppt_x"/>
                                          </p:val>
                                        </p:tav>
                                      </p:tavLst>
                                    </p:anim>
                                    <p:anim calcmode="lin" valueType="num">
                                      <p:cBhvr additive="base">
                                        <p:cTn id="114" dur="500" fill="hold"/>
                                        <p:tgtEl>
                                          <p:spTgt spid="32860"/>
                                        </p:tgtEl>
                                        <p:attrNameLst>
                                          <p:attrName>ppt_y</p:attrName>
                                        </p:attrNameLst>
                                      </p:cBhvr>
                                      <p:tavLst>
                                        <p:tav tm="0">
                                          <p:val>
                                            <p:strVal val="1+#ppt_h/2"/>
                                          </p:val>
                                        </p:tav>
                                        <p:tav tm="100000">
                                          <p:val>
                                            <p:strVal val="#ppt_y"/>
                                          </p:val>
                                        </p:tav>
                                      </p:tavLst>
                                    </p:anim>
                                  </p:childTnLst>
                                </p:cTn>
                              </p:par>
                            </p:childTnLst>
                          </p:cTn>
                        </p:par>
                        <p:par>
                          <p:cTn id="115" fill="hold">
                            <p:stCondLst>
                              <p:cond delay="3500"/>
                            </p:stCondLst>
                            <p:childTnLst>
                              <p:par>
                                <p:cTn id="116" presetID="22" presetClass="entr" presetSubtype="4" fill="hold" grpId="0" nodeType="afterEffect">
                                  <p:stCondLst>
                                    <p:cond delay="0"/>
                                  </p:stCondLst>
                                  <p:childTnLst>
                                    <p:set>
                                      <p:cBhvr>
                                        <p:cTn id="117" dur="1" fill="hold">
                                          <p:stCondLst>
                                            <p:cond delay="0"/>
                                          </p:stCondLst>
                                        </p:cTn>
                                        <p:tgtEl>
                                          <p:spTgt spid="32869"/>
                                        </p:tgtEl>
                                        <p:attrNameLst>
                                          <p:attrName>style.visibility</p:attrName>
                                        </p:attrNameLst>
                                      </p:cBhvr>
                                      <p:to>
                                        <p:strVal val="visible"/>
                                      </p:to>
                                    </p:set>
                                    <p:animEffect transition="in" filter="wipe(down)">
                                      <p:cBhvr>
                                        <p:cTn id="118" dur="500"/>
                                        <p:tgtEl>
                                          <p:spTgt spid="32869"/>
                                        </p:tgtEl>
                                      </p:cBhvr>
                                    </p:animEffect>
                                  </p:childTnLst>
                                </p:cTn>
                              </p:par>
                            </p:childTnLst>
                          </p:cTn>
                        </p:par>
                        <p:par>
                          <p:cTn id="119" fill="hold">
                            <p:stCondLst>
                              <p:cond delay="4000"/>
                            </p:stCondLst>
                            <p:childTnLst>
                              <p:par>
                                <p:cTn id="120" presetID="2" presetClass="entr" presetSubtype="4" fill="hold" grpId="0" nodeType="afterEffect">
                                  <p:stCondLst>
                                    <p:cond delay="0"/>
                                  </p:stCondLst>
                                  <p:childTnLst>
                                    <p:set>
                                      <p:cBhvr>
                                        <p:cTn id="121" dur="1" fill="hold">
                                          <p:stCondLst>
                                            <p:cond delay="0"/>
                                          </p:stCondLst>
                                        </p:cTn>
                                        <p:tgtEl>
                                          <p:spTgt spid="32861"/>
                                        </p:tgtEl>
                                        <p:attrNameLst>
                                          <p:attrName>style.visibility</p:attrName>
                                        </p:attrNameLst>
                                      </p:cBhvr>
                                      <p:to>
                                        <p:strVal val="visible"/>
                                      </p:to>
                                    </p:set>
                                    <p:anim calcmode="lin" valueType="num">
                                      <p:cBhvr additive="base">
                                        <p:cTn id="122" dur="500" fill="hold"/>
                                        <p:tgtEl>
                                          <p:spTgt spid="32861"/>
                                        </p:tgtEl>
                                        <p:attrNameLst>
                                          <p:attrName>ppt_x</p:attrName>
                                        </p:attrNameLst>
                                      </p:cBhvr>
                                      <p:tavLst>
                                        <p:tav tm="0">
                                          <p:val>
                                            <p:strVal val="#ppt_x"/>
                                          </p:val>
                                        </p:tav>
                                        <p:tav tm="100000">
                                          <p:val>
                                            <p:strVal val="#ppt_x"/>
                                          </p:val>
                                        </p:tav>
                                      </p:tavLst>
                                    </p:anim>
                                    <p:anim calcmode="lin" valueType="num">
                                      <p:cBhvr additive="base">
                                        <p:cTn id="123" dur="500" fill="hold"/>
                                        <p:tgtEl>
                                          <p:spTgt spid="32861"/>
                                        </p:tgtEl>
                                        <p:attrNameLst>
                                          <p:attrName>ppt_y</p:attrName>
                                        </p:attrNameLst>
                                      </p:cBhvr>
                                      <p:tavLst>
                                        <p:tav tm="0">
                                          <p:val>
                                            <p:strVal val="1+#ppt_h/2"/>
                                          </p:val>
                                        </p:tav>
                                        <p:tav tm="100000">
                                          <p:val>
                                            <p:strVal val="#ppt_y"/>
                                          </p:val>
                                        </p:tav>
                                      </p:tavLst>
                                    </p:anim>
                                  </p:childTnLst>
                                </p:cTn>
                              </p:par>
                            </p:childTnLst>
                          </p:cTn>
                        </p:par>
                        <p:par>
                          <p:cTn id="124" fill="hold">
                            <p:stCondLst>
                              <p:cond delay="4500"/>
                            </p:stCondLst>
                            <p:childTnLst>
                              <p:par>
                                <p:cTn id="125" presetID="22" presetClass="entr" presetSubtype="4" fill="hold" grpId="0" nodeType="afterEffect">
                                  <p:stCondLst>
                                    <p:cond delay="0"/>
                                  </p:stCondLst>
                                  <p:childTnLst>
                                    <p:set>
                                      <p:cBhvr>
                                        <p:cTn id="126" dur="1" fill="hold">
                                          <p:stCondLst>
                                            <p:cond delay="0"/>
                                          </p:stCondLst>
                                        </p:cTn>
                                        <p:tgtEl>
                                          <p:spTgt spid="32870"/>
                                        </p:tgtEl>
                                        <p:attrNameLst>
                                          <p:attrName>style.visibility</p:attrName>
                                        </p:attrNameLst>
                                      </p:cBhvr>
                                      <p:to>
                                        <p:strVal val="visible"/>
                                      </p:to>
                                    </p:set>
                                    <p:animEffect transition="in" filter="wipe(down)">
                                      <p:cBhvr>
                                        <p:cTn id="127" dur="500"/>
                                        <p:tgtEl>
                                          <p:spTgt spid="328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2" grpId="0" animBg="1"/>
      <p:bldP spid="32842" grpId="0"/>
      <p:bldP spid="32843" grpId="0"/>
      <p:bldP spid="32853" grpId="0"/>
      <p:bldP spid="32854" grpId="0" animBg="1"/>
      <p:bldP spid="32854" grpId="1" animBg="1"/>
      <p:bldP spid="32854" grpId="2" animBg="1"/>
      <p:bldP spid="32856" grpId="0"/>
      <p:bldP spid="32857" grpId="0" animBg="1"/>
      <p:bldP spid="32858" grpId="0" animBg="1"/>
      <p:bldP spid="32859" grpId="0" animBg="1"/>
      <p:bldP spid="32860" grpId="0" animBg="1"/>
      <p:bldP spid="32861" grpId="0" animBg="1"/>
      <p:bldP spid="32865" grpId="0" animBg="1"/>
      <p:bldP spid="32865" grpId="1" animBg="1"/>
      <p:bldP spid="32866" grpId="0" animBg="1"/>
      <p:bldP spid="32867" grpId="0" animBg="1"/>
      <p:bldP spid="32868" grpId="0" animBg="1"/>
      <p:bldP spid="32869" grpId="0" animBg="1"/>
      <p:bldP spid="32870" grpId="0" animBg="1"/>
      <p:bldP spid="32872"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p:txBody>
          <a:bodyPr/>
          <a:lstStyle/>
          <a:p>
            <a:pPr eaLnBrk="1" hangingPunct="1"/>
            <a:r>
              <a:rPr lang="zh-CN" altLang="en-US">
                <a:ea typeface="宋体" panose="02010600030101010101" pitchFamily="2" charset="-122"/>
              </a:rPr>
              <a:t>小结</a:t>
            </a:r>
          </a:p>
        </p:txBody>
      </p:sp>
      <p:sp>
        <p:nvSpPr>
          <p:cNvPr id="32771" name="内容占位符 2"/>
          <p:cNvSpPr>
            <a:spLocks noGrp="1"/>
          </p:cNvSpPr>
          <p:nvPr>
            <p:ph idx="1"/>
          </p:nvPr>
        </p:nvSpPr>
        <p:spPr/>
        <p:txBody>
          <a:bodyPr/>
          <a:lstStyle/>
          <a:p>
            <a:pPr eaLnBrk="1" hangingPunct="1"/>
            <a:r>
              <a:rPr lang="zh-CN" altLang="en-US" dirty="0">
                <a:ea typeface="宋体" panose="02010600030101010101" pitchFamily="2" charset="-122"/>
              </a:rPr>
              <a:t>系统函数是根据</a:t>
            </a:r>
            <a:r>
              <a:rPr lang="zh-CN" altLang="en-US" dirty="0">
                <a:solidFill>
                  <a:srgbClr val="FF0066"/>
                </a:solidFill>
                <a:ea typeface="宋体" panose="02010600030101010101" pitchFamily="2" charset="-122"/>
              </a:rPr>
              <a:t>实际工程需求设计</a:t>
            </a:r>
            <a:r>
              <a:rPr lang="zh-CN" altLang="en-US" dirty="0">
                <a:ea typeface="宋体" panose="02010600030101010101" pitchFamily="2" charset="-122"/>
              </a:rPr>
              <a:t>的。</a:t>
            </a:r>
            <a:endParaRPr lang="en-US" altLang="zh-CN" dirty="0">
              <a:ea typeface="宋体" panose="02010600030101010101" pitchFamily="2" charset="-122"/>
            </a:endParaRPr>
          </a:p>
          <a:p>
            <a:pPr eaLnBrk="1" hangingPunct="1"/>
            <a:endParaRPr lang="en-US" altLang="zh-CN" dirty="0">
              <a:solidFill>
                <a:srgbClr val="0070C0"/>
              </a:solidFill>
              <a:ea typeface="宋体" panose="02010600030101010101" pitchFamily="2" charset="-122"/>
            </a:endParaRPr>
          </a:p>
          <a:p>
            <a:pPr eaLnBrk="1" hangingPunct="1"/>
            <a:r>
              <a:rPr lang="zh-CN" altLang="en-US" dirty="0">
                <a:ea typeface="宋体" panose="02010600030101010101" pitchFamily="2" charset="-122"/>
              </a:rPr>
              <a:t>写好程序：</a:t>
            </a:r>
            <a:r>
              <a:rPr lang="zh-CN" altLang="en-US" dirty="0">
                <a:solidFill>
                  <a:srgbClr val="0070C0"/>
                </a:solidFill>
                <a:ea typeface="宋体" panose="02010600030101010101" pitchFamily="2" charset="-122"/>
              </a:rPr>
              <a:t>即根据需求</a:t>
            </a:r>
            <a:r>
              <a:rPr lang="zh-CN" altLang="en-US" dirty="0">
                <a:solidFill>
                  <a:srgbClr val="00B050"/>
                </a:solidFill>
                <a:ea typeface="宋体" panose="02010600030101010101" pitchFamily="2" charset="-122"/>
              </a:rPr>
              <a:t>选择</a:t>
            </a:r>
            <a:r>
              <a:rPr lang="zh-CN" altLang="en-US" dirty="0">
                <a:ea typeface="宋体" panose="02010600030101010101" pitchFamily="2" charset="-122"/>
              </a:rPr>
              <a:t>适合的系统函数。</a:t>
            </a:r>
            <a:endParaRPr lang="en-US" altLang="zh-CN" dirty="0">
              <a:ea typeface="宋体" panose="02010600030101010101" pitchFamily="2" charset="-122"/>
            </a:endParaRPr>
          </a:p>
          <a:p>
            <a:pPr eaLnBrk="1" hangingPunct="1"/>
            <a:endParaRPr lang="en-US" altLang="zh-CN" dirty="0">
              <a:ea typeface="宋体" panose="02010600030101010101" pitchFamily="2" charset="-122"/>
            </a:endParaRPr>
          </a:p>
          <a:p>
            <a:pPr eaLnBrk="1" hangingPunct="1"/>
            <a:r>
              <a:rPr lang="zh-CN" altLang="en-US" dirty="0">
                <a:ea typeface="宋体" panose="02010600030101010101" pitchFamily="2" charset="-122"/>
              </a:rPr>
              <a:t>两大需求：</a:t>
            </a:r>
            <a:endParaRPr lang="en-US" altLang="zh-CN" dirty="0">
              <a:ea typeface="宋体" panose="02010600030101010101" pitchFamily="2" charset="-122"/>
            </a:endParaRPr>
          </a:p>
          <a:p>
            <a:pPr eaLnBrk="1" hangingPunct="1"/>
            <a:endParaRPr lang="en-US" altLang="zh-CN" dirty="0">
              <a:ea typeface="宋体" panose="02010600030101010101" pitchFamily="2" charset="-122"/>
            </a:endParaRPr>
          </a:p>
          <a:p>
            <a:pPr eaLnBrk="1" hangingPunct="1"/>
            <a:r>
              <a:rPr lang="zh-CN" altLang="en-US" dirty="0">
                <a:ea typeface="宋体" panose="02010600030101010101" pitchFamily="2" charset="-122"/>
              </a:rPr>
              <a:t>多个任务独立且发生时间不确定。各种延时函数</a:t>
            </a:r>
            <a:endParaRPr lang="en-US" altLang="zh-CN" dirty="0">
              <a:ea typeface="宋体" panose="02010600030101010101" pitchFamily="2" charset="-122"/>
            </a:endParaRPr>
          </a:p>
          <a:p>
            <a:pPr eaLnBrk="1" hangingPunct="1"/>
            <a:endParaRPr lang="en-US" altLang="zh-CN" dirty="0">
              <a:ea typeface="宋体" panose="02010600030101010101" pitchFamily="2" charset="-122"/>
            </a:endParaRPr>
          </a:p>
          <a:p>
            <a:pPr eaLnBrk="1" hangingPunct="1"/>
            <a:r>
              <a:rPr lang="zh-CN" altLang="en-US" dirty="0">
                <a:ea typeface="宋体" panose="02010600030101010101" pitchFamily="2" charset="-122"/>
              </a:rPr>
              <a:t>同步与通信。信号量、消息邮箱、消息队列。。。</a:t>
            </a:r>
            <a:endParaRPr lang="en-US" altLang="zh-CN" dirty="0">
              <a:ea typeface="宋体" panose="02010600030101010101" pitchFamily="2" charset="-122"/>
            </a:endParaRPr>
          </a:p>
          <a:p>
            <a:pPr eaLnBrk="1" hangingPunct="1"/>
            <a:endParaRPr lang="zh-CN" altLang="en-US" dirty="0">
              <a:ea typeface="宋体" panose="02010600030101010101" pitchFamily="2" charset="-122"/>
            </a:endParaRP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gray">
          <a:xfrm>
            <a:off x="2424114" y="1763714"/>
            <a:ext cx="7775575" cy="396875"/>
          </a:xfrm>
          <a:prstGeom prst="rect">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000" b="1">
                <a:solidFill>
                  <a:schemeClr val="bg1"/>
                </a:solidFill>
              </a:rPr>
              <a:t>μC/OS-II</a:t>
            </a:r>
            <a:r>
              <a:rPr lang="zh-CN" altLang="en-US" sz="2000" b="1">
                <a:solidFill>
                  <a:schemeClr val="bg1"/>
                </a:solidFill>
              </a:rPr>
              <a:t>程序设计基础</a:t>
            </a:r>
          </a:p>
        </p:txBody>
      </p:sp>
      <p:sp>
        <p:nvSpPr>
          <p:cNvPr id="33795" name="Rectangle 3"/>
          <p:cNvSpPr>
            <a:spLocks noChangeArrowheads="1"/>
          </p:cNvSpPr>
          <p:nvPr/>
        </p:nvSpPr>
        <p:spPr bwMode="auto">
          <a:xfrm>
            <a:off x="2424113" y="1268414"/>
            <a:ext cx="3384550"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b="1">
                <a:solidFill>
                  <a:srgbClr val="006600"/>
                </a:solidFill>
                <a:ea typeface="华文新魏" panose="02010800040101010101" pitchFamily="2" charset="-122"/>
              </a:rPr>
              <a:t>时间管理</a:t>
            </a:r>
          </a:p>
        </p:txBody>
      </p:sp>
      <p:sp>
        <p:nvSpPr>
          <p:cNvPr id="33796" name="Line 4"/>
          <p:cNvSpPr>
            <a:spLocks noChangeShapeType="1"/>
          </p:cNvSpPr>
          <p:nvPr/>
        </p:nvSpPr>
        <p:spPr bwMode="auto">
          <a:xfrm>
            <a:off x="2495550" y="2509838"/>
            <a:ext cx="0" cy="2449512"/>
          </a:xfrm>
          <a:prstGeom prst="line">
            <a:avLst/>
          </a:prstGeom>
          <a:noFill/>
          <a:ln w="9525">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797" name="AutoShape 5">
            <a:hlinkClick r:id="rId2" action="ppaction://hlinksldjump"/>
          </p:cNvPr>
          <p:cNvSpPr>
            <a:spLocks noChangeArrowheads="1"/>
          </p:cNvSpPr>
          <p:nvPr/>
        </p:nvSpPr>
        <p:spPr bwMode="gray">
          <a:xfrm>
            <a:off x="3143250" y="2452688"/>
            <a:ext cx="3538538"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a:hlinkClick r:id="rId2" action="ppaction://hlinksldjump"/>
              </a:rPr>
              <a:t>系统延时函数</a:t>
            </a:r>
            <a:r>
              <a:rPr lang="en-US" altLang="zh-CN" sz="2000">
                <a:hlinkClick r:id="rId2" action="ppaction://hlinksldjump"/>
              </a:rPr>
              <a:t>OSTimeDly()</a:t>
            </a:r>
            <a:endParaRPr lang="en-US" altLang="zh-CN" sz="2000"/>
          </a:p>
        </p:txBody>
      </p:sp>
      <p:sp>
        <p:nvSpPr>
          <p:cNvPr id="33798" name="AutoShape 6"/>
          <p:cNvSpPr>
            <a:spLocks noChangeArrowheads="1"/>
          </p:cNvSpPr>
          <p:nvPr/>
        </p:nvSpPr>
        <p:spPr bwMode="gray">
          <a:xfrm>
            <a:off x="3143250" y="3821113"/>
            <a:ext cx="5697538"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a:hlinkClick r:id="rId3" action="ppaction://hlinksldjump"/>
              </a:rPr>
              <a:t>强制延时的任务结束延时</a:t>
            </a:r>
            <a:r>
              <a:rPr lang="en-US" altLang="zh-CN" sz="2000">
                <a:ea typeface="华文新魏" panose="02010800040101010101" pitchFamily="2" charset="-122"/>
                <a:hlinkClick r:id="rId3" action="ppaction://hlinksldjump"/>
              </a:rPr>
              <a:t>OSTimeDlyResume() </a:t>
            </a:r>
            <a:endParaRPr lang="en-US" altLang="zh-CN" sz="2000">
              <a:ea typeface="华文新魏" panose="02010800040101010101" pitchFamily="2" charset="-122"/>
            </a:endParaRPr>
          </a:p>
        </p:txBody>
      </p:sp>
      <p:sp>
        <p:nvSpPr>
          <p:cNvPr id="33799" name="AutoShape 7"/>
          <p:cNvSpPr>
            <a:spLocks noChangeArrowheads="1"/>
          </p:cNvSpPr>
          <p:nvPr/>
        </p:nvSpPr>
        <p:spPr bwMode="gray">
          <a:xfrm>
            <a:off x="3143250" y="3124200"/>
            <a:ext cx="5113338"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a:hlinkClick r:id="rId4" action="ppaction://hlinksldjump"/>
              </a:rPr>
              <a:t>系统延时函数</a:t>
            </a:r>
            <a:r>
              <a:rPr lang="en-US" altLang="zh-CN" sz="2000">
                <a:hlinkClick r:id="rId4" action="ppaction://hlinksldjump"/>
              </a:rPr>
              <a:t>OSTimeDlyHMSM()</a:t>
            </a:r>
            <a:endParaRPr lang="en-US" altLang="zh-CN" sz="2000"/>
          </a:p>
        </p:txBody>
      </p:sp>
      <p:grpSp>
        <p:nvGrpSpPr>
          <p:cNvPr id="33800" name="Group 8"/>
          <p:cNvGrpSpPr/>
          <p:nvPr/>
        </p:nvGrpSpPr>
        <p:grpSpPr bwMode="auto">
          <a:xfrm>
            <a:off x="2770188" y="2479678"/>
            <a:ext cx="355600" cy="519113"/>
            <a:chOff x="657" y="1203"/>
            <a:chExt cx="224" cy="327"/>
          </a:xfrm>
        </p:grpSpPr>
        <p:grpSp>
          <p:nvGrpSpPr>
            <p:cNvPr id="33829" name="Group 9"/>
            <p:cNvGrpSpPr/>
            <p:nvPr/>
          </p:nvGrpSpPr>
          <p:grpSpPr bwMode="auto">
            <a:xfrm>
              <a:off x="657" y="1203"/>
              <a:ext cx="224" cy="327"/>
              <a:chOff x="2078" y="1387"/>
              <a:chExt cx="1615" cy="2202"/>
            </a:xfrm>
          </p:grpSpPr>
          <p:sp>
            <p:nvSpPr>
              <p:cNvPr id="33831" name="Oval 10"/>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3832" name="Oval 11"/>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9164" name="Oval 12"/>
              <p:cNvSpPr>
                <a:spLocks noChangeArrowheads="1"/>
              </p:cNvSpPr>
              <p:nvPr/>
            </p:nvSpPr>
            <p:spPr bwMode="gray">
              <a:xfrm>
                <a:off x="2251"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p>
            </p:txBody>
          </p:sp>
          <p:sp>
            <p:nvSpPr>
              <p:cNvPr id="33834" name="Oval 13"/>
              <p:cNvSpPr>
                <a:spLocks noChangeArrowheads="1"/>
              </p:cNvSpPr>
              <p:nvPr/>
            </p:nvSpPr>
            <p:spPr bwMode="gray">
              <a:xfrm>
                <a:off x="2254" y="1479"/>
                <a:ext cx="1180" cy="2019"/>
              </a:xfrm>
              <a:prstGeom prst="ellipse">
                <a:avLst/>
              </a:prstGeom>
              <a:gradFill rotWithShape="1">
                <a:gsLst>
                  <a:gs pos="0">
                    <a:srgbClr val="000000"/>
                  </a:gs>
                  <a:gs pos="100000">
                    <a:srgbClr val="BCC4DC"/>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9166" name="Oval 14"/>
              <p:cNvSpPr>
                <a:spLocks noChangeArrowheads="1"/>
              </p:cNvSpPr>
              <p:nvPr/>
            </p:nvSpPr>
            <p:spPr bwMode="gray">
              <a:xfrm>
                <a:off x="2338" y="1387"/>
                <a:ext cx="1096" cy="22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p>
            </p:txBody>
          </p:sp>
          <p:sp>
            <p:nvSpPr>
              <p:cNvPr id="33836" name="Oval 15"/>
              <p:cNvSpPr>
                <a:spLocks noChangeArrowheads="1"/>
              </p:cNvSpPr>
              <p:nvPr/>
            </p:nvSpPr>
            <p:spPr bwMode="gray">
              <a:xfrm>
                <a:off x="2337" y="1478"/>
                <a:ext cx="1096" cy="2019"/>
              </a:xfrm>
              <a:prstGeom prst="ellipse">
                <a:avLst/>
              </a:prstGeom>
              <a:gradFill rotWithShape="1">
                <a:gsLst>
                  <a:gs pos="0">
                    <a:srgbClr val="BCC4DC"/>
                  </a:gs>
                  <a:gs pos="100000">
                    <a:srgbClr val="5B5F6B"/>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33830" name="Text Box 16"/>
            <p:cNvSpPr txBox="1">
              <a:spLocks noChangeArrowheads="1"/>
            </p:cNvSpPr>
            <p:nvPr/>
          </p:nvSpPr>
          <p:spPr bwMode="auto">
            <a:xfrm>
              <a:off x="671" y="1253"/>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1</a:t>
              </a:r>
            </a:p>
          </p:txBody>
        </p:sp>
      </p:grpSp>
      <p:grpSp>
        <p:nvGrpSpPr>
          <p:cNvPr id="33801" name="Group 17"/>
          <p:cNvGrpSpPr/>
          <p:nvPr/>
        </p:nvGrpSpPr>
        <p:grpSpPr bwMode="auto">
          <a:xfrm>
            <a:off x="2776538" y="3157542"/>
            <a:ext cx="381000" cy="519113"/>
            <a:chOff x="657" y="1640"/>
            <a:chExt cx="240" cy="327"/>
          </a:xfrm>
        </p:grpSpPr>
        <p:grpSp>
          <p:nvGrpSpPr>
            <p:cNvPr id="33821" name="Group 18"/>
            <p:cNvGrpSpPr/>
            <p:nvPr/>
          </p:nvGrpSpPr>
          <p:grpSpPr bwMode="auto">
            <a:xfrm>
              <a:off x="657" y="1640"/>
              <a:ext cx="240" cy="327"/>
              <a:chOff x="2078" y="1387"/>
              <a:chExt cx="1615" cy="2202"/>
            </a:xfrm>
          </p:grpSpPr>
          <p:sp>
            <p:nvSpPr>
              <p:cNvPr id="33823" name="Oval 19"/>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3824" name="Oval 20"/>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9173" name="Oval 21"/>
              <p:cNvSpPr>
                <a:spLocks noChangeArrowheads="1"/>
              </p:cNvSpPr>
              <p:nvPr/>
            </p:nvSpPr>
            <p:spPr bwMode="gray">
              <a:xfrm>
                <a:off x="2253"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p>
            </p:txBody>
          </p:sp>
          <p:sp>
            <p:nvSpPr>
              <p:cNvPr id="33826" name="Oval 22"/>
              <p:cNvSpPr>
                <a:spLocks noChangeArrowheads="1"/>
              </p:cNvSpPr>
              <p:nvPr/>
            </p:nvSpPr>
            <p:spPr bwMode="gray">
              <a:xfrm>
                <a:off x="2254" y="1479"/>
                <a:ext cx="1101" cy="2019"/>
              </a:xfrm>
              <a:prstGeom prst="ellipse">
                <a:avLst/>
              </a:prstGeom>
              <a:gradFill rotWithShape="1">
                <a:gsLst>
                  <a:gs pos="0">
                    <a:srgbClr val="000000"/>
                  </a:gs>
                  <a:gs pos="100000">
                    <a:srgbClr val="48BE67"/>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9175" name="Oval 23"/>
              <p:cNvSpPr>
                <a:spLocks noChangeArrowheads="1"/>
              </p:cNvSpPr>
              <p:nvPr/>
            </p:nvSpPr>
            <p:spPr bwMode="gray">
              <a:xfrm>
                <a:off x="2334" y="1387"/>
                <a:ext cx="1097" cy="22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p>
            </p:txBody>
          </p:sp>
          <p:sp>
            <p:nvSpPr>
              <p:cNvPr id="33828" name="Oval 24"/>
              <p:cNvSpPr>
                <a:spLocks noChangeArrowheads="1"/>
              </p:cNvSpPr>
              <p:nvPr/>
            </p:nvSpPr>
            <p:spPr bwMode="gray">
              <a:xfrm>
                <a:off x="2337" y="1478"/>
                <a:ext cx="1096" cy="2019"/>
              </a:xfrm>
              <a:prstGeom prst="ellipse">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33822" name="Text Box 25"/>
            <p:cNvSpPr txBox="1">
              <a:spLocks noChangeArrowheads="1"/>
            </p:cNvSpPr>
            <p:nvPr/>
          </p:nvSpPr>
          <p:spPr bwMode="auto">
            <a:xfrm>
              <a:off x="685" y="1688"/>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2</a:t>
              </a:r>
            </a:p>
          </p:txBody>
        </p:sp>
      </p:grpSp>
      <p:grpSp>
        <p:nvGrpSpPr>
          <p:cNvPr id="33802" name="Group 26"/>
          <p:cNvGrpSpPr/>
          <p:nvPr/>
        </p:nvGrpSpPr>
        <p:grpSpPr bwMode="auto">
          <a:xfrm>
            <a:off x="2776538" y="3806829"/>
            <a:ext cx="381000" cy="519113"/>
            <a:chOff x="657" y="2049"/>
            <a:chExt cx="240" cy="327"/>
          </a:xfrm>
        </p:grpSpPr>
        <p:grpSp>
          <p:nvGrpSpPr>
            <p:cNvPr id="33813" name="Group 27"/>
            <p:cNvGrpSpPr/>
            <p:nvPr/>
          </p:nvGrpSpPr>
          <p:grpSpPr bwMode="auto">
            <a:xfrm>
              <a:off x="657" y="2049"/>
              <a:ext cx="240" cy="327"/>
              <a:chOff x="2078" y="1387"/>
              <a:chExt cx="1615" cy="2202"/>
            </a:xfrm>
          </p:grpSpPr>
          <p:sp>
            <p:nvSpPr>
              <p:cNvPr id="33815" name="Oval 28"/>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3816" name="Oval 29"/>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9182" name="Oval 30"/>
              <p:cNvSpPr>
                <a:spLocks noChangeArrowheads="1"/>
              </p:cNvSpPr>
              <p:nvPr/>
            </p:nvSpPr>
            <p:spPr bwMode="gray">
              <a:xfrm>
                <a:off x="2253"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p>
            </p:txBody>
          </p:sp>
          <p:sp>
            <p:nvSpPr>
              <p:cNvPr id="33818" name="Oval 31"/>
              <p:cNvSpPr>
                <a:spLocks noChangeArrowheads="1"/>
              </p:cNvSpPr>
              <p:nvPr/>
            </p:nvSpPr>
            <p:spPr bwMode="gray">
              <a:xfrm>
                <a:off x="2254" y="1479"/>
                <a:ext cx="1101" cy="2019"/>
              </a:xfrm>
              <a:prstGeom prst="ellipse">
                <a:avLst/>
              </a:prstGeom>
              <a:gradFill rotWithShape="1">
                <a:gsLst>
                  <a:gs pos="0">
                    <a:srgbClr val="21B3E1"/>
                  </a:gs>
                  <a:gs pos="100000">
                    <a:srgbClr val="0F5368"/>
                  </a:gs>
                </a:gsLst>
                <a:lin ang="54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9184" name="Oval 32"/>
              <p:cNvSpPr>
                <a:spLocks noChangeArrowheads="1"/>
              </p:cNvSpPr>
              <p:nvPr/>
            </p:nvSpPr>
            <p:spPr bwMode="gray">
              <a:xfrm>
                <a:off x="2334" y="1387"/>
                <a:ext cx="1097" cy="22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p>
            </p:txBody>
          </p:sp>
          <p:sp>
            <p:nvSpPr>
              <p:cNvPr id="33820" name="Oval 33"/>
              <p:cNvSpPr>
                <a:spLocks noChangeArrowheads="1"/>
              </p:cNvSpPr>
              <p:nvPr/>
            </p:nvSpPr>
            <p:spPr bwMode="gray">
              <a:xfrm>
                <a:off x="2337" y="1478"/>
                <a:ext cx="1096" cy="2019"/>
              </a:xfrm>
              <a:prstGeom prst="ellipse">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33814" name="Text Box 34"/>
            <p:cNvSpPr txBox="1">
              <a:spLocks noChangeArrowheads="1"/>
            </p:cNvSpPr>
            <p:nvPr/>
          </p:nvSpPr>
          <p:spPr bwMode="auto">
            <a:xfrm>
              <a:off x="683" y="2102"/>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3</a:t>
              </a:r>
            </a:p>
          </p:txBody>
        </p:sp>
      </p:grpSp>
      <p:sp>
        <p:nvSpPr>
          <p:cNvPr id="33803" name="Rectangle 36"/>
          <p:cNvSpPr>
            <a:spLocks noChangeArrowheads="1"/>
          </p:cNvSpPr>
          <p:nvPr/>
        </p:nvSpPr>
        <p:spPr bwMode="auto">
          <a:xfrm>
            <a:off x="3170238" y="4562476"/>
            <a:ext cx="6661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000">
                <a:hlinkClick r:id="rId5" action="ppaction://hlinksldjump"/>
              </a:rPr>
              <a:t>获得系统时间</a:t>
            </a:r>
            <a:r>
              <a:rPr lang="en-US" altLang="zh-CN" sz="2000">
                <a:hlinkClick r:id="rId5" action="ppaction://hlinksldjump"/>
              </a:rPr>
              <a:t>OSTimeGet()</a:t>
            </a:r>
            <a:r>
              <a:rPr lang="zh-CN" altLang="en-US" sz="2000">
                <a:hlinkClick r:id="rId5" action="ppaction://hlinksldjump"/>
              </a:rPr>
              <a:t>和设置系统时间</a:t>
            </a:r>
            <a:r>
              <a:rPr lang="en-US" altLang="zh-CN" sz="2000">
                <a:hlinkClick r:id="rId5" action="ppaction://hlinksldjump"/>
              </a:rPr>
              <a:t>OSTimeSet()</a:t>
            </a:r>
            <a:r>
              <a:rPr kumimoji="1" lang="en-US" altLang="zh-CN" sz="2000">
                <a:ea typeface="华文新魏" panose="02010800040101010101" pitchFamily="2" charset="-122"/>
                <a:hlinkClick r:id="rId5" action="ppaction://hlinksldjump"/>
              </a:rPr>
              <a:t> </a:t>
            </a:r>
            <a:endParaRPr kumimoji="1" lang="en-US" altLang="zh-CN" sz="2000">
              <a:ea typeface="华文新魏" panose="02010800040101010101" pitchFamily="2" charset="-122"/>
            </a:endParaRPr>
          </a:p>
        </p:txBody>
      </p:sp>
      <p:grpSp>
        <p:nvGrpSpPr>
          <p:cNvPr id="33804" name="Group 37"/>
          <p:cNvGrpSpPr/>
          <p:nvPr/>
        </p:nvGrpSpPr>
        <p:grpSpPr bwMode="auto">
          <a:xfrm>
            <a:off x="2789238" y="4464054"/>
            <a:ext cx="381000" cy="519113"/>
            <a:chOff x="657" y="2049"/>
            <a:chExt cx="240" cy="327"/>
          </a:xfrm>
        </p:grpSpPr>
        <p:grpSp>
          <p:nvGrpSpPr>
            <p:cNvPr id="33805" name="Group 38"/>
            <p:cNvGrpSpPr/>
            <p:nvPr/>
          </p:nvGrpSpPr>
          <p:grpSpPr bwMode="auto">
            <a:xfrm>
              <a:off x="657" y="2049"/>
              <a:ext cx="240" cy="327"/>
              <a:chOff x="2078" y="1386"/>
              <a:chExt cx="1615" cy="2204"/>
            </a:xfrm>
          </p:grpSpPr>
          <p:sp>
            <p:nvSpPr>
              <p:cNvPr id="33807" name="Oval 39"/>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3808" name="Oval 40"/>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9193" name="Oval 41"/>
              <p:cNvSpPr>
                <a:spLocks noChangeArrowheads="1"/>
              </p:cNvSpPr>
              <p:nvPr/>
            </p:nvSpPr>
            <p:spPr bwMode="gray">
              <a:xfrm>
                <a:off x="2253"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p>
            </p:txBody>
          </p:sp>
          <p:sp>
            <p:nvSpPr>
              <p:cNvPr id="49194" name="Oval 42"/>
              <p:cNvSpPr>
                <a:spLocks noChangeArrowheads="1"/>
              </p:cNvSpPr>
              <p:nvPr/>
            </p:nvSpPr>
            <p:spPr bwMode="gray">
              <a:xfrm>
                <a:off x="2253" y="1386"/>
                <a:ext cx="1101" cy="2202"/>
              </a:xfrm>
              <a:prstGeom prst="ellipse">
                <a:avLst/>
              </a:prstGeom>
              <a:gradFill rotWithShape="1">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p>
            </p:txBody>
          </p:sp>
          <p:sp>
            <p:nvSpPr>
              <p:cNvPr id="49195" name="Oval 43"/>
              <p:cNvSpPr>
                <a:spLocks noChangeArrowheads="1"/>
              </p:cNvSpPr>
              <p:nvPr/>
            </p:nvSpPr>
            <p:spPr bwMode="gray">
              <a:xfrm>
                <a:off x="2334" y="1386"/>
                <a:ext cx="1097" cy="2203"/>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p>
            </p:txBody>
          </p:sp>
          <p:sp>
            <p:nvSpPr>
              <p:cNvPr id="49196" name="Oval 44"/>
              <p:cNvSpPr>
                <a:spLocks noChangeArrowheads="1"/>
              </p:cNvSpPr>
              <p:nvPr/>
            </p:nvSpPr>
            <p:spPr bwMode="gray">
              <a:xfrm>
                <a:off x="2334" y="1386"/>
                <a:ext cx="1097" cy="2204"/>
              </a:xfrm>
              <a:prstGeom prst="ellipse">
                <a:avLst/>
              </a:prstGeom>
              <a:gradFill rotWithShape="1">
                <a:gsLst>
                  <a:gs pos="0">
                    <a:schemeClr val="accent1"/>
                  </a:gs>
                  <a:gs pos="100000">
                    <a:schemeClr val="accent1">
                      <a:gamma/>
                      <a:shade val="44314"/>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p>
            </p:txBody>
          </p:sp>
        </p:grpSp>
        <p:sp>
          <p:nvSpPr>
            <p:cNvPr id="33806" name="Text Box 45"/>
            <p:cNvSpPr txBox="1">
              <a:spLocks noChangeArrowheads="1"/>
            </p:cNvSpPr>
            <p:nvPr/>
          </p:nvSpPr>
          <p:spPr bwMode="auto">
            <a:xfrm>
              <a:off x="683" y="2102"/>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4</a:t>
              </a:r>
            </a:p>
          </p:txBody>
        </p:sp>
      </p:gr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时间管理</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34819" name="Line 3"/>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32" name="AutoShape 4"/>
          <p:cNvSpPr>
            <a:spLocks noChangeArrowheads="1"/>
          </p:cNvSpPr>
          <p:nvPr/>
        </p:nvSpPr>
        <p:spPr bwMode="gray">
          <a:xfrm>
            <a:off x="6230938" y="651868"/>
            <a:ext cx="350996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概述</a:t>
            </a:r>
          </a:p>
        </p:txBody>
      </p:sp>
      <p:sp>
        <p:nvSpPr>
          <p:cNvPr id="48160" name="Rectangle 32"/>
          <p:cNvSpPr>
            <a:spLocks noChangeArrowheads="1"/>
          </p:cNvSpPr>
          <p:nvPr/>
        </p:nvSpPr>
        <p:spPr bwMode="auto">
          <a:xfrm>
            <a:off x="2405063" y="1471564"/>
            <a:ext cx="7173912"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eaLnBrk="1" fontAlgn="t" hangingPunct="1">
              <a:lnSpc>
                <a:spcPct val="120000"/>
              </a:lnSpc>
              <a:spcBef>
                <a:spcPct val="0"/>
              </a:spcBef>
              <a:buClrTx/>
              <a:buFontTx/>
              <a:buNone/>
            </a:pPr>
            <a:r>
              <a:rPr kumimoji="1" lang="en-US" altLang="zh-CN" sz="2000">
                <a:ea typeface="华文新魏" panose="02010800040101010101" pitchFamily="2" charset="-122"/>
              </a:rPr>
              <a:t>      μC/OS-II</a:t>
            </a:r>
            <a:r>
              <a:rPr kumimoji="1" lang="zh-CN" altLang="en-US" sz="2000">
                <a:ea typeface="华文新魏" panose="02010800040101010101" pitchFamily="2" charset="-122"/>
              </a:rPr>
              <a:t>提供了若干个时间管理服务函数，可以满足任务在运行过程中对时间管理的需求。在使用时间管理服务函数时，必须十分清楚一个事实：</a:t>
            </a:r>
            <a:r>
              <a:rPr kumimoji="1" lang="zh-CN" altLang="en-US" sz="2000" b="1">
                <a:solidFill>
                  <a:srgbClr val="009900"/>
                </a:solidFill>
                <a:ea typeface="华文新魏" panose="02010800040101010101" pitchFamily="2" charset="-122"/>
              </a:rPr>
              <a:t>时间管理服务函数是以系统节拍为处理单位的，实际的时间与希望的时间是有误差的，最坏的情况下误差接近一个系统节拍。</a:t>
            </a:r>
            <a:r>
              <a:rPr kumimoji="1" lang="zh-CN" altLang="en-US" sz="2000">
                <a:ea typeface="华文新魏" panose="02010800040101010101" pitchFamily="2" charset="-122"/>
              </a:rPr>
              <a:t>因此时间管理服务函数只能用在对时间精度要求不高的场合，或者时间间隔较长的场合。 </a:t>
            </a:r>
          </a:p>
        </p:txBody>
      </p:sp>
      <p:grpSp>
        <p:nvGrpSpPr>
          <p:cNvPr id="48241" name="Group 113"/>
          <p:cNvGrpSpPr/>
          <p:nvPr/>
        </p:nvGrpSpPr>
        <p:grpSpPr bwMode="auto">
          <a:xfrm>
            <a:off x="2405063" y="2276475"/>
            <a:ext cx="7173912" cy="1125538"/>
            <a:chOff x="555" y="1621"/>
            <a:chExt cx="4519" cy="709"/>
          </a:xfrm>
        </p:grpSpPr>
        <p:sp>
          <p:nvSpPr>
            <p:cNvPr id="34823" name="Line 105"/>
            <p:cNvSpPr>
              <a:spLocks noChangeShapeType="1"/>
            </p:cNvSpPr>
            <p:nvPr/>
          </p:nvSpPr>
          <p:spPr bwMode="auto">
            <a:xfrm>
              <a:off x="555" y="1877"/>
              <a:ext cx="2183" cy="0"/>
            </a:xfrm>
            <a:prstGeom prst="line">
              <a:avLst/>
            </a:prstGeom>
            <a:noFill/>
            <a:ln w="254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24" name="Line 106"/>
            <p:cNvSpPr>
              <a:spLocks noChangeShapeType="1"/>
            </p:cNvSpPr>
            <p:nvPr/>
          </p:nvSpPr>
          <p:spPr bwMode="auto">
            <a:xfrm flipV="1">
              <a:off x="2738" y="1621"/>
              <a:ext cx="0" cy="256"/>
            </a:xfrm>
            <a:prstGeom prst="line">
              <a:avLst/>
            </a:prstGeom>
            <a:noFill/>
            <a:ln w="254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25" name="Line 107"/>
            <p:cNvSpPr>
              <a:spLocks noChangeShapeType="1"/>
            </p:cNvSpPr>
            <p:nvPr/>
          </p:nvSpPr>
          <p:spPr bwMode="auto">
            <a:xfrm>
              <a:off x="2738" y="1621"/>
              <a:ext cx="2336" cy="0"/>
            </a:xfrm>
            <a:prstGeom prst="line">
              <a:avLst/>
            </a:prstGeom>
            <a:noFill/>
            <a:ln w="254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26" name="Line 108"/>
            <p:cNvSpPr>
              <a:spLocks noChangeShapeType="1"/>
            </p:cNvSpPr>
            <p:nvPr/>
          </p:nvSpPr>
          <p:spPr bwMode="auto">
            <a:xfrm>
              <a:off x="5074" y="1621"/>
              <a:ext cx="0" cy="454"/>
            </a:xfrm>
            <a:prstGeom prst="line">
              <a:avLst/>
            </a:prstGeom>
            <a:noFill/>
            <a:ln w="254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27" name="Line 109"/>
            <p:cNvSpPr>
              <a:spLocks noChangeShapeType="1"/>
            </p:cNvSpPr>
            <p:nvPr/>
          </p:nvSpPr>
          <p:spPr bwMode="auto">
            <a:xfrm flipH="1">
              <a:off x="2852" y="2075"/>
              <a:ext cx="2222" cy="0"/>
            </a:xfrm>
            <a:prstGeom prst="line">
              <a:avLst/>
            </a:prstGeom>
            <a:noFill/>
            <a:ln w="254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28" name="Line 110"/>
            <p:cNvSpPr>
              <a:spLocks noChangeShapeType="1"/>
            </p:cNvSpPr>
            <p:nvPr/>
          </p:nvSpPr>
          <p:spPr bwMode="auto">
            <a:xfrm>
              <a:off x="2852" y="2075"/>
              <a:ext cx="0" cy="255"/>
            </a:xfrm>
            <a:prstGeom prst="line">
              <a:avLst/>
            </a:prstGeom>
            <a:noFill/>
            <a:ln w="254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29" name="Line 111"/>
            <p:cNvSpPr>
              <a:spLocks noChangeShapeType="1"/>
            </p:cNvSpPr>
            <p:nvPr/>
          </p:nvSpPr>
          <p:spPr bwMode="auto">
            <a:xfrm flipH="1">
              <a:off x="555" y="2330"/>
              <a:ext cx="2297" cy="0"/>
            </a:xfrm>
            <a:prstGeom prst="line">
              <a:avLst/>
            </a:prstGeom>
            <a:noFill/>
            <a:ln w="254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30" name="Line 112"/>
            <p:cNvSpPr>
              <a:spLocks noChangeShapeType="1"/>
            </p:cNvSpPr>
            <p:nvPr/>
          </p:nvSpPr>
          <p:spPr bwMode="auto">
            <a:xfrm flipV="1">
              <a:off x="555" y="1877"/>
              <a:ext cx="0" cy="453"/>
            </a:xfrm>
            <a:prstGeom prst="line">
              <a:avLst/>
            </a:prstGeom>
            <a:noFill/>
            <a:ln w="254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8132"/>
                                        </p:tgtEl>
                                        <p:attrNameLst>
                                          <p:attrName>style.visibility</p:attrName>
                                        </p:attrNameLst>
                                      </p:cBhvr>
                                      <p:to>
                                        <p:strVal val="visible"/>
                                      </p:to>
                                    </p:set>
                                    <p:anim calcmode="lin" valueType="num">
                                      <p:cBhvr additive="base">
                                        <p:cTn id="7" dur="500" fill="hold"/>
                                        <p:tgtEl>
                                          <p:spTgt spid="48132"/>
                                        </p:tgtEl>
                                        <p:attrNameLst>
                                          <p:attrName>ppt_x</p:attrName>
                                        </p:attrNameLst>
                                      </p:cBhvr>
                                      <p:tavLst>
                                        <p:tav tm="0">
                                          <p:val>
                                            <p:strVal val="1+#ppt_w/2"/>
                                          </p:val>
                                        </p:tav>
                                        <p:tav tm="100000">
                                          <p:val>
                                            <p:strVal val="#ppt_x"/>
                                          </p:val>
                                        </p:tav>
                                      </p:tavLst>
                                    </p:anim>
                                    <p:anim calcmode="lin" valueType="num">
                                      <p:cBhvr additive="base">
                                        <p:cTn id="8" dur="500" fill="hold"/>
                                        <p:tgtEl>
                                          <p:spTgt spid="4813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48160"/>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48241"/>
                                        </p:tgtEl>
                                        <p:attrNameLst>
                                          <p:attrName>style.visibility</p:attrName>
                                        </p:attrNameLst>
                                      </p:cBhvr>
                                      <p:to>
                                        <p:strVal val="visible"/>
                                      </p:to>
                                    </p:set>
                                  </p:childTnLst>
                                </p:cTn>
                              </p:par>
                            </p:childTnLst>
                          </p:cTn>
                        </p:par>
                        <p:par>
                          <p:cTn id="15" fill="hold">
                            <p:stCondLst>
                              <p:cond delay="500"/>
                            </p:stCondLst>
                            <p:childTnLst>
                              <p:par>
                                <p:cTn id="16" presetID="35" presetClass="emph" presetSubtype="0" repeatCount="2000" fill="hold" nodeType="afterEffect">
                                  <p:stCondLst>
                                    <p:cond delay="0"/>
                                  </p:stCondLst>
                                  <p:childTnLst>
                                    <p:anim calcmode="discrete" valueType="str">
                                      <p:cBhvr>
                                        <p:cTn id="17" dur="1000" fill="hold"/>
                                        <p:tgtEl>
                                          <p:spTgt spid="4824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2" grpId="0" animBg="1"/>
      <p:bldP spid="48160" grpId="0"/>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时间管理</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35843"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48" name="AutoShape 4"/>
          <p:cNvSpPr>
            <a:spLocks noChangeArrowheads="1"/>
          </p:cNvSpPr>
          <p:nvPr/>
        </p:nvSpPr>
        <p:spPr bwMode="gray">
          <a:xfrm>
            <a:off x="6230939" y="651868"/>
            <a:ext cx="3438525"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400" b="1">
                <a:solidFill>
                  <a:schemeClr val="bg1"/>
                </a:solidFill>
              </a:rPr>
              <a:t>OSTimeDly()</a:t>
            </a:r>
          </a:p>
        </p:txBody>
      </p:sp>
      <p:sp>
        <p:nvSpPr>
          <p:cNvPr id="57349" name="AutoShape 5"/>
          <p:cNvSpPr>
            <a:spLocks noChangeArrowheads="1"/>
          </p:cNvSpPr>
          <p:nvPr/>
        </p:nvSpPr>
        <p:spPr bwMode="gray">
          <a:xfrm>
            <a:off x="2316163" y="1408113"/>
            <a:ext cx="4500562"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kumimoji="1" lang="zh-CN" altLang="en-US" sz="2000">
                <a:ea typeface="华文新魏" panose="02010800040101010101" pitchFamily="2" charset="-122"/>
              </a:rPr>
              <a:t>系统延时函数</a:t>
            </a:r>
            <a:r>
              <a:rPr kumimoji="1" lang="en-US" altLang="zh-CN" sz="2000">
                <a:ea typeface="华文新魏" panose="02010800040101010101" pitchFamily="2" charset="-122"/>
              </a:rPr>
              <a:t>OSTimeDly()</a:t>
            </a:r>
            <a:r>
              <a:rPr kumimoji="1" lang="zh-CN" altLang="en-US" sz="2000">
                <a:ea typeface="华文新魏" panose="02010800040101010101" pitchFamily="2" charset="-122"/>
              </a:rPr>
              <a:t>调用图解</a:t>
            </a:r>
          </a:p>
        </p:txBody>
      </p:sp>
      <p:grpSp>
        <p:nvGrpSpPr>
          <p:cNvPr id="57375" name="Group 31"/>
          <p:cNvGrpSpPr/>
          <p:nvPr/>
        </p:nvGrpSpPr>
        <p:grpSpPr bwMode="auto">
          <a:xfrm>
            <a:off x="4440238" y="5054596"/>
            <a:ext cx="2881312" cy="384175"/>
            <a:chOff x="1848" y="3067"/>
            <a:chExt cx="1173" cy="242"/>
          </a:xfrm>
        </p:grpSpPr>
        <p:sp>
          <p:nvSpPr>
            <p:cNvPr id="35866" name="AutoShape 32"/>
            <p:cNvSpPr>
              <a:spLocks noChangeArrowheads="1"/>
            </p:cNvSpPr>
            <p:nvPr/>
          </p:nvSpPr>
          <p:spPr bwMode="gray">
            <a:xfrm>
              <a:off x="1848" y="3067"/>
              <a:ext cx="1173" cy="236"/>
            </a:xfrm>
            <a:prstGeom prst="roundRect">
              <a:avLst>
                <a:gd name="adj" fmla="val 17509"/>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5867" name="AutoShape 33"/>
            <p:cNvSpPr>
              <a:spLocks noChangeArrowheads="1"/>
            </p:cNvSpPr>
            <p:nvPr/>
          </p:nvSpPr>
          <p:spPr bwMode="gray">
            <a:xfrm>
              <a:off x="1866" y="3067"/>
              <a:ext cx="1138" cy="236"/>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5868" name="Text Box 34"/>
            <p:cNvSpPr txBox="1">
              <a:spLocks noChangeArrowheads="1"/>
            </p:cNvSpPr>
            <p:nvPr/>
          </p:nvSpPr>
          <p:spPr bwMode="gray">
            <a:xfrm>
              <a:off x="1889" y="3097"/>
              <a:ext cx="1116" cy="212"/>
            </a:xfrm>
            <a:prstGeom prst="rect">
              <a:avLst/>
            </a:prstGeom>
            <a:solidFill>
              <a:schemeClr val="bg1">
                <a:alpha val="0"/>
              </a:schemeClr>
            </a:soli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b="1">
                  <a:solidFill>
                    <a:schemeClr val="bg1"/>
                  </a:solidFill>
                </a:rPr>
                <a:t>任务进入运行状态</a:t>
              </a:r>
            </a:p>
          </p:txBody>
        </p:sp>
      </p:grpSp>
      <p:grpSp>
        <p:nvGrpSpPr>
          <p:cNvPr id="57379" name="Group 35"/>
          <p:cNvGrpSpPr/>
          <p:nvPr/>
        </p:nvGrpSpPr>
        <p:grpSpPr bwMode="auto">
          <a:xfrm>
            <a:off x="4440238" y="3440113"/>
            <a:ext cx="2881312" cy="488950"/>
            <a:chOff x="1519" y="2022"/>
            <a:chExt cx="1815" cy="308"/>
          </a:xfrm>
        </p:grpSpPr>
        <p:sp>
          <p:nvSpPr>
            <p:cNvPr id="57380" name="AutoShape 36"/>
            <p:cNvSpPr>
              <a:spLocks noChangeArrowheads="1"/>
            </p:cNvSpPr>
            <p:nvPr/>
          </p:nvSpPr>
          <p:spPr bwMode="gray">
            <a:xfrm>
              <a:off x="1519" y="2022"/>
              <a:ext cx="1786" cy="308"/>
            </a:xfrm>
            <a:prstGeom prst="roundRect">
              <a:avLst>
                <a:gd name="adj" fmla="val 17509"/>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defRPr/>
              </a:pPr>
              <a:endParaRPr lang="zh-CN" altLang="en-US"/>
            </a:p>
          </p:txBody>
        </p:sp>
        <p:sp>
          <p:nvSpPr>
            <p:cNvPr id="57381" name="AutoShape 37"/>
            <p:cNvSpPr>
              <a:spLocks noChangeArrowheads="1"/>
            </p:cNvSpPr>
            <p:nvPr/>
          </p:nvSpPr>
          <p:spPr bwMode="gray">
            <a:xfrm>
              <a:off x="1519" y="2022"/>
              <a:ext cx="1815" cy="302"/>
            </a:xfrm>
            <a:prstGeom prst="roundRect">
              <a:avLst>
                <a:gd name="adj" fmla="val 16667"/>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defRPr/>
              </a:pPr>
              <a:endParaRPr lang="zh-CN" altLang="en-US"/>
            </a:p>
          </p:txBody>
        </p:sp>
        <p:sp>
          <p:nvSpPr>
            <p:cNvPr id="35865" name="Text Box 38"/>
            <p:cNvSpPr txBox="1">
              <a:spLocks noChangeArrowheads="1"/>
            </p:cNvSpPr>
            <p:nvPr/>
          </p:nvSpPr>
          <p:spPr bwMode="gray">
            <a:xfrm>
              <a:off x="1519" y="2047"/>
              <a:ext cx="1815" cy="231"/>
            </a:xfrm>
            <a:prstGeom prst="rect">
              <a:avLst/>
            </a:prstGeom>
            <a:solidFill>
              <a:schemeClr val="bg1">
                <a:alpha val="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b="1">
                  <a:solidFill>
                    <a:schemeClr val="bg1"/>
                  </a:solidFill>
                </a:rPr>
                <a:t>进入延时，同时发生任务调度</a:t>
              </a:r>
              <a:endParaRPr lang="zh-CN" altLang="en-US" sz="1600">
                <a:solidFill>
                  <a:schemeClr val="bg1"/>
                </a:solidFill>
              </a:endParaRPr>
            </a:p>
          </p:txBody>
        </p:sp>
      </p:grpSp>
      <p:grpSp>
        <p:nvGrpSpPr>
          <p:cNvPr id="57383" name="Group 39"/>
          <p:cNvGrpSpPr/>
          <p:nvPr/>
        </p:nvGrpSpPr>
        <p:grpSpPr bwMode="auto">
          <a:xfrm>
            <a:off x="4440238" y="2754317"/>
            <a:ext cx="2881312" cy="379413"/>
            <a:chOff x="1661" y="1618"/>
            <a:chExt cx="1459" cy="239"/>
          </a:xfrm>
        </p:grpSpPr>
        <p:sp>
          <p:nvSpPr>
            <p:cNvPr id="35860" name="AutoShape 40"/>
            <p:cNvSpPr>
              <a:spLocks noChangeArrowheads="1"/>
            </p:cNvSpPr>
            <p:nvPr/>
          </p:nvSpPr>
          <p:spPr bwMode="gray">
            <a:xfrm>
              <a:off x="1661" y="1620"/>
              <a:ext cx="1459" cy="236"/>
            </a:xfrm>
            <a:prstGeom prst="roundRect">
              <a:avLst>
                <a:gd name="adj" fmla="val 17509"/>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5861" name="AutoShape 41"/>
            <p:cNvSpPr>
              <a:spLocks noChangeArrowheads="1"/>
            </p:cNvSpPr>
            <p:nvPr/>
          </p:nvSpPr>
          <p:spPr bwMode="gray">
            <a:xfrm>
              <a:off x="1838" y="1618"/>
              <a:ext cx="1138" cy="236"/>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5862" name="Text Box 42"/>
            <p:cNvSpPr txBox="1">
              <a:spLocks noChangeArrowheads="1"/>
            </p:cNvSpPr>
            <p:nvPr/>
          </p:nvSpPr>
          <p:spPr bwMode="gray">
            <a:xfrm>
              <a:off x="1661" y="1645"/>
              <a:ext cx="1459" cy="212"/>
            </a:xfrm>
            <a:prstGeom prst="rect">
              <a:avLst/>
            </a:prstGeom>
            <a:solidFill>
              <a:schemeClr val="bg1">
                <a:alpha val="0"/>
              </a:schemeClr>
            </a:soli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b="1">
                  <a:solidFill>
                    <a:schemeClr val="bg1"/>
                  </a:solidFill>
                </a:rPr>
                <a:t>任务调用</a:t>
              </a:r>
              <a:r>
                <a:rPr lang="en-US" altLang="zh-CN" sz="1600" b="1">
                  <a:solidFill>
                    <a:schemeClr val="bg1"/>
                  </a:solidFill>
                </a:rPr>
                <a:t>OSTimeDly()</a:t>
              </a:r>
            </a:p>
          </p:txBody>
        </p:sp>
      </p:grpSp>
      <p:grpSp>
        <p:nvGrpSpPr>
          <p:cNvPr id="57387" name="Group 43"/>
          <p:cNvGrpSpPr/>
          <p:nvPr/>
        </p:nvGrpSpPr>
        <p:grpSpPr bwMode="auto">
          <a:xfrm>
            <a:off x="4440238" y="4310068"/>
            <a:ext cx="2881312" cy="377825"/>
            <a:chOff x="1852" y="2595"/>
            <a:chExt cx="1162" cy="238"/>
          </a:xfrm>
        </p:grpSpPr>
        <p:sp>
          <p:nvSpPr>
            <p:cNvPr id="35857" name="AutoShape 44"/>
            <p:cNvSpPr>
              <a:spLocks noChangeArrowheads="1"/>
            </p:cNvSpPr>
            <p:nvPr/>
          </p:nvSpPr>
          <p:spPr bwMode="gray">
            <a:xfrm>
              <a:off x="1852" y="2597"/>
              <a:ext cx="1162" cy="236"/>
            </a:xfrm>
            <a:prstGeom prst="roundRect">
              <a:avLst>
                <a:gd name="adj" fmla="val 17509"/>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5858" name="AutoShape 45"/>
            <p:cNvSpPr>
              <a:spLocks noChangeArrowheads="1"/>
            </p:cNvSpPr>
            <p:nvPr/>
          </p:nvSpPr>
          <p:spPr bwMode="gray">
            <a:xfrm>
              <a:off x="1870" y="2595"/>
              <a:ext cx="1127" cy="236"/>
            </a:xfrm>
            <a:prstGeom prst="roundRect">
              <a:avLst>
                <a:gd name="adj" fmla="val 16667"/>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5859" name="Text Box 46"/>
            <p:cNvSpPr txBox="1">
              <a:spLocks noChangeArrowheads="1"/>
            </p:cNvSpPr>
            <p:nvPr/>
          </p:nvSpPr>
          <p:spPr bwMode="gray">
            <a:xfrm>
              <a:off x="1893" y="2620"/>
              <a:ext cx="1105" cy="212"/>
            </a:xfrm>
            <a:prstGeom prst="rect">
              <a:avLst/>
            </a:prstGeom>
            <a:solidFill>
              <a:schemeClr val="bg1">
                <a:alpha val="0"/>
              </a:schemeClr>
            </a:soli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b="1">
                  <a:solidFill>
                    <a:schemeClr val="bg1"/>
                  </a:solidFill>
                </a:rPr>
                <a:t>任务进入就绪状态</a:t>
              </a:r>
            </a:p>
          </p:txBody>
        </p:sp>
      </p:grpSp>
      <p:sp>
        <p:nvSpPr>
          <p:cNvPr id="57391" name="AutoShape 47"/>
          <p:cNvSpPr>
            <a:spLocks noChangeArrowheads="1"/>
          </p:cNvSpPr>
          <p:nvPr/>
        </p:nvSpPr>
        <p:spPr bwMode="gray">
          <a:xfrm rot="-5400000">
            <a:off x="5726907" y="2569370"/>
            <a:ext cx="258763" cy="1482725"/>
          </a:xfrm>
          <a:prstGeom prst="leftArrow">
            <a:avLst>
              <a:gd name="adj1" fmla="val 31250"/>
              <a:gd name="adj2" fmla="val 53648"/>
            </a:avLst>
          </a:prstGeom>
          <a:gradFill rotWithShape="1">
            <a:gsLst>
              <a:gs pos="0">
                <a:srgbClr val="666699"/>
              </a:gs>
              <a:gs pos="100000">
                <a:srgbClr val="BEBED4"/>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2400"/>
              <a:t> </a:t>
            </a:r>
          </a:p>
        </p:txBody>
      </p:sp>
      <p:sp>
        <p:nvSpPr>
          <p:cNvPr id="57392" name="AutoShape 48"/>
          <p:cNvSpPr>
            <a:spLocks noChangeArrowheads="1"/>
          </p:cNvSpPr>
          <p:nvPr/>
        </p:nvSpPr>
        <p:spPr bwMode="gray">
          <a:xfrm rot="-5400000">
            <a:off x="5752307" y="4221957"/>
            <a:ext cx="304800" cy="1303337"/>
          </a:xfrm>
          <a:prstGeom prst="leftArrow">
            <a:avLst>
              <a:gd name="adj1" fmla="val 31250"/>
              <a:gd name="adj2" fmla="val 53648"/>
            </a:avLst>
          </a:prstGeom>
          <a:gradFill rotWithShape="1">
            <a:gsLst>
              <a:gs pos="0">
                <a:srgbClr val="009900"/>
              </a:gs>
              <a:gs pos="100000">
                <a:srgbClr val="93D493"/>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2400"/>
              <a:t> </a:t>
            </a:r>
          </a:p>
        </p:txBody>
      </p:sp>
      <p:sp>
        <p:nvSpPr>
          <p:cNvPr id="57393" name="AutoShape 49"/>
          <p:cNvSpPr>
            <a:spLocks noChangeArrowheads="1"/>
          </p:cNvSpPr>
          <p:nvPr/>
        </p:nvSpPr>
        <p:spPr bwMode="gray">
          <a:xfrm rot="-5400000">
            <a:off x="5712620" y="3357067"/>
            <a:ext cx="341312" cy="1466255"/>
          </a:xfrm>
          <a:prstGeom prst="leftArrow">
            <a:avLst>
              <a:gd name="adj1" fmla="val 31250"/>
              <a:gd name="adj2" fmla="val 53648"/>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2400"/>
              <a:t> </a:t>
            </a:r>
          </a:p>
        </p:txBody>
      </p:sp>
      <p:sp>
        <p:nvSpPr>
          <p:cNvPr id="57394" name="Text Box 50"/>
          <p:cNvSpPr txBox="1">
            <a:spLocks noChangeArrowheads="1"/>
          </p:cNvSpPr>
          <p:nvPr/>
        </p:nvSpPr>
        <p:spPr bwMode="gray">
          <a:xfrm>
            <a:off x="4491039" y="4721225"/>
            <a:ext cx="2828925" cy="304800"/>
          </a:xfrm>
          <a:prstGeom prst="rect">
            <a:avLst/>
          </a:prstGeom>
          <a:gradFill rotWithShape="1">
            <a:gsLst>
              <a:gs pos="0">
                <a:srgbClr val="008000"/>
              </a:gs>
              <a:gs pos="100000">
                <a:srgbClr val="2D962D"/>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400"/>
              <a:t>当前任务优先级为就绪态中最高</a:t>
            </a:r>
          </a:p>
        </p:txBody>
      </p:sp>
      <p:sp>
        <p:nvSpPr>
          <p:cNvPr id="57395" name="Text Box 51"/>
          <p:cNvSpPr txBox="1">
            <a:spLocks noChangeArrowheads="1"/>
          </p:cNvSpPr>
          <p:nvPr/>
        </p:nvSpPr>
        <p:spPr bwMode="gray">
          <a:xfrm>
            <a:off x="4438651" y="3906838"/>
            <a:ext cx="2881313" cy="336550"/>
          </a:xfrm>
          <a:prstGeom prst="rect">
            <a:avLst/>
          </a:prstGeom>
          <a:gradFill rotWithShape="1">
            <a:gsLst>
              <a:gs pos="0">
                <a:srgbClr val="61C3E1"/>
              </a:gs>
              <a:gs pos="100000">
                <a:srgbClr val="326474"/>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400">
                <a:solidFill>
                  <a:srgbClr val="000000"/>
                </a:solidFill>
              </a:rPr>
              <a:t>延时时间到</a:t>
            </a:r>
          </a:p>
        </p:txBody>
      </p:sp>
      <p:sp>
        <p:nvSpPr>
          <p:cNvPr id="57396" name="Text Box 52"/>
          <p:cNvSpPr txBox="1">
            <a:spLocks noChangeArrowheads="1"/>
          </p:cNvSpPr>
          <p:nvPr/>
        </p:nvSpPr>
        <p:spPr bwMode="gray">
          <a:xfrm>
            <a:off x="7356475" y="3395991"/>
            <a:ext cx="1835150" cy="523220"/>
          </a:xfrm>
          <a:prstGeom prst="rect">
            <a:avLst/>
          </a:prstGeom>
          <a:gradFill rotWithShape="1">
            <a:gsLst>
              <a:gs pos="0">
                <a:schemeClr val="hlink"/>
              </a:gs>
              <a:gs pos="100000">
                <a:schemeClr val="hlink">
                  <a:gamma/>
                  <a:shade val="89020"/>
                  <a:invGamma/>
                </a:scheme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anchor="ctr">
            <a:spAutoFit/>
          </a:bodyPr>
          <a:lstStyle/>
          <a:p>
            <a:pPr algn="ctr" eaLnBrk="1" hangingPunct="1">
              <a:defRPr/>
            </a:pPr>
            <a:r>
              <a:rPr lang="zh-CN" altLang="en-US" sz="1400">
                <a:solidFill>
                  <a:srgbClr val="000000"/>
                </a:solidFill>
              </a:rPr>
              <a:t>延时的长短是由时钟节拍的数目来确定</a:t>
            </a:r>
          </a:p>
        </p:txBody>
      </p:sp>
      <p:sp>
        <p:nvSpPr>
          <p:cNvPr id="57398" name="AutoShape 54"/>
          <p:cNvSpPr>
            <a:spLocks noChangeArrowheads="1"/>
          </p:cNvSpPr>
          <p:nvPr/>
        </p:nvSpPr>
        <p:spPr bwMode="auto">
          <a:xfrm>
            <a:off x="2387600" y="2058989"/>
            <a:ext cx="7056438" cy="4249737"/>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7348"/>
                                        </p:tgtEl>
                                        <p:attrNameLst>
                                          <p:attrName>style.visibility</p:attrName>
                                        </p:attrNameLst>
                                      </p:cBhvr>
                                      <p:to>
                                        <p:strVal val="visible"/>
                                      </p:to>
                                    </p:set>
                                    <p:anim calcmode="lin" valueType="num">
                                      <p:cBhvr additive="base">
                                        <p:cTn id="7" dur="500" fill="hold"/>
                                        <p:tgtEl>
                                          <p:spTgt spid="57348"/>
                                        </p:tgtEl>
                                        <p:attrNameLst>
                                          <p:attrName>ppt_x</p:attrName>
                                        </p:attrNameLst>
                                      </p:cBhvr>
                                      <p:tavLst>
                                        <p:tav tm="0">
                                          <p:val>
                                            <p:strVal val="1+#ppt_w/2"/>
                                          </p:val>
                                        </p:tav>
                                        <p:tav tm="100000">
                                          <p:val>
                                            <p:strVal val="#ppt_x"/>
                                          </p:val>
                                        </p:tav>
                                      </p:tavLst>
                                    </p:anim>
                                    <p:anim calcmode="lin" valueType="num">
                                      <p:cBhvr additive="base">
                                        <p:cTn id="8" dur="500" fill="hold"/>
                                        <p:tgtEl>
                                          <p:spTgt spid="5734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57349"/>
                                        </p:tgtEl>
                                        <p:attrNameLst>
                                          <p:attrName>style.visibility</p:attrName>
                                        </p:attrNameLst>
                                      </p:cBhvr>
                                      <p:to>
                                        <p:strVal val="visible"/>
                                      </p:to>
                                    </p:set>
                                    <p:animEffect transition="in" filter="blinds(horizontal)">
                                      <p:cBhvr>
                                        <p:cTn id="12" dur="500"/>
                                        <p:tgtEl>
                                          <p:spTgt spid="57349"/>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57398"/>
                                        </p:tgtEl>
                                        <p:attrNameLst>
                                          <p:attrName>style.visibility</p:attrName>
                                        </p:attrNameLst>
                                      </p:cBhvr>
                                      <p:to>
                                        <p:strVal val="visible"/>
                                      </p:to>
                                    </p:set>
                                    <p:animEffect transition="in" filter="slide(fromBottom)">
                                      <p:cBhvr>
                                        <p:cTn id="15" dur="500"/>
                                        <p:tgtEl>
                                          <p:spTgt spid="5739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57383"/>
                                        </p:tgtEl>
                                        <p:attrNameLst>
                                          <p:attrName>style.visibility</p:attrName>
                                        </p:attrNameLst>
                                      </p:cBhvr>
                                      <p:to>
                                        <p:strVal val="visible"/>
                                      </p:to>
                                    </p:set>
                                    <p:animEffect transition="in" filter="wipe(up)">
                                      <p:cBhvr>
                                        <p:cTn id="20" dur="500"/>
                                        <p:tgtEl>
                                          <p:spTgt spid="57383"/>
                                        </p:tgtEl>
                                      </p:cBhvr>
                                    </p:animEffect>
                                  </p:childTnLst>
                                </p:cTn>
                              </p:par>
                            </p:childTnLst>
                          </p:cTn>
                        </p:par>
                        <p:par>
                          <p:cTn id="21" fill="hold">
                            <p:stCondLst>
                              <p:cond delay="500"/>
                            </p:stCondLst>
                            <p:childTnLst>
                              <p:par>
                                <p:cTn id="22" presetID="22" presetClass="entr" presetSubtype="1" fill="hold" grpId="0" nodeType="afterEffect">
                                  <p:stCondLst>
                                    <p:cond delay="0"/>
                                  </p:stCondLst>
                                  <p:childTnLst>
                                    <p:set>
                                      <p:cBhvr>
                                        <p:cTn id="23" dur="1" fill="hold">
                                          <p:stCondLst>
                                            <p:cond delay="0"/>
                                          </p:stCondLst>
                                        </p:cTn>
                                        <p:tgtEl>
                                          <p:spTgt spid="57391"/>
                                        </p:tgtEl>
                                        <p:attrNameLst>
                                          <p:attrName>style.visibility</p:attrName>
                                        </p:attrNameLst>
                                      </p:cBhvr>
                                      <p:to>
                                        <p:strVal val="visible"/>
                                      </p:to>
                                    </p:set>
                                    <p:animEffect transition="in" filter="wipe(up)">
                                      <p:cBhvr>
                                        <p:cTn id="24" dur="500"/>
                                        <p:tgtEl>
                                          <p:spTgt spid="57391"/>
                                        </p:tgtEl>
                                      </p:cBhvr>
                                    </p:animEffect>
                                  </p:childTnLst>
                                </p:cTn>
                              </p:par>
                            </p:childTnLst>
                          </p:cTn>
                        </p:par>
                        <p:par>
                          <p:cTn id="25" fill="hold">
                            <p:stCondLst>
                              <p:cond delay="1000"/>
                            </p:stCondLst>
                            <p:childTnLst>
                              <p:par>
                                <p:cTn id="26" presetID="22" presetClass="entr" presetSubtype="1" fill="hold" nodeType="afterEffect">
                                  <p:stCondLst>
                                    <p:cond delay="0"/>
                                  </p:stCondLst>
                                  <p:childTnLst>
                                    <p:set>
                                      <p:cBhvr>
                                        <p:cTn id="27" dur="1" fill="hold">
                                          <p:stCondLst>
                                            <p:cond delay="0"/>
                                          </p:stCondLst>
                                        </p:cTn>
                                        <p:tgtEl>
                                          <p:spTgt spid="57379"/>
                                        </p:tgtEl>
                                        <p:attrNameLst>
                                          <p:attrName>style.visibility</p:attrName>
                                        </p:attrNameLst>
                                      </p:cBhvr>
                                      <p:to>
                                        <p:strVal val="visible"/>
                                      </p:to>
                                    </p:set>
                                    <p:animEffect transition="in" filter="wipe(up)">
                                      <p:cBhvr>
                                        <p:cTn id="28" dur="500"/>
                                        <p:tgtEl>
                                          <p:spTgt spid="57379"/>
                                        </p:tgtEl>
                                      </p:cBhvr>
                                    </p:animEffect>
                                  </p:childTnLst>
                                </p:cTn>
                              </p:par>
                            </p:childTnLst>
                          </p:cTn>
                        </p:par>
                        <p:par>
                          <p:cTn id="29" fill="hold">
                            <p:stCondLst>
                              <p:cond delay="1500"/>
                            </p:stCondLst>
                            <p:childTnLst>
                              <p:par>
                                <p:cTn id="30" presetID="1" presetClass="entr" presetSubtype="0" fill="hold" grpId="0" nodeType="afterEffect">
                                  <p:stCondLst>
                                    <p:cond delay="0"/>
                                  </p:stCondLst>
                                  <p:childTnLst>
                                    <p:set>
                                      <p:cBhvr>
                                        <p:cTn id="31" dur="1" fill="hold">
                                          <p:stCondLst>
                                            <p:cond delay="0"/>
                                          </p:stCondLst>
                                        </p:cTn>
                                        <p:tgtEl>
                                          <p:spTgt spid="57396"/>
                                        </p:tgtEl>
                                        <p:attrNameLst>
                                          <p:attrName>style.visibility</p:attrName>
                                        </p:attrNameLst>
                                      </p:cBhvr>
                                      <p:to>
                                        <p:strVal val="visible"/>
                                      </p:to>
                                    </p:set>
                                  </p:childTnLst>
                                </p:cTn>
                              </p:par>
                            </p:childTnLst>
                          </p:cTn>
                        </p:par>
                        <p:par>
                          <p:cTn id="32" fill="hold">
                            <p:stCondLst>
                              <p:cond delay="1500"/>
                            </p:stCondLst>
                            <p:childTnLst>
                              <p:par>
                                <p:cTn id="33" presetID="27" presetClass="emph" presetSubtype="0" fill="hold" grpId="1" nodeType="afterEffect">
                                  <p:stCondLst>
                                    <p:cond delay="0"/>
                                  </p:stCondLst>
                                  <p:childTnLst>
                                    <p:animClr clrSpc="rgb" dir="cw">
                                      <p:cBhvr override="childStyle">
                                        <p:cTn id="34" dur="250" autoRev="1" fill="hold"/>
                                        <p:tgtEl>
                                          <p:spTgt spid="57396"/>
                                        </p:tgtEl>
                                        <p:attrNameLst>
                                          <p:attrName>style.color</p:attrName>
                                        </p:attrNameLst>
                                      </p:cBhvr>
                                      <p:to>
                                        <a:schemeClr val="bg1"/>
                                      </p:to>
                                    </p:animClr>
                                    <p:animClr clrSpc="rgb" dir="cw">
                                      <p:cBhvr>
                                        <p:cTn id="35" dur="250" autoRev="1" fill="hold"/>
                                        <p:tgtEl>
                                          <p:spTgt spid="57396"/>
                                        </p:tgtEl>
                                        <p:attrNameLst>
                                          <p:attrName>fillcolor</p:attrName>
                                        </p:attrNameLst>
                                      </p:cBhvr>
                                      <p:to>
                                        <a:schemeClr val="bg1"/>
                                      </p:to>
                                    </p:animClr>
                                    <p:set>
                                      <p:cBhvr>
                                        <p:cTn id="36" dur="250" autoRev="1" fill="hold"/>
                                        <p:tgtEl>
                                          <p:spTgt spid="57396"/>
                                        </p:tgtEl>
                                        <p:attrNameLst>
                                          <p:attrName>fill.type</p:attrName>
                                        </p:attrNameLst>
                                      </p:cBhvr>
                                      <p:to>
                                        <p:strVal val="solid"/>
                                      </p:to>
                                    </p:set>
                                    <p:set>
                                      <p:cBhvr>
                                        <p:cTn id="37" dur="250" autoRev="1" fill="hold"/>
                                        <p:tgtEl>
                                          <p:spTgt spid="57396"/>
                                        </p:tgtEl>
                                        <p:attrNameLst>
                                          <p:attrName>fill.on</p:attrName>
                                        </p:attrNameLst>
                                      </p:cBhvr>
                                      <p:to>
                                        <p:strVal val="tru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57395"/>
                                        </p:tgtEl>
                                        <p:attrNameLst>
                                          <p:attrName>style.visibility</p:attrName>
                                        </p:attrNameLst>
                                      </p:cBhvr>
                                      <p:to>
                                        <p:strVal val="visible"/>
                                      </p:to>
                                    </p:set>
                                  </p:childTnLst>
                                </p:cTn>
                              </p:par>
                            </p:childTnLst>
                          </p:cTn>
                        </p:par>
                        <p:par>
                          <p:cTn id="42" fill="hold">
                            <p:stCondLst>
                              <p:cond delay="0"/>
                            </p:stCondLst>
                            <p:childTnLst>
                              <p:par>
                                <p:cTn id="43" presetID="1" presetClass="exit" presetSubtype="0" fill="hold" grpId="2" nodeType="afterEffect">
                                  <p:stCondLst>
                                    <p:cond delay="0"/>
                                  </p:stCondLst>
                                  <p:childTnLst>
                                    <p:set>
                                      <p:cBhvr>
                                        <p:cTn id="44" dur="1" fill="hold">
                                          <p:stCondLst>
                                            <p:cond delay="0"/>
                                          </p:stCondLst>
                                        </p:cTn>
                                        <p:tgtEl>
                                          <p:spTgt spid="57396"/>
                                        </p:tgtEl>
                                        <p:attrNameLst>
                                          <p:attrName>style.visibility</p:attrName>
                                        </p:attrNameLst>
                                      </p:cBhvr>
                                      <p:to>
                                        <p:strVal val="hidden"/>
                                      </p:to>
                                    </p:set>
                                  </p:childTnLst>
                                </p:cTn>
                              </p:par>
                            </p:childTnLst>
                          </p:cTn>
                        </p:par>
                        <p:par>
                          <p:cTn id="45" fill="hold">
                            <p:stCondLst>
                              <p:cond delay="0"/>
                            </p:stCondLst>
                            <p:childTnLst>
                              <p:par>
                                <p:cTn id="46" presetID="26" presetClass="emph" presetSubtype="0" fill="hold" grpId="1" nodeType="afterEffect">
                                  <p:stCondLst>
                                    <p:cond delay="0"/>
                                  </p:stCondLst>
                                  <p:childTnLst>
                                    <p:animEffect transition="out" filter="fade">
                                      <p:cBhvr>
                                        <p:cTn id="47" dur="500" tmFilter="0, 0; .2, .5; .8, .5; 1, 0"/>
                                        <p:tgtEl>
                                          <p:spTgt spid="57395"/>
                                        </p:tgtEl>
                                      </p:cBhvr>
                                    </p:animEffect>
                                    <p:animScale>
                                      <p:cBhvr>
                                        <p:cTn id="48" dur="250" autoRev="1" fill="hold"/>
                                        <p:tgtEl>
                                          <p:spTgt spid="57395"/>
                                        </p:tgtEl>
                                      </p:cBhvr>
                                      <p:by x="105000" y="105000"/>
                                    </p:animScale>
                                  </p:childTnLst>
                                </p:cTn>
                              </p:par>
                            </p:childTnLst>
                          </p:cTn>
                        </p:par>
                      </p:childTnLst>
                    </p:cTn>
                  </p:par>
                  <p:par>
                    <p:cTn id="49" fill="hold">
                      <p:stCondLst>
                        <p:cond delay="indefinite"/>
                      </p:stCondLst>
                      <p:childTnLst>
                        <p:par>
                          <p:cTn id="50" fill="hold">
                            <p:stCondLst>
                              <p:cond delay="0"/>
                            </p:stCondLst>
                            <p:childTnLst>
                              <p:par>
                                <p:cTn id="51" presetID="9" presetClass="exit" presetSubtype="0" fill="hold" grpId="2" nodeType="clickEffect">
                                  <p:stCondLst>
                                    <p:cond delay="0"/>
                                  </p:stCondLst>
                                  <p:childTnLst>
                                    <p:animEffect transition="out" filter="dissolve">
                                      <p:cBhvr>
                                        <p:cTn id="52" dur="500"/>
                                        <p:tgtEl>
                                          <p:spTgt spid="57395"/>
                                        </p:tgtEl>
                                      </p:cBhvr>
                                    </p:animEffect>
                                    <p:set>
                                      <p:cBhvr>
                                        <p:cTn id="53" dur="1" fill="hold">
                                          <p:stCondLst>
                                            <p:cond delay="499"/>
                                          </p:stCondLst>
                                        </p:cTn>
                                        <p:tgtEl>
                                          <p:spTgt spid="57395"/>
                                        </p:tgtEl>
                                        <p:attrNameLst>
                                          <p:attrName>style.visibility</p:attrName>
                                        </p:attrNameLst>
                                      </p:cBhvr>
                                      <p:to>
                                        <p:strVal val="hidden"/>
                                      </p:to>
                                    </p:set>
                                  </p:childTnLst>
                                </p:cTn>
                              </p:par>
                            </p:childTnLst>
                          </p:cTn>
                        </p:par>
                        <p:par>
                          <p:cTn id="54" fill="hold">
                            <p:stCondLst>
                              <p:cond delay="500"/>
                            </p:stCondLst>
                            <p:childTnLst>
                              <p:par>
                                <p:cTn id="55" presetID="22" presetClass="entr" presetSubtype="1" fill="hold" grpId="0" nodeType="afterEffect">
                                  <p:stCondLst>
                                    <p:cond delay="0"/>
                                  </p:stCondLst>
                                  <p:childTnLst>
                                    <p:set>
                                      <p:cBhvr>
                                        <p:cTn id="56" dur="1" fill="hold">
                                          <p:stCondLst>
                                            <p:cond delay="0"/>
                                          </p:stCondLst>
                                        </p:cTn>
                                        <p:tgtEl>
                                          <p:spTgt spid="57393"/>
                                        </p:tgtEl>
                                        <p:attrNameLst>
                                          <p:attrName>style.visibility</p:attrName>
                                        </p:attrNameLst>
                                      </p:cBhvr>
                                      <p:to>
                                        <p:strVal val="visible"/>
                                      </p:to>
                                    </p:set>
                                    <p:animEffect transition="in" filter="wipe(up)">
                                      <p:cBhvr>
                                        <p:cTn id="57" dur="500"/>
                                        <p:tgtEl>
                                          <p:spTgt spid="57393"/>
                                        </p:tgtEl>
                                      </p:cBhvr>
                                    </p:animEffect>
                                  </p:childTnLst>
                                </p:cTn>
                              </p:par>
                            </p:childTnLst>
                          </p:cTn>
                        </p:par>
                        <p:par>
                          <p:cTn id="58" fill="hold">
                            <p:stCondLst>
                              <p:cond delay="1000"/>
                            </p:stCondLst>
                            <p:childTnLst>
                              <p:par>
                                <p:cTn id="59" presetID="22" presetClass="entr" presetSubtype="1" fill="hold" nodeType="afterEffect">
                                  <p:stCondLst>
                                    <p:cond delay="0"/>
                                  </p:stCondLst>
                                  <p:childTnLst>
                                    <p:set>
                                      <p:cBhvr>
                                        <p:cTn id="60" dur="1" fill="hold">
                                          <p:stCondLst>
                                            <p:cond delay="0"/>
                                          </p:stCondLst>
                                        </p:cTn>
                                        <p:tgtEl>
                                          <p:spTgt spid="57387"/>
                                        </p:tgtEl>
                                        <p:attrNameLst>
                                          <p:attrName>style.visibility</p:attrName>
                                        </p:attrNameLst>
                                      </p:cBhvr>
                                      <p:to>
                                        <p:strVal val="visible"/>
                                      </p:to>
                                    </p:set>
                                    <p:animEffect transition="in" filter="wipe(up)">
                                      <p:cBhvr>
                                        <p:cTn id="61" dur="500"/>
                                        <p:tgtEl>
                                          <p:spTgt spid="57387"/>
                                        </p:tgtEl>
                                      </p:cBhvr>
                                    </p:animEffect>
                                  </p:childTnLst>
                                </p:cTn>
                              </p:par>
                            </p:childTnLst>
                          </p:cTn>
                        </p:par>
                        <p:par>
                          <p:cTn id="62" fill="hold">
                            <p:stCondLst>
                              <p:cond delay="1500"/>
                            </p:stCondLst>
                            <p:childTnLst>
                              <p:par>
                                <p:cTn id="63" presetID="1" presetClass="entr" presetSubtype="0" fill="hold" grpId="0" nodeType="afterEffect">
                                  <p:stCondLst>
                                    <p:cond delay="0"/>
                                  </p:stCondLst>
                                  <p:childTnLst>
                                    <p:set>
                                      <p:cBhvr>
                                        <p:cTn id="64" dur="1" fill="hold">
                                          <p:stCondLst>
                                            <p:cond delay="0"/>
                                          </p:stCondLst>
                                        </p:cTn>
                                        <p:tgtEl>
                                          <p:spTgt spid="57394"/>
                                        </p:tgtEl>
                                        <p:attrNameLst>
                                          <p:attrName>style.visibility</p:attrName>
                                        </p:attrNameLst>
                                      </p:cBhvr>
                                      <p:to>
                                        <p:strVal val="visible"/>
                                      </p:to>
                                    </p:set>
                                  </p:childTnLst>
                                </p:cTn>
                              </p:par>
                            </p:childTnLst>
                          </p:cTn>
                        </p:par>
                        <p:par>
                          <p:cTn id="65" fill="hold">
                            <p:stCondLst>
                              <p:cond delay="1500"/>
                            </p:stCondLst>
                            <p:childTnLst>
                              <p:par>
                                <p:cTn id="66" presetID="26" presetClass="emph" presetSubtype="0" fill="hold" grpId="1" nodeType="afterEffect">
                                  <p:stCondLst>
                                    <p:cond delay="0"/>
                                  </p:stCondLst>
                                  <p:childTnLst>
                                    <p:animEffect transition="out" filter="fade">
                                      <p:cBhvr>
                                        <p:cTn id="67" dur="500" tmFilter="0, 0; .2, .5; .8, .5; 1, 0"/>
                                        <p:tgtEl>
                                          <p:spTgt spid="57394"/>
                                        </p:tgtEl>
                                      </p:cBhvr>
                                    </p:animEffect>
                                    <p:animScale>
                                      <p:cBhvr>
                                        <p:cTn id="68" dur="250" autoRev="1" fill="hold"/>
                                        <p:tgtEl>
                                          <p:spTgt spid="57394"/>
                                        </p:tgtEl>
                                      </p:cBhvr>
                                      <p:by x="105000" y="105000"/>
                                    </p:animScale>
                                  </p:childTnLst>
                                </p:cTn>
                              </p:par>
                            </p:childTnLst>
                          </p:cTn>
                        </p:par>
                      </p:childTnLst>
                    </p:cTn>
                  </p:par>
                  <p:par>
                    <p:cTn id="69" fill="hold">
                      <p:stCondLst>
                        <p:cond delay="indefinite"/>
                      </p:stCondLst>
                      <p:childTnLst>
                        <p:par>
                          <p:cTn id="70" fill="hold">
                            <p:stCondLst>
                              <p:cond delay="0"/>
                            </p:stCondLst>
                            <p:childTnLst>
                              <p:par>
                                <p:cTn id="71" presetID="9" presetClass="exit" presetSubtype="0" fill="hold" grpId="2" nodeType="clickEffect">
                                  <p:stCondLst>
                                    <p:cond delay="0"/>
                                  </p:stCondLst>
                                  <p:childTnLst>
                                    <p:animEffect transition="out" filter="dissolve">
                                      <p:cBhvr>
                                        <p:cTn id="72" dur="500"/>
                                        <p:tgtEl>
                                          <p:spTgt spid="57394"/>
                                        </p:tgtEl>
                                      </p:cBhvr>
                                    </p:animEffect>
                                    <p:set>
                                      <p:cBhvr>
                                        <p:cTn id="73" dur="1" fill="hold">
                                          <p:stCondLst>
                                            <p:cond delay="499"/>
                                          </p:stCondLst>
                                        </p:cTn>
                                        <p:tgtEl>
                                          <p:spTgt spid="57394"/>
                                        </p:tgtEl>
                                        <p:attrNameLst>
                                          <p:attrName>style.visibility</p:attrName>
                                        </p:attrNameLst>
                                      </p:cBhvr>
                                      <p:to>
                                        <p:strVal val="hidden"/>
                                      </p:to>
                                    </p:set>
                                  </p:childTnLst>
                                </p:cTn>
                              </p:par>
                            </p:childTnLst>
                          </p:cTn>
                        </p:par>
                        <p:par>
                          <p:cTn id="74" fill="hold">
                            <p:stCondLst>
                              <p:cond delay="500"/>
                            </p:stCondLst>
                            <p:childTnLst>
                              <p:par>
                                <p:cTn id="75" presetID="22" presetClass="entr" presetSubtype="1" fill="hold" grpId="0" nodeType="afterEffect">
                                  <p:stCondLst>
                                    <p:cond delay="0"/>
                                  </p:stCondLst>
                                  <p:childTnLst>
                                    <p:set>
                                      <p:cBhvr>
                                        <p:cTn id="76" dur="1" fill="hold">
                                          <p:stCondLst>
                                            <p:cond delay="0"/>
                                          </p:stCondLst>
                                        </p:cTn>
                                        <p:tgtEl>
                                          <p:spTgt spid="57392"/>
                                        </p:tgtEl>
                                        <p:attrNameLst>
                                          <p:attrName>style.visibility</p:attrName>
                                        </p:attrNameLst>
                                      </p:cBhvr>
                                      <p:to>
                                        <p:strVal val="visible"/>
                                      </p:to>
                                    </p:set>
                                    <p:animEffect transition="in" filter="wipe(up)">
                                      <p:cBhvr>
                                        <p:cTn id="77" dur="500"/>
                                        <p:tgtEl>
                                          <p:spTgt spid="57392"/>
                                        </p:tgtEl>
                                      </p:cBhvr>
                                    </p:animEffect>
                                  </p:childTnLst>
                                </p:cTn>
                              </p:par>
                            </p:childTnLst>
                          </p:cTn>
                        </p:par>
                        <p:par>
                          <p:cTn id="78" fill="hold">
                            <p:stCondLst>
                              <p:cond delay="1000"/>
                            </p:stCondLst>
                            <p:childTnLst>
                              <p:par>
                                <p:cTn id="79" presetID="22" presetClass="entr" presetSubtype="1" fill="hold" nodeType="afterEffect">
                                  <p:stCondLst>
                                    <p:cond delay="0"/>
                                  </p:stCondLst>
                                  <p:childTnLst>
                                    <p:set>
                                      <p:cBhvr>
                                        <p:cTn id="80" dur="1" fill="hold">
                                          <p:stCondLst>
                                            <p:cond delay="0"/>
                                          </p:stCondLst>
                                        </p:cTn>
                                        <p:tgtEl>
                                          <p:spTgt spid="57375"/>
                                        </p:tgtEl>
                                        <p:attrNameLst>
                                          <p:attrName>style.visibility</p:attrName>
                                        </p:attrNameLst>
                                      </p:cBhvr>
                                      <p:to>
                                        <p:strVal val="visible"/>
                                      </p:to>
                                    </p:set>
                                    <p:animEffect transition="in" filter="wipe(up)">
                                      <p:cBhvr>
                                        <p:cTn id="81" dur="500"/>
                                        <p:tgtEl>
                                          <p:spTgt spid="573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8" grpId="0" animBg="1"/>
      <p:bldP spid="57349" grpId="0" animBg="1"/>
      <p:bldP spid="57391" grpId="0" animBg="1"/>
      <p:bldP spid="57392" grpId="0" animBg="1"/>
      <p:bldP spid="57393" grpId="0" animBg="1"/>
      <p:bldP spid="57394" grpId="0" animBg="1"/>
      <p:bldP spid="57394" grpId="1" animBg="1"/>
      <p:bldP spid="57394" grpId="2" animBg="1"/>
      <p:bldP spid="57395" grpId="0" animBg="1"/>
      <p:bldP spid="57395" grpId="1" animBg="1"/>
      <p:bldP spid="57395" grpId="2" animBg="1"/>
      <p:bldP spid="57396" grpId="0" animBg="1"/>
      <p:bldP spid="57396" grpId="1" animBg="1"/>
      <p:bldP spid="57396" grpId="2" animBg="1"/>
      <p:bldP spid="5739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altLang="zh-CN" dirty="0"/>
              <a:t>1.1.3 </a:t>
            </a:r>
            <a:r>
              <a:rPr lang="zh-CN" altLang="en-US" dirty="0"/>
              <a:t>嵌入式系统与单片机的区别</a:t>
            </a:r>
          </a:p>
        </p:txBody>
      </p:sp>
      <p:sp>
        <p:nvSpPr>
          <p:cNvPr id="14338" name="Rectangle 2"/>
          <p:cNvSpPr>
            <a:spLocks noGrp="1" noChangeArrowheads="1"/>
          </p:cNvSpPr>
          <p:nvPr>
            <p:ph idx="1"/>
          </p:nvPr>
        </p:nvSpPr>
        <p:spPr>
          <a:xfrm>
            <a:off x="610196" y="2156346"/>
            <a:ext cx="10971609" cy="3969420"/>
          </a:xfrm>
        </p:spPr>
        <p:txBody>
          <a:bodyPr/>
          <a:lstStyle/>
          <a:p>
            <a:pPr algn="just">
              <a:lnSpc>
                <a:spcPct val="80000"/>
              </a:lnSpc>
            </a:pPr>
            <a:r>
              <a:rPr kumimoji="1" lang="zh-CN" altLang="en-US"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目前嵌入式系统的主流是以</a:t>
            </a:r>
            <a:r>
              <a:rPr kumimoji="1" lang="en-US" altLang="zh-CN" sz="3200" dirty="0">
                <a:solidFill>
                  <a:srgbClr val="00B05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32</a:t>
            </a:r>
            <a:r>
              <a:rPr kumimoji="1" lang="zh-CN" altLang="en-US" sz="3200" dirty="0">
                <a:solidFill>
                  <a:srgbClr val="00B05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位</a:t>
            </a:r>
            <a:r>
              <a:rPr kumimoji="1" lang="zh-CN" altLang="en-US"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嵌入式微处理器为核心的硬件设计和基于</a:t>
            </a:r>
            <a:r>
              <a:rPr kumimoji="1" lang="zh-CN" altLang="en-US" sz="3200" dirty="0">
                <a:solidFill>
                  <a:srgbClr val="0070C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实时操作系统</a:t>
            </a:r>
            <a:r>
              <a:rPr kumimoji="1" lang="zh-CN" altLang="en-US"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a:t>
            </a:r>
            <a:r>
              <a:rPr kumimoji="1" lang="en-US" altLang="zh-CN"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RTOS</a:t>
            </a:r>
            <a:r>
              <a:rPr kumimoji="1" lang="zh-CN" altLang="en-US"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）的软件设计</a:t>
            </a:r>
          </a:p>
          <a:p>
            <a:pPr algn="just">
              <a:lnSpc>
                <a:spcPct val="80000"/>
              </a:lnSpc>
            </a:pPr>
            <a:r>
              <a:rPr kumimoji="1" lang="zh-CN" altLang="en-US"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单片机系统多为</a:t>
            </a:r>
            <a:r>
              <a:rPr kumimoji="1" lang="en-US" altLang="zh-CN"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4</a:t>
            </a:r>
            <a:r>
              <a:rPr kumimoji="1" lang="zh-CN" altLang="en-US"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位、</a:t>
            </a:r>
            <a:r>
              <a:rPr kumimoji="1" lang="en-US" altLang="zh-CN"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8</a:t>
            </a:r>
            <a:r>
              <a:rPr kumimoji="1" lang="zh-CN" altLang="en-US"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位、</a:t>
            </a:r>
            <a:r>
              <a:rPr kumimoji="1" lang="en-US" altLang="zh-CN"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16</a:t>
            </a:r>
            <a:r>
              <a:rPr kumimoji="1" lang="zh-CN" altLang="en-US"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位机，</a:t>
            </a:r>
            <a:r>
              <a:rPr kumimoji="1" lang="zh-CN" altLang="en-US" sz="3200" dirty="0">
                <a:solidFill>
                  <a:srgbClr val="FF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不适合</a:t>
            </a:r>
            <a:r>
              <a:rPr kumimoji="1" lang="zh-CN" altLang="en-US"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运行操作系统，难以进行较为复杂的运算及处理功能</a:t>
            </a:r>
          </a:p>
          <a:p>
            <a:pPr algn="just">
              <a:lnSpc>
                <a:spcPct val="80000"/>
              </a:lnSpc>
            </a:pPr>
            <a:r>
              <a:rPr kumimoji="1" lang="zh-CN" altLang="en-US"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嵌入式系统强调基于平台的设计、</a:t>
            </a:r>
            <a:r>
              <a:rPr kumimoji="1" lang="zh-CN" altLang="en-US" sz="3200" dirty="0">
                <a:solidFill>
                  <a:srgbClr val="FF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软硬件协同设计</a:t>
            </a:r>
            <a:r>
              <a:rPr kumimoji="1" lang="zh-CN" altLang="en-US"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，单片机大多采用软硬件流水设计</a:t>
            </a:r>
          </a:p>
          <a:p>
            <a:pPr algn="just">
              <a:lnSpc>
                <a:spcPct val="80000"/>
              </a:lnSpc>
            </a:pPr>
            <a:r>
              <a:rPr kumimoji="1" lang="zh-CN" altLang="en-US"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嵌入式系统设计的</a:t>
            </a:r>
            <a:r>
              <a:rPr kumimoji="1" lang="zh-CN" altLang="en-US" sz="3200" dirty="0">
                <a:solidFill>
                  <a:srgbClr val="FF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核心是软件设计</a:t>
            </a:r>
            <a:r>
              <a:rPr kumimoji="1" lang="zh-CN" altLang="en-US"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（占</a:t>
            </a:r>
            <a:r>
              <a:rPr kumimoji="1" lang="en-US" altLang="zh-CN"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70%</a:t>
            </a:r>
            <a:r>
              <a:rPr kumimoji="1" lang="zh-CN" altLang="en-US"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左右的工作量），单片机系统软硬件设计所占比例</a:t>
            </a:r>
            <a:r>
              <a:rPr kumimoji="1" lang="zh-CN" altLang="en-US" sz="3200" dirty="0">
                <a:solidFill>
                  <a:srgbClr val="FF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基本相同</a:t>
            </a:r>
            <a:endParaRPr lang="zh-CN" altLang="en-US" sz="3200" dirty="0">
              <a:solidFill>
                <a:srgbClr val="FF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p:txBody>
      </p:sp>
      <p:sp>
        <p:nvSpPr>
          <p:cNvPr id="14340" name="Text Box 4"/>
          <p:cNvSpPr txBox="1">
            <a:spLocks noChangeArrowheads="1"/>
          </p:cNvSpPr>
          <p:nvPr/>
        </p:nvSpPr>
        <p:spPr bwMode="auto">
          <a:xfrm>
            <a:off x="543287" y="1266277"/>
            <a:ext cx="4716356"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3200" b="1" dirty="0">
                <a:solidFill>
                  <a:srgbClr val="FF0000"/>
                </a:solidFill>
                <a:latin typeface="华文新魏" panose="02010800040101010101" pitchFamily="2" charset="-122"/>
                <a:ea typeface="华文新魏" panose="02010800040101010101" pitchFamily="2" charset="-122"/>
              </a:rPr>
              <a:t>嵌入式系统 </a:t>
            </a:r>
            <a:r>
              <a:rPr kumimoji="1" lang="zh-CN" altLang="en-US" sz="3200" b="1" dirty="0">
                <a:solidFill>
                  <a:srgbClr val="FF0000"/>
                </a:solidFill>
                <a:latin typeface="华文新魏" panose="02010800040101010101" pitchFamily="2" charset="-122"/>
                <a:ea typeface="华文新魏" panose="02010800040101010101" pitchFamily="2" charset="-122"/>
                <a:sym typeface="Symbol" panose="05050102010706020507" pitchFamily="18" charset="2"/>
              </a:rPr>
              <a:t> </a:t>
            </a:r>
            <a:r>
              <a:rPr kumimoji="1" lang="zh-CN" altLang="en-US" sz="3200" b="1" dirty="0">
                <a:solidFill>
                  <a:srgbClr val="FF0000"/>
                </a:solidFill>
                <a:latin typeface="华文新魏" panose="02010800040101010101" pitchFamily="2" charset="-122"/>
                <a:ea typeface="华文新魏" panose="02010800040101010101" pitchFamily="2" charset="-122"/>
              </a:rPr>
              <a:t>单片机系统</a:t>
            </a:r>
            <a:endParaRPr lang="zh-CN" altLang="en-US" sz="3200" dirty="0">
              <a:solidFill>
                <a:srgbClr val="FF0000"/>
              </a:solidFill>
              <a:latin typeface="华文新魏" panose="02010800040101010101" pitchFamily="2" charset="-122"/>
              <a:ea typeface="华文新魏" panose="02010800040101010101" pitchFamily="2" charset="-122"/>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时间管理</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36867"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68" name="AutoShape 4"/>
          <p:cNvSpPr>
            <a:spLocks noChangeArrowheads="1"/>
          </p:cNvSpPr>
          <p:nvPr/>
        </p:nvSpPr>
        <p:spPr bwMode="gray">
          <a:xfrm>
            <a:off x="6230939" y="651868"/>
            <a:ext cx="3438525"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400" b="1">
                <a:solidFill>
                  <a:schemeClr val="bg1"/>
                </a:solidFill>
              </a:rPr>
              <a:t>OSTimeDly()</a:t>
            </a:r>
          </a:p>
        </p:txBody>
      </p:sp>
      <p:sp>
        <p:nvSpPr>
          <p:cNvPr id="59421" name="Rectangle 29"/>
          <p:cNvSpPr>
            <a:spLocks noChangeArrowheads="1"/>
          </p:cNvSpPr>
          <p:nvPr/>
        </p:nvSpPr>
        <p:spPr bwMode="auto">
          <a:xfrm>
            <a:off x="2316163" y="1355726"/>
            <a:ext cx="73533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2000">
                <a:ea typeface="华文新魏" panose="02010800040101010101" pitchFamily="2" charset="-122"/>
              </a:rPr>
              <a:t>      </a:t>
            </a:r>
            <a:r>
              <a:rPr kumimoji="1" lang="zh-CN" altLang="en-US" sz="2000">
                <a:ea typeface="华文新魏" panose="02010800040101010101" pitchFamily="2" charset="-122"/>
              </a:rPr>
              <a:t>下面我们设计一个任务，让一个</a:t>
            </a:r>
            <a:r>
              <a:rPr kumimoji="1" lang="en-US" altLang="zh-CN" sz="2000">
                <a:ea typeface="华文新魏" panose="02010800040101010101" pitchFamily="2" charset="-122"/>
              </a:rPr>
              <a:t>LED</a:t>
            </a:r>
            <a:r>
              <a:rPr kumimoji="1" lang="zh-CN" altLang="en-US" sz="2000">
                <a:ea typeface="华文新魏" panose="02010800040101010101" pitchFamily="2" charset="-122"/>
              </a:rPr>
              <a:t>以</a:t>
            </a:r>
            <a:r>
              <a:rPr kumimoji="1" lang="en-US" altLang="zh-CN" sz="2000">
                <a:ea typeface="华文新魏" panose="02010800040101010101" pitchFamily="2" charset="-122"/>
              </a:rPr>
              <a:t>50</a:t>
            </a:r>
            <a:r>
              <a:rPr kumimoji="1" lang="zh-CN" altLang="en-US" sz="2000">
                <a:ea typeface="华文新魏" panose="02010800040101010101" pitchFamily="2" charset="-122"/>
              </a:rPr>
              <a:t>个时钟节拍为单位闪耀，说明</a:t>
            </a:r>
            <a:r>
              <a:rPr kumimoji="1" lang="en-US" altLang="zh-CN" sz="2000">
                <a:ea typeface="华文新魏" panose="02010800040101010101" pitchFamily="2" charset="-122"/>
              </a:rPr>
              <a:t>OSTimeDly()</a:t>
            </a:r>
            <a:r>
              <a:rPr kumimoji="1" lang="zh-CN" altLang="en-US" sz="2000">
                <a:ea typeface="华文新魏" panose="02010800040101010101" pitchFamily="2" charset="-122"/>
              </a:rPr>
              <a:t>函数的用途。由于篇幅关系，只给出任务主要处理代码。</a:t>
            </a:r>
          </a:p>
        </p:txBody>
      </p:sp>
      <p:sp>
        <p:nvSpPr>
          <p:cNvPr id="59422" name="Rectangle 30"/>
          <p:cNvSpPr>
            <a:spLocks noChangeArrowheads="1"/>
          </p:cNvSpPr>
          <p:nvPr/>
        </p:nvSpPr>
        <p:spPr bwMode="auto">
          <a:xfrm>
            <a:off x="2459038" y="2503488"/>
            <a:ext cx="2773362" cy="2546350"/>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1600"/>
              <a:t>void  TaskLED (void  *pdata)</a:t>
            </a:r>
          </a:p>
          <a:p>
            <a:pPr algn="just">
              <a:spcBef>
                <a:spcPct val="0"/>
              </a:spcBef>
              <a:buClrTx/>
              <a:buFontTx/>
              <a:buNone/>
            </a:pPr>
            <a:r>
              <a:rPr kumimoji="1" lang="en-US" altLang="zh-CN" sz="1600"/>
              <a:t>{</a:t>
            </a:r>
          </a:p>
          <a:p>
            <a:pPr algn="just">
              <a:spcBef>
                <a:spcPct val="0"/>
              </a:spcBef>
              <a:buClrTx/>
              <a:buFontTx/>
              <a:buNone/>
            </a:pPr>
            <a:r>
              <a:rPr kumimoji="1" lang="en-US" altLang="zh-CN" sz="1600"/>
              <a:t>      ……</a:t>
            </a:r>
          </a:p>
          <a:p>
            <a:pPr algn="just">
              <a:spcBef>
                <a:spcPct val="0"/>
              </a:spcBef>
              <a:buClrTx/>
              <a:buFontTx/>
              <a:buNone/>
            </a:pPr>
            <a:r>
              <a:rPr kumimoji="1" lang="en-US" altLang="zh-CN" sz="1600"/>
              <a:t>      while (1) {</a:t>
            </a:r>
          </a:p>
          <a:p>
            <a:pPr algn="just">
              <a:spcBef>
                <a:spcPct val="0"/>
              </a:spcBef>
              <a:buClrTx/>
              <a:buFontTx/>
              <a:buNone/>
            </a:pPr>
            <a:r>
              <a:rPr kumimoji="1" lang="en-US" altLang="zh-CN" sz="1600"/>
              <a:t>             IO0CLR = LED1; </a:t>
            </a:r>
          </a:p>
          <a:p>
            <a:pPr algn="just">
              <a:spcBef>
                <a:spcPct val="0"/>
              </a:spcBef>
              <a:buClrTx/>
              <a:buFontTx/>
              <a:buNone/>
            </a:pPr>
            <a:r>
              <a:rPr kumimoji="1" lang="en-US" altLang="zh-CN" sz="1600"/>
              <a:t>             OSTimeDly(25);         </a:t>
            </a:r>
          </a:p>
          <a:p>
            <a:pPr algn="just">
              <a:spcBef>
                <a:spcPct val="0"/>
              </a:spcBef>
              <a:buClrTx/>
              <a:buFontTx/>
              <a:buNone/>
            </a:pPr>
            <a:r>
              <a:rPr kumimoji="1" lang="en-US" altLang="zh-CN" sz="1600"/>
              <a:t>             IO0SET = LED1;        </a:t>
            </a:r>
          </a:p>
          <a:p>
            <a:pPr algn="just">
              <a:spcBef>
                <a:spcPct val="0"/>
              </a:spcBef>
              <a:buClrTx/>
              <a:buFontTx/>
              <a:buNone/>
            </a:pPr>
            <a:r>
              <a:rPr kumimoji="1" lang="en-US" altLang="zh-CN" sz="1600"/>
              <a:t>             OSTimeDly(25);         </a:t>
            </a:r>
          </a:p>
          <a:p>
            <a:pPr algn="just">
              <a:spcBef>
                <a:spcPct val="0"/>
              </a:spcBef>
              <a:buClrTx/>
              <a:buFontTx/>
              <a:buNone/>
            </a:pPr>
            <a:r>
              <a:rPr kumimoji="1" lang="en-US" altLang="zh-CN" sz="1600"/>
              <a:t>      }</a:t>
            </a:r>
          </a:p>
          <a:p>
            <a:pPr algn="just">
              <a:spcBef>
                <a:spcPct val="0"/>
              </a:spcBef>
              <a:buClrTx/>
              <a:buFontTx/>
              <a:buNone/>
            </a:pPr>
            <a:r>
              <a:rPr kumimoji="1" lang="en-US" altLang="zh-CN" sz="1600"/>
              <a:t>}</a:t>
            </a:r>
          </a:p>
        </p:txBody>
      </p:sp>
      <p:sp>
        <p:nvSpPr>
          <p:cNvPr id="59425" name="Rectangle 33"/>
          <p:cNvSpPr>
            <a:spLocks noChangeArrowheads="1"/>
          </p:cNvSpPr>
          <p:nvPr/>
        </p:nvSpPr>
        <p:spPr bwMode="auto">
          <a:xfrm>
            <a:off x="2459038" y="3786188"/>
            <a:ext cx="2773362" cy="247650"/>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59457" name="Group 65"/>
          <p:cNvGrpSpPr/>
          <p:nvPr/>
        </p:nvGrpSpPr>
        <p:grpSpPr bwMode="auto">
          <a:xfrm>
            <a:off x="5222876" y="3668713"/>
            <a:ext cx="2474913" cy="336550"/>
            <a:chOff x="2540" y="2085"/>
            <a:chExt cx="1559" cy="212"/>
          </a:xfrm>
        </p:grpSpPr>
        <p:grpSp>
          <p:nvGrpSpPr>
            <p:cNvPr id="36905" name="Group 37"/>
            <p:cNvGrpSpPr/>
            <p:nvPr/>
          </p:nvGrpSpPr>
          <p:grpSpPr bwMode="auto">
            <a:xfrm>
              <a:off x="2792" y="2085"/>
              <a:ext cx="1307" cy="212"/>
              <a:chOff x="2645" y="1780"/>
              <a:chExt cx="944" cy="749"/>
            </a:xfrm>
          </p:grpSpPr>
          <p:sp>
            <p:nvSpPr>
              <p:cNvPr id="36907" name="Rectangle 38"/>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延时</a:t>
                </a:r>
                <a:r>
                  <a:rPr kumimoji="1" lang="en-US" altLang="zh-CN" sz="1600"/>
                  <a:t>25</a:t>
                </a:r>
                <a:r>
                  <a:rPr kumimoji="1" lang="zh-CN" altLang="en-US" sz="1600"/>
                  <a:t>个节拍 </a:t>
                </a:r>
              </a:p>
            </p:txBody>
          </p:sp>
          <p:sp>
            <p:nvSpPr>
              <p:cNvPr id="36908" name="AutoShape 39"/>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36906" name="Freeform 40"/>
            <p:cNvSpPr/>
            <p:nvPr/>
          </p:nvSpPr>
          <p:spPr bwMode="auto">
            <a:xfrm rot="5400000">
              <a:off x="2631" y="2090"/>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9458" name="Group 66"/>
          <p:cNvGrpSpPr/>
          <p:nvPr/>
        </p:nvGrpSpPr>
        <p:grpSpPr bwMode="auto">
          <a:xfrm>
            <a:off x="5222876" y="3067050"/>
            <a:ext cx="3465513" cy="336550"/>
            <a:chOff x="2540" y="1969"/>
            <a:chExt cx="2183" cy="212"/>
          </a:xfrm>
        </p:grpSpPr>
        <p:grpSp>
          <p:nvGrpSpPr>
            <p:cNvPr id="36901" name="Group 42"/>
            <p:cNvGrpSpPr/>
            <p:nvPr/>
          </p:nvGrpSpPr>
          <p:grpSpPr bwMode="auto">
            <a:xfrm>
              <a:off x="2792" y="1969"/>
              <a:ext cx="1931" cy="212"/>
              <a:chOff x="2645" y="1815"/>
              <a:chExt cx="944" cy="679"/>
            </a:xfrm>
          </p:grpSpPr>
          <p:sp>
            <p:nvSpPr>
              <p:cNvPr id="36903" name="Rectangle 43"/>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循坏控制</a:t>
                </a:r>
                <a:r>
                  <a:rPr kumimoji="1" lang="en-US" altLang="zh-CN" sz="1600"/>
                  <a:t>LED</a:t>
                </a:r>
                <a:r>
                  <a:rPr kumimoji="1" lang="zh-CN" altLang="en-US" sz="1600"/>
                  <a:t>以固定频率闪烁</a:t>
                </a:r>
              </a:p>
            </p:txBody>
          </p:sp>
          <p:sp>
            <p:nvSpPr>
              <p:cNvPr id="36904" name="AutoShape 44"/>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36902" name="Freeform 45"/>
            <p:cNvSpPr/>
            <p:nvPr/>
          </p:nvSpPr>
          <p:spPr bwMode="auto">
            <a:xfrm rot="5400000">
              <a:off x="2631" y="1984"/>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9438" name="Rectangle 46"/>
          <p:cNvSpPr>
            <a:spLocks noChangeArrowheads="1"/>
          </p:cNvSpPr>
          <p:nvPr/>
        </p:nvSpPr>
        <p:spPr bwMode="auto">
          <a:xfrm>
            <a:off x="2459038" y="4033838"/>
            <a:ext cx="2773362" cy="247650"/>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59439" name="Rectangle 47"/>
          <p:cNvSpPr>
            <a:spLocks noChangeArrowheads="1"/>
          </p:cNvSpPr>
          <p:nvPr/>
        </p:nvSpPr>
        <p:spPr bwMode="auto">
          <a:xfrm>
            <a:off x="2459038" y="3538538"/>
            <a:ext cx="2773362" cy="247650"/>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59440" name="Rectangle 48"/>
          <p:cNvSpPr>
            <a:spLocks noChangeArrowheads="1"/>
          </p:cNvSpPr>
          <p:nvPr/>
        </p:nvSpPr>
        <p:spPr bwMode="auto">
          <a:xfrm>
            <a:off x="2459038" y="4281488"/>
            <a:ext cx="2773362" cy="247650"/>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59459" name="Group 67"/>
          <p:cNvGrpSpPr/>
          <p:nvPr/>
        </p:nvGrpSpPr>
        <p:grpSpPr bwMode="auto">
          <a:xfrm>
            <a:off x="5222876" y="3376613"/>
            <a:ext cx="2474913" cy="336550"/>
            <a:chOff x="2823" y="2164"/>
            <a:chExt cx="1559" cy="212"/>
          </a:xfrm>
        </p:grpSpPr>
        <p:grpSp>
          <p:nvGrpSpPr>
            <p:cNvPr id="36897" name="Group 50"/>
            <p:cNvGrpSpPr/>
            <p:nvPr/>
          </p:nvGrpSpPr>
          <p:grpSpPr bwMode="auto">
            <a:xfrm>
              <a:off x="3075" y="2164"/>
              <a:ext cx="1307" cy="212"/>
              <a:chOff x="2645" y="1780"/>
              <a:chExt cx="944" cy="749"/>
            </a:xfrm>
          </p:grpSpPr>
          <p:sp>
            <p:nvSpPr>
              <p:cNvPr id="36899" name="Rectangle 51"/>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点亮</a:t>
                </a:r>
                <a:r>
                  <a:rPr kumimoji="1" lang="en-US" altLang="zh-CN" sz="1600"/>
                  <a:t>LED</a:t>
                </a:r>
              </a:p>
            </p:txBody>
          </p:sp>
          <p:sp>
            <p:nvSpPr>
              <p:cNvPr id="36900" name="AutoShape 52"/>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36898" name="Freeform 53"/>
            <p:cNvSpPr/>
            <p:nvPr/>
          </p:nvSpPr>
          <p:spPr bwMode="auto">
            <a:xfrm rot="5400000">
              <a:off x="2914" y="2169"/>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9461" name="Group 69"/>
          <p:cNvGrpSpPr/>
          <p:nvPr/>
        </p:nvGrpSpPr>
        <p:grpSpPr bwMode="auto">
          <a:xfrm>
            <a:off x="5222876" y="4252913"/>
            <a:ext cx="2474913" cy="336550"/>
            <a:chOff x="2823" y="2716"/>
            <a:chExt cx="1559" cy="212"/>
          </a:xfrm>
        </p:grpSpPr>
        <p:grpSp>
          <p:nvGrpSpPr>
            <p:cNvPr id="36893" name="Group 55"/>
            <p:cNvGrpSpPr/>
            <p:nvPr/>
          </p:nvGrpSpPr>
          <p:grpSpPr bwMode="auto">
            <a:xfrm>
              <a:off x="3075" y="2716"/>
              <a:ext cx="1307" cy="212"/>
              <a:chOff x="2645" y="1780"/>
              <a:chExt cx="944" cy="749"/>
            </a:xfrm>
          </p:grpSpPr>
          <p:sp>
            <p:nvSpPr>
              <p:cNvPr id="36895" name="Rectangle 56"/>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延时</a:t>
                </a:r>
                <a:r>
                  <a:rPr kumimoji="1" lang="en-US" altLang="zh-CN" sz="1600"/>
                  <a:t>25</a:t>
                </a:r>
                <a:r>
                  <a:rPr kumimoji="1" lang="zh-CN" altLang="en-US" sz="1600"/>
                  <a:t>个节拍 </a:t>
                </a:r>
              </a:p>
            </p:txBody>
          </p:sp>
          <p:sp>
            <p:nvSpPr>
              <p:cNvPr id="36896" name="AutoShape 57"/>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36894" name="Freeform 58"/>
            <p:cNvSpPr/>
            <p:nvPr/>
          </p:nvSpPr>
          <p:spPr bwMode="auto">
            <a:xfrm rot="5400000">
              <a:off x="2914" y="2721"/>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9460" name="Group 68"/>
          <p:cNvGrpSpPr/>
          <p:nvPr/>
        </p:nvGrpSpPr>
        <p:grpSpPr bwMode="auto">
          <a:xfrm>
            <a:off x="5222876" y="3962400"/>
            <a:ext cx="2474913" cy="336550"/>
            <a:chOff x="2823" y="2533"/>
            <a:chExt cx="1559" cy="212"/>
          </a:xfrm>
        </p:grpSpPr>
        <p:grpSp>
          <p:nvGrpSpPr>
            <p:cNvPr id="36889" name="Group 60"/>
            <p:cNvGrpSpPr/>
            <p:nvPr/>
          </p:nvGrpSpPr>
          <p:grpSpPr bwMode="auto">
            <a:xfrm>
              <a:off x="3075" y="2533"/>
              <a:ext cx="1307" cy="212"/>
              <a:chOff x="2645" y="1780"/>
              <a:chExt cx="944" cy="749"/>
            </a:xfrm>
          </p:grpSpPr>
          <p:sp>
            <p:nvSpPr>
              <p:cNvPr id="36891" name="Rectangle 61"/>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熄灭</a:t>
                </a:r>
                <a:r>
                  <a:rPr kumimoji="1" lang="en-US" altLang="zh-CN" sz="1600"/>
                  <a:t>LED</a:t>
                </a:r>
              </a:p>
            </p:txBody>
          </p:sp>
          <p:sp>
            <p:nvSpPr>
              <p:cNvPr id="36892" name="AutoShape 62"/>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36890" name="Freeform 63"/>
            <p:cNvSpPr/>
            <p:nvPr/>
          </p:nvSpPr>
          <p:spPr bwMode="auto">
            <a:xfrm rot="5400000">
              <a:off x="2914" y="2538"/>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9456" name="Rectangle 64"/>
          <p:cNvSpPr>
            <a:spLocks noChangeArrowheads="1"/>
          </p:cNvSpPr>
          <p:nvPr/>
        </p:nvSpPr>
        <p:spPr bwMode="auto">
          <a:xfrm>
            <a:off x="2459038" y="3290888"/>
            <a:ext cx="2773362" cy="247650"/>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59469" name="Group 77"/>
          <p:cNvGrpSpPr/>
          <p:nvPr/>
        </p:nvGrpSpPr>
        <p:grpSpPr bwMode="auto">
          <a:xfrm>
            <a:off x="5222876" y="2728913"/>
            <a:ext cx="2474913" cy="366712"/>
            <a:chOff x="2823" y="1763"/>
            <a:chExt cx="1559" cy="231"/>
          </a:xfrm>
        </p:grpSpPr>
        <p:grpSp>
          <p:nvGrpSpPr>
            <p:cNvPr id="36885" name="Group 71"/>
            <p:cNvGrpSpPr/>
            <p:nvPr/>
          </p:nvGrpSpPr>
          <p:grpSpPr bwMode="auto">
            <a:xfrm>
              <a:off x="3075" y="1763"/>
              <a:ext cx="1307" cy="212"/>
              <a:chOff x="2645" y="1815"/>
              <a:chExt cx="944" cy="679"/>
            </a:xfrm>
          </p:grpSpPr>
          <p:sp>
            <p:nvSpPr>
              <p:cNvPr id="36887" name="Rectangle 72"/>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初始化代码</a:t>
                </a:r>
              </a:p>
            </p:txBody>
          </p:sp>
          <p:sp>
            <p:nvSpPr>
              <p:cNvPr id="36888" name="AutoShape 73"/>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36886" name="Freeform 74"/>
            <p:cNvSpPr/>
            <p:nvPr/>
          </p:nvSpPr>
          <p:spPr bwMode="auto">
            <a:xfrm rot="5400000">
              <a:off x="2886" y="1806"/>
              <a:ext cx="125"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9467" name="Rectangle 75"/>
          <p:cNvSpPr>
            <a:spLocks noChangeArrowheads="1"/>
          </p:cNvSpPr>
          <p:nvPr/>
        </p:nvSpPr>
        <p:spPr bwMode="auto">
          <a:xfrm>
            <a:off x="2459038" y="3043238"/>
            <a:ext cx="2773362" cy="247650"/>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59470" name="Rectangle 78"/>
          <p:cNvSpPr>
            <a:spLocks noChangeArrowheads="1"/>
          </p:cNvSpPr>
          <p:nvPr/>
        </p:nvSpPr>
        <p:spPr bwMode="auto">
          <a:xfrm>
            <a:off x="2343150" y="5330825"/>
            <a:ext cx="73533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eaLnBrk="1" hangingPunct="1">
              <a:spcBef>
                <a:spcPct val="0"/>
              </a:spcBef>
              <a:buClrTx/>
              <a:buFontTx/>
              <a:buNone/>
            </a:pPr>
            <a:r>
              <a:rPr kumimoji="1" lang="zh-CN" altLang="en-US" sz="1800">
                <a:ea typeface="黑体" panose="02010609060101010101" pitchFamily="49" charset="-122"/>
              </a:rPr>
              <a:t>注意：上面的设计是</a:t>
            </a:r>
            <a:r>
              <a:rPr kumimoji="1" lang="en-US" altLang="zh-CN" sz="1800">
                <a:ea typeface="黑体" panose="02010609060101010101" pitchFamily="49" charset="-122"/>
              </a:rPr>
              <a:t>OSTimeDly() </a:t>
            </a:r>
            <a:r>
              <a:rPr kumimoji="1" lang="zh-CN" altLang="en-US" sz="1800">
                <a:ea typeface="黑体" panose="02010609060101010101" pitchFamily="49" charset="-122"/>
              </a:rPr>
              <a:t>控制任务的周期性执行，还可以用它来控制任务的运行节拍。</a:t>
            </a:r>
          </a:p>
        </p:txBody>
      </p:sp>
      <p:sp>
        <p:nvSpPr>
          <p:cNvPr id="59471" name="Rectangle 79"/>
          <p:cNvSpPr>
            <a:spLocks noChangeArrowheads="1"/>
          </p:cNvSpPr>
          <p:nvPr/>
        </p:nvSpPr>
        <p:spPr bwMode="auto">
          <a:xfrm>
            <a:off x="2409825" y="2384426"/>
            <a:ext cx="7259638" cy="2767013"/>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9421"/>
                                        </p:tgtEl>
                                        <p:attrNameLst>
                                          <p:attrName>style.visibility</p:attrName>
                                        </p:attrNameLst>
                                      </p:cBhvr>
                                      <p:to>
                                        <p:strVal val="visible"/>
                                      </p:to>
                                    </p:set>
                                    <p:animEffect transition="in" filter="blinds(horizontal)">
                                      <p:cBhvr>
                                        <p:cTn id="7" dur="500"/>
                                        <p:tgtEl>
                                          <p:spTgt spid="59421"/>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59471"/>
                                        </p:tgtEl>
                                        <p:attrNameLst>
                                          <p:attrName>style.visibility</p:attrName>
                                        </p:attrNameLst>
                                      </p:cBhvr>
                                      <p:to>
                                        <p:strVal val="visible"/>
                                      </p:to>
                                    </p:set>
                                    <p:animEffect transition="in" filter="slide(fromBottom)">
                                      <p:cBhvr>
                                        <p:cTn id="11" dur="500"/>
                                        <p:tgtEl>
                                          <p:spTgt spid="59471"/>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594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59467"/>
                                        </p:tgtEl>
                                        <p:attrNameLst>
                                          <p:attrName>style.visibility</p:attrName>
                                        </p:attrNameLst>
                                      </p:cBhvr>
                                      <p:to>
                                        <p:strVal val="visible"/>
                                      </p:to>
                                    </p:set>
                                    <p:animEffect transition="in" filter="wipe(up)">
                                      <p:cBhvr>
                                        <p:cTn id="19" dur="500"/>
                                        <p:tgtEl>
                                          <p:spTgt spid="59467"/>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59469"/>
                                        </p:tgtEl>
                                        <p:attrNameLst>
                                          <p:attrName>style.visibility</p:attrName>
                                        </p:attrNameLst>
                                      </p:cBhvr>
                                      <p:to>
                                        <p:strVal val="visible"/>
                                      </p:to>
                                    </p:set>
                                    <p:animEffect transition="in" filter="wipe(left)">
                                      <p:cBhvr>
                                        <p:cTn id="23" dur="500"/>
                                        <p:tgtEl>
                                          <p:spTgt spid="59469"/>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59439"/>
                                        </p:tgtEl>
                                        <p:attrNameLst>
                                          <p:attrName>style.visibility</p:attrName>
                                        </p:attrNameLst>
                                      </p:cBhvr>
                                      <p:to>
                                        <p:strVal val="visible"/>
                                      </p:to>
                                    </p:set>
                                    <p:animEffect transition="in" filter="wipe(up)">
                                      <p:cBhvr>
                                        <p:cTn id="27" dur="500"/>
                                        <p:tgtEl>
                                          <p:spTgt spid="59439"/>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59459"/>
                                        </p:tgtEl>
                                        <p:attrNameLst>
                                          <p:attrName>style.visibility</p:attrName>
                                        </p:attrNameLst>
                                      </p:cBhvr>
                                      <p:to>
                                        <p:strVal val="visible"/>
                                      </p:to>
                                    </p:set>
                                    <p:animEffect transition="in" filter="wipe(left)">
                                      <p:cBhvr>
                                        <p:cTn id="31" dur="500"/>
                                        <p:tgtEl>
                                          <p:spTgt spid="59459"/>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59425"/>
                                        </p:tgtEl>
                                        <p:attrNameLst>
                                          <p:attrName>style.visibility</p:attrName>
                                        </p:attrNameLst>
                                      </p:cBhvr>
                                      <p:to>
                                        <p:strVal val="visible"/>
                                      </p:to>
                                    </p:set>
                                    <p:animEffect transition="in" filter="wipe(up)">
                                      <p:cBhvr>
                                        <p:cTn id="35" dur="500"/>
                                        <p:tgtEl>
                                          <p:spTgt spid="59425"/>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59457"/>
                                        </p:tgtEl>
                                        <p:attrNameLst>
                                          <p:attrName>style.visibility</p:attrName>
                                        </p:attrNameLst>
                                      </p:cBhvr>
                                      <p:to>
                                        <p:strVal val="visible"/>
                                      </p:to>
                                    </p:set>
                                    <p:animEffect transition="in" filter="wipe(left)">
                                      <p:cBhvr>
                                        <p:cTn id="39" dur="500"/>
                                        <p:tgtEl>
                                          <p:spTgt spid="59457"/>
                                        </p:tgtEl>
                                      </p:cBhvr>
                                    </p:animEffect>
                                  </p:childTnLst>
                                </p:cTn>
                              </p:par>
                            </p:childTnLst>
                          </p:cTn>
                        </p:par>
                        <p:par>
                          <p:cTn id="40" fill="hold">
                            <p:stCondLst>
                              <p:cond delay="3000"/>
                            </p:stCondLst>
                            <p:childTnLst>
                              <p:par>
                                <p:cTn id="41" presetID="22" presetClass="entr" presetSubtype="1" fill="hold" grpId="0" nodeType="afterEffect">
                                  <p:stCondLst>
                                    <p:cond delay="0"/>
                                  </p:stCondLst>
                                  <p:childTnLst>
                                    <p:set>
                                      <p:cBhvr>
                                        <p:cTn id="42" dur="1" fill="hold">
                                          <p:stCondLst>
                                            <p:cond delay="0"/>
                                          </p:stCondLst>
                                        </p:cTn>
                                        <p:tgtEl>
                                          <p:spTgt spid="59438"/>
                                        </p:tgtEl>
                                        <p:attrNameLst>
                                          <p:attrName>style.visibility</p:attrName>
                                        </p:attrNameLst>
                                      </p:cBhvr>
                                      <p:to>
                                        <p:strVal val="visible"/>
                                      </p:to>
                                    </p:set>
                                    <p:animEffect transition="in" filter="wipe(up)">
                                      <p:cBhvr>
                                        <p:cTn id="43" dur="500"/>
                                        <p:tgtEl>
                                          <p:spTgt spid="59438"/>
                                        </p:tgtEl>
                                      </p:cBhvr>
                                    </p:animEffect>
                                  </p:childTnLst>
                                </p:cTn>
                              </p:par>
                            </p:childTnLst>
                          </p:cTn>
                        </p:par>
                        <p:par>
                          <p:cTn id="44" fill="hold">
                            <p:stCondLst>
                              <p:cond delay="3500"/>
                            </p:stCondLst>
                            <p:childTnLst>
                              <p:par>
                                <p:cTn id="45" presetID="22" presetClass="entr" presetSubtype="8" fill="hold" nodeType="afterEffect">
                                  <p:stCondLst>
                                    <p:cond delay="0"/>
                                  </p:stCondLst>
                                  <p:childTnLst>
                                    <p:set>
                                      <p:cBhvr>
                                        <p:cTn id="46" dur="1" fill="hold">
                                          <p:stCondLst>
                                            <p:cond delay="0"/>
                                          </p:stCondLst>
                                        </p:cTn>
                                        <p:tgtEl>
                                          <p:spTgt spid="59460"/>
                                        </p:tgtEl>
                                        <p:attrNameLst>
                                          <p:attrName>style.visibility</p:attrName>
                                        </p:attrNameLst>
                                      </p:cBhvr>
                                      <p:to>
                                        <p:strVal val="visible"/>
                                      </p:to>
                                    </p:set>
                                    <p:animEffect transition="in" filter="wipe(left)">
                                      <p:cBhvr>
                                        <p:cTn id="47" dur="500"/>
                                        <p:tgtEl>
                                          <p:spTgt spid="59460"/>
                                        </p:tgtEl>
                                      </p:cBhvr>
                                    </p:animEffect>
                                  </p:childTnLst>
                                </p:cTn>
                              </p:par>
                            </p:childTnLst>
                          </p:cTn>
                        </p:par>
                        <p:par>
                          <p:cTn id="48" fill="hold">
                            <p:stCondLst>
                              <p:cond delay="4000"/>
                            </p:stCondLst>
                            <p:childTnLst>
                              <p:par>
                                <p:cTn id="49" presetID="22" presetClass="entr" presetSubtype="1" fill="hold" grpId="0" nodeType="afterEffect">
                                  <p:stCondLst>
                                    <p:cond delay="0"/>
                                  </p:stCondLst>
                                  <p:childTnLst>
                                    <p:set>
                                      <p:cBhvr>
                                        <p:cTn id="50" dur="1" fill="hold">
                                          <p:stCondLst>
                                            <p:cond delay="0"/>
                                          </p:stCondLst>
                                        </p:cTn>
                                        <p:tgtEl>
                                          <p:spTgt spid="59440"/>
                                        </p:tgtEl>
                                        <p:attrNameLst>
                                          <p:attrName>style.visibility</p:attrName>
                                        </p:attrNameLst>
                                      </p:cBhvr>
                                      <p:to>
                                        <p:strVal val="visible"/>
                                      </p:to>
                                    </p:set>
                                    <p:animEffect transition="in" filter="wipe(up)">
                                      <p:cBhvr>
                                        <p:cTn id="51" dur="500"/>
                                        <p:tgtEl>
                                          <p:spTgt spid="59440"/>
                                        </p:tgtEl>
                                      </p:cBhvr>
                                    </p:animEffect>
                                  </p:childTnLst>
                                </p:cTn>
                              </p:par>
                            </p:childTnLst>
                          </p:cTn>
                        </p:par>
                        <p:par>
                          <p:cTn id="52" fill="hold">
                            <p:stCondLst>
                              <p:cond delay="4500"/>
                            </p:stCondLst>
                            <p:childTnLst>
                              <p:par>
                                <p:cTn id="53" presetID="22" presetClass="entr" presetSubtype="8" fill="hold" nodeType="afterEffect">
                                  <p:stCondLst>
                                    <p:cond delay="0"/>
                                  </p:stCondLst>
                                  <p:childTnLst>
                                    <p:set>
                                      <p:cBhvr>
                                        <p:cTn id="54" dur="1" fill="hold">
                                          <p:stCondLst>
                                            <p:cond delay="0"/>
                                          </p:stCondLst>
                                        </p:cTn>
                                        <p:tgtEl>
                                          <p:spTgt spid="59461"/>
                                        </p:tgtEl>
                                        <p:attrNameLst>
                                          <p:attrName>style.visibility</p:attrName>
                                        </p:attrNameLst>
                                      </p:cBhvr>
                                      <p:to>
                                        <p:strVal val="visible"/>
                                      </p:to>
                                    </p:set>
                                    <p:animEffect transition="in" filter="wipe(left)">
                                      <p:cBhvr>
                                        <p:cTn id="55" dur="500"/>
                                        <p:tgtEl>
                                          <p:spTgt spid="59461"/>
                                        </p:tgtEl>
                                      </p:cBhvr>
                                    </p:animEffect>
                                  </p:childTnLst>
                                </p:cTn>
                              </p:par>
                            </p:childTnLst>
                          </p:cTn>
                        </p:par>
                        <p:par>
                          <p:cTn id="56" fill="hold">
                            <p:stCondLst>
                              <p:cond delay="5000"/>
                            </p:stCondLst>
                            <p:childTnLst>
                              <p:par>
                                <p:cTn id="57" presetID="22" presetClass="entr" presetSubtype="1" fill="hold" grpId="0" nodeType="afterEffect">
                                  <p:stCondLst>
                                    <p:cond delay="0"/>
                                  </p:stCondLst>
                                  <p:childTnLst>
                                    <p:set>
                                      <p:cBhvr>
                                        <p:cTn id="58" dur="1" fill="hold">
                                          <p:stCondLst>
                                            <p:cond delay="0"/>
                                          </p:stCondLst>
                                        </p:cTn>
                                        <p:tgtEl>
                                          <p:spTgt spid="59456"/>
                                        </p:tgtEl>
                                        <p:attrNameLst>
                                          <p:attrName>style.visibility</p:attrName>
                                        </p:attrNameLst>
                                      </p:cBhvr>
                                      <p:to>
                                        <p:strVal val="visible"/>
                                      </p:to>
                                    </p:set>
                                    <p:animEffect transition="in" filter="wipe(up)">
                                      <p:cBhvr>
                                        <p:cTn id="59" dur="500"/>
                                        <p:tgtEl>
                                          <p:spTgt spid="59456"/>
                                        </p:tgtEl>
                                      </p:cBhvr>
                                    </p:animEffect>
                                  </p:childTnLst>
                                </p:cTn>
                              </p:par>
                            </p:childTnLst>
                          </p:cTn>
                        </p:par>
                        <p:par>
                          <p:cTn id="60" fill="hold">
                            <p:stCondLst>
                              <p:cond delay="5500"/>
                            </p:stCondLst>
                            <p:childTnLst>
                              <p:par>
                                <p:cTn id="61" presetID="22" presetClass="entr" presetSubtype="8" fill="hold" nodeType="afterEffect">
                                  <p:stCondLst>
                                    <p:cond delay="0"/>
                                  </p:stCondLst>
                                  <p:childTnLst>
                                    <p:set>
                                      <p:cBhvr>
                                        <p:cTn id="62" dur="1" fill="hold">
                                          <p:stCondLst>
                                            <p:cond delay="0"/>
                                          </p:stCondLst>
                                        </p:cTn>
                                        <p:tgtEl>
                                          <p:spTgt spid="59458"/>
                                        </p:tgtEl>
                                        <p:attrNameLst>
                                          <p:attrName>style.visibility</p:attrName>
                                        </p:attrNameLst>
                                      </p:cBhvr>
                                      <p:to>
                                        <p:strVal val="visible"/>
                                      </p:to>
                                    </p:set>
                                    <p:animEffect transition="in" filter="wipe(left)">
                                      <p:cBhvr>
                                        <p:cTn id="63" dur="500"/>
                                        <p:tgtEl>
                                          <p:spTgt spid="59458"/>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9470"/>
                                        </p:tgtEl>
                                        <p:attrNameLst>
                                          <p:attrName>style.visibility</p:attrName>
                                        </p:attrNameLst>
                                      </p:cBhvr>
                                      <p:to>
                                        <p:strVal val="visible"/>
                                      </p:to>
                                    </p:set>
                                  </p:childTnLst>
                                </p:cTn>
                              </p:par>
                              <p:par>
                                <p:cTn id="68" presetID="27" presetClass="emph" presetSubtype="0" fill="hold" grpId="1" nodeType="withEffect">
                                  <p:stCondLst>
                                    <p:cond delay="0"/>
                                  </p:stCondLst>
                                  <p:childTnLst>
                                    <p:animClr clrSpc="rgb" dir="cw">
                                      <p:cBhvr override="childStyle">
                                        <p:cTn id="69" dur="250" autoRev="1" fill="hold"/>
                                        <p:tgtEl>
                                          <p:spTgt spid="59470"/>
                                        </p:tgtEl>
                                        <p:attrNameLst>
                                          <p:attrName>style.color</p:attrName>
                                        </p:attrNameLst>
                                      </p:cBhvr>
                                      <p:to>
                                        <a:schemeClr val="bg1"/>
                                      </p:to>
                                    </p:animClr>
                                    <p:animClr clrSpc="rgb" dir="cw">
                                      <p:cBhvr>
                                        <p:cTn id="70" dur="250" autoRev="1" fill="hold"/>
                                        <p:tgtEl>
                                          <p:spTgt spid="59470"/>
                                        </p:tgtEl>
                                        <p:attrNameLst>
                                          <p:attrName>fillcolor</p:attrName>
                                        </p:attrNameLst>
                                      </p:cBhvr>
                                      <p:to>
                                        <a:schemeClr val="bg1"/>
                                      </p:to>
                                    </p:animClr>
                                    <p:set>
                                      <p:cBhvr>
                                        <p:cTn id="71" dur="250" autoRev="1" fill="hold"/>
                                        <p:tgtEl>
                                          <p:spTgt spid="59470"/>
                                        </p:tgtEl>
                                        <p:attrNameLst>
                                          <p:attrName>fill.type</p:attrName>
                                        </p:attrNameLst>
                                      </p:cBhvr>
                                      <p:to>
                                        <p:strVal val="solid"/>
                                      </p:to>
                                    </p:set>
                                    <p:set>
                                      <p:cBhvr>
                                        <p:cTn id="72" dur="250" autoRev="1" fill="hold"/>
                                        <p:tgtEl>
                                          <p:spTgt spid="5947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21" grpId="0"/>
      <p:bldP spid="59422" grpId="0" animBg="1"/>
      <p:bldP spid="59425" grpId="0" animBg="1"/>
      <p:bldP spid="59438" grpId="0" animBg="1"/>
      <p:bldP spid="59439" grpId="0" animBg="1"/>
      <p:bldP spid="59440" grpId="0" animBg="1"/>
      <p:bldP spid="59456" grpId="0" animBg="1"/>
      <p:bldP spid="59467" grpId="0" animBg="1"/>
      <p:bldP spid="59470" grpId="0"/>
      <p:bldP spid="59470" grpId="1"/>
      <p:bldP spid="59471" grpId="0" animBg="1"/>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时间管理</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37891"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276" name="AutoShape 4"/>
          <p:cNvSpPr>
            <a:spLocks noChangeArrowheads="1"/>
          </p:cNvSpPr>
          <p:nvPr/>
        </p:nvSpPr>
        <p:spPr bwMode="gray">
          <a:xfrm>
            <a:off x="6230938" y="651868"/>
            <a:ext cx="350996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400" b="1">
                <a:solidFill>
                  <a:schemeClr val="bg1"/>
                </a:solidFill>
              </a:rPr>
              <a:t>OSTimeDlyHMSM()</a:t>
            </a:r>
            <a:endParaRPr kumimoji="1" lang="en-US" altLang="zh-CN" sz="2000">
              <a:ea typeface="华文新魏" panose="02010800040101010101" pitchFamily="2" charset="-122"/>
            </a:endParaRPr>
          </a:p>
        </p:txBody>
      </p:sp>
      <p:graphicFrame>
        <p:nvGraphicFramePr>
          <p:cNvPr id="54404" name="Group 132"/>
          <p:cNvGraphicFramePr>
            <a:graphicFrameLocks noGrp="1"/>
          </p:cNvGraphicFramePr>
          <p:nvPr/>
        </p:nvGraphicFramePr>
        <p:xfrm>
          <a:off x="2540001" y="3159126"/>
          <a:ext cx="7064375" cy="2925900"/>
        </p:xfrm>
        <a:graphic>
          <a:graphicData uri="http://schemas.openxmlformats.org/drawingml/2006/table">
            <a:tbl>
              <a:tblPr/>
              <a:tblGrid>
                <a:gridCol w="1060450">
                  <a:extLst>
                    <a:ext uri="{9D8B030D-6E8A-4147-A177-3AD203B41FA5}">
                      <a16:colId xmlns:a16="http://schemas.microsoft.com/office/drawing/2014/main" val="20000"/>
                    </a:ext>
                  </a:extLst>
                </a:gridCol>
                <a:gridCol w="3489325">
                  <a:extLst>
                    <a:ext uri="{9D8B030D-6E8A-4147-A177-3AD203B41FA5}">
                      <a16:colId xmlns:a16="http://schemas.microsoft.com/office/drawing/2014/main" val="20001"/>
                    </a:ext>
                  </a:extLst>
                </a:gridCol>
                <a:gridCol w="1063625">
                  <a:extLst>
                    <a:ext uri="{9D8B030D-6E8A-4147-A177-3AD203B41FA5}">
                      <a16:colId xmlns:a16="http://schemas.microsoft.com/office/drawing/2014/main" val="20002"/>
                    </a:ext>
                  </a:extLst>
                </a:gridCol>
                <a:gridCol w="1450975">
                  <a:extLst>
                    <a:ext uri="{9D8B030D-6E8A-4147-A177-3AD203B41FA5}">
                      <a16:colId xmlns:a16="http://schemas.microsoft.com/office/drawing/2014/main" val="20003"/>
                    </a:ext>
                  </a:extLst>
                </a:gridCol>
              </a:tblGrid>
              <a:tr h="27428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1" i="0" u="none" strike="noStrike" cap="none" normalizeH="0" baseline="0" dirty="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1" lang="zh-CN" altLang="en-US" sz="1200" b="1" i="0" u="none" strike="noStrike" cap="none" normalizeH="0" baseline="0" dirty="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OSTimeDlyHMSM</a:t>
                      </a:r>
                      <a:endParaRPr kumimoji="1"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所属文件</a:t>
                      </a:r>
                      <a:endParaRPr kumimoji="1" lang="zh-CN" altLang="en-US" sz="12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OS_TIMC.C</a:t>
                      </a:r>
                      <a:endParaRPr kumimoji="1"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27428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1" lang="zh-CN" altLang="en-US" sz="12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INT8U OSTimeDlyHMSM (INT8U hours, INT8U minutes, INT8U seconds, INT16U milli)</a:t>
                      </a:r>
                      <a:endParaRPr kumimoji="1"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27428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1" lang="zh-CN" altLang="en-US" sz="12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延时，指定的延时时间为时、分、秒、毫秒</a:t>
                      </a:r>
                      <a:endPar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27428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函数参数</a:t>
                      </a:r>
                      <a:endParaRPr kumimoji="1" lang="zh-CN" altLang="en-US" sz="12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hours</a:t>
                      </a: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：小时，</a:t>
                      </a: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minutes</a:t>
                      </a: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：分钟，</a:t>
                      </a: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seconds</a:t>
                      </a: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：秒，</a:t>
                      </a: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milli</a:t>
                      </a: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：毫秒</a:t>
                      </a:r>
                      <a:endPar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64001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函数返回值</a:t>
                      </a:r>
                      <a:endParaRPr kumimoji="1" lang="zh-CN" altLang="en-US" sz="12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OS_TIME_INVALID_MINUTES</a:t>
                      </a: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minutes</a:t>
                      </a: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参数错误</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OS_TIME_INVALID_SECONDS</a:t>
                      </a: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seconds</a:t>
                      </a: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参数错误</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OS_TIME_INVALID_MILLI</a:t>
                      </a: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milli</a:t>
                      </a: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参数错误</a:t>
                      </a:r>
                      <a:endPar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r h="1188626">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1" i="0" u="none" strike="noStrike" cap="none" normalizeH="0" baseline="0" dirty="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特殊说明</a:t>
                      </a:r>
                      <a:endParaRPr kumimoji="1" lang="zh-CN" altLang="en-US" sz="1200" b="1" i="0" u="none" strike="noStrike" cap="none" normalizeH="0" baseline="0" dirty="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 </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所有参数为</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时不延时，函数直接返回</a:t>
                      </a:r>
                      <a:endParaRPr kumimoji="1" lang="zh-CN" altLang="en-US"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 </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必须正确设置全局常数</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OS_TICKS_PER_SEC</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，否则延时时间是错误的</a:t>
                      </a:r>
                      <a:endParaRPr kumimoji="1" lang="zh-CN" altLang="en-US"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 </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因为</a:t>
                      </a:r>
                      <a:r>
                        <a:rPr kumimoji="1" lang="en-US" altLang="zh-CN" sz="1200" b="0" i="0" u="none" strike="noStrike" cap="none" normalizeH="0" baseline="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OSTimeDlyHMSM</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是通过多次</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或</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次</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调用</a:t>
                      </a:r>
                      <a:r>
                        <a:rPr kumimoji="1" lang="en-US" altLang="zh-CN" sz="1200" b="0" i="0" u="none" strike="noStrike" cap="none" normalizeH="0" baseline="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实现的，所以</a:t>
                      </a:r>
                      <a:r>
                        <a:rPr kumimoji="1" lang="zh-CN" altLang="en-US" sz="12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延时分辨率为时钟节拍</a:t>
                      </a:r>
                      <a:endParaRPr kumimoji="1" lang="zh-CN" altLang="en-US" sz="12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 </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因为</a:t>
                      </a:r>
                      <a:r>
                        <a:rPr kumimoji="1" lang="en-US" altLang="zh-CN" sz="1200" b="0" i="0" u="none" strike="noStrike" cap="none" normalizeH="0" baseline="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OSTimeDlyHMSM</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是通过多次</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或</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次</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调用</a:t>
                      </a:r>
                      <a:r>
                        <a:rPr kumimoji="1" lang="en-US" altLang="zh-CN" sz="1200" b="0" i="0" u="none" strike="noStrike" cap="none" normalizeH="0" baseline="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实现的，所以</a:t>
                      </a:r>
                      <a:r>
                        <a:rPr kumimoji="1" lang="zh-CN" altLang="en-US" sz="12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可能需要调用多次</a:t>
                      </a:r>
                      <a:r>
                        <a:rPr kumimoji="1" lang="en-US" altLang="zh-CN" sz="1200" b="1" i="0" u="none" strike="noStrike" cap="none" normalizeH="0" baseline="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OSTimeDlyResume</a:t>
                      </a:r>
                      <a:r>
                        <a:rPr kumimoji="1" lang="en-US" altLang="zh-CN" sz="12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2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才能恢复延时的任务</a:t>
                      </a:r>
                      <a:endParaRPr kumimoji="1" lang="zh-CN" altLang="en-US"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5"/>
                  </a:ext>
                </a:extLst>
              </a:tr>
            </a:tbl>
          </a:graphicData>
        </a:graphic>
      </p:graphicFrame>
      <p:sp>
        <p:nvSpPr>
          <p:cNvPr id="54394" name="Rectangle 122"/>
          <p:cNvSpPr>
            <a:spLocks noChangeArrowheads="1"/>
          </p:cNvSpPr>
          <p:nvPr/>
        </p:nvSpPr>
        <p:spPr bwMode="auto">
          <a:xfrm>
            <a:off x="2247901" y="1408114"/>
            <a:ext cx="7605713"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eaLnBrk="1" hangingPunct="1">
              <a:spcBef>
                <a:spcPct val="0"/>
              </a:spcBef>
              <a:buClrTx/>
              <a:buFontTx/>
              <a:buNone/>
            </a:pPr>
            <a:r>
              <a:rPr kumimoji="1" lang="en-US" altLang="zh-CN" sz="2000">
                <a:ea typeface="华文新魏" panose="02010800040101010101" pitchFamily="2" charset="-122"/>
              </a:rPr>
              <a:t>     μC/OS-Ⅱ</a:t>
            </a:r>
            <a:r>
              <a:rPr kumimoji="1" lang="zh-CN" altLang="en-US" sz="2000">
                <a:ea typeface="华文新魏" panose="02010800040101010101" pitchFamily="2" charset="-122"/>
              </a:rPr>
              <a:t>提供了</a:t>
            </a:r>
            <a:r>
              <a:rPr kumimoji="1" lang="en-US" altLang="zh-CN" sz="2000">
                <a:ea typeface="华文新魏" panose="02010800040101010101" pitchFamily="2" charset="-122"/>
              </a:rPr>
              <a:t>OSTimeDlyHMSM()</a:t>
            </a:r>
            <a:r>
              <a:rPr lang="zh-CN" altLang="en-US" sz="2000">
                <a:ea typeface="华文新魏" panose="02010800040101010101" pitchFamily="2" charset="-122"/>
              </a:rPr>
              <a:t>系统延时</a:t>
            </a:r>
            <a:r>
              <a:rPr kumimoji="1" lang="zh-CN" altLang="en-US" sz="2000">
                <a:ea typeface="华文新魏" panose="02010800040101010101" pitchFamily="2" charset="-122"/>
              </a:rPr>
              <a:t>函数，这个函数是以小时</a:t>
            </a:r>
            <a:r>
              <a:rPr kumimoji="1" lang="en-US" altLang="zh-CN" sz="2000">
                <a:ea typeface="华文新魏" panose="02010800040101010101" pitchFamily="2" charset="-122"/>
              </a:rPr>
              <a:t>(H)</a:t>
            </a:r>
            <a:r>
              <a:rPr kumimoji="1" lang="zh-CN" altLang="en-US" sz="2000">
                <a:ea typeface="华文新魏" panose="02010800040101010101" pitchFamily="2" charset="-122"/>
              </a:rPr>
              <a:t>、分</a:t>
            </a:r>
            <a:r>
              <a:rPr kumimoji="1" lang="en-US" altLang="zh-CN" sz="2000">
                <a:ea typeface="华文新魏" panose="02010800040101010101" pitchFamily="2" charset="-122"/>
              </a:rPr>
              <a:t>(M)</a:t>
            </a:r>
            <a:r>
              <a:rPr kumimoji="1" lang="zh-CN" altLang="en-US" sz="2000">
                <a:ea typeface="华文新魏" panose="02010800040101010101" pitchFamily="2" charset="-122"/>
              </a:rPr>
              <a:t>、秒</a:t>
            </a:r>
            <a:r>
              <a:rPr kumimoji="1" lang="en-US" altLang="zh-CN" sz="2000">
                <a:ea typeface="华文新魏" panose="02010800040101010101" pitchFamily="2" charset="-122"/>
              </a:rPr>
              <a:t>(S)</a:t>
            </a:r>
            <a:r>
              <a:rPr kumimoji="1" lang="zh-CN" altLang="en-US" sz="2000">
                <a:ea typeface="华文新魏" panose="02010800040101010101" pitchFamily="2" charset="-122"/>
              </a:rPr>
              <a:t>和毫秒</a:t>
            </a:r>
            <a:r>
              <a:rPr kumimoji="1" lang="en-US" altLang="zh-CN" sz="2000">
                <a:ea typeface="华文新魏" panose="02010800040101010101" pitchFamily="2" charset="-122"/>
              </a:rPr>
              <a:t>(m)</a:t>
            </a:r>
            <a:r>
              <a:rPr kumimoji="1" lang="zh-CN" altLang="en-US" sz="2000">
                <a:ea typeface="华文新魏" panose="02010800040101010101" pitchFamily="2" charset="-122"/>
              </a:rPr>
              <a:t>四个参数来定义延时时间的，函数在内部把这些参数转换为时钟节拍，再通过单次或多次调用</a:t>
            </a:r>
            <a:r>
              <a:rPr kumimoji="1" lang="en-US" altLang="zh-CN" sz="2000">
                <a:ea typeface="华文新魏" panose="02010800040101010101" pitchFamily="2" charset="-122"/>
              </a:rPr>
              <a:t>OSTimeDly()</a:t>
            </a:r>
            <a:r>
              <a:rPr kumimoji="1" lang="zh-CN" altLang="en-US" sz="2000">
                <a:ea typeface="华文新魏" panose="02010800040101010101" pitchFamily="2" charset="-122"/>
              </a:rPr>
              <a:t>进行延时和任务调度，所以延时原理和调用延时函数</a:t>
            </a:r>
            <a:r>
              <a:rPr kumimoji="1" lang="en-US" altLang="zh-CN" sz="2000">
                <a:ea typeface="华文新魏" panose="02010800040101010101" pitchFamily="2" charset="-122"/>
              </a:rPr>
              <a:t>OSTimeDly()</a:t>
            </a:r>
            <a:r>
              <a:rPr kumimoji="1" lang="zh-CN" altLang="en-US" sz="2000">
                <a:ea typeface="华文新魏" panose="02010800040101010101" pitchFamily="2" charset="-122"/>
              </a:rPr>
              <a:t>是一样的。</a:t>
            </a:r>
            <a:r>
              <a:rPr kumimoji="1" lang="en-US" altLang="zh-CN" sz="2000">
                <a:ea typeface="华文新魏" panose="02010800040101010101" pitchFamily="2" charset="-122"/>
              </a:rPr>
              <a:t>OSTimeDlyHMSM()</a:t>
            </a:r>
            <a:r>
              <a:rPr kumimoji="1" lang="zh-CN" altLang="en-US" sz="2000">
                <a:ea typeface="华文新魏" panose="02010800040101010101" pitchFamily="2" charset="-122"/>
              </a:rPr>
              <a:t>详细见下表。</a:t>
            </a:r>
          </a:p>
        </p:txBody>
      </p:sp>
      <p:grpSp>
        <p:nvGrpSpPr>
          <p:cNvPr id="54399" name="Group 127"/>
          <p:cNvGrpSpPr/>
          <p:nvPr/>
        </p:nvGrpSpPr>
        <p:grpSpPr bwMode="auto">
          <a:xfrm>
            <a:off x="3395663" y="5299076"/>
            <a:ext cx="6208712" cy="739775"/>
            <a:chOff x="3250" y="3521"/>
            <a:chExt cx="2175" cy="144"/>
          </a:xfrm>
        </p:grpSpPr>
        <p:sp>
          <p:nvSpPr>
            <p:cNvPr id="37922" name="Rectangle 128"/>
            <p:cNvSpPr>
              <a:spLocks noChangeArrowheads="1"/>
            </p:cNvSpPr>
            <p:nvPr/>
          </p:nvSpPr>
          <p:spPr bwMode="auto">
            <a:xfrm>
              <a:off x="3250" y="3531"/>
              <a:ext cx="65" cy="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kumimoji="1" lang="zh-CN" altLang="zh-CN" sz="2400"/>
            </a:p>
          </p:txBody>
        </p:sp>
        <p:sp>
          <p:nvSpPr>
            <p:cNvPr id="37923" name="AutoShape 129"/>
            <p:cNvSpPr>
              <a:spLocks noChangeArrowheads="1"/>
            </p:cNvSpPr>
            <p:nvPr/>
          </p:nvSpPr>
          <p:spPr bwMode="auto">
            <a:xfrm>
              <a:off x="3327" y="3521"/>
              <a:ext cx="2098" cy="144"/>
            </a:xfrm>
            <a:prstGeom prst="roundRect">
              <a:avLst>
                <a:gd name="adj" fmla="val 16667"/>
              </a:avLst>
            </a:prstGeom>
            <a:noFill/>
            <a:ln w="19050">
              <a:solidFill>
                <a:srgbClr val="CC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4276"/>
                                        </p:tgtEl>
                                        <p:attrNameLst>
                                          <p:attrName>style.visibility</p:attrName>
                                        </p:attrNameLst>
                                      </p:cBhvr>
                                      <p:to>
                                        <p:strVal val="visible"/>
                                      </p:to>
                                    </p:set>
                                    <p:anim calcmode="lin" valueType="num">
                                      <p:cBhvr additive="base">
                                        <p:cTn id="7" dur="500" fill="hold"/>
                                        <p:tgtEl>
                                          <p:spTgt spid="54276"/>
                                        </p:tgtEl>
                                        <p:attrNameLst>
                                          <p:attrName>ppt_x</p:attrName>
                                        </p:attrNameLst>
                                      </p:cBhvr>
                                      <p:tavLst>
                                        <p:tav tm="0">
                                          <p:val>
                                            <p:strVal val="1+#ppt_w/2"/>
                                          </p:val>
                                        </p:tav>
                                        <p:tav tm="100000">
                                          <p:val>
                                            <p:strVal val="#ppt_x"/>
                                          </p:val>
                                        </p:tav>
                                      </p:tavLst>
                                    </p:anim>
                                    <p:anim calcmode="lin" valueType="num">
                                      <p:cBhvr additive="base">
                                        <p:cTn id="8" dur="500" fill="hold"/>
                                        <p:tgtEl>
                                          <p:spTgt spid="5427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54394"/>
                                        </p:tgtEl>
                                        <p:attrNameLst>
                                          <p:attrName>style.visibility</p:attrName>
                                        </p:attrNameLst>
                                      </p:cBhvr>
                                      <p:to>
                                        <p:strVal val="visible"/>
                                      </p:to>
                                    </p:set>
                                    <p:animEffect transition="in" filter="blinds(horizontal)">
                                      <p:cBhvr>
                                        <p:cTn id="12" dur="500"/>
                                        <p:tgtEl>
                                          <p:spTgt spid="54394"/>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54404"/>
                                        </p:tgtEl>
                                        <p:attrNameLst>
                                          <p:attrName>style.visibility</p:attrName>
                                        </p:attrNameLst>
                                      </p:cBhvr>
                                      <p:to>
                                        <p:strVal val="visible"/>
                                      </p:to>
                                    </p:set>
                                    <p:animEffect transition="in" filter="wipe(left)">
                                      <p:cBhvr>
                                        <p:cTn id="16" dur="500"/>
                                        <p:tgtEl>
                                          <p:spTgt spid="54404"/>
                                        </p:tgtEl>
                                      </p:cBhvr>
                                    </p:animEffect>
                                  </p:childTnLst>
                                </p:cTn>
                              </p:par>
                            </p:childTnLst>
                          </p:cTn>
                        </p:par>
                        <p:par>
                          <p:cTn id="17" fill="hold">
                            <p:stCondLst>
                              <p:cond delay="1500"/>
                            </p:stCondLst>
                            <p:childTnLst>
                              <p:par>
                                <p:cTn id="18" presetID="1" presetClass="entr" presetSubtype="0" fill="hold" nodeType="afterEffect">
                                  <p:stCondLst>
                                    <p:cond delay="0"/>
                                  </p:stCondLst>
                                  <p:childTnLst>
                                    <p:set>
                                      <p:cBhvr>
                                        <p:cTn id="19" dur="1" fill="hold">
                                          <p:stCondLst>
                                            <p:cond delay="0"/>
                                          </p:stCondLst>
                                        </p:cTn>
                                        <p:tgtEl>
                                          <p:spTgt spid="54399"/>
                                        </p:tgtEl>
                                        <p:attrNameLst>
                                          <p:attrName>style.visibility</p:attrName>
                                        </p:attrNameLst>
                                      </p:cBhvr>
                                      <p:to>
                                        <p:strVal val="visible"/>
                                      </p:to>
                                    </p:set>
                                  </p:childTnLst>
                                </p:cTn>
                              </p:par>
                            </p:childTnLst>
                          </p:cTn>
                        </p:par>
                        <p:par>
                          <p:cTn id="20" fill="hold">
                            <p:stCondLst>
                              <p:cond delay="1500"/>
                            </p:stCondLst>
                            <p:childTnLst>
                              <p:par>
                                <p:cTn id="21" presetID="35" presetClass="emph" presetSubtype="0" repeatCount="2000" fill="hold" nodeType="afterEffect">
                                  <p:stCondLst>
                                    <p:cond delay="0"/>
                                  </p:stCondLst>
                                  <p:childTnLst>
                                    <p:anim calcmode="discrete" valueType="str">
                                      <p:cBhvr>
                                        <p:cTn id="22" dur="1000" fill="hold"/>
                                        <p:tgtEl>
                                          <p:spTgt spid="5439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6" grpId="0" animBg="1"/>
      <p:bldP spid="54394" grpId="0"/>
    </p:bld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时间管理</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38915"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16" name="AutoShape 4"/>
          <p:cNvSpPr>
            <a:spLocks noChangeArrowheads="1"/>
          </p:cNvSpPr>
          <p:nvPr/>
        </p:nvSpPr>
        <p:spPr bwMode="gray">
          <a:xfrm>
            <a:off x="6230938" y="651868"/>
            <a:ext cx="350996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400" b="1">
                <a:solidFill>
                  <a:schemeClr val="bg1"/>
                </a:solidFill>
              </a:rPr>
              <a:t>OSTimeDlyHMSM()</a:t>
            </a:r>
            <a:endParaRPr kumimoji="1" lang="en-US" altLang="zh-CN" sz="2000">
              <a:ea typeface="华文新魏" panose="02010800040101010101" pitchFamily="2" charset="-122"/>
            </a:endParaRPr>
          </a:p>
        </p:txBody>
      </p:sp>
      <p:sp>
        <p:nvSpPr>
          <p:cNvPr id="60452" name="Rectangle 36"/>
          <p:cNvSpPr>
            <a:spLocks noChangeArrowheads="1"/>
          </p:cNvSpPr>
          <p:nvPr/>
        </p:nvSpPr>
        <p:spPr bwMode="auto">
          <a:xfrm>
            <a:off x="2414588" y="1377951"/>
            <a:ext cx="73533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2000">
                <a:ea typeface="华文新魏" panose="02010800040101010101" pitchFamily="2" charset="-122"/>
              </a:rPr>
              <a:t>      </a:t>
            </a:r>
            <a:r>
              <a:rPr kumimoji="1" lang="zh-CN" altLang="en-US" sz="2000">
                <a:ea typeface="华文新魏" panose="02010800040101010101" pitchFamily="2" charset="-122"/>
              </a:rPr>
              <a:t>为了说明</a:t>
            </a:r>
            <a:r>
              <a:rPr kumimoji="1" lang="en-US" altLang="zh-CN" sz="2000">
                <a:ea typeface="华文新魏" panose="02010800040101010101" pitchFamily="2" charset="-122"/>
              </a:rPr>
              <a:t>OSTimeDlyHMSM()</a:t>
            </a:r>
            <a:r>
              <a:rPr kumimoji="1" lang="zh-CN" altLang="en-US" sz="2000">
                <a:ea typeface="华文新魏" panose="02010800040101010101" pitchFamily="2" charset="-122"/>
              </a:rPr>
              <a:t>函数的使用方法，下面我们设计一个任务，让一个</a:t>
            </a:r>
            <a:r>
              <a:rPr kumimoji="1" lang="en-US" altLang="zh-CN" sz="2000">
                <a:ea typeface="华文新魏" panose="02010800040101010101" pitchFamily="2" charset="-122"/>
              </a:rPr>
              <a:t>LED</a:t>
            </a:r>
            <a:r>
              <a:rPr kumimoji="1" lang="zh-CN" altLang="en-US" sz="2000">
                <a:ea typeface="华文新魏" panose="02010800040101010101" pitchFamily="2" charset="-122"/>
              </a:rPr>
              <a:t>以</a:t>
            </a:r>
            <a:r>
              <a:rPr kumimoji="1" lang="en-US" altLang="zh-CN" sz="2000">
                <a:ea typeface="华文新魏" panose="02010800040101010101" pitchFamily="2" charset="-122"/>
              </a:rPr>
              <a:t>2Hz</a:t>
            </a:r>
            <a:r>
              <a:rPr kumimoji="1" lang="zh-CN" altLang="en-US" sz="2000">
                <a:ea typeface="华文新魏" panose="02010800040101010101" pitchFamily="2" charset="-122"/>
              </a:rPr>
              <a:t>的频率闪耀。下面给出任务主要处理代码。</a:t>
            </a:r>
          </a:p>
        </p:txBody>
      </p:sp>
      <p:sp>
        <p:nvSpPr>
          <p:cNvPr id="60453" name="Rectangle 37"/>
          <p:cNvSpPr>
            <a:spLocks noChangeArrowheads="1"/>
          </p:cNvSpPr>
          <p:nvPr/>
        </p:nvSpPr>
        <p:spPr bwMode="auto">
          <a:xfrm>
            <a:off x="2476500" y="2538413"/>
            <a:ext cx="4205288" cy="2546350"/>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2860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1600"/>
              <a:t>void  TaskLED (void  *pdata)</a:t>
            </a:r>
          </a:p>
          <a:p>
            <a:pPr algn="just">
              <a:spcBef>
                <a:spcPct val="0"/>
              </a:spcBef>
              <a:buClrTx/>
              <a:buFontTx/>
              <a:buNone/>
            </a:pPr>
            <a:r>
              <a:rPr kumimoji="1" lang="en-US" altLang="zh-CN" sz="1600"/>
              <a:t>{</a:t>
            </a:r>
          </a:p>
          <a:p>
            <a:pPr algn="just">
              <a:spcBef>
                <a:spcPct val="0"/>
              </a:spcBef>
              <a:buClrTx/>
              <a:buFontTx/>
              <a:buNone/>
            </a:pPr>
            <a:r>
              <a:rPr kumimoji="1" lang="en-US" altLang="zh-CN" sz="1600"/>
              <a:t>      ……</a:t>
            </a:r>
          </a:p>
          <a:p>
            <a:pPr algn="just">
              <a:spcBef>
                <a:spcPct val="0"/>
              </a:spcBef>
              <a:buClrTx/>
              <a:buFontTx/>
              <a:buNone/>
            </a:pPr>
            <a:r>
              <a:rPr kumimoji="1" lang="en-US" altLang="zh-CN" sz="1600"/>
              <a:t>      while (1) {</a:t>
            </a:r>
          </a:p>
          <a:p>
            <a:pPr algn="just">
              <a:spcBef>
                <a:spcPct val="0"/>
              </a:spcBef>
              <a:buClrTx/>
              <a:buFontTx/>
              <a:buNone/>
            </a:pPr>
            <a:r>
              <a:rPr kumimoji="1" lang="en-US" altLang="zh-CN" sz="1600"/>
              <a:t>             IO0CLR = LED1; </a:t>
            </a:r>
          </a:p>
          <a:p>
            <a:pPr algn="just">
              <a:spcBef>
                <a:spcPct val="0"/>
              </a:spcBef>
              <a:buClrTx/>
              <a:buFontTx/>
              <a:buNone/>
            </a:pPr>
            <a:r>
              <a:rPr kumimoji="1" lang="en-US" altLang="zh-CN" sz="1600"/>
              <a:t>             OSTimeDlyHMSM(0, 0, 0, 250);</a:t>
            </a:r>
          </a:p>
          <a:p>
            <a:pPr algn="just">
              <a:spcBef>
                <a:spcPct val="0"/>
              </a:spcBef>
              <a:buClrTx/>
              <a:buFontTx/>
              <a:buNone/>
            </a:pPr>
            <a:r>
              <a:rPr kumimoji="1" lang="en-US" altLang="zh-CN" sz="1600"/>
              <a:t>             IO0SET = LED1;        </a:t>
            </a:r>
          </a:p>
          <a:p>
            <a:pPr algn="just">
              <a:spcBef>
                <a:spcPct val="0"/>
              </a:spcBef>
              <a:buClrTx/>
              <a:buFontTx/>
              <a:buNone/>
            </a:pPr>
            <a:r>
              <a:rPr kumimoji="1" lang="en-US" altLang="zh-CN" sz="1600"/>
              <a:t>             OSTimeDlyHMSM(0, 0, 0, 250);</a:t>
            </a:r>
          </a:p>
          <a:p>
            <a:pPr algn="just">
              <a:spcBef>
                <a:spcPct val="0"/>
              </a:spcBef>
              <a:buClrTx/>
              <a:buFontTx/>
              <a:buNone/>
            </a:pPr>
            <a:r>
              <a:rPr kumimoji="1" lang="en-US" altLang="zh-CN" sz="1600"/>
              <a:t>      }</a:t>
            </a:r>
          </a:p>
          <a:p>
            <a:pPr algn="just">
              <a:spcBef>
                <a:spcPct val="0"/>
              </a:spcBef>
              <a:buClrTx/>
              <a:buFontTx/>
              <a:buNone/>
            </a:pPr>
            <a:r>
              <a:rPr kumimoji="1" lang="en-US" altLang="zh-CN" sz="1600"/>
              <a:t>}</a:t>
            </a:r>
          </a:p>
        </p:txBody>
      </p:sp>
      <p:sp>
        <p:nvSpPr>
          <p:cNvPr id="60454" name="Rectangle 38"/>
          <p:cNvSpPr>
            <a:spLocks noChangeArrowheads="1"/>
          </p:cNvSpPr>
          <p:nvPr/>
        </p:nvSpPr>
        <p:spPr bwMode="auto">
          <a:xfrm>
            <a:off x="2476500" y="4054476"/>
            <a:ext cx="4205288" cy="2444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60455" name="Group 39"/>
          <p:cNvGrpSpPr/>
          <p:nvPr/>
        </p:nvGrpSpPr>
        <p:grpSpPr bwMode="auto">
          <a:xfrm>
            <a:off x="6680201" y="3714750"/>
            <a:ext cx="2474913" cy="336550"/>
            <a:chOff x="2540" y="2085"/>
            <a:chExt cx="1559" cy="212"/>
          </a:xfrm>
        </p:grpSpPr>
        <p:grpSp>
          <p:nvGrpSpPr>
            <p:cNvPr id="38953" name="Group 40"/>
            <p:cNvGrpSpPr/>
            <p:nvPr/>
          </p:nvGrpSpPr>
          <p:grpSpPr bwMode="auto">
            <a:xfrm>
              <a:off x="2792" y="2085"/>
              <a:ext cx="1307" cy="212"/>
              <a:chOff x="2645" y="1780"/>
              <a:chExt cx="944" cy="749"/>
            </a:xfrm>
          </p:grpSpPr>
          <p:sp>
            <p:nvSpPr>
              <p:cNvPr id="38955" name="Rectangle 41"/>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1600"/>
                  <a:t>250ms</a:t>
                </a:r>
                <a:r>
                  <a:rPr kumimoji="1" lang="zh-CN" altLang="en-US" sz="1600"/>
                  <a:t>延时</a:t>
                </a:r>
              </a:p>
            </p:txBody>
          </p:sp>
          <p:sp>
            <p:nvSpPr>
              <p:cNvPr id="38956" name="AutoShape 42"/>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38954" name="Freeform 43"/>
            <p:cNvSpPr/>
            <p:nvPr/>
          </p:nvSpPr>
          <p:spPr bwMode="auto">
            <a:xfrm rot="5400000">
              <a:off x="2631" y="2090"/>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0460" name="Group 44"/>
          <p:cNvGrpSpPr/>
          <p:nvPr/>
        </p:nvGrpSpPr>
        <p:grpSpPr bwMode="auto">
          <a:xfrm>
            <a:off x="6680201" y="3113088"/>
            <a:ext cx="3465513" cy="336550"/>
            <a:chOff x="2540" y="1969"/>
            <a:chExt cx="2183" cy="212"/>
          </a:xfrm>
        </p:grpSpPr>
        <p:grpSp>
          <p:nvGrpSpPr>
            <p:cNvPr id="38949" name="Group 45"/>
            <p:cNvGrpSpPr/>
            <p:nvPr/>
          </p:nvGrpSpPr>
          <p:grpSpPr bwMode="auto">
            <a:xfrm>
              <a:off x="2792" y="1969"/>
              <a:ext cx="1931" cy="212"/>
              <a:chOff x="2645" y="1815"/>
              <a:chExt cx="944" cy="679"/>
            </a:xfrm>
          </p:grpSpPr>
          <p:sp>
            <p:nvSpPr>
              <p:cNvPr id="38951" name="Rectangle 46"/>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循坏控制</a:t>
                </a:r>
                <a:r>
                  <a:rPr kumimoji="1" lang="en-US" altLang="zh-CN" sz="1600"/>
                  <a:t>LED</a:t>
                </a:r>
                <a:r>
                  <a:rPr kumimoji="1" lang="zh-CN" altLang="en-US" sz="1600"/>
                  <a:t>以固定频率闪烁</a:t>
                </a:r>
              </a:p>
            </p:txBody>
          </p:sp>
          <p:sp>
            <p:nvSpPr>
              <p:cNvPr id="38952" name="AutoShape 47"/>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38950" name="Freeform 48"/>
            <p:cNvSpPr/>
            <p:nvPr/>
          </p:nvSpPr>
          <p:spPr bwMode="auto">
            <a:xfrm rot="5400000">
              <a:off x="2631" y="1984"/>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0465" name="Rectangle 49"/>
          <p:cNvSpPr>
            <a:spLocks noChangeArrowheads="1"/>
          </p:cNvSpPr>
          <p:nvPr/>
        </p:nvSpPr>
        <p:spPr bwMode="auto">
          <a:xfrm>
            <a:off x="2476500" y="4298951"/>
            <a:ext cx="4205288" cy="2508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0466" name="Rectangle 50"/>
          <p:cNvSpPr>
            <a:spLocks noChangeArrowheads="1"/>
          </p:cNvSpPr>
          <p:nvPr/>
        </p:nvSpPr>
        <p:spPr bwMode="auto">
          <a:xfrm>
            <a:off x="2476500" y="3797301"/>
            <a:ext cx="4205288" cy="2571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60468" name="Group 52"/>
          <p:cNvGrpSpPr/>
          <p:nvPr/>
        </p:nvGrpSpPr>
        <p:grpSpPr bwMode="auto">
          <a:xfrm>
            <a:off x="6680201" y="3422650"/>
            <a:ext cx="2474913" cy="336550"/>
            <a:chOff x="2823" y="2164"/>
            <a:chExt cx="1559" cy="212"/>
          </a:xfrm>
        </p:grpSpPr>
        <p:grpSp>
          <p:nvGrpSpPr>
            <p:cNvPr id="38945" name="Group 53"/>
            <p:cNvGrpSpPr/>
            <p:nvPr/>
          </p:nvGrpSpPr>
          <p:grpSpPr bwMode="auto">
            <a:xfrm>
              <a:off x="3075" y="2164"/>
              <a:ext cx="1307" cy="212"/>
              <a:chOff x="2645" y="1780"/>
              <a:chExt cx="944" cy="749"/>
            </a:xfrm>
          </p:grpSpPr>
          <p:sp>
            <p:nvSpPr>
              <p:cNvPr id="38947" name="Rectangle 54"/>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点亮</a:t>
                </a:r>
                <a:r>
                  <a:rPr kumimoji="1" lang="en-US" altLang="zh-CN" sz="1600"/>
                  <a:t>LED</a:t>
                </a:r>
              </a:p>
            </p:txBody>
          </p:sp>
          <p:sp>
            <p:nvSpPr>
              <p:cNvPr id="38948" name="AutoShape 55"/>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38946" name="Freeform 56"/>
            <p:cNvSpPr/>
            <p:nvPr/>
          </p:nvSpPr>
          <p:spPr bwMode="auto">
            <a:xfrm rot="5400000">
              <a:off x="2914" y="2169"/>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0473" name="Group 57"/>
          <p:cNvGrpSpPr/>
          <p:nvPr/>
        </p:nvGrpSpPr>
        <p:grpSpPr bwMode="auto">
          <a:xfrm>
            <a:off x="6680201" y="4298950"/>
            <a:ext cx="2474913" cy="336550"/>
            <a:chOff x="2823" y="2716"/>
            <a:chExt cx="1559" cy="212"/>
          </a:xfrm>
        </p:grpSpPr>
        <p:grpSp>
          <p:nvGrpSpPr>
            <p:cNvPr id="38941" name="Group 58"/>
            <p:cNvGrpSpPr/>
            <p:nvPr/>
          </p:nvGrpSpPr>
          <p:grpSpPr bwMode="auto">
            <a:xfrm>
              <a:off x="3075" y="2716"/>
              <a:ext cx="1307" cy="212"/>
              <a:chOff x="2645" y="1780"/>
              <a:chExt cx="944" cy="749"/>
            </a:xfrm>
          </p:grpSpPr>
          <p:sp>
            <p:nvSpPr>
              <p:cNvPr id="38943" name="Rectangle 59"/>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1600"/>
                  <a:t>250ms</a:t>
                </a:r>
                <a:r>
                  <a:rPr kumimoji="1" lang="zh-CN" altLang="en-US" sz="1600"/>
                  <a:t>延时</a:t>
                </a:r>
              </a:p>
            </p:txBody>
          </p:sp>
          <p:sp>
            <p:nvSpPr>
              <p:cNvPr id="38944" name="AutoShape 60"/>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38942" name="Freeform 61"/>
            <p:cNvSpPr/>
            <p:nvPr/>
          </p:nvSpPr>
          <p:spPr bwMode="auto">
            <a:xfrm rot="5400000">
              <a:off x="2914" y="2721"/>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0478" name="Group 62"/>
          <p:cNvGrpSpPr/>
          <p:nvPr/>
        </p:nvGrpSpPr>
        <p:grpSpPr bwMode="auto">
          <a:xfrm>
            <a:off x="6680201" y="4008438"/>
            <a:ext cx="2474913" cy="336550"/>
            <a:chOff x="2823" y="2533"/>
            <a:chExt cx="1559" cy="212"/>
          </a:xfrm>
        </p:grpSpPr>
        <p:grpSp>
          <p:nvGrpSpPr>
            <p:cNvPr id="38937" name="Group 63"/>
            <p:cNvGrpSpPr/>
            <p:nvPr/>
          </p:nvGrpSpPr>
          <p:grpSpPr bwMode="auto">
            <a:xfrm>
              <a:off x="3075" y="2533"/>
              <a:ext cx="1307" cy="212"/>
              <a:chOff x="2645" y="1780"/>
              <a:chExt cx="944" cy="749"/>
            </a:xfrm>
          </p:grpSpPr>
          <p:sp>
            <p:nvSpPr>
              <p:cNvPr id="38939" name="Rectangle 64"/>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熄灭</a:t>
                </a:r>
                <a:r>
                  <a:rPr kumimoji="1" lang="en-US" altLang="zh-CN" sz="1600"/>
                  <a:t>LED</a:t>
                </a:r>
              </a:p>
            </p:txBody>
          </p:sp>
          <p:sp>
            <p:nvSpPr>
              <p:cNvPr id="38940" name="AutoShape 65"/>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38938" name="Freeform 66"/>
            <p:cNvSpPr/>
            <p:nvPr/>
          </p:nvSpPr>
          <p:spPr bwMode="auto">
            <a:xfrm rot="5400000">
              <a:off x="2914" y="2538"/>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0483" name="Rectangle 67"/>
          <p:cNvSpPr>
            <a:spLocks noChangeArrowheads="1"/>
          </p:cNvSpPr>
          <p:nvPr/>
        </p:nvSpPr>
        <p:spPr bwMode="auto">
          <a:xfrm>
            <a:off x="2476500" y="3573464"/>
            <a:ext cx="4205288" cy="223837"/>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60484" name="Group 68"/>
          <p:cNvGrpSpPr/>
          <p:nvPr/>
        </p:nvGrpSpPr>
        <p:grpSpPr bwMode="auto">
          <a:xfrm>
            <a:off x="6680201" y="2786063"/>
            <a:ext cx="2474913" cy="366712"/>
            <a:chOff x="2823" y="1763"/>
            <a:chExt cx="1559" cy="231"/>
          </a:xfrm>
        </p:grpSpPr>
        <p:grpSp>
          <p:nvGrpSpPr>
            <p:cNvPr id="38933" name="Group 69"/>
            <p:cNvGrpSpPr/>
            <p:nvPr/>
          </p:nvGrpSpPr>
          <p:grpSpPr bwMode="auto">
            <a:xfrm>
              <a:off x="3075" y="1763"/>
              <a:ext cx="1307" cy="212"/>
              <a:chOff x="2645" y="1815"/>
              <a:chExt cx="944" cy="679"/>
            </a:xfrm>
          </p:grpSpPr>
          <p:sp>
            <p:nvSpPr>
              <p:cNvPr id="38935" name="Rectangle 70"/>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初始化代码</a:t>
                </a:r>
              </a:p>
            </p:txBody>
          </p:sp>
          <p:sp>
            <p:nvSpPr>
              <p:cNvPr id="38936" name="AutoShape 71"/>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38934" name="Freeform 72"/>
            <p:cNvSpPr/>
            <p:nvPr/>
          </p:nvSpPr>
          <p:spPr bwMode="auto">
            <a:xfrm rot="5400000">
              <a:off x="2886" y="1806"/>
              <a:ext cx="125"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0489" name="Rectangle 73"/>
          <p:cNvSpPr>
            <a:spLocks noChangeArrowheads="1"/>
          </p:cNvSpPr>
          <p:nvPr/>
        </p:nvSpPr>
        <p:spPr bwMode="auto">
          <a:xfrm>
            <a:off x="2476500" y="3335339"/>
            <a:ext cx="4205288" cy="2381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0492" name="Rectangle 76"/>
          <p:cNvSpPr>
            <a:spLocks noChangeArrowheads="1"/>
          </p:cNvSpPr>
          <p:nvPr/>
        </p:nvSpPr>
        <p:spPr bwMode="auto">
          <a:xfrm>
            <a:off x="2476500" y="3097214"/>
            <a:ext cx="4205288" cy="2381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0493" name="Rectangle 77"/>
          <p:cNvSpPr>
            <a:spLocks noChangeArrowheads="1"/>
          </p:cNvSpPr>
          <p:nvPr/>
        </p:nvSpPr>
        <p:spPr bwMode="auto">
          <a:xfrm>
            <a:off x="2374901" y="5451475"/>
            <a:ext cx="77708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eaLnBrk="1" hangingPunct="1">
              <a:spcBef>
                <a:spcPct val="0"/>
              </a:spcBef>
              <a:buClrTx/>
              <a:buFontTx/>
              <a:buNone/>
            </a:pPr>
            <a:r>
              <a:rPr kumimoji="1" lang="zh-CN" altLang="en-US" sz="1800">
                <a:ea typeface="黑体" panose="02010609060101010101" pitchFamily="49" charset="-122"/>
              </a:rPr>
              <a:t>注意：上面的设计是</a:t>
            </a:r>
            <a:r>
              <a:rPr kumimoji="1" lang="en-US" altLang="zh-CN" sz="1800">
                <a:ea typeface="黑体" panose="02010609060101010101" pitchFamily="49" charset="-122"/>
              </a:rPr>
              <a:t>OSTimeDlyHMSM()</a:t>
            </a:r>
            <a:r>
              <a:rPr kumimoji="1" lang="zh-CN" altLang="en-US" sz="1800">
                <a:ea typeface="黑体" panose="02010609060101010101" pitchFamily="49" charset="-122"/>
              </a:rPr>
              <a:t>控制任务的周期性执行，还可以用它来控制任务的运行节拍。</a:t>
            </a:r>
          </a:p>
        </p:txBody>
      </p:sp>
      <p:sp>
        <p:nvSpPr>
          <p:cNvPr id="60494" name="Rectangle 78"/>
          <p:cNvSpPr>
            <a:spLocks noChangeArrowheads="1"/>
          </p:cNvSpPr>
          <p:nvPr/>
        </p:nvSpPr>
        <p:spPr bwMode="auto">
          <a:xfrm>
            <a:off x="2441576" y="2422525"/>
            <a:ext cx="7758113" cy="2878138"/>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0452"/>
                                        </p:tgtEl>
                                        <p:attrNameLst>
                                          <p:attrName>style.visibility</p:attrName>
                                        </p:attrNameLst>
                                      </p:cBhvr>
                                      <p:to>
                                        <p:strVal val="visible"/>
                                      </p:to>
                                    </p:set>
                                    <p:animEffect transition="in" filter="blinds(horizontal)">
                                      <p:cBhvr>
                                        <p:cTn id="7" dur="500"/>
                                        <p:tgtEl>
                                          <p:spTgt spid="60452"/>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60494"/>
                                        </p:tgtEl>
                                        <p:attrNameLst>
                                          <p:attrName>style.visibility</p:attrName>
                                        </p:attrNameLst>
                                      </p:cBhvr>
                                      <p:to>
                                        <p:strVal val="visible"/>
                                      </p:to>
                                    </p:set>
                                    <p:animEffect transition="in" filter="slide(fromBottom)">
                                      <p:cBhvr>
                                        <p:cTn id="11" dur="500"/>
                                        <p:tgtEl>
                                          <p:spTgt spid="60494"/>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604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60492"/>
                                        </p:tgtEl>
                                        <p:attrNameLst>
                                          <p:attrName>style.visibility</p:attrName>
                                        </p:attrNameLst>
                                      </p:cBhvr>
                                      <p:to>
                                        <p:strVal val="visible"/>
                                      </p:to>
                                    </p:set>
                                    <p:animEffect transition="in" filter="wipe(up)">
                                      <p:cBhvr>
                                        <p:cTn id="19" dur="500"/>
                                        <p:tgtEl>
                                          <p:spTgt spid="60492"/>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60484"/>
                                        </p:tgtEl>
                                        <p:attrNameLst>
                                          <p:attrName>style.visibility</p:attrName>
                                        </p:attrNameLst>
                                      </p:cBhvr>
                                      <p:to>
                                        <p:strVal val="visible"/>
                                      </p:to>
                                    </p:set>
                                    <p:animEffect transition="in" filter="wipe(left)">
                                      <p:cBhvr>
                                        <p:cTn id="23" dur="500"/>
                                        <p:tgtEl>
                                          <p:spTgt spid="60484"/>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60483"/>
                                        </p:tgtEl>
                                        <p:attrNameLst>
                                          <p:attrName>style.visibility</p:attrName>
                                        </p:attrNameLst>
                                      </p:cBhvr>
                                      <p:to>
                                        <p:strVal val="visible"/>
                                      </p:to>
                                    </p:set>
                                    <p:animEffect transition="in" filter="wipe(up)">
                                      <p:cBhvr>
                                        <p:cTn id="27" dur="500"/>
                                        <p:tgtEl>
                                          <p:spTgt spid="60483"/>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60468"/>
                                        </p:tgtEl>
                                        <p:attrNameLst>
                                          <p:attrName>style.visibility</p:attrName>
                                        </p:attrNameLst>
                                      </p:cBhvr>
                                      <p:to>
                                        <p:strVal val="visible"/>
                                      </p:to>
                                    </p:set>
                                    <p:animEffect transition="in" filter="wipe(left)">
                                      <p:cBhvr>
                                        <p:cTn id="31" dur="500"/>
                                        <p:tgtEl>
                                          <p:spTgt spid="60468"/>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60466"/>
                                        </p:tgtEl>
                                        <p:attrNameLst>
                                          <p:attrName>style.visibility</p:attrName>
                                        </p:attrNameLst>
                                      </p:cBhvr>
                                      <p:to>
                                        <p:strVal val="visible"/>
                                      </p:to>
                                    </p:set>
                                    <p:animEffect transition="in" filter="wipe(up)">
                                      <p:cBhvr>
                                        <p:cTn id="35" dur="500"/>
                                        <p:tgtEl>
                                          <p:spTgt spid="60466"/>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60455"/>
                                        </p:tgtEl>
                                        <p:attrNameLst>
                                          <p:attrName>style.visibility</p:attrName>
                                        </p:attrNameLst>
                                      </p:cBhvr>
                                      <p:to>
                                        <p:strVal val="visible"/>
                                      </p:to>
                                    </p:set>
                                    <p:animEffect transition="in" filter="wipe(left)">
                                      <p:cBhvr>
                                        <p:cTn id="39" dur="500"/>
                                        <p:tgtEl>
                                          <p:spTgt spid="60455"/>
                                        </p:tgtEl>
                                      </p:cBhvr>
                                    </p:animEffect>
                                  </p:childTnLst>
                                </p:cTn>
                              </p:par>
                            </p:childTnLst>
                          </p:cTn>
                        </p:par>
                        <p:par>
                          <p:cTn id="40" fill="hold">
                            <p:stCondLst>
                              <p:cond delay="3000"/>
                            </p:stCondLst>
                            <p:childTnLst>
                              <p:par>
                                <p:cTn id="41" presetID="22" presetClass="entr" presetSubtype="1" fill="hold" grpId="0" nodeType="afterEffect">
                                  <p:stCondLst>
                                    <p:cond delay="0"/>
                                  </p:stCondLst>
                                  <p:childTnLst>
                                    <p:set>
                                      <p:cBhvr>
                                        <p:cTn id="42" dur="1" fill="hold">
                                          <p:stCondLst>
                                            <p:cond delay="0"/>
                                          </p:stCondLst>
                                        </p:cTn>
                                        <p:tgtEl>
                                          <p:spTgt spid="60454"/>
                                        </p:tgtEl>
                                        <p:attrNameLst>
                                          <p:attrName>style.visibility</p:attrName>
                                        </p:attrNameLst>
                                      </p:cBhvr>
                                      <p:to>
                                        <p:strVal val="visible"/>
                                      </p:to>
                                    </p:set>
                                    <p:animEffect transition="in" filter="wipe(up)">
                                      <p:cBhvr>
                                        <p:cTn id="43" dur="500"/>
                                        <p:tgtEl>
                                          <p:spTgt spid="60454"/>
                                        </p:tgtEl>
                                      </p:cBhvr>
                                    </p:animEffect>
                                  </p:childTnLst>
                                </p:cTn>
                              </p:par>
                            </p:childTnLst>
                          </p:cTn>
                        </p:par>
                        <p:par>
                          <p:cTn id="44" fill="hold">
                            <p:stCondLst>
                              <p:cond delay="3500"/>
                            </p:stCondLst>
                            <p:childTnLst>
                              <p:par>
                                <p:cTn id="45" presetID="22" presetClass="entr" presetSubtype="8" fill="hold" nodeType="afterEffect">
                                  <p:stCondLst>
                                    <p:cond delay="0"/>
                                  </p:stCondLst>
                                  <p:childTnLst>
                                    <p:set>
                                      <p:cBhvr>
                                        <p:cTn id="46" dur="1" fill="hold">
                                          <p:stCondLst>
                                            <p:cond delay="0"/>
                                          </p:stCondLst>
                                        </p:cTn>
                                        <p:tgtEl>
                                          <p:spTgt spid="60478"/>
                                        </p:tgtEl>
                                        <p:attrNameLst>
                                          <p:attrName>style.visibility</p:attrName>
                                        </p:attrNameLst>
                                      </p:cBhvr>
                                      <p:to>
                                        <p:strVal val="visible"/>
                                      </p:to>
                                    </p:set>
                                    <p:animEffect transition="in" filter="wipe(left)">
                                      <p:cBhvr>
                                        <p:cTn id="47" dur="500"/>
                                        <p:tgtEl>
                                          <p:spTgt spid="60478"/>
                                        </p:tgtEl>
                                      </p:cBhvr>
                                    </p:animEffect>
                                  </p:childTnLst>
                                </p:cTn>
                              </p:par>
                            </p:childTnLst>
                          </p:cTn>
                        </p:par>
                        <p:par>
                          <p:cTn id="48" fill="hold">
                            <p:stCondLst>
                              <p:cond delay="4000"/>
                            </p:stCondLst>
                            <p:childTnLst>
                              <p:par>
                                <p:cTn id="49" presetID="22" presetClass="entr" presetSubtype="1" fill="hold" grpId="0" nodeType="afterEffect">
                                  <p:stCondLst>
                                    <p:cond delay="0"/>
                                  </p:stCondLst>
                                  <p:childTnLst>
                                    <p:set>
                                      <p:cBhvr>
                                        <p:cTn id="50" dur="1" fill="hold">
                                          <p:stCondLst>
                                            <p:cond delay="0"/>
                                          </p:stCondLst>
                                        </p:cTn>
                                        <p:tgtEl>
                                          <p:spTgt spid="60465"/>
                                        </p:tgtEl>
                                        <p:attrNameLst>
                                          <p:attrName>style.visibility</p:attrName>
                                        </p:attrNameLst>
                                      </p:cBhvr>
                                      <p:to>
                                        <p:strVal val="visible"/>
                                      </p:to>
                                    </p:set>
                                    <p:animEffect transition="in" filter="wipe(up)">
                                      <p:cBhvr>
                                        <p:cTn id="51" dur="500"/>
                                        <p:tgtEl>
                                          <p:spTgt spid="60465"/>
                                        </p:tgtEl>
                                      </p:cBhvr>
                                    </p:animEffect>
                                  </p:childTnLst>
                                </p:cTn>
                              </p:par>
                            </p:childTnLst>
                          </p:cTn>
                        </p:par>
                        <p:par>
                          <p:cTn id="52" fill="hold">
                            <p:stCondLst>
                              <p:cond delay="4500"/>
                            </p:stCondLst>
                            <p:childTnLst>
                              <p:par>
                                <p:cTn id="53" presetID="22" presetClass="entr" presetSubtype="8" fill="hold" nodeType="afterEffect">
                                  <p:stCondLst>
                                    <p:cond delay="0"/>
                                  </p:stCondLst>
                                  <p:childTnLst>
                                    <p:set>
                                      <p:cBhvr>
                                        <p:cTn id="54" dur="1" fill="hold">
                                          <p:stCondLst>
                                            <p:cond delay="0"/>
                                          </p:stCondLst>
                                        </p:cTn>
                                        <p:tgtEl>
                                          <p:spTgt spid="60473"/>
                                        </p:tgtEl>
                                        <p:attrNameLst>
                                          <p:attrName>style.visibility</p:attrName>
                                        </p:attrNameLst>
                                      </p:cBhvr>
                                      <p:to>
                                        <p:strVal val="visible"/>
                                      </p:to>
                                    </p:set>
                                    <p:animEffect transition="in" filter="wipe(left)">
                                      <p:cBhvr>
                                        <p:cTn id="55" dur="500"/>
                                        <p:tgtEl>
                                          <p:spTgt spid="60473"/>
                                        </p:tgtEl>
                                      </p:cBhvr>
                                    </p:animEffect>
                                  </p:childTnLst>
                                </p:cTn>
                              </p:par>
                            </p:childTnLst>
                          </p:cTn>
                        </p:par>
                        <p:par>
                          <p:cTn id="56" fill="hold">
                            <p:stCondLst>
                              <p:cond delay="5000"/>
                            </p:stCondLst>
                            <p:childTnLst>
                              <p:par>
                                <p:cTn id="57" presetID="22" presetClass="entr" presetSubtype="1" fill="hold" grpId="0" nodeType="afterEffect">
                                  <p:stCondLst>
                                    <p:cond delay="0"/>
                                  </p:stCondLst>
                                  <p:childTnLst>
                                    <p:set>
                                      <p:cBhvr>
                                        <p:cTn id="58" dur="1" fill="hold">
                                          <p:stCondLst>
                                            <p:cond delay="0"/>
                                          </p:stCondLst>
                                        </p:cTn>
                                        <p:tgtEl>
                                          <p:spTgt spid="60489"/>
                                        </p:tgtEl>
                                        <p:attrNameLst>
                                          <p:attrName>style.visibility</p:attrName>
                                        </p:attrNameLst>
                                      </p:cBhvr>
                                      <p:to>
                                        <p:strVal val="visible"/>
                                      </p:to>
                                    </p:set>
                                    <p:animEffect transition="in" filter="wipe(up)">
                                      <p:cBhvr>
                                        <p:cTn id="59" dur="500"/>
                                        <p:tgtEl>
                                          <p:spTgt spid="60489"/>
                                        </p:tgtEl>
                                      </p:cBhvr>
                                    </p:animEffect>
                                  </p:childTnLst>
                                </p:cTn>
                              </p:par>
                            </p:childTnLst>
                          </p:cTn>
                        </p:par>
                        <p:par>
                          <p:cTn id="60" fill="hold">
                            <p:stCondLst>
                              <p:cond delay="5500"/>
                            </p:stCondLst>
                            <p:childTnLst>
                              <p:par>
                                <p:cTn id="61" presetID="22" presetClass="entr" presetSubtype="8" fill="hold" nodeType="afterEffect">
                                  <p:stCondLst>
                                    <p:cond delay="0"/>
                                  </p:stCondLst>
                                  <p:childTnLst>
                                    <p:set>
                                      <p:cBhvr>
                                        <p:cTn id="62" dur="1" fill="hold">
                                          <p:stCondLst>
                                            <p:cond delay="0"/>
                                          </p:stCondLst>
                                        </p:cTn>
                                        <p:tgtEl>
                                          <p:spTgt spid="60460"/>
                                        </p:tgtEl>
                                        <p:attrNameLst>
                                          <p:attrName>style.visibility</p:attrName>
                                        </p:attrNameLst>
                                      </p:cBhvr>
                                      <p:to>
                                        <p:strVal val="visible"/>
                                      </p:to>
                                    </p:set>
                                    <p:animEffect transition="in" filter="wipe(left)">
                                      <p:cBhvr>
                                        <p:cTn id="63" dur="500"/>
                                        <p:tgtEl>
                                          <p:spTgt spid="60460"/>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60493"/>
                                        </p:tgtEl>
                                        <p:attrNameLst>
                                          <p:attrName>style.visibility</p:attrName>
                                        </p:attrNameLst>
                                      </p:cBhvr>
                                      <p:to>
                                        <p:strVal val="visible"/>
                                      </p:to>
                                    </p:set>
                                  </p:childTnLst>
                                </p:cTn>
                              </p:par>
                              <p:par>
                                <p:cTn id="68" presetID="27" presetClass="emph" presetSubtype="0" fill="hold" grpId="1" nodeType="withEffect">
                                  <p:stCondLst>
                                    <p:cond delay="0"/>
                                  </p:stCondLst>
                                  <p:childTnLst>
                                    <p:animClr clrSpc="rgb" dir="cw">
                                      <p:cBhvr override="childStyle">
                                        <p:cTn id="69" dur="250" autoRev="1" fill="hold"/>
                                        <p:tgtEl>
                                          <p:spTgt spid="60493"/>
                                        </p:tgtEl>
                                        <p:attrNameLst>
                                          <p:attrName>style.color</p:attrName>
                                        </p:attrNameLst>
                                      </p:cBhvr>
                                      <p:to>
                                        <a:schemeClr val="bg1"/>
                                      </p:to>
                                    </p:animClr>
                                    <p:animClr clrSpc="rgb" dir="cw">
                                      <p:cBhvr>
                                        <p:cTn id="70" dur="250" autoRev="1" fill="hold"/>
                                        <p:tgtEl>
                                          <p:spTgt spid="60493"/>
                                        </p:tgtEl>
                                        <p:attrNameLst>
                                          <p:attrName>fillcolor</p:attrName>
                                        </p:attrNameLst>
                                      </p:cBhvr>
                                      <p:to>
                                        <a:schemeClr val="bg1"/>
                                      </p:to>
                                    </p:animClr>
                                    <p:set>
                                      <p:cBhvr>
                                        <p:cTn id="71" dur="250" autoRev="1" fill="hold"/>
                                        <p:tgtEl>
                                          <p:spTgt spid="60493"/>
                                        </p:tgtEl>
                                        <p:attrNameLst>
                                          <p:attrName>fill.type</p:attrName>
                                        </p:attrNameLst>
                                      </p:cBhvr>
                                      <p:to>
                                        <p:strVal val="solid"/>
                                      </p:to>
                                    </p:set>
                                    <p:set>
                                      <p:cBhvr>
                                        <p:cTn id="72" dur="250" autoRev="1" fill="hold"/>
                                        <p:tgtEl>
                                          <p:spTgt spid="6049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52" grpId="0"/>
      <p:bldP spid="60453" grpId="0" animBg="1"/>
      <p:bldP spid="60454" grpId="0" animBg="1"/>
      <p:bldP spid="60465" grpId="0" animBg="1"/>
      <p:bldP spid="60466" grpId="0" animBg="1"/>
      <p:bldP spid="60483" grpId="0" animBg="1"/>
      <p:bldP spid="60489" grpId="0" animBg="1"/>
      <p:bldP spid="60492" grpId="0" animBg="1"/>
      <p:bldP spid="60493" grpId="0"/>
      <p:bldP spid="60493" grpId="1"/>
      <p:bldP spid="60494" grpId="0" animBg="1"/>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41" name="AutoShape 145"/>
          <p:cNvSpPr>
            <a:spLocks noChangeArrowheads="1"/>
          </p:cNvSpPr>
          <p:nvPr/>
        </p:nvSpPr>
        <p:spPr bwMode="gray">
          <a:xfrm>
            <a:off x="4724401" y="3636964"/>
            <a:ext cx="2835275" cy="1316037"/>
          </a:xfrm>
          <a:prstGeom prst="roundRect">
            <a:avLst>
              <a:gd name="adj" fmla="val 17509"/>
            </a:avLst>
          </a:prstGeom>
          <a:solidFill>
            <a:schemeClr val="bg1">
              <a:alpha val="0"/>
            </a:schemeClr>
          </a:solidFill>
          <a:ln w="9525" algn="ctr">
            <a:solidFill>
              <a:srgbClr val="9393FF"/>
            </a:solidFill>
            <a:round/>
          </a:ln>
          <a:effectLst/>
          <a:extLs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9939"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时间管理</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39940"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00" name="AutoShape 4"/>
          <p:cNvSpPr>
            <a:spLocks noChangeArrowheads="1"/>
          </p:cNvSpPr>
          <p:nvPr/>
        </p:nvSpPr>
        <p:spPr bwMode="gray">
          <a:xfrm>
            <a:off x="6230938" y="651868"/>
            <a:ext cx="350996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400" b="1">
                <a:solidFill>
                  <a:schemeClr val="bg1"/>
                </a:solidFill>
              </a:rPr>
              <a:t>OSTimeDlyResume()</a:t>
            </a:r>
            <a:r>
              <a:rPr kumimoji="1" lang="en-US" altLang="zh-CN" sz="2000">
                <a:ea typeface="华文新魏" panose="02010800040101010101" pitchFamily="2" charset="-122"/>
              </a:rPr>
              <a:t> </a:t>
            </a:r>
          </a:p>
        </p:txBody>
      </p:sp>
      <p:grpSp>
        <p:nvGrpSpPr>
          <p:cNvPr id="55417" name="Group 121"/>
          <p:cNvGrpSpPr/>
          <p:nvPr/>
        </p:nvGrpSpPr>
        <p:grpSpPr bwMode="auto">
          <a:xfrm>
            <a:off x="4678363" y="5891219"/>
            <a:ext cx="2881312" cy="384175"/>
            <a:chOff x="1848" y="3067"/>
            <a:chExt cx="1173" cy="242"/>
          </a:xfrm>
        </p:grpSpPr>
        <p:sp>
          <p:nvSpPr>
            <p:cNvPr id="39961" name="AutoShape 122"/>
            <p:cNvSpPr>
              <a:spLocks noChangeArrowheads="1"/>
            </p:cNvSpPr>
            <p:nvPr/>
          </p:nvSpPr>
          <p:spPr bwMode="gray">
            <a:xfrm>
              <a:off x="1848" y="3067"/>
              <a:ext cx="1173" cy="236"/>
            </a:xfrm>
            <a:prstGeom prst="roundRect">
              <a:avLst>
                <a:gd name="adj" fmla="val 17509"/>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9962" name="AutoShape 123"/>
            <p:cNvSpPr>
              <a:spLocks noChangeArrowheads="1"/>
            </p:cNvSpPr>
            <p:nvPr/>
          </p:nvSpPr>
          <p:spPr bwMode="gray">
            <a:xfrm>
              <a:off x="1866" y="3067"/>
              <a:ext cx="1138" cy="236"/>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9963" name="Text Box 124"/>
            <p:cNvSpPr txBox="1">
              <a:spLocks noChangeArrowheads="1"/>
            </p:cNvSpPr>
            <p:nvPr/>
          </p:nvSpPr>
          <p:spPr bwMode="gray">
            <a:xfrm>
              <a:off x="1889" y="3097"/>
              <a:ext cx="1116" cy="212"/>
            </a:xfrm>
            <a:prstGeom prst="rect">
              <a:avLst/>
            </a:prstGeom>
            <a:solidFill>
              <a:schemeClr val="bg1">
                <a:alpha val="0"/>
              </a:schemeClr>
            </a:soli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b="1">
                  <a:solidFill>
                    <a:schemeClr val="bg1"/>
                  </a:solidFill>
                </a:rPr>
                <a:t>任务进入运行状态</a:t>
              </a:r>
            </a:p>
          </p:txBody>
        </p:sp>
      </p:grpSp>
      <p:grpSp>
        <p:nvGrpSpPr>
          <p:cNvPr id="55425" name="Group 129"/>
          <p:cNvGrpSpPr/>
          <p:nvPr/>
        </p:nvGrpSpPr>
        <p:grpSpPr bwMode="auto">
          <a:xfrm>
            <a:off x="4779963" y="2951167"/>
            <a:ext cx="2779712" cy="379413"/>
            <a:chOff x="1661" y="1618"/>
            <a:chExt cx="1459" cy="239"/>
          </a:xfrm>
        </p:grpSpPr>
        <p:sp>
          <p:nvSpPr>
            <p:cNvPr id="39958" name="AutoShape 130"/>
            <p:cNvSpPr>
              <a:spLocks noChangeArrowheads="1"/>
            </p:cNvSpPr>
            <p:nvPr/>
          </p:nvSpPr>
          <p:spPr bwMode="gray">
            <a:xfrm>
              <a:off x="1661" y="1620"/>
              <a:ext cx="1459" cy="236"/>
            </a:xfrm>
            <a:prstGeom prst="roundRect">
              <a:avLst>
                <a:gd name="adj" fmla="val 17509"/>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9959" name="AutoShape 131"/>
            <p:cNvSpPr>
              <a:spLocks noChangeArrowheads="1"/>
            </p:cNvSpPr>
            <p:nvPr/>
          </p:nvSpPr>
          <p:spPr bwMode="gray">
            <a:xfrm>
              <a:off x="1838" y="1618"/>
              <a:ext cx="1138" cy="236"/>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9960" name="Text Box 132"/>
            <p:cNvSpPr txBox="1">
              <a:spLocks noChangeArrowheads="1"/>
            </p:cNvSpPr>
            <p:nvPr/>
          </p:nvSpPr>
          <p:spPr bwMode="gray">
            <a:xfrm>
              <a:off x="1661" y="1645"/>
              <a:ext cx="1459" cy="212"/>
            </a:xfrm>
            <a:prstGeom prst="rect">
              <a:avLst/>
            </a:prstGeom>
            <a:solidFill>
              <a:schemeClr val="bg1">
                <a:alpha val="0"/>
              </a:schemeClr>
            </a:soli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b="1">
                  <a:solidFill>
                    <a:schemeClr val="bg1"/>
                  </a:solidFill>
                </a:rPr>
                <a:t>任务调用延时函数</a:t>
              </a:r>
            </a:p>
          </p:txBody>
        </p:sp>
      </p:grpSp>
      <p:grpSp>
        <p:nvGrpSpPr>
          <p:cNvPr id="55429" name="Group 133"/>
          <p:cNvGrpSpPr/>
          <p:nvPr/>
        </p:nvGrpSpPr>
        <p:grpSpPr bwMode="auto">
          <a:xfrm>
            <a:off x="4678363" y="5146672"/>
            <a:ext cx="2881312" cy="377825"/>
            <a:chOff x="1852" y="2595"/>
            <a:chExt cx="1162" cy="238"/>
          </a:xfrm>
        </p:grpSpPr>
        <p:sp>
          <p:nvSpPr>
            <p:cNvPr id="39955" name="AutoShape 134"/>
            <p:cNvSpPr>
              <a:spLocks noChangeArrowheads="1"/>
            </p:cNvSpPr>
            <p:nvPr/>
          </p:nvSpPr>
          <p:spPr bwMode="gray">
            <a:xfrm>
              <a:off x="1852" y="2597"/>
              <a:ext cx="1162" cy="236"/>
            </a:xfrm>
            <a:prstGeom prst="roundRect">
              <a:avLst>
                <a:gd name="adj" fmla="val 17509"/>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9956" name="AutoShape 135"/>
            <p:cNvSpPr>
              <a:spLocks noChangeArrowheads="1"/>
            </p:cNvSpPr>
            <p:nvPr/>
          </p:nvSpPr>
          <p:spPr bwMode="gray">
            <a:xfrm>
              <a:off x="1870" y="2595"/>
              <a:ext cx="1127" cy="236"/>
            </a:xfrm>
            <a:prstGeom prst="roundRect">
              <a:avLst>
                <a:gd name="adj" fmla="val 16667"/>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9957" name="Text Box 136"/>
            <p:cNvSpPr txBox="1">
              <a:spLocks noChangeArrowheads="1"/>
            </p:cNvSpPr>
            <p:nvPr/>
          </p:nvSpPr>
          <p:spPr bwMode="gray">
            <a:xfrm>
              <a:off x="1893" y="2620"/>
              <a:ext cx="1105" cy="212"/>
            </a:xfrm>
            <a:prstGeom prst="rect">
              <a:avLst/>
            </a:prstGeom>
            <a:solidFill>
              <a:schemeClr val="bg1">
                <a:alpha val="0"/>
              </a:schemeClr>
            </a:soli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b="1">
                  <a:solidFill>
                    <a:schemeClr val="bg1"/>
                  </a:solidFill>
                </a:rPr>
                <a:t>任务进入就绪状态</a:t>
              </a:r>
            </a:p>
          </p:txBody>
        </p:sp>
      </p:grpSp>
      <p:sp>
        <p:nvSpPr>
          <p:cNvPr id="55433" name="AutoShape 137"/>
          <p:cNvSpPr>
            <a:spLocks noChangeArrowheads="1"/>
          </p:cNvSpPr>
          <p:nvPr/>
        </p:nvSpPr>
        <p:spPr bwMode="gray">
          <a:xfrm rot="-5400000">
            <a:off x="6066632" y="2766220"/>
            <a:ext cx="258763" cy="1482725"/>
          </a:xfrm>
          <a:prstGeom prst="leftArrow">
            <a:avLst>
              <a:gd name="adj1" fmla="val 31250"/>
              <a:gd name="adj2" fmla="val 53648"/>
            </a:avLst>
          </a:prstGeom>
          <a:gradFill rotWithShape="1">
            <a:gsLst>
              <a:gs pos="0">
                <a:srgbClr val="666699"/>
              </a:gs>
              <a:gs pos="100000">
                <a:srgbClr val="BEBED4"/>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2400"/>
              <a:t> </a:t>
            </a:r>
          </a:p>
        </p:txBody>
      </p:sp>
      <p:sp>
        <p:nvSpPr>
          <p:cNvPr id="55434" name="AutoShape 138"/>
          <p:cNvSpPr>
            <a:spLocks noChangeArrowheads="1"/>
          </p:cNvSpPr>
          <p:nvPr/>
        </p:nvSpPr>
        <p:spPr bwMode="gray">
          <a:xfrm rot="-5400000">
            <a:off x="5990432" y="5058570"/>
            <a:ext cx="304800" cy="1303337"/>
          </a:xfrm>
          <a:prstGeom prst="leftArrow">
            <a:avLst>
              <a:gd name="adj1" fmla="val 31250"/>
              <a:gd name="adj2" fmla="val 53648"/>
            </a:avLst>
          </a:prstGeom>
          <a:gradFill rotWithShape="1">
            <a:gsLst>
              <a:gs pos="0">
                <a:srgbClr val="009900"/>
              </a:gs>
              <a:gs pos="100000">
                <a:srgbClr val="93D493"/>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2400"/>
              <a:t> </a:t>
            </a:r>
          </a:p>
        </p:txBody>
      </p:sp>
      <p:sp>
        <p:nvSpPr>
          <p:cNvPr id="55436" name="Text Box 140"/>
          <p:cNvSpPr txBox="1">
            <a:spLocks noChangeArrowheads="1"/>
          </p:cNvSpPr>
          <p:nvPr/>
        </p:nvSpPr>
        <p:spPr bwMode="gray">
          <a:xfrm>
            <a:off x="4557713" y="5541963"/>
            <a:ext cx="3194050" cy="336550"/>
          </a:xfrm>
          <a:prstGeom prst="rect">
            <a:avLst/>
          </a:prstGeom>
          <a:gradFill rotWithShape="1">
            <a:gsLst>
              <a:gs pos="0">
                <a:srgbClr val="008000"/>
              </a:gs>
              <a:gs pos="100000">
                <a:srgbClr val="2D962D"/>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a:ea typeface="华文新魏" panose="02010800040101010101" pitchFamily="2" charset="-122"/>
              </a:rPr>
              <a:t>当前任务优先级为就绪态中最高</a:t>
            </a:r>
          </a:p>
        </p:txBody>
      </p:sp>
      <p:sp>
        <p:nvSpPr>
          <p:cNvPr id="55437" name="Text Box 141"/>
          <p:cNvSpPr txBox="1">
            <a:spLocks noChangeArrowheads="1"/>
          </p:cNvSpPr>
          <p:nvPr/>
        </p:nvSpPr>
        <p:spPr bwMode="gray">
          <a:xfrm>
            <a:off x="4700588" y="4322763"/>
            <a:ext cx="2881312" cy="336550"/>
          </a:xfrm>
          <a:prstGeom prst="rect">
            <a:avLst/>
          </a:prstGeom>
          <a:gradFill rotWithShape="1">
            <a:gsLst>
              <a:gs pos="0">
                <a:srgbClr val="61C3E1"/>
              </a:gs>
              <a:gs pos="100000">
                <a:srgbClr val="326474"/>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kumimoji="1" lang="zh-CN" altLang="en-US" sz="1600">
                <a:ea typeface="华文新魏" panose="02010800040101010101" pitchFamily="2" charset="-122"/>
              </a:rPr>
              <a:t>调用</a:t>
            </a:r>
            <a:r>
              <a:rPr kumimoji="1" lang="en-US" altLang="zh-CN" sz="1600">
                <a:ea typeface="华文新魏" panose="02010800040101010101" pitchFamily="2" charset="-122"/>
              </a:rPr>
              <a:t>OSTimeDlyResume()</a:t>
            </a:r>
          </a:p>
        </p:txBody>
      </p:sp>
      <p:grpSp>
        <p:nvGrpSpPr>
          <p:cNvPr id="55445" name="Group 149"/>
          <p:cNvGrpSpPr/>
          <p:nvPr/>
        </p:nvGrpSpPr>
        <p:grpSpPr bwMode="auto">
          <a:xfrm>
            <a:off x="4724401" y="3641725"/>
            <a:ext cx="2835275" cy="681038"/>
            <a:chOff x="3568" y="2043"/>
            <a:chExt cx="1786" cy="829"/>
          </a:xfrm>
        </p:grpSpPr>
        <p:sp>
          <p:nvSpPr>
            <p:cNvPr id="39953" name="AutoShape 148"/>
            <p:cNvSpPr>
              <a:spLocks noChangeArrowheads="1"/>
            </p:cNvSpPr>
            <p:nvPr/>
          </p:nvSpPr>
          <p:spPr bwMode="gray">
            <a:xfrm>
              <a:off x="3568" y="2043"/>
              <a:ext cx="1786" cy="829"/>
            </a:xfrm>
            <a:prstGeom prst="roundRect">
              <a:avLst>
                <a:gd name="adj" fmla="val 17509"/>
              </a:avLst>
            </a:prstGeom>
            <a:gradFill rotWithShape="1">
              <a:gsLst>
                <a:gs pos="0">
                  <a:srgbClr val="B3B3FF"/>
                </a:gs>
                <a:gs pos="100000">
                  <a:srgbClr val="666692"/>
                </a:gs>
              </a:gsLst>
              <a:lin ang="5400000" scaled="1"/>
            </a:gradFill>
            <a:ln>
              <a:noFill/>
            </a:ln>
            <a:effectLst/>
            <a:extLst>
              <a:ext uri="{91240B29-F687-4F45-9708-019B960494DF}">
                <a14:hiddenLine xmlns:a14="http://schemas.microsoft.com/office/drawing/2010/main" w="9525">
                  <a:solidFill>
                    <a:srgbClr val="CC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9954" name="Text Box 128"/>
            <p:cNvSpPr txBox="1">
              <a:spLocks noChangeArrowheads="1"/>
            </p:cNvSpPr>
            <p:nvPr/>
          </p:nvSpPr>
          <p:spPr bwMode="gray">
            <a:xfrm>
              <a:off x="3653" y="2302"/>
              <a:ext cx="1608" cy="298"/>
            </a:xfrm>
            <a:prstGeom prst="rect">
              <a:avLst/>
            </a:prstGeom>
            <a:solidFill>
              <a:srgbClr val="000000">
                <a:alpha val="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b="1">
                  <a:solidFill>
                    <a:schemeClr val="bg1"/>
                  </a:solidFill>
                </a:rPr>
                <a:t>延时期</a:t>
              </a:r>
            </a:p>
          </p:txBody>
        </p:sp>
      </p:grpSp>
      <p:sp>
        <p:nvSpPr>
          <p:cNvPr id="55448" name="AutoShape 152"/>
          <p:cNvSpPr>
            <a:spLocks noChangeArrowheads="1"/>
          </p:cNvSpPr>
          <p:nvPr/>
        </p:nvSpPr>
        <p:spPr bwMode="auto">
          <a:xfrm>
            <a:off x="4098925" y="4098926"/>
            <a:ext cx="681038" cy="1477963"/>
          </a:xfrm>
          <a:prstGeom prst="curvedRightArrow">
            <a:avLst>
              <a:gd name="adj1" fmla="val 43403"/>
              <a:gd name="adj2" fmla="val 86806"/>
              <a:gd name="adj3" fmla="val 33333"/>
            </a:avLst>
          </a:prstGeom>
          <a:gradFill rotWithShape="1">
            <a:gsLst>
              <a:gs pos="0">
                <a:srgbClr val="2AADD6"/>
              </a:gs>
              <a:gs pos="100000">
                <a:srgbClr val="85D0E8"/>
              </a:gs>
            </a:gsLst>
            <a:lin ang="54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55449" name="Rectangle 153"/>
          <p:cNvSpPr>
            <a:spLocks noChangeArrowheads="1"/>
          </p:cNvSpPr>
          <p:nvPr/>
        </p:nvSpPr>
        <p:spPr bwMode="auto">
          <a:xfrm>
            <a:off x="2316163" y="1397001"/>
            <a:ext cx="7605712"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2000">
                <a:ea typeface="华文新魏" panose="02010800040101010101" pitchFamily="2" charset="-122"/>
              </a:rPr>
              <a:t>       µC/OS-Ⅱ</a:t>
            </a:r>
            <a:r>
              <a:rPr kumimoji="1" lang="zh-CN" altLang="en-US" sz="2000">
                <a:ea typeface="华文新魏" panose="02010800040101010101" pitchFamily="2" charset="-122"/>
              </a:rPr>
              <a:t>允许用户结束正处于延时期的任务，延时的任务可以不等待延时期满，而是通过取消其它任务的延时来使自己处于就绪态，可以通过调用</a:t>
            </a:r>
            <a:r>
              <a:rPr kumimoji="1" lang="en-US" altLang="zh-CN" sz="2000">
                <a:ea typeface="华文新魏" panose="02010800040101010101" pitchFamily="2" charset="-122"/>
              </a:rPr>
              <a:t>OSTimeDlyResume()</a:t>
            </a:r>
            <a:r>
              <a:rPr kumimoji="1" lang="zh-CN" altLang="en-US" sz="2000">
                <a:ea typeface="华文新魏" panose="02010800040101010101" pitchFamily="2" charset="-122"/>
              </a:rPr>
              <a:t>和指定要恢复的任务的优先级来完成。</a:t>
            </a:r>
          </a:p>
        </p:txBody>
      </p:sp>
      <p:sp>
        <p:nvSpPr>
          <p:cNvPr id="55450" name="AutoShape 154"/>
          <p:cNvSpPr>
            <a:spLocks noChangeArrowheads="1"/>
          </p:cNvSpPr>
          <p:nvPr/>
        </p:nvSpPr>
        <p:spPr bwMode="auto">
          <a:xfrm>
            <a:off x="2495551" y="2708275"/>
            <a:ext cx="7173913" cy="3708400"/>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5300"/>
                                        </p:tgtEl>
                                        <p:attrNameLst>
                                          <p:attrName>style.visibility</p:attrName>
                                        </p:attrNameLst>
                                      </p:cBhvr>
                                      <p:to>
                                        <p:strVal val="visible"/>
                                      </p:to>
                                    </p:set>
                                    <p:anim calcmode="lin" valueType="num">
                                      <p:cBhvr additive="base">
                                        <p:cTn id="7" dur="500" fill="hold"/>
                                        <p:tgtEl>
                                          <p:spTgt spid="55300"/>
                                        </p:tgtEl>
                                        <p:attrNameLst>
                                          <p:attrName>ppt_x</p:attrName>
                                        </p:attrNameLst>
                                      </p:cBhvr>
                                      <p:tavLst>
                                        <p:tav tm="0">
                                          <p:val>
                                            <p:strVal val="1+#ppt_w/2"/>
                                          </p:val>
                                        </p:tav>
                                        <p:tav tm="100000">
                                          <p:val>
                                            <p:strVal val="#ppt_x"/>
                                          </p:val>
                                        </p:tav>
                                      </p:tavLst>
                                    </p:anim>
                                    <p:anim calcmode="lin" valueType="num">
                                      <p:cBhvr additive="base">
                                        <p:cTn id="8" dur="500" fill="hold"/>
                                        <p:tgtEl>
                                          <p:spTgt spid="5530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55449"/>
                                        </p:tgtEl>
                                        <p:attrNameLst>
                                          <p:attrName>style.visibility</p:attrName>
                                        </p:attrNameLst>
                                      </p:cBhvr>
                                      <p:to>
                                        <p:strVal val="visible"/>
                                      </p:to>
                                    </p:set>
                                    <p:animEffect transition="in" filter="blinds(horizontal)">
                                      <p:cBhvr>
                                        <p:cTn id="12" dur="500"/>
                                        <p:tgtEl>
                                          <p:spTgt spid="55449"/>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55450"/>
                                        </p:tgtEl>
                                        <p:attrNameLst>
                                          <p:attrName>style.visibility</p:attrName>
                                        </p:attrNameLst>
                                      </p:cBhvr>
                                      <p:to>
                                        <p:strVal val="visible"/>
                                      </p:to>
                                    </p:set>
                                    <p:animEffect transition="in" filter="slide(fromBottom)">
                                      <p:cBhvr>
                                        <p:cTn id="15" dur="500"/>
                                        <p:tgtEl>
                                          <p:spTgt spid="5545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55425"/>
                                        </p:tgtEl>
                                        <p:attrNameLst>
                                          <p:attrName>style.visibility</p:attrName>
                                        </p:attrNameLst>
                                      </p:cBhvr>
                                      <p:to>
                                        <p:strVal val="visible"/>
                                      </p:to>
                                    </p:set>
                                    <p:animEffect transition="in" filter="wipe(up)">
                                      <p:cBhvr>
                                        <p:cTn id="20" dur="500"/>
                                        <p:tgtEl>
                                          <p:spTgt spid="55425"/>
                                        </p:tgtEl>
                                      </p:cBhvr>
                                    </p:animEffect>
                                  </p:childTnLst>
                                </p:cTn>
                              </p:par>
                            </p:childTnLst>
                          </p:cTn>
                        </p:par>
                        <p:par>
                          <p:cTn id="21" fill="hold">
                            <p:stCondLst>
                              <p:cond delay="500"/>
                            </p:stCondLst>
                            <p:childTnLst>
                              <p:par>
                                <p:cTn id="22" presetID="22" presetClass="entr" presetSubtype="1" fill="hold" grpId="0" nodeType="afterEffect">
                                  <p:stCondLst>
                                    <p:cond delay="0"/>
                                  </p:stCondLst>
                                  <p:childTnLst>
                                    <p:set>
                                      <p:cBhvr>
                                        <p:cTn id="23" dur="1" fill="hold">
                                          <p:stCondLst>
                                            <p:cond delay="0"/>
                                          </p:stCondLst>
                                        </p:cTn>
                                        <p:tgtEl>
                                          <p:spTgt spid="55433"/>
                                        </p:tgtEl>
                                        <p:attrNameLst>
                                          <p:attrName>style.visibility</p:attrName>
                                        </p:attrNameLst>
                                      </p:cBhvr>
                                      <p:to>
                                        <p:strVal val="visible"/>
                                      </p:to>
                                    </p:set>
                                    <p:animEffect transition="in" filter="wipe(up)">
                                      <p:cBhvr>
                                        <p:cTn id="24" dur="500"/>
                                        <p:tgtEl>
                                          <p:spTgt spid="55433"/>
                                        </p:tgtEl>
                                      </p:cBhvr>
                                    </p:animEffect>
                                  </p:childTnLst>
                                </p:cTn>
                              </p:par>
                            </p:childTnLst>
                          </p:cTn>
                        </p:par>
                        <p:par>
                          <p:cTn id="25" fill="hold">
                            <p:stCondLst>
                              <p:cond delay="1000"/>
                            </p:stCondLst>
                            <p:childTnLst>
                              <p:par>
                                <p:cTn id="26" presetID="1" presetClass="entr" presetSubtype="0" fill="hold" grpId="0" nodeType="afterEffect">
                                  <p:stCondLst>
                                    <p:cond delay="0"/>
                                  </p:stCondLst>
                                  <p:childTnLst>
                                    <p:set>
                                      <p:cBhvr>
                                        <p:cTn id="27" dur="1" fill="hold">
                                          <p:stCondLst>
                                            <p:cond delay="0"/>
                                          </p:stCondLst>
                                        </p:cTn>
                                        <p:tgtEl>
                                          <p:spTgt spid="55441"/>
                                        </p:tgtEl>
                                        <p:attrNameLst>
                                          <p:attrName>style.visibility</p:attrName>
                                        </p:attrNameLst>
                                      </p:cBhvr>
                                      <p:to>
                                        <p:strVal val="visible"/>
                                      </p:to>
                                    </p:set>
                                  </p:childTnLst>
                                </p:cTn>
                              </p:par>
                            </p:childTnLst>
                          </p:cTn>
                        </p:par>
                        <p:par>
                          <p:cTn id="28" fill="hold">
                            <p:stCondLst>
                              <p:cond delay="1000"/>
                            </p:stCondLst>
                            <p:childTnLst>
                              <p:par>
                                <p:cTn id="29" presetID="22" presetClass="entr" presetSubtype="1" fill="hold" nodeType="afterEffect">
                                  <p:stCondLst>
                                    <p:cond delay="0"/>
                                  </p:stCondLst>
                                  <p:childTnLst>
                                    <p:set>
                                      <p:cBhvr>
                                        <p:cTn id="30" dur="1" fill="hold">
                                          <p:stCondLst>
                                            <p:cond delay="0"/>
                                          </p:stCondLst>
                                        </p:cTn>
                                        <p:tgtEl>
                                          <p:spTgt spid="55445"/>
                                        </p:tgtEl>
                                        <p:attrNameLst>
                                          <p:attrName>style.visibility</p:attrName>
                                        </p:attrNameLst>
                                      </p:cBhvr>
                                      <p:to>
                                        <p:strVal val="visible"/>
                                      </p:to>
                                    </p:set>
                                    <p:animEffect transition="in" filter="wipe(up)">
                                      <p:cBhvr>
                                        <p:cTn id="31" dur="2000"/>
                                        <p:tgtEl>
                                          <p:spTgt spid="55445"/>
                                        </p:tgtEl>
                                      </p:cBhvr>
                                    </p:animEffect>
                                  </p:childTnLst>
                                </p:cTn>
                              </p:par>
                            </p:childTnLst>
                          </p:cTn>
                        </p:par>
                        <p:par>
                          <p:cTn id="32" fill="hold">
                            <p:stCondLst>
                              <p:cond delay="3000"/>
                            </p:stCondLst>
                            <p:childTnLst>
                              <p:par>
                                <p:cTn id="33" presetID="1" presetClass="entr" presetSubtype="0" fill="hold" grpId="0" nodeType="afterEffect">
                                  <p:stCondLst>
                                    <p:cond delay="0"/>
                                  </p:stCondLst>
                                  <p:childTnLst>
                                    <p:set>
                                      <p:cBhvr>
                                        <p:cTn id="34" dur="1" fill="hold">
                                          <p:stCondLst>
                                            <p:cond delay="0"/>
                                          </p:stCondLst>
                                        </p:cTn>
                                        <p:tgtEl>
                                          <p:spTgt spid="55437"/>
                                        </p:tgtEl>
                                        <p:attrNameLst>
                                          <p:attrName>style.visibility</p:attrName>
                                        </p:attrNameLst>
                                      </p:cBhvr>
                                      <p:to>
                                        <p:strVal val="visible"/>
                                      </p:to>
                                    </p:set>
                                  </p:childTnLst>
                                </p:cTn>
                              </p:par>
                            </p:childTnLst>
                          </p:cTn>
                        </p:par>
                        <p:par>
                          <p:cTn id="35" fill="hold">
                            <p:stCondLst>
                              <p:cond delay="3000"/>
                            </p:stCondLst>
                            <p:childTnLst>
                              <p:par>
                                <p:cTn id="36" presetID="26" presetClass="emph" presetSubtype="0" fill="hold" grpId="1" nodeType="afterEffect">
                                  <p:stCondLst>
                                    <p:cond delay="0"/>
                                  </p:stCondLst>
                                  <p:childTnLst>
                                    <p:animEffect transition="out" filter="fade">
                                      <p:cBhvr>
                                        <p:cTn id="37" dur="500" tmFilter="0, 0; .2, .5; .8, .5; 1, 0"/>
                                        <p:tgtEl>
                                          <p:spTgt spid="55437"/>
                                        </p:tgtEl>
                                      </p:cBhvr>
                                    </p:animEffect>
                                    <p:animScale>
                                      <p:cBhvr>
                                        <p:cTn id="38" dur="250" autoRev="1" fill="hold"/>
                                        <p:tgtEl>
                                          <p:spTgt spid="55437"/>
                                        </p:tgtEl>
                                      </p:cBhvr>
                                      <p:by x="105000" y="105000"/>
                                    </p:animScale>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55448"/>
                                        </p:tgtEl>
                                        <p:attrNameLst>
                                          <p:attrName>style.visibility</p:attrName>
                                        </p:attrNameLst>
                                      </p:cBhvr>
                                      <p:to>
                                        <p:strVal val="visible"/>
                                      </p:to>
                                    </p:set>
                                    <p:animEffect transition="in" filter="wipe(up)">
                                      <p:cBhvr>
                                        <p:cTn id="43" dur="500"/>
                                        <p:tgtEl>
                                          <p:spTgt spid="55448"/>
                                        </p:tgtEl>
                                      </p:cBhvr>
                                    </p:animEffect>
                                  </p:childTnLst>
                                </p:cTn>
                              </p:par>
                              <p:par>
                                <p:cTn id="44" presetID="9" presetClass="exit" presetSubtype="0" fill="hold" nodeType="withEffect">
                                  <p:stCondLst>
                                    <p:cond delay="0"/>
                                  </p:stCondLst>
                                  <p:childTnLst>
                                    <p:animEffect transition="out" filter="dissolve">
                                      <p:cBhvr>
                                        <p:cTn id="45" dur="500"/>
                                        <p:tgtEl>
                                          <p:spTgt spid="55437"/>
                                        </p:tgtEl>
                                      </p:cBhvr>
                                    </p:animEffect>
                                    <p:set>
                                      <p:cBhvr>
                                        <p:cTn id="46" dur="1" fill="hold">
                                          <p:stCondLst>
                                            <p:cond delay="499"/>
                                          </p:stCondLst>
                                        </p:cTn>
                                        <p:tgtEl>
                                          <p:spTgt spid="55437"/>
                                        </p:tgtEl>
                                        <p:attrNameLst>
                                          <p:attrName>style.visibility</p:attrName>
                                        </p:attrNameLst>
                                      </p:cBhvr>
                                      <p:to>
                                        <p:strVal val="hidden"/>
                                      </p:to>
                                    </p:set>
                                  </p:childTnLst>
                                </p:cTn>
                              </p:par>
                            </p:childTnLst>
                          </p:cTn>
                        </p:par>
                        <p:par>
                          <p:cTn id="47" fill="hold">
                            <p:stCondLst>
                              <p:cond delay="500"/>
                            </p:stCondLst>
                            <p:childTnLst>
                              <p:par>
                                <p:cTn id="48" presetID="22" presetClass="entr" presetSubtype="1" fill="hold" nodeType="afterEffect">
                                  <p:stCondLst>
                                    <p:cond delay="0"/>
                                  </p:stCondLst>
                                  <p:childTnLst>
                                    <p:set>
                                      <p:cBhvr>
                                        <p:cTn id="49" dur="1" fill="hold">
                                          <p:stCondLst>
                                            <p:cond delay="0"/>
                                          </p:stCondLst>
                                        </p:cTn>
                                        <p:tgtEl>
                                          <p:spTgt spid="55429"/>
                                        </p:tgtEl>
                                        <p:attrNameLst>
                                          <p:attrName>style.visibility</p:attrName>
                                        </p:attrNameLst>
                                      </p:cBhvr>
                                      <p:to>
                                        <p:strVal val="visible"/>
                                      </p:to>
                                    </p:set>
                                    <p:animEffect transition="in" filter="wipe(up)">
                                      <p:cBhvr>
                                        <p:cTn id="50" dur="500"/>
                                        <p:tgtEl>
                                          <p:spTgt spid="55429"/>
                                        </p:tgtEl>
                                      </p:cBhvr>
                                    </p:animEffect>
                                  </p:childTnLst>
                                </p:cTn>
                              </p:par>
                            </p:childTnLst>
                          </p:cTn>
                        </p:par>
                        <p:par>
                          <p:cTn id="51" fill="hold">
                            <p:stCondLst>
                              <p:cond delay="1000"/>
                            </p:stCondLst>
                            <p:childTnLst>
                              <p:par>
                                <p:cTn id="52" presetID="1" presetClass="entr" presetSubtype="0" fill="hold" grpId="0" nodeType="afterEffect">
                                  <p:stCondLst>
                                    <p:cond delay="0"/>
                                  </p:stCondLst>
                                  <p:childTnLst>
                                    <p:set>
                                      <p:cBhvr>
                                        <p:cTn id="53" dur="1" fill="hold">
                                          <p:stCondLst>
                                            <p:cond delay="0"/>
                                          </p:stCondLst>
                                        </p:cTn>
                                        <p:tgtEl>
                                          <p:spTgt spid="55436"/>
                                        </p:tgtEl>
                                        <p:attrNameLst>
                                          <p:attrName>style.visibility</p:attrName>
                                        </p:attrNameLst>
                                      </p:cBhvr>
                                      <p:to>
                                        <p:strVal val="visible"/>
                                      </p:to>
                                    </p:set>
                                  </p:childTnLst>
                                </p:cTn>
                              </p:par>
                            </p:childTnLst>
                          </p:cTn>
                        </p:par>
                        <p:par>
                          <p:cTn id="54" fill="hold">
                            <p:stCondLst>
                              <p:cond delay="1000"/>
                            </p:stCondLst>
                            <p:childTnLst>
                              <p:par>
                                <p:cTn id="55" presetID="26" presetClass="emph" presetSubtype="0" fill="hold" grpId="1" nodeType="afterEffect">
                                  <p:stCondLst>
                                    <p:cond delay="0"/>
                                  </p:stCondLst>
                                  <p:childTnLst>
                                    <p:animEffect transition="out" filter="fade">
                                      <p:cBhvr>
                                        <p:cTn id="56" dur="500" tmFilter="0, 0; .2, .5; .8, .5; 1, 0"/>
                                        <p:tgtEl>
                                          <p:spTgt spid="55436"/>
                                        </p:tgtEl>
                                      </p:cBhvr>
                                    </p:animEffect>
                                    <p:animScale>
                                      <p:cBhvr>
                                        <p:cTn id="57" dur="250" autoRev="1" fill="hold"/>
                                        <p:tgtEl>
                                          <p:spTgt spid="55436"/>
                                        </p:tgtEl>
                                      </p:cBhvr>
                                      <p:by x="105000" y="105000"/>
                                    </p:animScale>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55434"/>
                                        </p:tgtEl>
                                        <p:attrNameLst>
                                          <p:attrName>style.visibility</p:attrName>
                                        </p:attrNameLst>
                                      </p:cBhvr>
                                      <p:to>
                                        <p:strVal val="visible"/>
                                      </p:to>
                                    </p:set>
                                    <p:animEffect transition="in" filter="wipe(up)">
                                      <p:cBhvr>
                                        <p:cTn id="62" dur="500"/>
                                        <p:tgtEl>
                                          <p:spTgt spid="55434"/>
                                        </p:tgtEl>
                                      </p:cBhvr>
                                    </p:animEffect>
                                  </p:childTnLst>
                                </p:cTn>
                              </p:par>
                              <p:par>
                                <p:cTn id="63" presetID="9" presetClass="exit" presetSubtype="0" fill="hold" grpId="2" nodeType="withEffect">
                                  <p:stCondLst>
                                    <p:cond delay="0"/>
                                  </p:stCondLst>
                                  <p:childTnLst>
                                    <p:animEffect transition="out" filter="dissolve">
                                      <p:cBhvr>
                                        <p:cTn id="64" dur="500"/>
                                        <p:tgtEl>
                                          <p:spTgt spid="55436"/>
                                        </p:tgtEl>
                                      </p:cBhvr>
                                    </p:animEffect>
                                    <p:set>
                                      <p:cBhvr>
                                        <p:cTn id="65" dur="1" fill="hold">
                                          <p:stCondLst>
                                            <p:cond delay="499"/>
                                          </p:stCondLst>
                                        </p:cTn>
                                        <p:tgtEl>
                                          <p:spTgt spid="55436"/>
                                        </p:tgtEl>
                                        <p:attrNameLst>
                                          <p:attrName>style.visibility</p:attrName>
                                        </p:attrNameLst>
                                      </p:cBhvr>
                                      <p:to>
                                        <p:strVal val="hidden"/>
                                      </p:to>
                                    </p:set>
                                  </p:childTnLst>
                                </p:cTn>
                              </p:par>
                            </p:childTnLst>
                          </p:cTn>
                        </p:par>
                        <p:par>
                          <p:cTn id="66" fill="hold">
                            <p:stCondLst>
                              <p:cond delay="500"/>
                            </p:stCondLst>
                            <p:childTnLst>
                              <p:par>
                                <p:cTn id="67" presetID="22" presetClass="entr" presetSubtype="1" fill="hold" nodeType="afterEffect">
                                  <p:stCondLst>
                                    <p:cond delay="0"/>
                                  </p:stCondLst>
                                  <p:childTnLst>
                                    <p:set>
                                      <p:cBhvr>
                                        <p:cTn id="68" dur="1" fill="hold">
                                          <p:stCondLst>
                                            <p:cond delay="0"/>
                                          </p:stCondLst>
                                        </p:cTn>
                                        <p:tgtEl>
                                          <p:spTgt spid="55417"/>
                                        </p:tgtEl>
                                        <p:attrNameLst>
                                          <p:attrName>style.visibility</p:attrName>
                                        </p:attrNameLst>
                                      </p:cBhvr>
                                      <p:to>
                                        <p:strVal val="visible"/>
                                      </p:to>
                                    </p:set>
                                    <p:animEffect transition="in" filter="wipe(up)">
                                      <p:cBhvr>
                                        <p:cTn id="69" dur="500"/>
                                        <p:tgtEl>
                                          <p:spTgt spid="554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441" grpId="0" animBg="1"/>
      <p:bldP spid="55300" grpId="0" animBg="1"/>
      <p:bldP spid="55433" grpId="0" animBg="1"/>
      <p:bldP spid="55434" grpId="0" animBg="1"/>
      <p:bldP spid="55436" grpId="0" animBg="1"/>
      <p:bldP spid="55436" grpId="1" animBg="1"/>
      <p:bldP spid="55436" grpId="2" animBg="1"/>
      <p:bldP spid="55437" grpId="0" animBg="1"/>
      <p:bldP spid="55437" grpId="1" animBg="1"/>
      <p:bldP spid="55448" grpId="0" animBg="1"/>
      <p:bldP spid="55449" grpId="0"/>
      <p:bldP spid="55450" grpId="0" animBg="1"/>
    </p:bld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AutoShape 3"/>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时间管理</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40963" name="Line 4"/>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64" name="AutoShape 5"/>
          <p:cNvSpPr>
            <a:spLocks noChangeArrowheads="1"/>
          </p:cNvSpPr>
          <p:nvPr/>
        </p:nvSpPr>
        <p:spPr bwMode="gray">
          <a:xfrm>
            <a:off x="6230938" y="651868"/>
            <a:ext cx="350996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400" b="1">
                <a:solidFill>
                  <a:schemeClr val="bg1"/>
                </a:solidFill>
              </a:rPr>
              <a:t>OSTimeDlyResume()</a:t>
            </a:r>
            <a:r>
              <a:rPr kumimoji="1" lang="en-US" altLang="zh-CN" sz="2000">
                <a:ea typeface="华文新魏" panose="02010800040101010101" pitchFamily="2" charset="-122"/>
              </a:rPr>
              <a:t> </a:t>
            </a:r>
          </a:p>
        </p:txBody>
      </p:sp>
      <p:graphicFrame>
        <p:nvGraphicFramePr>
          <p:cNvPr id="61549" name="Group 109"/>
          <p:cNvGraphicFramePr>
            <a:graphicFrameLocks noGrp="1"/>
          </p:cNvGraphicFramePr>
          <p:nvPr/>
        </p:nvGraphicFramePr>
        <p:xfrm>
          <a:off x="2351088" y="2097089"/>
          <a:ext cx="7308850" cy="2987674"/>
        </p:xfrm>
        <a:graphic>
          <a:graphicData uri="http://schemas.openxmlformats.org/drawingml/2006/table">
            <a:tbl>
              <a:tblPr/>
              <a:tblGrid>
                <a:gridCol w="1471612">
                  <a:extLst>
                    <a:ext uri="{9D8B030D-6E8A-4147-A177-3AD203B41FA5}">
                      <a16:colId xmlns:a16="http://schemas.microsoft.com/office/drawing/2014/main" val="20000"/>
                    </a:ext>
                  </a:extLst>
                </a:gridCol>
                <a:gridCol w="3135313">
                  <a:extLst>
                    <a:ext uri="{9D8B030D-6E8A-4147-A177-3AD203B41FA5}">
                      <a16:colId xmlns:a16="http://schemas.microsoft.com/office/drawing/2014/main" val="20001"/>
                    </a:ext>
                  </a:extLst>
                </a:gridCol>
                <a:gridCol w="998537">
                  <a:extLst>
                    <a:ext uri="{9D8B030D-6E8A-4147-A177-3AD203B41FA5}">
                      <a16:colId xmlns:a16="http://schemas.microsoft.com/office/drawing/2014/main" val="20002"/>
                    </a:ext>
                  </a:extLst>
                </a:gridCol>
                <a:gridCol w="1703388">
                  <a:extLst>
                    <a:ext uri="{9D8B030D-6E8A-4147-A177-3AD203B41FA5}">
                      <a16:colId xmlns:a16="http://schemas.microsoft.com/office/drawing/2014/main" val="20003"/>
                    </a:ext>
                  </a:extLst>
                </a:gridCol>
              </a:tblGrid>
              <a:tr h="335351">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66667"/>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OSTimeDlyResume</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所属文件</a:t>
                      </a:r>
                      <a:endParaRPr kumimoji="1" lang="zh-CN" altLang="en-US"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OS_TIMC.C</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35351">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66667"/>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INT8U OSTimeDlyResume(INT8U prio)</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335351">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66667"/>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让延时的任务结束延时</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335351">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函数参数</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66667"/>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prio</a:t>
                      </a: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：任务优先级</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82313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函数返回值</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66667"/>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OS_NO_ERR</a:t>
                      </a: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：成功，</a:t>
                      </a: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OS_PRIO_INVALID</a:t>
                      </a: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prio</a:t>
                      </a: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错误</a:t>
                      </a:r>
                      <a:endParaRPr kumimoji="1"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OS_TIME_NOT_DLY</a:t>
                      </a: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：任务没有延时，</a:t>
                      </a: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OS_TASK_NOT_EXIST</a:t>
                      </a: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：任务不存在</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r h="82313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特殊说明</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66667"/>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因为</a:t>
                      </a:r>
                      <a:r>
                        <a:rPr kumimoji="1"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OSTimeDlyHMSM()</a:t>
                      </a:r>
                      <a:r>
                        <a:rPr kumimoji="1"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是通过多次</a:t>
                      </a:r>
                      <a:r>
                        <a:rPr kumimoji="1"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或</a:t>
                      </a:r>
                      <a:r>
                        <a:rPr kumimoji="1"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1"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次</a:t>
                      </a:r>
                      <a:r>
                        <a:rPr kumimoji="1"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调用</a:t>
                      </a:r>
                      <a:r>
                        <a:rPr kumimoji="1"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a:t>
                      </a:r>
                      <a:r>
                        <a:rPr kumimoji="1"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实现的，所以可能需要调用多次</a:t>
                      </a:r>
                      <a:r>
                        <a:rPr kumimoji="1"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OSTimeDlyResume()</a:t>
                      </a:r>
                      <a:r>
                        <a:rPr kumimoji="1"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才能恢复延时的任务</a:t>
                      </a:r>
                      <a:endParaRPr kumimoji="1" lang="zh-CN" altLang="en-US"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5"/>
                  </a:ext>
                </a:extLst>
              </a:tr>
            </a:tbl>
          </a:graphicData>
        </a:graphic>
      </p:graphicFrame>
      <p:sp>
        <p:nvSpPr>
          <p:cNvPr id="61541" name="Rectangle 101"/>
          <p:cNvSpPr>
            <a:spLocks noChangeArrowheads="1"/>
          </p:cNvSpPr>
          <p:nvPr/>
        </p:nvSpPr>
        <p:spPr bwMode="auto">
          <a:xfrm>
            <a:off x="2316164" y="1484314"/>
            <a:ext cx="53736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      OSTimeDlyResume()</a:t>
            </a:r>
            <a:r>
              <a:rPr kumimoji="1" lang="zh-CN" altLang="en-US" sz="2000">
                <a:ea typeface="华文新魏" panose="02010800040101010101" pitchFamily="2" charset="-122"/>
              </a:rPr>
              <a:t>的具体信息见下表。 </a:t>
            </a:r>
          </a:p>
        </p:txBody>
      </p:sp>
      <p:grpSp>
        <p:nvGrpSpPr>
          <p:cNvPr id="61545" name="Group 105"/>
          <p:cNvGrpSpPr/>
          <p:nvPr/>
        </p:nvGrpSpPr>
        <p:grpSpPr bwMode="auto">
          <a:xfrm>
            <a:off x="3614739" y="4302126"/>
            <a:ext cx="5856287" cy="739775"/>
            <a:chOff x="3250" y="3521"/>
            <a:chExt cx="2175" cy="144"/>
          </a:xfrm>
        </p:grpSpPr>
        <p:sp>
          <p:nvSpPr>
            <p:cNvPr id="40994" name="Rectangle 106"/>
            <p:cNvSpPr>
              <a:spLocks noChangeArrowheads="1"/>
            </p:cNvSpPr>
            <p:nvPr/>
          </p:nvSpPr>
          <p:spPr bwMode="auto">
            <a:xfrm>
              <a:off x="3250" y="3531"/>
              <a:ext cx="69" cy="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kumimoji="1" lang="zh-CN" altLang="zh-CN" sz="2400"/>
            </a:p>
          </p:txBody>
        </p:sp>
        <p:sp>
          <p:nvSpPr>
            <p:cNvPr id="40995" name="AutoShape 107"/>
            <p:cNvSpPr>
              <a:spLocks noChangeArrowheads="1"/>
            </p:cNvSpPr>
            <p:nvPr/>
          </p:nvSpPr>
          <p:spPr bwMode="auto">
            <a:xfrm>
              <a:off x="3327" y="3521"/>
              <a:ext cx="2098" cy="144"/>
            </a:xfrm>
            <a:prstGeom prst="roundRect">
              <a:avLst>
                <a:gd name="adj" fmla="val 16667"/>
              </a:avLst>
            </a:prstGeom>
            <a:noFill/>
            <a:ln w="19050">
              <a:solidFill>
                <a:srgbClr val="CC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1541"/>
                                        </p:tgtEl>
                                        <p:attrNameLst>
                                          <p:attrName>style.visibility</p:attrName>
                                        </p:attrNameLst>
                                      </p:cBhvr>
                                      <p:to>
                                        <p:strVal val="visible"/>
                                      </p:to>
                                    </p:set>
                                    <p:animEffect transition="in" filter="blinds(horizontal)">
                                      <p:cBhvr>
                                        <p:cTn id="7" dur="500"/>
                                        <p:tgtEl>
                                          <p:spTgt spid="6154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1549"/>
                                        </p:tgtEl>
                                        <p:attrNameLst>
                                          <p:attrName>style.visibility</p:attrName>
                                        </p:attrNameLst>
                                      </p:cBhvr>
                                      <p:to>
                                        <p:strVal val="visible"/>
                                      </p:to>
                                    </p:set>
                                    <p:animEffect transition="in" filter="wipe(up)">
                                      <p:cBhvr>
                                        <p:cTn id="11" dur="500"/>
                                        <p:tgtEl>
                                          <p:spTgt spid="61549"/>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61545"/>
                                        </p:tgtEl>
                                        <p:attrNameLst>
                                          <p:attrName>style.visibility</p:attrName>
                                        </p:attrNameLst>
                                      </p:cBhvr>
                                      <p:to>
                                        <p:strVal val="visible"/>
                                      </p:to>
                                    </p:set>
                                  </p:childTnLst>
                                </p:cTn>
                              </p:par>
                            </p:childTnLst>
                          </p:cTn>
                        </p:par>
                        <p:par>
                          <p:cTn id="15" fill="hold">
                            <p:stCondLst>
                              <p:cond delay="1000"/>
                            </p:stCondLst>
                            <p:childTnLst>
                              <p:par>
                                <p:cTn id="16" presetID="35" presetClass="emph" presetSubtype="0" repeatCount="2000" fill="hold" nodeType="afterEffect">
                                  <p:stCondLst>
                                    <p:cond delay="0"/>
                                  </p:stCondLst>
                                  <p:childTnLst>
                                    <p:anim calcmode="discrete" valueType="str">
                                      <p:cBhvr>
                                        <p:cTn id="17" dur="1000" fill="hold"/>
                                        <p:tgtEl>
                                          <p:spTgt spid="6154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41" grpId="0"/>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时间管理</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41987"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88" name="AutoShape 4"/>
          <p:cNvSpPr>
            <a:spLocks noChangeArrowheads="1"/>
          </p:cNvSpPr>
          <p:nvPr/>
        </p:nvSpPr>
        <p:spPr bwMode="gray">
          <a:xfrm>
            <a:off x="6230938" y="651868"/>
            <a:ext cx="350996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400" b="1">
                <a:solidFill>
                  <a:schemeClr val="bg1"/>
                </a:solidFill>
              </a:rPr>
              <a:t>OSTimeDlyResume()</a:t>
            </a:r>
            <a:r>
              <a:rPr kumimoji="1" lang="en-US" altLang="zh-CN" sz="2000">
                <a:ea typeface="华文新魏" panose="02010800040101010101" pitchFamily="2" charset="-122"/>
              </a:rPr>
              <a:t> </a:t>
            </a:r>
          </a:p>
        </p:txBody>
      </p:sp>
      <p:sp>
        <p:nvSpPr>
          <p:cNvPr id="63520" name="Rectangle 32"/>
          <p:cNvSpPr>
            <a:spLocks noChangeArrowheads="1"/>
          </p:cNvSpPr>
          <p:nvPr/>
        </p:nvSpPr>
        <p:spPr bwMode="auto">
          <a:xfrm>
            <a:off x="2316163" y="1419226"/>
            <a:ext cx="73533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2000">
                <a:ea typeface="华文新魏" panose="02010800040101010101" pitchFamily="2" charset="-122"/>
              </a:rPr>
              <a:t>      </a:t>
            </a:r>
            <a:r>
              <a:rPr kumimoji="1" lang="zh-CN" altLang="en-US" sz="2000">
                <a:ea typeface="华文新魏" panose="02010800040101010101" pitchFamily="2" charset="-122"/>
              </a:rPr>
              <a:t>为了说明</a:t>
            </a:r>
            <a:r>
              <a:rPr kumimoji="1" lang="en-US" altLang="zh-CN" sz="2000">
                <a:ea typeface="华文新魏" panose="02010800040101010101" pitchFamily="2" charset="-122"/>
              </a:rPr>
              <a:t>OSTimeDlyResume()</a:t>
            </a:r>
            <a:r>
              <a:rPr kumimoji="1" lang="zh-CN" altLang="en-US" sz="2000">
                <a:ea typeface="华文新魏" panose="02010800040101010101" pitchFamily="2" charset="-122"/>
              </a:rPr>
              <a:t>函数的使用方法，我们设计一个系统，假设</a:t>
            </a:r>
            <a:r>
              <a:rPr kumimoji="1" lang="en-US" altLang="zh-CN" sz="2000">
                <a:ea typeface="华文新魏" panose="02010800040101010101" pitchFamily="2" charset="-122"/>
              </a:rPr>
              <a:t>TaskLED</a:t>
            </a:r>
            <a:r>
              <a:rPr kumimoji="1" lang="zh-CN" altLang="en-US" sz="2000">
                <a:ea typeface="华文新魏" panose="02010800040101010101" pitchFamily="2" charset="-122"/>
              </a:rPr>
              <a:t>的任务优先级为</a:t>
            </a:r>
            <a:r>
              <a:rPr kumimoji="1" lang="en-US" altLang="zh-CN" sz="2000">
                <a:ea typeface="华文新魏" panose="02010800040101010101" pitchFamily="2" charset="-122"/>
              </a:rPr>
              <a:t>2</a:t>
            </a:r>
            <a:r>
              <a:rPr kumimoji="1" lang="zh-CN" altLang="en-US" sz="2000">
                <a:ea typeface="华文新魏" panose="02010800040101010101" pitchFamily="2" charset="-122"/>
              </a:rPr>
              <a:t>。让一个</a:t>
            </a:r>
            <a:r>
              <a:rPr kumimoji="1" lang="en-US" altLang="zh-CN" sz="2000">
                <a:ea typeface="华文新魏" panose="02010800040101010101" pitchFamily="2" charset="-122"/>
              </a:rPr>
              <a:t>LED</a:t>
            </a:r>
            <a:r>
              <a:rPr kumimoji="1" lang="zh-CN" altLang="en-US" sz="2000">
                <a:ea typeface="华文新魏" panose="02010800040101010101" pitchFamily="2" charset="-122"/>
              </a:rPr>
              <a:t>以</a:t>
            </a:r>
            <a:r>
              <a:rPr kumimoji="1" lang="en-US" altLang="zh-CN" sz="2000">
                <a:ea typeface="华文新魏" panose="02010800040101010101" pitchFamily="2" charset="-122"/>
              </a:rPr>
              <a:t>0.5Hz</a:t>
            </a:r>
            <a:r>
              <a:rPr kumimoji="1" lang="zh-CN" altLang="en-US" sz="2000">
                <a:ea typeface="华文新魏" panose="02010800040101010101" pitchFamily="2" charset="-122"/>
              </a:rPr>
              <a:t>的频率闪耀，但每按键一次，</a:t>
            </a:r>
            <a:r>
              <a:rPr kumimoji="1" lang="en-US" altLang="zh-CN" sz="2000">
                <a:ea typeface="华文新魏" panose="02010800040101010101" pitchFamily="2" charset="-122"/>
              </a:rPr>
              <a:t>LED</a:t>
            </a:r>
            <a:r>
              <a:rPr kumimoji="1" lang="zh-CN" altLang="en-US" sz="2000">
                <a:ea typeface="华文新魏" panose="02010800040101010101" pitchFamily="2" charset="-122"/>
              </a:rPr>
              <a:t>状态翻转一次。下面是两个任务的处理流程。</a:t>
            </a:r>
          </a:p>
        </p:txBody>
      </p:sp>
      <p:sp>
        <p:nvSpPr>
          <p:cNvPr id="41990" name="Rectangle 73"/>
          <p:cNvSpPr>
            <a:spLocks noChangeArrowheads="1"/>
          </p:cNvSpPr>
          <p:nvPr/>
        </p:nvSpPr>
        <p:spPr bwMode="auto">
          <a:xfrm>
            <a:off x="1524001" y="2273886"/>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aphicFrame>
        <p:nvGraphicFramePr>
          <p:cNvPr id="63560" name="Object 72"/>
          <p:cNvGraphicFramePr>
            <a:graphicFrameLocks noChangeAspect="1"/>
          </p:cNvGraphicFramePr>
          <p:nvPr/>
        </p:nvGraphicFramePr>
        <p:xfrm>
          <a:off x="3179764" y="3033713"/>
          <a:ext cx="5805487" cy="3097212"/>
        </p:xfrm>
        <a:graphic>
          <a:graphicData uri="http://schemas.openxmlformats.org/presentationml/2006/ole">
            <mc:AlternateContent xmlns:mc="http://schemas.openxmlformats.org/markup-compatibility/2006">
              <mc:Choice xmlns:v="urn:schemas-microsoft-com:vml" Requires="v">
                <p:oleObj spid="_x0000_s45081" name="Visio" r:id="rId3" imgW="4391660" imgH="2348230" progId="Visio.Drawing.11">
                  <p:embed/>
                </p:oleObj>
              </mc:Choice>
              <mc:Fallback>
                <p:oleObj name="Visio" r:id="rId3" imgW="4391660" imgH="2348230" progId="Visio.Drawing.11">
                  <p:embed/>
                  <p:pic>
                    <p:nvPicPr>
                      <p:cNvPr id="0" name="图片 378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9764" y="3033713"/>
                        <a:ext cx="5805487" cy="309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3562" name="AutoShape 74"/>
          <p:cNvSpPr>
            <a:spLocks noChangeArrowheads="1"/>
          </p:cNvSpPr>
          <p:nvPr/>
        </p:nvSpPr>
        <p:spPr bwMode="auto">
          <a:xfrm>
            <a:off x="2495551" y="2816225"/>
            <a:ext cx="6913563" cy="3492500"/>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3520"/>
                                        </p:tgtEl>
                                        <p:attrNameLst>
                                          <p:attrName>style.visibility</p:attrName>
                                        </p:attrNameLst>
                                      </p:cBhvr>
                                      <p:to>
                                        <p:strVal val="visible"/>
                                      </p:to>
                                    </p:set>
                                    <p:animEffect transition="in" filter="blinds(horizontal)">
                                      <p:cBhvr>
                                        <p:cTn id="7" dur="500"/>
                                        <p:tgtEl>
                                          <p:spTgt spid="63520"/>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63562"/>
                                        </p:tgtEl>
                                        <p:attrNameLst>
                                          <p:attrName>style.visibility</p:attrName>
                                        </p:attrNameLst>
                                      </p:cBhvr>
                                      <p:to>
                                        <p:strVal val="visible"/>
                                      </p:to>
                                    </p:set>
                                    <p:animEffect transition="in" filter="slide(fromBottom)">
                                      <p:cBhvr>
                                        <p:cTn id="10" dur="500"/>
                                        <p:tgtEl>
                                          <p:spTgt spid="63562"/>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635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20" grpId="0"/>
      <p:bldP spid="63562" grpId="0" animBg="1"/>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时间管理</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43011"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12" name="AutoShape 4"/>
          <p:cNvSpPr>
            <a:spLocks noChangeArrowheads="1"/>
          </p:cNvSpPr>
          <p:nvPr/>
        </p:nvSpPr>
        <p:spPr bwMode="gray">
          <a:xfrm>
            <a:off x="6230938" y="651868"/>
            <a:ext cx="350996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400" b="1">
                <a:solidFill>
                  <a:schemeClr val="bg1"/>
                </a:solidFill>
              </a:rPr>
              <a:t>OSTimeDlyResume()</a:t>
            </a:r>
            <a:r>
              <a:rPr kumimoji="1" lang="en-US" altLang="zh-CN" sz="2000">
                <a:ea typeface="华文新魏" panose="02010800040101010101" pitchFamily="2" charset="-122"/>
              </a:rPr>
              <a:t> </a:t>
            </a:r>
          </a:p>
        </p:txBody>
      </p:sp>
      <p:sp>
        <p:nvSpPr>
          <p:cNvPr id="65541" name="Rectangle 5"/>
          <p:cNvSpPr>
            <a:spLocks noChangeArrowheads="1"/>
          </p:cNvSpPr>
          <p:nvPr/>
        </p:nvSpPr>
        <p:spPr bwMode="auto">
          <a:xfrm>
            <a:off x="2316163" y="1493839"/>
            <a:ext cx="7353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2000">
                <a:ea typeface="华文新魏" panose="02010800040101010101" pitchFamily="2" charset="-122"/>
              </a:rPr>
              <a:t>TaskLED</a:t>
            </a:r>
            <a:r>
              <a:rPr kumimoji="1" lang="zh-CN" altLang="en-US" sz="2000">
                <a:ea typeface="华文新魏" panose="02010800040101010101" pitchFamily="2" charset="-122"/>
              </a:rPr>
              <a:t>任务代码如下。</a:t>
            </a:r>
          </a:p>
        </p:txBody>
      </p:sp>
      <p:sp>
        <p:nvSpPr>
          <p:cNvPr id="65542" name="Rectangle 6"/>
          <p:cNvSpPr>
            <a:spLocks noChangeArrowheads="1"/>
          </p:cNvSpPr>
          <p:nvPr/>
        </p:nvSpPr>
        <p:spPr bwMode="auto">
          <a:xfrm>
            <a:off x="2405064" y="2484438"/>
            <a:ext cx="4338637" cy="2546350"/>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1600"/>
              <a:t>void  TaskLED (void  *pdata)</a:t>
            </a:r>
          </a:p>
          <a:p>
            <a:pPr algn="just">
              <a:spcBef>
                <a:spcPct val="0"/>
              </a:spcBef>
              <a:buClrTx/>
              <a:buFontTx/>
              <a:buNone/>
            </a:pPr>
            <a:r>
              <a:rPr kumimoji="1" lang="en-US" altLang="zh-CN" sz="1600"/>
              <a:t>{</a:t>
            </a:r>
          </a:p>
          <a:p>
            <a:pPr algn="just">
              <a:spcBef>
                <a:spcPct val="0"/>
              </a:spcBef>
              <a:buClrTx/>
              <a:buFontTx/>
              <a:buNone/>
            </a:pPr>
            <a:r>
              <a:rPr kumimoji="1" lang="en-US" altLang="zh-CN" sz="1600"/>
              <a:t>      ……</a:t>
            </a:r>
          </a:p>
          <a:p>
            <a:pPr algn="just">
              <a:spcBef>
                <a:spcPct val="0"/>
              </a:spcBef>
              <a:buClrTx/>
              <a:buFontTx/>
              <a:buNone/>
            </a:pPr>
            <a:r>
              <a:rPr kumimoji="1" lang="en-US" altLang="zh-CN" sz="1600"/>
              <a:t>      while (1) {</a:t>
            </a:r>
          </a:p>
          <a:p>
            <a:pPr algn="just">
              <a:spcBef>
                <a:spcPct val="0"/>
              </a:spcBef>
              <a:buClrTx/>
              <a:buFontTx/>
              <a:buNone/>
            </a:pPr>
            <a:r>
              <a:rPr kumimoji="1" lang="en-US" altLang="zh-CN" sz="1600"/>
              <a:t>             IO0CLR = LED1; </a:t>
            </a:r>
          </a:p>
          <a:p>
            <a:pPr algn="just">
              <a:spcBef>
                <a:spcPct val="0"/>
              </a:spcBef>
              <a:buClrTx/>
              <a:buFontTx/>
              <a:buNone/>
            </a:pPr>
            <a:r>
              <a:rPr kumimoji="1" lang="en-US" altLang="zh-CN" sz="1600"/>
              <a:t>             OSTimeDly(OS_TICKS_PER_SEC);</a:t>
            </a:r>
          </a:p>
          <a:p>
            <a:pPr algn="just">
              <a:spcBef>
                <a:spcPct val="0"/>
              </a:spcBef>
              <a:buClrTx/>
              <a:buFontTx/>
              <a:buNone/>
            </a:pPr>
            <a:r>
              <a:rPr kumimoji="1" lang="en-US" altLang="zh-CN" sz="1600"/>
              <a:t>             IO0SET = LED1;        </a:t>
            </a:r>
          </a:p>
          <a:p>
            <a:pPr algn="just">
              <a:spcBef>
                <a:spcPct val="0"/>
              </a:spcBef>
              <a:buClrTx/>
              <a:buFontTx/>
              <a:buNone/>
            </a:pPr>
            <a:r>
              <a:rPr kumimoji="1" lang="en-US" altLang="zh-CN" sz="1600"/>
              <a:t>             OSTimeDly (OS_TICKS_PER_SEC);</a:t>
            </a:r>
          </a:p>
          <a:p>
            <a:pPr algn="just">
              <a:spcBef>
                <a:spcPct val="0"/>
              </a:spcBef>
              <a:buClrTx/>
              <a:buFontTx/>
              <a:buNone/>
            </a:pPr>
            <a:r>
              <a:rPr kumimoji="1" lang="en-US" altLang="zh-CN" sz="1600"/>
              <a:t>      }</a:t>
            </a:r>
          </a:p>
          <a:p>
            <a:pPr algn="just">
              <a:spcBef>
                <a:spcPct val="0"/>
              </a:spcBef>
              <a:buClrTx/>
              <a:buFontTx/>
              <a:buNone/>
            </a:pPr>
            <a:r>
              <a:rPr kumimoji="1" lang="en-US" altLang="zh-CN" sz="1600"/>
              <a:t>}</a:t>
            </a:r>
          </a:p>
        </p:txBody>
      </p:sp>
      <p:sp>
        <p:nvSpPr>
          <p:cNvPr id="65543" name="Rectangle 7"/>
          <p:cNvSpPr>
            <a:spLocks noChangeArrowheads="1"/>
          </p:cNvSpPr>
          <p:nvPr/>
        </p:nvSpPr>
        <p:spPr bwMode="auto">
          <a:xfrm>
            <a:off x="2405064" y="4000501"/>
            <a:ext cx="4338637" cy="2444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65544" name="Group 8"/>
          <p:cNvGrpSpPr/>
          <p:nvPr/>
        </p:nvGrpSpPr>
        <p:grpSpPr bwMode="auto">
          <a:xfrm>
            <a:off x="6743701" y="3673475"/>
            <a:ext cx="2474913" cy="336550"/>
            <a:chOff x="2540" y="2085"/>
            <a:chExt cx="1559" cy="212"/>
          </a:xfrm>
        </p:grpSpPr>
        <p:grpSp>
          <p:nvGrpSpPr>
            <p:cNvPr id="43049" name="Group 9"/>
            <p:cNvGrpSpPr/>
            <p:nvPr/>
          </p:nvGrpSpPr>
          <p:grpSpPr bwMode="auto">
            <a:xfrm>
              <a:off x="2792" y="2085"/>
              <a:ext cx="1307" cy="212"/>
              <a:chOff x="2645" y="1780"/>
              <a:chExt cx="944" cy="749"/>
            </a:xfrm>
          </p:grpSpPr>
          <p:sp>
            <p:nvSpPr>
              <p:cNvPr id="43051" name="Rectangle 10"/>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1600"/>
                  <a:t>1s</a:t>
                </a:r>
                <a:r>
                  <a:rPr kumimoji="1" lang="zh-CN" altLang="en-US" sz="1600"/>
                  <a:t>延时</a:t>
                </a:r>
              </a:p>
            </p:txBody>
          </p:sp>
          <p:sp>
            <p:nvSpPr>
              <p:cNvPr id="43052" name="AutoShape 11"/>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43050" name="Freeform 12"/>
            <p:cNvSpPr/>
            <p:nvPr/>
          </p:nvSpPr>
          <p:spPr bwMode="auto">
            <a:xfrm rot="5400000">
              <a:off x="2631" y="2090"/>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5549" name="Group 13"/>
          <p:cNvGrpSpPr/>
          <p:nvPr/>
        </p:nvGrpSpPr>
        <p:grpSpPr bwMode="auto">
          <a:xfrm>
            <a:off x="6743701" y="3071813"/>
            <a:ext cx="3465513" cy="336550"/>
            <a:chOff x="2540" y="1969"/>
            <a:chExt cx="2183" cy="212"/>
          </a:xfrm>
        </p:grpSpPr>
        <p:grpSp>
          <p:nvGrpSpPr>
            <p:cNvPr id="43045" name="Group 14"/>
            <p:cNvGrpSpPr/>
            <p:nvPr/>
          </p:nvGrpSpPr>
          <p:grpSpPr bwMode="auto">
            <a:xfrm>
              <a:off x="2792" y="1969"/>
              <a:ext cx="1931" cy="212"/>
              <a:chOff x="2645" y="1815"/>
              <a:chExt cx="944" cy="679"/>
            </a:xfrm>
          </p:grpSpPr>
          <p:sp>
            <p:nvSpPr>
              <p:cNvPr id="43047" name="Rectangle 15"/>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循坏控制</a:t>
                </a:r>
                <a:r>
                  <a:rPr kumimoji="1" lang="en-US" altLang="zh-CN" sz="1600"/>
                  <a:t>LED</a:t>
                </a:r>
                <a:r>
                  <a:rPr kumimoji="1" lang="zh-CN" altLang="en-US" sz="1600"/>
                  <a:t>以固定频率闪烁</a:t>
                </a:r>
              </a:p>
            </p:txBody>
          </p:sp>
          <p:sp>
            <p:nvSpPr>
              <p:cNvPr id="43048" name="AutoShape 16"/>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43046" name="Freeform 17"/>
            <p:cNvSpPr/>
            <p:nvPr/>
          </p:nvSpPr>
          <p:spPr bwMode="auto">
            <a:xfrm rot="5400000">
              <a:off x="2631" y="1984"/>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5554" name="Rectangle 18"/>
          <p:cNvSpPr>
            <a:spLocks noChangeArrowheads="1"/>
          </p:cNvSpPr>
          <p:nvPr/>
        </p:nvSpPr>
        <p:spPr bwMode="auto">
          <a:xfrm>
            <a:off x="2405064" y="4244976"/>
            <a:ext cx="4338637" cy="2508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5555" name="Rectangle 19"/>
          <p:cNvSpPr>
            <a:spLocks noChangeArrowheads="1"/>
          </p:cNvSpPr>
          <p:nvPr/>
        </p:nvSpPr>
        <p:spPr bwMode="auto">
          <a:xfrm>
            <a:off x="2405064" y="3743326"/>
            <a:ext cx="4338637" cy="2571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65556" name="Group 20"/>
          <p:cNvGrpSpPr/>
          <p:nvPr/>
        </p:nvGrpSpPr>
        <p:grpSpPr bwMode="auto">
          <a:xfrm>
            <a:off x="6743701" y="3381375"/>
            <a:ext cx="2474913" cy="336550"/>
            <a:chOff x="2823" y="2164"/>
            <a:chExt cx="1559" cy="212"/>
          </a:xfrm>
        </p:grpSpPr>
        <p:grpSp>
          <p:nvGrpSpPr>
            <p:cNvPr id="43041" name="Group 21"/>
            <p:cNvGrpSpPr/>
            <p:nvPr/>
          </p:nvGrpSpPr>
          <p:grpSpPr bwMode="auto">
            <a:xfrm>
              <a:off x="3075" y="2164"/>
              <a:ext cx="1307" cy="212"/>
              <a:chOff x="2645" y="1780"/>
              <a:chExt cx="944" cy="749"/>
            </a:xfrm>
          </p:grpSpPr>
          <p:sp>
            <p:nvSpPr>
              <p:cNvPr id="43043" name="Rectangle 22"/>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点亮</a:t>
                </a:r>
                <a:r>
                  <a:rPr kumimoji="1" lang="en-US" altLang="zh-CN" sz="1600"/>
                  <a:t>LED</a:t>
                </a:r>
              </a:p>
            </p:txBody>
          </p:sp>
          <p:sp>
            <p:nvSpPr>
              <p:cNvPr id="43044" name="AutoShape 23"/>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43042" name="Freeform 24"/>
            <p:cNvSpPr/>
            <p:nvPr/>
          </p:nvSpPr>
          <p:spPr bwMode="auto">
            <a:xfrm rot="5400000">
              <a:off x="2914" y="2169"/>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5561" name="Group 25"/>
          <p:cNvGrpSpPr/>
          <p:nvPr/>
        </p:nvGrpSpPr>
        <p:grpSpPr bwMode="auto">
          <a:xfrm>
            <a:off x="6743701" y="4257675"/>
            <a:ext cx="2474913" cy="336550"/>
            <a:chOff x="2823" y="2716"/>
            <a:chExt cx="1559" cy="212"/>
          </a:xfrm>
        </p:grpSpPr>
        <p:grpSp>
          <p:nvGrpSpPr>
            <p:cNvPr id="43037" name="Group 26"/>
            <p:cNvGrpSpPr/>
            <p:nvPr/>
          </p:nvGrpSpPr>
          <p:grpSpPr bwMode="auto">
            <a:xfrm>
              <a:off x="3075" y="2716"/>
              <a:ext cx="1307" cy="212"/>
              <a:chOff x="2645" y="1780"/>
              <a:chExt cx="944" cy="749"/>
            </a:xfrm>
          </p:grpSpPr>
          <p:sp>
            <p:nvSpPr>
              <p:cNvPr id="43039" name="Rectangle 27"/>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1600"/>
                  <a:t>1s</a:t>
                </a:r>
                <a:r>
                  <a:rPr kumimoji="1" lang="zh-CN" altLang="en-US" sz="1600"/>
                  <a:t>延时</a:t>
                </a:r>
              </a:p>
            </p:txBody>
          </p:sp>
          <p:sp>
            <p:nvSpPr>
              <p:cNvPr id="43040" name="AutoShape 28"/>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43038" name="Freeform 29"/>
            <p:cNvSpPr/>
            <p:nvPr/>
          </p:nvSpPr>
          <p:spPr bwMode="auto">
            <a:xfrm rot="5400000">
              <a:off x="2914" y="2721"/>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5566" name="Group 30"/>
          <p:cNvGrpSpPr/>
          <p:nvPr/>
        </p:nvGrpSpPr>
        <p:grpSpPr bwMode="auto">
          <a:xfrm>
            <a:off x="6743701" y="3967163"/>
            <a:ext cx="2474913" cy="336550"/>
            <a:chOff x="2823" y="2533"/>
            <a:chExt cx="1559" cy="212"/>
          </a:xfrm>
        </p:grpSpPr>
        <p:grpSp>
          <p:nvGrpSpPr>
            <p:cNvPr id="43033" name="Group 31"/>
            <p:cNvGrpSpPr/>
            <p:nvPr/>
          </p:nvGrpSpPr>
          <p:grpSpPr bwMode="auto">
            <a:xfrm>
              <a:off x="3075" y="2533"/>
              <a:ext cx="1307" cy="212"/>
              <a:chOff x="2645" y="1780"/>
              <a:chExt cx="944" cy="749"/>
            </a:xfrm>
          </p:grpSpPr>
          <p:sp>
            <p:nvSpPr>
              <p:cNvPr id="43035" name="Rectangle 32"/>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熄灭</a:t>
                </a:r>
                <a:r>
                  <a:rPr kumimoji="1" lang="en-US" altLang="zh-CN" sz="1600"/>
                  <a:t>LED</a:t>
                </a:r>
              </a:p>
            </p:txBody>
          </p:sp>
          <p:sp>
            <p:nvSpPr>
              <p:cNvPr id="43036" name="AutoShape 33"/>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43034" name="Freeform 34"/>
            <p:cNvSpPr/>
            <p:nvPr/>
          </p:nvSpPr>
          <p:spPr bwMode="auto">
            <a:xfrm rot="5400000">
              <a:off x="2914" y="2538"/>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5571" name="Rectangle 35"/>
          <p:cNvSpPr>
            <a:spLocks noChangeArrowheads="1"/>
          </p:cNvSpPr>
          <p:nvPr/>
        </p:nvSpPr>
        <p:spPr bwMode="auto">
          <a:xfrm>
            <a:off x="2405064" y="3519489"/>
            <a:ext cx="4338637" cy="223837"/>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65572" name="Group 36"/>
          <p:cNvGrpSpPr/>
          <p:nvPr/>
        </p:nvGrpSpPr>
        <p:grpSpPr bwMode="auto">
          <a:xfrm>
            <a:off x="6743701" y="2744788"/>
            <a:ext cx="2474913" cy="366712"/>
            <a:chOff x="2823" y="1763"/>
            <a:chExt cx="1559" cy="231"/>
          </a:xfrm>
        </p:grpSpPr>
        <p:grpSp>
          <p:nvGrpSpPr>
            <p:cNvPr id="43029" name="Group 37"/>
            <p:cNvGrpSpPr/>
            <p:nvPr/>
          </p:nvGrpSpPr>
          <p:grpSpPr bwMode="auto">
            <a:xfrm>
              <a:off x="3075" y="1763"/>
              <a:ext cx="1307" cy="212"/>
              <a:chOff x="2645" y="1815"/>
              <a:chExt cx="944" cy="679"/>
            </a:xfrm>
          </p:grpSpPr>
          <p:sp>
            <p:nvSpPr>
              <p:cNvPr id="43031" name="Rectangle 38"/>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初始化代码</a:t>
                </a:r>
              </a:p>
            </p:txBody>
          </p:sp>
          <p:sp>
            <p:nvSpPr>
              <p:cNvPr id="43032" name="AutoShape 39"/>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43030" name="Freeform 40"/>
            <p:cNvSpPr/>
            <p:nvPr/>
          </p:nvSpPr>
          <p:spPr bwMode="auto">
            <a:xfrm rot="5400000">
              <a:off x="2886" y="1806"/>
              <a:ext cx="125"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5577" name="Rectangle 41"/>
          <p:cNvSpPr>
            <a:spLocks noChangeArrowheads="1"/>
          </p:cNvSpPr>
          <p:nvPr/>
        </p:nvSpPr>
        <p:spPr bwMode="auto">
          <a:xfrm>
            <a:off x="2405064" y="3281364"/>
            <a:ext cx="4338637" cy="2381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5578" name="Rectangle 42"/>
          <p:cNvSpPr>
            <a:spLocks noChangeArrowheads="1"/>
          </p:cNvSpPr>
          <p:nvPr/>
        </p:nvSpPr>
        <p:spPr bwMode="auto">
          <a:xfrm>
            <a:off x="2405064" y="3043239"/>
            <a:ext cx="4338637" cy="2381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3027" name="Rectangle 43"/>
          <p:cNvSpPr>
            <a:spLocks noChangeArrowheads="1"/>
          </p:cNvSpPr>
          <p:nvPr/>
        </p:nvSpPr>
        <p:spPr bwMode="auto">
          <a:xfrm>
            <a:off x="1524001" y="2273886"/>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5581" name="Rectangle 45"/>
          <p:cNvSpPr>
            <a:spLocks noChangeArrowheads="1"/>
          </p:cNvSpPr>
          <p:nvPr/>
        </p:nvSpPr>
        <p:spPr bwMode="auto">
          <a:xfrm>
            <a:off x="2316164" y="2205039"/>
            <a:ext cx="8029575" cy="3095625"/>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5541"/>
                                        </p:tgtEl>
                                        <p:attrNameLst>
                                          <p:attrName>style.visibility</p:attrName>
                                        </p:attrNameLst>
                                      </p:cBhvr>
                                      <p:to>
                                        <p:strVal val="visible"/>
                                      </p:to>
                                    </p:set>
                                    <p:animEffect transition="in" filter="blinds(horizontal)">
                                      <p:cBhvr>
                                        <p:cTn id="7" dur="500"/>
                                        <p:tgtEl>
                                          <p:spTgt spid="65541"/>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65581"/>
                                        </p:tgtEl>
                                        <p:attrNameLst>
                                          <p:attrName>style.visibility</p:attrName>
                                        </p:attrNameLst>
                                      </p:cBhvr>
                                      <p:to>
                                        <p:strVal val="visible"/>
                                      </p:to>
                                    </p:set>
                                    <p:animEffect transition="in" filter="slide(fromBottom)">
                                      <p:cBhvr>
                                        <p:cTn id="11" dur="500"/>
                                        <p:tgtEl>
                                          <p:spTgt spid="65581"/>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655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65578"/>
                                        </p:tgtEl>
                                        <p:attrNameLst>
                                          <p:attrName>style.visibility</p:attrName>
                                        </p:attrNameLst>
                                      </p:cBhvr>
                                      <p:to>
                                        <p:strVal val="visible"/>
                                      </p:to>
                                    </p:set>
                                    <p:animEffect transition="in" filter="wipe(up)">
                                      <p:cBhvr>
                                        <p:cTn id="19" dur="500"/>
                                        <p:tgtEl>
                                          <p:spTgt spid="65578"/>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65572"/>
                                        </p:tgtEl>
                                        <p:attrNameLst>
                                          <p:attrName>style.visibility</p:attrName>
                                        </p:attrNameLst>
                                      </p:cBhvr>
                                      <p:to>
                                        <p:strVal val="visible"/>
                                      </p:to>
                                    </p:set>
                                    <p:animEffect transition="in" filter="wipe(left)">
                                      <p:cBhvr>
                                        <p:cTn id="23" dur="500"/>
                                        <p:tgtEl>
                                          <p:spTgt spid="65572"/>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65571"/>
                                        </p:tgtEl>
                                        <p:attrNameLst>
                                          <p:attrName>style.visibility</p:attrName>
                                        </p:attrNameLst>
                                      </p:cBhvr>
                                      <p:to>
                                        <p:strVal val="visible"/>
                                      </p:to>
                                    </p:set>
                                    <p:animEffect transition="in" filter="wipe(up)">
                                      <p:cBhvr>
                                        <p:cTn id="27" dur="500"/>
                                        <p:tgtEl>
                                          <p:spTgt spid="65571"/>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65556"/>
                                        </p:tgtEl>
                                        <p:attrNameLst>
                                          <p:attrName>style.visibility</p:attrName>
                                        </p:attrNameLst>
                                      </p:cBhvr>
                                      <p:to>
                                        <p:strVal val="visible"/>
                                      </p:to>
                                    </p:set>
                                    <p:animEffect transition="in" filter="wipe(left)">
                                      <p:cBhvr>
                                        <p:cTn id="31" dur="500"/>
                                        <p:tgtEl>
                                          <p:spTgt spid="65556"/>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65555"/>
                                        </p:tgtEl>
                                        <p:attrNameLst>
                                          <p:attrName>style.visibility</p:attrName>
                                        </p:attrNameLst>
                                      </p:cBhvr>
                                      <p:to>
                                        <p:strVal val="visible"/>
                                      </p:to>
                                    </p:set>
                                    <p:animEffect transition="in" filter="wipe(up)">
                                      <p:cBhvr>
                                        <p:cTn id="35" dur="500"/>
                                        <p:tgtEl>
                                          <p:spTgt spid="65555"/>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65544"/>
                                        </p:tgtEl>
                                        <p:attrNameLst>
                                          <p:attrName>style.visibility</p:attrName>
                                        </p:attrNameLst>
                                      </p:cBhvr>
                                      <p:to>
                                        <p:strVal val="visible"/>
                                      </p:to>
                                    </p:set>
                                    <p:animEffect transition="in" filter="wipe(left)">
                                      <p:cBhvr>
                                        <p:cTn id="39" dur="500"/>
                                        <p:tgtEl>
                                          <p:spTgt spid="65544"/>
                                        </p:tgtEl>
                                      </p:cBhvr>
                                    </p:animEffect>
                                  </p:childTnLst>
                                </p:cTn>
                              </p:par>
                            </p:childTnLst>
                          </p:cTn>
                        </p:par>
                        <p:par>
                          <p:cTn id="40" fill="hold">
                            <p:stCondLst>
                              <p:cond delay="3000"/>
                            </p:stCondLst>
                            <p:childTnLst>
                              <p:par>
                                <p:cTn id="41" presetID="22" presetClass="entr" presetSubtype="1" fill="hold" grpId="0" nodeType="afterEffect">
                                  <p:stCondLst>
                                    <p:cond delay="0"/>
                                  </p:stCondLst>
                                  <p:childTnLst>
                                    <p:set>
                                      <p:cBhvr>
                                        <p:cTn id="42" dur="1" fill="hold">
                                          <p:stCondLst>
                                            <p:cond delay="0"/>
                                          </p:stCondLst>
                                        </p:cTn>
                                        <p:tgtEl>
                                          <p:spTgt spid="65543"/>
                                        </p:tgtEl>
                                        <p:attrNameLst>
                                          <p:attrName>style.visibility</p:attrName>
                                        </p:attrNameLst>
                                      </p:cBhvr>
                                      <p:to>
                                        <p:strVal val="visible"/>
                                      </p:to>
                                    </p:set>
                                    <p:animEffect transition="in" filter="wipe(up)">
                                      <p:cBhvr>
                                        <p:cTn id="43" dur="500"/>
                                        <p:tgtEl>
                                          <p:spTgt spid="65543"/>
                                        </p:tgtEl>
                                      </p:cBhvr>
                                    </p:animEffect>
                                  </p:childTnLst>
                                </p:cTn>
                              </p:par>
                            </p:childTnLst>
                          </p:cTn>
                        </p:par>
                        <p:par>
                          <p:cTn id="44" fill="hold">
                            <p:stCondLst>
                              <p:cond delay="3500"/>
                            </p:stCondLst>
                            <p:childTnLst>
                              <p:par>
                                <p:cTn id="45" presetID="22" presetClass="entr" presetSubtype="8" fill="hold" nodeType="afterEffect">
                                  <p:stCondLst>
                                    <p:cond delay="0"/>
                                  </p:stCondLst>
                                  <p:childTnLst>
                                    <p:set>
                                      <p:cBhvr>
                                        <p:cTn id="46" dur="1" fill="hold">
                                          <p:stCondLst>
                                            <p:cond delay="0"/>
                                          </p:stCondLst>
                                        </p:cTn>
                                        <p:tgtEl>
                                          <p:spTgt spid="65566"/>
                                        </p:tgtEl>
                                        <p:attrNameLst>
                                          <p:attrName>style.visibility</p:attrName>
                                        </p:attrNameLst>
                                      </p:cBhvr>
                                      <p:to>
                                        <p:strVal val="visible"/>
                                      </p:to>
                                    </p:set>
                                    <p:animEffect transition="in" filter="wipe(left)">
                                      <p:cBhvr>
                                        <p:cTn id="47" dur="500"/>
                                        <p:tgtEl>
                                          <p:spTgt spid="65566"/>
                                        </p:tgtEl>
                                      </p:cBhvr>
                                    </p:animEffect>
                                  </p:childTnLst>
                                </p:cTn>
                              </p:par>
                            </p:childTnLst>
                          </p:cTn>
                        </p:par>
                        <p:par>
                          <p:cTn id="48" fill="hold">
                            <p:stCondLst>
                              <p:cond delay="4000"/>
                            </p:stCondLst>
                            <p:childTnLst>
                              <p:par>
                                <p:cTn id="49" presetID="22" presetClass="entr" presetSubtype="1" fill="hold" grpId="0" nodeType="afterEffect">
                                  <p:stCondLst>
                                    <p:cond delay="0"/>
                                  </p:stCondLst>
                                  <p:childTnLst>
                                    <p:set>
                                      <p:cBhvr>
                                        <p:cTn id="50" dur="1" fill="hold">
                                          <p:stCondLst>
                                            <p:cond delay="0"/>
                                          </p:stCondLst>
                                        </p:cTn>
                                        <p:tgtEl>
                                          <p:spTgt spid="65554"/>
                                        </p:tgtEl>
                                        <p:attrNameLst>
                                          <p:attrName>style.visibility</p:attrName>
                                        </p:attrNameLst>
                                      </p:cBhvr>
                                      <p:to>
                                        <p:strVal val="visible"/>
                                      </p:to>
                                    </p:set>
                                    <p:animEffect transition="in" filter="wipe(up)">
                                      <p:cBhvr>
                                        <p:cTn id="51" dur="500"/>
                                        <p:tgtEl>
                                          <p:spTgt spid="65554"/>
                                        </p:tgtEl>
                                      </p:cBhvr>
                                    </p:animEffect>
                                  </p:childTnLst>
                                </p:cTn>
                              </p:par>
                            </p:childTnLst>
                          </p:cTn>
                        </p:par>
                        <p:par>
                          <p:cTn id="52" fill="hold">
                            <p:stCondLst>
                              <p:cond delay="4500"/>
                            </p:stCondLst>
                            <p:childTnLst>
                              <p:par>
                                <p:cTn id="53" presetID="22" presetClass="entr" presetSubtype="8" fill="hold" nodeType="afterEffect">
                                  <p:stCondLst>
                                    <p:cond delay="0"/>
                                  </p:stCondLst>
                                  <p:childTnLst>
                                    <p:set>
                                      <p:cBhvr>
                                        <p:cTn id="54" dur="1" fill="hold">
                                          <p:stCondLst>
                                            <p:cond delay="0"/>
                                          </p:stCondLst>
                                        </p:cTn>
                                        <p:tgtEl>
                                          <p:spTgt spid="65561"/>
                                        </p:tgtEl>
                                        <p:attrNameLst>
                                          <p:attrName>style.visibility</p:attrName>
                                        </p:attrNameLst>
                                      </p:cBhvr>
                                      <p:to>
                                        <p:strVal val="visible"/>
                                      </p:to>
                                    </p:set>
                                    <p:animEffect transition="in" filter="wipe(left)">
                                      <p:cBhvr>
                                        <p:cTn id="55" dur="500"/>
                                        <p:tgtEl>
                                          <p:spTgt spid="65561"/>
                                        </p:tgtEl>
                                      </p:cBhvr>
                                    </p:animEffect>
                                  </p:childTnLst>
                                </p:cTn>
                              </p:par>
                            </p:childTnLst>
                          </p:cTn>
                        </p:par>
                        <p:par>
                          <p:cTn id="56" fill="hold">
                            <p:stCondLst>
                              <p:cond delay="5000"/>
                            </p:stCondLst>
                            <p:childTnLst>
                              <p:par>
                                <p:cTn id="57" presetID="22" presetClass="entr" presetSubtype="1" fill="hold" grpId="0" nodeType="afterEffect">
                                  <p:stCondLst>
                                    <p:cond delay="0"/>
                                  </p:stCondLst>
                                  <p:childTnLst>
                                    <p:set>
                                      <p:cBhvr>
                                        <p:cTn id="58" dur="1" fill="hold">
                                          <p:stCondLst>
                                            <p:cond delay="0"/>
                                          </p:stCondLst>
                                        </p:cTn>
                                        <p:tgtEl>
                                          <p:spTgt spid="65577"/>
                                        </p:tgtEl>
                                        <p:attrNameLst>
                                          <p:attrName>style.visibility</p:attrName>
                                        </p:attrNameLst>
                                      </p:cBhvr>
                                      <p:to>
                                        <p:strVal val="visible"/>
                                      </p:to>
                                    </p:set>
                                    <p:animEffect transition="in" filter="wipe(up)">
                                      <p:cBhvr>
                                        <p:cTn id="59" dur="500"/>
                                        <p:tgtEl>
                                          <p:spTgt spid="65577"/>
                                        </p:tgtEl>
                                      </p:cBhvr>
                                    </p:animEffect>
                                  </p:childTnLst>
                                </p:cTn>
                              </p:par>
                            </p:childTnLst>
                          </p:cTn>
                        </p:par>
                        <p:par>
                          <p:cTn id="60" fill="hold">
                            <p:stCondLst>
                              <p:cond delay="5500"/>
                            </p:stCondLst>
                            <p:childTnLst>
                              <p:par>
                                <p:cTn id="61" presetID="22" presetClass="entr" presetSubtype="8" fill="hold" nodeType="afterEffect">
                                  <p:stCondLst>
                                    <p:cond delay="0"/>
                                  </p:stCondLst>
                                  <p:childTnLst>
                                    <p:set>
                                      <p:cBhvr>
                                        <p:cTn id="62" dur="1" fill="hold">
                                          <p:stCondLst>
                                            <p:cond delay="0"/>
                                          </p:stCondLst>
                                        </p:cTn>
                                        <p:tgtEl>
                                          <p:spTgt spid="65549"/>
                                        </p:tgtEl>
                                        <p:attrNameLst>
                                          <p:attrName>style.visibility</p:attrName>
                                        </p:attrNameLst>
                                      </p:cBhvr>
                                      <p:to>
                                        <p:strVal val="visible"/>
                                      </p:to>
                                    </p:set>
                                    <p:animEffect transition="in" filter="wipe(left)">
                                      <p:cBhvr>
                                        <p:cTn id="63" dur="500"/>
                                        <p:tgtEl>
                                          <p:spTgt spid="655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1" grpId="0"/>
      <p:bldP spid="65542" grpId="0" animBg="1"/>
      <p:bldP spid="65543" grpId="0" animBg="1"/>
      <p:bldP spid="65554" grpId="0" animBg="1"/>
      <p:bldP spid="65555" grpId="0" animBg="1"/>
      <p:bldP spid="65571" grpId="0" animBg="1"/>
      <p:bldP spid="65577" grpId="0" animBg="1"/>
      <p:bldP spid="65578" grpId="0" animBg="1"/>
      <p:bldP spid="65581" grpId="0" animBg="1"/>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时间管理</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44035"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36" name="AutoShape 4"/>
          <p:cNvSpPr>
            <a:spLocks noChangeArrowheads="1"/>
          </p:cNvSpPr>
          <p:nvPr/>
        </p:nvSpPr>
        <p:spPr bwMode="gray">
          <a:xfrm>
            <a:off x="6230938" y="651868"/>
            <a:ext cx="350996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400" b="1">
                <a:solidFill>
                  <a:schemeClr val="bg1"/>
                </a:solidFill>
              </a:rPr>
              <a:t>OSTimeDlyResume()</a:t>
            </a:r>
            <a:r>
              <a:rPr kumimoji="1" lang="en-US" altLang="zh-CN" sz="2000">
                <a:ea typeface="华文新魏" panose="02010800040101010101" pitchFamily="2" charset="-122"/>
              </a:rPr>
              <a:t> </a:t>
            </a:r>
          </a:p>
        </p:txBody>
      </p:sp>
      <p:sp>
        <p:nvSpPr>
          <p:cNvPr id="64517" name="Rectangle 5"/>
          <p:cNvSpPr>
            <a:spLocks noChangeArrowheads="1"/>
          </p:cNvSpPr>
          <p:nvPr/>
        </p:nvSpPr>
        <p:spPr bwMode="auto">
          <a:xfrm>
            <a:off x="2316163" y="1457326"/>
            <a:ext cx="7353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2000">
                <a:ea typeface="华文新魏" panose="02010800040101010101" pitchFamily="2" charset="-122"/>
              </a:rPr>
              <a:t>TaskKEY</a:t>
            </a:r>
            <a:r>
              <a:rPr kumimoji="1" lang="zh-CN" altLang="en-US" sz="2000">
                <a:ea typeface="华文新魏" panose="02010800040101010101" pitchFamily="2" charset="-122"/>
              </a:rPr>
              <a:t>任务的代码如下。</a:t>
            </a:r>
          </a:p>
        </p:txBody>
      </p:sp>
      <p:sp>
        <p:nvSpPr>
          <p:cNvPr id="64518" name="Rectangle 6"/>
          <p:cNvSpPr>
            <a:spLocks noChangeArrowheads="1"/>
          </p:cNvSpPr>
          <p:nvPr/>
        </p:nvSpPr>
        <p:spPr bwMode="auto">
          <a:xfrm>
            <a:off x="2408238" y="2136776"/>
            <a:ext cx="3822700" cy="3279775"/>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1600"/>
              <a:t>void  TaskKEY (void  *pdata)</a:t>
            </a:r>
          </a:p>
          <a:p>
            <a:pPr algn="just">
              <a:spcBef>
                <a:spcPct val="0"/>
              </a:spcBef>
              <a:buClrTx/>
              <a:buFontTx/>
              <a:buNone/>
            </a:pPr>
            <a:r>
              <a:rPr kumimoji="1" lang="en-US" altLang="zh-CN" sz="1600"/>
              <a:t>{</a:t>
            </a:r>
          </a:p>
          <a:p>
            <a:pPr algn="just">
              <a:spcBef>
                <a:spcPct val="0"/>
              </a:spcBef>
              <a:buClrTx/>
              <a:buFontTx/>
              <a:buNone/>
            </a:pPr>
            <a:r>
              <a:rPr kumimoji="1" lang="en-US" altLang="zh-CN" sz="1600"/>
              <a:t>      ……</a:t>
            </a:r>
          </a:p>
          <a:p>
            <a:pPr algn="just">
              <a:spcBef>
                <a:spcPct val="0"/>
              </a:spcBef>
              <a:buClrTx/>
              <a:buFontTx/>
              <a:buNone/>
            </a:pPr>
            <a:r>
              <a:rPr kumimoji="1" lang="en-US" altLang="zh-CN" sz="1600"/>
              <a:t>      while (1) {</a:t>
            </a:r>
          </a:p>
          <a:p>
            <a:pPr algn="just">
              <a:spcBef>
                <a:spcPct val="0"/>
              </a:spcBef>
              <a:buClrTx/>
              <a:buFontTx/>
              <a:buNone/>
            </a:pPr>
            <a:r>
              <a:rPr kumimoji="1" lang="en-US" altLang="zh-CN" sz="1600"/>
              <a:t>            while ((IO0PIN &amp; KEY1) != 0) {</a:t>
            </a:r>
          </a:p>
          <a:p>
            <a:pPr algn="just">
              <a:spcBef>
                <a:spcPct val="0"/>
              </a:spcBef>
              <a:buClrTx/>
              <a:buFontTx/>
              <a:buNone/>
            </a:pPr>
            <a:r>
              <a:rPr kumimoji="1" lang="en-US" altLang="zh-CN" sz="1600"/>
              <a:t>	    OSTimeDly(1); </a:t>
            </a:r>
          </a:p>
          <a:p>
            <a:pPr algn="just">
              <a:spcBef>
                <a:spcPct val="0"/>
              </a:spcBef>
              <a:buClrTx/>
              <a:buFontTx/>
              <a:buNone/>
            </a:pPr>
            <a:r>
              <a:rPr kumimoji="1" lang="en-US" altLang="zh-CN" sz="1600"/>
              <a:t>             }</a:t>
            </a:r>
          </a:p>
          <a:p>
            <a:pPr algn="just">
              <a:spcBef>
                <a:spcPct val="0"/>
              </a:spcBef>
              <a:buClrTx/>
              <a:buFontTx/>
              <a:buNone/>
            </a:pPr>
            <a:r>
              <a:rPr kumimoji="1" lang="en-US" altLang="zh-CN" sz="1600"/>
              <a:t>             OSTimeDlyResume(2);</a:t>
            </a:r>
          </a:p>
          <a:p>
            <a:pPr algn="just">
              <a:spcBef>
                <a:spcPct val="0"/>
              </a:spcBef>
              <a:buClrTx/>
              <a:buFontTx/>
              <a:buNone/>
            </a:pPr>
            <a:r>
              <a:rPr kumimoji="1" lang="en-US" altLang="zh-CN" sz="1600"/>
              <a:t>             while ((IO0PIN &amp; KEY1) == 0) {</a:t>
            </a:r>
          </a:p>
          <a:p>
            <a:pPr algn="just">
              <a:spcBef>
                <a:spcPct val="0"/>
              </a:spcBef>
              <a:buClrTx/>
              <a:buFontTx/>
              <a:buNone/>
            </a:pPr>
            <a:r>
              <a:rPr kumimoji="1" lang="en-US" altLang="zh-CN" sz="1600"/>
              <a:t>                     OSTimeDly(1);</a:t>
            </a:r>
          </a:p>
          <a:p>
            <a:pPr algn="just">
              <a:spcBef>
                <a:spcPct val="0"/>
              </a:spcBef>
              <a:buClrTx/>
              <a:buFontTx/>
              <a:buNone/>
            </a:pPr>
            <a:r>
              <a:rPr kumimoji="1" lang="en-US" altLang="zh-CN" sz="1600"/>
              <a:t>               }</a:t>
            </a:r>
          </a:p>
          <a:p>
            <a:pPr algn="just">
              <a:spcBef>
                <a:spcPct val="0"/>
              </a:spcBef>
              <a:buClrTx/>
              <a:buFontTx/>
              <a:buNone/>
            </a:pPr>
            <a:r>
              <a:rPr kumimoji="1" lang="en-US" altLang="zh-CN" sz="1600"/>
              <a:t>       }</a:t>
            </a:r>
          </a:p>
          <a:p>
            <a:pPr algn="just">
              <a:spcBef>
                <a:spcPct val="0"/>
              </a:spcBef>
              <a:buClrTx/>
              <a:buFontTx/>
              <a:buNone/>
            </a:pPr>
            <a:r>
              <a:rPr kumimoji="1" lang="en-US" altLang="zh-CN" sz="1600"/>
              <a:t>}</a:t>
            </a:r>
          </a:p>
        </p:txBody>
      </p:sp>
      <p:sp>
        <p:nvSpPr>
          <p:cNvPr id="64519" name="Rectangle 7"/>
          <p:cNvSpPr>
            <a:spLocks noChangeArrowheads="1"/>
          </p:cNvSpPr>
          <p:nvPr/>
        </p:nvSpPr>
        <p:spPr bwMode="auto">
          <a:xfrm>
            <a:off x="2408238" y="3913189"/>
            <a:ext cx="3822700" cy="2444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64559" name="Group 47"/>
          <p:cNvGrpSpPr/>
          <p:nvPr/>
        </p:nvGrpSpPr>
        <p:grpSpPr bwMode="auto">
          <a:xfrm>
            <a:off x="6240463" y="3338513"/>
            <a:ext cx="3651250" cy="336550"/>
            <a:chOff x="3317" y="2103"/>
            <a:chExt cx="2300" cy="212"/>
          </a:xfrm>
        </p:grpSpPr>
        <p:grpSp>
          <p:nvGrpSpPr>
            <p:cNvPr id="44071" name="Group 9"/>
            <p:cNvGrpSpPr/>
            <p:nvPr/>
          </p:nvGrpSpPr>
          <p:grpSpPr bwMode="auto">
            <a:xfrm>
              <a:off x="3569" y="2103"/>
              <a:ext cx="2048" cy="212"/>
              <a:chOff x="2645" y="1780"/>
              <a:chExt cx="944" cy="749"/>
            </a:xfrm>
          </p:grpSpPr>
          <p:sp>
            <p:nvSpPr>
              <p:cNvPr id="44073" name="Rectangle 10"/>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延时</a:t>
                </a:r>
                <a:r>
                  <a:rPr kumimoji="1" lang="en-US" altLang="zh-CN" sz="1600"/>
                  <a:t>1</a:t>
                </a:r>
                <a:r>
                  <a:rPr kumimoji="1" lang="zh-CN" altLang="en-US" sz="1600"/>
                  <a:t>个节拍，用于任务切换</a:t>
                </a:r>
              </a:p>
            </p:txBody>
          </p:sp>
          <p:sp>
            <p:nvSpPr>
              <p:cNvPr id="44074" name="AutoShape 11"/>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44072" name="Freeform 12"/>
            <p:cNvSpPr/>
            <p:nvPr/>
          </p:nvSpPr>
          <p:spPr bwMode="auto">
            <a:xfrm rot="5400000">
              <a:off x="3408" y="2108"/>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4525" name="Group 13"/>
          <p:cNvGrpSpPr/>
          <p:nvPr/>
        </p:nvGrpSpPr>
        <p:grpSpPr bwMode="auto">
          <a:xfrm>
            <a:off x="6240463" y="4316413"/>
            <a:ext cx="3651250" cy="336550"/>
            <a:chOff x="2540" y="1969"/>
            <a:chExt cx="2183" cy="212"/>
          </a:xfrm>
        </p:grpSpPr>
        <p:grpSp>
          <p:nvGrpSpPr>
            <p:cNvPr id="44067" name="Group 14"/>
            <p:cNvGrpSpPr/>
            <p:nvPr/>
          </p:nvGrpSpPr>
          <p:grpSpPr bwMode="auto">
            <a:xfrm>
              <a:off x="2792" y="1969"/>
              <a:ext cx="1931" cy="212"/>
              <a:chOff x="2645" y="1815"/>
              <a:chExt cx="944" cy="679"/>
            </a:xfrm>
          </p:grpSpPr>
          <p:sp>
            <p:nvSpPr>
              <p:cNvPr id="44069" name="Rectangle 15"/>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延时</a:t>
                </a:r>
                <a:r>
                  <a:rPr kumimoji="1" lang="en-US" altLang="zh-CN" sz="1600"/>
                  <a:t>1</a:t>
                </a:r>
                <a:r>
                  <a:rPr kumimoji="1" lang="zh-CN" altLang="en-US" sz="1600"/>
                  <a:t>个节拍，用于任务切换</a:t>
                </a:r>
              </a:p>
            </p:txBody>
          </p:sp>
          <p:sp>
            <p:nvSpPr>
              <p:cNvPr id="44070" name="AutoShape 16"/>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44068" name="Freeform 17"/>
            <p:cNvSpPr/>
            <p:nvPr/>
          </p:nvSpPr>
          <p:spPr bwMode="auto">
            <a:xfrm rot="5400000">
              <a:off x="2631" y="1984"/>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4530" name="Rectangle 18"/>
          <p:cNvSpPr>
            <a:spLocks noChangeArrowheads="1"/>
          </p:cNvSpPr>
          <p:nvPr/>
        </p:nvSpPr>
        <p:spPr bwMode="auto">
          <a:xfrm>
            <a:off x="2408238" y="4157664"/>
            <a:ext cx="3822700" cy="2508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4531" name="Rectangle 19"/>
          <p:cNvSpPr>
            <a:spLocks noChangeArrowheads="1"/>
          </p:cNvSpPr>
          <p:nvPr/>
        </p:nvSpPr>
        <p:spPr bwMode="auto">
          <a:xfrm>
            <a:off x="2408238" y="3408364"/>
            <a:ext cx="3822700" cy="2571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64532" name="Group 20"/>
          <p:cNvGrpSpPr/>
          <p:nvPr/>
        </p:nvGrpSpPr>
        <p:grpSpPr bwMode="auto">
          <a:xfrm>
            <a:off x="6240463" y="3046413"/>
            <a:ext cx="2474912" cy="336550"/>
            <a:chOff x="2823" y="2164"/>
            <a:chExt cx="1559" cy="212"/>
          </a:xfrm>
        </p:grpSpPr>
        <p:grpSp>
          <p:nvGrpSpPr>
            <p:cNvPr id="44063" name="Group 21"/>
            <p:cNvGrpSpPr/>
            <p:nvPr/>
          </p:nvGrpSpPr>
          <p:grpSpPr bwMode="auto">
            <a:xfrm>
              <a:off x="3075" y="2164"/>
              <a:ext cx="1307" cy="212"/>
              <a:chOff x="2645" y="1780"/>
              <a:chExt cx="944" cy="749"/>
            </a:xfrm>
          </p:grpSpPr>
          <p:sp>
            <p:nvSpPr>
              <p:cNvPr id="44065" name="Rectangle 22"/>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等待按键按下</a:t>
                </a:r>
              </a:p>
            </p:txBody>
          </p:sp>
          <p:sp>
            <p:nvSpPr>
              <p:cNvPr id="44066" name="AutoShape 23"/>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endParaRPr lang="zh-CN" altLang="zh-CN" sz="2000">
                  <a:ea typeface="华文新魏" panose="02010800040101010101" pitchFamily="2" charset="-122"/>
                </a:endParaRPr>
              </a:p>
            </p:txBody>
          </p:sp>
        </p:grpSp>
        <p:sp>
          <p:nvSpPr>
            <p:cNvPr id="44064" name="Freeform 24"/>
            <p:cNvSpPr/>
            <p:nvPr/>
          </p:nvSpPr>
          <p:spPr bwMode="auto">
            <a:xfrm rot="5400000">
              <a:off x="2914" y="2169"/>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4537" name="Group 25"/>
          <p:cNvGrpSpPr/>
          <p:nvPr/>
        </p:nvGrpSpPr>
        <p:grpSpPr bwMode="auto">
          <a:xfrm>
            <a:off x="6240463" y="4013200"/>
            <a:ext cx="2474912" cy="336550"/>
            <a:chOff x="2823" y="2716"/>
            <a:chExt cx="1559" cy="212"/>
          </a:xfrm>
        </p:grpSpPr>
        <p:grpSp>
          <p:nvGrpSpPr>
            <p:cNvPr id="44059" name="Group 26"/>
            <p:cNvGrpSpPr/>
            <p:nvPr/>
          </p:nvGrpSpPr>
          <p:grpSpPr bwMode="auto">
            <a:xfrm>
              <a:off x="3075" y="2716"/>
              <a:ext cx="1307" cy="212"/>
              <a:chOff x="2645" y="1780"/>
              <a:chExt cx="944" cy="749"/>
            </a:xfrm>
          </p:grpSpPr>
          <p:sp>
            <p:nvSpPr>
              <p:cNvPr id="44061" name="Rectangle 27"/>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等待按键释放</a:t>
                </a:r>
              </a:p>
            </p:txBody>
          </p:sp>
          <p:sp>
            <p:nvSpPr>
              <p:cNvPr id="44062" name="AutoShape 28"/>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44060" name="Freeform 29"/>
            <p:cNvSpPr/>
            <p:nvPr/>
          </p:nvSpPr>
          <p:spPr bwMode="auto">
            <a:xfrm rot="5400000">
              <a:off x="2914" y="2721"/>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4562" name="Group 50"/>
          <p:cNvGrpSpPr/>
          <p:nvPr/>
        </p:nvGrpSpPr>
        <p:grpSpPr bwMode="auto">
          <a:xfrm>
            <a:off x="6240463" y="3752850"/>
            <a:ext cx="3651250" cy="304800"/>
            <a:chOff x="3052" y="2364"/>
            <a:chExt cx="2300" cy="192"/>
          </a:xfrm>
        </p:grpSpPr>
        <p:sp>
          <p:nvSpPr>
            <p:cNvPr id="44056" name="Rectangle 32"/>
            <p:cNvSpPr>
              <a:spLocks noChangeArrowheads="1"/>
            </p:cNvSpPr>
            <p:nvPr/>
          </p:nvSpPr>
          <p:spPr bwMode="auto">
            <a:xfrm>
              <a:off x="3387" y="2364"/>
              <a:ext cx="196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1400"/>
                <a:t>TaskLED</a:t>
              </a:r>
              <a:r>
                <a:rPr kumimoji="1" lang="zh-CN" altLang="en-US" sz="1400"/>
                <a:t>优先级为</a:t>
              </a:r>
              <a:r>
                <a:rPr kumimoji="1" lang="en-US" altLang="zh-CN" sz="1400"/>
                <a:t>2</a:t>
              </a:r>
              <a:r>
                <a:rPr kumimoji="1" lang="zh-CN" altLang="en-US" sz="1400"/>
                <a:t>，恢复</a:t>
              </a:r>
              <a:r>
                <a:rPr kumimoji="1" lang="en-US" altLang="zh-CN" sz="1400"/>
                <a:t>TaskLED</a:t>
              </a:r>
            </a:p>
          </p:txBody>
        </p:sp>
        <p:sp>
          <p:nvSpPr>
            <p:cNvPr id="44057" name="AutoShape 33"/>
            <p:cNvSpPr>
              <a:spLocks noChangeArrowheads="1"/>
            </p:cNvSpPr>
            <p:nvPr/>
          </p:nvSpPr>
          <p:spPr bwMode="auto">
            <a:xfrm>
              <a:off x="3304" y="2365"/>
              <a:ext cx="2048" cy="162"/>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4058" name="Freeform 34"/>
            <p:cNvSpPr/>
            <p:nvPr/>
          </p:nvSpPr>
          <p:spPr bwMode="auto">
            <a:xfrm rot="5400000">
              <a:off x="3144" y="2361"/>
              <a:ext cx="68"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4547" name="Rectangle 35"/>
          <p:cNvSpPr>
            <a:spLocks noChangeArrowheads="1"/>
          </p:cNvSpPr>
          <p:nvPr/>
        </p:nvSpPr>
        <p:spPr bwMode="auto">
          <a:xfrm>
            <a:off x="2408238" y="3184525"/>
            <a:ext cx="3822700" cy="223838"/>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64548" name="Group 36"/>
          <p:cNvGrpSpPr/>
          <p:nvPr/>
        </p:nvGrpSpPr>
        <p:grpSpPr bwMode="auto">
          <a:xfrm>
            <a:off x="6240463" y="2476501"/>
            <a:ext cx="2474912" cy="366713"/>
            <a:chOff x="2823" y="1763"/>
            <a:chExt cx="1559" cy="231"/>
          </a:xfrm>
        </p:grpSpPr>
        <p:grpSp>
          <p:nvGrpSpPr>
            <p:cNvPr id="44052" name="Group 37"/>
            <p:cNvGrpSpPr/>
            <p:nvPr/>
          </p:nvGrpSpPr>
          <p:grpSpPr bwMode="auto">
            <a:xfrm>
              <a:off x="3075" y="1763"/>
              <a:ext cx="1307" cy="212"/>
              <a:chOff x="2645" y="1815"/>
              <a:chExt cx="944" cy="679"/>
            </a:xfrm>
          </p:grpSpPr>
          <p:sp>
            <p:nvSpPr>
              <p:cNvPr id="44054" name="Rectangle 38"/>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初始化代码</a:t>
                </a:r>
              </a:p>
            </p:txBody>
          </p:sp>
          <p:sp>
            <p:nvSpPr>
              <p:cNvPr id="44055" name="AutoShape 39"/>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44053" name="Freeform 40"/>
            <p:cNvSpPr/>
            <p:nvPr/>
          </p:nvSpPr>
          <p:spPr bwMode="auto">
            <a:xfrm rot="5400000">
              <a:off x="2886" y="1806"/>
              <a:ext cx="125"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4553" name="Rectangle 41"/>
          <p:cNvSpPr>
            <a:spLocks noChangeArrowheads="1"/>
          </p:cNvSpPr>
          <p:nvPr/>
        </p:nvSpPr>
        <p:spPr bwMode="auto">
          <a:xfrm>
            <a:off x="2408238" y="4405314"/>
            <a:ext cx="3822700" cy="2381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4555" name="Rectangle 43"/>
          <p:cNvSpPr>
            <a:spLocks noChangeArrowheads="1"/>
          </p:cNvSpPr>
          <p:nvPr/>
        </p:nvSpPr>
        <p:spPr bwMode="auto">
          <a:xfrm>
            <a:off x="2408238" y="2708276"/>
            <a:ext cx="3822700" cy="2381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4563" name="Rectangle 51"/>
          <p:cNvSpPr>
            <a:spLocks noChangeArrowheads="1"/>
          </p:cNvSpPr>
          <p:nvPr/>
        </p:nvSpPr>
        <p:spPr bwMode="auto">
          <a:xfrm>
            <a:off x="2351089" y="2054226"/>
            <a:ext cx="7623175" cy="3427413"/>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4517"/>
                                        </p:tgtEl>
                                        <p:attrNameLst>
                                          <p:attrName>style.visibility</p:attrName>
                                        </p:attrNameLst>
                                      </p:cBhvr>
                                      <p:to>
                                        <p:strVal val="visible"/>
                                      </p:to>
                                    </p:set>
                                    <p:animEffect transition="in" filter="blinds(horizontal)">
                                      <p:cBhvr>
                                        <p:cTn id="7" dur="500"/>
                                        <p:tgtEl>
                                          <p:spTgt spid="64517"/>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64563"/>
                                        </p:tgtEl>
                                        <p:attrNameLst>
                                          <p:attrName>style.visibility</p:attrName>
                                        </p:attrNameLst>
                                      </p:cBhvr>
                                      <p:to>
                                        <p:strVal val="visible"/>
                                      </p:to>
                                    </p:set>
                                    <p:animEffect transition="in" filter="slide(fromBottom)">
                                      <p:cBhvr>
                                        <p:cTn id="11" dur="500"/>
                                        <p:tgtEl>
                                          <p:spTgt spid="64563"/>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645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64555"/>
                                        </p:tgtEl>
                                        <p:attrNameLst>
                                          <p:attrName>style.visibility</p:attrName>
                                        </p:attrNameLst>
                                      </p:cBhvr>
                                      <p:to>
                                        <p:strVal val="visible"/>
                                      </p:to>
                                    </p:set>
                                    <p:animEffect transition="in" filter="wipe(up)">
                                      <p:cBhvr>
                                        <p:cTn id="19" dur="500"/>
                                        <p:tgtEl>
                                          <p:spTgt spid="64555"/>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64548"/>
                                        </p:tgtEl>
                                        <p:attrNameLst>
                                          <p:attrName>style.visibility</p:attrName>
                                        </p:attrNameLst>
                                      </p:cBhvr>
                                      <p:to>
                                        <p:strVal val="visible"/>
                                      </p:to>
                                    </p:set>
                                    <p:animEffect transition="in" filter="wipe(left)">
                                      <p:cBhvr>
                                        <p:cTn id="23" dur="500"/>
                                        <p:tgtEl>
                                          <p:spTgt spid="64548"/>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64547"/>
                                        </p:tgtEl>
                                        <p:attrNameLst>
                                          <p:attrName>style.visibility</p:attrName>
                                        </p:attrNameLst>
                                      </p:cBhvr>
                                      <p:to>
                                        <p:strVal val="visible"/>
                                      </p:to>
                                    </p:set>
                                    <p:animEffect transition="in" filter="wipe(up)">
                                      <p:cBhvr>
                                        <p:cTn id="27" dur="500"/>
                                        <p:tgtEl>
                                          <p:spTgt spid="64547"/>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64532"/>
                                        </p:tgtEl>
                                        <p:attrNameLst>
                                          <p:attrName>style.visibility</p:attrName>
                                        </p:attrNameLst>
                                      </p:cBhvr>
                                      <p:to>
                                        <p:strVal val="visible"/>
                                      </p:to>
                                    </p:set>
                                    <p:animEffect transition="in" filter="wipe(left)">
                                      <p:cBhvr>
                                        <p:cTn id="31" dur="500"/>
                                        <p:tgtEl>
                                          <p:spTgt spid="64532"/>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64531"/>
                                        </p:tgtEl>
                                        <p:attrNameLst>
                                          <p:attrName>style.visibility</p:attrName>
                                        </p:attrNameLst>
                                      </p:cBhvr>
                                      <p:to>
                                        <p:strVal val="visible"/>
                                      </p:to>
                                    </p:set>
                                    <p:animEffect transition="in" filter="wipe(up)">
                                      <p:cBhvr>
                                        <p:cTn id="35" dur="500"/>
                                        <p:tgtEl>
                                          <p:spTgt spid="64531"/>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64559"/>
                                        </p:tgtEl>
                                        <p:attrNameLst>
                                          <p:attrName>style.visibility</p:attrName>
                                        </p:attrNameLst>
                                      </p:cBhvr>
                                      <p:to>
                                        <p:strVal val="visible"/>
                                      </p:to>
                                    </p:set>
                                    <p:animEffect transition="in" filter="wipe(left)">
                                      <p:cBhvr>
                                        <p:cTn id="39" dur="500"/>
                                        <p:tgtEl>
                                          <p:spTgt spid="6455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64519"/>
                                        </p:tgtEl>
                                        <p:attrNameLst>
                                          <p:attrName>style.visibility</p:attrName>
                                        </p:attrNameLst>
                                      </p:cBhvr>
                                      <p:to>
                                        <p:strVal val="visible"/>
                                      </p:to>
                                    </p:set>
                                    <p:animEffect transition="in" filter="wipe(up)">
                                      <p:cBhvr>
                                        <p:cTn id="44" dur="500"/>
                                        <p:tgtEl>
                                          <p:spTgt spid="64519"/>
                                        </p:tgtEl>
                                      </p:cBhvr>
                                    </p:animEffect>
                                  </p:childTnLst>
                                </p:cTn>
                              </p:par>
                            </p:childTnLst>
                          </p:cTn>
                        </p:par>
                        <p:par>
                          <p:cTn id="45" fill="hold">
                            <p:stCondLst>
                              <p:cond delay="500"/>
                            </p:stCondLst>
                            <p:childTnLst>
                              <p:par>
                                <p:cTn id="46" presetID="22" presetClass="entr" presetSubtype="8" fill="hold" nodeType="afterEffect">
                                  <p:stCondLst>
                                    <p:cond delay="0"/>
                                  </p:stCondLst>
                                  <p:childTnLst>
                                    <p:set>
                                      <p:cBhvr>
                                        <p:cTn id="47" dur="1" fill="hold">
                                          <p:stCondLst>
                                            <p:cond delay="0"/>
                                          </p:stCondLst>
                                        </p:cTn>
                                        <p:tgtEl>
                                          <p:spTgt spid="64562"/>
                                        </p:tgtEl>
                                        <p:attrNameLst>
                                          <p:attrName>style.visibility</p:attrName>
                                        </p:attrNameLst>
                                      </p:cBhvr>
                                      <p:to>
                                        <p:strVal val="visible"/>
                                      </p:to>
                                    </p:set>
                                    <p:animEffect transition="in" filter="wipe(left)">
                                      <p:cBhvr>
                                        <p:cTn id="48" dur="500"/>
                                        <p:tgtEl>
                                          <p:spTgt spid="6456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64530"/>
                                        </p:tgtEl>
                                        <p:attrNameLst>
                                          <p:attrName>style.visibility</p:attrName>
                                        </p:attrNameLst>
                                      </p:cBhvr>
                                      <p:to>
                                        <p:strVal val="visible"/>
                                      </p:to>
                                    </p:set>
                                    <p:animEffect transition="in" filter="wipe(up)">
                                      <p:cBhvr>
                                        <p:cTn id="53" dur="500"/>
                                        <p:tgtEl>
                                          <p:spTgt spid="64530"/>
                                        </p:tgtEl>
                                      </p:cBhvr>
                                    </p:animEffect>
                                  </p:childTnLst>
                                </p:cTn>
                              </p:par>
                            </p:childTnLst>
                          </p:cTn>
                        </p:par>
                        <p:par>
                          <p:cTn id="54" fill="hold">
                            <p:stCondLst>
                              <p:cond delay="500"/>
                            </p:stCondLst>
                            <p:childTnLst>
                              <p:par>
                                <p:cTn id="55" presetID="22" presetClass="entr" presetSubtype="8" fill="hold" nodeType="afterEffect">
                                  <p:stCondLst>
                                    <p:cond delay="0"/>
                                  </p:stCondLst>
                                  <p:childTnLst>
                                    <p:set>
                                      <p:cBhvr>
                                        <p:cTn id="56" dur="1" fill="hold">
                                          <p:stCondLst>
                                            <p:cond delay="0"/>
                                          </p:stCondLst>
                                        </p:cTn>
                                        <p:tgtEl>
                                          <p:spTgt spid="64537"/>
                                        </p:tgtEl>
                                        <p:attrNameLst>
                                          <p:attrName>style.visibility</p:attrName>
                                        </p:attrNameLst>
                                      </p:cBhvr>
                                      <p:to>
                                        <p:strVal val="visible"/>
                                      </p:to>
                                    </p:set>
                                    <p:animEffect transition="in" filter="wipe(left)">
                                      <p:cBhvr>
                                        <p:cTn id="57" dur="500"/>
                                        <p:tgtEl>
                                          <p:spTgt spid="64537"/>
                                        </p:tgtEl>
                                      </p:cBhvr>
                                    </p:animEffect>
                                  </p:childTnLst>
                                </p:cTn>
                              </p:par>
                            </p:childTnLst>
                          </p:cTn>
                        </p:par>
                        <p:par>
                          <p:cTn id="58" fill="hold">
                            <p:stCondLst>
                              <p:cond delay="1000"/>
                            </p:stCondLst>
                            <p:childTnLst>
                              <p:par>
                                <p:cTn id="59" presetID="22" presetClass="entr" presetSubtype="1" fill="hold" grpId="0" nodeType="afterEffect">
                                  <p:stCondLst>
                                    <p:cond delay="0"/>
                                  </p:stCondLst>
                                  <p:childTnLst>
                                    <p:set>
                                      <p:cBhvr>
                                        <p:cTn id="60" dur="1" fill="hold">
                                          <p:stCondLst>
                                            <p:cond delay="0"/>
                                          </p:stCondLst>
                                        </p:cTn>
                                        <p:tgtEl>
                                          <p:spTgt spid="64553"/>
                                        </p:tgtEl>
                                        <p:attrNameLst>
                                          <p:attrName>style.visibility</p:attrName>
                                        </p:attrNameLst>
                                      </p:cBhvr>
                                      <p:to>
                                        <p:strVal val="visible"/>
                                      </p:to>
                                    </p:set>
                                    <p:animEffect transition="in" filter="wipe(up)">
                                      <p:cBhvr>
                                        <p:cTn id="61" dur="500"/>
                                        <p:tgtEl>
                                          <p:spTgt spid="64553"/>
                                        </p:tgtEl>
                                      </p:cBhvr>
                                    </p:animEffect>
                                  </p:childTnLst>
                                </p:cTn>
                              </p:par>
                            </p:childTnLst>
                          </p:cTn>
                        </p:par>
                        <p:par>
                          <p:cTn id="62" fill="hold">
                            <p:stCondLst>
                              <p:cond delay="1500"/>
                            </p:stCondLst>
                            <p:childTnLst>
                              <p:par>
                                <p:cTn id="63" presetID="22" presetClass="entr" presetSubtype="8" fill="hold" nodeType="afterEffect">
                                  <p:stCondLst>
                                    <p:cond delay="0"/>
                                  </p:stCondLst>
                                  <p:childTnLst>
                                    <p:set>
                                      <p:cBhvr>
                                        <p:cTn id="64" dur="1" fill="hold">
                                          <p:stCondLst>
                                            <p:cond delay="0"/>
                                          </p:stCondLst>
                                        </p:cTn>
                                        <p:tgtEl>
                                          <p:spTgt spid="64525"/>
                                        </p:tgtEl>
                                        <p:attrNameLst>
                                          <p:attrName>style.visibility</p:attrName>
                                        </p:attrNameLst>
                                      </p:cBhvr>
                                      <p:to>
                                        <p:strVal val="visible"/>
                                      </p:to>
                                    </p:set>
                                    <p:animEffect transition="in" filter="wipe(left)">
                                      <p:cBhvr>
                                        <p:cTn id="65" dur="500"/>
                                        <p:tgtEl>
                                          <p:spTgt spid="645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7" grpId="0"/>
      <p:bldP spid="64518" grpId="0" animBg="1"/>
      <p:bldP spid="64519" grpId="0" animBg="1"/>
      <p:bldP spid="64530" grpId="0" animBg="1"/>
      <p:bldP spid="64531" grpId="0" animBg="1"/>
      <p:bldP spid="64547" grpId="0" animBg="1"/>
      <p:bldP spid="64553" grpId="0" animBg="1"/>
      <p:bldP spid="64555" grpId="0" animBg="1"/>
      <p:bldP spid="64563" grpId="0" animBg="1"/>
    </p:bld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394" name="Group 74"/>
          <p:cNvGrpSpPr/>
          <p:nvPr/>
        </p:nvGrpSpPr>
        <p:grpSpPr bwMode="auto">
          <a:xfrm>
            <a:off x="5961064" y="3043239"/>
            <a:ext cx="1755775" cy="314325"/>
            <a:chOff x="3107" y="3096"/>
            <a:chExt cx="681" cy="179"/>
          </a:xfrm>
        </p:grpSpPr>
        <p:sp>
          <p:nvSpPr>
            <p:cNvPr id="56395" name="Rectangle 75"/>
            <p:cNvSpPr>
              <a:spLocks noChangeArrowheads="1"/>
            </p:cNvSpPr>
            <p:nvPr/>
          </p:nvSpPr>
          <p:spPr bwMode="auto">
            <a:xfrm>
              <a:off x="3107" y="3096"/>
              <a:ext cx="681" cy="170"/>
            </a:xfrm>
            <a:prstGeom prst="rect">
              <a:avLst/>
            </a:prstGeom>
            <a:gradFill rotWithShape="1">
              <a:gsLst>
                <a:gs pos="0">
                  <a:schemeClr val="bg1">
                    <a:alpha val="0"/>
                  </a:schemeClr>
                </a:gs>
                <a:gs pos="100000">
                  <a:schemeClr val="bg1">
                    <a:gamma/>
                    <a:shade val="46275"/>
                    <a:invGamma/>
                  </a:schemeClr>
                </a:gs>
              </a:gsLst>
              <a:lin ang="5400000" scaled="1"/>
            </a:gra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45088" name="Text Box 76"/>
            <p:cNvSpPr txBox="1">
              <a:spLocks noChangeArrowheads="1"/>
            </p:cNvSpPr>
            <p:nvPr/>
          </p:nvSpPr>
          <p:spPr bwMode="auto">
            <a:xfrm>
              <a:off x="3107" y="3096"/>
              <a:ext cx="681" cy="179"/>
            </a:xfrm>
            <a:prstGeom prst="rect">
              <a:avLst/>
            </a:prstGeom>
            <a:solidFill>
              <a:srgbClr val="61C3E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en-US" altLang="zh-CN" sz="1400">
                  <a:ea typeface="华文新魏" panose="02010800040101010101" pitchFamily="2" charset="-122"/>
                </a:rPr>
                <a:t>4,294,967,295 </a:t>
              </a:r>
            </a:p>
          </p:txBody>
        </p:sp>
      </p:grpSp>
      <p:sp>
        <p:nvSpPr>
          <p:cNvPr id="56425" name="Rectangle 105"/>
          <p:cNvSpPr>
            <a:spLocks noChangeArrowheads="1"/>
          </p:cNvSpPr>
          <p:nvPr/>
        </p:nvSpPr>
        <p:spPr bwMode="auto">
          <a:xfrm>
            <a:off x="4341814" y="5767388"/>
            <a:ext cx="3375025" cy="406400"/>
          </a:xfrm>
          <a:prstGeom prst="rect">
            <a:avLst/>
          </a:prstGeom>
          <a:gradFill rotWithShape="1">
            <a:gsLst>
              <a:gs pos="0">
                <a:srgbClr val="008000"/>
              </a:gs>
              <a:gs pos="100000">
                <a:srgbClr val="55AA55"/>
              </a:gs>
            </a:gsLst>
            <a:lin ang="5400000" scaled="1"/>
          </a:gra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ea typeface="华文新魏" panose="02010800040101010101" pitchFamily="2" charset="-122"/>
              </a:rPr>
              <a:t>调用</a:t>
            </a:r>
            <a:r>
              <a:rPr kumimoji="1" lang="en-US" altLang="zh-CN" sz="1600">
                <a:ea typeface="华文新魏" panose="02010800040101010101" pitchFamily="2" charset="-122"/>
              </a:rPr>
              <a:t>OSStart()</a:t>
            </a:r>
            <a:r>
              <a:rPr kumimoji="1" lang="zh-CN" altLang="en-US" sz="1600">
                <a:ea typeface="华文新魏" panose="02010800040101010101" pitchFamily="2" charset="-122"/>
              </a:rPr>
              <a:t>时初始化计数器为</a:t>
            </a:r>
            <a:r>
              <a:rPr kumimoji="1" lang="en-US" altLang="zh-CN" sz="1600">
                <a:ea typeface="华文新魏" panose="02010800040101010101" pitchFamily="2" charset="-122"/>
              </a:rPr>
              <a:t>0</a:t>
            </a:r>
            <a:r>
              <a:rPr kumimoji="1" lang="en-US" altLang="zh-CN" sz="2000">
                <a:ea typeface="华文新魏" panose="02010800040101010101" pitchFamily="2" charset="-122"/>
              </a:rPr>
              <a:t> </a:t>
            </a:r>
          </a:p>
        </p:txBody>
      </p:sp>
      <p:sp>
        <p:nvSpPr>
          <p:cNvPr id="56426" name="Rectangle 106"/>
          <p:cNvSpPr>
            <a:spLocks noChangeArrowheads="1"/>
          </p:cNvSpPr>
          <p:nvPr/>
        </p:nvSpPr>
        <p:spPr bwMode="auto">
          <a:xfrm>
            <a:off x="4341814" y="5764213"/>
            <a:ext cx="3375025" cy="406400"/>
          </a:xfrm>
          <a:prstGeom prst="rect">
            <a:avLst/>
          </a:prstGeom>
          <a:gradFill rotWithShape="1">
            <a:gsLst>
              <a:gs pos="0">
                <a:srgbClr val="CC0000"/>
              </a:gs>
              <a:gs pos="100000">
                <a:srgbClr val="DD5555"/>
              </a:gs>
            </a:gsLst>
            <a:lin ang="5400000" scaled="1"/>
          </a:gra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ea typeface="华文新魏" panose="02010800040101010101" pitchFamily="2" charset="-122"/>
              </a:rPr>
              <a:t>计数器满时从</a:t>
            </a:r>
            <a:r>
              <a:rPr kumimoji="1" lang="en-US" altLang="zh-CN" sz="1600">
                <a:ea typeface="华文新魏" panose="02010800040101010101" pitchFamily="2" charset="-122"/>
              </a:rPr>
              <a:t>0</a:t>
            </a:r>
            <a:r>
              <a:rPr kumimoji="1" lang="zh-CN" altLang="en-US" sz="1600">
                <a:ea typeface="华文新魏" panose="02010800040101010101" pitchFamily="2" charset="-122"/>
              </a:rPr>
              <a:t>开始计数</a:t>
            </a:r>
            <a:r>
              <a:rPr kumimoji="1" lang="zh-CN" altLang="en-US" sz="2000">
                <a:ea typeface="华文新魏" panose="02010800040101010101" pitchFamily="2" charset="-122"/>
              </a:rPr>
              <a:t> </a:t>
            </a:r>
          </a:p>
        </p:txBody>
      </p:sp>
      <p:grpSp>
        <p:nvGrpSpPr>
          <p:cNvPr id="56381" name="Group 61"/>
          <p:cNvGrpSpPr/>
          <p:nvPr/>
        </p:nvGrpSpPr>
        <p:grpSpPr bwMode="auto">
          <a:xfrm>
            <a:off x="5961064" y="5408614"/>
            <a:ext cx="1755775" cy="346075"/>
            <a:chOff x="3107" y="3096"/>
            <a:chExt cx="681" cy="196"/>
          </a:xfrm>
        </p:grpSpPr>
        <p:sp>
          <p:nvSpPr>
            <p:cNvPr id="56378" name="Rectangle 58"/>
            <p:cNvSpPr>
              <a:spLocks noChangeArrowheads="1"/>
            </p:cNvSpPr>
            <p:nvPr/>
          </p:nvSpPr>
          <p:spPr bwMode="auto">
            <a:xfrm>
              <a:off x="3107" y="3096"/>
              <a:ext cx="681" cy="170"/>
            </a:xfrm>
            <a:prstGeom prst="rect">
              <a:avLst/>
            </a:prstGeom>
            <a:gradFill rotWithShape="1">
              <a:gsLst>
                <a:gs pos="0">
                  <a:schemeClr val="bg1">
                    <a:alpha val="0"/>
                  </a:schemeClr>
                </a:gs>
                <a:gs pos="100000">
                  <a:schemeClr val="bg1">
                    <a:gamma/>
                    <a:shade val="46275"/>
                    <a:invGamma/>
                  </a:schemeClr>
                </a:gs>
              </a:gsLst>
              <a:lin ang="5400000" scaled="1"/>
            </a:gra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45086" name="Text Box 60"/>
            <p:cNvSpPr txBox="1">
              <a:spLocks noChangeArrowheads="1"/>
            </p:cNvSpPr>
            <p:nvPr/>
          </p:nvSpPr>
          <p:spPr bwMode="auto">
            <a:xfrm>
              <a:off x="3107" y="3096"/>
              <a:ext cx="681" cy="196"/>
            </a:xfrm>
            <a:prstGeom prst="rect">
              <a:avLst/>
            </a:prstGeom>
            <a:solidFill>
              <a:srgbClr val="61C3E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en-US" altLang="zh-CN" sz="1600">
                  <a:ea typeface="华文新魏" panose="02010800040101010101" pitchFamily="2" charset="-122"/>
                </a:rPr>
                <a:t>1</a:t>
              </a:r>
            </a:p>
          </p:txBody>
        </p:sp>
      </p:grpSp>
      <p:sp>
        <p:nvSpPr>
          <p:cNvPr id="56377" name="Rectangle 57"/>
          <p:cNvSpPr>
            <a:spLocks noChangeArrowheads="1"/>
          </p:cNvSpPr>
          <p:nvPr/>
        </p:nvSpPr>
        <p:spPr bwMode="auto">
          <a:xfrm>
            <a:off x="5961064" y="3043238"/>
            <a:ext cx="1755775" cy="2711450"/>
          </a:xfrm>
          <a:prstGeom prst="rect">
            <a:avLst/>
          </a:prstGeom>
          <a:solidFill>
            <a:schemeClr val="bg1">
              <a:alpha val="0"/>
            </a:scheme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56385" name="Group 65"/>
          <p:cNvGrpSpPr/>
          <p:nvPr/>
        </p:nvGrpSpPr>
        <p:grpSpPr bwMode="auto">
          <a:xfrm>
            <a:off x="5961064" y="4779964"/>
            <a:ext cx="1755775" cy="346075"/>
            <a:chOff x="3107" y="3096"/>
            <a:chExt cx="681" cy="196"/>
          </a:xfrm>
        </p:grpSpPr>
        <p:sp>
          <p:nvSpPr>
            <p:cNvPr id="56386" name="Rectangle 66"/>
            <p:cNvSpPr>
              <a:spLocks noChangeArrowheads="1"/>
            </p:cNvSpPr>
            <p:nvPr/>
          </p:nvSpPr>
          <p:spPr bwMode="auto">
            <a:xfrm>
              <a:off x="3107" y="3096"/>
              <a:ext cx="681" cy="170"/>
            </a:xfrm>
            <a:prstGeom prst="rect">
              <a:avLst/>
            </a:prstGeom>
            <a:gradFill rotWithShape="1">
              <a:gsLst>
                <a:gs pos="0">
                  <a:schemeClr val="bg1">
                    <a:alpha val="0"/>
                  </a:schemeClr>
                </a:gs>
                <a:gs pos="100000">
                  <a:schemeClr val="bg1">
                    <a:gamma/>
                    <a:shade val="46275"/>
                    <a:invGamma/>
                  </a:schemeClr>
                </a:gs>
              </a:gsLst>
              <a:lin ang="5400000" scaled="1"/>
            </a:gra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45084" name="Text Box 67"/>
            <p:cNvSpPr txBox="1">
              <a:spLocks noChangeArrowheads="1"/>
            </p:cNvSpPr>
            <p:nvPr/>
          </p:nvSpPr>
          <p:spPr bwMode="auto">
            <a:xfrm>
              <a:off x="3107" y="3096"/>
              <a:ext cx="681" cy="196"/>
            </a:xfrm>
            <a:prstGeom prst="rect">
              <a:avLst/>
            </a:prstGeom>
            <a:solidFill>
              <a:srgbClr val="61C3E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en-US" altLang="zh-CN" sz="1600">
                  <a:ea typeface="华文新魏" panose="02010800040101010101" pitchFamily="2" charset="-122"/>
                </a:rPr>
                <a:t>3</a:t>
              </a:r>
            </a:p>
          </p:txBody>
        </p:sp>
      </p:grpSp>
      <p:grpSp>
        <p:nvGrpSpPr>
          <p:cNvPr id="56382" name="Group 62"/>
          <p:cNvGrpSpPr/>
          <p:nvPr/>
        </p:nvGrpSpPr>
        <p:grpSpPr bwMode="auto">
          <a:xfrm>
            <a:off x="5961064" y="5073651"/>
            <a:ext cx="1755775" cy="346075"/>
            <a:chOff x="3107" y="3096"/>
            <a:chExt cx="681" cy="196"/>
          </a:xfrm>
        </p:grpSpPr>
        <p:sp>
          <p:nvSpPr>
            <p:cNvPr id="56383" name="Rectangle 63"/>
            <p:cNvSpPr>
              <a:spLocks noChangeArrowheads="1"/>
            </p:cNvSpPr>
            <p:nvPr/>
          </p:nvSpPr>
          <p:spPr bwMode="auto">
            <a:xfrm>
              <a:off x="3107" y="3096"/>
              <a:ext cx="681" cy="170"/>
            </a:xfrm>
            <a:prstGeom prst="rect">
              <a:avLst/>
            </a:prstGeom>
            <a:gradFill rotWithShape="1">
              <a:gsLst>
                <a:gs pos="0">
                  <a:schemeClr val="bg1">
                    <a:alpha val="0"/>
                  </a:schemeClr>
                </a:gs>
                <a:gs pos="100000">
                  <a:schemeClr val="bg1">
                    <a:gamma/>
                    <a:shade val="46275"/>
                    <a:invGamma/>
                  </a:schemeClr>
                </a:gs>
              </a:gsLst>
              <a:lin ang="5400000" scaled="1"/>
            </a:gra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45082" name="Text Box 64"/>
            <p:cNvSpPr txBox="1">
              <a:spLocks noChangeArrowheads="1"/>
            </p:cNvSpPr>
            <p:nvPr/>
          </p:nvSpPr>
          <p:spPr bwMode="auto">
            <a:xfrm>
              <a:off x="3107" y="3096"/>
              <a:ext cx="681" cy="196"/>
            </a:xfrm>
            <a:prstGeom prst="rect">
              <a:avLst/>
            </a:prstGeom>
            <a:solidFill>
              <a:srgbClr val="61C3E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en-US" altLang="zh-CN" sz="1600">
                  <a:ea typeface="华文新魏" panose="02010800040101010101" pitchFamily="2" charset="-122"/>
                </a:rPr>
                <a:t>2</a:t>
              </a:r>
            </a:p>
          </p:txBody>
        </p:sp>
      </p:grpSp>
      <p:grpSp>
        <p:nvGrpSpPr>
          <p:cNvPr id="56388" name="Group 68"/>
          <p:cNvGrpSpPr/>
          <p:nvPr/>
        </p:nvGrpSpPr>
        <p:grpSpPr bwMode="auto">
          <a:xfrm>
            <a:off x="5961064" y="4443414"/>
            <a:ext cx="1755775" cy="346075"/>
            <a:chOff x="3107" y="3096"/>
            <a:chExt cx="681" cy="196"/>
          </a:xfrm>
        </p:grpSpPr>
        <p:sp>
          <p:nvSpPr>
            <p:cNvPr id="56389" name="Rectangle 69"/>
            <p:cNvSpPr>
              <a:spLocks noChangeArrowheads="1"/>
            </p:cNvSpPr>
            <p:nvPr/>
          </p:nvSpPr>
          <p:spPr bwMode="auto">
            <a:xfrm>
              <a:off x="3107" y="3096"/>
              <a:ext cx="681" cy="170"/>
            </a:xfrm>
            <a:prstGeom prst="rect">
              <a:avLst/>
            </a:prstGeom>
            <a:gradFill rotWithShape="1">
              <a:gsLst>
                <a:gs pos="0">
                  <a:schemeClr val="bg1">
                    <a:alpha val="0"/>
                  </a:schemeClr>
                </a:gs>
                <a:gs pos="100000">
                  <a:schemeClr val="bg1">
                    <a:gamma/>
                    <a:shade val="46275"/>
                    <a:invGamma/>
                  </a:schemeClr>
                </a:gs>
              </a:gsLst>
              <a:lin ang="5400000" scaled="1"/>
            </a:gra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45080" name="Text Box 70"/>
            <p:cNvSpPr txBox="1">
              <a:spLocks noChangeArrowheads="1"/>
            </p:cNvSpPr>
            <p:nvPr/>
          </p:nvSpPr>
          <p:spPr bwMode="auto">
            <a:xfrm>
              <a:off x="3107" y="3096"/>
              <a:ext cx="681" cy="196"/>
            </a:xfrm>
            <a:prstGeom prst="rect">
              <a:avLst/>
            </a:prstGeom>
            <a:solidFill>
              <a:srgbClr val="61C3E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en-US" altLang="zh-CN" sz="1600">
                  <a:ea typeface="华文新魏" panose="02010800040101010101" pitchFamily="2" charset="-122"/>
                </a:rPr>
                <a:t>4</a:t>
              </a:r>
            </a:p>
          </p:txBody>
        </p:sp>
      </p:grpSp>
      <p:grpSp>
        <p:nvGrpSpPr>
          <p:cNvPr id="56391" name="Group 71"/>
          <p:cNvGrpSpPr/>
          <p:nvPr/>
        </p:nvGrpSpPr>
        <p:grpSpPr bwMode="auto">
          <a:xfrm>
            <a:off x="5961064" y="3662363"/>
            <a:ext cx="1755775" cy="793750"/>
            <a:chOff x="3107" y="3096"/>
            <a:chExt cx="681" cy="186"/>
          </a:xfrm>
        </p:grpSpPr>
        <p:sp>
          <p:nvSpPr>
            <p:cNvPr id="56392" name="Rectangle 72"/>
            <p:cNvSpPr>
              <a:spLocks noChangeArrowheads="1"/>
            </p:cNvSpPr>
            <p:nvPr/>
          </p:nvSpPr>
          <p:spPr bwMode="auto">
            <a:xfrm>
              <a:off x="3107" y="3096"/>
              <a:ext cx="681" cy="87"/>
            </a:xfrm>
            <a:prstGeom prst="rect">
              <a:avLst/>
            </a:prstGeom>
            <a:gradFill rotWithShape="1">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endParaRPr lang="zh-CN" altLang="en-US"/>
            </a:p>
          </p:txBody>
        </p:sp>
        <p:sp>
          <p:nvSpPr>
            <p:cNvPr id="45078" name="Text Box 73"/>
            <p:cNvSpPr txBox="1">
              <a:spLocks noChangeArrowheads="1"/>
            </p:cNvSpPr>
            <p:nvPr/>
          </p:nvSpPr>
          <p:spPr bwMode="auto">
            <a:xfrm>
              <a:off x="3107" y="3096"/>
              <a:ext cx="681" cy="186"/>
            </a:xfrm>
            <a:prstGeom prst="rect">
              <a:avLst/>
            </a:prstGeom>
            <a:solidFill>
              <a:srgbClr val="61C3E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lnSpc>
                  <a:spcPct val="50000"/>
                </a:lnSpc>
                <a:spcBef>
                  <a:spcPct val="50000"/>
                </a:spcBef>
                <a:buClrTx/>
                <a:buFontTx/>
                <a:buNone/>
              </a:pPr>
              <a:r>
                <a:rPr lang="en-US" altLang="zh-CN" sz="1800">
                  <a:ea typeface="华文新魏" panose="02010800040101010101" pitchFamily="2" charset="-122"/>
                </a:rPr>
                <a:t>.</a:t>
              </a:r>
            </a:p>
            <a:p>
              <a:pPr algn="ctr">
                <a:lnSpc>
                  <a:spcPct val="50000"/>
                </a:lnSpc>
                <a:spcBef>
                  <a:spcPct val="50000"/>
                </a:spcBef>
                <a:buClrTx/>
                <a:buFontTx/>
                <a:buNone/>
              </a:pPr>
              <a:r>
                <a:rPr lang="en-US" altLang="zh-CN" sz="1800">
                  <a:ea typeface="华文新魏" panose="02010800040101010101" pitchFamily="2" charset="-122"/>
                </a:rPr>
                <a:t>.</a:t>
              </a:r>
            </a:p>
            <a:p>
              <a:pPr algn="ctr">
                <a:lnSpc>
                  <a:spcPct val="50000"/>
                </a:lnSpc>
                <a:spcBef>
                  <a:spcPct val="50000"/>
                </a:spcBef>
                <a:buClrTx/>
                <a:buFontTx/>
                <a:buNone/>
              </a:pPr>
              <a:r>
                <a:rPr lang="en-US" altLang="zh-CN" sz="1800">
                  <a:ea typeface="华文新魏" panose="02010800040101010101" pitchFamily="2" charset="-122"/>
                </a:rPr>
                <a:t>.</a:t>
              </a:r>
            </a:p>
          </p:txBody>
        </p:sp>
      </p:grpSp>
      <p:grpSp>
        <p:nvGrpSpPr>
          <p:cNvPr id="56397" name="Group 77"/>
          <p:cNvGrpSpPr/>
          <p:nvPr/>
        </p:nvGrpSpPr>
        <p:grpSpPr bwMode="auto">
          <a:xfrm>
            <a:off x="5961064" y="3348039"/>
            <a:ext cx="1755775" cy="314325"/>
            <a:chOff x="3107" y="3096"/>
            <a:chExt cx="681" cy="179"/>
          </a:xfrm>
        </p:grpSpPr>
        <p:sp>
          <p:nvSpPr>
            <p:cNvPr id="56398" name="Rectangle 78"/>
            <p:cNvSpPr>
              <a:spLocks noChangeArrowheads="1"/>
            </p:cNvSpPr>
            <p:nvPr/>
          </p:nvSpPr>
          <p:spPr bwMode="auto">
            <a:xfrm>
              <a:off x="3107" y="3096"/>
              <a:ext cx="681" cy="170"/>
            </a:xfrm>
            <a:prstGeom prst="rect">
              <a:avLst/>
            </a:prstGeom>
            <a:gradFill rotWithShape="1">
              <a:gsLst>
                <a:gs pos="0">
                  <a:schemeClr val="bg1"/>
                </a:gs>
                <a:gs pos="100000">
                  <a:schemeClr val="bg1">
                    <a:gamma/>
                    <a:shade val="46275"/>
                    <a:invGamma/>
                  </a:schemeClr>
                </a:gs>
              </a:gsLst>
              <a:lin ang="5400000" scaled="1"/>
            </a:gra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45076" name="Text Box 79"/>
            <p:cNvSpPr txBox="1">
              <a:spLocks noChangeArrowheads="1"/>
            </p:cNvSpPr>
            <p:nvPr/>
          </p:nvSpPr>
          <p:spPr bwMode="auto">
            <a:xfrm>
              <a:off x="3107" y="3096"/>
              <a:ext cx="681" cy="179"/>
            </a:xfrm>
            <a:prstGeom prst="rect">
              <a:avLst/>
            </a:prstGeom>
            <a:solidFill>
              <a:srgbClr val="61C3E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en-US" altLang="zh-CN" sz="1400">
                  <a:ea typeface="华文新魏" panose="02010800040101010101" pitchFamily="2" charset="-122"/>
                </a:rPr>
                <a:t>4,294,967,294 </a:t>
              </a:r>
            </a:p>
          </p:txBody>
        </p:sp>
      </p:grpSp>
      <p:sp>
        <p:nvSpPr>
          <p:cNvPr id="45068"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时间管理</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45069"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324" name="AutoShape 4"/>
          <p:cNvSpPr>
            <a:spLocks noChangeArrowheads="1"/>
          </p:cNvSpPr>
          <p:nvPr/>
        </p:nvSpPr>
        <p:spPr bwMode="gray">
          <a:xfrm>
            <a:off x="6230938" y="651868"/>
            <a:ext cx="4165600"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400" b="1">
                <a:solidFill>
                  <a:schemeClr val="bg1"/>
                </a:solidFill>
              </a:rPr>
              <a:t>OSTimeGet()</a:t>
            </a:r>
            <a:r>
              <a:rPr lang="zh-CN" altLang="en-US" sz="2400" b="1">
                <a:solidFill>
                  <a:schemeClr val="bg1"/>
                </a:solidFill>
              </a:rPr>
              <a:t>、</a:t>
            </a:r>
            <a:r>
              <a:rPr lang="en-US" altLang="zh-CN" sz="2400" b="1">
                <a:solidFill>
                  <a:schemeClr val="bg1"/>
                </a:solidFill>
              </a:rPr>
              <a:t>OSTimeSet() </a:t>
            </a:r>
            <a:endParaRPr kumimoji="1" lang="en-US" altLang="zh-CN" sz="2000">
              <a:ea typeface="华文新魏" panose="02010800040101010101" pitchFamily="2" charset="-122"/>
            </a:endParaRPr>
          </a:p>
        </p:txBody>
      </p:sp>
      <p:sp>
        <p:nvSpPr>
          <p:cNvPr id="56326" name="Rectangle 6"/>
          <p:cNvSpPr>
            <a:spLocks noChangeArrowheads="1"/>
          </p:cNvSpPr>
          <p:nvPr/>
        </p:nvSpPr>
        <p:spPr bwMode="auto">
          <a:xfrm>
            <a:off x="2360613" y="1477964"/>
            <a:ext cx="7218362"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eaLnBrk="1" hangingPunct="1">
              <a:spcBef>
                <a:spcPct val="0"/>
              </a:spcBef>
              <a:buClrTx/>
              <a:buFontTx/>
              <a:buNone/>
            </a:pPr>
            <a:r>
              <a:rPr kumimoji="1" lang="en-US" altLang="zh-CN" sz="2000">
                <a:ea typeface="华文新魏" panose="02010800040101010101" pitchFamily="2" charset="-122"/>
              </a:rPr>
              <a:t>      </a:t>
            </a:r>
            <a:r>
              <a:rPr kumimoji="1" lang="zh-CN" altLang="en-US" sz="2000">
                <a:ea typeface="华文新魏" panose="02010800040101010101" pitchFamily="2" charset="-122"/>
              </a:rPr>
              <a:t>无论时钟节拍何时发生，</a:t>
            </a:r>
            <a:r>
              <a:rPr kumimoji="1" lang="en-US" altLang="zh-CN" sz="2000">
                <a:ea typeface="华文新魏" panose="02010800040101010101" pitchFamily="2" charset="-122"/>
              </a:rPr>
              <a:t>µC/OS-Ⅱ</a:t>
            </a:r>
            <a:r>
              <a:rPr kumimoji="1" lang="zh-CN" altLang="en-US" sz="2000">
                <a:ea typeface="华文新魏" panose="02010800040101010101" pitchFamily="2" charset="-122"/>
              </a:rPr>
              <a:t>都会将一个</a:t>
            </a:r>
            <a:r>
              <a:rPr kumimoji="1" lang="en-US" altLang="zh-CN" sz="2000">
                <a:ea typeface="华文新魏" panose="02010800040101010101" pitchFamily="2" charset="-122"/>
              </a:rPr>
              <a:t>32</a:t>
            </a:r>
            <a:r>
              <a:rPr kumimoji="1" lang="zh-CN" altLang="en-US" sz="2000">
                <a:ea typeface="华文新魏" panose="02010800040101010101" pitchFamily="2" charset="-122"/>
              </a:rPr>
              <a:t>位的计数器加</a:t>
            </a:r>
            <a:r>
              <a:rPr kumimoji="1" lang="en-US" altLang="zh-CN" sz="2000">
                <a:ea typeface="华文新魏" panose="02010800040101010101" pitchFamily="2" charset="-122"/>
              </a:rPr>
              <a:t>1</a:t>
            </a:r>
            <a:r>
              <a:rPr kumimoji="1" lang="zh-CN" altLang="en-US" sz="2000">
                <a:ea typeface="华文新魏" panose="02010800040101010101" pitchFamily="2" charset="-122"/>
              </a:rPr>
              <a:t>，这个计数器在用户调用</a:t>
            </a:r>
            <a:r>
              <a:rPr kumimoji="1" lang="en-US" altLang="zh-CN" sz="2000">
                <a:ea typeface="华文新魏" panose="02010800040101010101" pitchFamily="2" charset="-122"/>
              </a:rPr>
              <a:t>OSStart()</a:t>
            </a:r>
            <a:r>
              <a:rPr kumimoji="1" lang="zh-CN" altLang="en-US" sz="2000">
                <a:ea typeface="华文新魏" panose="02010800040101010101" pitchFamily="2" charset="-122"/>
              </a:rPr>
              <a:t>初始化多任务和</a:t>
            </a:r>
            <a:r>
              <a:rPr kumimoji="1" lang="en-US" altLang="zh-CN" sz="2000">
                <a:ea typeface="华文新魏" panose="02010800040101010101" pitchFamily="2" charset="-122"/>
              </a:rPr>
              <a:t>4,294,967,295</a:t>
            </a:r>
            <a:r>
              <a:rPr kumimoji="1" lang="zh-CN" altLang="en-US" sz="2000">
                <a:ea typeface="华文新魏" panose="02010800040101010101" pitchFamily="2" charset="-122"/>
              </a:rPr>
              <a:t>个节拍执行完一遍的时候从</a:t>
            </a:r>
            <a:r>
              <a:rPr kumimoji="1" lang="en-US" altLang="zh-CN" sz="2000">
                <a:ea typeface="华文新魏" panose="02010800040101010101" pitchFamily="2" charset="-122"/>
              </a:rPr>
              <a:t>0</a:t>
            </a:r>
            <a:r>
              <a:rPr kumimoji="1" lang="zh-CN" altLang="en-US" sz="2000">
                <a:ea typeface="华文新魏" panose="02010800040101010101" pitchFamily="2" charset="-122"/>
              </a:rPr>
              <a:t>开始计数。 </a:t>
            </a:r>
          </a:p>
        </p:txBody>
      </p:sp>
      <p:sp>
        <p:nvSpPr>
          <p:cNvPr id="56372" name="Text Box 52"/>
          <p:cNvSpPr txBox="1">
            <a:spLocks noChangeArrowheads="1"/>
          </p:cNvSpPr>
          <p:nvPr/>
        </p:nvSpPr>
        <p:spPr bwMode="gray">
          <a:xfrm>
            <a:off x="5961064" y="2706688"/>
            <a:ext cx="1755775" cy="336550"/>
          </a:xfrm>
          <a:prstGeom prst="rect">
            <a:avLst/>
          </a:prstGeom>
          <a:gradFill rotWithShape="1">
            <a:gsLst>
              <a:gs pos="0">
                <a:srgbClr val="008000"/>
              </a:gs>
              <a:gs pos="100000">
                <a:srgbClr val="75BA75"/>
              </a:gs>
            </a:gsLst>
            <a:lin ang="5400000" scaled="1"/>
          </a:gradFill>
          <a:ln w="9525" algn="ctr">
            <a:solidFill>
              <a:schemeClr val="tx1"/>
            </a:solidFill>
            <a:miter lim="800000"/>
          </a:ln>
          <a:effectLst/>
          <a:extLs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kumimoji="1" lang="zh-CN" altLang="en-US" sz="1600">
                <a:ea typeface="华文新魏" panose="02010800040101010101" pitchFamily="2" charset="-122"/>
              </a:rPr>
              <a:t>发生时钟节拍</a:t>
            </a:r>
          </a:p>
        </p:txBody>
      </p:sp>
      <p:sp>
        <p:nvSpPr>
          <p:cNvPr id="56400" name="Text Box 80"/>
          <p:cNvSpPr txBox="1">
            <a:spLocks noChangeArrowheads="1"/>
          </p:cNvSpPr>
          <p:nvPr/>
        </p:nvSpPr>
        <p:spPr bwMode="gray">
          <a:xfrm>
            <a:off x="4341813" y="3043238"/>
            <a:ext cx="1619250" cy="2711450"/>
          </a:xfrm>
          <a:prstGeom prst="rect">
            <a:avLst/>
          </a:prstGeom>
          <a:gradFill rotWithShape="1">
            <a:gsLst>
              <a:gs pos="0">
                <a:srgbClr val="008000"/>
              </a:gs>
              <a:gs pos="100000">
                <a:srgbClr val="75BA75"/>
              </a:gs>
            </a:gsLst>
            <a:lin ang="5400000" scaled="1"/>
          </a:gradFill>
          <a:ln w="9525" algn="ctr">
            <a:solidFill>
              <a:schemeClr val="tx1"/>
            </a:solidFill>
            <a:miter lim="800000"/>
          </a:ln>
          <a:effectLst/>
          <a:extLs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kumimoji="1" lang="en-US" altLang="zh-CN" sz="1600">
                <a:ea typeface="华文新魏" panose="02010800040101010101" pitchFamily="2" charset="-122"/>
              </a:rPr>
              <a:t>3</a:t>
            </a:r>
          </a:p>
          <a:p>
            <a:pPr algn="ctr" eaLnBrk="1" hangingPunct="1">
              <a:spcBef>
                <a:spcPct val="0"/>
              </a:spcBef>
              <a:buClrTx/>
              <a:buFontTx/>
              <a:buNone/>
            </a:pPr>
            <a:r>
              <a:rPr kumimoji="1" lang="en-US" altLang="zh-CN" sz="1600">
                <a:ea typeface="华文新魏" panose="02010800040101010101" pitchFamily="2" charset="-122"/>
              </a:rPr>
              <a:t>2</a:t>
            </a:r>
          </a:p>
          <a:p>
            <a:pPr algn="ctr" eaLnBrk="1" hangingPunct="1">
              <a:spcBef>
                <a:spcPct val="0"/>
              </a:spcBef>
              <a:buClrTx/>
              <a:buFontTx/>
              <a:buNone/>
            </a:pPr>
            <a:r>
              <a:rPr kumimoji="1" lang="zh-CN" altLang="en-US" sz="1600">
                <a:ea typeface="华文新魏" panose="02010800040101010101" pitchFamily="2" charset="-122"/>
              </a:rPr>
              <a:t>位</a:t>
            </a:r>
          </a:p>
          <a:p>
            <a:pPr algn="ctr" eaLnBrk="1" hangingPunct="1">
              <a:spcBef>
                <a:spcPct val="0"/>
              </a:spcBef>
              <a:buClrTx/>
              <a:buFontTx/>
              <a:buNone/>
            </a:pPr>
            <a:r>
              <a:rPr kumimoji="1" lang="zh-CN" altLang="en-US" sz="1600">
                <a:ea typeface="华文新魏" panose="02010800040101010101" pitchFamily="2" charset="-122"/>
              </a:rPr>
              <a:t>计</a:t>
            </a:r>
          </a:p>
          <a:p>
            <a:pPr algn="ctr" eaLnBrk="1" hangingPunct="1">
              <a:spcBef>
                <a:spcPct val="0"/>
              </a:spcBef>
              <a:buClrTx/>
              <a:buFontTx/>
              <a:buNone/>
            </a:pPr>
            <a:r>
              <a:rPr kumimoji="1" lang="zh-CN" altLang="en-US" sz="1600">
                <a:ea typeface="华文新魏" panose="02010800040101010101" pitchFamily="2" charset="-122"/>
              </a:rPr>
              <a:t>数</a:t>
            </a:r>
          </a:p>
          <a:p>
            <a:pPr algn="ctr" eaLnBrk="1" hangingPunct="1">
              <a:spcBef>
                <a:spcPct val="0"/>
              </a:spcBef>
              <a:buClrTx/>
              <a:buFontTx/>
              <a:buNone/>
            </a:pPr>
            <a:r>
              <a:rPr kumimoji="1" lang="zh-CN" altLang="en-US" sz="1600">
                <a:ea typeface="华文新魏" panose="02010800040101010101" pitchFamily="2" charset="-122"/>
              </a:rPr>
              <a:t>器</a:t>
            </a:r>
          </a:p>
        </p:txBody>
      </p:sp>
      <p:sp>
        <p:nvSpPr>
          <p:cNvPr id="56427" name="AutoShape 107"/>
          <p:cNvSpPr>
            <a:spLocks noChangeArrowheads="1"/>
          </p:cNvSpPr>
          <p:nvPr/>
        </p:nvSpPr>
        <p:spPr bwMode="auto">
          <a:xfrm>
            <a:off x="2495551" y="2584450"/>
            <a:ext cx="7083425" cy="3797300"/>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6324"/>
                                        </p:tgtEl>
                                        <p:attrNameLst>
                                          <p:attrName>style.visibility</p:attrName>
                                        </p:attrNameLst>
                                      </p:cBhvr>
                                      <p:to>
                                        <p:strVal val="visible"/>
                                      </p:to>
                                    </p:set>
                                    <p:anim calcmode="lin" valueType="num">
                                      <p:cBhvr additive="base">
                                        <p:cTn id="7" dur="500" fill="hold"/>
                                        <p:tgtEl>
                                          <p:spTgt spid="56324"/>
                                        </p:tgtEl>
                                        <p:attrNameLst>
                                          <p:attrName>ppt_x</p:attrName>
                                        </p:attrNameLst>
                                      </p:cBhvr>
                                      <p:tavLst>
                                        <p:tav tm="0">
                                          <p:val>
                                            <p:strVal val="1+#ppt_w/2"/>
                                          </p:val>
                                        </p:tav>
                                        <p:tav tm="100000">
                                          <p:val>
                                            <p:strVal val="#ppt_x"/>
                                          </p:val>
                                        </p:tav>
                                      </p:tavLst>
                                    </p:anim>
                                    <p:anim calcmode="lin" valueType="num">
                                      <p:cBhvr additive="base">
                                        <p:cTn id="8" dur="500" fill="hold"/>
                                        <p:tgtEl>
                                          <p:spTgt spid="5632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56326"/>
                                        </p:tgtEl>
                                        <p:attrNameLst>
                                          <p:attrName>style.visibility</p:attrName>
                                        </p:attrNameLst>
                                      </p:cBhvr>
                                      <p:to>
                                        <p:strVal val="visible"/>
                                      </p:to>
                                    </p:set>
                                    <p:animEffect transition="in" filter="blinds(horizontal)">
                                      <p:cBhvr>
                                        <p:cTn id="12" dur="500"/>
                                        <p:tgtEl>
                                          <p:spTgt spid="56326"/>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56427"/>
                                        </p:tgtEl>
                                        <p:attrNameLst>
                                          <p:attrName>style.visibility</p:attrName>
                                        </p:attrNameLst>
                                      </p:cBhvr>
                                      <p:to>
                                        <p:strVal val="visible"/>
                                      </p:to>
                                    </p:set>
                                    <p:animEffect transition="in" filter="slide(fromBottom)">
                                      <p:cBhvr>
                                        <p:cTn id="15" dur="500"/>
                                        <p:tgtEl>
                                          <p:spTgt spid="5642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6400"/>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56377"/>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56425"/>
                                        </p:tgtEl>
                                        <p:attrNameLst>
                                          <p:attrName>style.visibility</p:attrName>
                                        </p:attrNameLst>
                                      </p:cBhvr>
                                      <p:to>
                                        <p:strVal val="visible"/>
                                      </p:to>
                                    </p:set>
                                  </p:childTnLst>
                                </p:cTn>
                              </p:par>
                            </p:childTnLst>
                          </p:cTn>
                        </p:par>
                        <p:par>
                          <p:cTn id="25" fill="hold">
                            <p:stCondLst>
                              <p:cond delay="0"/>
                            </p:stCondLst>
                            <p:childTnLst>
                              <p:par>
                                <p:cTn id="26" presetID="35" presetClass="emph" presetSubtype="0" repeatCount="2000" fill="hold" grpId="1" nodeType="afterEffect">
                                  <p:stCondLst>
                                    <p:cond delay="0"/>
                                  </p:stCondLst>
                                  <p:childTnLst>
                                    <p:anim calcmode="discrete" valueType="str">
                                      <p:cBhvr>
                                        <p:cTn id="27" dur="500" fill="hold"/>
                                        <p:tgtEl>
                                          <p:spTgt spid="56425"/>
                                        </p:tgtEl>
                                        <p:attrNameLst>
                                          <p:attrName>style.visibility</p:attrName>
                                        </p:attrNameLst>
                                      </p:cBhvr>
                                      <p:tavLst>
                                        <p:tav tm="0">
                                          <p:val>
                                            <p:strVal val="hidden"/>
                                          </p:val>
                                        </p:tav>
                                        <p:tav tm="50000">
                                          <p:val>
                                            <p:strVal val="visible"/>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56372"/>
                                        </p:tgtEl>
                                        <p:attrNameLst>
                                          <p:attrName>style.visibility</p:attrName>
                                        </p:attrNameLst>
                                      </p:cBhvr>
                                      <p:to>
                                        <p:strVal val="visible"/>
                                      </p:to>
                                    </p:set>
                                  </p:childTnLst>
                                </p:cTn>
                              </p:par>
                              <p:par>
                                <p:cTn id="32" presetID="22" presetClass="entr" presetSubtype="4" fill="hold" nodeType="withEffect">
                                  <p:stCondLst>
                                    <p:cond delay="0"/>
                                  </p:stCondLst>
                                  <p:childTnLst>
                                    <p:set>
                                      <p:cBhvr>
                                        <p:cTn id="33" dur="1" fill="hold">
                                          <p:stCondLst>
                                            <p:cond delay="0"/>
                                          </p:stCondLst>
                                        </p:cTn>
                                        <p:tgtEl>
                                          <p:spTgt spid="56381"/>
                                        </p:tgtEl>
                                        <p:attrNameLst>
                                          <p:attrName>style.visibility</p:attrName>
                                        </p:attrNameLst>
                                      </p:cBhvr>
                                      <p:to>
                                        <p:strVal val="visible"/>
                                      </p:to>
                                    </p:set>
                                    <p:animEffect transition="in" filter="wipe(down)">
                                      <p:cBhvr>
                                        <p:cTn id="34" dur="500"/>
                                        <p:tgtEl>
                                          <p:spTgt spid="56381"/>
                                        </p:tgtEl>
                                      </p:cBhvr>
                                    </p:animEffect>
                                  </p:childTnLst>
                                </p:cTn>
                              </p:par>
                              <p:par>
                                <p:cTn id="35" presetID="35" presetClass="emph" presetSubtype="0" fill="hold" grpId="1" nodeType="withEffect">
                                  <p:stCondLst>
                                    <p:cond delay="0"/>
                                  </p:stCondLst>
                                  <p:childTnLst>
                                    <p:anim calcmode="discrete" valueType="str">
                                      <p:cBhvr>
                                        <p:cTn id="36" dur="500" fill="hold"/>
                                        <p:tgtEl>
                                          <p:spTgt spid="56372"/>
                                        </p:tgtEl>
                                        <p:attrNameLst>
                                          <p:attrName>style.visibility</p:attrName>
                                        </p:attrNameLst>
                                      </p:cBhvr>
                                      <p:tavLst>
                                        <p:tav tm="0">
                                          <p:val>
                                            <p:strVal val="hidden"/>
                                          </p:val>
                                        </p:tav>
                                        <p:tav tm="50000">
                                          <p:val>
                                            <p:strVal val="visible"/>
                                          </p:val>
                                        </p:tav>
                                      </p:tavLst>
                                    </p:anim>
                                  </p:childTnLst>
                                </p:cTn>
                              </p:par>
                            </p:childTnLst>
                          </p:cTn>
                        </p:par>
                        <p:par>
                          <p:cTn id="37" fill="hold">
                            <p:stCondLst>
                              <p:cond delay="0"/>
                            </p:stCondLst>
                            <p:childTnLst>
                              <p:par>
                                <p:cTn id="38" presetID="22" presetClass="entr" presetSubtype="4" fill="hold" nodeType="afterEffect">
                                  <p:stCondLst>
                                    <p:cond delay="0"/>
                                  </p:stCondLst>
                                  <p:childTnLst>
                                    <p:set>
                                      <p:cBhvr>
                                        <p:cTn id="39" dur="1" fill="hold">
                                          <p:stCondLst>
                                            <p:cond delay="0"/>
                                          </p:stCondLst>
                                        </p:cTn>
                                        <p:tgtEl>
                                          <p:spTgt spid="56382"/>
                                        </p:tgtEl>
                                        <p:attrNameLst>
                                          <p:attrName>style.visibility</p:attrName>
                                        </p:attrNameLst>
                                      </p:cBhvr>
                                      <p:to>
                                        <p:strVal val="visible"/>
                                      </p:to>
                                    </p:set>
                                    <p:animEffect transition="in" filter="wipe(down)">
                                      <p:cBhvr>
                                        <p:cTn id="40" dur="500"/>
                                        <p:tgtEl>
                                          <p:spTgt spid="56382"/>
                                        </p:tgtEl>
                                      </p:cBhvr>
                                    </p:animEffect>
                                  </p:childTnLst>
                                </p:cTn>
                              </p:par>
                              <p:par>
                                <p:cTn id="41" presetID="35" presetClass="emph" presetSubtype="0" fill="hold" grpId="2" nodeType="withEffect">
                                  <p:stCondLst>
                                    <p:cond delay="0"/>
                                  </p:stCondLst>
                                  <p:childTnLst>
                                    <p:anim calcmode="discrete" valueType="str">
                                      <p:cBhvr>
                                        <p:cTn id="42" dur="500" fill="hold"/>
                                        <p:tgtEl>
                                          <p:spTgt spid="56372"/>
                                        </p:tgtEl>
                                        <p:attrNameLst>
                                          <p:attrName>style.visibility</p:attrName>
                                        </p:attrNameLst>
                                      </p:cBhvr>
                                      <p:tavLst>
                                        <p:tav tm="0">
                                          <p:val>
                                            <p:strVal val="hidden"/>
                                          </p:val>
                                        </p:tav>
                                        <p:tav tm="50000">
                                          <p:val>
                                            <p:strVal val="visible"/>
                                          </p:val>
                                        </p:tav>
                                      </p:tavLst>
                                    </p:anim>
                                  </p:childTnLst>
                                </p:cTn>
                              </p:par>
                            </p:childTnLst>
                          </p:cTn>
                        </p:par>
                        <p:par>
                          <p:cTn id="43" fill="hold">
                            <p:stCondLst>
                              <p:cond delay="500"/>
                            </p:stCondLst>
                            <p:childTnLst>
                              <p:par>
                                <p:cTn id="44" presetID="22" presetClass="entr" presetSubtype="4" fill="hold" nodeType="afterEffect">
                                  <p:stCondLst>
                                    <p:cond delay="0"/>
                                  </p:stCondLst>
                                  <p:childTnLst>
                                    <p:set>
                                      <p:cBhvr>
                                        <p:cTn id="45" dur="1" fill="hold">
                                          <p:stCondLst>
                                            <p:cond delay="0"/>
                                          </p:stCondLst>
                                        </p:cTn>
                                        <p:tgtEl>
                                          <p:spTgt spid="56385"/>
                                        </p:tgtEl>
                                        <p:attrNameLst>
                                          <p:attrName>style.visibility</p:attrName>
                                        </p:attrNameLst>
                                      </p:cBhvr>
                                      <p:to>
                                        <p:strVal val="visible"/>
                                      </p:to>
                                    </p:set>
                                    <p:animEffect transition="in" filter="wipe(down)">
                                      <p:cBhvr>
                                        <p:cTn id="46" dur="500"/>
                                        <p:tgtEl>
                                          <p:spTgt spid="56385"/>
                                        </p:tgtEl>
                                      </p:cBhvr>
                                    </p:animEffect>
                                  </p:childTnLst>
                                </p:cTn>
                              </p:par>
                              <p:par>
                                <p:cTn id="47" presetID="35" presetClass="emph" presetSubtype="0" fill="hold" grpId="3" nodeType="withEffect">
                                  <p:stCondLst>
                                    <p:cond delay="0"/>
                                  </p:stCondLst>
                                  <p:childTnLst>
                                    <p:anim calcmode="discrete" valueType="str">
                                      <p:cBhvr>
                                        <p:cTn id="48" dur="500" fill="hold"/>
                                        <p:tgtEl>
                                          <p:spTgt spid="56372"/>
                                        </p:tgtEl>
                                        <p:attrNameLst>
                                          <p:attrName>style.visibility</p:attrName>
                                        </p:attrNameLst>
                                      </p:cBhvr>
                                      <p:tavLst>
                                        <p:tav tm="0">
                                          <p:val>
                                            <p:strVal val="hidden"/>
                                          </p:val>
                                        </p:tav>
                                        <p:tav tm="50000">
                                          <p:val>
                                            <p:strVal val="visible"/>
                                          </p:val>
                                        </p:tav>
                                      </p:tavLst>
                                    </p:anim>
                                  </p:childTnLst>
                                </p:cTn>
                              </p:par>
                            </p:childTnLst>
                          </p:cTn>
                        </p:par>
                        <p:par>
                          <p:cTn id="49" fill="hold">
                            <p:stCondLst>
                              <p:cond delay="1000"/>
                            </p:stCondLst>
                            <p:childTnLst>
                              <p:par>
                                <p:cTn id="50" presetID="22" presetClass="entr" presetSubtype="4" fill="hold" nodeType="afterEffect">
                                  <p:stCondLst>
                                    <p:cond delay="0"/>
                                  </p:stCondLst>
                                  <p:childTnLst>
                                    <p:set>
                                      <p:cBhvr>
                                        <p:cTn id="51" dur="1" fill="hold">
                                          <p:stCondLst>
                                            <p:cond delay="0"/>
                                          </p:stCondLst>
                                        </p:cTn>
                                        <p:tgtEl>
                                          <p:spTgt spid="56388"/>
                                        </p:tgtEl>
                                        <p:attrNameLst>
                                          <p:attrName>style.visibility</p:attrName>
                                        </p:attrNameLst>
                                      </p:cBhvr>
                                      <p:to>
                                        <p:strVal val="visible"/>
                                      </p:to>
                                    </p:set>
                                    <p:animEffect transition="in" filter="wipe(down)">
                                      <p:cBhvr>
                                        <p:cTn id="52" dur="500"/>
                                        <p:tgtEl>
                                          <p:spTgt spid="56388"/>
                                        </p:tgtEl>
                                      </p:cBhvr>
                                    </p:animEffect>
                                  </p:childTnLst>
                                </p:cTn>
                              </p:par>
                              <p:par>
                                <p:cTn id="53" presetID="35" presetClass="emph" presetSubtype="0" fill="hold" grpId="4" nodeType="withEffect">
                                  <p:stCondLst>
                                    <p:cond delay="0"/>
                                  </p:stCondLst>
                                  <p:childTnLst>
                                    <p:anim calcmode="discrete" valueType="str">
                                      <p:cBhvr>
                                        <p:cTn id="54" dur="500" fill="hold"/>
                                        <p:tgtEl>
                                          <p:spTgt spid="56372"/>
                                        </p:tgtEl>
                                        <p:attrNameLst>
                                          <p:attrName>style.visibility</p:attrName>
                                        </p:attrNameLst>
                                      </p:cBhvr>
                                      <p:tavLst>
                                        <p:tav tm="0">
                                          <p:val>
                                            <p:strVal val="hidden"/>
                                          </p:val>
                                        </p:tav>
                                        <p:tav tm="50000">
                                          <p:val>
                                            <p:strVal val="visible"/>
                                          </p:val>
                                        </p:tav>
                                      </p:tavLst>
                                    </p:anim>
                                  </p:childTnLst>
                                </p:cTn>
                              </p:par>
                            </p:childTnLst>
                          </p:cTn>
                        </p:par>
                        <p:par>
                          <p:cTn id="55" fill="hold">
                            <p:stCondLst>
                              <p:cond delay="1500"/>
                            </p:stCondLst>
                            <p:childTnLst>
                              <p:par>
                                <p:cTn id="56" presetID="22" presetClass="entr" presetSubtype="4" fill="hold" nodeType="afterEffect">
                                  <p:stCondLst>
                                    <p:cond delay="0"/>
                                  </p:stCondLst>
                                  <p:childTnLst>
                                    <p:set>
                                      <p:cBhvr>
                                        <p:cTn id="57" dur="1" fill="hold">
                                          <p:stCondLst>
                                            <p:cond delay="0"/>
                                          </p:stCondLst>
                                        </p:cTn>
                                        <p:tgtEl>
                                          <p:spTgt spid="56391"/>
                                        </p:tgtEl>
                                        <p:attrNameLst>
                                          <p:attrName>style.visibility</p:attrName>
                                        </p:attrNameLst>
                                      </p:cBhvr>
                                      <p:to>
                                        <p:strVal val="visible"/>
                                      </p:to>
                                    </p:set>
                                    <p:animEffect transition="in" filter="wipe(down)">
                                      <p:cBhvr>
                                        <p:cTn id="58" dur="2000"/>
                                        <p:tgtEl>
                                          <p:spTgt spid="56391"/>
                                        </p:tgtEl>
                                      </p:cBhvr>
                                    </p:animEffect>
                                  </p:childTnLst>
                                </p:cTn>
                              </p:par>
                              <p:par>
                                <p:cTn id="59" presetID="35" presetClass="emph" presetSubtype="0" repeatCount="4000" fill="hold" grpId="5" nodeType="withEffect">
                                  <p:stCondLst>
                                    <p:cond delay="0"/>
                                  </p:stCondLst>
                                  <p:childTnLst>
                                    <p:anim calcmode="discrete" valueType="str">
                                      <p:cBhvr>
                                        <p:cTn id="60" dur="500" fill="hold"/>
                                        <p:tgtEl>
                                          <p:spTgt spid="56372"/>
                                        </p:tgtEl>
                                        <p:attrNameLst>
                                          <p:attrName>style.visibility</p:attrName>
                                        </p:attrNameLst>
                                      </p:cBhvr>
                                      <p:tavLst>
                                        <p:tav tm="0">
                                          <p:val>
                                            <p:strVal val="hidden"/>
                                          </p:val>
                                        </p:tav>
                                        <p:tav tm="50000">
                                          <p:val>
                                            <p:strVal val="visible"/>
                                          </p:val>
                                        </p:tav>
                                      </p:tavLst>
                                    </p:anim>
                                  </p:childTnLst>
                                </p:cTn>
                              </p:par>
                            </p:childTnLst>
                          </p:cTn>
                        </p:par>
                        <p:par>
                          <p:cTn id="61" fill="hold">
                            <p:stCondLst>
                              <p:cond delay="3500"/>
                            </p:stCondLst>
                            <p:childTnLst>
                              <p:par>
                                <p:cTn id="62" presetID="22" presetClass="entr" presetSubtype="4" fill="hold" nodeType="afterEffect">
                                  <p:stCondLst>
                                    <p:cond delay="0"/>
                                  </p:stCondLst>
                                  <p:childTnLst>
                                    <p:set>
                                      <p:cBhvr>
                                        <p:cTn id="63" dur="1" fill="hold">
                                          <p:stCondLst>
                                            <p:cond delay="0"/>
                                          </p:stCondLst>
                                        </p:cTn>
                                        <p:tgtEl>
                                          <p:spTgt spid="56397"/>
                                        </p:tgtEl>
                                        <p:attrNameLst>
                                          <p:attrName>style.visibility</p:attrName>
                                        </p:attrNameLst>
                                      </p:cBhvr>
                                      <p:to>
                                        <p:strVal val="visible"/>
                                      </p:to>
                                    </p:set>
                                    <p:animEffect transition="in" filter="wipe(down)">
                                      <p:cBhvr>
                                        <p:cTn id="64" dur="500"/>
                                        <p:tgtEl>
                                          <p:spTgt spid="56397"/>
                                        </p:tgtEl>
                                      </p:cBhvr>
                                    </p:animEffect>
                                  </p:childTnLst>
                                </p:cTn>
                              </p:par>
                              <p:par>
                                <p:cTn id="65" presetID="35" presetClass="emph" presetSubtype="0" fill="hold" grpId="6" nodeType="withEffect">
                                  <p:stCondLst>
                                    <p:cond delay="0"/>
                                  </p:stCondLst>
                                  <p:childTnLst>
                                    <p:anim calcmode="discrete" valueType="str">
                                      <p:cBhvr>
                                        <p:cTn id="66" dur="500" fill="hold"/>
                                        <p:tgtEl>
                                          <p:spTgt spid="56372"/>
                                        </p:tgtEl>
                                        <p:attrNameLst>
                                          <p:attrName>style.visibility</p:attrName>
                                        </p:attrNameLst>
                                      </p:cBhvr>
                                      <p:tavLst>
                                        <p:tav tm="0">
                                          <p:val>
                                            <p:strVal val="hidden"/>
                                          </p:val>
                                        </p:tav>
                                        <p:tav tm="50000">
                                          <p:val>
                                            <p:strVal val="visible"/>
                                          </p:val>
                                        </p:tav>
                                      </p:tavLst>
                                    </p:anim>
                                  </p:childTnLst>
                                </p:cTn>
                              </p:par>
                            </p:childTnLst>
                          </p:cTn>
                        </p:par>
                        <p:par>
                          <p:cTn id="67" fill="hold">
                            <p:stCondLst>
                              <p:cond delay="4000"/>
                            </p:stCondLst>
                            <p:childTnLst>
                              <p:par>
                                <p:cTn id="68" presetID="22" presetClass="entr" presetSubtype="4" fill="hold" nodeType="afterEffect">
                                  <p:stCondLst>
                                    <p:cond delay="0"/>
                                  </p:stCondLst>
                                  <p:childTnLst>
                                    <p:set>
                                      <p:cBhvr>
                                        <p:cTn id="69" dur="1" fill="hold">
                                          <p:stCondLst>
                                            <p:cond delay="0"/>
                                          </p:stCondLst>
                                        </p:cTn>
                                        <p:tgtEl>
                                          <p:spTgt spid="56394"/>
                                        </p:tgtEl>
                                        <p:attrNameLst>
                                          <p:attrName>style.visibility</p:attrName>
                                        </p:attrNameLst>
                                      </p:cBhvr>
                                      <p:to>
                                        <p:strVal val="visible"/>
                                      </p:to>
                                    </p:set>
                                    <p:animEffect transition="in" filter="wipe(down)">
                                      <p:cBhvr>
                                        <p:cTn id="70" dur="500"/>
                                        <p:tgtEl>
                                          <p:spTgt spid="56394"/>
                                        </p:tgtEl>
                                      </p:cBhvr>
                                    </p:animEffect>
                                  </p:childTnLst>
                                </p:cTn>
                              </p:par>
                              <p:par>
                                <p:cTn id="71" presetID="35" presetClass="emph" presetSubtype="0" fill="hold" grpId="7" nodeType="withEffect">
                                  <p:stCondLst>
                                    <p:cond delay="0"/>
                                  </p:stCondLst>
                                  <p:childTnLst>
                                    <p:anim calcmode="discrete" valueType="str">
                                      <p:cBhvr>
                                        <p:cTn id="72" dur="500" fill="hold"/>
                                        <p:tgtEl>
                                          <p:spTgt spid="56372"/>
                                        </p:tgtEl>
                                        <p:attrNameLst>
                                          <p:attrName>style.visibility</p:attrName>
                                        </p:attrNameLst>
                                      </p:cBhvr>
                                      <p:tavLst>
                                        <p:tav tm="0">
                                          <p:val>
                                            <p:strVal val="hidden"/>
                                          </p:val>
                                        </p:tav>
                                        <p:tav tm="50000">
                                          <p:val>
                                            <p:strVal val="visible"/>
                                          </p:val>
                                        </p:tav>
                                      </p:tavLst>
                                    </p:anim>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56381"/>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56382"/>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56385"/>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56388"/>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56391"/>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56397"/>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56394"/>
                                        </p:tgtEl>
                                        <p:attrNameLst>
                                          <p:attrName>style.visibility</p:attrName>
                                        </p:attrNameLst>
                                      </p:cBhvr>
                                      <p:to>
                                        <p:strVal val="hidden"/>
                                      </p:to>
                                    </p:set>
                                  </p:childTnLst>
                                </p:cTn>
                              </p:par>
                            </p:childTnLst>
                          </p:cTn>
                        </p:par>
                        <p:par>
                          <p:cTn id="89" fill="hold">
                            <p:stCondLst>
                              <p:cond delay="0"/>
                            </p:stCondLst>
                            <p:childTnLst>
                              <p:par>
                                <p:cTn id="90" presetID="1" presetClass="entr" presetSubtype="0" fill="hold" grpId="0" nodeType="afterEffect">
                                  <p:stCondLst>
                                    <p:cond delay="0"/>
                                  </p:stCondLst>
                                  <p:childTnLst>
                                    <p:set>
                                      <p:cBhvr>
                                        <p:cTn id="91" dur="1" fill="hold">
                                          <p:stCondLst>
                                            <p:cond delay="0"/>
                                          </p:stCondLst>
                                        </p:cTn>
                                        <p:tgtEl>
                                          <p:spTgt spid="56426"/>
                                        </p:tgtEl>
                                        <p:attrNameLst>
                                          <p:attrName>style.visibility</p:attrName>
                                        </p:attrNameLst>
                                      </p:cBhvr>
                                      <p:to>
                                        <p:strVal val="visible"/>
                                      </p:to>
                                    </p:set>
                                  </p:childTnLst>
                                </p:cTn>
                              </p:par>
                            </p:childTnLst>
                          </p:cTn>
                        </p:par>
                        <p:par>
                          <p:cTn id="92" fill="hold">
                            <p:stCondLst>
                              <p:cond delay="0"/>
                            </p:stCondLst>
                            <p:childTnLst>
                              <p:par>
                                <p:cTn id="93" presetID="35" presetClass="emph" presetSubtype="0" repeatCount="2000" fill="hold" grpId="1" nodeType="afterEffect">
                                  <p:stCondLst>
                                    <p:cond delay="0"/>
                                  </p:stCondLst>
                                  <p:childTnLst>
                                    <p:anim calcmode="discrete" valueType="str">
                                      <p:cBhvr>
                                        <p:cTn id="94" dur="500" fill="hold"/>
                                        <p:tgtEl>
                                          <p:spTgt spid="5642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25" grpId="0" animBg="1"/>
      <p:bldP spid="56425" grpId="1" animBg="1"/>
      <p:bldP spid="56426" grpId="0" animBg="1"/>
      <p:bldP spid="56426" grpId="1" animBg="1"/>
      <p:bldP spid="56377" grpId="0" animBg="1"/>
      <p:bldP spid="56324" grpId="0" animBg="1"/>
      <p:bldP spid="56326" grpId="0"/>
      <p:bldP spid="56372" grpId="0" animBg="1"/>
      <p:bldP spid="56372" grpId="1" animBg="1"/>
      <p:bldP spid="56372" grpId="2" animBg="1"/>
      <p:bldP spid="56372" grpId="3" animBg="1"/>
      <p:bldP spid="56372" grpId="4" animBg="1"/>
      <p:bldP spid="56372" grpId="5" animBg="1"/>
      <p:bldP spid="56372" grpId="6" animBg="1"/>
      <p:bldP spid="56372" grpId="7" animBg="1"/>
      <p:bldP spid="56400" grpId="0" animBg="1"/>
      <p:bldP spid="56427" grpId="0" animBg="1"/>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566" name="Group 6"/>
          <p:cNvGrpSpPr/>
          <p:nvPr/>
        </p:nvGrpSpPr>
        <p:grpSpPr bwMode="auto">
          <a:xfrm>
            <a:off x="4772026" y="5430839"/>
            <a:ext cx="1395413" cy="346075"/>
            <a:chOff x="3107" y="3096"/>
            <a:chExt cx="681" cy="187"/>
          </a:xfrm>
        </p:grpSpPr>
        <p:sp>
          <p:nvSpPr>
            <p:cNvPr id="66567" name="Rectangle 7"/>
            <p:cNvSpPr>
              <a:spLocks noChangeArrowheads="1"/>
            </p:cNvSpPr>
            <p:nvPr/>
          </p:nvSpPr>
          <p:spPr bwMode="auto">
            <a:xfrm>
              <a:off x="3107" y="3096"/>
              <a:ext cx="681" cy="170"/>
            </a:xfrm>
            <a:prstGeom prst="rect">
              <a:avLst/>
            </a:prstGeom>
            <a:gradFill rotWithShape="1">
              <a:gsLst>
                <a:gs pos="0">
                  <a:schemeClr val="bg1">
                    <a:alpha val="0"/>
                  </a:schemeClr>
                </a:gs>
                <a:gs pos="100000">
                  <a:schemeClr val="bg1">
                    <a:gamma/>
                    <a:shade val="46275"/>
                    <a:invGamma/>
                  </a:schemeClr>
                </a:gs>
              </a:gsLst>
              <a:lin ang="5400000" scaled="1"/>
            </a:gra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46129" name="Text Box 8"/>
            <p:cNvSpPr txBox="1">
              <a:spLocks noChangeArrowheads="1"/>
            </p:cNvSpPr>
            <p:nvPr/>
          </p:nvSpPr>
          <p:spPr bwMode="auto">
            <a:xfrm>
              <a:off x="3107" y="3096"/>
              <a:ext cx="681" cy="187"/>
            </a:xfrm>
            <a:prstGeom prst="rect">
              <a:avLst/>
            </a:prstGeom>
            <a:solidFill>
              <a:srgbClr val="61C3E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en-US" altLang="zh-CN" sz="1600">
                  <a:ea typeface="华文新魏" panose="02010800040101010101" pitchFamily="2" charset="-122"/>
                </a:rPr>
                <a:t>1</a:t>
              </a:r>
            </a:p>
          </p:txBody>
        </p:sp>
      </p:grpSp>
      <p:sp>
        <p:nvSpPr>
          <p:cNvPr id="66562" name="Rectangle 2"/>
          <p:cNvSpPr>
            <a:spLocks noChangeArrowheads="1"/>
          </p:cNvSpPr>
          <p:nvPr/>
        </p:nvSpPr>
        <p:spPr bwMode="auto">
          <a:xfrm>
            <a:off x="4772026" y="4238625"/>
            <a:ext cx="1395413" cy="1538288"/>
          </a:xfrm>
          <a:prstGeom prst="rect">
            <a:avLst/>
          </a:prstGeom>
          <a:solidFill>
            <a:schemeClr val="bg1">
              <a:alpha val="0"/>
            </a:scheme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66569" name="Group 9"/>
          <p:cNvGrpSpPr/>
          <p:nvPr/>
        </p:nvGrpSpPr>
        <p:grpSpPr bwMode="auto">
          <a:xfrm>
            <a:off x="4772026" y="5095876"/>
            <a:ext cx="1395413" cy="346075"/>
            <a:chOff x="3107" y="3096"/>
            <a:chExt cx="681" cy="187"/>
          </a:xfrm>
        </p:grpSpPr>
        <p:sp>
          <p:nvSpPr>
            <p:cNvPr id="66570" name="Rectangle 10"/>
            <p:cNvSpPr>
              <a:spLocks noChangeArrowheads="1"/>
            </p:cNvSpPr>
            <p:nvPr/>
          </p:nvSpPr>
          <p:spPr bwMode="auto">
            <a:xfrm>
              <a:off x="3107" y="3096"/>
              <a:ext cx="681" cy="170"/>
            </a:xfrm>
            <a:prstGeom prst="rect">
              <a:avLst/>
            </a:prstGeom>
            <a:gradFill rotWithShape="1">
              <a:gsLst>
                <a:gs pos="0">
                  <a:schemeClr val="bg1">
                    <a:alpha val="0"/>
                  </a:schemeClr>
                </a:gs>
                <a:gs pos="100000">
                  <a:schemeClr val="bg1">
                    <a:gamma/>
                    <a:shade val="46275"/>
                    <a:invGamma/>
                  </a:schemeClr>
                </a:gs>
              </a:gsLst>
              <a:lin ang="5400000" scaled="1"/>
            </a:gra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46127" name="Text Box 11"/>
            <p:cNvSpPr txBox="1">
              <a:spLocks noChangeArrowheads="1"/>
            </p:cNvSpPr>
            <p:nvPr/>
          </p:nvSpPr>
          <p:spPr bwMode="auto">
            <a:xfrm>
              <a:off x="3107" y="3096"/>
              <a:ext cx="681" cy="187"/>
            </a:xfrm>
            <a:prstGeom prst="rect">
              <a:avLst/>
            </a:prstGeom>
            <a:solidFill>
              <a:srgbClr val="61C3E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en-US" altLang="zh-CN" sz="1600">
                  <a:ea typeface="华文新魏" panose="02010800040101010101" pitchFamily="2" charset="-122"/>
                </a:rPr>
                <a:t>2</a:t>
              </a:r>
            </a:p>
          </p:txBody>
        </p:sp>
      </p:grpSp>
      <p:grpSp>
        <p:nvGrpSpPr>
          <p:cNvPr id="66635" name="Group 75"/>
          <p:cNvGrpSpPr/>
          <p:nvPr/>
        </p:nvGrpSpPr>
        <p:grpSpPr bwMode="auto">
          <a:xfrm>
            <a:off x="4772026" y="4238626"/>
            <a:ext cx="1395413" cy="346075"/>
            <a:chOff x="1915" y="2479"/>
            <a:chExt cx="879" cy="218"/>
          </a:xfrm>
        </p:grpSpPr>
        <p:sp>
          <p:nvSpPr>
            <p:cNvPr id="66620" name="Rectangle 60"/>
            <p:cNvSpPr>
              <a:spLocks noChangeArrowheads="1"/>
            </p:cNvSpPr>
            <p:nvPr/>
          </p:nvSpPr>
          <p:spPr bwMode="auto">
            <a:xfrm>
              <a:off x="1915" y="2479"/>
              <a:ext cx="879" cy="198"/>
            </a:xfrm>
            <a:prstGeom prst="rect">
              <a:avLst/>
            </a:prstGeom>
            <a:gradFill rotWithShape="1">
              <a:gsLst>
                <a:gs pos="0">
                  <a:schemeClr val="bg1">
                    <a:alpha val="0"/>
                  </a:schemeClr>
                </a:gs>
                <a:gs pos="100000">
                  <a:schemeClr val="bg1">
                    <a:gamma/>
                    <a:shade val="46275"/>
                    <a:invGamma/>
                  </a:schemeClr>
                </a:gs>
              </a:gsLst>
              <a:lin ang="5400000" scaled="1"/>
            </a:gra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46125" name="Text Box 61"/>
            <p:cNvSpPr txBox="1">
              <a:spLocks noChangeArrowheads="1"/>
            </p:cNvSpPr>
            <p:nvPr/>
          </p:nvSpPr>
          <p:spPr bwMode="auto">
            <a:xfrm>
              <a:off x="1915" y="2479"/>
              <a:ext cx="879" cy="218"/>
            </a:xfrm>
            <a:prstGeom prst="rect">
              <a:avLst/>
            </a:prstGeom>
            <a:solidFill>
              <a:srgbClr val="61C3E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en-US" altLang="zh-CN" sz="1600">
                  <a:ea typeface="华文新魏" panose="02010800040101010101" pitchFamily="2" charset="-122"/>
                </a:rPr>
                <a:t>n</a:t>
              </a:r>
            </a:p>
          </p:txBody>
        </p:sp>
      </p:grpSp>
      <p:grpSp>
        <p:nvGrpSpPr>
          <p:cNvPr id="66625" name="Group 65"/>
          <p:cNvGrpSpPr/>
          <p:nvPr/>
        </p:nvGrpSpPr>
        <p:grpSpPr bwMode="auto">
          <a:xfrm>
            <a:off x="4772026" y="4584700"/>
            <a:ext cx="1395413" cy="515938"/>
            <a:chOff x="3107" y="3096"/>
            <a:chExt cx="681" cy="215"/>
          </a:xfrm>
        </p:grpSpPr>
        <p:sp>
          <p:nvSpPr>
            <p:cNvPr id="66626" name="Rectangle 66"/>
            <p:cNvSpPr>
              <a:spLocks noChangeArrowheads="1"/>
            </p:cNvSpPr>
            <p:nvPr/>
          </p:nvSpPr>
          <p:spPr bwMode="auto">
            <a:xfrm>
              <a:off x="3107" y="3096"/>
              <a:ext cx="681" cy="154"/>
            </a:xfrm>
            <a:prstGeom prst="rect">
              <a:avLst/>
            </a:prstGeom>
            <a:gradFill rotWithShape="1">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endParaRPr lang="zh-CN" altLang="en-US"/>
            </a:p>
          </p:txBody>
        </p:sp>
        <p:sp>
          <p:nvSpPr>
            <p:cNvPr id="46123" name="Text Box 67"/>
            <p:cNvSpPr txBox="1">
              <a:spLocks noChangeArrowheads="1"/>
            </p:cNvSpPr>
            <p:nvPr/>
          </p:nvSpPr>
          <p:spPr bwMode="auto">
            <a:xfrm>
              <a:off x="3107" y="3096"/>
              <a:ext cx="681" cy="215"/>
            </a:xfrm>
            <a:prstGeom prst="rect">
              <a:avLst/>
            </a:prstGeom>
            <a:solidFill>
              <a:srgbClr val="61C3E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lnSpc>
                  <a:spcPct val="50000"/>
                </a:lnSpc>
                <a:spcBef>
                  <a:spcPct val="50000"/>
                </a:spcBef>
                <a:buClrTx/>
                <a:buFontTx/>
                <a:buNone/>
              </a:pPr>
              <a:r>
                <a:rPr lang="en-US" altLang="zh-CN" sz="1800">
                  <a:ea typeface="华文新魏" panose="02010800040101010101" pitchFamily="2" charset="-122"/>
                </a:rPr>
                <a:t>.</a:t>
              </a:r>
            </a:p>
            <a:p>
              <a:pPr algn="ctr">
                <a:lnSpc>
                  <a:spcPct val="50000"/>
                </a:lnSpc>
                <a:spcBef>
                  <a:spcPct val="50000"/>
                </a:spcBef>
                <a:buClrTx/>
                <a:buFontTx/>
                <a:buNone/>
              </a:pPr>
              <a:r>
                <a:rPr lang="en-US" altLang="zh-CN" sz="1800">
                  <a:ea typeface="华文新魏" panose="02010800040101010101" pitchFamily="2" charset="-122"/>
                </a:rPr>
                <a:t>.</a:t>
              </a:r>
            </a:p>
          </p:txBody>
        </p:sp>
      </p:grpSp>
      <p:sp>
        <p:nvSpPr>
          <p:cNvPr id="46087" name="AutoShape 24"/>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时间管理</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46088" name="Line 25"/>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089" name="AutoShape 26"/>
          <p:cNvSpPr>
            <a:spLocks noChangeArrowheads="1"/>
          </p:cNvSpPr>
          <p:nvPr/>
        </p:nvSpPr>
        <p:spPr bwMode="gray">
          <a:xfrm>
            <a:off x="6230938" y="651868"/>
            <a:ext cx="4165600"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400" b="1">
                <a:solidFill>
                  <a:schemeClr val="bg1"/>
                </a:solidFill>
              </a:rPr>
              <a:t>OSTimeGet()</a:t>
            </a:r>
            <a:r>
              <a:rPr lang="zh-CN" altLang="en-US" sz="2400" b="1">
                <a:solidFill>
                  <a:schemeClr val="bg1"/>
                </a:solidFill>
              </a:rPr>
              <a:t>、</a:t>
            </a:r>
            <a:r>
              <a:rPr lang="en-US" altLang="zh-CN" sz="2400" b="1">
                <a:solidFill>
                  <a:schemeClr val="bg1"/>
                </a:solidFill>
              </a:rPr>
              <a:t>OSTimeSet() </a:t>
            </a:r>
            <a:endParaRPr kumimoji="1" lang="en-US" altLang="zh-CN" sz="2000">
              <a:ea typeface="华文新魏" panose="02010800040101010101" pitchFamily="2" charset="-122"/>
            </a:endParaRPr>
          </a:p>
        </p:txBody>
      </p:sp>
      <p:sp>
        <p:nvSpPr>
          <p:cNvPr id="66588" name="Text Box 28"/>
          <p:cNvSpPr txBox="1">
            <a:spLocks noChangeArrowheads="1"/>
          </p:cNvSpPr>
          <p:nvPr/>
        </p:nvSpPr>
        <p:spPr bwMode="gray">
          <a:xfrm>
            <a:off x="4772026" y="5776913"/>
            <a:ext cx="1395413" cy="336550"/>
          </a:xfrm>
          <a:prstGeom prst="rect">
            <a:avLst/>
          </a:prstGeom>
          <a:gradFill rotWithShape="1">
            <a:gsLst>
              <a:gs pos="0">
                <a:srgbClr val="008000"/>
              </a:gs>
              <a:gs pos="100000">
                <a:srgbClr val="75BA75"/>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kumimoji="1" lang="zh-CN" altLang="en-US" sz="1600">
                <a:ea typeface="华文新魏" panose="02010800040101010101" pitchFamily="2" charset="-122"/>
              </a:rPr>
              <a:t>发生时钟节拍</a:t>
            </a:r>
          </a:p>
        </p:txBody>
      </p:sp>
      <p:sp>
        <p:nvSpPr>
          <p:cNvPr id="66589" name="Text Box 29"/>
          <p:cNvSpPr txBox="1">
            <a:spLocks noChangeArrowheads="1"/>
          </p:cNvSpPr>
          <p:nvPr/>
        </p:nvSpPr>
        <p:spPr bwMode="gray">
          <a:xfrm>
            <a:off x="4413251" y="4238625"/>
            <a:ext cx="358775" cy="1538288"/>
          </a:xfrm>
          <a:prstGeom prst="rect">
            <a:avLst/>
          </a:prstGeom>
          <a:gradFill rotWithShape="1">
            <a:gsLst>
              <a:gs pos="0">
                <a:srgbClr val="008000"/>
              </a:gs>
              <a:gs pos="100000">
                <a:srgbClr val="75BA75"/>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kumimoji="1" lang="en-US" altLang="zh-CN" sz="1600">
                <a:ea typeface="华文新魏" panose="02010800040101010101" pitchFamily="2" charset="-122"/>
              </a:rPr>
              <a:t>3</a:t>
            </a:r>
          </a:p>
          <a:p>
            <a:pPr algn="ctr" eaLnBrk="1" hangingPunct="1">
              <a:spcBef>
                <a:spcPct val="0"/>
              </a:spcBef>
              <a:buClrTx/>
              <a:buFontTx/>
              <a:buNone/>
            </a:pPr>
            <a:r>
              <a:rPr kumimoji="1" lang="en-US" altLang="zh-CN" sz="1600">
                <a:ea typeface="华文新魏" panose="02010800040101010101" pitchFamily="2" charset="-122"/>
              </a:rPr>
              <a:t>2</a:t>
            </a:r>
          </a:p>
          <a:p>
            <a:pPr algn="ctr" eaLnBrk="1" hangingPunct="1">
              <a:spcBef>
                <a:spcPct val="0"/>
              </a:spcBef>
              <a:buClrTx/>
              <a:buFontTx/>
              <a:buNone/>
            </a:pPr>
            <a:r>
              <a:rPr kumimoji="1" lang="zh-CN" altLang="en-US" sz="1600">
                <a:ea typeface="华文新魏" panose="02010800040101010101" pitchFamily="2" charset="-122"/>
              </a:rPr>
              <a:t>位</a:t>
            </a:r>
          </a:p>
          <a:p>
            <a:pPr algn="ctr" eaLnBrk="1" hangingPunct="1">
              <a:spcBef>
                <a:spcPct val="0"/>
              </a:spcBef>
              <a:buClrTx/>
              <a:buFontTx/>
              <a:buNone/>
            </a:pPr>
            <a:r>
              <a:rPr kumimoji="1" lang="zh-CN" altLang="en-US" sz="1600">
                <a:ea typeface="华文新魏" panose="02010800040101010101" pitchFamily="2" charset="-122"/>
              </a:rPr>
              <a:t>计</a:t>
            </a:r>
          </a:p>
          <a:p>
            <a:pPr algn="ctr" eaLnBrk="1" hangingPunct="1">
              <a:spcBef>
                <a:spcPct val="0"/>
              </a:spcBef>
              <a:buClrTx/>
              <a:buFontTx/>
              <a:buNone/>
            </a:pPr>
            <a:r>
              <a:rPr kumimoji="1" lang="zh-CN" altLang="en-US" sz="1600">
                <a:ea typeface="华文新魏" panose="02010800040101010101" pitchFamily="2" charset="-122"/>
              </a:rPr>
              <a:t>数</a:t>
            </a:r>
          </a:p>
          <a:p>
            <a:pPr algn="ctr" eaLnBrk="1" hangingPunct="1">
              <a:spcBef>
                <a:spcPct val="0"/>
              </a:spcBef>
              <a:buClrTx/>
              <a:buFontTx/>
              <a:buNone/>
            </a:pPr>
            <a:r>
              <a:rPr kumimoji="1" lang="zh-CN" altLang="en-US" sz="1600">
                <a:ea typeface="华文新魏" panose="02010800040101010101" pitchFamily="2" charset="-122"/>
              </a:rPr>
              <a:t>器</a:t>
            </a:r>
          </a:p>
        </p:txBody>
      </p:sp>
      <p:sp>
        <p:nvSpPr>
          <p:cNvPr id="66654" name="Rectangle 94"/>
          <p:cNvSpPr>
            <a:spLocks noChangeArrowheads="1"/>
          </p:cNvSpPr>
          <p:nvPr/>
        </p:nvSpPr>
        <p:spPr bwMode="auto">
          <a:xfrm>
            <a:off x="2316163" y="1331914"/>
            <a:ext cx="73533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      </a:t>
            </a:r>
            <a:r>
              <a:rPr kumimoji="1" lang="zh-CN" altLang="en-US" sz="2000">
                <a:ea typeface="华文新魏" panose="02010800040101010101" pitchFamily="2" charset="-122"/>
              </a:rPr>
              <a:t>用户可以通过调用</a:t>
            </a:r>
            <a:r>
              <a:rPr kumimoji="1" lang="en-US" altLang="zh-CN" sz="2000">
                <a:ea typeface="华文新魏" panose="02010800040101010101" pitchFamily="2" charset="-122"/>
              </a:rPr>
              <a:t>OSTimeGet()</a:t>
            </a:r>
            <a:r>
              <a:rPr kumimoji="1" lang="zh-CN" altLang="en-US" sz="2000">
                <a:ea typeface="华文新魏" panose="02010800040101010101" pitchFamily="2" charset="-122"/>
              </a:rPr>
              <a:t>来获得该计数器的当前值， </a:t>
            </a:r>
            <a:r>
              <a:rPr kumimoji="1" lang="en-US" altLang="zh-CN" sz="2000">
                <a:ea typeface="华文新魏" panose="02010800040101010101" pitchFamily="2" charset="-122"/>
              </a:rPr>
              <a:t>OSTimeGet()</a:t>
            </a:r>
            <a:r>
              <a:rPr kumimoji="1" lang="zh-CN" altLang="en-US" sz="2000">
                <a:ea typeface="华文新魏" panose="02010800040101010101" pitchFamily="2" charset="-122"/>
              </a:rPr>
              <a:t>的详细信息见下表。</a:t>
            </a:r>
          </a:p>
        </p:txBody>
      </p:sp>
      <p:graphicFrame>
        <p:nvGraphicFramePr>
          <p:cNvPr id="66754" name="Group 194"/>
          <p:cNvGraphicFramePr>
            <a:graphicFrameLocks noGrp="1"/>
          </p:cNvGraphicFramePr>
          <p:nvPr/>
        </p:nvGraphicFramePr>
        <p:xfrm>
          <a:off x="2540000" y="2159000"/>
          <a:ext cx="6992938" cy="1676400"/>
        </p:xfrm>
        <a:graphic>
          <a:graphicData uri="http://schemas.openxmlformats.org/drawingml/2006/table">
            <a:tbl>
              <a:tblPr/>
              <a:tblGrid>
                <a:gridCol w="1370013">
                  <a:extLst>
                    <a:ext uri="{9D8B030D-6E8A-4147-A177-3AD203B41FA5}">
                      <a16:colId xmlns:a16="http://schemas.microsoft.com/office/drawing/2014/main" val="20000"/>
                    </a:ext>
                  </a:extLst>
                </a:gridCol>
                <a:gridCol w="3133725">
                  <a:extLst>
                    <a:ext uri="{9D8B030D-6E8A-4147-A177-3AD203B41FA5}">
                      <a16:colId xmlns:a16="http://schemas.microsoft.com/office/drawing/2014/main" val="20001"/>
                    </a:ext>
                  </a:extLst>
                </a:gridCol>
                <a:gridCol w="1052512">
                  <a:extLst>
                    <a:ext uri="{9D8B030D-6E8A-4147-A177-3AD203B41FA5}">
                      <a16:colId xmlns:a16="http://schemas.microsoft.com/office/drawing/2014/main" val="20002"/>
                    </a:ext>
                  </a:extLst>
                </a:gridCol>
                <a:gridCol w="1436688">
                  <a:extLst>
                    <a:ext uri="{9D8B030D-6E8A-4147-A177-3AD203B41FA5}">
                      <a16:colId xmlns:a16="http://schemas.microsoft.com/office/drawing/2014/main" val="20003"/>
                    </a:ext>
                  </a:extLst>
                </a:gridCol>
              </a:tblGrid>
              <a:tr h="228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4314"/>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OSTimeGet</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所属文件</a:t>
                      </a:r>
                      <a:endParaRPr kumimoji="1" lang="zh-CN" altLang="en-US" sz="16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OS_TIMC.C</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228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4314"/>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INT32U OSTimeGet(void)</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228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4314"/>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获得系统时间</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228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函数参数</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4314"/>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prio</a:t>
                      </a: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：任务优先级</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228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函数返回值</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4314"/>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系统时间</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bl>
          </a:graphicData>
        </a:graphic>
      </p:graphicFrame>
      <p:sp>
        <p:nvSpPr>
          <p:cNvPr id="66631" name="Text Box 71"/>
          <p:cNvSpPr txBox="1">
            <a:spLocks noChangeArrowheads="1"/>
          </p:cNvSpPr>
          <p:nvPr/>
        </p:nvSpPr>
        <p:spPr bwMode="auto">
          <a:xfrm>
            <a:off x="6680200" y="4292600"/>
            <a:ext cx="2070100" cy="336550"/>
          </a:xfrm>
          <a:prstGeom prst="rect">
            <a:avLst/>
          </a:prstGeom>
          <a:gradFill rotWithShape="1">
            <a:gsLst>
              <a:gs pos="0">
                <a:srgbClr val="FF2929"/>
              </a:gs>
              <a:gs pos="100000">
                <a:srgbClr val="FFA0A0"/>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rIns="18000">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en-US" altLang="zh-CN" sz="1600" b="1">
                <a:ea typeface="华文新魏" panose="02010800040101010101" pitchFamily="2" charset="-122"/>
              </a:rPr>
              <a:t>ticks = n</a:t>
            </a:r>
            <a:r>
              <a:rPr kumimoji="1" lang="en-US" altLang="zh-CN" sz="1600" b="1">
                <a:ea typeface="华文新魏" panose="02010800040101010101" pitchFamily="2" charset="-122"/>
              </a:rPr>
              <a:t>;</a:t>
            </a:r>
          </a:p>
        </p:txBody>
      </p:sp>
      <p:sp>
        <p:nvSpPr>
          <p:cNvPr id="66614" name="Text Box 54"/>
          <p:cNvSpPr txBox="1">
            <a:spLocks noChangeArrowheads="1"/>
          </p:cNvSpPr>
          <p:nvPr/>
        </p:nvSpPr>
        <p:spPr bwMode="gray">
          <a:xfrm>
            <a:off x="6680200" y="4311650"/>
            <a:ext cx="2070100" cy="336550"/>
          </a:xfrm>
          <a:prstGeom prst="rect">
            <a:avLst/>
          </a:prstGeom>
          <a:gradFill rotWithShape="1">
            <a:gsLst>
              <a:gs pos="0">
                <a:srgbClr val="61C3E1"/>
              </a:gs>
              <a:gs pos="100000">
                <a:srgbClr val="326474"/>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kumimoji="1" lang="zh-CN" altLang="en-US" sz="1600">
                <a:ea typeface="华文新魏" panose="02010800040101010101" pitchFamily="2" charset="-122"/>
              </a:rPr>
              <a:t>调用</a:t>
            </a:r>
            <a:r>
              <a:rPr kumimoji="1" lang="en-US" altLang="zh-CN" sz="1600">
                <a:ea typeface="华文新魏" panose="02010800040101010101" pitchFamily="2" charset="-122"/>
              </a:rPr>
              <a:t>OSTimeGet()</a:t>
            </a:r>
          </a:p>
        </p:txBody>
      </p:sp>
      <p:sp>
        <p:nvSpPr>
          <p:cNvPr id="66617" name="Text Box 57"/>
          <p:cNvSpPr txBox="1">
            <a:spLocks noChangeArrowheads="1"/>
          </p:cNvSpPr>
          <p:nvPr/>
        </p:nvSpPr>
        <p:spPr bwMode="auto">
          <a:xfrm>
            <a:off x="6680200" y="4306888"/>
            <a:ext cx="2070100" cy="336550"/>
          </a:xfrm>
          <a:prstGeom prst="rect">
            <a:avLst/>
          </a:prstGeom>
          <a:solidFill>
            <a:srgbClr val="BCC4D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rIns="18000">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en-US" altLang="zh-CN" sz="1600" b="1">
                <a:ea typeface="华文新魏" panose="02010800040101010101" pitchFamily="2" charset="-122"/>
              </a:rPr>
              <a:t>ticks = </a:t>
            </a:r>
            <a:r>
              <a:rPr kumimoji="1" lang="en-US" altLang="zh-CN" sz="1600" b="1">
                <a:ea typeface="华文新魏" panose="02010800040101010101" pitchFamily="2" charset="-122"/>
              </a:rPr>
              <a:t>OSTimeGet();</a:t>
            </a:r>
          </a:p>
        </p:txBody>
      </p:sp>
      <p:sp>
        <p:nvSpPr>
          <p:cNvPr id="66615" name="Text Box 55"/>
          <p:cNvSpPr txBox="1">
            <a:spLocks noChangeArrowheads="1"/>
          </p:cNvSpPr>
          <p:nvPr/>
        </p:nvSpPr>
        <p:spPr bwMode="gray">
          <a:xfrm>
            <a:off x="4772026" y="4314825"/>
            <a:ext cx="1395413" cy="336550"/>
          </a:xfrm>
          <a:prstGeom prst="rect">
            <a:avLst/>
          </a:prstGeom>
          <a:gradFill rotWithShape="1">
            <a:gsLst>
              <a:gs pos="0">
                <a:srgbClr val="61C3E1"/>
              </a:gs>
              <a:gs pos="100000">
                <a:srgbClr val="326474"/>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kumimoji="1" lang="en-US" altLang="zh-CN" sz="1600">
                <a:ea typeface="华文新魏" panose="02010800040101010101" pitchFamily="2" charset="-122"/>
              </a:rPr>
              <a:t>return(n)</a:t>
            </a:r>
          </a:p>
        </p:txBody>
      </p:sp>
      <p:sp>
        <p:nvSpPr>
          <p:cNvPr id="66756" name="AutoShape 196"/>
          <p:cNvSpPr>
            <a:spLocks noChangeArrowheads="1"/>
          </p:cNvSpPr>
          <p:nvPr/>
        </p:nvSpPr>
        <p:spPr bwMode="auto">
          <a:xfrm>
            <a:off x="2532064" y="4113214"/>
            <a:ext cx="7037387" cy="2124075"/>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6654"/>
                                        </p:tgtEl>
                                        <p:attrNameLst>
                                          <p:attrName>style.visibility</p:attrName>
                                        </p:attrNameLst>
                                      </p:cBhvr>
                                      <p:to>
                                        <p:strVal val="visible"/>
                                      </p:to>
                                    </p:set>
                                    <p:animEffect transition="in" filter="blinds(horizontal)">
                                      <p:cBhvr>
                                        <p:cTn id="7" dur="500"/>
                                        <p:tgtEl>
                                          <p:spTgt spid="6665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6754"/>
                                        </p:tgtEl>
                                        <p:attrNameLst>
                                          <p:attrName>style.visibility</p:attrName>
                                        </p:attrNameLst>
                                      </p:cBhvr>
                                      <p:to>
                                        <p:strVal val="visible"/>
                                      </p:to>
                                    </p:set>
                                    <p:animEffect transition="in" filter="wipe(up)">
                                      <p:cBhvr>
                                        <p:cTn id="11" dur="500"/>
                                        <p:tgtEl>
                                          <p:spTgt spid="66754"/>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66756"/>
                                        </p:tgtEl>
                                        <p:attrNameLst>
                                          <p:attrName>style.visibility</p:attrName>
                                        </p:attrNameLst>
                                      </p:cBhvr>
                                      <p:to>
                                        <p:strVal val="visible"/>
                                      </p:to>
                                    </p:set>
                                    <p:animEffect transition="in" filter="slide(fromBottom)">
                                      <p:cBhvr>
                                        <p:cTn id="15" dur="500"/>
                                        <p:tgtEl>
                                          <p:spTgt spid="66756"/>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6658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56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6588"/>
                                        </p:tgtEl>
                                        <p:attrNameLst>
                                          <p:attrName>style.visibility</p:attrName>
                                        </p:attrNameLst>
                                      </p:cBhvr>
                                      <p:to>
                                        <p:strVal val="visible"/>
                                      </p:to>
                                    </p:set>
                                  </p:childTnLst>
                                </p:cTn>
                              </p:par>
                              <p:par>
                                <p:cTn id="25" presetID="22" presetClass="entr" presetSubtype="4" fill="hold" nodeType="withEffect">
                                  <p:stCondLst>
                                    <p:cond delay="0"/>
                                  </p:stCondLst>
                                  <p:childTnLst>
                                    <p:set>
                                      <p:cBhvr>
                                        <p:cTn id="26" dur="1" fill="hold">
                                          <p:stCondLst>
                                            <p:cond delay="0"/>
                                          </p:stCondLst>
                                        </p:cTn>
                                        <p:tgtEl>
                                          <p:spTgt spid="66566"/>
                                        </p:tgtEl>
                                        <p:attrNameLst>
                                          <p:attrName>style.visibility</p:attrName>
                                        </p:attrNameLst>
                                      </p:cBhvr>
                                      <p:to>
                                        <p:strVal val="visible"/>
                                      </p:to>
                                    </p:set>
                                    <p:animEffect transition="in" filter="wipe(down)">
                                      <p:cBhvr>
                                        <p:cTn id="27" dur="500"/>
                                        <p:tgtEl>
                                          <p:spTgt spid="66566"/>
                                        </p:tgtEl>
                                      </p:cBhvr>
                                    </p:animEffect>
                                  </p:childTnLst>
                                </p:cTn>
                              </p:par>
                              <p:par>
                                <p:cTn id="28" presetID="35" presetClass="emph" presetSubtype="0" fill="hold" grpId="1" nodeType="withEffect">
                                  <p:stCondLst>
                                    <p:cond delay="0"/>
                                  </p:stCondLst>
                                  <p:childTnLst>
                                    <p:anim calcmode="discrete" valueType="str">
                                      <p:cBhvr>
                                        <p:cTn id="29" dur="500" fill="hold"/>
                                        <p:tgtEl>
                                          <p:spTgt spid="66588"/>
                                        </p:tgtEl>
                                        <p:attrNameLst>
                                          <p:attrName>style.visibility</p:attrName>
                                        </p:attrNameLst>
                                      </p:cBhvr>
                                      <p:tavLst>
                                        <p:tav tm="0">
                                          <p:val>
                                            <p:strVal val="hidden"/>
                                          </p:val>
                                        </p:tav>
                                        <p:tav tm="50000">
                                          <p:val>
                                            <p:strVal val="visible"/>
                                          </p:val>
                                        </p:tav>
                                      </p:tavLst>
                                    </p:anim>
                                  </p:childTnLst>
                                </p:cTn>
                              </p:par>
                            </p:childTnLst>
                          </p:cTn>
                        </p:par>
                        <p:par>
                          <p:cTn id="30" fill="hold">
                            <p:stCondLst>
                              <p:cond delay="0"/>
                            </p:stCondLst>
                            <p:childTnLst>
                              <p:par>
                                <p:cTn id="31" presetID="22" presetClass="entr" presetSubtype="4" fill="hold" nodeType="afterEffect">
                                  <p:stCondLst>
                                    <p:cond delay="0"/>
                                  </p:stCondLst>
                                  <p:childTnLst>
                                    <p:set>
                                      <p:cBhvr>
                                        <p:cTn id="32" dur="1" fill="hold">
                                          <p:stCondLst>
                                            <p:cond delay="0"/>
                                          </p:stCondLst>
                                        </p:cTn>
                                        <p:tgtEl>
                                          <p:spTgt spid="66569"/>
                                        </p:tgtEl>
                                        <p:attrNameLst>
                                          <p:attrName>style.visibility</p:attrName>
                                        </p:attrNameLst>
                                      </p:cBhvr>
                                      <p:to>
                                        <p:strVal val="visible"/>
                                      </p:to>
                                    </p:set>
                                    <p:animEffect transition="in" filter="wipe(down)">
                                      <p:cBhvr>
                                        <p:cTn id="33" dur="500"/>
                                        <p:tgtEl>
                                          <p:spTgt spid="66569"/>
                                        </p:tgtEl>
                                      </p:cBhvr>
                                    </p:animEffect>
                                  </p:childTnLst>
                                </p:cTn>
                              </p:par>
                              <p:par>
                                <p:cTn id="34" presetID="35" presetClass="emph" presetSubtype="0" fill="hold" grpId="2" nodeType="withEffect">
                                  <p:stCondLst>
                                    <p:cond delay="0"/>
                                  </p:stCondLst>
                                  <p:childTnLst>
                                    <p:anim calcmode="discrete" valueType="str">
                                      <p:cBhvr>
                                        <p:cTn id="35" dur="500" fill="hold"/>
                                        <p:tgtEl>
                                          <p:spTgt spid="66588"/>
                                        </p:tgtEl>
                                        <p:attrNameLst>
                                          <p:attrName>style.visibility</p:attrName>
                                        </p:attrNameLst>
                                      </p:cBhvr>
                                      <p:tavLst>
                                        <p:tav tm="0">
                                          <p:val>
                                            <p:strVal val="hidden"/>
                                          </p:val>
                                        </p:tav>
                                        <p:tav tm="50000">
                                          <p:val>
                                            <p:strVal val="visible"/>
                                          </p:val>
                                        </p:tav>
                                      </p:tavLst>
                                    </p:anim>
                                  </p:childTnLst>
                                </p:cTn>
                              </p:par>
                            </p:childTnLst>
                          </p:cTn>
                        </p:par>
                        <p:par>
                          <p:cTn id="36" fill="hold">
                            <p:stCondLst>
                              <p:cond delay="500"/>
                            </p:stCondLst>
                            <p:childTnLst>
                              <p:par>
                                <p:cTn id="37" presetID="22" presetClass="entr" presetSubtype="4" fill="hold" nodeType="afterEffect">
                                  <p:stCondLst>
                                    <p:cond delay="0"/>
                                  </p:stCondLst>
                                  <p:childTnLst>
                                    <p:set>
                                      <p:cBhvr>
                                        <p:cTn id="38" dur="1" fill="hold">
                                          <p:stCondLst>
                                            <p:cond delay="0"/>
                                          </p:stCondLst>
                                        </p:cTn>
                                        <p:tgtEl>
                                          <p:spTgt spid="66625"/>
                                        </p:tgtEl>
                                        <p:attrNameLst>
                                          <p:attrName>style.visibility</p:attrName>
                                        </p:attrNameLst>
                                      </p:cBhvr>
                                      <p:to>
                                        <p:strVal val="visible"/>
                                      </p:to>
                                    </p:set>
                                    <p:animEffect transition="in" filter="wipe(down)">
                                      <p:cBhvr>
                                        <p:cTn id="39" dur="1000"/>
                                        <p:tgtEl>
                                          <p:spTgt spid="66625"/>
                                        </p:tgtEl>
                                      </p:cBhvr>
                                    </p:animEffect>
                                  </p:childTnLst>
                                </p:cTn>
                              </p:par>
                              <p:par>
                                <p:cTn id="40" presetID="35" presetClass="emph" presetSubtype="0" repeatCount="2000" fill="hold" grpId="3" nodeType="withEffect">
                                  <p:stCondLst>
                                    <p:cond delay="0"/>
                                  </p:stCondLst>
                                  <p:childTnLst>
                                    <p:anim calcmode="discrete" valueType="str">
                                      <p:cBhvr>
                                        <p:cTn id="41" dur="500" fill="hold"/>
                                        <p:tgtEl>
                                          <p:spTgt spid="66588"/>
                                        </p:tgtEl>
                                        <p:attrNameLst>
                                          <p:attrName>style.visibility</p:attrName>
                                        </p:attrNameLst>
                                      </p:cBhvr>
                                      <p:tavLst>
                                        <p:tav tm="0">
                                          <p:val>
                                            <p:strVal val="hidden"/>
                                          </p:val>
                                        </p:tav>
                                        <p:tav tm="50000">
                                          <p:val>
                                            <p:strVal val="visible"/>
                                          </p:val>
                                        </p:tav>
                                      </p:tavLst>
                                    </p:anim>
                                  </p:childTnLst>
                                </p:cTn>
                              </p:par>
                            </p:childTnLst>
                          </p:cTn>
                        </p:par>
                        <p:par>
                          <p:cTn id="42" fill="hold">
                            <p:stCondLst>
                              <p:cond delay="1500"/>
                            </p:stCondLst>
                            <p:childTnLst>
                              <p:par>
                                <p:cTn id="43" presetID="22" presetClass="entr" presetSubtype="4" fill="hold" nodeType="afterEffect">
                                  <p:stCondLst>
                                    <p:cond delay="0"/>
                                  </p:stCondLst>
                                  <p:childTnLst>
                                    <p:set>
                                      <p:cBhvr>
                                        <p:cTn id="44" dur="1" fill="hold">
                                          <p:stCondLst>
                                            <p:cond delay="0"/>
                                          </p:stCondLst>
                                        </p:cTn>
                                        <p:tgtEl>
                                          <p:spTgt spid="66635"/>
                                        </p:tgtEl>
                                        <p:attrNameLst>
                                          <p:attrName>style.visibility</p:attrName>
                                        </p:attrNameLst>
                                      </p:cBhvr>
                                      <p:to>
                                        <p:strVal val="visible"/>
                                      </p:to>
                                    </p:set>
                                    <p:animEffect transition="in" filter="wipe(down)">
                                      <p:cBhvr>
                                        <p:cTn id="45" dur="500"/>
                                        <p:tgtEl>
                                          <p:spTgt spid="66635"/>
                                        </p:tgtEl>
                                      </p:cBhvr>
                                    </p:animEffect>
                                  </p:childTnLst>
                                </p:cTn>
                              </p:par>
                              <p:par>
                                <p:cTn id="46" presetID="35" presetClass="emph" presetSubtype="0" fill="hold" grpId="4" nodeType="withEffect">
                                  <p:stCondLst>
                                    <p:cond delay="0"/>
                                  </p:stCondLst>
                                  <p:childTnLst>
                                    <p:anim calcmode="discrete" valueType="str">
                                      <p:cBhvr>
                                        <p:cTn id="47" dur="500" fill="hold"/>
                                        <p:tgtEl>
                                          <p:spTgt spid="66588"/>
                                        </p:tgtEl>
                                        <p:attrNameLst>
                                          <p:attrName>style.visibility</p:attrName>
                                        </p:attrNameLst>
                                      </p:cBhvr>
                                      <p:tavLst>
                                        <p:tav tm="0">
                                          <p:val>
                                            <p:strVal val="hidden"/>
                                          </p:val>
                                        </p:tav>
                                        <p:tav tm="50000">
                                          <p:val>
                                            <p:strVal val="visible"/>
                                          </p:val>
                                        </p:tav>
                                      </p:tavLst>
                                    </p:anim>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6614"/>
                                        </p:tgtEl>
                                        <p:attrNameLst>
                                          <p:attrName>style.visibility</p:attrName>
                                        </p:attrNameLst>
                                      </p:cBhvr>
                                      <p:to>
                                        <p:strVal val="visible"/>
                                      </p:to>
                                    </p:set>
                                  </p:childTnLst>
                                </p:cTn>
                              </p:par>
                            </p:childTnLst>
                          </p:cTn>
                        </p:par>
                        <p:par>
                          <p:cTn id="52" fill="hold">
                            <p:stCondLst>
                              <p:cond delay="0"/>
                            </p:stCondLst>
                            <p:childTnLst>
                              <p:par>
                                <p:cTn id="53" presetID="35" presetClass="path" presetSubtype="0" accel="50000" decel="50000" fill="hold" grpId="1" nodeType="afterEffect">
                                  <p:stCondLst>
                                    <p:cond delay="0"/>
                                  </p:stCondLst>
                                  <p:childTnLst>
                                    <p:animMotion origin="layout" path="M 0 0  L -0.25 0  E" pathEditMode="relative" ptsTypes="">
                                      <p:cBhvr>
                                        <p:cTn id="54" dur="2000" fill="hold"/>
                                        <p:tgtEl>
                                          <p:spTgt spid="66614"/>
                                        </p:tgtEl>
                                        <p:attrNameLst>
                                          <p:attrName>ppt_x</p:attrName>
                                          <p:attrName>ppt_y</p:attrName>
                                        </p:attrNameLst>
                                      </p:cBhvr>
                                    </p:animMotion>
                                  </p:childTnLst>
                                </p:cTn>
                              </p:par>
                            </p:childTnLst>
                          </p:cTn>
                        </p:par>
                        <p:par>
                          <p:cTn id="55" fill="hold">
                            <p:stCondLst>
                              <p:cond delay="2000"/>
                            </p:stCondLst>
                            <p:childTnLst>
                              <p:par>
                                <p:cTn id="56" presetID="9" presetClass="exit" presetSubtype="0" fill="hold" grpId="2" nodeType="afterEffect">
                                  <p:stCondLst>
                                    <p:cond delay="0"/>
                                  </p:stCondLst>
                                  <p:childTnLst>
                                    <p:animEffect transition="out" filter="dissolve">
                                      <p:cBhvr>
                                        <p:cTn id="57" dur="500"/>
                                        <p:tgtEl>
                                          <p:spTgt spid="66614"/>
                                        </p:tgtEl>
                                      </p:cBhvr>
                                    </p:animEffect>
                                    <p:set>
                                      <p:cBhvr>
                                        <p:cTn id="58" dur="1" fill="hold">
                                          <p:stCondLst>
                                            <p:cond delay="499"/>
                                          </p:stCondLst>
                                        </p:cTn>
                                        <p:tgtEl>
                                          <p:spTgt spid="66614"/>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66617"/>
                                        </p:tgtEl>
                                        <p:attrNameLst>
                                          <p:attrName>style.visibility</p:attrName>
                                        </p:attrNameLst>
                                      </p:cBhvr>
                                      <p:to>
                                        <p:strVal val="visible"/>
                                      </p:to>
                                    </p:set>
                                  </p:childTnLst>
                                </p:cTn>
                              </p:par>
                            </p:childTnLst>
                          </p:cTn>
                        </p:par>
                        <p:par>
                          <p:cTn id="61" fill="hold">
                            <p:stCondLst>
                              <p:cond delay="2500"/>
                            </p:stCondLst>
                            <p:childTnLst>
                              <p:par>
                                <p:cTn id="62" presetID="27" presetClass="emph" presetSubtype="0" fill="hold" grpId="1" nodeType="afterEffect">
                                  <p:stCondLst>
                                    <p:cond delay="0"/>
                                  </p:stCondLst>
                                  <p:childTnLst>
                                    <p:animClr clrSpc="rgb" dir="cw">
                                      <p:cBhvr override="childStyle">
                                        <p:cTn id="63" dur="250" autoRev="1" fill="hold"/>
                                        <p:tgtEl>
                                          <p:spTgt spid="66617"/>
                                        </p:tgtEl>
                                        <p:attrNameLst>
                                          <p:attrName>style.color</p:attrName>
                                        </p:attrNameLst>
                                      </p:cBhvr>
                                      <p:to>
                                        <a:schemeClr val="bg1"/>
                                      </p:to>
                                    </p:animClr>
                                    <p:animClr clrSpc="rgb" dir="cw">
                                      <p:cBhvr>
                                        <p:cTn id="64" dur="250" autoRev="1" fill="hold"/>
                                        <p:tgtEl>
                                          <p:spTgt spid="66617"/>
                                        </p:tgtEl>
                                        <p:attrNameLst>
                                          <p:attrName>fillcolor</p:attrName>
                                        </p:attrNameLst>
                                      </p:cBhvr>
                                      <p:to>
                                        <a:schemeClr val="bg1"/>
                                      </p:to>
                                    </p:animClr>
                                    <p:set>
                                      <p:cBhvr>
                                        <p:cTn id="65" dur="250" autoRev="1" fill="hold"/>
                                        <p:tgtEl>
                                          <p:spTgt spid="66617"/>
                                        </p:tgtEl>
                                        <p:attrNameLst>
                                          <p:attrName>fill.type</p:attrName>
                                        </p:attrNameLst>
                                      </p:cBhvr>
                                      <p:to>
                                        <p:strVal val="solid"/>
                                      </p:to>
                                    </p:set>
                                    <p:set>
                                      <p:cBhvr>
                                        <p:cTn id="66" dur="250" autoRev="1" fill="hold"/>
                                        <p:tgtEl>
                                          <p:spTgt spid="66617"/>
                                        </p:tgtEl>
                                        <p:attrNameLst>
                                          <p:attrName>fill.on</p:attrName>
                                        </p:attrNameLst>
                                      </p:cBhvr>
                                      <p:to>
                                        <p:strVal val="tru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6615"/>
                                        </p:tgtEl>
                                        <p:attrNameLst>
                                          <p:attrName>style.visibility</p:attrName>
                                        </p:attrNameLst>
                                      </p:cBhvr>
                                      <p:to>
                                        <p:strVal val="visible"/>
                                      </p:to>
                                    </p:set>
                                  </p:childTnLst>
                                </p:cTn>
                              </p:par>
                            </p:childTnLst>
                          </p:cTn>
                        </p:par>
                        <p:par>
                          <p:cTn id="71" fill="hold">
                            <p:stCondLst>
                              <p:cond delay="0"/>
                            </p:stCondLst>
                            <p:childTnLst>
                              <p:par>
                                <p:cTn id="72" presetID="35" presetClass="path" presetSubtype="0" accel="50000" decel="50000" fill="hold" grpId="1" nodeType="afterEffect">
                                  <p:stCondLst>
                                    <p:cond delay="0"/>
                                  </p:stCondLst>
                                  <p:childTnLst>
                                    <p:animMotion origin="layout" path="M -0.00451 -1.85185E-6 L 0.2316 -1.85185E-6 " pathEditMode="relative" rAng="0" ptsTypes="AA">
                                      <p:cBhvr>
                                        <p:cTn id="73" dur="2000" fill="hold"/>
                                        <p:tgtEl>
                                          <p:spTgt spid="66615"/>
                                        </p:tgtEl>
                                        <p:attrNameLst>
                                          <p:attrName>ppt_x</p:attrName>
                                          <p:attrName>ppt_y</p:attrName>
                                        </p:attrNameLst>
                                      </p:cBhvr>
                                      <p:rCtr x="11806" y="0"/>
                                    </p:animMotion>
                                  </p:childTnLst>
                                </p:cTn>
                              </p:par>
                            </p:childTnLst>
                          </p:cTn>
                        </p:par>
                        <p:par>
                          <p:cTn id="74" fill="hold">
                            <p:stCondLst>
                              <p:cond delay="2000"/>
                            </p:stCondLst>
                            <p:childTnLst>
                              <p:par>
                                <p:cTn id="75" presetID="9" presetClass="exit" presetSubtype="0" fill="hold" grpId="2" nodeType="afterEffect">
                                  <p:stCondLst>
                                    <p:cond delay="0"/>
                                  </p:stCondLst>
                                  <p:childTnLst>
                                    <p:animEffect transition="out" filter="dissolve">
                                      <p:cBhvr>
                                        <p:cTn id="76" dur="500"/>
                                        <p:tgtEl>
                                          <p:spTgt spid="66615"/>
                                        </p:tgtEl>
                                      </p:cBhvr>
                                    </p:animEffect>
                                    <p:set>
                                      <p:cBhvr>
                                        <p:cTn id="77" dur="1" fill="hold">
                                          <p:stCondLst>
                                            <p:cond delay="499"/>
                                          </p:stCondLst>
                                        </p:cTn>
                                        <p:tgtEl>
                                          <p:spTgt spid="66615"/>
                                        </p:tgtEl>
                                        <p:attrNameLst>
                                          <p:attrName>style.visibility</p:attrName>
                                        </p:attrNameLst>
                                      </p:cBhvr>
                                      <p:to>
                                        <p:strVal val="hidden"/>
                                      </p:to>
                                    </p:set>
                                  </p:childTnLst>
                                </p:cTn>
                              </p:par>
                            </p:childTnLst>
                          </p:cTn>
                        </p:par>
                        <p:par>
                          <p:cTn id="78" fill="hold">
                            <p:stCondLst>
                              <p:cond delay="2500"/>
                            </p:stCondLst>
                            <p:childTnLst>
                              <p:par>
                                <p:cTn id="79" presetID="1" presetClass="entr" presetSubtype="0" fill="hold" grpId="0" nodeType="afterEffect">
                                  <p:stCondLst>
                                    <p:cond delay="0"/>
                                  </p:stCondLst>
                                  <p:childTnLst>
                                    <p:set>
                                      <p:cBhvr>
                                        <p:cTn id="80" dur="1" fill="hold">
                                          <p:stCondLst>
                                            <p:cond delay="0"/>
                                          </p:stCondLst>
                                        </p:cTn>
                                        <p:tgtEl>
                                          <p:spTgt spid="66631"/>
                                        </p:tgtEl>
                                        <p:attrNameLst>
                                          <p:attrName>style.visibility</p:attrName>
                                        </p:attrNameLst>
                                      </p:cBhvr>
                                      <p:to>
                                        <p:strVal val="visible"/>
                                      </p:to>
                                    </p:set>
                                  </p:childTnLst>
                                </p:cTn>
                              </p:par>
                              <p:par>
                                <p:cTn id="81" presetID="1" presetClass="exit" presetSubtype="0" fill="hold" grpId="2" nodeType="withEffect">
                                  <p:stCondLst>
                                    <p:cond delay="0"/>
                                  </p:stCondLst>
                                  <p:childTnLst>
                                    <p:set>
                                      <p:cBhvr>
                                        <p:cTn id="82" dur="1" fill="hold">
                                          <p:stCondLst>
                                            <p:cond delay="0"/>
                                          </p:stCondLst>
                                        </p:cTn>
                                        <p:tgtEl>
                                          <p:spTgt spid="666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2" grpId="0" animBg="1"/>
      <p:bldP spid="66588" grpId="0" animBg="1"/>
      <p:bldP spid="66588" grpId="1" animBg="1"/>
      <p:bldP spid="66588" grpId="2" animBg="1"/>
      <p:bldP spid="66588" grpId="3" animBg="1"/>
      <p:bldP spid="66588" grpId="4" animBg="1"/>
      <p:bldP spid="66589" grpId="0" animBg="1"/>
      <p:bldP spid="66654" grpId="0"/>
      <p:bldP spid="66631" grpId="0" animBg="1"/>
      <p:bldP spid="66614" grpId="0" animBg="1"/>
      <p:bldP spid="66614" grpId="1" animBg="1"/>
      <p:bldP spid="66614" grpId="2" animBg="1"/>
      <p:bldP spid="66617" grpId="0" animBg="1"/>
      <p:bldP spid="66617" grpId="1" animBg="1"/>
      <p:bldP spid="66617" grpId="2" animBg="1"/>
      <p:bldP spid="66615" grpId="0" animBg="1"/>
      <p:bldP spid="66615" grpId="1" animBg="1"/>
      <p:bldP spid="66615" grpId="2" animBg="1"/>
      <p:bldP spid="6675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5554" name="Rectangle 2"/>
          <p:cNvSpPr>
            <a:spLocks noGrp="1" noChangeArrowheads="1"/>
          </p:cNvSpPr>
          <p:nvPr>
            <p:ph type="title"/>
          </p:nvPr>
        </p:nvSpPr>
        <p:spPr/>
        <p:txBody>
          <a:bodyPr>
            <a:normAutofit fontScale="90000"/>
          </a:bodyPr>
          <a:lstStyle/>
          <a:p>
            <a:r>
              <a:rPr lang="zh-CN" altLang="en-US" dirty="0">
                <a:solidFill>
                  <a:schemeClr val="tx1"/>
                </a:solidFill>
                <a:ea typeface="黑体" panose="02010609060101010101" pitchFamily="49" charset="-122"/>
              </a:rPr>
              <a:t>嵌入式系统与单片机在学习方法上不同</a:t>
            </a:r>
          </a:p>
        </p:txBody>
      </p:sp>
      <p:sp>
        <p:nvSpPr>
          <p:cNvPr id="1815555" name="Rectangle 3"/>
          <p:cNvSpPr>
            <a:spLocks noGrp="1" noChangeArrowheads="1"/>
          </p:cNvSpPr>
          <p:nvPr>
            <p:ph idx="1"/>
          </p:nvPr>
        </p:nvSpPr>
        <p:spPr>
          <a:xfrm>
            <a:off x="1214652" y="1664008"/>
            <a:ext cx="9840036" cy="4532076"/>
          </a:xfrm>
        </p:spPr>
        <p:txBody>
          <a:bodyPr/>
          <a:lstStyle/>
          <a:p>
            <a:r>
              <a:rPr lang="zh-CN" altLang="en-US"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单片机学习一般从</a:t>
            </a:r>
            <a:r>
              <a:rPr lang="zh-CN" altLang="en-US" sz="3600" dirty="0">
                <a:solidFill>
                  <a:srgbClr val="00B05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硬件</a:t>
            </a:r>
            <a:r>
              <a:rPr lang="zh-CN" altLang="en-US"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入手，从</a:t>
            </a:r>
            <a:r>
              <a:rPr lang="zh-CN" altLang="en-US" sz="3600" dirty="0">
                <a:solidFill>
                  <a:srgbClr val="FF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硬件</a:t>
            </a:r>
            <a:r>
              <a:rPr lang="zh-CN" altLang="en-US"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体系结构、汇编语言到硬件设计、</a:t>
            </a:r>
            <a:r>
              <a:rPr lang="zh-CN" altLang="en-US" sz="3600" dirty="0">
                <a:solidFill>
                  <a:srgbClr val="0070C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软件</a:t>
            </a:r>
            <a:r>
              <a:rPr lang="zh-CN" altLang="en-US"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设计</a:t>
            </a:r>
          </a:p>
          <a:p>
            <a:endParaRPr lang="zh-CN" altLang="en-US"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r>
              <a:rPr lang="zh-CN" altLang="en-US"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嵌入式系统学习</a:t>
            </a:r>
            <a:r>
              <a:rPr lang="zh-CN" altLang="en-US" sz="3600" dirty="0">
                <a:solidFill>
                  <a:srgbClr val="0070C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可以从软件入手</a:t>
            </a:r>
            <a:r>
              <a:rPr lang="zh-CN" altLang="en-US"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，从</a:t>
            </a:r>
            <a:r>
              <a:rPr lang="zh-CN" altLang="en-US" sz="3600" dirty="0">
                <a:solidFill>
                  <a:srgbClr val="FF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应用层编程</a:t>
            </a:r>
            <a:r>
              <a:rPr lang="zh-CN" altLang="en-US"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到</a:t>
            </a:r>
            <a:r>
              <a:rPr lang="zh-CN" altLang="en-US" sz="3600" dirty="0">
                <a:solidFill>
                  <a:srgbClr val="00B05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操作系统移植</a:t>
            </a:r>
            <a:r>
              <a:rPr lang="zh-CN" altLang="en-US"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、硬件平台设计较好，按单片机设计的学习流程较难掌握</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AutoShape 17"/>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时间管理</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47107" name="Line 18"/>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08" name="AutoShape 19"/>
          <p:cNvSpPr>
            <a:spLocks noChangeArrowheads="1"/>
          </p:cNvSpPr>
          <p:nvPr/>
        </p:nvSpPr>
        <p:spPr bwMode="gray">
          <a:xfrm>
            <a:off x="6230938" y="651868"/>
            <a:ext cx="4165600"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400" b="1">
                <a:solidFill>
                  <a:schemeClr val="bg1"/>
                </a:solidFill>
              </a:rPr>
              <a:t>OSTimeGet()</a:t>
            </a:r>
            <a:r>
              <a:rPr lang="zh-CN" altLang="en-US" sz="2400" b="1">
                <a:solidFill>
                  <a:schemeClr val="bg1"/>
                </a:solidFill>
              </a:rPr>
              <a:t>、</a:t>
            </a:r>
            <a:r>
              <a:rPr lang="en-US" altLang="zh-CN" sz="2400" b="1">
                <a:solidFill>
                  <a:schemeClr val="bg1"/>
                </a:solidFill>
              </a:rPr>
              <a:t>OSTimeSet() </a:t>
            </a:r>
            <a:endParaRPr kumimoji="1" lang="en-US" altLang="zh-CN" sz="2000">
              <a:ea typeface="华文新魏" panose="02010800040101010101" pitchFamily="2" charset="-122"/>
            </a:endParaRPr>
          </a:p>
        </p:txBody>
      </p:sp>
      <p:sp>
        <p:nvSpPr>
          <p:cNvPr id="68632" name="Rectangle 24"/>
          <p:cNvSpPr>
            <a:spLocks noChangeArrowheads="1"/>
          </p:cNvSpPr>
          <p:nvPr/>
        </p:nvSpPr>
        <p:spPr bwMode="auto">
          <a:xfrm>
            <a:off x="4592638" y="4419600"/>
            <a:ext cx="1395412" cy="1538288"/>
          </a:xfrm>
          <a:prstGeom prst="rect">
            <a:avLst/>
          </a:prstGeom>
          <a:solidFill>
            <a:schemeClr val="bg1">
              <a:alpha val="0"/>
            </a:scheme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68633" name="Group 25"/>
          <p:cNvGrpSpPr/>
          <p:nvPr/>
        </p:nvGrpSpPr>
        <p:grpSpPr bwMode="auto">
          <a:xfrm>
            <a:off x="4592638" y="5611814"/>
            <a:ext cx="1395412" cy="346075"/>
            <a:chOff x="3107" y="3096"/>
            <a:chExt cx="681" cy="187"/>
          </a:xfrm>
        </p:grpSpPr>
        <p:sp>
          <p:nvSpPr>
            <p:cNvPr id="68634" name="Rectangle 26"/>
            <p:cNvSpPr>
              <a:spLocks noChangeArrowheads="1"/>
            </p:cNvSpPr>
            <p:nvPr/>
          </p:nvSpPr>
          <p:spPr bwMode="auto">
            <a:xfrm>
              <a:off x="3107" y="3096"/>
              <a:ext cx="681" cy="170"/>
            </a:xfrm>
            <a:prstGeom prst="rect">
              <a:avLst/>
            </a:prstGeom>
            <a:gradFill rotWithShape="1">
              <a:gsLst>
                <a:gs pos="0">
                  <a:schemeClr val="bg1">
                    <a:alpha val="0"/>
                  </a:schemeClr>
                </a:gs>
                <a:gs pos="100000">
                  <a:schemeClr val="bg1">
                    <a:gamma/>
                    <a:shade val="46275"/>
                    <a:invGamma/>
                  </a:schemeClr>
                </a:gs>
              </a:gsLst>
              <a:lin ang="5400000" scaled="1"/>
            </a:gra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47156" name="Text Box 27"/>
            <p:cNvSpPr txBox="1">
              <a:spLocks noChangeArrowheads="1"/>
            </p:cNvSpPr>
            <p:nvPr/>
          </p:nvSpPr>
          <p:spPr bwMode="auto">
            <a:xfrm>
              <a:off x="3107" y="3096"/>
              <a:ext cx="681" cy="187"/>
            </a:xfrm>
            <a:prstGeom prst="rect">
              <a:avLst/>
            </a:prstGeom>
            <a:solidFill>
              <a:srgbClr val="61C3E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en-US" altLang="zh-CN" sz="1600">
                  <a:ea typeface="华文新魏" panose="02010800040101010101" pitchFamily="2" charset="-122"/>
                </a:rPr>
                <a:t>101</a:t>
              </a:r>
            </a:p>
          </p:txBody>
        </p:sp>
      </p:grpSp>
      <p:grpSp>
        <p:nvGrpSpPr>
          <p:cNvPr id="68636" name="Group 28"/>
          <p:cNvGrpSpPr/>
          <p:nvPr/>
        </p:nvGrpSpPr>
        <p:grpSpPr bwMode="auto">
          <a:xfrm>
            <a:off x="4592638" y="5276851"/>
            <a:ext cx="1395412" cy="346075"/>
            <a:chOff x="3107" y="3096"/>
            <a:chExt cx="681" cy="187"/>
          </a:xfrm>
        </p:grpSpPr>
        <p:sp>
          <p:nvSpPr>
            <p:cNvPr id="68637" name="Rectangle 29"/>
            <p:cNvSpPr>
              <a:spLocks noChangeArrowheads="1"/>
            </p:cNvSpPr>
            <p:nvPr/>
          </p:nvSpPr>
          <p:spPr bwMode="auto">
            <a:xfrm>
              <a:off x="3107" y="3096"/>
              <a:ext cx="681" cy="170"/>
            </a:xfrm>
            <a:prstGeom prst="rect">
              <a:avLst/>
            </a:prstGeom>
            <a:gradFill rotWithShape="1">
              <a:gsLst>
                <a:gs pos="0">
                  <a:schemeClr val="bg1">
                    <a:alpha val="0"/>
                  </a:schemeClr>
                </a:gs>
                <a:gs pos="100000">
                  <a:schemeClr val="bg1">
                    <a:gamma/>
                    <a:shade val="46275"/>
                    <a:invGamma/>
                  </a:schemeClr>
                </a:gs>
              </a:gsLst>
              <a:lin ang="5400000" scaled="1"/>
            </a:gra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47154" name="Text Box 30"/>
            <p:cNvSpPr txBox="1">
              <a:spLocks noChangeArrowheads="1"/>
            </p:cNvSpPr>
            <p:nvPr/>
          </p:nvSpPr>
          <p:spPr bwMode="auto">
            <a:xfrm>
              <a:off x="3107" y="3096"/>
              <a:ext cx="681" cy="187"/>
            </a:xfrm>
            <a:prstGeom prst="rect">
              <a:avLst/>
            </a:prstGeom>
            <a:solidFill>
              <a:srgbClr val="61C3E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en-US" altLang="zh-CN" sz="1600">
                  <a:ea typeface="华文新魏" panose="02010800040101010101" pitchFamily="2" charset="-122"/>
                </a:rPr>
                <a:t>102</a:t>
              </a:r>
            </a:p>
          </p:txBody>
        </p:sp>
      </p:grpSp>
      <p:grpSp>
        <p:nvGrpSpPr>
          <p:cNvPr id="68639" name="Group 31"/>
          <p:cNvGrpSpPr/>
          <p:nvPr/>
        </p:nvGrpSpPr>
        <p:grpSpPr bwMode="auto">
          <a:xfrm>
            <a:off x="4592638" y="4419601"/>
            <a:ext cx="1395412" cy="346075"/>
            <a:chOff x="1915" y="2479"/>
            <a:chExt cx="879" cy="218"/>
          </a:xfrm>
        </p:grpSpPr>
        <p:sp>
          <p:nvSpPr>
            <p:cNvPr id="68640" name="Rectangle 32"/>
            <p:cNvSpPr>
              <a:spLocks noChangeArrowheads="1"/>
            </p:cNvSpPr>
            <p:nvPr/>
          </p:nvSpPr>
          <p:spPr bwMode="auto">
            <a:xfrm>
              <a:off x="1915" y="2479"/>
              <a:ext cx="879" cy="198"/>
            </a:xfrm>
            <a:prstGeom prst="rect">
              <a:avLst/>
            </a:prstGeom>
            <a:gradFill rotWithShape="1">
              <a:gsLst>
                <a:gs pos="0">
                  <a:schemeClr val="bg1">
                    <a:alpha val="0"/>
                  </a:schemeClr>
                </a:gs>
                <a:gs pos="100000">
                  <a:schemeClr val="bg1">
                    <a:gamma/>
                    <a:shade val="46275"/>
                    <a:invGamma/>
                  </a:schemeClr>
                </a:gs>
              </a:gsLst>
              <a:lin ang="5400000" scaled="1"/>
            </a:gra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47152" name="Text Box 33"/>
            <p:cNvSpPr txBox="1">
              <a:spLocks noChangeArrowheads="1"/>
            </p:cNvSpPr>
            <p:nvPr/>
          </p:nvSpPr>
          <p:spPr bwMode="auto">
            <a:xfrm>
              <a:off x="1915" y="2479"/>
              <a:ext cx="879" cy="218"/>
            </a:xfrm>
            <a:prstGeom prst="rect">
              <a:avLst/>
            </a:prstGeom>
            <a:solidFill>
              <a:srgbClr val="61C3E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en-US" altLang="zh-CN" sz="1600">
                  <a:ea typeface="华文新魏" panose="02010800040101010101" pitchFamily="2" charset="-122"/>
                </a:rPr>
                <a:t>n</a:t>
              </a:r>
            </a:p>
          </p:txBody>
        </p:sp>
      </p:grpSp>
      <p:grpSp>
        <p:nvGrpSpPr>
          <p:cNvPr id="68642" name="Group 34"/>
          <p:cNvGrpSpPr/>
          <p:nvPr/>
        </p:nvGrpSpPr>
        <p:grpSpPr bwMode="auto">
          <a:xfrm>
            <a:off x="4592638" y="4765675"/>
            <a:ext cx="1395412" cy="515938"/>
            <a:chOff x="3107" y="3096"/>
            <a:chExt cx="681" cy="215"/>
          </a:xfrm>
        </p:grpSpPr>
        <p:sp>
          <p:nvSpPr>
            <p:cNvPr id="68643" name="Rectangle 35"/>
            <p:cNvSpPr>
              <a:spLocks noChangeArrowheads="1"/>
            </p:cNvSpPr>
            <p:nvPr/>
          </p:nvSpPr>
          <p:spPr bwMode="auto">
            <a:xfrm>
              <a:off x="3107" y="3096"/>
              <a:ext cx="681" cy="154"/>
            </a:xfrm>
            <a:prstGeom prst="rect">
              <a:avLst/>
            </a:prstGeom>
            <a:gradFill rotWithShape="1">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endParaRPr lang="zh-CN" altLang="en-US"/>
            </a:p>
          </p:txBody>
        </p:sp>
        <p:sp>
          <p:nvSpPr>
            <p:cNvPr id="47150" name="Text Box 36"/>
            <p:cNvSpPr txBox="1">
              <a:spLocks noChangeArrowheads="1"/>
            </p:cNvSpPr>
            <p:nvPr/>
          </p:nvSpPr>
          <p:spPr bwMode="auto">
            <a:xfrm>
              <a:off x="3107" y="3096"/>
              <a:ext cx="681" cy="215"/>
            </a:xfrm>
            <a:prstGeom prst="rect">
              <a:avLst/>
            </a:prstGeom>
            <a:solidFill>
              <a:srgbClr val="61C3E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lnSpc>
                  <a:spcPct val="50000"/>
                </a:lnSpc>
                <a:spcBef>
                  <a:spcPct val="50000"/>
                </a:spcBef>
                <a:buClrTx/>
                <a:buFontTx/>
                <a:buNone/>
              </a:pPr>
              <a:r>
                <a:rPr lang="en-US" altLang="zh-CN" sz="1800">
                  <a:ea typeface="华文新魏" panose="02010800040101010101" pitchFamily="2" charset="-122"/>
                </a:rPr>
                <a:t>.</a:t>
              </a:r>
            </a:p>
            <a:p>
              <a:pPr algn="ctr">
                <a:lnSpc>
                  <a:spcPct val="50000"/>
                </a:lnSpc>
                <a:spcBef>
                  <a:spcPct val="50000"/>
                </a:spcBef>
                <a:buClrTx/>
                <a:buFontTx/>
                <a:buNone/>
              </a:pPr>
              <a:r>
                <a:rPr lang="en-US" altLang="zh-CN" sz="1800">
                  <a:ea typeface="华文新魏" panose="02010800040101010101" pitchFamily="2" charset="-122"/>
                </a:rPr>
                <a:t>.</a:t>
              </a:r>
            </a:p>
          </p:txBody>
        </p:sp>
      </p:grpSp>
      <p:sp>
        <p:nvSpPr>
          <p:cNvPr id="68645" name="Text Box 37"/>
          <p:cNvSpPr txBox="1">
            <a:spLocks noChangeArrowheads="1"/>
          </p:cNvSpPr>
          <p:nvPr/>
        </p:nvSpPr>
        <p:spPr bwMode="gray">
          <a:xfrm>
            <a:off x="4592638" y="5957888"/>
            <a:ext cx="1395412" cy="336550"/>
          </a:xfrm>
          <a:prstGeom prst="rect">
            <a:avLst/>
          </a:prstGeom>
          <a:gradFill rotWithShape="1">
            <a:gsLst>
              <a:gs pos="0">
                <a:srgbClr val="008000"/>
              </a:gs>
              <a:gs pos="100000">
                <a:srgbClr val="75BA75"/>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kumimoji="1" lang="zh-CN" altLang="en-US" sz="1600">
                <a:ea typeface="华文新魏" panose="02010800040101010101" pitchFamily="2" charset="-122"/>
              </a:rPr>
              <a:t>发生时钟节拍</a:t>
            </a:r>
          </a:p>
        </p:txBody>
      </p:sp>
      <p:sp>
        <p:nvSpPr>
          <p:cNvPr id="68646" name="Text Box 38"/>
          <p:cNvSpPr txBox="1">
            <a:spLocks noChangeArrowheads="1"/>
          </p:cNvSpPr>
          <p:nvPr/>
        </p:nvSpPr>
        <p:spPr bwMode="gray">
          <a:xfrm>
            <a:off x="4233864" y="4419600"/>
            <a:ext cx="358775" cy="1538288"/>
          </a:xfrm>
          <a:prstGeom prst="rect">
            <a:avLst/>
          </a:prstGeom>
          <a:gradFill rotWithShape="1">
            <a:gsLst>
              <a:gs pos="0">
                <a:srgbClr val="008000"/>
              </a:gs>
              <a:gs pos="100000">
                <a:srgbClr val="75BA75"/>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kumimoji="1" lang="en-US" altLang="zh-CN" sz="1600">
                <a:ea typeface="华文新魏" panose="02010800040101010101" pitchFamily="2" charset="-122"/>
              </a:rPr>
              <a:t>3</a:t>
            </a:r>
          </a:p>
          <a:p>
            <a:pPr algn="ctr" eaLnBrk="1" hangingPunct="1">
              <a:spcBef>
                <a:spcPct val="0"/>
              </a:spcBef>
              <a:buClrTx/>
              <a:buFontTx/>
              <a:buNone/>
            </a:pPr>
            <a:r>
              <a:rPr kumimoji="1" lang="en-US" altLang="zh-CN" sz="1600">
                <a:ea typeface="华文新魏" panose="02010800040101010101" pitchFamily="2" charset="-122"/>
              </a:rPr>
              <a:t>2</a:t>
            </a:r>
          </a:p>
          <a:p>
            <a:pPr algn="ctr" eaLnBrk="1" hangingPunct="1">
              <a:spcBef>
                <a:spcPct val="0"/>
              </a:spcBef>
              <a:buClrTx/>
              <a:buFontTx/>
              <a:buNone/>
            </a:pPr>
            <a:r>
              <a:rPr kumimoji="1" lang="zh-CN" altLang="en-US" sz="1600">
                <a:ea typeface="华文新魏" panose="02010800040101010101" pitchFamily="2" charset="-122"/>
              </a:rPr>
              <a:t>位</a:t>
            </a:r>
          </a:p>
          <a:p>
            <a:pPr algn="ctr" eaLnBrk="1" hangingPunct="1">
              <a:spcBef>
                <a:spcPct val="0"/>
              </a:spcBef>
              <a:buClrTx/>
              <a:buFontTx/>
              <a:buNone/>
            </a:pPr>
            <a:r>
              <a:rPr kumimoji="1" lang="zh-CN" altLang="en-US" sz="1600">
                <a:ea typeface="华文新魏" panose="02010800040101010101" pitchFamily="2" charset="-122"/>
              </a:rPr>
              <a:t>计</a:t>
            </a:r>
          </a:p>
          <a:p>
            <a:pPr algn="ctr" eaLnBrk="1" hangingPunct="1">
              <a:spcBef>
                <a:spcPct val="0"/>
              </a:spcBef>
              <a:buClrTx/>
              <a:buFontTx/>
              <a:buNone/>
            </a:pPr>
            <a:r>
              <a:rPr kumimoji="1" lang="zh-CN" altLang="en-US" sz="1600">
                <a:ea typeface="华文新魏" panose="02010800040101010101" pitchFamily="2" charset="-122"/>
              </a:rPr>
              <a:t>数</a:t>
            </a:r>
          </a:p>
          <a:p>
            <a:pPr algn="ctr" eaLnBrk="1" hangingPunct="1">
              <a:spcBef>
                <a:spcPct val="0"/>
              </a:spcBef>
              <a:buClrTx/>
              <a:buFontTx/>
              <a:buNone/>
            </a:pPr>
            <a:r>
              <a:rPr kumimoji="1" lang="zh-CN" altLang="en-US" sz="1600">
                <a:ea typeface="华文新魏" panose="02010800040101010101" pitchFamily="2" charset="-122"/>
              </a:rPr>
              <a:t>器</a:t>
            </a:r>
          </a:p>
        </p:txBody>
      </p:sp>
      <p:sp>
        <p:nvSpPr>
          <p:cNvPr id="68647" name="Text Box 39"/>
          <p:cNvSpPr txBox="1">
            <a:spLocks noChangeArrowheads="1"/>
          </p:cNvSpPr>
          <p:nvPr/>
        </p:nvSpPr>
        <p:spPr bwMode="gray">
          <a:xfrm>
            <a:off x="6500813" y="4492625"/>
            <a:ext cx="2070100" cy="336550"/>
          </a:xfrm>
          <a:prstGeom prst="rect">
            <a:avLst/>
          </a:prstGeom>
          <a:gradFill rotWithShape="1">
            <a:gsLst>
              <a:gs pos="0">
                <a:srgbClr val="008000"/>
              </a:gs>
              <a:gs pos="100000">
                <a:srgbClr val="75BA75"/>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kumimoji="1" lang="zh-CN" altLang="en-US" sz="1600">
                <a:ea typeface="华文新魏" panose="02010800040101010101" pitchFamily="2" charset="-122"/>
              </a:rPr>
              <a:t>调用</a:t>
            </a:r>
            <a:r>
              <a:rPr kumimoji="1" lang="en-US" altLang="zh-CN" sz="1600">
                <a:ea typeface="华文新魏" panose="02010800040101010101" pitchFamily="2" charset="-122"/>
              </a:rPr>
              <a:t>OSTimeSet(101) </a:t>
            </a:r>
          </a:p>
        </p:txBody>
      </p:sp>
      <p:sp>
        <p:nvSpPr>
          <p:cNvPr id="68648" name="AutoShape 40"/>
          <p:cNvSpPr>
            <a:spLocks noChangeArrowheads="1"/>
          </p:cNvSpPr>
          <p:nvPr/>
        </p:nvSpPr>
        <p:spPr bwMode="auto">
          <a:xfrm>
            <a:off x="5988051" y="4733926"/>
            <a:ext cx="512763" cy="1223963"/>
          </a:xfrm>
          <a:prstGeom prst="curvedLeftArrow">
            <a:avLst>
              <a:gd name="adj1" fmla="val 47740"/>
              <a:gd name="adj2" fmla="val 95480"/>
              <a:gd name="adj3" fmla="val 33333"/>
            </a:avLst>
          </a:prstGeom>
          <a:gradFill rotWithShape="1">
            <a:gsLst>
              <a:gs pos="0">
                <a:srgbClr val="FF2929"/>
              </a:gs>
              <a:gs pos="100000">
                <a:srgbClr val="FFEBEB"/>
              </a:gs>
            </a:gsLst>
            <a:lin ang="54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8649" name="Text Box 41"/>
          <p:cNvSpPr txBox="1">
            <a:spLocks noChangeArrowheads="1"/>
          </p:cNvSpPr>
          <p:nvPr/>
        </p:nvSpPr>
        <p:spPr bwMode="auto">
          <a:xfrm>
            <a:off x="6500813" y="5622925"/>
            <a:ext cx="2070100" cy="336550"/>
          </a:xfrm>
          <a:prstGeom prst="rect">
            <a:avLst/>
          </a:prstGeom>
          <a:gradFill rotWithShape="1">
            <a:gsLst>
              <a:gs pos="0">
                <a:srgbClr val="FF2929"/>
              </a:gs>
              <a:gs pos="100000">
                <a:srgbClr val="FFA0A0"/>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rIns="18000">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kumimoji="1" lang="zh-CN" altLang="en-US" sz="1600">
                <a:ea typeface="华文新魏" panose="02010800040101010101" pitchFamily="2" charset="-122"/>
              </a:rPr>
              <a:t>设置计数器值为</a:t>
            </a:r>
            <a:r>
              <a:rPr kumimoji="1" lang="en-US" altLang="zh-CN" sz="1600">
                <a:ea typeface="华文新魏" panose="02010800040101010101" pitchFamily="2" charset="-122"/>
              </a:rPr>
              <a:t>101</a:t>
            </a:r>
          </a:p>
        </p:txBody>
      </p:sp>
      <p:sp>
        <p:nvSpPr>
          <p:cNvPr id="68650" name="Rectangle 42"/>
          <p:cNvSpPr>
            <a:spLocks noChangeArrowheads="1"/>
          </p:cNvSpPr>
          <p:nvPr/>
        </p:nvSpPr>
        <p:spPr bwMode="auto">
          <a:xfrm>
            <a:off x="2424114" y="1377951"/>
            <a:ext cx="77755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    </a:t>
            </a:r>
            <a:r>
              <a:rPr kumimoji="1" lang="zh-CN" altLang="en-US" sz="2000">
                <a:ea typeface="华文新魏" panose="02010800040101010101" pitchFamily="2" charset="-122"/>
              </a:rPr>
              <a:t>用户可以通过调用</a:t>
            </a:r>
            <a:r>
              <a:rPr kumimoji="1" lang="en-US" altLang="zh-CN" sz="2000">
                <a:ea typeface="华文新魏" panose="02010800040101010101" pitchFamily="2" charset="-122"/>
              </a:rPr>
              <a:t>OSTimeSet()</a:t>
            </a:r>
            <a:r>
              <a:rPr kumimoji="1" lang="zh-CN" altLang="en-US" sz="2000">
                <a:ea typeface="华文新魏" panose="02010800040101010101" pitchFamily="2" charset="-122"/>
              </a:rPr>
              <a:t>来改变计数器的值，</a:t>
            </a:r>
            <a:r>
              <a:rPr kumimoji="1" lang="en-US" altLang="zh-CN" sz="2000">
                <a:ea typeface="华文新魏" panose="02010800040101010101" pitchFamily="2" charset="-122"/>
              </a:rPr>
              <a:t>OSTimeSet()</a:t>
            </a:r>
            <a:r>
              <a:rPr kumimoji="1" lang="zh-CN" altLang="en-US" sz="2000">
                <a:ea typeface="华文新魏" panose="02010800040101010101" pitchFamily="2" charset="-122"/>
              </a:rPr>
              <a:t>的详细信息见下表。  </a:t>
            </a:r>
          </a:p>
        </p:txBody>
      </p:sp>
      <p:graphicFrame>
        <p:nvGraphicFramePr>
          <p:cNvPr id="68773" name="Group 165"/>
          <p:cNvGraphicFramePr>
            <a:graphicFrameLocks noGrp="1"/>
          </p:cNvGraphicFramePr>
          <p:nvPr/>
        </p:nvGraphicFramePr>
        <p:xfrm>
          <a:off x="2459039" y="2184401"/>
          <a:ext cx="7272337" cy="2011452"/>
        </p:xfrm>
        <a:graphic>
          <a:graphicData uri="http://schemas.openxmlformats.org/drawingml/2006/table">
            <a:tbl>
              <a:tblPr/>
              <a:tblGrid>
                <a:gridCol w="1574800">
                  <a:extLst>
                    <a:ext uri="{9D8B030D-6E8A-4147-A177-3AD203B41FA5}">
                      <a16:colId xmlns:a16="http://schemas.microsoft.com/office/drawing/2014/main" val="20000"/>
                    </a:ext>
                  </a:extLst>
                </a:gridCol>
                <a:gridCol w="3311525">
                  <a:extLst>
                    <a:ext uri="{9D8B030D-6E8A-4147-A177-3AD203B41FA5}">
                      <a16:colId xmlns:a16="http://schemas.microsoft.com/office/drawing/2014/main" val="20001"/>
                    </a:ext>
                  </a:extLst>
                </a:gridCol>
                <a:gridCol w="1035050">
                  <a:extLst>
                    <a:ext uri="{9D8B030D-6E8A-4147-A177-3AD203B41FA5}">
                      <a16:colId xmlns:a16="http://schemas.microsoft.com/office/drawing/2014/main" val="20002"/>
                    </a:ext>
                  </a:extLst>
                </a:gridCol>
                <a:gridCol w="1350962">
                  <a:extLst>
                    <a:ext uri="{9D8B030D-6E8A-4147-A177-3AD203B41FA5}">
                      <a16:colId xmlns:a16="http://schemas.microsoft.com/office/drawing/2014/main" val="20003"/>
                    </a:ext>
                  </a:extLst>
                </a:gridCol>
              </a:tblGrid>
              <a:tr h="33522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OSTimeSet</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所属文件</a:t>
                      </a:r>
                      <a:endParaRPr kumimoji="1" lang="zh-CN" altLang="en-US" sz="16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OS_TIMC.C</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3522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void OSTimeSet(INT32U ticks)</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33522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设置系统时间</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33522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函数参数</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ticks</a:t>
                      </a: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：需要设置的值</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33522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函数返回值</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无</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r h="33522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特殊说明</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很少使用</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5"/>
                  </a:ext>
                </a:extLst>
              </a:tr>
            </a:tbl>
          </a:graphicData>
        </a:graphic>
      </p:graphicFrame>
      <p:sp>
        <p:nvSpPr>
          <p:cNvPr id="47147" name="Rectangle 159"/>
          <p:cNvSpPr>
            <a:spLocks noChangeArrowheads="1"/>
          </p:cNvSpPr>
          <p:nvPr/>
        </p:nvSpPr>
        <p:spPr bwMode="auto">
          <a:xfrm>
            <a:off x="2360613" y="3887789"/>
            <a:ext cx="4635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    </a:t>
            </a:r>
          </a:p>
        </p:txBody>
      </p:sp>
      <p:sp>
        <p:nvSpPr>
          <p:cNvPr id="68774" name="AutoShape 166"/>
          <p:cNvSpPr>
            <a:spLocks noChangeArrowheads="1"/>
          </p:cNvSpPr>
          <p:nvPr/>
        </p:nvSpPr>
        <p:spPr bwMode="auto">
          <a:xfrm>
            <a:off x="2532064" y="4257676"/>
            <a:ext cx="7037387" cy="2124075"/>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8650"/>
                                        </p:tgtEl>
                                        <p:attrNameLst>
                                          <p:attrName>style.visibility</p:attrName>
                                        </p:attrNameLst>
                                      </p:cBhvr>
                                      <p:to>
                                        <p:strVal val="visible"/>
                                      </p:to>
                                    </p:set>
                                    <p:animEffect transition="in" filter="blinds(horizontal)">
                                      <p:cBhvr>
                                        <p:cTn id="7" dur="500"/>
                                        <p:tgtEl>
                                          <p:spTgt spid="6865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8773"/>
                                        </p:tgtEl>
                                        <p:attrNameLst>
                                          <p:attrName>style.visibility</p:attrName>
                                        </p:attrNameLst>
                                      </p:cBhvr>
                                      <p:to>
                                        <p:strVal val="visible"/>
                                      </p:to>
                                    </p:set>
                                    <p:animEffect transition="in" filter="wipe(up)">
                                      <p:cBhvr>
                                        <p:cTn id="11" dur="500"/>
                                        <p:tgtEl>
                                          <p:spTgt spid="68773"/>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68774"/>
                                        </p:tgtEl>
                                        <p:attrNameLst>
                                          <p:attrName>style.visibility</p:attrName>
                                        </p:attrNameLst>
                                      </p:cBhvr>
                                      <p:to>
                                        <p:strVal val="visible"/>
                                      </p:to>
                                    </p:set>
                                    <p:animEffect transition="in" filter="slide(fromBottom)">
                                      <p:cBhvr>
                                        <p:cTn id="15" dur="500"/>
                                        <p:tgtEl>
                                          <p:spTgt spid="68774"/>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686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6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8645"/>
                                        </p:tgtEl>
                                        <p:attrNameLst>
                                          <p:attrName>style.visibility</p:attrName>
                                        </p:attrNameLst>
                                      </p:cBhvr>
                                      <p:to>
                                        <p:strVal val="visible"/>
                                      </p:to>
                                    </p:set>
                                  </p:childTnLst>
                                </p:cTn>
                              </p:par>
                              <p:par>
                                <p:cTn id="25" presetID="22" presetClass="entr" presetSubtype="4" fill="hold" nodeType="withEffect">
                                  <p:stCondLst>
                                    <p:cond delay="0"/>
                                  </p:stCondLst>
                                  <p:childTnLst>
                                    <p:set>
                                      <p:cBhvr>
                                        <p:cTn id="26" dur="1" fill="hold">
                                          <p:stCondLst>
                                            <p:cond delay="0"/>
                                          </p:stCondLst>
                                        </p:cTn>
                                        <p:tgtEl>
                                          <p:spTgt spid="68633"/>
                                        </p:tgtEl>
                                        <p:attrNameLst>
                                          <p:attrName>style.visibility</p:attrName>
                                        </p:attrNameLst>
                                      </p:cBhvr>
                                      <p:to>
                                        <p:strVal val="visible"/>
                                      </p:to>
                                    </p:set>
                                    <p:animEffect transition="in" filter="wipe(down)">
                                      <p:cBhvr>
                                        <p:cTn id="27" dur="500"/>
                                        <p:tgtEl>
                                          <p:spTgt spid="68633"/>
                                        </p:tgtEl>
                                      </p:cBhvr>
                                    </p:animEffect>
                                  </p:childTnLst>
                                </p:cTn>
                              </p:par>
                              <p:par>
                                <p:cTn id="28" presetID="35" presetClass="emph" presetSubtype="0" fill="hold" grpId="1" nodeType="withEffect">
                                  <p:stCondLst>
                                    <p:cond delay="0"/>
                                  </p:stCondLst>
                                  <p:childTnLst>
                                    <p:anim calcmode="discrete" valueType="str">
                                      <p:cBhvr>
                                        <p:cTn id="29" dur="500" fill="hold"/>
                                        <p:tgtEl>
                                          <p:spTgt spid="68645"/>
                                        </p:tgtEl>
                                        <p:attrNameLst>
                                          <p:attrName>style.visibility</p:attrName>
                                        </p:attrNameLst>
                                      </p:cBhvr>
                                      <p:tavLst>
                                        <p:tav tm="0">
                                          <p:val>
                                            <p:strVal val="hidden"/>
                                          </p:val>
                                        </p:tav>
                                        <p:tav tm="50000">
                                          <p:val>
                                            <p:strVal val="visible"/>
                                          </p:val>
                                        </p:tav>
                                      </p:tavLst>
                                    </p:anim>
                                  </p:childTnLst>
                                </p:cTn>
                              </p:par>
                            </p:childTnLst>
                          </p:cTn>
                        </p:par>
                        <p:par>
                          <p:cTn id="30" fill="hold">
                            <p:stCondLst>
                              <p:cond delay="0"/>
                            </p:stCondLst>
                            <p:childTnLst>
                              <p:par>
                                <p:cTn id="31" presetID="22" presetClass="entr" presetSubtype="4" fill="hold" nodeType="afterEffect">
                                  <p:stCondLst>
                                    <p:cond delay="0"/>
                                  </p:stCondLst>
                                  <p:childTnLst>
                                    <p:set>
                                      <p:cBhvr>
                                        <p:cTn id="32" dur="1" fill="hold">
                                          <p:stCondLst>
                                            <p:cond delay="0"/>
                                          </p:stCondLst>
                                        </p:cTn>
                                        <p:tgtEl>
                                          <p:spTgt spid="68636"/>
                                        </p:tgtEl>
                                        <p:attrNameLst>
                                          <p:attrName>style.visibility</p:attrName>
                                        </p:attrNameLst>
                                      </p:cBhvr>
                                      <p:to>
                                        <p:strVal val="visible"/>
                                      </p:to>
                                    </p:set>
                                    <p:animEffect transition="in" filter="wipe(down)">
                                      <p:cBhvr>
                                        <p:cTn id="33" dur="500"/>
                                        <p:tgtEl>
                                          <p:spTgt spid="68636"/>
                                        </p:tgtEl>
                                      </p:cBhvr>
                                    </p:animEffect>
                                  </p:childTnLst>
                                </p:cTn>
                              </p:par>
                              <p:par>
                                <p:cTn id="34" presetID="35" presetClass="emph" presetSubtype="0" fill="hold" nodeType="withEffect">
                                  <p:stCondLst>
                                    <p:cond delay="0"/>
                                  </p:stCondLst>
                                  <p:childTnLst>
                                    <p:anim calcmode="discrete" valueType="str">
                                      <p:cBhvr>
                                        <p:cTn id="35" dur="500" fill="hold"/>
                                        <p:tgtEl>
                                          <p:spTgt spid="68645"/>
                                        </p:tgtEl>
                                        <p:attrNameLst>
                                          <p:attrName>style.visibility</p:attrName>
                                        </p:attrNameLst>
                                      </p:cBhvr>
                                      <p:tavLst>
                                        <p:tav tm="0">
                                          <p:val>
                                            <p:strVal val="hidden"/>
                                          </p:val>
                                        </p:tav>
                                        <p:tav tm="50000">
                                          <p:val>
                                            <p:strVal val="visible"/>
                                          </p:val>
                                        </p:tav>
                                      </p:tavLst>
                                    </p:anim>
                                  </p:childTnLst>
                                </p:cTn>
                              </p:par>
                            </p:childTnLst>
                          </p:cTn>
                        </p:par>
                        <p:par>
                          <p:cTn id="36" fill="hold">
                            <p:stCondLst>
                              <p:cond delay="500"/>
                            </p:stCondLst>
                            <p:childTnLst>
                              <p:par>
                                <p:cTn id="37" presetID="22" presetClass="entr" presetSubtype="4" fill="hold" nodeType="afterEffect">
                                  <p:stCondLst>
                                    <p:cond delay="0"/>
                                  </p:stCondLst>
                                  <p:childTnLst>
                                    <p:set>
                                      <p:cBhvr>
                                        <p:cTn id="38" dur="1" fill="hold">
                                          <p:stCondLst>
                                            <p:cond delay="0"/>
                                          </p:stCondLst>
                                        </p:cTn>
                                        <p:tgtEl>
                                          <p:spTgt spid="68642"/>
                                        </p:tgtEl>
                                        <p:attrNameLst>
                                          <p:attrName>style.visibility</p:attrName>
                                        </p:attrNameLst>
                                      </p:cBhvr>
                                      <p:to>
                                        <p:strVal val="visible"/>
                                      </p:to>
                                    </p:set>
                                    <p:animEffect transition="in" filter="wipe(down)">
                                      <p:cBhvr>
                                        <p:cTn id="39" dur="1000"/>
                                        <p:tgtEl>
                                          <p:spTgt spid="68642"/>
                                        </p:tgtEl>
                                      </p:cBhvr>
                                    </p:animEffect>
                                  </p:childTnLst>
                                </p:cTn>
                              </p:par>
                              <p:par>
                                <p:cTn id="40" presetID="35" presetClass="emph" presetSubtype="0" repeatCount="2000" fill="hold" nodeType="withEffect">
                                  <p:stCondLst>
                                    <p:cond delay="0"/>
                                  </p:stCondLst>
                                  <p:childTnLst>
                                    <p:anim calcmode="discrete" valueType="str">
                                      <p:cBhvr>
                                        <p:cTn id="41" dur="500" fill="hold"/>
                                        <p:tgtEl>
                                          <p:spTgt spid="68645"/>
                                        </p:tgtEl>
                                        <p:attrNameLst>
                                          <p:attrName>style.visibility</p:attrName>
                                        </p:attrNameLst>
                                      </p:cBhvr>
                                      <p:tavLst>
                                        <p:tav tm="0">
                                          <p:val>
                                            <p:strVal val="hidden"/>
                                          </p:val>
                                        </p:tav>
                                        <p:tav tm="50000">
                                          <p:val>
                                            <p:strVal val="visible"/>
                                          </p:val>
                                        </p:tav>
                                      </p:tavLst>
                                    </p:anim>
                                  </p:childTnLst>
                                </p:cTn>
                              </p:par>
                            </p:childTnLst>
                          </p:cTn>
                        </p:par>
                        <p:par>
                          <p:cTn id="42" fill="hold">
                            <p:stCondLst>
                              <p:cond delay="1500"/>
                            </p:stCondLst>
                            <p:childTnLst>
                              <p:par>
                                <p:cTn id="43" presetID="22" presetClass="entr" presetSubtype="4" fill="hold" nodeType="afterEffect">
                                  <p:stCondLst>
                                    <p:cond delay="0"/>
                                  </p:stCondLst>
                                  <p:childTnLst>
                                    <p:set>
                                      <p:cBhvr>
                                        <p:cTn id="44" dur="1" fill="hold">
                                          <p:stCondLst>
                                            <p:cond delay="0"/>
                                          </p:stCondLst>
                                        </p:cTn>
                                        <p:tgtEl>
                                          <p:spTgt spid="68639"/>
                                        </p:tgtEl>
                                        <p:attrNameLst>
                                          <p:attrName>style.visibility</p:attrName>
                                        </p:attrNameLst>
                                      </p:cBhvr>
                                      <p:to>
                                        <p:strVal val="visible"/>
                                      </p:to>
                                    </p:set>
                                    <p:animEffect transition="in" filter="wipe(down)">
                                      <p:cBhvr>
                                        <p:cTn id="45" dur="500"/>
                                        <p:tgtEl>
                                          <p:spTgt spid="68639"/>
                                        </p:tgtEl>
                                      </p:cBhvr>
                                    </p:animEffect>
                                  </p:childTnLst>
                                </p:cTn>
                              </p:par>
                              <p:par>
                                <p:cTn id="46" presetID="35" presetClass="emph" presetSubtype="0" fill="hold" nodeType="withEffect">
                                  <p:stCondLst>
                                    <p:cond delay="0"/>
                                  </p:stCondLst>
                                  <p:childTnLst>
                                    <p:anim calcmode="discrete" valueType="str">
                                      <p:cBhvr>
                                        <p:cTn id="47" dur="500" fill="hold"/>
                                        <p:tgtEl>
                                          <p:spTgt spid="68645"/>
                                        </p:tgtEl>
                                        <p:attrNameLst>
                                          <p:attrName>style.visibility</p:attrName>
                                        </p:attrNameLst>
                                      </p:cBhvr>
                                      <p:tavLst>
                                        <p:tav tm="0">
                                          <p:val>
                                            <p:strVal val="hidden"/>
                                          </p:val>
                                        </p:tav>
                                        <p:tav tm="50000">
                                          <p:val>
                                            <p:strVal val="visible"/>
                                          </p:val>
                                        </p:tav>
                                      </p:tavLst>
                                    </p:anim>
                                  </p:childTnLst>
                                </p:cTn>
                              </p:par>
                            </p:childTnLst>
                          </p:cTn>
                        </p:par>
                        <p:par>
                          <p:cTn id="48" fill="hold">
                            <p:stCondLst>
                              <p:cond delay="2000"/>
                            </p:stCondLst>
                            <p:childTnLst>
                              <p:par>
                                <p:cTn id="49" presetID="1" presetClass="entr" presetSubtype="0" fill="hold" grpId="0" nodeType="afterEffect">
                                  <p:stCondLst>
                                    <p:cond delay="0"/>
                                  </p:stCondLst>
                                  <p:childTnLst>
                                    <p:set>
                                      <p:cBhvr>
                                        <p:cTn id="50" dur="1" fill="hold">
                                          <p:stCondLst>
                                            <p:cond delay="0"/>
                                          </p:stCondLst>
                                        </p:cTn>
                                        <p:tgtEl>
                                          <p:spTgt spid="6864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35" presetClass="path" presetSubtype="0" accel="50000" decel="50000" fill="hold" grpId="1" nodeType="clickEffect">
                                  <p:stCondLst>
                                    <p:cond delay="0"/>
                                  </p:stCondLst>
                                  <p:childTnLst>
                                    <p:animMotion origin="layout" path="M 0 0  L -0.25 0  E" pathEditMode="relative" rAng="0" ptsTypes="">
                                      <p:cBhvr>
                                        <p:cTn id="54" dur="2000" fill="hold"/>
                                        <p:tgtEl>
                                          <p:spTgt spid="68647"/>
                                        </p:tgtEl>
                                        <p:attrNameLst>
                                          <p:attrName>ppt_x</p:attrName>
                                          <p:attrName>ppt_y</p:attrName>
                                        </p:attrNameLst>
                                      </p:cBhvr>
                                      <p:rCtr x="0" y="0"/>
                                    </p:animMotion>
                                  </p:childTnLst>
                                </p:cTn>
                              </p:par>
                            </p:childTnLst>
                          </p:cTn>
                        </p:par>
                        <p:par>
                          <p:cTn id="55" fill="hold">
                            <p:stCondLst>
                              <p:cond delay="2000"/>
                            </p:stCondLst>
                            <p:childTnLst>
                              <p:par>
                                <p:cTn id="56" presetID="9" presetClass="exit" presetSubtype="0" fill="hold" grpId="2" nodeType="afterEffect">
                                  <p:stCondLst>
                                    <p:cond delay="0"/>
                                  </p:stCondLst>
                                  <p:childTnLst>
                                    <p:animEffect transition="out" filter="dissolve">
                                      <p:cBhvr>
                                        <p:cTn id="57" dur="500"/>
                                        <p:tgtEl>
                                          <p:spTgt spid="68647"/>
                                        </p:tgtEl>
                                      </p:cBhvr>
                                    </p:animEffect>
                                    <p:set>
                                      <p:cBhvr>
                                        <p:cTn id="58" dur="1" fill="hold">
                                          <p:stCondLst>
                                            <p:cond delay="499"/>
                                          </p:stCondLst>
                                        </p:cTn>
                                        <p:tgtEl>
                                          <p:spTgt spid="68647"/>
                                        </p:tgtEl>
                                        <p:attrNameLst>
                                          <p:attrName>style.visibility</p:attrName>
                                        </p:attrNameLst>
                                      </p:cBhvr>
                                      <p:to>
                                        <p:strVal val="hidden"/>
                                      </p:to>
                                    </p:set>
                                  </p:childTnLst>
                                </p:cTn>
                              </p:par>
                            </p:childTnLst>
                          </p:cTn>
                        </p:par>
                        <p:par>
                          <p:cTn id="59" fill="hold">
                            <p:stCondLst>
                              <p:cond delay="2500"/>
                            </p:stCondLst>
                            <p:childTnLst>
                              <p:par>
                                <p:cTn id="60" presetID="22" presetClass="entr" presetSubtype="1" fill="hold" grpId="0" nodeType="afterEffect">
                                  <p:stCondLst>
                                    <p:cond delay="0"/>
                                  </p:stCondLst>
                                  <p:childTnLst>
                                    <p:set>
                                      <p:cBhvr>
                                        <p:cTn id="61" dur="1" fill="hold">
                                          <p:stCondLst>
                                            <p:cond delay="0"/>
                                          </p:stCondLst>
                                        </p:cTn>
                                        <p:tgtEl>
                                          <p:spTgt spid="68648"/>
                                        </p:tgtEl>
                                        <p:attrNameLst>
                                          <p:attrName>style.visibility</p:attrName>
                                        </p:attrNameLst>
                                      </p:cBhvr>
                                      <p:to>
                                        <p:strVal val="visible"/>
                                      </p:to>
                                    </p:set>
                                    <p:animEffect transition="in" filter="wipe(up)">
                                      <p:cBhvr>
                                        <p:cTn id="62" dur="500"/>
                                        <p:tgtEl>
                                          <p:spTgt spid="68648"/>
                                        </p:tgtEl>
                                      </p:cBhvr>
                                    </p:animEffect>
                                  </p:childTnLst>
                                </p:cTn>
                              </p:par>
                            </p:childTnLst>
                          </p:cTn>
                        </p:par>
                        <p:par>
                          <p:cTn id="63" fill="hold">
                            <p:stCondLst>
                              <p:cond delay="3000"/>
                            </p:stCondLst>
                            <p:childTnLst>
                              <p:par>
                                <p:cTn id="64" presetID="1" presetClass="entr" presetSubtype="0" fill="hold" grpId="0" nodeType="afterEffect">
                                  <p:stCondLst>
                                    <p:cond delay="0"/>
                                  </p:stCondLst>
                                  <p:childTnLst>
                                    <p:set>
                                      <p:cBhvr>
                                        <p:cTn id="65" dur="1" fill="hold">
                                          <p:stCondLst>
                                            <p:cond delay="0"/>
                                          </p:stCondLst>
                                        </p:cTn>
                                        <p:tgtEl>
                                          <p:spTgt spid="68649"/>
                                        </p:tgtEl>
                                        <p:attrNameLst>
                                          <p:attrName>style.visibility</p:attrName>
                                        </p:attrNameLst>
                                      </p:cBhvr>
                                      <p:to>
                                        <p:strVal val="visible"/>
                                      </p:to>
                                    </p:set>
                                  </p:childTnLst>
                                </p:cTn>
                              </p:par>
                            </p:childTnLst>
                          </p:cTn>
                        </p:par>
                        <p:par>
                          <p:cTn id="66" fill="hold">
                            <p:stCondLst>
                              <p:cond delay="3000"/>
                            </p:stCondLst>
                            <p:childTnLst>
                              <p:par>
                                <p:cTn id="67" presetID="27" presetClass="emph" presetSubtype="0" fill="hold" grpId="1" nodeType="afterEffect">
                                  <p:stCondLst>
                                    <p:cond delay="0"/>
                                  </p:stCondLst>
                                  <p:childTnLst>
                                    <p:animClr clrSpc="rgb" dir="cw">
                                      <p:cBhvr override="childStyle">
                                        <p:cTn id="68" dur="250" autoRev="1" fill="hold"/>
                                        <p:tgtEl>
                                          <p:spTgt spid="68649"/>
                                        </p:tgtEl>
                                        <p:attrNameLst>
                                          <p:attrName>style.color</p:attrName>
                                        </p:attrNameLst>
                                      </p:cBhvr>
                                      <p:to>
                                        <a:schemeClr val="bg1"/>
                                      </p:to>
                                    </p:animClr>
                                    <p:animClr clrSpc="rgb" dir="cw">
                                      <p:cBhvr>
                                        <p:cTn id="69" dur="250" autoRev="1" fill="hold"/>
                                        <p:tgtEl>
                                          <p:spTgt spid="68649"/>
                                        </p:tgtEl>
                                        <p:attrNameLst>
                                          <p:attrName>fillcolor</p:attrName>
                                        </p:attrNameLst>
                                      </p:cBhvr>
                                      <p:to>
                                        <a:schemeClr val="bg1"/>
                                      </p:to>
                                    </p:animClr>
                                    <p:set>
                                      <p:cBhvr>
                                        <p:cTn id="70" dur="250" autoRev="1" fill="hold"/>
                                        <p:tgtEl>
                                          <p:spTgt spid="68649"/>
                                        </p:tgtEl>
                                        <p:attrNameLst>
                                          <p:attrName>fill.type</p:attrName>
                                        </p:attrNameLst>
                                      </p:cBhvr>
                                      <p:to>
                                        <p:strVal val="solid"/>
                                      </p:to>
                                    </p:set>
                                    <p:set>
                                      <p:cBhvr>
                                        <p:cTn id="71" dur="250" autoRev="1" fill="hold"/>
                                        <p:tgtEl>
                                          <p:spTgt spid="68649"/>
                                        </p:tgtEl>
                                        <p:attrNameLst>
                                          <p:attrName>fill.on</p:attrName>
                                        </p:attrNameLst>
                                      </p:cBhvr>
                                      <p:to>
                                        <p:strVal val="true"/>
                                      </p:to>
                                    </p:set>
                                  </p:childTnLst>
                                </p:cTn>
                              </p:par>
                              <p:par>
                                <p:cTn id="72" presetID="1" presetClass="exit" presetSubtype="0" fill="hold" nodeType="withEffect">
                                  <p:stCondLst>
                                    <p:cond delay="0"/>
                                  </p:stCondLst>
                                  <p:childTnLst>
                                    <p:set>
                                      <p:cBhvr>
                                        <p:cTn id="73" dur="1" fill="hold">
                                          <p:stCondLst>
                                            <p:cond delay="0"/>
                                          </p:stCondLst>
                                        </p:cTn>
                                        <p:tgtEl>
                                          <p:spTgt spid="68642"/>
                                        </p:tgtEl>
                                        <p:attrNameLst>
                                          <p:attrName>style.visibility</p:attrName>
                                        </p:attrNameLst>
                                      </p:cBhvr>
                                      <p:to>
                                        <p:strVal val="hidden"/>
                                      </p:to>
                                    </p:set>
                                  </p:childTnLst>
                                </p:cTn>
                              </p:par>
                              <p:par>
                                <p:cTn id="74" presetID="1" presetClass="exit" presetSubtype="0" fill="hold" nodeType="withEffect">
                                  <p:stCondLst>
                                    <p:cond delay="0"/>
                                  </p:stCondLst>
                                  <p:childTnLst>
                                    <p:set>
                                      <p:cBhvr>
                                        <p:cTn id="75" dur="1" fill="hold">
                                          <p:stCondLst>
                                            <p:cond delay="0"/>
                                          </p:stCondLst>
                                        </p:cTn>
                                        <p:tgtEl>
                                          <p:spTgt spid="68639"/>
                                        </p:tgtEl>
                                        <p:attrNameLst>
                                          <p:attrName>style.visibility</p:attrName>
                                        </p:attrNameLst>
                                      </p:cBhvr>
                                      <p:to>
                                        <p:strVal val="hidden"/>
                                      </p:to>
                                    </p:set>
                                  </p:childTnLst>
                                </p:cTn>
                              </p:par>
                              <p:par>
                                <p:cTn id="76" presetID="1" presetClass="exit" presetSubtype="0" fill="hold" nodeType="withEffect">
                                  <p:stCondLst>
                                    <p:cond delay="0"/>
                                  </p:stCondLst>
                                  <p:childTnLst>
                                    <p:set>
                                      <p:cBhvr>
                                        <p:cTn id="77" dur="1" fill="hold">
                                          <p:stCondLst>
                                            <p:cond delay="0"/>
                                          </p:stCondLst>
                                        </p:cTn>
                                        <p:tgtEl>
                                          <p:spTgt spid="68636"/>
                                        </p:tgtEl>
                                        <p:attrNameLst>
                                          <p:attrName>style.visibility</p:attrName>
                                        </p:attrNameLst>
                                      </p:cBhvr>
                                      <p:to>
                                        <p:strVal val="hidden"/>
                                      </p:to>
                                    </p:set>
                                  </p:childTnLst>
                                </p:cTn>
                              </p:par>
                              <p:par>
                                <p:cTn id="78" presetID="1" presetClass="exit" presetSubtype="0" fill="hold" grpId="1" nodeType="withEffect">
                                  <p:stCondLst>
                                    <p:cond delay="0"/>
                                  </p:stCondLst>
                                  <p:childTnLst>
                                    <p:set>
                                      <p:cBhvr>
                                        <p:cTn id="79" dur="1" fill="hold">
                                          <p:stCondLst>
                                            <p:cond delay="0"/>
                                          </p:stCondLst>
                                        </p:cTn>
                                        <p:tgtEl>
                                          <p:spTgt spid="686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32" grpId="0" animBg="1"/>
      <p:bldP spid="68645" grpId="0" animBg="1"/>
      <p:bldP spid="68645" grpId="1" animBg="1"/>
      <p:bldP spid="68646" grpId="0" animBg="1"/>
      <p:bldP spid="68647" grpId="0" animBg="1"/>
      <p:bldP spid="68647" grpId="1" animBg="1"/>
      <p:bldP spid="68647" grpId="2" animBg="1"/>
      <p:bldP spid="68648" grpId="0" animBg="1"/>
      <p:bldP spid="68648" grpId="1" animBg="1"/>
      <p:bldP spid="68649" grpId="0" animBg="1"/>
      <p:bldP spid="68649" grpId="1" animBg="1"/>
      <p:bldP spid="68650" grpId="0"/>
      <p:bldP spid="68774" grpId="0" animBg="1"/>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时间管理</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48131"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32" name="AutoShape 4"/>
          <p:cNvSpPr>
            <a:spLocks noChangeArrowheads="1"/>
          </p:cNvSpPr>
          <p:nvPr/>
        </p:nvSpPr>
        <p:spPr bwMode="gray">
          <a:xfrm>
            <a:off x="6230938" y="651868"/>
            <a:ext cx="4140200"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400" b="1">
                <a:solidFill>
                  <a:schemeClr val="bg1"/>
                </a:solidFill>
              </a:rPr>
              <a:t>OSTimeGet()</a:t>
            </a:r>
            <a:r>
              <a:rPr lang="zh-CN" altLang="en-US" sz="2400" b="1">
                <a:solidFill>
                  <a:schemeClr val="bg1"/>
                </a:solidFill>
              </a:rPr>
              <a:t>、</a:t>
            </a:r>
            <a:r>
              <a:rPr lang="en-US" altLang="zh-CN" sz="2400" b="1">
                <a:solidFill>
                  <a:schemeClr val="bg1"/>
                </a:solidFill>
              </a:rPr>
              <a:t>OSTimeSet()</a:t>
            </a:r>
            <a:endParaRPr kumimoji="1" lang="en-US" altLang="zh-CN" sz="2000">
              <a:ea typeface="华文新魏" panose="02010800040101010101" pitchFamily="2" charset="-122"/>
            </a:endParaRPr>
          </a:p>
        </p:txBody>
      </p:sp>
      <p:sp>
        <p:nvSpPr>
          <p:cNvPr id="70661" name="Rectangle 5"/>
          <p:cNvSpPr>
            <a:spLocks noChangeArrowheads="1"/>
          </p:cNvSpPr>
          <p:nvPr/>
        </p:nvSpPr>
        <p:spPr bwMode="auto">
          <a:xfrm>
            <a:off x="2316163" y="1493838"/>
            <a:ext cx="73533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1800">
                <a:ea typeface="华文新魏" panose="02010800040101010101" pitchFamily="2" charset="-122"/>
              </a:rPr>
              <a:t>      </a:t>
            </a:r>
            <a:r>
              <a:rPr kumimoji="1" lang="zh-CN" altLang="en-US" sz="1800">
                <a:ea typeface="华文新魏" panose="02010800040101010101" pitchFamily="2" charset="-122"/>
              </a:rPr>
              <a:t>为了说明</a:t>
            </a:r>
            <a:r>
              <a:rPr kumimoji="1" lang="en-US" altLang="zh-CN" sz="1800">
                <a:ea typeface="华文新魏" panose="02010800040101010101" pitchFamily="2" charset="-122"/>
              </a:rPr>
              <a:t>OSTimeGet()</a:t>
            </a:r>
            <a:r>
              <a:rPr kumimoji="1" lang="zh-CN" altLang="en-US" sz="1800">
                <a:ea typeface="华文新魏" panose="02010800040101010101" pitchFamily="2" charset="-122"/>
              </a:rPr>
              <a:t>函数的使用方法，我们设计一个任务，计算两次按键的时间间隔放在全局变量</a:t>
            </a:r>
            <a:r>
              <a:rPr kumimoji="1" lang="en-US" altLang="zh-CN" sz="1800">
                <a:ea typeface="华文新魏" panose="02010800040101010101" pitchFamily="2" charset="-122"/>
              </a:rPr>
              <a:t>ktime</a:t>
            </a:r>
            <a:r>
              <a:rPr kumimoji="1" lang="zh-CN" altLang="en-US" sz="1800">
                <a:ea typeface="华文新魏" panose="02010800040101010101" pitchFamily="2" charset="-122"/>
              </a:rPr>
              <a:t>中。下面是任务的处理流程。</a:t>
            </a:r>
          </a:p>
        </p:txBody>
      </p:sp>
      <p:sp>
        <p:nvSpPr>
          <p:cNvPr id="48134" name="Rectangle 6"/>
          <p:cNvSpPr>
            <a:spLocks noChangeArrowheads="1"/>
          </p:cNvSpPr>
          <p:nvPr/>
        </p:nvSpPr>
        <p:spPr bwMode="auto">
          <a:xfrm>
            <a:off x="1524001" y="2273886"/>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aphicFrame>
        <p:nvGraphicFramePr>
          <p:cNvPr id="70666" name="Object 10"/>
          <p:cNvGraphicFramePr>
            <a:graphicFrameLocks noChangeAspect="1"/>
          </p:cNvGraphicFramePr>
          <p:nvPr/>
        </p:nvGraphicFramePr>
        <p:xfrm>
          <a:off x="3683000" y="2312988"/>
          <a:ext cx="4933950" cy="3905250"/>
        </p:xfrm>
        <a:graphic>
          <a:graphicData uri="http://schemas.openxmlformats.org/presentationml/2006/ole">
            <mc:AlternateContent xmlns:mc="http://schemas.openxmlformats.org/markup-compatibility/2006">
              <mc:Choice xmlns:v="urn:schemas-microsoft-com:vml" Requires="v">
                <p:oleObj spid="_x0000_s46105" name="Visio" r:id="rId3" imgW="3477260" imgH="2754630" progId="Visio.Drawing.11">
                  <p:embed/>
                </p:oleObj>
              </mc:Choice>
              <mc:Fallback>
                <p:oleObj name="Visio" r:id="rId3" imgW="3477260" imgH="2754630" progId="Visio.Drawing.11">
                  <p:embed/>
                  <p:pic>
                    <p:nvPicPr>
                      <p:cNvPr id="0" name="图片 389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3000" y="2312988"/>
                        <a:ext cx="4933950" cy="390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0667" name="AutoShape 11"/>
          <p:cNvSpPr>
            <a:spLocks noChangeArrowheads="1"/>
          </p:cNvSpPr>
          <p:nvPr/>
        </p:nvSpPr>
        <p:spPr bwMode="auto">
          <a:xfrm>
            <a:off x="2603500" y="2241551"/>
            <a:ext cx="6840538" cy="4068763"/>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70661"/>
                                        </p:tgtEl>
                                        <p:attrNameLst>
                                          <p:attrName>style.visibility</p:attrName>
                                        </p:attrNameLst>
                                      </p:cBhvr>
                                      <p:to>
                                        <p:strVal val="visible"/>
                                      </p:to>
                                    </p:set>
                                    <p:animEffect transition="in" filter="blinds(horizontal)">
                                      <p:cBhvr>
                                        <p:cTn id="7" dur="500"/>
                                        <p:tgtEl>
                                          <p:spTgt spid="70661"/>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70667"/>
                                        </p:tgtEl>
                                        <p:attrNameLst>
                                          <p:attrName>style.visibility</p:attrName>
                                        </p:attrNameLst>
                                      </p:cBhvr>
                                      <p:to>
                                        <p:strVal val="visible"/>
                                      </p:to>
                                    </p:set>
                                    <p:animEffect transition="in" filter="slide(fromBottom)">
                                      <p:cBhvr>
                                        <p:cTn id="10" dur="500"/>
                                        <p:tgtEl>
                                          <p:spTgt spid="70667"/>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706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P spid="70667" grpId="0" animBg="1"/>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时间管理</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49155"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56" name="AutoShape 4"/>
          <p:cNvSpPr>
            <a:spLocks noChangeArrowheads="1"/>
          </p:cNvSpPr>
          <p:nvPr/>
        </p:nvSpPr>
        <p:spPr bwMode="gray">
          <a:xfrm>
            <a:off x="6230938" y="651868"/>
            <a:ext cx="4165600"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400" b="1">
                <a:solidFill>
                  <a:schemeClr val="bg1"/>
                </a:solidFill>
              </a:rPr>
              <a:t>OSTimeGet()</a:t>
            </a:r>
            <a:r>
              <a:rPr lang="zh-CN" altLang="en-US" sz="2400" b="1">
                <a:solidFill>
                  <a:schemeClr val="bg1"/>
                </a:solidFill>
              </a:rPr>
              <a:t>、</a:t>
            </a:r>
            <a:r>
              <a:rPr lang="en-US" altLang="zh-CN" sz="2400" b="1">
                <a:solidFill>
                  <a:schemeClr val="bg1"/>
                </a:solidFill>
              </a:rPr>
              <a:t>OSTimeSet() </a:t>
            </a:r>
            <a:endParaRPr kumimoji="1" lang="en-US" altLang="zh-CN" sz="2000">
              <a:ea typeface="华文新魏" panose="02010800040101010101" pitchFamily="2" charset="-122"/>
            </a:endParaRPr>
          </a:p>
        </p:txBody>
      </p:sp>
      <p:sp>
        <p:nvSpPr>
          <p:cNvPr id="69725" name="Rectangle 93"/>
          <p:cNvSpPr>
            <a:spLocks noChangeArrowheads="1"/>
          </p:cNvSpPr>
          <p:nvPr/>
        </p:nvSpPr>
        <p:spPr bwMode="auto">
          <a:xfrm>
            <a:off x="2316163" y="1449389"/>
            <a:ext cx="7353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2000">
                <a:ea typeface="华文新魏" panose="02010800040101010101" pitchFamily="2" charset="-122"/>
              </a:rPr>
              <a:t>Task</a:t>
            </a:r>
            <a:r>
              <a:rPr kumimoji="1" lang="en-US" altLang="zh-CN" sz="2000"/>
              <a:t>KEY</a:t>
            </a:r>
            <a:r>
              <a:rPr kumimoji="1" lang="zh-CN" altLang="en-US" sz="2000">
                <a:ea typeface="华文新魏" panose="02010800040101010101" pitchFamily="2" charset="-122"/>
              </a:rPr>
              <a:t>任务代码如下。</a:t>
            </a:r>
          </a:p>
        </p:txBody>
      </p:sp>
      <p:sp>
        <p:nvSpPr>
          <p:cNvPr id="69726" name="Rectangle 94"/>
          <p:cNvSpPr>
            <a:spLocks noChangeArrowheads="1"/>
          </p:cNvSpPr>
          <p:nvPr/>
        </p:nvSpPr>
        <p:spPr bwMode="auto">
          <a:xfrm>
            <a:off x="2432051" y="2163764"/>
            <a:ext cx="3960813" cy="3279775"/>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1600"/>
              <a:t>void  TaskKEY (void  *pdata)</a:t>
            </a:r>
          </a:p>
          <a:p>
            <a:pPr algn="just">
              <a:spcBef>
                <a:spcPct val="0"/>
              </a:spcBef>
              <a:buClrTx/>
              <a:buFontTx/>
              <a:buNone/>
            </a:pPr>
            <a:r>
              <a:rPr kumimoji="1" lang="en-US" altLang="zh-CN" sz="1600"/>
              <a:t>{</a:t>
            </a:r>
          </a:p>
          <a:p>
            <a:pPr algn="just">
              <a:spcBef>
                <a:spcPct val="0"/>
              </a:spcBef>
              <a:buClrTx/>
              <a:buFontTx/>
              <a:buNone/>
            </a:pPr>
            <a:r>
              <a:rPr kumimoji="1" lang="en-US" altLang="zh-CN" sz="1600"/>
              <a:t>      ……</a:t>
            </a:r>
          </a:p>
          <a:p>
            <a:pPr algn="just">
              <a:spcBef>
                <a:spcPct val="0"/>
              </a:spcBef>
              <a:buClrTx/>
              <a:buFontTx/>
              <a:buNone/>
            </a:pPr>
            <a:r>
              <a:rPr kumimoji="1" lang="en-US" altLang="zh-CN" sz="1600"/>
              <a:t>      while (1) {</a:t>
            </a:r>
          </a:p>
          <a:p>
            <a:pPr algn="just">
              <a:spcBef>
                <a:spcPct val="0"/>
              </a:spcBef>
              <a:buClrTx/>
              <a:buFontTx/>
              <a:buNone/>
            </a:pPr>
            <a:r>
              <a:rPr kumimoji="1" lang="en-US" altLang="zh-CN" sz="1600"/>
              <a:t>            while ((IO0PIN &amp; KEY1) != 0) {</a:t>
            </a:r>
          </a:p>
          <a:p>
            <a:pPr algn="just">
              <a:spcBef>
                <a:spcPct val="0"/>
              </a:spcBef>
              <a:buClrTx/>
              <a:buFontTx/>
              <a:buNone/>
            </a:pPr>
            <a:r>
              <a:rPr kumimoji="1" lang="en-US" altLang="zh-CN" sz="1600"/>
              <a:t>	    OSTimeDly(1); </a:t>
            </a:r>
          </a:p>
          <a:p>
            <a:pPr algn="just">
              <a:spcBef>
                <a:spcPct val="0"/>
              </a:spcBef>
              <a:buClrTx/>
              <a:buFontTx/>
              <a:buNone/>
            </a:pPr>
            <a:r>
              <a:rPr kumimoji="1" lang="en-US" altLang="zh-CN" sz="1600"/>
              <a:t>             }</a:t>
            </a:r>
          </a:p>
          <a:p>
            <a:pPr algn="just">
              <a:spcBef>
                <a:spcPct val="0"/>
              </a:spcBef>
              <a:buClrTx/>
              <a:buFontTx/>
              <a:buNone/>
            </a:pPr>
            <a:r>
              <a:rPr kumimoji="1" lang="en-US" altLang="zh-CN" sz="1600"/>
              <a:t>             ktime = OSTimeGet() - ktime;</a:t>
            </a:r>
          </a:p>
          <a:p>
            <a:pPr algn="just">
              <a:spcBef>
                <a:spcPct val="0"/>
              </a:spcBef>
              <a:buClrTx/>
              <a:buFontTx/>
              <a:buNone/>
            </a:pPr>
            <a:r>
              <a:rPr kumimoji="1" lang="en-US" altLang="zh-CN" sz="1600"/>
              <a:t>             while ((IO0PIN &amp; KEY1) == 0) {</a:t>
            </a:r>
          </a:p>
          <a:p>
            <a:pPr algn="just">
              <a:spcBef>
                <a:spcPct val="0"/>
              </a:spcBef>
              <a:buClrTx/>
              <a:buFontTx/>
              <a:buNone/>
            </a:pPr>
            <a:r>
              <a:rPr kumimoji="1" lang="en-US" altLang="zh-CN" sz="1600"/>
              <a:t>                     OSTimeDly(1);</a:t>
            </a:r>
          </a:p>
          <a:p>
            <a:pPr algn="just">
              <a:spcBef>
                <a:spcPct val="0"/>
              </a:spcBef>
              <a:buClrTx/>
              <a:buFontTx/>
              <a:buNone/>
            </a:pPr>
            <a:r>
              <a:rPr kumimoji="1" lang="en-US" altLang="zh-CN" sz="1600"/>
              <a:t>             }</a:t>
            </a:r>
          </a:p>
          <a:p>
            <a:pPr algn="just">
              <a:spcBef>
                <a:spcPct val="0"/>
              </a:spcBef>
              <a:buClrTx/>
              <a:buFontTx/>
              <a:buNone/>
            </a:pPr>
            <a:r>
              <a:rPr kumimoji="1" lang="en-US" altLang="zh-CN" sz="1600"/>
              <a:t>       }</a:t>
            </a:r>
          </a:p>
          <a:p>
            <a:pPr algn="just">
              <a:spcBef>
                <a:spcPct val="0"/>
              </a:spcBef>
              <a:buClrTx/>
              <a:buFontTx/>
              <a:buNone/>
            </a:pPr>
            <a:r>
              <a:rPr kumimoji="1" lang="en-US" altLang="zh-CN" sz="1600"/>
              <a:t>}</a:t>
            </a:r>
          </a:p>
        </p:txBody>
      </p:sp>
      <p:sp>
        <p:nvSpPr>
          <p:cNvPr id="69727" name="Rectangle 95"/>
          <p:cNvSpPr>
            <a:spLocks noChangeArrowheads="1"/>
          </p:cNvSpPr>
          <p:nvPr/>
        </p:nvSpPr>
        <p:spPr bwMode="auto">
          <a:xfrm>
            <a:off x="2432051" y="3917951"/>
            <a:ext cx="3960813" cy="2444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69728" name="Group 96"/>
          <p:cNvGrpSpPr/>
          <p:nvPr/>
        </p:nvGrpSpPr>
        <p:grpSpPr bwMode="auto">
          <a:xfrm>
            <a:off x="6370638" y="3352800"/>
            <a:ext cx="3651250" cy="336550"/>
            <a:chOff x="3317" y="2103"/>
            <a:chExt cx="2300" cy="212"/>
          </a:xfrm>
        </p:grpSpPr>
        <p:grpSp>
          <p:nvGrpSpPr>
            <p:cNvPr id="49192" name="Group 97"/>
            <p:cNvGrpSpPr/>
            <p:nvPr/>
          </p:nvGrpSpPr>
          <p:grpSpPr bwMode="auto">
            <a:xfrm>
              <a:off x="3569" y="2103"/>
              <a:ext cx="2048" cy="212"/>
              <a:chOff x="2645" y="1780"/>
              <a:chExt cx="944" cy="749"/>
            </a:xfrm>
          </p:grpSpPr>
          <p:sp>
            <p:nvSpPr>
              <p:cNvPr id="49194" name="Rectangle 98"/>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延时</a:t>
                </a:r>
                <a:r>
                  <a:rPr kumimoji="1" lang="en-US" altLang="zh-CN" sz="1600"/>
                  <a:t>1</a:t>
                </a:r>
                <a:r>
                  <a:rPr kumimoji="1" lang="zh-CN" altLang="en-US" sz="1600"/>
                  <a:t>个节拍，用于任务切换</a:t>
                </a:r>
              </a:p>
            </p:txBody>
          </p:sp>
          <p:sp>
            <p:nvSpPr>
              <p:cNvPr id="49195" name="AutoShape 99"/>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49193" name="Freeform 100"/>
            <p:cNvSpPr/>
            <p:nvPr/>
          </p:nvSpPr>
          <p:spPr bwMode="auto">
            <a:xfrm rot="5400000">
              <a:off x="3408" y="2108"/>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9733" name="Group 101"/>
          <p:cNvGrpSpPr/>
          <p:nvPr/>
        </p:nvGrpSpPr>
        <p:grpSpPr bwMode="auto">
          <a:xfrm>
            <a:off x="6392863" y="4405313"/>
            <a:ext cx="3651250" cy="336550"/>
            <a:chOff x="2540" y="1969"/>
            <a:chExt cx="2183" cy="212"/>
          </a:xfrm>
        </p:grpSpPr>
        <p:grpSp>
          <p:nvGrpSpPr>
            <p:cNvPr id="49188" name="Group 102"/>
            <p:cNvGrpSpPr/>
            <p:nvPr/>
          </p:nvGrpSpPr>
          <p:grpSpPr bwMode="auto">
            <a:xfrm>
              <a:off x="2792" y="1969"/>
              <a:ext cx="1931" cy="212"/>
              <a:chOff x="2645" y="1815"/>
              <a:chExt cx="944" cy="679"/>
            </a:xfrm>
          </p:grpSpPr>
          <p:sp>
            <p:nvSpPr>
              <p:cNvPr id="49190" name="Rectangle 103"/>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延时</a:t>
                </a:r>
                <a:r>
                  <a:rPr kumimoji="1" lang="en-US" altLang="zh-CN" sz="1600"/>
                  <a:t>1</a:t>
                </a:r>
                <a:r>
                  <a:rPr kumimoji="1" lang="zh-CN" altLang="en-US" sz="1600"/>
                  <a:t>个节拍，用于任务切换</a:t>
                </a:r>
              </a:p>
            </p:txBody>
          </p:sp>
          <p:sp>
            <p:nvSpPr>
              <p:cNvPr id="49191" name="AutoShape 104"/>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49189" name="Freeform 105"/>
            <p:cNvSpPr/>
            <p:nvPr/>
          </p:nvSpPr>
          <p:spPr bwMode="auto">
            <a:xfrm rot="5400000">
              <a:off x="2631" y="1984"/>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9738" name="Rectangle 106"/>
          <p:cNvSpPr>
            <a:spLocks noChangeArrowheads="1"/>
          </p:cNvSpPr>
          <p:nvPr/>
        </p:nvSpPr>
        <p:spPr bwMode="auto">
          <a:xfrm>
            <a:off x="2432051" y="4162426"/>
            <a:ext cx="3960813" cy="2508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9739" name="Rectangle 107"/>
          <p:cNvSpPr>
            <a:spLocks noChangeArrowheads="1"/>
          </p:cNvSpPr>
          <p:nvPr/>
        </p:nvSpPr>
        <p:spPr bwMode="auto">
          <a:xfrm>
            <a:off x="2432051" y="3422651"/>
            <a:ext cx="3960813" cy="2571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69740" name="Group 108"/>
          <p:cNvGrpSpPr/>
          <p:nvPr/>
        </p:nvGrpSpPr>
        <p:grpSpPr bwMode="auto">
          <a:xfrm>
            <a:off x="6370638" y="3032125"/>
            <a:ext cx="2474912" cy="336550"/>
            <a:chOff x="2823" y="2164"/>
            <a:chExt cx="1559" cy="212"/>
          </a:xfrm>
        </p:grpSpPr>
        <p:grpSp>
          <p:nvGrpSpPr>
            <p:cNvPr id="49184" name="Group 109"/>
            <p:cNvGrpSpPr/>
            <p:nvPr/>
          </p:nvGrpSpPr>
          <p:grpSpPr bwMode="auto">
            <a:xfrm>
              <a:off x="3075" y="2164"/>
              <a:ext cx="1307" cy="212"/>
              <a:chOff x="2645" y="1780"/>
              <a:chExt cx="944" cy="749"/>
            </a:xfrm>
          </p:grpSpPr>
          <p:sp>
            <p:nvSpPr>
              <p:cNvPr id="49186" name="Rectangle 110"/>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等待按键按下</a:t>
                </a:r>
              </a:p>
            </p:txBody>
          </p:sp>
          <p:sp>
            <p:nvSpPr>
              <p:cNvPr id="49187" name="AutoShape 111"/>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endParaRPr lang="zh-CN" altLang="zh-CN" sz="2000">
                  <a:ea typeface="华文新魏" panose="02010800040101010101" pitchFamily="2" charset="-122"/>
                </a:endParaRPr>
              </a:p>
            </p:txBody>
          </p:sp>
        </p:grpSp>
        <p:sp>
          <p:nvSpPr>
            <p:cNvPr id="49185" name="Freeform 112"/>
            <p:cNvSpPr/>
            <p:nvPr/>
          </p:nvSpPr>
          <p:spPr bwMode="auto">
            <a:xfrm rot="5400000">
              <a:off x="2914" y="2169"/>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9766" name="Group 134"/>
          <p:cNvGrpSpPr/>
          <p:nvPr/>
        </p:nvGrpSpPr>
        <p:grpSpPr bwMode="auto">
          <a:xfrm>
            <a:off x="6370639" y="4067175"/>
            <a:ext cx="2497137" cy="336550"/>
            <a:chOff x="2951" y="2755"/>
            <a:chExt cx="1573" cy="212"/>
          </a:xfrm>
        </p:grpSpPr>
        <p:grpSp>
          <p:nvGrpSpPr>
            <p:cNvPr id="49180" name="Group 114"/>
            <p:cNvGrpSpPr/>
            <p:nvPr/>
          </p:nvGrpSpPr>
          <p:grpSpPr bwMode="auto">
            <a:xfrm>
              <a:off x="3217" y="2755"/>
              <a:ext cx="1307" cy="212"/>
              <a:chOff x="2645" y="1780"/>
              <a:chExt cx="944" cy="749"/>
            </a:xfrm>
          </p:grpSpPr>
          <p:sp>
            <p:nvSpPr>
              <p:cNvPr id="49182" name="Rectangle 115"/>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等待按键释放</a:t>
                </a:r>
              </a:p>
            </p:txBody>
          </p:sp>
          <p:sp>
            <p:nvSpPr>
              <p:cNvPr id="49183" name="AutoShape 116"/>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49181" name="Freeform 117"/>
            <p:cNvSpPr/>
            <p:nvPr/>
          </p:nvSpPr>
          <p:spPr bwMode="auto">
            <a:xfrm rot="5400000">
              <a:off x="3067" y="2752"/>
              <a:ext cx="33" cy="266"/>
            </a:xfrm>
            <a:custGeom>
              <a:avLst/>
              <a:gdLst>
                <a:gd name="T0" fmla="*/ 0 w 1056"/>
                <a:gd name="T1" fmla="*/ 4 h 1056"/>
                <a:gd name="T2" fmla="*/ 0 w 1056"/>
                <a:gd name="T3" fmla="*/ 3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9765" name="Group 133"/>
          <p:cNvGrpSpPr/>
          <p:nvPr/>
        </p:nvGrpSpPr>
        <p:grpSpPr bwMode="auto">
          <a:xfrm>
            <a:off x="6392863" y="3767139"/>
            <a:ext cx="2474912" cy="344487"/>
            <a:chOff x="2965" y="2376"/>
            <a:chExt cx="1559" cy="178"/>
          </a:xfrm>
        </p:grpSpPr>
        <p:grpSp>
          <p:nvGrpSpPr>
            <p:cNvPr id="49176" name="Group 119"/>
            <p:cNvGrpSpPr/>
            <p:nvPr/>
          </p:nvGrpSpPr>
          <p:grpSpPr bwMode="auto">
            <a:xfrm>
              <a:off x="3240" y="2376"/>
              <a:ext cx="1284" cy="178"/>
              <a:chOff x="3217" y="2366"/>
              <a:chExt cx="2543" cy="187"/>
            </a:xfrm>
          </p:grpSpPr>
          <p:sp>
            <p:nvSpPr>
              <p:cNvPr id="49178" name="Rectangle 120"/>
              <p:cNvSpPr>
                <a:spLocks noChangeArrowheads="1"/>
              </p:cNvSpPr>
              <p:nvPr/>
            </p:nvSpPr>
            <p:spPr bwMode="auto">
              <a:xfrm>
                <a:off x="3300" y="2370"/>
                <a:ext cx="2381" cy="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kumimoji="1" lang="zh-CN" altLang="en-US" sz="1600"/>
                  <a:t>获得按键间隔时间</a:t>
                </a:r>
              </a:p>
            </p:txBody>
          </p:sp>
          <p:sp>
            <p:nvSpPr>
              <p:cNvPr id="49179" name="AutoShape 121"/>
              <p:cNvSpPr>
                <a:spLocks noChangeArrowheads="1"/>
              </p:cNvSpPr>
              <p:nvPr/>
            </p:nvSpPr>
            <p:spPr bwMode="auto">
              <a:xfrm>
                <a:off x="3217" y="2366"/>
                <a:ext cx="2543" cy="163"/>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49177" name="Freeform 122"/>
            <p:cNvSpPr/>
            <p:nvPr/>
          </p:nvSpPr>
          <p:spPr bwMode="auto">
            <a:xfrm rot="5400000">
              <a:off x="3068" y="2351"/>
              <a:ext cx="69" cy="275"/>
            </a:xfrm>
            <a:custGeom>
              <a:avLst/>
              <a:gdLst>
                <a:gd name="T0" fmla="*/ 0 w 1056"/>
                <a:gd name="T1" fmla="*/ 5 h 1056"/>
                <a:gd name="T2" fmla="*/ 0 w 1056"/>
                <a:gd name="T3" fmla="*/ 3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9755" name="Rectangle 123"/>
          <p:cNvSpPr>
            <a:spLocks noChangeArrowheads="1"/>
          </p:cNvSpPr>
          <p:nvPr/>
        </p:nvSpPr>
        <p:spPr bwMode="auto">
          <a:xfrm>
            <a:off x="2432051" y="3198814"/>
            <a:ext cx="3960813" cy="223837"/>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69756" name="Group 124"/>
          <p:cNvGrpSpPr/>
          <p:nvPr/>
        </p:nvGrpSpPr>
        <p:grpSpPr bwMode="auto">
          <a:xfrm>
            <a:off x="6392863" y="2492376"/>
            <a:ext cx="2474912" cy="366713"/>
            <a:chOff x="2823" y="1763"/>
            <a:chExt cx="1559" cy="231"/>
          </a:xfrm>
        </p:grpSpPr>
        <p:grpSp>
          <p:nvGrpSpPr>
            <p:cNvPr id="49172" name="Group 125"/>
            <p:cNvGrpSpPr/>
            <p:nvPr/>
          </p:nvGrpSpPr>
          <p:grpSpPr bwMode="auto">
            <a:xfrm>
              <a:off x="3075" y="1763"/>
              <a:ext cx="1307" cy="212"/>
              <a:chOff x="2645" y="1815"/>
              <a:chExt cx="944" cy="679"/>
            </a:xfrm>
          </p:grpSpPr>
          <p:sp>
            <p:nvSpPr>
              <p:cNvPr id="49174" name="Rectangle 126"/>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初始化代码</a:t>
                </a:r>
              </a:p>
            </p:txBody>
          </p:sp>
          <p:sp>
            <p:nvSpPr>
              <p:cNvPr id="49175" name="AutoShape 127"/>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49173" name="Freeform 128"/>
            <p:cNvSpPr/>
            <p:nvPr/>
          </p:nvSpPr>
          <p:spPr bwMode="auto">
            <a:xfrm rot="5400000">
              <a:off x="2886" y="1806"/>
              <a:ext cx="125"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9761" name="Rectangle 129"/>
          <p:cNvSpPr>
            <a:spLocks noChangeArrowheads="1"/>
          </p:cNvSpPr>
          <p:nvPr/>
        </p:nvSpPr>
        <p:spPr bwMode="auto">
          <a:xfrm>
            <a:off x="2432051" y="4411664"/>
            <a:ext cx="3960813" cy="2381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9762" name="Rectangle 130"/>
          <p:cNvSpPr>
            <a:spLocks noChangeArrowheads="1"/>
          </p:cNvSpPr>
          <p:nvPr/>
        </p:nvSpPr>
        <p:spPr bwMode="auto">
          <a:xfrm>
            <a:off x="2432051" y="2724151"/>
            <a:ext cx="3960813" cy="2381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9767" name="Rectangle 135"/>
          <p:cNvSpPr>
            <a:spLocks noChangeArrowheads="1"/>
          </p:cNvSpPr>
          <p:nvPr/>
        </p:nvSpPr>
        <p:spPr bwMode="auto">
          <a:xfrm>
            <a:off x="2363788" y="2060576"/>
            <a:ext cx="7727950" cy="3489325"/>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9725"/>
                                        </p:tgtEl>
                                        <p:attrNameLst>
                                          <p:attrName>style.visibility</p:attrName>
                                        </p:attrNameLst>
                                      </p:cBhvr>
                                      <p:to>
                                        <p:strVal val="visible"/>
                                      </p:to>
                                    </p:set>
                                    <p:animEffect transition="in" filter="blinds(horizontal)">
                                      <p:cBhvr>
                                        <p:cTn id="7" dur="500"/>
                                        <p:tgtEl>
                                          <p:spTgt spid="69725"/>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69767"/>
                                        </p:tgtEl>
                                        <p:attrNameLst>
                                          <p:attrName>style.visibility</p:attrName>
                                        </p:attrNameLst>
                                      </p:cBhvr>
                                      <p:to>
                                        <p:strVal val="visible"/>
                                      </p:to>
                                    </p:set>
                                    <p:animEffect transition="in" filter="slide(fromBottom)">
                                      <p:cBhvr>
                                        <p:cTn id="11" dur="500"/>
                                        <p:tgtEl>
                                          <p:spTgt spid="69767"/>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697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69762"/>
                                        </p:tgtEl>
                                        <p:attrNameLst>
                                          <p:attrName>style.visibility</p:attrName>
                                        </p:attrNameLst>
                                      </p:cBhvr>
                                      <p:to>
                                        <p:strVal val="visible"/>
                                      </p:to>
                                    </p:set>
                                    <p:animEffect transition="in" filter="wipe(up)">
                                      <p:cBhvr>
                                        <p:cTn id="19" dur="500"/>
                                        <p:tgtEl>
                                          <p:spTgt spid="69762"/>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69756"/>
                                        </p:tgtEl>
                                        <p:attrNameLst>
                                          <p:attrName>style.visibility</p:attrName>
                                        </p:attrNameLst>
                                      </p:cBhvr>
                                      <p:to>
                                        <p:strVal val="visible"/>
                                      </p:to>
                                    </p:set>
                                    <p:animEffect transition="in" filter="wipe(left)">
                                      <p:cBhvr>
                                        <p:cTn id="23" dur="500"/>
                                        <p:tgtEl>
                                          <p:spTgt spid="69756"/>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69755"/>
                                        </p:tgtEl>
                                        <p:attrNameLst>
                                          <p:attrName>style.visibility</p:attrName>
                                        </p:attrNameLst>
                                      </p:cBhvr>
                                      <p:to>
                                        <p:strVal val="visible"/>
                                      </p:to>
                                    </p:set>
                                    <p:animEffect transition="in" filter="wipe(up)">
                                      <p:cBhvr>
                                        <p:cTn id="27" dur="500"/>
                                        <p:tgtEl>
                                          <p:spTgt spid="69755"/>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69740"/>
                                        </p:tgtEl>
                                        <p:attrNameLst>
                                          <p:attrName>style.visibility</p:attrName>
                                        </p:attrNameLst>
                                      </p:cBhvr>
                                      <p:to>
                                        <p:strVal val="visible"/>
                                      </p:to>
                                    </p:set>
                                    <p:animEffect transition="in" filter="wipe(left)">
                                      <p:cBhvr>
                                        <p:cTn id="31" dur="500"/>
                                        <p:tgtEl>
                                          <p:spTgt spid="69740"/>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69739"/>
                                        </p:tgtEl>
                                        <p:attrNameLst>
                                          <p:attrName>style.visibility</p:attrName>
                                        </p:attrNameLst>
                                      </p:cBhvr>
                                      <p:to>
                                        <p:strVal val="visible"/>
                                      </p:to>
                                    </p:set>
                                    <p:animEffect transition="in" filter="wipe(up)">
                                      <p:cBhvr>
                                        <p:cTn id="35" dur="500"/>
                                        <p:tgtEl>
                                          <p:spTgt spid="69739"/>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69728"/>
                                        </p:tgtEl>
                                        <p:attrNameLst>
                                          <p:attrName>style.visibility</p:attrName>
                                        </p:attrNameLst>
                                      </p:cBhvr>
                                      <p:to>
                                        <p:strVal val="visible"/>
                                      </p:to>
                                    </p:set>
                                    <p:animEffect transition="in" filter="wipe(left)">
                                      <p:cBhvr>
                                        <p:cTn id="39" dur="500"/>
                                        <p:tgtEl>
                                          <p:spTgt spid="6972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69727"/>
                                        </p:tgtEl>
                                        <p:attrNameLst>
                                          <p:attrName>style.visibility</p:attrName>
                                        </p:attrNameLst>
                                      </p:cBhvr>
                                      <p:to>
                                        <p:strVal val="visible"/>
                                      </p:to>
                                    </p:set>
                                    <p:animEffect transition="in" filter="wipe(up)">
                                      <p:cBhvr>
                                        <p:cTn id="44" dur="500"/>
                                        <p:tgtEl>
                                          <p:spTgt spid="69727"/>
                                        </p:tgtEl>
                                      </p:cBhvr>
                                    </p:animEffect>
                                  </p:childTnLst>
                                </p:cTn>
                              </p:par>
                            </p:childTnLst>
                          </p:cTn>
                        </p:par>
                        <p:par>
                          <p:cTn id="45" fill="hold">
                            <p:stCondLst>
                              <p:cond delay="500"/>
                            </p:stCondLst>
                            <p:childTnLst>
                              <p:par>
                                <p:cTn id="46" presetID="22" presetClass="entr" presetSubtype="8" fill="hold" nodeType="afterEffect">
                                  <p:stCondLst>
                                    <p:cond delay="0"/>
                                  </p:stCondLst>
                                  <p:childTnLst>
                                    <p:set>
                                      <p:cBhvr>
                                        <p:cTn id="47" dur="1" fill="hold">
                                          <p:stCondLst>
                                            <p:cond delay="0"/>
                                          </p:stCondLst>
                                        </p:cTn>
                                        <p:tgtEl>
                                          <p:spTgt spid="69765"/>
                                        </p:tgtEl>
                                        <p:attrNameLst>
                                          <p:attrName>style.visibility</p:attrName>
                                        </p:attrNameLst>
                                      </p:cBhvr>
                                      <p:to>
                                        <p:strVal val="visible"/>
                                      </p:to>
                                    </p:set>
                                    <p:animEffect transition="in" filter="wipe(left)">
                                      <p:cBhvr>
                                        <p:cTn id="48" dur="500"/>
                                        <p:tgtEl>
                                          <p:spTgt spid="69765"/>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69738"/>
                                        </p:tgtEl>
                                        <p:attrNameLst>
                                          <p:attrName>style.visibility</p:attrName>
                                        </p:attrNameLst>
                                      </p:cBhvr>
                                      <p:to>
                                        <p:strVal val="visible"/>
                                      </p:to>
                                    </p:set>
                                    <p:animEffect transition="in" filter="wipe(up)">
                                      <p:cBhvr>
                                        <p:cTn id="53" dur="500"/>
                                        <p:tgtEl>
                                          <p:spTgt spid="69738"/>
                                        </p:tgtEl>
                                      </p:cBhvr>
                                    </p:animEffect>
                                  </p:childTnLst>
                                </p:cTn>
                              </p:par>
                            </p:childTnLst>
                          </p:cTn>
                        </p:par>
                        <p:par>
                          <p:cTn id="54" fill="hold">
                            <p:stCondLst>
                              <p:cond delay="500"/>
                            </p:stCondLst>
                            <p:childTnLst>
                              <p:par>
                                <p:cTn id="55" presetID="22" presetClass="entr" presetSubtype="8" fill="hold" nodeType="afterEffect">
                                  <p:stCondLst>
                                    <p:cond delay="0"/>
                                  </p:stCondLst>
                                  <p:childTnLst>
                                    <p:set>
                                      <p:cBhvr>
                                        <p:cTn id="56" dur="1" fill="hold">
                                          <p:stCondLst>
                                            <p:cond delay="0"/>
                                          </p:stCondLst>
                                        </p:cTn>
                                        <p:tgtEl>
                                          <p:spTgt spid="69766"/>
                                        </p:tgtEl>
                                        <p:attrNameLst>
                                          <p:attrName>style.visibility</p:attrName>
                                        </p:attrNameLst>
                                      </p:cBhvr>
                                      <p:to>
                                        <p:strVal val="visible"/>
                                      </p:to>
                                    </p:set>
                                    <p:animEffect transition="in" filter="wipe(left)">
                                      <p:cBhvr>
                                        <p:cTn id="57" dur="500"/>
                                        <p:tgtEl>
                                          <p:spTgt spid="69766"/>
                                        </p:tgtEl>
                                      </p:cBhvr>
                                    </p:animEffect>
                                  </p:childTnLst>
                                </p:cTn>
                              </p:par>
                            </p:childTnLst>
                          </p:cTn>
                        </p:par>
                        <p:par>
                          <p:cTn id="58" fill="hold">
                            <p:stCondLst>
                              <p:cond delay="1000"/>
                            </p:stCondLst>
                            <p:childTnLst>
                              <p:par>
                                <p:cTn id="59" presetID="22" presetClass="entr" presetSubtype="1" fill="hold" grpId="0" nodeType="afterEffect">
                                  <p:stCondLst>
                                    <p:cond delay="0"/>
                                  </p:stCondLst>
                                  <p:childTnLst>
                                    <p:set>
                                      <p:cBhvr>
                                        <p:cTn id="60" dur="1" fill="hold">
                                          <p:stCondLst>
                                            <p:cond delay="0"/>
                                          </p:stCondLst>
                                        </p:cTn>
                                        <p:tgtEl>
                                          <p:spTgt spid="69761"/>
                                        </p:tgtEl>
                                        <p:attrNameLst>
                                          <p:attrName>style.visibility</p:attrName>
                                        </p:attrNameLst>
                                      </p:cBhvr>
                                      <p:to>
                                        <p:strVal val="visible"/>
                                      </p:to>
                                    </p:set>
                                    <p:animEffect transition="in" filter="wipe(up)">
                                      <p:cBhvr>
                                        <p:cTn id="61" dur="500"/>
                                        <p:tgtEl>
                                          <p:spTgt spid="69761"/>
                                        </p:tgtEl>
                                      </p:cBhvr>
                                    </p:animEffect>
                                  </p:childTnLst>
                                </p:cTn>
                              </p:par>
                            </p:childTnLst>
                          </p:cTn>
                        </p:par>
                        <p:par>
                          <p:cTn id="62" fill="hold">
                            <p:stCondLst>
                              <p:cond delay="1500"/>
                            </p:stCondLst>
                            <p:childTnLst>
                              <p:par>
                                <p:cTn id="63" presetID="22" presetClass="entr" presetSubtype="8" fill="hold" nodeType="afterEffect">
                                  <p:stCondLst>
                                    <p:cond delay="0"/>
                                  </p:stCondLst>
                                  <p:childTnLst>
                                    <p:set>
                                      <p:cBhvr>
                                        <p:cTn id="64" dur="1" fill="hold">
                                          <p:stCondLst>
                                            <p:cond delay="0"/>
                                          </p:stCondLst>
                                        </p:cTn>
                                        <p:tgtEl>
                                          <p:spTgt spid="69733"/>
                                        </p:tgtEl>
                                        <p:attrNameLst>
                                          <p:attrName>style.visibility</p:attrName>
                                        </p:attrNameLst>
                                      </p:cBhvr>
                                      <p:to>
                                        <p:strVal val="visible"/>
                                      </p:to>
                                    </p:set>
                                    <p:animEffect transition="in" filter="wipe(left)">
                                      <p:cBhvr>
                                        <p:cTn id="65" dur="500"/>
                                        <p:tgtEl>
                                          <p:spTgt spid="69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725" grpId="0"/>
      <p:bldP spid="69726" grpId="0" animBg="1"/>
      <p:bldP spid="69727" grpId="0" animBg="1"/>
      <p:bldP spid="69738" grpId="0" animBg="1"/>
      <p:bldP spid="69739" grpId="0" animBg="1"/>
      <p:bldP spid="69755" grpId="0" animBg="1"/>
      <p:bldP spid="69761" grpId="0" animBg="1"/>
      <p:bldP spid="69762" grpId="0" animBg="1"/>
      <p:bldP spid="6976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altLang="zh-CN" dirty="0"/>
              <a:t>1.1.4 </a:t>
            </a:r>
            <a:r>
              <a:rPr lang="zh-CN" altLang="en-US" dirty="0"/>
              <a:t>嵌入式系统与</a:t>
            </a:r>
            <a:r>
              <a:rPr lang="en-US" altLang="zh-CN" dirty="0"/>
              <a:t>PC</a:t>
            </a:r>
            <a:r>
              <a:rPr lang="zh-CN" altLang="en-US" dirty="0"/>
              <a:t>机的区别</a:t>
            </a:r>
          </a:p>
        </p:txBody>
      </p:sp>
      <p:sp>
        <p:nvSpPr>
          <p:cNvPr id="15362" name="Rectangle 2"/>
          <p:cNvSpPr>
            <a:spLocks noGrp="1" noChangeArrowheads="1"/>
          </p:cNvSpPr>
          <p:nvPr>
            <p:ph idx="1"/>
          </p:nvPr>
        </p:nvSpPr>
        <p:spPr>
          <a:xfrm>
            <a:off x="610196" y="1728223"/>
            <a:ext cx="10971609" cy="4397544"/>
          </a:xfrm>
        </p:spPr>
        <p:txBody>
          <a:bodyPr>
            <a:normAutofit/>
          </a:bodyPr>
          <a:lstStyle/>
          <a:p>
            <a:pPr>
              <a:lnSpc>
                <a:spcPct val="90000"/>
              </a:lnSpc>
            </a:pPr>
            <a:r>
              <a:rPr lang="zh-CN" altLang="en-US" sz="3200" dirty="0">
                <a:latin typeface="华文新魏" panose="02010800040101010101" pitchFamily="2" charset="-122"/>
                <a:ea typeface="华文新魏" panose="02010800040101010101" pitchFamily="2" charset="-122"/>
              </a:rPr>
              <a:t>嵌入式系统一般是</a:t>
            </a:r>
            <a:r>
              <a:rPr lang="zh-CN" altLang="en-US" sz="3200" dirty="0">
                <a:solidFill>
                  <a:srgbClr val="0070C0"/>
                </a:solidFill>
                <a:latin typeface="华文新魏" panose="02010800040101010101" pitchFamily="2" charset="-122"/>
                <a:ea typeface="华文新魏" panose="02010800040101010101" pitchFamily="2" charset="-122"/>
              </a:rPr>
              <a:t>专用系统</a:t>
            </a:r>
            <a:r>
              <a:rPr lang="zh-CN" altLang="en-US" sz="3200" dirty="0">
                <a:latin typeface="华文新魏" panose="02010800040101010101" pitchFamily="2" charset="-122"/>
                <a:ea typeface="华文新魏" panose="02010800040101010101" pitchFamily="2" charset="-122"/>
              </a:rPr>
              <a:t>，而</a:t>
            </a:r>
            <a:r>
              <a:rPr lang="en-US" altLang="zh-CN" sz="3200" dirty="0">
                <a:latin typeface="华文新魏" panose="02010800040101010101" pitchFamily="2" charset="-122"/>
                <a:ea typeface="华文新魏" panose="02010800040101010101" pitchFamily="2" charset="-122"/>
              </a:rPr>
              <a:t>PC</a:t>
            </a:r>
            <a:r>
              <a:rPr lang="zh-CN" altLang="en-US" sz="3200" dirty="0">
                <a:latin typeface="华文新魏" panose="02010800040101010101" pitchFamily="2" charset="-122"/>
                <a:ea typeface="华文新魏" panose="02010800040101010101" pitchFamily="2" charset="-122"/>
              </a:rPr>
              <a:t>是通用计算平台</a:t>
            </a:r>
          </a:p>
          <a:p>
            <a:pPr>
              <a:lnSpc>
                <a:spcPct val="90000"/>
              </a:lnSpc>
            </a:pPr>
            <a:r>
              <a:rPr lang="zh-CN" altLang="en-US" sz="3200" dirty="0">
                <a:latin typeface="华文新魏" panose="02010800040101010101" pitchFamily="2" charset="-122"/>
                <a:ea typeface="华文新魏" panose="02010800040101010101" pitchFamily="2" charset="-122"/>
              </a:rPr>
              <a:t>嵌入式系统的</a:t>
            </a:r>
            <a:r>
              <a:rPr lang="zh-CN" altLang="en-US" sz="3200" dirty="0">
                <a:solidFill>
                  <a:srgbClr val="00B050"/>
                </a:solidFill>
                <a:latin typeface="华文新魏" panose="02010800040101010101" pitchFamily="2" charset="-122"/>
                <a:ea typeface="华文新魏" panose="02010800040101010101" pitchFamily="2" charset="-122"/>
              </a:rPr>
              <a:t>资源</a:t>
            </a:r>
            <a:r>
              <a:rPr lang="zh-CN" altLang="en-US" sz="3200" dirty="0">
                <a:latin typeface="华文新魏" panose="02010800040101010101" pitchFamily="2" charset="-122"/>
                <a:ea typeface="华文新魏" panose="02010800040101010101" pitchFamily="2" charset="-122"/>
              </a:rPr>
              <a:t>比</a:t>
            </a:r>
            <a:r>
              <a:rPr lang="en-US" altLang="zh-CN" sz="3200" dirty="0">
                <a:latin typeface="华文新魏" panose="02010800040101010101" pitchFamily="2" charset="-122"/>
                <a:ea typeface="华文新魏" panose="02010800040101010101" pitchFamily="2" charset="-122"/>
              </a:rPr>
              <a:t>PC</a:t>
            </a:r>
            <a:r>
              <a:rPr lang="zh-CN" altLang="en-US" sz="3200" dirty="0">
                <a:latin typeface="华文新魏" panose="02010800040101010101" pitchFamily="2" charset="-122"/>
                <a:ea typeface="华文新魏" panose="02010800040101010101" pitchFamily="2" charset="-122"/>
              </a:rPr>
              <a:t>少得多</a:t>
            </a:r>
          </a:p>
          <a:p>
            <a:pPr>
              <a:lnSpc>
                <a:spcPct val="90000"/>
              </a:lnSpc>
            </a:pPr>
            <a:r>
              <a:rPr lang="zh-CN" altLang="en-US" sz="3200" dirty="0">
                <a:latin typeface="华文新魏" panose="02010800040101010101" pitchFamily="2" charset="-122"/>
                <a:ea typeface="华文新魏" panose="02010800040101010101" pitchFamily="2" charset="-122"/>
              </a:rPr>
              <a:t>嵌入式</a:t>
            </a:r>
            <a:r>
              <a:rPr lang="zh-CN" altLang="en-US" sz="3200" dirty="0">
                <a:solidFill>
                  <a:srgbClr val="0070C0"/>
                </a:solidFill>
                <a:latin typeface="华文新魏" panose="02010800040101010101" pitchFamily="2" charset="-122"/>
                <a:ea typeface="华文新魏" panose="02010800040101010101" pitchFamily="2" charset="-122"/>
              </a:rPr>
              <a:t>系统软件故障</a:t>
            </a:r>
            <a:r>
              <a:rPr lang="zh-CN" altLang="en-US" sz="3200" dirty="0">
                <a:latin typeface="华文新魏" panose="02010800040101010101" pitchFamily="2" charset="-122"/>
                <a:ea typeface="华文新魏" panose="02010800040101010101" pitchFamily="2" charset="-122"/>
              </a:rPr>
              <a:t>带来的后果比</a:t>
            </a:r>
            <a:r>
              <a:rPr lang="en-US" altLang="zh-CN" sz="3200" dirty="0">
                <a:latin typeface="华文新魏" panose="02010800040101010101" pitchFamily="2" charset="-122"/>
                <a:ea typeface="华文新魏" panose="02010800040101010101" pitchFamily="2" charset="-122"/>
              </a:rPr>
              <a:t>PC</a:t>
            </a:r>
            <a:r>
              <a:rPr lang="zh-CN" altLang="en-US" sz="3200" dirty="0">
                <a:latin typeface="华文新魏" panose="02010800040101010101" pitchFamily="2" charset="-122"/>
                <a:ea typeface="华文新魏" panose="02010800040101010101" pitchFamily="2" charset="-122"/>
              </a:rPr>
              <a:t>机大得多</a:t>
            </a:r>
          </a:p>
          <a:p>
            <a:pPr>
              <a:lnSpc>
                <a:spcPct val="90000"/>
              </a:lnSpc>
            </a:pPr>
            <a:r>
              <a:rPr lang="zh-CN" altLang="en-US" sz="3200" dirty="0">
                <a:latin typeface="华文新魏" panose="02010800040101010101" pitchFamily="2" charset="-122"/>
                <a:ea typeface="华文新魏" panose="02010800040101010101" pitchFamily="2" charset="-122"/>
              </a:rPr>
              <a:t>嵌入式系统一般采用</a:t>
            </a:r>
            <a:r>
              <a:rPr lang="zh-CN" altLang="en-US" sz="3200" u="sng" dirty="0">
                <a:solidFill>
                  <a:srgbClr val="00B050"/>
                </a:solidFill>
                <a:latin typeface="华文新魏" panose="02010800040101010101" pitchFamily="2" charset="-122"/>
                <a:ea typeface="华文新魏" panose="02010800040101010101" pitchFamily="2" charset="-122"/>
              </a:rPr>
              <a:t>实时操作系统</a:t>
            </a:r>
          </a:p>
          <a:p>
            <a:pPr>
              <a:lnSpc>
                <a:spcPct val="90000"/>
              </a:lnSpc>
            </a:pPr>
            <a:r>
              <a:rPr lang="zh-CN" altLang="en-US" sz="3200" dirty="0">
                <a:latin typeface="华文新魏" panose="02010800040101010101" pitchFamily="2" charset="-122"/>
                <a:ea typeface="华文新魏" panose="02010800040101010101" pitchFamily="2" charset="-122"/>
              </a:rPr>
              <a:t>嵌入式系统大都有</a:t>
            </a:r>
            <a:r>
              <a:rPr lang="zh-CN" altLang="en-US" sz="3200" dirty="0">
                <a:solidFill>
                  <a:srgbClr val="0070C0"/>
                </a:solidFill>
                <a:latin typeface="华文新魏" panose="02010800040101010101" pitchFamily="2" charset="-122"/>
                <a:ea typeface="华文新魏" panose="02010800040101010101" pitchFamily="2" charset="-122"/>
              </a:rPr>
              <a:t>成本、功耗</a:t>
            </a:r>
            <a:r>
              <a:rPr lang="zh-CN" altLang="en-US" sz="3200" dirty="0">
                <a:latin typeface="华文新魏" panose="02010800040101010101" pitchFamily="2" charset="-122"/>
                <a:ea typeface="华文新魏" panose="02010800040101010101" pitchFamily="2" charset="-122"/>
              </a:rPr>
              <a:t>的要求</a:t>
            </a:r>
          </a:p>
          <a:p>
            <a:pPr>
              <a:lnSpc>
                <a:spcPct val="90000"/>
              </a:lnSpc>
            </a:pPr>
            <a:r>
              <a:rPr lang="zh-CN" altLang="en-US" sz="3200" dirty="0">
                <a:latin typeface="华文新魏" panose="02010800040101010101" pitchFamily="2" charset="-122"/>
                <a:ea typeface="华文新魏" panose="02010800040101010101" pitchFamily="2" charset="-122"/>
              </a:rPr>
              <a:t>嵌入式系统得到</a:t>
            </a:r>
            <a:r>
              <a:rPr lang="zh-CN" altLang="en-US" sz="3200" dirty="0">
                <a:solidFill>
                  <a:srgbClr val="00B050"/>
                </a:solidFill>
                <a:latin typeface="华文新魏" panose="02010800040101010101" pitchFamily="2" charset="-122"/>
                <a:ea typeface="华文新魏" panose="02010800040101010101" pitchFamily="2" charset="-122"/>
              </a:rPr>
              <a:t>多种微处理体系</a:t>
            </a:r>
            <a:r>
              <a:rPr lang="zh-CN" altLang="en-US" sz="3200" dirty="0">
                <a:latin typeface="华文新魏" panose="02010800040101010101" pitchFamily="2" charset="-122"/>
                <a:ea typeface="华文新魏" panose="02010800040101010101" pitchFamily="2" charset="-122"/>
              </a:rPr>
              <a:t>的支持</a:t>
            </a:r>
          </a:p>
          <a:p>
            <a:pPr>
              <a:lnSpc>
                <a:spcPct val="90000"/>
              </a:lnSpc>
            </a:pPr>
            <a:r>
              <a:rPr lang="zh-CN" altLang="en-US" sz="3200" dirty="0">
                <a:latin typeface="华文新魏" panose="02010800040101010101" pitchFamily="2" charset="-122"/>
                <a:ea typeface="华文新魏" panose="02010800040101010101" pitchFamily="2" charset="-122"/>
              </a:rPr>
              <a:t>嵌入式系统需要</a:t>
            </a:r>
            <a:r>
              <a:rPr lang="zh-CN" altLang="en-US" sz="3200" dirty="0">
                <a:solidFill>
                  <a:srgbClr val="0070C0"/>
                </a:solidFill>
                <a:latin typeface="华文新魏" panose="02010800040101010101" pitchFamily="2" charset="-122"/>
                <a:ea typeface="华文新魏" panose="02010800040101010101" pitchFamily="2" charset="-122"/>
              </a:rPr>
              <a:t>专用的开发工具</a:t>
            </a:r>
          </a:p>
        </p:txBody>
      </p:sp>
      <p:sp>
        <p:nvSpPr>
          <p:cNvPr id="15364" name="Text Box 4"/>
          <p:cNvSpPr txBox="1">
            <a:spLocks noChangeArrowheads="1"/>
          </p:cNvSpPr>
          <p:nvPr/>
        </p:nvSpPr>
        <p:spPr bwMode="auto">
          <a:xfrm>
            <a:off x="842425" y="1143447"/>
            <a:ext cx="3568606"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3200" b="1" dirty="0">
                <a:solidFill>
                  <a:srgbClr val="FF0000"/>
                </a:solidFill>
                <a:latin typeface="华文新魏" panose="02010800040101010101" pitchFamily="2" charset="-122"/>
                <a:ea typeface="华文新魏" panose="02010800040101010101" pitchFamily="2" charset="-122"/>
              </a:rPr>
              <a:t>嵌入式系统 </a:t>
            </a:r>
            <a:r>
              <a:rPr kumimoji="1" lang="zh-CN" altLang="en-US" sz="3200" b="1" dirty="0">
                <a:solidFill>
                  <a:srgbClr val="FF0000"/>
                </a:solidFill>
                <a:latin typeface="华文新魏" panose="02010800040101010101" pitchFamily="2" charset="-122"/>
                <a:ea typeface="华文新魏" panose="02010800040101010101" pitchFamily="2" charset="-122"/>
                <a:sym typeface="Symbol" panose="05050102010706020507" pitchFamily="18" charset="2"/>
              </a:rPr>
              <a:t> </a:t>
            </a:r>
            <a:r>
              <a:rPr kumimoji="1" lang="en-US" altLang="zh-CN" sz="3200" b="1" dirty="0">
                <a:solidFill>
                  <a:srgbClr val="FF0000"/>
                </a:solidFill>
                <a:latin typeface="华文新魏" panose="02010800040101010101" pitchFamily="2" charset="-122"/>
                <a:ea typeface="华文新魏" panose="02010800040101010101" pitchFamily="2" charset="-122"/>
              </a:rPr>
              <a:t>PC</a:t>
            </a:r>
            <a:r>
              <a:rPr kumimoji="1" lang="zh-CN" altLang="en-US" sz="3200" b="1" dirty="0">
                <a:solidFill>
                  <a:srgbClr val="FF0000"/>
                </a:solidFill>
                <a:latin typeface="华文新魏" panose="02010800040101010101" pitchFamily="2" charset="-122"/>
                <a:ea typeface="华文新魏" panose="02010800040101010101" pitchFamily="2" charset="-122"/>
              </a:rPr>
              <a:t>机</a:t>
            </a:r>
            <a:endParaRPr lang="zh-CN" altLang="en-US" sz="3200" dirty="0">
              <a:solidFill>
                <a:srgbClr val="FF0000"/>
              </a:solidFill>
              <a:latin typeface="华文新魏" panose="02010800040101010101" pitchFamily="2" charset="-122"/>
              <a:ea typeface="华文新魏" panose="02010800040101010101" pitchFamily="2"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nchor="ctr"/>
          <a:lstStyle/>
          <a:p>
            <a:pPr algn="l">
              <a:lnSpc>
                <a:spcPct val="70000"/>
              </a:lnSpc>
            </a:pPr>
            <a:r>
              <a:rPr lang="zh-CN" altLang="en-US" sz="4800">
                <a:solidFill>
                  <a:schemeClr val="accent2"/>
                </a:solidFill>
                <a:ea typeface="隶书" panose="02010509060101010101" pitchFamily="49" charset="-122"/>
              </a:rPr>
              <a:t>实时系统 </a:t>
            </a:r>
          </a:p>
        </p:txBody>
      </p:sp>
      <p:sp>
        <p:nvSpPr>
          <p:cNvPr id="109571" name="Rectangle 3"/>
          <p:cNvSpPr>
            <a:spLocks noChangeArrowheads="1"/>
          </p:cNvSpPr>
          <p:nvPr/>
        </p:nvSpPr>
        <p:spPr bwMode="auto">
          <a:xfrm>
            <a:off x="3404433" y="908050"/>
            <a:ext cx="8281987"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10000"/>
              </a:lnSpc>
              <a:spcBef>
                <a:spcPct val="20000"/>
              </a:spcBef>
              <a:buFontTx/>
              <a:buChar char="•"/>
            </a:pPr>
            <a:r>
              <a:rPr kumimoji="1" lang="en-US" altLang="zh-CN" sz="3600" dirty="0">
                <a:solidFill>
                  <a:srgbClr val="CC0066"/>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POSIX 1003.b</a:t>
            </a:r>
            <a:r>
              <a:rPr kumimoji="1" lang="zh-CN" altLang="en-US" sz="4000" dirty="0">
                <a:solidFill>
                  <a:srgbClr val="CC0066"/>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定义</a:t>
            </a:r>
            <a:r>
              <a:rPr kumimoji="1" lang="zh-CN" altLang="en-US" sz="4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能够在</a:t>
            </a:r>
            <a:r>
              <a:rPr kumimoji="1" lang="zh-CN" altLang="en-US" sz="4000" dirty="0">
                <a:solidFill>
                  <a:srgbClr val="0070C0"/>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限定响应时间</a:t>
            </a:r>
            <a:r>
              <a:rPr kumimoji="1" lang="zh-CN" altLang="en-US" sz="4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内提供</a:t>
            </a:r>
            <a:r>
              <a:rPr kumimoji="1" lang="zh-CN" altLang="en-US" sz="4000" dirty="0">
                <a:solidFill>
                  <a:srgbClr val="00B050"/>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所需水平服务</a:t>
            </a:r>
            <a:r>
              <a:rPr kumimoji="1" lang="zh-CN" altLang="en-US" sz="4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的计算机系统 </a:t>
            </a:r>
          </a:p>
          <a:p>
            <a:pPr algn="just">
              <a:lnSpc>
                <a:spcPct val="110000"/>
              </a:lnSpc>
              <a:spcBef>
                <a:spcPct val="20000"/>
              </a:spcBef>
              <a:buFontTx/>
              <a:buChar char="•"/>
            </a:pPr>
            <a:r>
              <a:rPr kumimoji="1" lang="zh-CN" altLang="en-US" sz="4000" dirty="0">
                <a:solidFill>
                  <a:srgbClr val="CC0066"/>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一般性定义</a:t>
            </a:r>
            <a:r>
              <a:rPr kumimoji="1" lang="zh-CN" altLang="en-US" sz="4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一个实时系统是指计算的正确性不仅取决于程序的逻辑正确性，</a:t>
            </a:r>
            <a:r>
              <a:rPr kumimoji="1" lang="zh-CN" altLang="en-US" sz="4000" dirty="0">
                <a:solidFill>
                  <a:srgbClr val="00B050"/>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也取决于结果产生的时间</a:t>
            </a:r>
            <a:r>
              <a:rPr kumimoji="1" lang="zh-CN" altLang="en-US" sz="4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：如果系统的时间约束条件得不到满足，将会发生系统</a:t>
            </a:r>
            <a:r>
              <a:rPr kumimoji="1" lang="zh-CN" altLang="en-US" sz="4000" dirty="0">
                <a:solidFill>
                  <a:srgbClr val="FF0000"/>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出错</a:t>
            </a:r>
            <a:r>
              <a:rPr kumimoji="1" lang="zh-CN" altLang="en-US" sz="4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p>
        </p:txBody>
      </p:sp>
      <p:sp>
        <p:nvSpPr>
          <p:cNvPr id="2" name="云形标注 1"/>
          <p:cNvSpPr/>
          <p:nvPr/>
        </p:nvSpPr>
        <p:spPr bwMode="auto">
          <a:xfrm>
            <a:off x="260400" y="2989748"/>
            <a:ext cx="2714812" cy="1950742"/>
          </a:xfrm>
          <a:prstGeom prst="cloudCallout">
            <a:avLst>
              <a:gd name="adj1" fmla="val 86999"/>
              <a:gd name="adj2" fmla="val -126567"/>
            </a:avLst>
          </a:prstGeom>
          <a:solidFill>
            <a:srgbClr val="0070C0"/>
          </a:solidFill>
          <a:ln w="2540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lstStyle/>
          <a:p>
            <a:pPr algn="ctr" defTabSz="914400" eaLnBrk="0" fontAlgn="base" hangingPunct="0">
              <a:spcBef>
                <a:spcPct val="0"/>
              </a:spcBef>
              <a:spcAft>
                <a:spcPct val="0"/>
              </a:spcAft>
            </a:pPr>
            <a:r>
              <a:rPr lang="zh-CN" altLang="en-US" sz="2400" dirty="0">
                <a:solidFill>
                  <a:srgbClr val="FFFF00"/>
                </a:solidFill>
              </a:rPr>
              <a:t>一个用于实时</a:t>
            </a:r>
            <a:endParaRPr lang="en-US" altLang="zh-CN" sz="2400" dirty="0">
              <a:solidFill>
                <a:srgbClr val="FFFF00"/>
              </a:solidFill>
            </a:endParaRPr>
          </a:p>
          <a:p>
            <a:pPr algn="ctr" defTabSz="914400" eaLnBrk="0" fontAlgn="base" hangingPunct="0">
              <a:spcBef>
                <a:spcPct val="0"/>
              </a:spcBef>
              <a:spcAft>
                <a:spcPct val="0"/>
              </a:spcAft>
            </a:pPr>
            <a:r>
              <a:rPr lang="zh-CN" altLang="en-US" sz="2400" dirty="0">
                <a:solidFill>
                  <a:srgbClr val="FFFF00"/>
                </a:solidFill>
              </a:rPr>
              <a:t>编程的标准</a:t>
            </a:r>
            <a:endParaRPr kumimoji="0" lang="zh-CN" altLang="en-US" sz="2400" b="1" i="0" u="none" strike="noStrike" cap="none" normalizeH="0" baseline="0" dirty="0">
              <a:ln>
                <a:noFill/>
              </a:ln>
              <a:solidFill>
                <a:srgbClr val="FFFF00"/>
              </a:solidFill>
              <a:effectLst/>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57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nchor="ctr"/>
          <a:lstStyle/>
          <a:p>
            <a:pPr algn="l">
              <a:lnSpc>
                <a:spcPct val="70000"/>
              </a:lnSpc>
            </a:pPr>
            <a:r>
              <a:rPr lang="zh-CN" altLang="en-US" sz="4400" dirty="0">
                <a:solidFill>
                  <a:srgbClr val="F5A02F"/>
                </a:solidFill>
                <a:ea typeface="隶书" panose="02010509060101010101" pitchFamily="49" charset="-122"/>
              </a:rPr>
              <a:t>特别注意 </a:t>
            </a:r>
          </a:p>
        </p:txBody>
      </p:sp>
      <p:sp>
        <p:nvSpPr>
          <p:cNvPr id="3" name="内容占位符 2"/>
          <p:cNvSpPr>
            <a:spLocks noGrp="1"/>
          </p:cNvSpPr>
          <p:nvPr>
            <p:ph idx="1"/>
          </p:nvPr>
        </p:nvSpPr>
        <p:spPr/>
        <p:txBody>
          <a:bodyPr/>
          <a:lstStyle/>
          <a:p>
            <a:endParaRPr lang="zh-CN" altLang="en-US"/>
          </a:p>
        </p:txBody>
      </p:sp>
      <p:sp>
        <p:nvSpPr>
          <p:cNvPr id="110595" name="Rectangle 3"/>
          <p:cNvSpPr>
            <a:spLocks noChangeArrowheads="1"/>
          </p:cNvSpPr>
          <p:nvPr/>
        </p:nvSpPr>
        <p:spPr bwMode="auto">
          <a:xfrm>
            <a:off x="602615" y="1372235"/>
            <a:ext cx="10815955" cy="5255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40000"/>
              </a:lnSpc>
              <a:spcBef>
                <a:spcPct val="20000"/>
              </a:spcBef>
            </a:pPr>
            <a:r>
              <a:rPr kumimoji="1" lang="zh-CN" altLang="en-US" sz="48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kumimoji="1" lang="zh-CN" altLang="en-US" sz="4800" dirty="0">
                <a:solidFill>
                  <a:srgbClr val="CC0066"/>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实时</a:t>
            </a:r>
            <a:r>
              <a:rPr kumimoji="1" lang="zh-CN" altLang="en-US" sz="48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并不等于快！它是一个相对的概念，确切定义应该是</a:t>
            </a:r>
            <a:r>
              <a:rPr kumimoji="1" lang="zh-CN" altLang="en-US" sz="4800" dirty="0">
                <a:solidFill>
                  <a:srgbClr val="FF0066"/>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“及时”</a:t>
            </a:r>
            <a:r>
              <a:rPr kumimoji="1" lang="zh-CN" altLang="en-US" sz="48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，即在系统允许的时间范围内完成任务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nchor="ctr">
            <a:normAutofit fontScale="90000"/>
          </a:bodyPr>
          <a:lstStyle/>
          <a:p>
            <a:pPr algn="l">
              <a:lnSpc>
                <a:spcPct val="70000"/>
              </a:lnSpc>
            </a:pPr>
            <a:r>
              <a:rPr lang="zh-CN" altLang="en-US" sz="4400">
                <a:solidFill>
                  <a:srgbClr val="F5A02F"/>
                </a:solidFill>
                <a:ea typeface="隶书" panose="02010509060101010101" pitchFamily="49" charset="-122"/>
              </a:rPr>
              <a:t>实时系统衡量指标 </a:t>
            </a:r>
          </a:p>
        </p:txBody>
      </p:sp>
      <p:sp>
        <p:nvSpPr>
          <p:cNvPr id="3" name="内容占位符 2"/>
          <p:cNvSpPr>
            <a:spLocks noGrp="1"/>
          </p:cNvSpPr>
          <p:nvPr>
            <p:ph idx="1"/>
          </p:nvPr>
        </p:nvSpPr>
        <p:spPr/>
        <p:txBody>
          <a:bodyPr/>
          <a:lstStyle/>
          <a:p>
            <a:endParaRPr lang="zh-CN" altLang="en-US"/>
          </a:p>
        </p:txBody>
      </p:sp>
      <p:sp>
        <p:nvSpPr>
          <p:cNvPr id="111619" name="Rectangle 3">
            <a:hlinkClick r:id="rId2" action="ppaction://hlinksldjump"/>
          </p:cNvPr>
          <p:cNvSpPr>
            <a:spLocks noChangeArrowheads="1"/>
          </p:cNvSpPr>
          <p:nvPr/>
        </p:nvSpPr>
        <p:spPr bwMode="auto">
          <a:xfrm>
            <a:off x="3935413" y="1773239"/>
            <a:ext cx="4248150" cy="324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spcBef>
                <a:spcPct val="10000"/>
              </a:spcBef>
              <a:buClr>
                <a:schemeClr val="tx2"/>
              </a:buClr>
              <a:buSzPct val="90000"/>
              <a:buFontTx/>
              <a:buChar char="•"/>
            </a:pPr>
            <a:r>
              <a:rPr kumimoji="1" lang="zh-CN" altLang="en-US" sz="4400">
                <a:solidFill>
                  <a:schemeClr val="tx2"/>
                </a:solidFill>
                <a:latin typeface="Times New Roman" panose="02020603050405020304" pitchFamily="18" charset="0"/>
                <a:ea typeface="隶书" panose="02010509060101010101" pitchFamily="49" charset="-122"/>
              </a:rPr>
              <a:t>响应时间 </a:t>
            </a:r>
          </a:p>
          <a:p>
            <a:pPr>
              <a:lnSpc>
                <a:spcPct val="150000"/>
              </a:lnSpc>
              <a:spcBef>
                <a:spcPct val="10000"/>
              </a:spcBef>
              <a:buClr>
                <a:schemeClr val="tx2"/>
              </a:buClr>
              <a:buSzPct val="90000"/>
              <a:buFontTx/>
              <a:buChar char="•"/>
            </a:pPr>
            <a:r>
              <a:rPr kumimoji="1" lang="zh-CN" altLang="en-US" sz="4400">
                <a:solidFill>
                  <a:schemeClr val="tx2"/>
                </a:solidFill>
                <a:latin typeface="Times New Roman" panose="02020603050405020304" pitchFamily="18" charset="0"/>
                <a:ea typeface="隶书" panose="02010509060101010101" pitchFamily="49" charset="-122"/>
              </a:rPr>
              <a:t>吞吐量 </a:t>
            </a:r>
          </a:p>
          <a:p>
            <a:pPr>
              <a:lnSpc>
                <a:spcPct val="150000"/>
              </a:lnSpc>
              <a:spcBef>
                <a:spcPct val="10000"/>
              </a:spcBef>
              <a:buClr>
                <a:schemeClr val="tx2"/>
              </a:buClr>
              <a:buSzPct val="90000"/>
              <a:buFontTx/>
              <a:buChar char="•"/>
            </a:pPr>
            <a:r>
              <a:rPr kumimoji="1" lang="zh-CN" altLang="en-US" sz="4400">
                <a:solidFill>
                  <a:schemeClr val="tx2"/>
                </a:solidFill>
                <a:latin typeface="Times New Roman" panose="02020603050405020304" pitchFamily="18" charset="0"/>
                <a:ea typeface="隶书" panose="02010509060101010101" pitchFamily="49" charset="-122"/>
              </a:rPr>
              <a:t>生存时间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xfrm>
            <a:off x="608965" y="188595"/>
            <a:ext cx="4852035" cy="777875"/>
          </a:xfrm>
        </p:spPr>
        <p:txBody>
          <a:bodyPr anchor="ctr">
            <a:normAutofit fontScale="90000"/>
          </a:bodyPr>
          <a:lstStyle/>
          <a:p>
            <a:pPr algn="l">
              <a:lnSpc>
                <a:spcPct val="70000"/>
              </a:lnSpc>
            </a:pPr>
            <a:r>
              <a:rPr lang="zh-CN" altLang="en-US" sz="4400">
                <a:solidFill>
                  <a:srgbClr val="F5A02F"/>
                </a:solidFill>
                <a:effectLst>
                  <a:outerShdw blurRad="38100" dist="38100" dir="2700000" algn="tl">
                    <a:srgbClr val="000000">
                      <a:alpha val="43137"/>
                    </a:srgbClr>
                  </a:outerShdw>
                </a:effectLst>
                <a:ea typeface="隶书" panose="02010509060101010101" pitchFamily="49" charset="-122"/>
              </a:rPr>
              <a:t>嵌入式系统的实时性</a:t>
            </a:r>
          </a:p>
        </p:txBody>
      </p:sp>
      <p:sp>
        <p:nvSpPr>
          <p:cNvPr id="3" name="内容占位符 2"/>
          <p:cNvSpPr>
            <a:spLocks noGrp="1"/>
          </p:cNvSpPr>
          <p:nvPr>
            <p:ph idx="1"/>
          </p:nvPr>
        </p:nvSpPr>
        <p:spPr/>
        <p:txBody>
          <a:bodyPr/>
          <a:lstStyle/>
          <a:p>
            <a:endParaRPr lang="zh-CN" altLang="en-US"/>
          </a:p>
        </p:txBody>
      </p:sp>
      <p:sp>
        <p:nvSpPr>
          <p:cNvPr id="112643" name="Rectangle 3">
            <a:hlinkClick r:id="rId2" action="ppaction://hlinksldjump"/>
          </p:cNvPr>
          <p:cNvSpPr>
            <a:spLocks noChangeArrowheads="1"/>
          </p:cNvSpPr>
          <p:nvPr/>
        </p:nvSpPr>
        <p:spPr bwMode="auto">
          <a:xfrm>
            <a:off x="838200" y="1673225"/>
            <a:ext cx="9095105" cy="3484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20000"/>
              </a:lnSpc>
              <a:spcBef>
                <a:spcPct val="10000"/>
              </a:spcBef>
              <a:buClr>
                <a:schemeClr val="tx2"/>
              </a:buClr>
              <a:buSzPct val="90000"/>
            </a:pPr>
            <a:r>
              <a:rPr kumimoji="1" lang="en-US" altLang="zh-CN" sz="72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kumimoji="1" lang="zh-CN" altLang="en-US" sz="48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从广义概念上讲，嵌入式系统都可以看成是一个</a:t>
            </a:r>
            <a:r>
              <a:rPr kumimoji="1" lang="zh-CN" altLang="en-US" sz="4800" dirty="0">
                <a:solidFill>
                  <a:srgbClr val="FF0000"/>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实时系统</a:t>
            </a:r>
            <a:r>
              <a:rPr kumimoji="1" lang="zh-CN" altLang="en-US" sz="48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kumimoji="1" lang="zh-CN" altLang="en-US" sz="72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a:noFill/>
        </p:spPr>
        <p:txBody>
          <a:bodyPr/>
          <a:lstStyle/>
          <a:p>
            <a:r>
              <a:rPr lang="zh-CN" altLang="en-US"/>
              <a:t>嵌入式实时操作系统</a:t>
            </a:r>
          </a:p>
        </p:txBody>
      </p:sp>
      <p:sp>
        <p:nvSpPr>
          <p:cNvPr id="144387" name="Rectangle 3"/>
          <p:cNvSpPr>
            <a:spLocks noGrp="1" noChangeArrowheads="1"/>
          </p:cNvSpPr>
          <p:nvPr>
            <p:ph idx="1"/>
          </p:nvPr>
        </p:nvSpPr>
        <p:spPr>
          <a:noFill/>
        </p:spPr>
        <p:txBody>
          <a:bodyPr/>
          <a:lstStyle/>
          <a:p>
            <a:r>
              <a:rPr lang="zh-CN" altLang="en-US"/>
              <a:t>实时操作系统的优缺点</a:t>
            </a:r>
          </a:p>
        </p:txBody>
      </p:sp>
      <p:sp>
        <p:nvSpPr>
          <p:cNvPr id="144388" name="Text Box 4"/>
          <p:cNvSpPr txBox="1">
            <a:spLocks noChangeArrowheads="1"/>
          </p:cNvSpPr>
          <p:nvPr/>
        </p:nvSpPr>
        <p:spPr bwMode="auto">
          <a:xfrm>
            <a:off x="918845" y="2202180"/>
            <a:ext cx="10374630" cy="413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r>
              <a:rPr kumimoji="1" lang="en-US" altLang="zh-CN" sz="2800" dirty="0">
                <a:solidFill>
                  <a:srgbClr val="FF0066"/>
                </a:solidFill>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rPr>
              <a:t> </a:t>
            </a:r>
            <a:r>
              <a:rPr kumimoji="1" lang="zh-CN" altLang="en-US" sz="2800" dirty="0">
                <a:solidFill>
                  <a:srgbClr val="FF0066"/>
                </a:solidFill>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rPr>
              <a:t>优点</a:t>
            </a:r>
            <a:r>
              <a:rPr kumimoji="1" lang="zh-CN" altLang="en-US" sz="2800" dirty="0">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rPr>
              <a:t>：在嵌入式实时操作系统环境下开发实时应用程序使程序的</a:t>
            </a:r>
            <a:r>
              <a:rPr kumimoji="1" lang="zh-CN" altLang="en-US" sz="2800" dirty="0">
                <a:solidFill>
                  <a:schemeClr val="hlink"/>
                </a:solidFill>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rPr>
              <a:t>设计和扩展变得容易</a:t>
            </a:r>
            <a:r>
              <a:rPr kumimoji="1" lang="zh-CN" altLang="en-US" sz="2800" dirty="0">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rPr>
              <a:t>，不需要大的改动就可以增加新的功能。通过将应用程序分割成若干独立的任务模块，使应用程序的设计过程大为</a:t>
            </a:r>
            <a:r>
              <a:rPr kumimoji="1" lang="zh-CN" altLang="en-US" sz="2800" dirty="0">
                <a:solidFill>
                  <a:schemeClr val="hlink"/>
                </a:solidFill>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rPr>
              <a:t>简化</a:t>
            </a:r>
            <a:r>
              <a:rPr kumimoji="1" lang="zh-CN" altLang="en-US" sz="2800" dirty="0">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rPr>
              <a:t>；而且对实时性要求苛刻的事件都得到了快速、可靠的处理。通过有效的系统服务，嵌入式实时操作系统使得系统资源得到更好的利用。</a:t>
            </a:r>
          </a:p>
          <a:p>
            <a:endParaRPr kumimoji="1" lang="zh-CN" altLang="en-US" sz="1200" dirty="0">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endParaRPr>
          </a:p>
          <a:p>
            <a:r>
              <a:rPr kumimoji="1" lang="zh-CN" altLang="en-US" sz="2800" dirty="0">
                <a:solidFill>
                  <a:srgbClr val="FF0066"/>
                </a:solidFill>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rPr>
              <a:t>缺点</a:t>
            </a:r>
            <a:r>
              <a:rPr kumimoji="1" lang="zh-CN" altLang="en-US" sz="2800" dirty="0">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rPr>
              <a:t>：但是，使用嵌入式实时操作系统还需要额外的</a:t>
            </a:r>
            <a:r>
              <a:rPr kumimoji="1" lang="en-US" altLang="zh-CN" sz="2800" dirty="0">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rPr>
              <a:t>ROM/RAM</a:t>
            </a:r>
            <a:r>
              <a:rPr kumimoji="1" lang="zh-CN" altLang="en-US" sz="2800" dirty="0">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rPr>
              <a:t>开销，</a:t>
            </a:r>
            <a:r>
              <a:rPr kumimoji="1" lang="en-US" altLang="zh-CN" sz="2800" dirty="0">
                <a:solidFill>
                  <a:srgbClr val="FF0066"/>
                </a:solidFill>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rPr>
              <a:t>2~5%</a:t>
            </a:r>
            <a:r>
              <a:rPr kumimoji="1" lang="zh-CN" altLang="en-US" sz="2800" dirty="0">
                <a:solidFill>
                  <a:srgbClr val="FF0066"/>
                </a:solidFill>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rPr>
              <a:t>的</a:t>
            </a:r>
            <a:r>
              <a:rPr kumimoji="1" lang="en-US" altLang="zh-CN" sz="2800" dirty="0">
                <a:solidFill>
                  <a:srgbClr val="FF0066"/>
                </a:solidFill>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rPr>
              <a:t>CPU</a:t>
            </a:r>
            <a:r>
              <a:rPr kumimoji="1" lang="zh-CN" altLang="en-US" sz="2800" dirty="0">
                <a:solidFill>
                  <a:srgbClr val="FF0066"/>
                </a:solidFill>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rPr>
              <a:t>额外负荷</a:t>
            </a:r>
            <a:r>
              <a:rPr kumimoji="1" lang="zh-CN" altLang="en-US" sz="2800" dirty="0">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rPr>
              <a:t>，以及内核的费用。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44387">
                                            <p:txEl>
                                              <p:pRg st="0" end="0"/>
                                            </p:txEl>
                                          </p:spTgt>
                                        </p:tgtEl>
                                        <p:attrNameLst>
                                          <p:attrName>style.visibility</p:attrName>
                                        </p:attrNameLst>
                                      </p:cBhvr>
                                      <p:to>
                                        <p:strVal val="visible"/>
                                      </p:to>
                                    </p:set>
                                    <p:anim calcmode="lin" valueType="num">
                                      <p:cBhvr additive="base">
                                        <p:cTn id="7" dur="500" fill="hold"/>
                                        <p:tgtEl>
                                          <p:spTgt spid="14438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44387">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7" presetClass="entr" presetSubtype="0" fill="hold" grpId="0" nodeType="afterEffect">
                                  <p:stCondLst>
                                    <p:cond delay="0"/>
                                  </p:stCondLst>
                                  <p:childTnLst>
                                    <p:set>
                                      <p:cBhvr>
                                        <p:cTn id="11" dur="1" fill="hold">
                                          <p:stCondLst>
                                            <p:cond delay="0"/>
                                          </p:stCondLst>
                                        </p:cTn>
                                        <p:tgtEl>
                                          <p:spTgt spid="144388"/>
                                        </p:tgtEl>
                                        <p:attrNameLst>
                                          <p:attrName>style.visibility</p:attrName>
                                        </p:attrNameLst>
                                      </p:cBhvr>
                                      <p:to>
                                        <p:strVal val="visible"/>
                                      </p:to>
                                    </p:set>
                                    <p:animEffect transition="in" filter="fade">
                                      <p:cBhvr>
                                        <p:cTn id="12" dur="1000"/>
                                        <p:tgtEl>
                                          <p:spTgt spid="144388"/>
                                        </p:tgtEl>
                                      </p:cBhvr>
                                    </p:animEffect>
                                    <p:anim calcmode="lin" valueType="num">
                                      <p:cBhvr>
                                        <p:cTn id="13" dur="1000" fill="hold"/>
                                        <p:tgtEl>
                                          <p:spTgt spid="144388"/>
                                        </p:tgtEl>
                                        <p:attrNameLst>
                                          <p:attrName>ppt_x</p:attrName>
                                        </p:attrNameLst>
                                      </p:cBhvr>
                                      <p:tavLst>
                                        <p:tav tm="0">
                                          <p:val>
                                            <p:strVal val="#ppt_x"/>
                                          </p:val>
                                        </p:tav>
                                        <p:tav tm="100000">
                                          <p:val>
                                            <p:strVal val="#ppt_x"/>
                                          </p:val>
                                        </p:tav>
                                      </p:tavLst>
                                    </p:anim>
                                    <p:anim calcmode="lin" valueType="num">
                                      <p:cBhvr>
                                        <p:cTn id="14" dur="900" decel="100000" fill="hold"/>
                                        <p:tgtEl>
                                          <p:spTgt spid="144388"/>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14438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7" grpId="0" build="p"/>
      <p:bldP spid="144388"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nchor="ctr"/>
          <a:lstStyle/>
          <a:p>
            <a:pPr algn="l">
              <a:lnSpc>
                <a:spcPct val="70000"/>
              </a:lnSpc>
            </a:pPr>
            <a:r>
              <a:rPr lang="zh-CN" altLang="en-US" sz="4400" dirty="0">
                <a:solidFill>
                  <a:schemeClr val="tx1"/>
                </a:solidFill>
                <a:ea typeface="隶书" panose="02010509060101010101" pitchFamily="49" charset="-122"/>
              </a:rPr>
              <a:t>多种多样 </a:t>
            </a:r>
          </a:p>
        </p:txBody>
      </p:sp>
      <p:sp>
        <p:nvSpPr>
          <p:cNvPr id="3" name="内容占位符 2"/>
          <p:cNvSpPr>
            <a:spLocks noGrp="1"/>
          </p:cNvSpPr>
          <p:nvPr>
            <p:ph idx="1"/>
          </p:nvPr>
        </p:nvSpPr>
        <p:spPr/>
        <p:txBody>
          <a:bodyPr/>
          <a:lstStyle/>
          <a:p>
            <a:endParaRPr lang="zh-CN" altLang="en-US"/>
          </a:p>
        </p:txBody>
      </p:sp>
      <p:sp>
        <p:nvSpPr>
          <p:cNvPr id="117763" name="Rectangle 3">
            <a:hlinkClick r:id="rId2" action="ppaction://hlinksldjump"/>
          </p:cNvPr>
          <p:cNvSpPr>
            <a:spLocks noChangeArrowheads="1"/>
          </p:cNvSpPr>
          <p:nvPr/>
        </p:nvSpPr>
        <p:spPr bwMode="auto">
          <a:xfrm>
            <a:off x="2640013" y="1268414"/>
            <a:ext cx="7416800" cy="496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spcBef>
                <a:spcPct val="10000"/>
              </a:spcBef>
              <a:buClr>
                <a:schemeClr val="tx2"/>
              </a:buClr>
              <a:buSzPct val="90000"/>
              <a:buFontTx/>
              <a:buChar char="•"/>
            </a:pPr>
            <a:r>
              <a:rPr kumimoji="1" lang="zh-CN" altLang="en-US" sz="4400">
                <a:solidFill>
                  <a:schemeClr val="tx2"/>
                </a:solidFill>
                <a:latin typeface="Times New Roman" panose="02020603050405020304" pitchFamily="18" charset="0"/>
                <a:ea typeface="隶书" panose="02010509060101010101" pitchFamily="49" charset="-122"/>
              </a:rPr>
              <a:t>嵌入式处理器种类繁多</a:t>
            </a:r>
          </a:p>
          <a:p>
            <a:pPr>
              <a:lnSpc>
                <a:spcPct val="110000"/>
              </a:lnSpc>
              <a:spcBef>
                <a:spcPct val="10000"/>
              </a:spcBef>
              <a:buClr>
                <a:schemeClr val="tx2"/>
              </a:buClr>
              <a:buSzPct val="90000"/>
              <a:buFontTx/>
              <a:buChar char="•"/>
            </a:pPr>
            <a:r>
              <a:rPr kumimoji="1" lang="zh-CN" altLang="en-US" sz="4400">
                <a:solidFill>
                  <a:schemeClr val="tx2"/>
                </a:solidFill>
                <a:latin typeface="Times New Roman" panose="02020603050405020304" pitchFamily="18" charset="0"/>
                <a:ea typeface="隶书" panose="02010509060101010101" pitchFamily="49" charset="-122"/>
              </a:rPr>
              <a:t>外设随应用领域变化</a:t>
            </a:r>
          </a:p>
          <a:p>
            <a:pPr>
              <a:lnSpc>
                <a:spcPct val="110000"/>
              </a:lnSpc>
              <a:spcBef>
                <a:spcPct val="10000"/>
              </a:spcBef>
              <a:buClr>
                <a:schemeClr val="tx2"/>
              </a:buClr>
              <a:buSzPct val="90000"/>
              <a:buFontTx/>
              <a:buChar char="•"/>
            </a:pPr>
            <a:r>
              <a:rPr kumimoji="1" lang="zh-CN" altLang="en-US" sz="4400">
                <a:solidFill>
                  <a:schemeClr val="tx2"/>
                </a:solidFill>
                <a:latin typeface="Times New Roman" panose="02020603050405020304" pitchFamily="18" charset="0"/>
                <a:ea typeface="隶书" panose="02010509060101010101" pitchFamily="49" charset="-122"/>
              </a:rPr>
              <a:t>操作系统五花八门</a:t>
            </a:r>
          </a:p>
          <a:p>
            <a:pPr>
              <a:lnSpc>
                <a:spcPct val="110000"/>
              </a:lnSpc>
              <a:spcBef>
                <a:spcPct val="10000"/>
              </a:spcBef>
              <a:buClr>
                <a:schemeClr val="tx2"/>
              </a:buClr>
              <a:buSzPct val="90000"/>
              <a:buFontTx/>
              <a:buChar char="•"/>
            </a:pPr>
            <a:r>
              <a:rPr kumimoji="1" lang="zh-CN" altLang="en-US" sz="4400">
                <a:solidFill>
                  <a:schemeClr val="tx2"/>
                </a:solidFill>
                <a:latin typeface="Times New Roman" panose="02020603050405020304" pitchFamily="18" charset="0"/>
                <a:ea typeface="隶书" panose="02010509060101010101" pitchFamily="49" charset="-122"/>
              </a:rPr>
              <a:t>嵌入式开发工具不一</a:t>
            </a:r>
          </a:p>
          <a:p>
            <a:pPr>
              <a:lnSpc>
                <a:spcPct val="110000"/>
              </a:lnSpc>
              <a:spcBef>
                <a:spcPct val="10000"/>
              </a:spcBef>
              <a:buClr>
                <a:schemeClr val="tx2"/>
              </a:buClr>
              <a:buSzPct val="90000"/>
              <a:buFontTx/>
              <a:buChar char="•"/>
            </a:pPr>
            <a:r>
              <a:rPr kumimoji="1" lang="zh-CN" altLang="en-US" sz="4400">
                <a:solidFill>
                  <a:schemeClr val="tx2"/>
                </a:solidFill>
                <a:latin typeface="Times New Roman" panose="02020603050405020304" pitchFamily="18" charset="0"/>
                <a:ea typeface="隶书" panose="02010509060101010101" pitchFamily="49" charset="-122"/>
              </a:rPr>
              <a:t>嵌入式系统实时性多样化</a:t>
            </a:r>
          </a:p>
          <a:p>
            <a:pPr>
              <a:lnSpc>
                <a:spcPct val="110000"/>
              </a:lnSpc>
              <a:spcBef>
                <a:spcPct val="10000"/>
              </a:spcBef>
              <a:buClr>
                <a:schemeClr val="tx2"/>
              </a:buClr>
              <a:buSzPct val="90000"/>
              <a:buFontTx/>
              <a:buChar char="•"/>
            </a:pPr>
            <a:r>
              <a:rPr kumimoji="1" lang="zh-CN" altLang="en-US" sz="4400">
                <a:solidFill>
                  <a:schemeClr val="tx2"/>
                </a:solidFill>
                <a:latin typeface="Times New Roman" panose="02020603050405020304" pitchFamily="18" charset="0"/>
                <a:ea typeface="隶书" panose="02010509060101010101" pitchFamily="49" charset="-122"/>
              </a:rPr>
              <a:t>应用领域广泛</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考核方式及成绩评定方法</a:t>
            </a:r>
            <a:endParaRPr lang="zh-CN" altLang="en-US" dirty="0"/>
          </a:p>
        </p:txBody>
      </p:sp>
      <p:sp>
        <p:nvSpPr>
          <p:cNvPr id="3" name="内容占位符 2"/>
          <p:cNvSpPr>
            <a:spLocks noGrp="1"/>
          </p:cNvSpPr>
          <p:nvPr>
            <p:ph idx="1"/>
          </p:nvPr>
        </p:nvSpPr>
        <p:spPr/>
        <p:txBody>
          <a:bodyPr>
            <a:normAutofit/>
          </a:bodyPr>
          <a:lstStyle/>
          <a:p>
            <a:r>
              <a:rPr lang="zh-CN" altLang="zh-CN" sz="4400" b="1" dirty="0">
                <a:latin typeface="仿宋" panose="02010609060101010101" pitchFamily="49" charset="-122"/>
                <a:ea typeface="仿宋" panose="02010609060101010101" pitchFamily="49" charset="-122"/>
                <a:cs typeface="微软雅黑" panose="020B0503020204020204" pitchFamily="34" charset="-122"/>
              </a:rPr>
              <a:t>考核方式：开卷考试 ； </a:t>
            </a:r>
            <a:endParaRPr lang="en-US" altLang="zh-CN" sz="4400" b="1" dirty="0">
              <a:latin typeface="仿宋" panose="02010609060101010101" pitchFamily="49" charset="-122"/>
              <a:ea typeface="仿宋" panose="02010609060101010101" pitchFamily="49" charset="-122"/>
              <a:cs typeface="微软雅黑" panose="020B0503020204020204" pitchFamily="34" charset="-122"/>
            </a:endParaRPr>
          </a:p>
          <a:p>
            <a:endParaRPr lang="en-US" altLang="zh-CN" sz="4400" b="1" dirty="0">
              <a:latin typeface="仿宋" panose="02010609060101010101" pitchFamily="49" charset="-122"/>
              <a:ea typeface="仿宋" panose="02010609060101010101" pitchFamily="49" charset="-122"/>
              <a:cs typeface="微软雅黑" panose="020B0503020204020204" pitchFamily="34" charset="-122"/>
            </a:endParaRPr>
          </a:p>
          <a:p>
            <a:r>
              <a:rPr lang="zh-CN" altLang="zh-CN" sz="4400" b="1" dirty="0">
                <a:latin typeface="仿宋" panose="02010609060101010101" pitchFamily="49" charset="-122"/>
                <a:ea typeface="仿宋" panose="02010609060101010101" pitchFamily="49" charset="-122"/>
                <a:cs typeface="微软雅黑" panose="020B0503020204020204" pitchFamily="34" charset="-122"/>
              </a:rPr>
              <a:t>成绩评定方法：总成绩</a:t>
            </a:r>
            <a:r>
              <a:rPr lang="en-US" altLang="zh-CN" sz="4400" b="1" dirty="0">
                <a:latin typeface="仿宋" panose="02010609060101010101" pitchFamily="49" charset="-122"/>
                <a:ea typeface="仿宋" panose="02010609060101010101" pitchFamily="49" charset="-122"/>
                <a:cs typeface="微软雅黑" panose="020B0503020204020204" pitchFamily="34" charset="-122"/>
              </a:rPr>
              <a:t>=</a:t>
            </a:r>
            <a:r>
              <a:rPr lang="zh-CN" altLang="zh-CN" sz="4400" b="1" dirty="0">
                <a:latin typeface="仿宋" panose="02010609060101010101" pitchFamily="49" charset="-122"/>
                <a:ea typeface="仿宋" panose="02010609060101010101" pitchFamily="49" charset="-122"/>
                <a:cs typeface="微软雅黑" panose="020B0503020204020204" pitchFamily="34" charset="-122"/>
              </a:rPr>
              <a:t>平时成绩</a:t>
            </a:r>
            <a:r>
              <a:rPr lang="el-GR" altLang="zh-CN" sz="4400" b="1" dirty="0">
                <a:latin typeface="仿宋" panose="02010609060101010101" pitchFamily="49" charset="-122"/>
                <a:ea typeface="仿宋" panose="02010609060101010101" pitchFamily="49" charset="-122"/>
                <a:cs typeface="微软雅黑" panose="020B0503020204020204" pitchFamily="34" charset="-122"/>
              </a:rPr>
              <a:t>×</a:t>
            </a:r>
            <a:r>
              <a:rPr lang="en-US" altLang="zh-CN" sz="4400" b="1" dirty="0">
                <a:latin typeface="仿宋" panose="02010609060101010101" pitchFamily="49" charset="-122"/>
                <a:ea typeface="仿宋" panose="02010609060101010101" pitchFamily="49" charset="-122"/>
                <a:cs typeface="微软雅黑" panose="020B0503020204020204" pitchFamily="34" charset="-122"/>
              </a:rPr>
              <a:t>20% +</a:t>
            </a:r>
            <a:r>
              <a:rPr lang="zh-CN" altLang="zh-CN" sz="4400" b="1" dirty="0">
                <a:latin typeface="仿宋" panose="02010609060101010101" pitchFamily="49" charset="-122"/>
                <a:ea typeface="仿宋" panose="02010609060101010101" pitchFamily="49" charset="-122"/>
                <a:cs typeface="微软雅黑" panose="020B0503020204020204" pitchFamily="34" charset="-122"/>
              </a:rPr>
              <a:t>实验成绩</a:t>
            </a:r>
            <a:r>
              <a:rPr lang="el-GR" altLang="zh-CN" sz="4400" b="1" dirty="0">
                <a:latin typeface="仿宋" panose="02010609060101010101" pitchFamily="49" charset="-122"/>
                <a:ea typeface="仿宋" panose="02010609060101010101" pitchFamily="49" charset="-122"/>
                <a:cs typeface="微软雅黑" panose="020B0503020204020204" pitchFamily="34" charset="-122"/>
              </a:rPr>
              <a:t>×</a:t>
            </a:r>
            <a:r>
              <a:rPr lang="en-US" altLang="zh-CN" sz="4400" b="1" dirty="0">
                <a:latin typeface="仿宋" panose="02010609060101010101" pitchFamily="49" charset="-122"/>
                <a:ea typeface="仿宋" panose="02010609060101010101" pitchFamily="49" charset="-122"/>
                <a:cs typeface="微软雅黑" panose="020B0503020204020204" pitchFamily="34" charset="-122"/>
              </a:rPr>
              <a:t>20%+</a:t>
            </a:r>
            <a:r>
              <a:rPr lang="zh-CN" altLang="zh-CN" sz="4400" b="1" dirty="0">
                <a:latin typeface="仿宋" panose="02010609060101010101" pitchFamily="49" charset="-122"/>
                <a:ea typeface="仿宋" panose="02010609060101010101" pitchFamily="49" charset="-122"/>
                <a:cs typeface="微软雅黑" panose="020B0503020204020204" pitchFamily="34" charset="-122"/>
              </a:rPr>
              <a:t>期末成绩</a:t>
            </a:r>
            <a:r>
              <a:rPr lang="el-GR" altLang="zh-CN" sz="4400" b="1" dirty="0">
                <a:latin typeface="仿宋" panose="02010609060101010101" pitchFamily="49" charset="-122"/>
                <a:ea typeface="仿宋" panose="02010609060101010101" pitchFamily="49" charset="-122"/>
                <a:cs typeface="微软雅黑" panose="020B0503020204020204" pitchFamily="34" charset="-122"/>
              </a:rPr>
              <a:t>×</a:t>
            </a:r>
            <a:r>
              <a:rPr lang="en-US" altLang="zh-CN" sz="4400" b="1" dirty="0">
                <a:latin typeface="仿宋" panose="02010609060101010101" pitchFamily="49" charset="-122"/>
                <a:ea typeface="仿宋" panose="02010609060101010101" pitchFamily="49" charset="-122"/>
                <a:cs typeface="微软雅黑" panose="020B0503020204020204" pitchFamily="34" charset="-122"/>
              </a:rPr>
              <a:t>60%</a:t>
            </a:r>
            <a:endParaRPr lang="zh-CN" altLang="en-US" sz="4400" b="1" dirty="0">
              <a:latin typeface="仿宋" panose="02010609060101010101" pitchFamily="49" charset="-122"/>
              <a:ea typeface="仿宋" panose="02010609060101010101" pitchFamily="49" charset="-122"/>
              <a:cs typeface="微软雅黑" panose="020B0503020204020204" pitchFamily="3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nchor="ctr"/>
          <a:lstStyle/>
          <a:p>
            <a:pPr algn="l">
              <a:lnSpc>
                <a:spcPct val="70000"/>
              </a:lnSpc>
            </a:pPr>
            <a:r>
              <a:rPr lang="zh-CN" altLang="en-US" sz="4400" dirty="0">
                <a:solidFill>
                  <a:schemeClr val="tx1"/>
                </a:solidFill>
                <a:ea typeface="隶书" panose="02010509060101010101" pitchFamily="49" charset="-122"/>
              </a:rPr>
              <a:t>及时响应 </a:t>
            </a:r>
          </a:p>
        </p:txBody>
      </p:sp>
      <p:sp>
        <p:nvSpPr>
          <p:cNvPr id="3" name="内容占位符 2"/>
          <p:cNvSpPr>
            <a:spLocks noGrp="1"/>
          </p:cNvSpPr>
          <p:nvPr>
            <p:ph idx="1"/>
          </p:nvPr>
        </p:nvSpPr>
        <p:spPr/>
        <p:txBody>
          <a:bodyPr/>
          <a:lstStyle/>
          <a:p>
            <a:endParaRPr lang="zh-CN" altLang="en-US"/>
          </a:p>
        </p:txBody>
      </p:sp>
      <p:sp>
        <p:nvSpPr>
          <p:cNvPr id="118787" name="Rectangle 3">
            <a:hlinkClick r:id="rId2" action="ppaction://hlinksldjump"/>
          </p:cNvPr>
          <p:cNvSpPr>
            <a:spLocks noChangeArrowheads="1"/>
          </p:cNvSpPr>
          <p:nvPr/>
        </p:nvSpPr>
        <p:spPr bwMode="auto">
          <a:xfrm>
            <a:off x="1233805" y="1484630"/>
            <a:ext cx="8246745" cy="4465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spcBef>
                <a:spcPct val="10000"/>
              </a:spcBef>
              <a:buClr>
                <a:schemeClr val="tx2"/>
              </a:buClr>
              <a:buSzPct val="90000"/>
            </a:pPr>
            <a:r>
              <a:rPr kumimoji="1" lang="en-US" altLang="zh-CN" sz="4400">
                <a:solidFill>
                  <a:schemeClr val="tx2"/>
                </a:solidFill>
                <a:latin typeface="Times New Roman" panose="02020603050405020304" pitchFamily="18" charset="0"/>
                <a:ea typeface="隶书" panose="02010509060101010101" pitchFamily="49" charset="-122"/>
              </a:rPr>
              <a:t>        </a:t>
            </a:r>
            <a:r>
              <a:rPr kumimoji="1" lang="zh-CN" altLang="en-US" sz="4400">
                <a:solidFill>
                  <a:schemeClr val="tx2"/>
                </a:solidFill>
                <a:latin typeface="Times New Roman" panose="02020603050405020304" pitchFamily="18" charset="0"/>
                <a:ea typeface="隶书" panose="02010509060101010101" pitchFamily="49" charset="-122"/>
              </a:rPr>
              <a:t>嵌入式系统需要实时性保障，能够尽可能快地对外部技术过程的请求发出响应，</a:t>
            </a:r>
            <a:r>
              <a:rPr kumimoji="1" lang="zh-CN" altLang="en-US" sz="4400" u="sng">
                <a:solidFill>
                  <a:srgbClr val="FF0000"/>
                </a:solidFill>
                <a:latin typeface="Times New Roman" panose="02020603050405020304" pitchFamily="18" charset="0"/>
                <a:ea typeface="隶书" panose="02010509060101010101" pitchFamily="49" charset="-122"/>
              </a:rPr>
              <a:t>及时</a:t>
            </a:r>
            <a:r>
              <a:rPr kumimoji="1" lang="zh-CN" altLang="en-US" sz="4400">
                <a:solidFill>
                  <a:schemeClr val="tx2"/>
                </a:solidFill>
                <a:latin typeface="Times New Roman" panose="02020603050405020304" pitchFamily="18" charset="0"/>
                <a:ea typeface="隶书" panose="02010509060101010101" pitchFamily="49" charset="-122"/>
              </a:rPr>
              <a:t>完成。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nchor="ctr"/>
          <a:lstStyle/>
          <a:p>
            <a:pPr algn="l">
              <a:lnSpc>
                <a:spcPct val="70000"/>
              </a:lnSpc>
            </a:pPr>
            <a:r>
              <a:rPr lang="zh-CN" altLang="en-US" sz="4400" dirty="0">
                <a:solidFill>
                  <a:schemeClr val="tx1"/>
                </a:solidFill>
                <a:ea typeface="隶书" panose="02010509060101010101" pitchFamily="49" charset="-122"/>
              </a:rPr>
              <a:t>成本敏感 </a:t>
            </a:r>
          </a:p>
        </p:txBody>
      </p:sp>
      <p:sp>
        <p:nvSpPr>
          <p:cNvPr id="3" name="内容占位符 2"/>
          <p:cNvSpPr>
            <a:spLocks noGrp="1"/>
          </p:cNvSpPr>
          <p:nvPr>
            <p:ph idx="1"/>
          </p:nvPr>
        </p:nvSpPr>
        <p:spPr/>
        <p:txBody>
          <a:bodyPr/>
          <a:lstStyle/>
          <a:p>
            <a:endParaRPr lang="zh-CN" altLang="en-US"/>
          </a:p>
        </p:txBody>
      </p:sp>
      <p:sp>
        <p:nvSpPr>
          <p:cNvPr id="119811" name="Rectangle 3">
            <a:hlinkClick r:id="rId2" action="ppaction://hlinksldjump"/>
          </p:cNvPr>
          <p:cNvSpPr>
            <a:spLocks noChangeArrowheads="1"/>
          </p:cNvSpPr>
          <p:nvPr/>
        </p:nvSpPr>
        <p:spPr bwMode="auto">
          <a:xfrm>
            <a:off x="838200" y="1700530"/>
            <a:ext cx="9320530" cy="367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spcBef>
                <a:spcPct val="10000"/>
              </a:spcBef>
              <a:buClr>
                <a:schemeClr val="tx2"/>
              </a:buClr>
              <a:buSzPct val="90000"/>
            </a:pPr>
            <a:r>
              <a:rPr kumimoji="1" lang="en-US" altLang="zh-CN" sz="4400">
                <a:solidFill>
                  <a:schemeClr val="tx2"/>
                </a:solidFill>
                <a:latin typeface="Times New Roman" panose="02020603050405020304" pitchFamily="18" charset="0"/>
                <a:ea typeface="隶书" panose="02010509060101010101" pitchFamily="49" charset="-122"/>
              </a:rPr>
              <a:t>       </a:t>
            </a:r>
            <a:r>
              <a:rPr kumimoji="1" lang="zh-CN" altLang="en-US" sz="4400">
                <a:solidFill>
                  <a:schemeClr val="tx2"/>
                </a:solidFill>
                <a:latin typeface="Times New Roman" panose="02020603050405020304" pitchFamily="18" charset="0"/>
                <a:ea typeface="隶书" panose="02010509060101010101" pitchFamily="49" charset="-122"/>
              </a:rPr>
              <a:t>嵌入式产品每一批次的产品数量大，单位成本对产品的市场前景和利润影响极大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nchor="ctr"/>
          <a:lstStyle/>
          <a:p>
            <a:pPr algn="l">
              <a:lnSpc>
                <a:spcPct val="70000"/>
              </a:lnSpc>
            </a:pPr>
            <a:r>
              <a:rPr lang="zh-CN" altLang="en-US" sz="4400" dirty="0">
                <a:solidFill>
                  <a:schemeClr val="tx1"/>
                </a:solidFill>
                <a:ea typeface="隶书" panose="02010509060101010101" pitchFamily="49" charset="-122"/>
              </a:rPr>
              <a:t>开发困难 </a:t>
            </a:r>
          </a:p>
        </p:txBody>
      </p:sp>
      <p:sp>
        <p:nvSpPr>
          <p:cNvPr id="3" name="内容占位符 2"/>
          <p:cNvSpPr>
            <a:spLocks noGrp="1"/>
          </p:cNvSpPr>
          <p:nvPr>
            <p:ph idx="1"/>
          </p:nvPr>
        </p:nvSpPr>
        <p:spPr/>
        <p:txBody>
          <a:bodyPr/>
          <a:lstStyle/>
          <a:p>
            <a:endParaRPr lang="zh-CN" altLang="en-US"/>
          </a:p>
        </p:txBody>
      </p:sp>
      <p:graphicFrame>
        <p:nvGraphicFramePr>
          <p:cNvPr id="120835" name="Object 3"/>
          <p:cNvGraphicFramePr>
            <a:graphicFrameLocks noChangeAspect="1"/>
          </p:cNvGraphicFramePr>
          <p:nvPr/>
        </p:nvGraphicFramePr>
        <p:xfrm>
          <a:off x="3071813" y="1052514"/>
          <a:ext cx="6697662" cy="5000625"/>
        </p:xfrm>
        <a:graphic>
          <a:graphicData uri="http://schemas.openxmlformats.org/presentationml/2006/ole">
            <mc:AlternateContent xmlns:mc="http://schemas.openxmlformats.org/markup-compatibility/2006">
              <mc:Choice xmlns:v="urn:schemas-microsoft-com:vml" Requires="v">
                <p:oleObj spid="_x0000_s38937" name="Visio" r:id="rId3" imgW="3454400" imgH="2461260" progId="Visio.Drawing.11">
                  <p:embed/>
                </p:oleObj>
              </mc:Choice>
              <mc:Fallback>
                <p:oleObj name="Visio" r:id="rId3" imgW="3454400" imgH="2461260" progId="Visio.Drawing.11">
                  <p:embed/>
                  <p:pic>
                    <p:nvPicPr>
                      <p:cNvPr id="0" name="图片 32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1813" y="1052514"/>
                        <a:ext cx="6697662" cy="5000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nchor="ctr"/>
          <a:lstStyle/>
          <a:p>
            <a:pPr algn="l">
              <a:lnSpc>
                <a:spcPct val="70000"/>
              </a:lnSpc>
            </a:pPr>
            <a:r>
              <a:rPr lang="zh-CN" altLang="en-US" sz="4400" dirty="0">
                <a:solidFill>
                  <a:schemeClr val="tx1"/>
                </a:solidFill>
                <a:ea typeface="隶书" panose="02010509060101010101" pitchFamily="49" charset="-122"/>
              </a:rPr>
              <a:t>不可垄断 </a:t>
            </a:r>
          </a:p>
        </p:txBody>
      </p:sp>
      <p:sp>
        <p:nvSpPr>
          <p:cNvPr id="3" name="内容占位符 2"/>
          <p:cNvSpPr>
            <a:spLocks noGrp="1"/>
          </p:cNvSpPr>
          <p:nvPr>
            <p:ph idx="1"/>
          </p:nvPr>
        </p:nvSpPr>
        <p:spPr/>
        <p:txBody>
          <a:bodyPr/>
          <a:lstStyle/>
          <a:p>
            <a:endParaRPr lang="zh-CN" altLang="en-US"/>
          </a:p>
        </p:txBody>
      </p:sp>
      <p:sp>
        <p:nvSpPr>
          <p:cNvPr id="121859" name="Rectangle 3">
            <a:hlinkClick r:id="rId3" action="ppaction://hlinksldjump"/>
          </p:cNvPr>
          <p:cNvSpPr>
            <a:spLocks noChangeArrowheads="1"/>
          </p:cNvSpPr>
          <p:nvPr/>
        </p:nvSpPr>
        <p:spPr bwMode="auto">
          <a:xfrm>
            <a:off x="838835" y="1762125"/>
            <a:ext cx="8497570" cy="453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spcBef>
                <a:spcPct val="10000"/>
              </a:spcBef>
              <a:buClr>
                <a:schemeClr val="tx2"/>
              </a:buClr>
              <a:buSzPct val="90000"/>
            </a:pPr>
            <a:r>
              <a:rPr kumimoji="1" lang="en-US" altLang="zh-CN" sz="4400" dirty="0">
                <a:solidFill>
                  <a:schemeClr val="tx2"/>
                </a:solidFill>
                <a:latin typeface="Times New Roman" panose="02020603050405020304" pitchFamily="18" charset="0"/>
                <a:ea typeface="隶书" panose="02010509060101010101" pitchFamily="49" charset="-122"/>
              </a:rPr>
              <a:t>      </a:t>
            </a:r>
            <a:r>
              <a:rPr kumimoji="1" lang="zh-CN" altLang="en-US" sz="4400" dirty="0">
                <a:solidFill>
                  <a:schemeClr val="tx2"/>
                </a:solidFill>
                <a:latin typeface="Times New Roman" panose="02020603050405020304" pitchFamily="18" charset="0"/>
                <a:ea typeface="隶书" panose="02010509060101010101" pitchFamily="49" charset="-122"/>
              </a:rPr>
              <a:t>嵌入式系统是一个</a:t>
            </a:r>
            <a:r>
              <a:rPr kumimoji="1" lang="zh-CN" altLang="en-US" sz="4400" dirty="0">
                <a:solidFill>
                  <a:srgbClr val="FF0000"/>
                </a:solidFill>
                <a:latin typeface="Times New Roman" panose="02020603050405020304" pitchFamily="18" charset="0"/>
                <a:ea typeface="隶书" panose="02010509060101010101" pitchFamily="49" charset="-122"/>
              </a:rPr>
              <a:t>分散</a:t>
            </a:r>
            <a:r>
              <a:rPr kumimoji="1" lang="zh-CN" altLang="en-US" sz="4400" dirty="0">
                <a:solidFill>
                  <a:schemeClr val="tx2"/>
                </a:solidFill>
                <a:latin typeface="Times New Roman" panose="02020603050405020304" pitchFamily="18" charset="0"/>
                <a:ea typeface="隶书" panose="02010509060101010101" pitchFamily="49" charset="-122"/>
              </a:rPr>
              <a:t>的工业。</a:t>
            </a:r>
            <a:r>
              <a:rPr kumimoji="1" lang="zh-CN" altLang="en-US" sz="4400" dirty="0">
                <a:solidFill>
                  <a:srgbClr val="00B050"/>
                </a:solidFill>
                <a:latin typeface="Times New Roman" panose="02020603050405020304" pitchFamily="18" charset="0"/>
                <a:ea typeface="隶书" panose="02010509060101010101" pitchFamily="49" charset="-122"/>
              </a:rPr>
              <a:t>没有</a:t>
            </a:r>
            <a:r>
              <a:rPr kumimoji="1" lang="zh-CN" altLang="en-US" sz="4400" dirty="0">
                <a:solidFill>
                  <a:schemeClr val="tx2"/>
                </a:solidFill>
                <a:latin typeface="Times New Roman" panose="02020603050405020304" pitchFamily="18" charset="0"/>
                <a:ea typeface="隶书" panose="02010509060101010101" pitchFamily="49" charset="-122"/>
              </a:rPr>
              <a:t>哪一个系列的处理器和操作系统能够垄断全部市场。</a:t>
            </a:r>
            <a:endParaRPr kumimoji="1" lang="zh-CN" altLang="en-US" sz="6600" dirty="0">
              <a:solidFill>
                <a:schemeClr val="tx2"/>
              </a:solidFill>
              <a:latin typeface="Times New Roman" panose="02020603050405020304" pitchFamily="18" charset="0"/>
              <a:ea typeface="隶书" panose="02010509060101010101" pitchFamily="49"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nchor="ctr"/>
          <a:lstStyle/>
          <a:p>
            <a:pPr algn="l">
              <a:lnSpc>
                <a:spcPct val="70000"/>
              </a:lnSpc>
            </a:pPr>
            <a:r>
              <a:rPr lang="zh-CN" altLang="en-US" sz="4400" dirty="0">
                <a:solidFill>
                  <a:schemeClr val="tx1"/>
                </a:solidFill>
                <a:ea typeface="隶书" panose="02010509060101010101" pitchFamily="49" charset="-122"/>
              </a:rPr>
              <a:t>其他：确定性 </a:t>
            </a:r>
          </a:p>
        </p:txBody>
      </p:sp>
      <p:sp>
        <p:nvSpPr>
          <p:cNvPr id="3" name="内容占位符 2"/>
          <p:cNvSpPr>
            <a:spLocks noGrp="1"/>
          </p:cNvSpPr>
          <p:nvPr>
            <p:ph idx="1"/>
          </p:nvPr>
        </p:nvSpPr>
        <p:spPr/>
        <p:txBody>
          <a:bodyPr/>
          <a:lstStyle/>
          <a:p>
            <a:endParaRPr lang="zh-CN" altLang="en-US" dirty="0"/>
          </a:p>
        </p:txBody>
      </p:sp>
      <p:sp>
        <p:nvSpPr>
          <p:cNvPr id="122883" name="Rectangle 3">
            <a:hlinkClick r:id="rId2" action="ppaction://hlinksldjump"/>
          </p:cNvPr>
          <p:cNvSpPr>
            <a:spLocks noChangeArrowheads="1"/>
          </p:cNvSpPr>
          <p:nvPr/>
        </p:nvSpPr>
        <p:spPr bwMode="auto">
          <a:xfrm>
            <a:off x="965200" y="1997710"/>
            <a:ext cx="9077960" cy="3888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spcBef>
                <a:spcPct val="10000"/>
              </a:spcBef>
              <a:buClr>
                <a:schemeClr val="tx2"/>
              </a:buClr>
              <a:buSzPct val="90000"/>
              <a:buFontTx/>
              <a:buChar char="•"/>
            </a:pPr>
            <a:r>
              <a:rPr kumimoji="1" lang="zh-CN" altLang="en-US" sz="44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任务</a:t>
            </a:r>
            <a:r>
              <a:rPr kumimoji="1" lang="zh-CN" altLang="en-US" sz="4400" dirty="0">
                <a:solidFill>
                  <a:srgbClr val="00B050"/>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个数</a:t>
            </a:r>
            <a:r>
              <a:rPr kumimoji="1" lang="zh-CN" altLang="en-US" sz="44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确定</a:t>
            </a:r>
          </a:p>
          <a:p>
            <a:pPr>
              <a:lnSpc>
                <a:spcPct val="130000"/>
              </a:lnSpc>
              <a:spcBef>
                <a:spcPct val="10000"/>
              </a:spcBef>
              <a:buClr>
                <a:schemeClr val="tx2"/>
              </a:buClr>
              <a:buSzPct val="90000"/>
              <a:buFontTx/>
              <a:buChar char="•"/>
            </a:pPr>
            <a:r>
              <a:rPr kumimoji="1" lang="zh-CN" altLang="en-US" sz="4400" dirty="0">
                <a:solidFill>
                  <a:srgbClr val="FF0000"/>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每个</a:t>
            </a:r>
            <a:r>
              <a:rPr kumimoji="1" lang="zh-CN" altLang="en-US" sz="44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任务</a:t>
            </a:r>
            <a:r>
              <a:rPr kumimoji="1" lang="zh-CN" altLang="en-US" sz="4400" dirty="0">
                <a:solidFill>
                  <a:srgbClr val="0070C0"/>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执行时序</a:t>
            </a:r>
            <a:r>
              <a:rPr kumimoji="1" lang="zh-CN" altLang="en-US" sz="44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确定</a:t>
            </a:r>
          </a:p>
          <a:p>
            <a:pPr>
              <a:lnSpc>
                <a:spcPct val="130000"/>
              </a:lnSpc>
              <a:spcBef>
                <a:spcPct val="10000"/>
              </a:spcBef>
              <a:buClr>
                <a:schemeClr val="tx2"/>
              </a:buClr>
              <a:buSzPct val="90000"/>
              <a:buFontTx/>
              <a:buChar char="•"/>
            </a:pPr>
            <a:r>
              <a:rPr kumimoji="1" lang="zh-CN" altLang="en-US" sz="44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每个任务所占资源等确定</a:t>
            </a:r>
          </a:p>
          <a:p>
            <a:pPr>
              <a:lnSpc>
                <a:spcPct val="130000"/>
              </a:lnSpc>
              <a:spcBef>
                <a:spcPct val="10000"/>
              </a:spcBef>
              <a:buClr>
                <a:schemeClr val="tx2"/>
              </a:buClr>
              <a:buSzPct val="90000"/>
              <a:buFontTx/>
              <a:buChar char="•"/>
            </a:pPr>
            <a:r>
              <a:rPr kumimoji="1" lang="zh-CN" altLang="en-US" sz="44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任务间通信延迟确定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nchor="ctr">
            <a:normAutofit/>
          </a:bodyPr>
          <a:lstStyle/>
          <a:p>
            <a:pPr algn="l">
              <a:lnSpc>
                <a:spcPct val="70000"/>
              </a:lnSpc>
            </a:pPr>
            <a:r>
              <a:rPr lang="en-US" altLang="zh-CN" sz="4400" dirty="0">
                <a:solidFill>
                  <a:schemeClr val="tx1"/>
                </a:solidFill>
                <a:ea typeface="隶书" panose="02010509060101010101" pitchFamily="49" charset="-122"/>
              </a:rPr>
              <a:t>1.4 </a:t>
            </a:r>
            <a:r>
              <a:rPr lang="zh-CN" altLang="en-US" sz="4400" dirty="0">
                <a:solidFill>
                  <a:schemeClr val="tx1"/>
                </a:solidFill>
                <a:ea typeface="隶书" panose="02010509060101010101" pitchFamily="49" charset="-122"/>
              </a:rPr>
              <a:t>发展历程 </a:t>
            </a:r>
          </a:p>
        </p:txBody>
      </p:sp>
      <p:sp>
        <p:nvSpPr>
          <p:cNvPr id="123907" name="Rectangle 3"/>
          <p:cNvSpPr>
            <a:spLocks noChangeArrowheads="1"/>
          </p:cNvSpPr>
          <p:nvPr/>
        </p:nvSpPr>
        <p:spPr bwMode="auto">
          <a:xfrm>
            <a:off x="1524001" y="15155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23908" name="Object 4"/>
          <p:cNvGraphicFramePr>
            <a:graphicFrameLocks noChangeAspect="1"/>
          </p:cNvGraphicFramePr>
          <p:nvPr/>
        </p:nvGraphicFramePr>
        <p:xfrm>
          <a:off x="1524001" y="1271888"/>
          <a:ext cx="7337593" cy="5586112"/>
        </p:xfrm>
        <a:graphic>
          <a:graphicData uri="http://schemas.openxmlformats.org/presentationml/2006/ole">
            <mc:AlternateContent xmlns:mc="http://schemas.openxmlformats.org/markup-compatibility/2006">
              <mc:Choice xmlns:v="urn:schemas-microsoft-com:vml" Requires="v">
                <p:oleObj spid="_x0000_s39961" name="Visio" r:id="rId3" imgW="6039485" imgH="4594860" progId="Visio.Drawing.11">
                  <p:embed/>
                </p:oleObj>
              </mc:Choice>
              <mc:Fallback>
                <p:oleObj name="Visio" r:id="rId3" imgW="6039485" imgH="4594860" progId="Visio.Drawing.11">
                  <p:embed/>
                  <p:pic>
                    <p:nvPicPr>
                      <p:cNvPr id="0" name="图片 42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1" y="1271888"/>
                        <a:ext cx="7337593" cy="5586112"/>
                      </a:xfrm>
                      <a:prstGeom prst="rect">
                        <a:avLst/>
                      </a:prstGeom>
                      <a:noFill/>
                      <a:ln>
                        <a:noFill/>
                      </a:ln>
                      <a:effectLst/>
                    </p:spPr>
                  </p:pic>
                </p:oleObj>
              </mc:Fallback>
            </mc:AlternateContent>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nchor="ctr">
            <a:normAutofit/>
          </a:bodyPr>
          <a:lstStyle/>
          <a:p>
            <a:pPr algn="l">
              <a:lnSpc>
                <a:spcPct val="70000"/>
              </a:lnSpc>
            </a:pPr>
            <a:r>
              <a:rPr lang="en-US" altLang="zh-CN" sz="4400">
                <a:solidFill>
                  <a:schemeClr val="tx1"/>
                </a:solidFill>
                <a:ea typeface="隶书" panose="02010509060101010101" pitchFamily="49" charset="-122"/>
              </a:rPr>
              <a:t>1.5 </a:t>
            </a:r>
            <a:r>
              <a:rPr lang="zh-CN" altLang="en-US" sz="4400">
                <a:solidFill>
                  <a:schemeClr val="tx1"/>
                </a:solidFill>
                <a:ea typeface="隶书" panose="02010509060101010101" pitchFamily="49" charset="-122"/>
              </a:rPr>
              <a:t>分类 </a:t>
            </a:r>
          </a:p>
        </p:txBody>
      </p:sp>
      <p:sp>
        <p:nvSpPr>
          <p:cNvPr id="3" name="内容占位符 2"/>
          <p:cNvSpPr>
            <a:spLocks noGrp="1"/>
          </p:cNvSpPr>
          <p:nvPr>
            <p:ph idx="1"/>
          </p:nvPr>
        </p:nvSpPr>
        <p:spPr/>
        <p:txBody>
          <a:bodyPr/>
          <a:lstStyle/>
          <a:p>
            <a:endParaRPr lang="zh-CN" altLang="en-US"/>
          </a:p>
        </p:txBody>
      </p:sp>
      <p:sp>
        <p:nvSpPr>
          <p:cNvPr id="124931" name="Rectangle 3"/>
          <p:cNvSpPr>
            <a:spLocks noChangeArrowheads="1"/>
          </p:cNvSpPr>
          <p:nvPr/>
        </p:nvSpPr>
        <p:spPr bwMode="auto">
          <a:xfrm>
            <a:off x="1524001" y="15155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24932" name="Rectangle 4"/>
          <p:cNvSpPr>
            <a:spLocks noChangeArrowheads="1"/>
          </p:cNvSpPr>
          <p:nvPr/>
        </p:nvSpPr>
        <p:spPr bwMode="auto">
          <a:xfrm>
            <a:off x="1524001" y="11774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24933" name="Text Box 5"/>
          <p:cNvSpPr txBox="1">
            <a:spLocks noChangeArrowheads="1"/>
          </p:cNvSpPr>
          <p:nvPr/>
        </p:nvSpPr>
        <p:spPr bwMode="auto">
          <a:xfrm>
            <a:off x="3048000" y="1676401"/>
            <a:ext cx="7239000" cy="344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kumimoji="1" lang="en-US" altLang="zh-CN" sz="4000">
                <a:solidFill>
                  <a:schemeClr val="tx2"/>
                </a:solidFill>
                <a:latin typeface="Times New Roman" panose="02020603050405020304" pitchFamily="18" charset="0"/>
                <a:ea typeface="隶书" panose="02010509060101010101" pitchFamily="49" charset="-122"/>
              </a:rPr>
              <a:t> </a:t>
            </a:r>
            <a:r>
              <a:rPr kumimoji="1" lang="zh-CN" altLang="en-US" sz="4000">
                <a:solidFill>
                  <a:schemeClr val="tx2"/>
                </a:solidFill>
                <a:latin typeface="Times New Roman" panose="02020603050405020304" pitchFamily="18" charset="0"/>
                <a:ea typeface="隶书" panose="02010509060101010101" pitchFamily="49" charset="-122"/>
              </a:rPr>
              <a:t>按处理器位数划分</a:t>
            </a:r>
          </a:p>
          <a:p>
            <a:pPr>
              <a:spcBef>
                <a:spcPct val="50000"/>
              </a:spcBef>
              <a:buFontTx/>
              <a:buChar char="•"/>
            </a:pPr>
            <a:r>
              <a:rPr kumimoji="1" lang="zh-CN" altLang="en-US" sz="4000">
                <a:solidFill>
                  <a:schemeClr val="tx2"/>
                </a:solidFill>
                <a:latin typeface="Times New Roman" panose="02020603050405020304" pitchFamily="18" charset="0"/>
                <a:ea typeface="隶书" panose="02010509060101010101" pitchFamily="49" charset="-122"/>
              </a:rPr>
              <a:t> 按应用类别划分</a:t>
            </a:r>
          </a:p>
          <a:p>
            <a:pPr>
              <a:spcBef>
                <a:spcPct val="50000"/>
              </a:spcBef>
              <a:buFontTx/>
              <a:buChar char="•"/>
            </a:pPr>
            <a:r>
              <a:rPr kumimoji="1" lang="zh-CN" altLang="en-US" sz="4000">
                <a:solidFill>
                  <a:schemeClr val="tx2"/>
                </a:solidFill>
                <a:latin typeface="Times New Roman" panose="02020603050405020304" pitchFamily="18" charset="0"/>
                <a:ea typeface="隶书" panose="02010509060101010101" pitchFamily="49" charset="-122"/>
              </a:rPr>
              <a:t> 按系统的实时性划分</a:t>
            </a:r>
          </a:p>
          <a:p>
            <a:pPr>
              <a:spcBef>
                <a:spcPct val="50000"/>
              </a:spcBef>
              <a:buFontTx/>
              <a:buChar char="•"/>
            </a:pPr>
            <a:r>
              <a:rPr kumimoji="1" lang="zh-CN" altLang="en-US" sz="4000">
                <a:solidFill>
                  <a:schemeClr val="tx2"/>
                </a:solidFill>
                <a:latin typeface="Times New Roman" panose="02020603050405020304" pitchFamily="18" charset="0"/>
                <a:ea typeface="隶书" panose="02010509060101010101" pitchFamily="49" charset="-122"/>
              </a:rPr>
              <a:t> 按工业界应用的复杂程度划分</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nchor="ctr">
            <a:normAutofit fontScale="90000"/>
          </a:bodyPr>
          <a:lstStyle/>
          <a:p>
            <a:pPr algn="l">
              <a:lnSpc>
                <a:spcPct val="70000"/>
              </a:lnSpc>
            </a:pPr>
            <a:r>
              <a:rPr lang="zh-CN" altLang="en-US" sz="4400" dirty="0">
                <a:solidFill>
                  <a:schemeClr val="tx1"/>
                </a:solidFill>
                <a:ea typeface="隶书" panose="02010509060101010101" pitchFamily="49" charset="-122"/>
              </a:rPr>
              <a:t>按处理器位数划分</a:t>
            </a:r>
          </a:p>
        </p:txBody>
      </p:sp>
      <p:sp>
        <p:nvSpPr>
          <p:cNvPr id="3" name="内容占位符 2"/>
          <p:cNvSpPr>
            <a:spLocks noGrp="1"/>
          </p:cNvSpPr>
          <p:nvPr>
            <p:ph idx="1"/>
          </p:nvPr>
        </p:nvSpPr>
        <p:spPr/>
        <p:txBody>
          <a:bodyPr/>
          <a:lstStyle/>
          <a:p>
            <a:endParaRPr lang="zh-CN" altLang="en-US"/>
          </a:p>
        </p:txBody>
      </p:sp>
      <p:sp>
        <p:nvSpPr>
          <p:cNvPr id="125955" name="Rectangle 3">
            <a:hlinkClick r:id="rId2" action="ppaction://hlinksldjump"/>
          </p:cNvPr>
          <p:cNvSpPr>
            <a:spLocks noChangeArrowheads="1"/>
          </p:cNvSpPr>
          <p:nvPr/>
        </p:nvSpPr>
        <p:spPr bwMode="auto">
          <a:xfrm>
            <a:off x="1191260" y="1701800"/>
            <a:ext cx="8145145" cy="3672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30000"/>
              </a:lnSpc>
              <a:spcBef>
                <a:spcPct val="10000"/>
              </a:spcBef>
              <a:buClr>
                <a:schemeClr val="tx2"/>
              </a:buClr>
              <a:buSzPct val="90000"/>
            </a:pPr>
            <a:r>
              <a:rPr kumimoji="1" lang="en-US" altLang="zh-CN" sz="4000" dirty="0">
                <a:solidFill>
                  <a:schemeClr val="tx2"/>
                </a:solidFill>
                <a:latin typeface="Times New Roman" panose="02020603050405020304" pitchFamily="18" charset="0"/>
                <a:ea typeface="隶书" panose="02010509060101010101" pitchFamily="49" charset="-122"/>
              </a:rPr>
              <a:t>        </a:t>
            </a:r>
            <a:r>
              <a:rPr kumimoji="1" lang="zh-CN" altLang="en-US" sz="4000" dirty="0">
                <a:solidFill>
                  <a:schemeClr val="tx2"/>
                </a:solidFill>
                <a:latin typeface="Times New Roman" panose="02020603050405020304" pitchFamily="18" charset="0"/>
                <a:ea typeface="隶书" panose="02010509060101010101" pitchFamily="49" charset="-122"/>
              </a:rPr>
              <a:t>按所采用的处理器位数，可以分为</a:t>
            </a:r>
            <a:r>
              <a:rPr kumimoji="1" lang="en-US" altLang="zh-CN" sz="4000" dirty="0">
                <a:solidFill>
                  <a:schemeClr val="tx2"/>
                </a:solidFill>
                <a:latin typeface="Times New Roman" panose="02020603050405020304" pitchFamily="18" charset="0"/>
                <a:ea typeface="隶书" panose="02010509060101010101" pitchFamily="49" charset="-122"/>
              </a:rPr>
              <a:t>4</a:t>
            </a:r>
            <a:r>
              <a:rPr kumimoji="1" lang="zh-CN" altLang="en-US" sz="4000" dirty="0">
                <a:solidFill>
                  <a:schemeClr val="tx2"/>
                </a:solidFill>
                <a:latin typeface="Times New Roman" panose="02020603050405020304" pitchFamily="18" charset="0"/>
                <a:ea typeface="隶书" panose="02010509060101010101" pitchFamily="49" charset="-122"/>
              </a:rPr>
              <a:t>位、</a:t>
            </a:r>
            <a:r>
              <a:rPr kumimoji="1" lang="en-US" altLang="zh-CN" sz="4000" dirty="0">
                <a:solidFill>
                  <a:schemeClr val="tx2"/>
                </a:solidFill>
                <a:latin typeface="Times New Roman" panose="02020603050405020304" pitchFamily="18" charset="0"/>
                <a:ea typeface="隶书" panose="02010509060101010101" pitchFamily="49" charset="-122"/>
              </a:rPr>
              <a:t>8</a:t>
            </a:r>
            <a:r>
              <a:rPr kumimoji="1" lang="zh-CN" altLang="en-US" sz="4000" dirty="0">
                <a:solidFill>
                  <a:schemeClr val="tx2"/>
                </a:solidFill>
                <a:latin typeface="Times New Roman" panose="02020603050405020304" pitchFamily="18" charset="0"/>
                <a:ea typeface="隶书" panose="02010509060101010101" pitchFamily="49" charset="-122"/>
              </a:rPr>
              <a:t>位、</a:t>
            </a:r>
            <a:r>
              <a:rPr kumimoji="1" lang="en-US" altLang="zh-CN" sz="4000" dirty="0">
                <a:solidFill>
                  <a:schemeClr val="tx2"/>
                </a:solidFill>
                <a:latin typeface="Times New Roman" panose="02020603050405020304" pitchFamily="18" charset="0"/>
                <a:ea typeface="隶书" panose="02010509060101010101" pitchFamily="49" charset="-122"/>
              </a:rPr>
              <a:t>16</a:t>
            </a:r>
            <a:r>
              <a:rPr kumimoji="1" lang="zh-CN" altLang="en-US" sz="4000" dirty="0">
                <a:solidFill>
                  <a:schemeClr val="tx2"/>
                </a:solidFill>
                <a:latin typeface="Times New Roman" panose="02020603050405020304" pitchFamily="18" charset="0"/>
                <a:ea typeface="隶书" panose="02010509060101010101" pitchFamily="49" charset="-122"/>
              </a:rPr>
              <a:t>位、</a:t>
            </a:r>
            <a:r>
              <a:rPr kumimoji="1" lang="en-US" altLang="zh-CN" sz="4000" dirty="0">
                <a:solidFill>
                  <a:schemeClr val="tx2"/>
                </a:solidFill>
                <a:latin typeface="Times New Roman" panose="02020603050405020304" pitchFamily="18" charset="0"/>
                <a:ea typeface="隶书" panose="02010509060101010101" pitchFamily="49" charset="-122"/>
              </a:rPr>
              <a:t>32</a:t>
            </a:r>
            <a:r>
              <a:rPr kumimoji="1" lang="zh-CN" altLang="en-US" sz="4000" dirty="0">
                <a:solidFill>
                  <a:schemeClr val="tx2"/>
                </a:solidFill>
                <a:latin typeface="Times New Roman" panose="02020603050405020304" pitchFamily="18" charset="0"/>
                <a:ea typeface="隶书" panose="02010509060101010101" pitchFamily="49" charset="-122"/>
              </a:rPr>
              <a:t>位和</a:t>
            </a:r>
            <a:r>
              <a:rPr kumimoji="1" lang="en-US" altLang="zh-CN" sz="4000" dirty="0">
                <a:solidFill>
                  <a:schemeClr val="tx2"/>
                </a:solidFill>
                <a:latin typeface="Times New Roman" panose="02020603050405020304" pitchFamily="18" charset="0"/>
                <a:ea typeface="隶书" panose="02010509060101010101" pitchFamily="49" charset="-122"/>
              </a:rPr>
              <a:t>64</a:t>
            </a:r>
            <a:r>
              <a:rPr kumimoji="1" lang="zh-CN" altLang="en-US" sz="4000" dirty="0">
                <a:solidFill>
                  <a:schemeClr val="tx2"/>
                </a:solidFill>
                <a:latin typeface="Times New Roman" panose="02020603050405020304" pitchFamily="18" charset="0"/>
                <a:ea typeface="隶书" panose="02010509060101010101" pitchFamily="49" charset="-122"/>
              </a:rPr>
              <a:t>位系统。</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nchor="ctr">
            <a:normAutofit fontScale="90000"/>
          </a:bodyPr>
          <a:lstStyle/>
          <a:p>
            <a:pPr algn="l">
              <a:lnSpc>
                <a:spcPct val="70000"/>
              </a:lnSpc>
            </a:pPr>
            <a:r>
              <a:rPr lang="zh-CN" altLang="en-US" sz="4400" dirty="0">
                <a:solidFill>
                  <a:schemeClr val="tx1"/>
                </a:solidFill>
                <a:ea typeface="隶书" panose="02010509060101010101" pitchFamily="49" charset="-122"/>
              </a:rPr>
              <a:t>按系统实时性划分</a:t>
            </a:r>
          </a:p>
        </p:txBody>
      </p:sp>
      <p:sp>
        <p:nvSpPr>
          <p:cNvPr id="3" name="内容占位符 2"/>
          <p:cNvSpPr>
            <a:spLocks noGrp="1"/>
          </p:cNvSpPr>
          <p:nvPr>
            <p:ph idx="1"/>
          </p:nvPr>
        </p:nvSpPr>
        <p:spPr/>
        <p:txBody>
          <a:bodyPr/>
          <a:lstStyle/>
          <a:p>
            <a:endParaRPr lang="zh-CN" altLang="en-US"/>
          </a:p>
        </p:txBody>
      </p:sp>
      <p:sp>
        <p:nvSpPr>
          <p:cNvPr id="126979" name="Rectangle 3">
            <a:hlinkClick r:id="rId2" action="ppaction://hlinksldjump"/>
          </p:cNvPr>
          <p:cNvSpPr>
            <a:spLocks noChangeArrowheads="1"/>
          </p:cNvSpPr>
          <p:nvPr/>
        </p:nvSpPr>
        <p:spPr bwMode="auto">
          <a:xfrm>
            <a:off x="838835" y="1853565"/>
            <a:ext cx="1059307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spcBef>
                <a:spcPct val="10000"/>
              </a:spcBef>
              <a:buClr>
                <a:schemeClr val="tx2"/>
              </a:buClr>
              <a:buSzPct val="90000"/>
              <a:buFontTx/>
              <a:buChar char="•"/>
            </a:pPr>
            <a:r>
              <a:rPr kumimoji="1" lang="zh-CN" altLang="en-US" sz="3600">
                <a:solidFill>
                  <a:srgbClr val="CC0066"/>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硬实时</a:t>
            </a:r>
            <a:r>
              <a:rPr kumimoji="1" lang="zh-CN" altLang="en-US" sz="360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汽车的</a:t>
            </a:r>
            <a:r>
              <a:rPr kumimoji="1" lang="en-US" altLang="zh-CN" sz="360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ABS</a:t>
            </a:r>
            <a:r>
              <a:rPr kumimoji="1" lang="zh-CN" altLang="en-US" sz="360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和安全气囊系统、飞行控制系统、核电控制系统</a:t>
            </a:r>
          </a:p>
          <a:p>
            <a:pPr>
              <a:lnSpc>
                <a:spcPct val="130000"/>
              </a:lnSpc>
              <a:spcBef>
                <a:spcPct val="10000"/>
              </a:spcBef>
              <a:buClr>
                <a:schemeClr val="tx2"/>
              </a:buClr>
              <a:buSzPct val="90000"/>
              <a:buFontTx/>
              <a:buChar char="•"/>
            </a:pPr>
            <a:r>
              <a:rPr kumimoji="1" lang="zh-CN" altLang="en-US" sz="3600">
                <a:solidFill>
                  <a:srgbClr val="CC0066"/>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软实时</a:t>
            </a:r>
            <a:r>
              <a:rPr kumimoji="1" lang="zh-CN" altLang="en-US" sz="360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电视信号、证券交易</a:t>
            </a:r>
          </a:p>
          <a:p>
            <a:pPr>
              <a:lnSpc>
                <a:spcPct val="130000"/>
              </a:lnSpc>
              <a:spcBef>
                <a:spcPct val="10000"/>
              </a:spcBef>
              <a:buClr>
                <a:schemeClr val="tx2"/>
              </a:buClr>
              <a:buSzPct val="90000"/>
              <a:buFontTx/>
              <a:buChar char="•"/>
            </a:pPr>
            <a:r>
              <a:rPr kumimoji="1" lang="zh-CN" altLang="en-US" sz="3600">
                <a:solidFill>
                  <a:srgbClr val="CC0066"/>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自适应实时</a:t>
            </a:r>
            <a:r>
              <a:rPr kumimoji="1" lang="zh-CN" altLang="en-US" sz="360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自动调整满足环境需要，保证性能级别</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97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697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nchor="ctr">
            <a:normAutofit fontScale="90000"/>
          </a:bodyPr>
          <a:lstStyle/>
          <a:p>
            <a:pPr algn="l">
              <a:lnSpc>
                <a:spcPct val="70000"/>
              </a:lnSpc>
            </a:pPr>
            <a:r>
              <a:rPr lang="zh-CN" altLang="en-US" sz="4400" dirty="0">
                <a:solidFill>
                  <a:schemeClr val="tx1"/>
                </a:solidFill>
                <a:ea typeface="隶书" panose="02010509060101010101" pitchFamily="49" charset="-122"/>
              </a:rPr>
              <a:t>按工业界应用的复杂程度划分</a:t>
            </a:r>
          </a:p>
        </p:txBody>
      </p:sp>
      <p:sp>
        <p:nvSpPr>
          <p:cNvPr id="3" name="内容占位符 2"/>
          <p:cNvSpPr>
            <a:spLocks noGrp="1"/>
          </p:cNvSpPr>
          <p:nvPr>
            <p:ph idx="1"/>
          </p:nvPr>
        </p:nvSpPr>
        <p:spPr/>
        <p:txBody>
          <a:bodyPr/>
          <a:lstStyle/>
          <a:p>
            <a:endParaRPr lang="zh-CN" altLang="en-US"/>
          </a:p>
        </p:txBody>
      </p:sp>
      <p:sp>
        <p:nvSpPr>
          <p:cNvPr id="128003" name="Rectangle 3">
            <a:hlinkClick r:id="rId2" action="ppaction://hlinksldjump"/>
          </p:cNvPr>
          <p:cNvSpPr>
            <a:spLocks noChangeArrowheads="1"/>
          </p:cNvSpPr>
          <p:nvPr/>
        </p:nvSpPr>
        <p:spPr bwMode="auto">
          <a:xfrm>
            <a:off x="2495550" y="1555751"/>
            <a:ext cx="7704138" cy="496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spcBef>
                <a:spcPct val="10000"/>
              </a:spcBef>
              <a:buClr>
                <a:schemeClr val="tx2"/>
              </a:buClr>
              <a:buSzPct val="90000"/>
              <a:buFontTx/>
              <a:buChar char="•"/>
            </a:pPr>
            <a:r>
              <a:rPr kumimoji="1" lang="zh-CN" altLang="en-US" sz="4000">
                <a:solidFill>
                  <a:schemeClr val="tx2"/>
                </a:solidFill>
                <a:latin typeface="Times New Roman" panose="02020603050405020304" pitchFamily="18" charset="0"/>
                <a:ea typeface="隶书" panose="02010509060101010101" pitchFamily="49" charset="-122"/>
              </a:rPr>
              <a:t>简单单处理器系统</a:t>
            </a:r>
          </a:p>
          <a:p>
            <a:pPr>
              <a:lnSpc>
                <a:spcPct val="130000"/>
              </a:lnSpc>
              <a:spcBef>
                <a:spcPct val="10000"/>
              </a:spcBef>
              <a:buClr>
                <a:schemeClr val="tx2"/>
              </a:buClr>
              <a:buSzPct val="90000"/>
              <a:buFontTx/>
              <a:buChar char="•"/>
            </a:pPr>
            <a:r>
              <a:rPr kumimoji="1" lang="zh-CN" altLang="en-US" sz="4000">
                <a:solidFill>
                  <a:schemeClr val="tx2"/>
                </a:solidFill>
                <a:latin typeface="Times New Roman" panose="02020603050405020304" pitchFamily="18" charset="0"/>
                <a:ea typeface="隶书" panose="02010509060101010101" pitchFamily="49" charset="-122"/>
              </a:rPr>
              <a:t>可扩展单处理器系统</a:t>
            </a:r>
          </a:p>
          <a:p>
            <a:pPr>
              <a:lnSpc>
                <a:spcPct val="130000"/>
              </a:lnSpc>
              <a:spcBef>
                <a:spcPct val="10000"/>
              </a:spcBef>
              <a:buClr>
                <a:schemeClr val="tx2"/>
              </a:buClr>
              <a:buSzPct val="90000"/>
              <a:buFontTx/>
              <a:buChar char="•"/>
            </a:pPr>
            <a:r>
              <a:rPr kumimoji="1" lang="zh-CN" altLang="en-US" sz="4000">
                <a:solidFill>
                  <a:schemeClr val="tx2"/>
                </a:solidFill>
                <a:latin typeface="Times New Roman" panose="02020603050405020304" pitchFamily="18" charset="0"/>
                <a:ea typeface="隶书" panose="02010509060101010101" pitchFamily="49" charset="-122"/>
              </a:rPr>
              <a:t>复杂嵌入式系统</a:t>
            </a:r>
          </a:p>
          <a:p>
            <a:pPr>
              <a:lnSpc>
                <a:spcPct val="130000"/>
              </a:lnSpc>
              <a:spcBef>
                <a:spcPct val="10000"/>
              </a:spcBef>
              <a:buClr>
                <a:schemeClr val="tx2"/>
              </a:buClr>
              <a:buSzPct val="90000"/>
              <a:buFontTx/>
              <a:buChar char="•"/>
            </a:pPr>
            <a:r>
              <a:rPr kumimoji="1" lang="zh-CN" altLang="en-US" sz="4000">
                <a:solidFill>
                  <a:schemeClr val="tx2"/>
                </a:solidFill>
                <a:latin typeface="Times New Roman" panose="02020603050405020304" pitchFamily="18" charset="0"/>
                <a:ea typeface="隶书" panose="02010509060101010101" pitchFamily="49" charset="-122"/>
              </a:rPr>
              <a:t>制造或过程控制中使用的计算机系统</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normAutofit fontScale="90000"/>
          </a:bodyPr>
          <a:lstStyle/>
          <a:p>
            <a:r>
              <a:rPr kumimoji="1" lang="en-US" altLang="zh-CN" sz="3200" b="1" dirty="0" err="1">
                <a:solidFill>
                  <a:schemeClr val="tx1"/>
                </a:solidFill>
              </a:rPr>
              <a:t>chatGPT</a:t>
            </a:r>
            <a:r>
              <a:rPr kumimoji="1" lang="zh-CN" altLang="en-US" sz="3200" b="1" dirty="0">
                <a:solidFill>
                  <a:schemeClr val="tx1"/>
                </a:solidFill>
              </a:rPr>
              <a:t>都来了，我还需要学编程吗？</a:t>
            </a:r>
          </a:p>
        </p:txBody>
      </p:sp>
      <p:sp>
        <p:nvSpPr>
          <p:cNvPr id="95235" name="Rectangle 3"/>
          <p:cNvSpPr>
            <a:spLocks noGrp="1" noChangeArrowheads="1"/>
          </p:cNvSpPr>
          <p:nvPr>
            <p:ph idx="1"/>
          </p:nvPr>
        </p:nvSpPr>
        <p:spPr/>
        <p:txBody>
          <a:bodyPr>
            <a:normAutofit/>
          </a:bodyPr>
          <a:lstStyle/>
          <a:p>
            <a:r>
              <a:rPr lang="zh-CN" altLang="en-US" sz="3600" b="1" dirty="0">
                <a:latin typeface="仿宋" panose="02010609060101010101" pitchFamily="49" charset="-122"/>
                <a:ea typeface="仿宋" panose="02010609060101010101" pitchFamily="49" charset="-122"/>
              </a:rPr>
              <a:t>冲击肯定有！！！</a:t>
            </a:r>
            <a:endParaRPr lang="en-US" altLang="zh-CN" sz="3600" b="1" dirty="0">
              <a:latin typeface="仿宋" panose="02010609060101010101" pitchFamily="49" charset="-122"/>
              <a:ea typeface="仿宋" panose="02010609060101010101" pitchFamily="49" charset="-122"/>
            </a:endParaRPr>
          </a:p>
          <a:p>
            <a:r>
              <a:rPr lang="zh-CN" altLang="en-US" sz="3600" b="1" dirty="0">
                <a:latin typeface="仿宋" panose="02010609060101010101" pitchFamily="49" charset="-122"/>
                <a:ea typeface="仿宋" panose="02010609060101010101" pitchFamily="49" charset="-122"/>
              </a:rPr>
              <a:t>程序员的</a:t>
            </a:r>
            <a:r>
              <a:rPr lang="zh-CN" altLang="en-US" sz="3600" b="1" dirty="0">
                <a:solidFill>
                  <a:srgbClr val="FF0066"/>
                </a:solidFill>
                <a:latin typeface="仿宋" panose="02010609060101010101" pitchFamily="49" charset="-122"/>
                <a:ea typeface="仿宋" panose="02010609060101010101" pitchFamily="49" charset="-122"/>
              </a:rPr>
              <a:t>编程能力和经验</a:t>
            </a:r>
            <a:r>
              <a:rPr lang="zh-CN" altLang="en-US" sz="3600" b="1" dirty="0">
                <a:latin typeface="仿宋" panose="02010609060101010101" pitchFamily="49" charset="-122"/>
                <a:ea typeface="仿宋" panose="02010609060101010101" pitchFamily="49" charset="-122"/>
              </a:rPr>
              <a:t>不仅仅体现在代码的</a:t>
            </a:r>
            <a:r>
              <a:rPr lang="zh-CN" altLang="en-US" sz="3600" b="1" dirty="0">
                <a:solidFill>
                  <a:srgbClr val="00B050"/>
                </a:solidFill>
                <a:latin typeface="仿宋" panose="02010609060101010101" pitchFamily="49" charset="-122"/>
                <a:ea typeface="仿宋" panose="02010609060101010101" pitchFamily="49" charset="-122"/>
              </a:rPr>
              <a:t>生成速度</a:t>
            </a:r>
            <a:r>
              <a:rPr lang="zh-CN" altLang="en-US" sz="3600" b="1" dirty="0">
                <a:latin typeface="仿宋" panose="02010609060101010101" pitchFamily="49" charset="-122"/>
                <a:ea typeface="仿宋" panose="02010609060101010101" pitchFamily="49" charset="-122"/>
              </a:rPr>
              <a:t>上，更重要的是他们所理解和掌握的</a:t>
            </a:r>
            <a:r>
              <a:rPr lang="zh-CN" altLang="en-US" sz="3600" b="1" dirty="0">
                <a:solidFill>
                  <a:srgbClr val="FF0000"/>
                </a:solidFill>
                <a:latin typeface="仿宋" panose="02010609060101010101" pitchFamily="49" charset="-122"/>
                <a:ea typeface="仿宋" panose="02010609060101010101" pitchFamily="49" charset="-122"/>
              </a:rPr>
              <a:t>编程思想、技巧和方法</a:t>
            </a:r>
            <a:r>
              <a:rPr lang="zh-CN" altLang="en-US" sz="3600" b="1" dirty="0">
                <a:latin typeface="仿宋" panose="02010609060101010101" pitchFamily="49" charset="-122"/>
                <a:ea typeface="仿宋" panose="02010609060101010101" pitchFamily="49" charset="-122"/>
              </a:rPr>
              <a:t>，以及他们在实际项目中所积累的</a:t>
            </a:r>
            <a:r>
              <a:rPr lang="zh-CN" altLang="en-US" sz="3600" b="1" dirty="0">
                <a:solidFill>
                  <a:srgbClr val="00B050"/>
                </a:solidFill>
                <a:latin typeface="仿宋" panose="02010609060101010101" pitchFamily="49" charset="-122"/>
                <a:ea typeface="仿宋" panose="02010609060101010101" pitchFamily="49" charset="-122"/>
              </a:rPr>
              <a:t>经验和能力</a:t>
            </a:r>
            <a:r>
              <a:rPr lang="zh-CN" altLang="en-US" sz="3600" b="1" dirty="0">
                <a:latin typeface="仿宋" panose="02010609060101010101" pitchFamily="49" charset="-122"/>
                <a:ea typeface="仿宋" panose="02010609060101010101" pitchFamily="49" charset="-122"/>
              </a:rPr>
              <a:t>。</a:t>
            </a:r>
            <a:endParaRPr lang="en-US" altLang="zh-CN" sz="3600" b="1" dirty="0">
              <a:latin typeface="仿宋" panose="02010609060101010101" pitchFamily="49" charset="-122"/>
              <a:ea typeface="仿宋" panose="02010609060101010101" pitchFamily="49" charset="-122"/>
            </a:endParaRPr>
          </a:p>
          <a:p>
            <a:endParaRPr lang="en-US" altLang="zh-CN" sz="3600" dirty="0"/>
          </a:p>
          <a:p>
            <a:r>
              <a:rPr lang="zh-CN" altLang="en-US" sz="4400" dirty="0">
                <a:solidFill>
                  <a:srgbClr val="C00000"/>
                </a:solidFill>
                <a:latin typeface="方正启体简体" panose="03000509000000000000" pitchFamily="65" charset="-122"/>
                <a:ea typeface="方正启体简体" panose="03000509000000000000" pitchFamily="65" charset="-122"/>
              </a:rPr>
              <a:t>编程艺术赏析；提升功力！！！！</a:t>
            </a:r>
            <a:endParaRPr lang="en-US" altLang="zh-CN" sz="4400" dirty="0">
              <a:solidFill>
                <a:srgbClr val="C00000"/>
              </a:solidFill>
              <a:latin typeface="方正启体简体" panose="03000509000000000000" pitchFamily="65" charset="-122"/>
              <a:ea typeface="方正启体简体" panose="03000509000000000000" pitchFamily="65" charset="-122"/>
            </a:endParaRPr>
          </a:p>
        </p:txBody>
      </p:sp>
      <p:pic>
        <p:nvPicPr>
          <p:cNvPr id="3" name="图片 2">
            <a:extLst>
              <a:ext uri="{FF2B5EF4-FFF2-40B4-BE49-F238E27FC236}">
                <a16:creationId xmlns:a16="http://schemas.microsoft.com/office/drawing/2014/main" id="{0CE39E02-ED4F-4BF6-952C-B53E243D76B0}"/>
              </a:ext>
            </a:extLst>
          </p:cNvPr>
          <p:cNvPicPr>
            <a:picLocks noChangeAspect="1"/>
          </p:cNvPicPr>
          <p:nvPr/>
        </p:nvPicPr>
        <p:blipFill>
          <a:blip r:embed="rId2"/>
          <a:stretch>
            <a:fillRect/>
          </a:stretch>
        </p:blipFill>
        <p:spPr>
          <a:xfrm>
            <a:off x="838732" y="1600202"/>
            <a:ext cx="4904762" cy="3180952"/>
          </a:xfrm>
          <a:prstGeom prst="rect">
            <a:avLst/>
          </a:prstGeom>
        </p:spPr>
      </p:pic>
      <p:pic>
        <p:nvPicPr>
          <p:cNvPr id="4" name="图片 3">
            <a:extLst>
              <a:ext uri="{FF2B5EF4-FFF2-40B4-BE49-F238E27FC236}">
                <a16:creationId xmlns:a16="http://schemas.microsoft.com/office/drawing/2014/main" id="{7D250BAA-555D-433E-A9C4-EEE6E622911E}"/>
              </a:ext>
            </a:extLst>
          </p:cNvPr>
          <p:cNvPicPr>
            <a:picLocks noChangeAspect="1"/>
          </p:cNvPicPr>
          <p:nvPr/>
        </p:nvPicPr>
        <p:blipFill>
          <a:blip r:embed="rId3"/>
          <a:stretch>
            <a:fillRect/>
          </a:stretch>
        </p:blipFill>
        <p:spPr>
          <a:xfrm>
            <a:off x="6448508" y="966738"/>
            <a:ext cx="3033467" cy="399565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5235">
                                            <p:txEl>
                                              <p:pRg st="0" end="0"/>
                                            </p:txEl>
                                          </p:spTgt>
                                        </p:tgtEl>
                                        <p:attrNameLst>
                                          <p:attrName>style.visibility</p:attrName>
                                        </p:attrNameLst>
                                      </p:cBhvr>
                                      <p:to>
                                        <p:strVal val="visible"/>
                                      </p:to>
                                    </p:set>
                                    <p:animEffect transition="in" filter="wipe(down)">
                                      <p:cBhvr>
                                        <p:cTn id="7" dur="500"/>
                                        <p:tgtEl>
                                          <p:spTgt spid="952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5235">
                                            <p:txEl>
                                              <p:pRg st="1" end="1"/>
                                            </p:txEl>
                                          </p:spTgt>
                                        </p:tgtEl>
                                        <p:attrNameLst>
                                          <p:attrName>style.visibility</p:attrName>
                                        </p:attrNameLst>
                                      </p:cBhvr>
                                      <p:to>
                                        <p:strVal val="visible"/>
                                      </p:to>
                                    </p:set>
                                    <p:animEffect transition="in" filter="wipe(down)">
                                      <p:cBhvr>
                                        <p:cTn id="12" dur="500"/>
                                        <p:tgtEl>
                                          <p:spTgt spid="952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95235">
                                            <p:txEl>
                                              <p:pRg st="3" end="3"/>
                                            </p:txEl>
                                          </p:spTgt>
                                        </p:tgtEl>
                                        <p:attrNameLst>
                                          <p:attrName>style.visibility</p:attrName>
                                        </p:attrNameLst>
                                      </p:cBhvr>
                                      <p:to>
                                        <p:strVal val="visible"/>
                                      </p:to>
                                    </p:set>
                                    <p:animEffect transition="in" filter="wipe(down)">
                                      <p:cBhvr>
                                        <p:cTn id="27" dur="500"/>
                                        <p:tgtEl>
                                          <p:spTgt spid="9523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nchor="ctr"/>
          <a:lstStyle/>
          <a:p>
            <a:pPr algn="l">
              <a:lnSpc>
                <a:spcPct val="70000"/>
              </a:lnSpc>
            </a:pPr>
            <a:r>
              <a:rPr lang="zh-CN" altLang="en-US" sz="4400" dirty="0">
                <a:solidFill>
                  <a:schemeClr val="tx1"/>
                </a:solidFill>
                <a:ea typeface="隶书" panose="02010509060101010101" pitchFamily="49" charset="-122"/>
              </a:rPr>
              <a:t>小结</a:t>
            </a:r>
          </a:p>
        </p:txBody>
      </p:sp>
      <p:sp>
        <p:nvSpPr>
          <p:cNvPr id="3" name="内容占位符 2"/>
          <p:cNvSpPr>
            <a:spLocks noGrp="1"/>
          </p:cNvSpPr>
          <p:nvPr>
            <p:ph idx="1"/>
          </p:nvPr>
        </p:nvSpPr>
        <p:spPr/>
        <p:txBody>
          <a:bodyPr/>
          <a:lstStyle/>
          <a:p>
            <a:endParaRPr lang="zh-CN" altLang="en-US"/>
          </a:p>
        </p:txBody>
      </p:sp>
      <p:sp>
        <p:nvSpPr>
          <p:cNvPr id="143363" name="Rectangle 3"/>
          <p:cNvSpPr>
            <a:spLocks noChangeArrowheads="1"/>
          </p:cNvSpPr>
          <p:nvPr/>
        </p:nvSpPr>
        <p:spPr bwMode="auto">
          <a:xfrm>
            <a:off x="1524001" y="7106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43364" name="Text Box 4"/>
          <p:cNvSpPr txBox="1">
            <a:spLocks noChangeArrowheads="1"/>
          </p:cNvSpPr>
          <p:nvPr/>
        </p:nvSpPr>
        <p:spPr bwMode="auto">
          <a:xfrm>
            <a:off x="961390" y="2000250"/>
            <a:ext cx="8550910" cy="3230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533400">
              <a:defRPr>
                <a:solidFill>
                  <a:schemeClr val="tx1"/>
                </a:solidFill>
                <a:latin typeface="Arial" panose="020B0604020202020204" pitchFamily="34" charset="0"/>
                <a:ea typeface="宋体" panose="02010600030101010101" pitchFamily="2" charset="-122"/>
              </a:defRPr>
            </a:lvl1pPr>
            <a:lvl2pPr marL="1170305" indent="-457200">
              <a:defRPr>
                <a:solidFill>
                  <a:schemeClr val="tx1"/>
                </a:solidFill>
                <a:latin typeface="Arial" panose="020B0604020202020204" pitchFamily="34" charset="0"/>
                <a:ea typeface="宋体" panose="02010600030101010101" pitchFamily="2" charset="-122"/>
              </a:defRPr>
            </a:lvl2pPr>
            <a:lvl3pPr marL="1806575" indent="-457200">
              <a:defRPr>
                <a:solidFill>
                  <a:schemeClr val="tx1"/>
                </a:solidFill>
                <a:latin typeface="Arial" panose="020B0604020202020204" pitchFamily="34" charset="0"/>
                <a:ea typeface="宋体" panose="02010600030101010101" pitchFamily="2" charset="-122"/>
              </a:defRPr>
            </a:lvl3pPr>
            <a:lvl4pPr marL="2443480" indent="-457200">
              <a:defRPr>
                <a:solidFill>
                  <a:schemeClr val="tx1"/>
                </a:solidFill>
                <a:latin typeface="Arial" panose="020B0604020202020204" pitchFamily="34" charset="0"/>
                <a:ea typeface="宋体" panose="02010600030101010101" pitchFamily="2" charset="-122"/>
              </a:defRPr>
            </a:lvl4pPr>
            <a:lvl5pPr marL="3079750" indent="-457200">
              <a:defRPr>
                <a:solidFill>
                  <a:schemeClr val="tx1"/>
                </a:solidFill>
                <a:latin typeface="Arial" panose="020B0604020202020204" pitchFamily="34" charset="0"/>
                <a:ea typeface="宋体" panose="02010600030101010101" pitchFamily="2" charset="-122"/>
              </a:defRPr>
            </a:lvl5pPr>
            <a:lvl6pPr marL="353695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99415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445135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90855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70000"/>
              </a:lnSpc>
            </a:pPr>
            <a:r>
              <a:rPr kumimoji="1" lang="zh-CN" altLang="en-US" sz="4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理解和掌握嵌入式系统的基本概念，了解嵌入式系统开发过程的</a:t>
            </a:r>
            <a:r>
              <a:rPr kumimoji="1" lang="zh-CN" altLang="en-US" sz="4000" dirty="0">
                <a:solidFill>
                  <a:srgbClr val="FF0000"/>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轮廓</a:t>
            </a:r>
            <a:r>
              <a:rPr kumimoji="1" lang="zh-CN" altLang="en-US" sz="4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，为进一步的学习奠定基础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发现问题</a:t>
            </a:r>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764" y="1196312"/>
            <a:ext cx="7362825" cy="462915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2962" y="1196312"/>
            <a:ext cx="4867275" cy="421957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E47C68-5B08-4876-8344-F0AFB994BE01}"/>
              </a:ext>
            </a:extLst>
          </p:cNvPr>
          <p:cNvSpPr>
            <a:spLocks noGrp="1"/>
          </p:cNvSpPr>
          <p:nvPr>
            <p:ph type="title"/>
          </p:nvPr>
        </p:nvSpPr>
        <p:spPr/>
        <p:txBody>
          <a:bodyPr/>
          <a:lstStyle/>
          <a:p>
            <a:r>
              <a:rPr lang="zh-CN" altLang="en-US" dirty="0"/>
              <a:t>拆分的思想</a:t>
            </a:r>
          </a:p>
        </p:txBody>
      </p:sp>
      <p:sp>
        <p:nvSpPr>
          <p:cNvPr id="3" name="内容占位符 2">
            <a:extLst>
              <a:ext uri="{FF2B5EF4-FFF2-40B4-BE49-F238E27FC236}">
                <a16:creationId xmlns:a16="http://schemas.microsoft.com/office/drawing/2014/main" id="{A74EA866-899D-4E20-903D-79D840B720BD}"/>
              </a:ext>
            </a:extLst>
          </p:cNvPr>
          <p:cNvSpPr>
            <a:spLocks noGrp="1"/>
          </p:cNvSpPr>
          <p:nvPr>
            <p:ph idx="1"/>
          </p:nvPr>
        </p:nvSpPr>
        <p:spPr/>
        <p:txBody>
          <a:bodyPr/>
          <a:lstStyle/>
          <a:p>
            <a:r>
              <a:rPr lang="zh-CN" altLang="en-US"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吴三桂撤藩</a:t>
            </a:r>
            <a:endParaRPr lang="en-US" altLang="zh-CN"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a:p>
            <a:endParaRPr lang="en-US" altLang="zh-CN"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a:p>
            <a:r>
              <a:rPr lang="zh-CN" altLang="en-US"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周培公献策：撤藩可分三步走！</a:t>
            </a:r>
            <a:endParaRPr lang="en-US" altLang="zh-CN"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a:p>
            <a:endParaRPr lang="en-US" altLang="zh-CN"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a:p>
            <a:r>
              <a:rPr lang="zh-CN" altLang="en-US"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问题迎刃而解。</a:t>
            </a:r>
            <a:endParaRPr lang="en-US" altLang="zh-CN"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a:p>
            <a:endParaRPr lang="en-US" altLang="zh-CN"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a:p>
            <a:r>
              <a:rPr lang="zh-CN" altLang="en-US"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品味：复杂问题拆分的关键：真诚面对</a:t>
            </a:r>
          </a:p>
        </p:txBody>
      </p:sp>
      <p:pic>
        <p:nvPicPr>
          <p:cNvPr id="5" name="图片 4">
            <a:extLst>
              <a:ext uri="{FF2B5EF4-FFF2-40B4-BE49-F238E27FC236}">
                <a16:creationId xmlns:a16="http://schemas.microsoft.com/office/drawing/2014/main" id="{5237116C-C17F-47DA-BA69-0E426BCFC1EC}"/>
              </a:ext>
            </a:extLst>
          </p:cNvPr>
          <p:cNvPicPr>
            <a:picLocks noChangeAspect="1"/>
          </p:cNvPicPr>
          <p:nvPr/>
        </p:nvPicPr>
        <p:blipFill>
          <a:blip r:embed="rId2"/>
          <a:stretch>
            <a:fillRect/>
          </a:stretch>
        </p:blipFill>
        <p:spPr>
          <a:xfrm>
            <a:off x="6781723" y="1227668"/>
            <a:ext cx="4944610" cy="3339638"/>
          </a:xfrm>
          <a:prstGeom prst="rect">
            <a:avLst/>
          </a:prstGeom>
        </p:spPr>
      </p:pic>
    </p:spTree>
    <p:extLst>
      <p:ext uri="{BB962C8B-B14F-4D97-AF65-F5344CB8AC3E}">
        <p14:creationId xmlns:p14="http://schemas.microsoft.com/office/powerpoint/2010/main" val="26394483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解决问题</a:t>
            </a:r>
          </a:p>
        </p:txBody>
      </p:sp>
      <p:sp>
        <p:nvSpPr>
          <p:cNvPr id="3" name="内容占位符 2"/>
          <p:cNvSpPr>
            <a:spLocks noGrp="1"/>
          </p:cNvSpPr>
          <p:nvPr>
            <p:ph idx="1"/>
          </p:nvPr>
        </p:nvSpPr>
        <p:spPr/>
        <p:txBody>
          <a:bodyPr/>
          <a:lstStyle/>
          <a:p>
            <a:r>
              <a:rPr lang="en-US" altLang="zh-CN" dirty="0">
                <a:effectLst>
                  <a:outerShdw blurRad="38100" dist="38100" dir="2700000" algn="tl">
                    <a:srgbClr val="000000">
                      <a:alpha val="43137"/>
                    </a:srgbClr>
                  </a:outerShdw>
                </a:effectLst>
              </a:rPr>
              <a:t>1</a:t>
            </a:r>
            <a:r>
              <a:rPr lang="zh-CN" altLang="en-US" dirty="0">
                <a:effectLst>
                  <a:outerShdw blurRad="38100" dist="38100" dir="2700000" algn="tl">
                    <a:srgbClr val="000000">
                      <a:alpha val="43137"/>
                    </a:srgbClr>
                  </a:outerShdw>
                </a:effectLst>
              </a:rPr>
              <a:t>、各种逻辑分析、关系处理复杂难度大</a:t>
            </a:r>
            <a:endParaRPr lang="en-US" altLang="zh-CN" dirty="0">
              <a:effectLst>
                <a:outerShdw blurRad="38100" dist="38100" dir="2700000" algn="tl">
                  <a:srgbClr val="000000">
                    <a:alpha val="43137"/>
                  </a:srgbClr>
                </a:outerShdw>
              </a:effectLst>
            </a:endParaRPr>
          </a:p>
          <a:p>
            <a:endParaRPr lang="en-US" altLang="zh-CN" dirty="0">
              <a:effectLst>
                <a:outerShdw blurRad="38100" dist="38100" dir="2700000" algn="tl">
                  <a:srgbClr val="000000">
                    <a:alpha val="43137"/>
                  </a:srgbClr>
                </a:outerShdw>
              </a:effectLst>
            </a:endParaRPr>
          </a:p>
          <a:p>
            <a:r>
              <a:rPr lang="en-US" altLang="zh-CN" dirty="0">
                <a:effectLst>
                  <a:outerShdw blurRad="38100" dist="38100" dir="2700000" algn="tl">
                    <a:srgbClr val="000000">
                      <a:alpha val="43137"/>
                    </a:srgbClr>
                  </a:outerShdw>
                </a:effectLst>
              </a:rPr>
              <a:t>2</a:t>
            </a:r>
            <a:r>
              <a:rPr lang="zh-CN" altLang="en-US" dirty="0">
                <a:effectLst>
                  <a:outerShdw blurRad="38100" dist="38100" dir="2700000" algn="tl">
                    <a:srgbClr val="000000">
                      <a:alpha val="43137"/>
                    </a:srgbClr>
                  </a:outerShdw>
                </a:effectLst>
              </a:rPr>
              <a:t>、功能</a:t>
            </a:r>
            <a:r>
              <a:rPr lang="zh-CN" altLang="en-US" dirty="0">
                <a:solidFill>
                  <a:srgbClr val="FF0000"/>
                </a:solidFill>
                <a:effectLst>
                  <a:outerShdw blurRad="38100" dist="38100" dir="2700000" algn="tl">
                    <a:srgbClr val="000000">
                      <a:alpha val="43137"/>
                    </a:srgbClr>
                  </a:outerShdw>
                </a:effectLst>
              </a:rPr>
              <a:t>任务</a:t>
            </a:r>
            <a:r>
              <a:rPr lang="zh-CN" altLang="en-US" dirty="0">
                <a:effectLst>
                  <a:outerShdw blurRad="38100" dist="38100" dir="2700000" algn="tl">
                    <a:srgbClr val="000000">
                      <a:alpha val="43137"/>
                    </a:srgbClr>
                  </a:outerShdw>
                </a:effectLst>
              </a:rPr>
              <a:t>与逻辑</a:t>
            </a:r>
            <a:r>
              <a:rPr lang="zh-CN" altLang="en-US" dirty="0">
                <a:solidFill>
                  <a:srgbClr val="0070C0"/>
                </a:solidFill>
                <a:effectLst>
                  <a:outerShdw blurRad="38100" dist="38100" dir="2700000" algn="tl">
                    <a:srgbClr val="000000">
                      <a:alpha val="43137"/>
                    </a:srgbClr>
                  </a:outerShdw>
                </a:effectLst>
              </a:rPr>
              <a:t>判断</a:t>
            </a:r>
            <a:r>
              <a:rPr lang="zh-CN" altLang="en-US" dirty="0">
                <a:effectLst>
                  <a:outerShdw blurRad="38100" dist="38100" dir="2700000" algn="tl">
                    <a:srgbClr val="000000">
                      <a:alpha val="43137"/>
                    </a:srgbClr>
                  </a:outerShdw>
                </a:effectLst>
              </a:rPr>
              <a:t>混杂缠绕。</a:t>
            </a:r>
            <a:endParaRPr lang="en-US" altLang="zh-CN" dirty="0">
              <a:effectLst>
                <a:outerShdw blurRad="38100" dist="38100" dir="2700000" algn="tl">
                  <a:srgbClr val="000000">
                    <a:alpha val="43137"/>
                  </a:srgbClr>
                </a:outerShdw>
              </a:effectLst>
            </a:endParaRPr>
          </a:p>
          <a:p>
            <a:endParaRPr lang="en-US" altLang="zh-CN" dirty="0">
              <a:effectLst>
                <a:outerShdw blurRad="38100" dist="38100" dir="2700000" algn="tl">
                  <a:srgbClr val="000000">
                    <a:alpha val="43137"/>
                  </a:srgbClr>
                </a:outerShdw>
              </a:effectLst>
            </a:endParaRPr>
          </a:p>
          <a:p>
            <a:endParaRPr lang="en-US" altLang="zh-CN" dirty="0">
              <a:effectLst>
                <a:outerShdw blurRad="38100" dist="38100" dir="2700000" algn="tl">
                  <a:srgbClr val="000000">
                    <a:alpha val="43137"/>
                  </a:srgbClr>
                </a:outerShdw>
              </a:effectLst>
            </a:endParaRPr>
          </a:p>
          <a:p>
            <a:r>
              <a:rPr lang="zh-CN" altLang="en-US" dirty="0">
                <a:effectLst>
                  <a:outerShdw blurRad="38100" dist="38100" dir="2700000" algn="tl">
                    <a:srgbClr val="000000">
                      <a:alpha val="43137"/>
                    </a:srgbClr>
                  </a:outerShdw>
                </a:effectLst>
              </a:rPr>
              <a:t>能否只编写功能</a:t>
            </a:r>
            <a:r>
              <a:rPr lang="zh-CN" altLang="en-US" dirty="0">
                <a:solidFill>
                  <a:srgbClr val="00B050"/>
                </a:solidFill>
                <a:effectLst>
                  <a:outerShdw blurRad="38100" dist="38100" dir="2700000" algn="tl">
                    <a:srgbClr val="000000">
                      <a:alpha val="43137"/>
                    </a:srgbClr>
                  </a:outerShdw>
                </a:effectLst>
              </a:rPr>
              <a:t>任务</a:t>
            </a:r>
            <a:r>
              <a:rPr lang="zh-CN" altLang="en-US" dirty="0">
                <a:effectLst>
                  <a:outerShdw blurRad="38100" dist="38100" dir="2700000" algn="tl">
                    <a:srgbClr val="000000">
                      <a:alpha val="43137"/>
                    </a:srgbClr>
                  </a:outerShdw>
                </a:effectLst>
              </a:rPr>
              <a:t>代码？</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a:latin typeface="Berlin Sans FB Demi" panose="020E0802020502020306" pitchFamily="34" charset="0"/>
                <a:ea typeface="隶书" panose="02010509060101010101" pitchFamily="49" charset="-122"/>
              </a:rPr>
              <a:t>计算机操作系统</a:t>
            </a:r>
            <a:br>
              <a:rPr lang="zh-CN" altLang="en-US" dirty="0">
                <a:latin typeface="Berlin Sans FB Demi" panose="020E0802020502020306" pitchFamily="34" charset="0"/>
                <a:ea typeface="隶书" panose="02010509060101010101" pitchFamily="49" charset="-122"/>
              </a:rPr>
            </a:b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Operating System</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OS</a:t>
            </a:r>
            <a:r>
              <a:rPr lang="zh-CN" altLang="en-US" dirty="0">
                <a:latin typeface="黑体" panose="02010609060101010101" pitchFamily="49" charset="-122"/>
                <a:ea typeface="黑体" panose="02010609060101010101" pitchFamily="49" charset="-122"/>
              </a:rPr>
              <a:t>）</a:t>
            </a:r>
            <a:endParaRPr lang="zh-CN" altLang="en-US" dirty="0"/>
          </a:p>
        </p:txBody>
      </p:sp>
      <p:sp>
        <p:nvSpPr>
          <p:cNvPr id="5" name="副标题 4"/>
          <p:cNvSpPr>
            <a:spLocks noGrp="1"/>
          </p:cNvSpPr>
          <p:nvPr>
            <p:ph type="subTitle" idx="1"/>
          </p:nvPr>
        </p:nvSpPr>
        <p:spPr/>
        <p:txBody>
          <a:bodyPr/>
          <a:lstStyle/>
          <a:p>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1528549" y="1446667"/>
            <a:ext cx="4733499"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buFontTx/>
              <a:buChar char="•"/>
            </a:pPr>
            <a:r>
              <a:rPr lang="zh-CN" altLang="en-US" sz="3200" dirty="0">
                <a:latin typeface="黑体" panose="02010609060101010101" pitchFamily="49" charset="-122"/>
                <a:ea typeface="黑体" panose="02010609060101010101" pitchFamily="49" charset="-122"/>
              </a:rPr>
              <a:t>操作系统是一种为应用程序提供服务的</a:t>
            </a:r>
            <a:r>
              <a:rPr lang="zh-CN" altLang="en-US" sz="3200" dirty="0">
                <a:solidFill>
                  <a:srgbClr val="FF0000"/>
                </a:solidFill>
                <a:latin typeface="黑体" panose="02010609060101010101" pitchFamily="49" charset="-122"/>
                <a:ea typeface="黑体" panose="02010609060101010101" pitchFamily="49" charset="-122"/>
              </a:rPr>
              <a:t>系统软件</a:t>
            </a:r>
            <a:r>
              <a:rPr lang="zh-CN" altLang="en-US" sz="3200" dirty="0">
                <a:latin typeface="黑体" panose="02010609060101010101" pitchFamily="49" charset="-122"/>
                <a:ea typeface="黑体" panose="02010609060101010101" pitchFamily="49" charset="-122"/>
              </a:rPr>
              <a:t>，是一个完整计算机系统的有机组成部分。</a:t>
            </a:r>
          </a:p>
          <a:p>
            <a:pPr algn="just" eaLnBrk="1" hangingPunct="1"/>
            <a:endParaRPr lang="zh-CN" altLang="en-US" sz="3200" dirty="0">
              <a:solidFill>
                <a:srgbClr val="FF0000"/>
              </a:solidFill>
              <a:latin typeface="黑体" panose="02010609060101010101" pitchFamily="49" charset="-122"/>
              <a:ea typeface="黑体" panose="02010609060101010101" pitchFamily="49" charset="-122"/>
            </a:endParaRPr>
          </a:p>
          <a:p>
            <a:pPr algn="just" eaLnBrk="1" hangingPunct="1">
              <a:buFontTx/>
              <a:buChar char="•"/>
            </a:pPr>
            <a:r>
              <a:rPr lang="zh-CN" altLang="en-US" sz="3200" dirty="0">
                <a:latin typeface="黑体" panose="02010609060101010101" pitchFamily="49" charset="-122"/>
                <a:ea typeface="黑体" panose="02010609060101010101" pitchFamily="49" charset="-122"/>
              </a:rPr>
              <a:t>从层次来看，操作系统位于计算机硬件之上，应用软件之下。所以也把它叫做应用软件的运行</a:t>
            </a:r>
            <a:r>
              <a:rPr lang="zh-CN" altLang="en-US" sz="3200" dirty="0">
                <a:solidFill>
                  <a:srgbClr val="FF0000"/>
                </a:solidFill>
                <a:latin typeface="黑体" panose="02010609060101010101" pitchFamily="49" charset="-122"/>
                <a:ea typeface="黑体" panose="02010609060101010101" pitchFamily="49" charset="-122"/>
              </a:rPr>
              <a:t>平台</a:t>
            </a:r>
            <a:r>
              <a:rPr lang="zh-CN" altLang="en-US" sz="3200" dirty="0">
                <a:latin typeface="黑体" panose="02010609060101010101" pitchFamily="49" charset="-122"/>
                <a:ea typeface="黑体" panose="02010609060101010101" pitchFamily="49" charset="-122"/>
              </a:rPr>
              <a:t>。</a:t>
            </a:r>
          </a:p>
        </p:txBody>
      </p:sp>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l="28125" t="28125" r="25000" b="23958"/>
          <a:stretch>
            <a:fillRect/>
          </a:stretch>
        </p:blipFill>
        <p:spPr bwMode="auto">
          <a:xfrm>
            <a:off x="6565226" y="1228299"/>
            <a:ext cx="4954624" cy="4867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normAutofit fontScale="90000"/>
          </a:bodyPr>
          <a:lstStyle/>
          <a:p>
            <a:r>
              <a:rPr lang="zh-CN" altLang="en-US" dirty="0">
                <a:latin typeface="Berlin Sans FB Demi" panose="020E0802020502020306" pitchFamily="34" charset="0"/>
                <a:ea typeface="隶书" panose="02010509060101010101" pitchFamily="49" charset="-122"/>
              </a:rPr>
              <a:t>什么是计算机操作系统</a:t>
            </a:r>
            <a:br>
              <a:rPr lang="zh-CN" altLang="en-US" dirty="0">
                <a:latin typeface="Berlin Sans FB Demi" panose="020E0802020502020306" pitchFamily="34" charset="0"/>
                <a:ea typeface="隶书" panose="02010509060101010101" pitchFamily="49" charset="-122"/>
              </a:rPr>
            </a:b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Operating System</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OS</a:t>
            </a:r>
            <a:r>
              <a:rPr lang="zh-CN" altLang="en-US" dirty="0">
                <a:latin typeface="黑体" panose="02010609060101010101" pitchFamily="49" charset="-122"/>
                <a:ea typeface="黑体" panose="02010609060101010101" pitchFamily="49" charset="-122"/>
              </a:rPr>
              <a:t>）</a:t>
            </a:r>
            <a:endParaRPr lang="zh-CN" alt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1981200" y="990601"/>
            <a:ext cx="4724400" cy="5719763"/>
          </a:xfrm>
          <a:prstGeom prst="rect">
            <a:avLst/>
          </a:prstGeom>
          <a:solidFill>
            <a:srgbClr val="72FCEF"/>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en-US" altLang="zh-CN" sz="2800">
              <a:solidFill>
                <a:schemeClr val="hlink"/>
              </a:solidFill>
              <a:latin typeface="黑体" panose="02010609060101010101" pitchFamily="49" charset="-122"/>
              <a:ea typeface="黑体" panose="02010609060101010101" pitchFamily="49" charset="-122"/>
            </a:endParaRPr>
          </a:p>
          <a:p>
            <a:pPr eaLnBrk="1" hangingPunct="1">
              <a:buFontTx/>
              <a:buChar char="•"/>
            </a:pPr>
            <a:r>
              <a:rPr lang="zh-CN" altLang="en-US" sz="2800">
                <a:latin typeface="黑体" panose="02010609060101010101" pitchFamily="49" charset="-122"/>
                <a:ea typeface="黑体" panose="02010609060101010101" pitchFamily="49" charset="-122"/>
              </a:rPr>
              <a:t>它在计算机应用程序与计算机硬件系统之间，</a:t>
            </a:r>
            <a:r>
              <a:rPr lang="zh-CN" altLang="en-US" sz="2800">
                <a:solidFill>
                  <a:srgbClr val="FF0000"/>
                </a:solidFill>
                <a:latin typeface="黑体" panose="02010609060101010101" pitchFamily="49" charset="-122"/>
                <a:ea typeface="黑体" panose="02010609060101010101" pitchFamily="49" charset="-122"/>
              </a:rPr>
              <a:t>屏蔽</a:t>
            </a:r>
            <a:r>
              <a:rPr lang="zh-CN" altLang="en-US" sz="2800">
                <a:latin typeface="黑体" panose="02010609060101010101" pitchFamily="49" charset="-122"/>
                <a:ea typeface="黑体" panose="02010609060101010101" pitchFamily="49" charset="-122"/>
              </a:rPr>
              <a:t>了计算机硬件工作的一些细节，并对系统中的资源进行有效的</a:t>
            </a:r>
            <a:r>
              <a:rPr lang="zh-CN" altLang="en-US" sz="2800">
                <a:solidFill>
                  <a:srgbClr val="FF0000"/>
                </a:solidFill>
                <a:latin typeface="黑体" panose="02010609060101010101" pitchFamily="49" charset="-122"/>
                <a:ea typeface="黑体" panose="02010609060101010101" pitchFamily="49" charset="-122"/>
              </a:rPr>
              <a:t>管理</a:t>
            </a:r>
            <a:r>
              <a:rPr lang="zh-CN" altLang="en-US" sz="2800">
                <a:latin typeface="黑体" panose="02010609060101010101" pitchFamily="49" charset="-122"/>
                <a:ea typeface="黑体" panose="02010609060101010101" pitchFamily="49" charset="-122"/>
              </a:rPr>
              <a:t>。</a:t>
            </a:r>
          </a:p>
          <a:p>
            <a:pPr eaLnBrk="1" hangingPunct="1"/>
            <a:endParaRPr lang="zh-CN" altLang="en-US" sz="2800">
              <a:latin typeface="黑体" panose="02010609060101010101" pitchFamily="49" charset="-122"/>
              <a:ea typeface="黑体" panose="02010609060101010101" pitchFamily="49" charset="-122"/>
            </a:endParaRPr>
          </a:p>
          <a:p>
            <a:pPr eaLnBrk="1" hangingPunct="1">
              <a:buFontTx/>
              <a:buChar char="•"/>
            </a:pPr>
            <a:r>
              <a:rPr lang="zh-CN" altLang="en-US" sz="2800">
                <a:latin typeface="黑体" panose="02010609060101010101" pitchFamily="49" charset="-122"/>
                <a:ea typeface="黑体" panose="02010609060101010101" pitchFamily="49" charset="-122"/>
              </a:rPr>
              <a:t>通过提供函数（应用程序接口（</a:t>
            </a:r>
            <a:r>
              <a:rPr lang="en-US" altLang="zh-CN" sz="2800">
                <a:solidFill>
                  <a:srgbClr val="FF0000"/>
                </a:solidFill>
                <a:latin typeface="黑体" panose="02010609060101010101" pitchFamily="49" charset="-122"/>
                <a:ea typeface="黑体" panose="02010609060101010101" pitchFamily="49" charset="-122"/>
              </a:rPr>
              <a:t>API</a:t>
            </a:r>
            <a:r>
              <a:rPr lang="zh-CN" altLang="en-US" sz="2800">
                <a:latin typeface="黑体" panose="02010609060101010101" pitchFamily="49" charset="-122"/>
                <a:ea typeface="黑体" panose="02010609060101010101" pitchFamily="49" charset="-122"/>
              </a:rPr>
              <a:t>）），从而使应用程序的设计人员得以在一个友好的平台上进行应用程序的设计和开发，大大地</a:t>
            </a:r>
            <a:r>
              <a:rPr lang="zh-CN" altLang="en-US" sz="2800">
                <a:solidFill>
                  <a:srgbClr val="FF0000"/>
                </a:solidFill>
                <a:latin typeface="黑体" panose="02010609060101010101" pitchFamily="49" charset="-122"/>
                <a:ea typeface="黑体" panose="02010609060101010101" pitchFamily="49" charset="-122"/>
              </a:rPr>
              <a:t>提高了应用程序的开发效率</a:t>
            </a:r>
            <a:r>
              <a:rPr lang="zh-CN" altLang="en-US" sz="2800">
                <a:latin typeface="黑体" panose="02010609060101010101" pitchFamily="49" charset="-122"/>
                <a:ea typeface="黑体" panose="02010609060101010101" pitchFamily="49" charset="-122"/>
              </a:rPr>
              <a:t>。 </a:t>
            </a:r>
          </a:p>
        </p:txBody>
      </p:sp>
      <p:sp>
        <p:nvSpPr>
          <p:cNvPr id="10244" name="AutoShape 4"/>
          <p:cNvSpPr>
            <a:spLocks noChangeArrowheads="1"/>
          </p:cNvSpPr>
          <p:nvPr/>
        </p:nvSpPr>
        <p:spPr bwMode="auto">
          <a:xfrm>
            <a:off x="1752600" y="1295400"/>
            <a:ext cx="5029200" cy="4876800"/>
          </a:xfrm>
          <a:prstGeom prst="wedgeRoundRectCallout">
            <a:avLst>
              <a:gd name="adj1" fmla="val 57227"/>
              <a:gd name="adj2" fmla="val 2995"/>
              <a:gd name="adj3" fmla="val 16667"/>
            </a:avLst>
          </a:prstGeom>
          <a:solidFill>
            <a:schemeClr val="accent1"/>
          </a:solidFill>
          <a:ln w="76200">
            <a:solidFill>
              <a:srgbClr val="80008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4000">
                <a:ea typeface="隶书" panose="02010509060101010101" pitchFamily="49" charset="-122"/>
              </a:rPr>
              <a:t>从用户的角度来看，它就是</a:t>
            </a:r>
            <a:r>
              <a:rPr lang="zh-CN" altLang="en-US" sz="4000">
                <a:solidFill>
                  <a:srgbClr val="FF0000"/>
                </a:solidFill>
                <a:ea typeface="隶书" panose="02010509060101010101" pitchFamily="49" charset="-122"/>
              </a:rPr>
              <a:t>一大堆函数</a:t>
            </a:r>
            <a:r>
              <a:rPr lang="zh-CN" altLang="en-US" sz="4000">
                <a:ea typeface="隶书" panose="02010509060101010101" pitchFamily="49" charset="-122"/>
              </a:rPr>
              <a:t>（</a:t>
            </a:r>
            <a:r>
              <a:rPr lang="en-US" altLang="zh-CN" sz="4000">
                <a:ea typeface="隶书" panose="02010509060101010101" pitchFamily="49" charset="-122"/>
              </a:rPr>
              <a:t>API</a:t>
            </a:r>
            <a:r>
              <a:rPr lang="zh-CN" altLang="en-US" sz="4000">
                <a:ea typeface="隶书" panose="02010509060101010101" pitchFamily="49" charset="-122"/>
              </a:rPr>
              <a:t>和系统函数），用户可以调用（普通调用或系统调用）它们来对系统资源进行操作。</a:t>
            </a:r>
          </a:p>
        </p:txBody>
      </p:sp>
      <p:grpSp>
        <p:nvGrpSpPr>
          <p:cNvPr id="7173" name="Group 5"/>
          <p:cNvGrpSpPr/>
          <p:nvPr/>
        </p:nvGrpSpPr>
        <p:grpSpPr bwMode="auto">
          <a:xfrm>
            <a:off x="7081839" y="2514600"/>
            <a:ext cx="2976563" cy="2971800"/>
            <a:chOff x="3165" y="1584"/>
            <a:chExt cx="1875" cy="1872"/>
          </a:xfrm>
        </p:grpSpPr>
        <p:sp>
          <p:nvSpPr>
            <p:cNvPr id="7174" name="Rectangle 6"/>
            <p:cNvSpPr>
              <a:spLocks noChangeArrowheads="1"/>
            </p:cNvSpPr>
            <p:nvPr/>
          </p:nvSpPr>
          <p:spPr bwMode="auto">
            <a:xfrm>
              <a:off x="3552" y="3072"/>
              <a:ext cx="1488" cy="384"/>
            </a:xfrm>
            <a:prstGeom prst="rect">
              <a:avLst/>
            </a:prstGeom>
            <a:solidFill>
              <a:schemeClr val="accent1"/>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a:t>计算机硬件</a:t>
              </a:r>
            </a:p>
          </p:txBody>
        </p:sp>
        <p:sp>
          <p:nvSpPr>
            <p:cNvPr id="7175" name="Rectangle 7"/>
            <p:cNvSpPr>
              <a:spLocks noChangeArrowheads="1"/>
            </p:cNvSpPr>
            <p:nvPr/>
          </p:nvSpPr>
          <p:spPr bwMode="auto">
            <a:xfrm>
              <a:off x="3552" y="2352"/>
              <a:ext cx="1488" cy="720"/>
            </a:xfrm>
            <a:prstGeom prst="rect">
              <a:avLst/>
            </a:prstGeom>
            <a:solidFill>
              <a:srgbClr val="FFCC99"/>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a:t>用汇编语言编写</a:t>
              </a:r>
            </a:p>
            <a:p>
              <a:pPr algn="ctr" eaLnBrk="1" hangingPunct="1"/>
              <a:r>
                <a:rPr lang="zh-CN" altLang="en-US"/>
                <a:t>的</a:t>
              </a:r>
            </a:p>
            <a:p>
              <a:pPr algn="ctr" eaLnBrk="1" hangingPunct="1"/>
              <a:r>
                <a:rPr lang="zh-CN" altLang="en-US"/>
                <a:t>硬件抽象层</a:t>
              </a:r>
            </a:p>
          </p:txBody>
        </p:sp>
        <p:sp>
          <p:nvSpPr>
            <p:cNvPr id="7176" name="Rectangle 8"/>
            <p:cNvSpPr>
              <a:spLocks noChangeArrowheads="1"/>
            </p:cNvSpPr>
            <p:nvPr/>
          </p:nvSpPr>
          <p:spPr bwMode="auto">
            <a:xfrm>
              <a:off x="3552" y="1968"/>
              <a:ext cx="1488" cy="384"/>
            </a:xfrm>
            <a:prstGeom prst="rect">
              <a:avLst/>
            </a:prstGeom>
            <a:solidFill>
              <a:srgbClr val="FFFF99"/>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a:t>高级语言的接口</a:t>
              </a:r>
            </a:p>
          </p:txBody>
        </p:sp>
        <p:sp>
          <p:nvSpPr>
            <p:cNvPr id="7177" name="Rectangle 9"/>
            <p:cNvSpPr>
              <a:spLocks noChangeArrowheads="1"/>
            </p:cNvSpPr>
            <p:nvPr/>
          </p:nvSpPr>
          <p:spPr bwMode="auto">
            <a:xfrm>
              <a:off x="3552" y="1584"/>
              <a:ext cx="1488" cy="384"/>
            </a:xfrm>
            <a:prstGeom prst="rect">
              <a:avLst/>
            </a:prstGeom>
            <a:solidFill>
              <a:srgbClr val="FFFFCC"/>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a:t>应用软件</a:t>
              </a:r>
            </a:p>
          </p:txBody>
        </p:sp>
        <p:sp>
          <p:nvSpPr>
            <p:cNvPr id="7178" name="Line 10"/>
            <p:cNvSpPr>
              <a:spLocks noChangeShapeType="1"/>
            </p:cNvSpPr>
            <p:nvPr/>
          </p:nvSpPr>
          <p:spPr bwMode="auto">
            <a:xfrm>
              <a:off x="3216" y="1968"/>
              <a:ext cx="288"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79" name="Line 11"/>
            <p:cNvSpPr>
              <a:spLocks noChangeShapeType="1"/>
            </p:cNvSpPr>
            <p:nvPr/>
          </p:nvSpPr>
          <p:spPr bwMode="auto">
            <a:xfrm>
              <a:off x="3216" y="3072"/>
              <a:ext cx="288"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80" name="Text Box 12"/>
            <p:cNvSpPr txBox="1">
              <a:spLocks noChangeArrowheads="1"/>
            </p:cNvSpPr>
            <p:nvPr/>
          </p:nvSpPr>
          <p:spPr bwMode="auto">
            <a:xfrm>
              <a:off x="3165" y="2112"/>
              <a:ext cx="349" cy="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a:t>操作系统</a:t>
              </a:r>
            </a:p>
          </p:txBody>
        </p:sp>
        <p:sp>
          <p:nvSpPr>
            <p:cNvPr id="7181" name="Line 13"/>
            <p:cNvSpPr>
              <a:spLocks noChangeShapeType="1"/>
            </p:cNvSpPr>
            <p:nvPr/>
          </p:nvSpPr>
          <p:spPr bwMode="auto">
            <a:xfrm flipV="1">
              <a:off x="3312" y="1968"/>
              <a:ext cx="0" cy="144"/>
            </a:xfrm>
            <a:prstGeom prst="line">
              <a:avLst/>
            </a:prstGeom>
            <a:noFill/>
            <a:ln w="952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82" name="Line 14"/>
            <p:cNvSpPr>
              <a:spLocks noChangeShapeType="1"/>
            </p:cNvSpPr>
            <p:nvPr/>
          </p:nvSpPr>
          <p:spPr bwMode="auto">
            <a:xfrm>
              <a:off x="3312" y="2928"/>
              <a:ext cx="0" cy="144"/>
            </a:xfrm>
            <a:prstGeom prst="line">
              <a:avLst/>
            </a:prstGeom>
            <a:noFill/>
            <a:ln w="952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2" name="标题 1"/>
          <p:cNvSpPr>
            <a:spLocks noGrp="1"/>
          </p:cNvSpPr>
          <p:nvPr>
            <p:ph type="title"/>
          </p:nvPr>
        </p:nvSpPr>
        <p:spPr/>
        <p:txBody>
          <a:bodyPr>
            <a:normAutofit/>
          </a:bodyPr>
          <a:lstStyle/>
          <a:p>
            <a:r>
              <a:rPr lang="zh-CN" altLang="en-US" dirty="0">
                <a:latin typeface="Berlin Sans FB Demi" panose="020E0802020502020306" pitchFamily="34" charset="0"/>
                <a:ea typeface="隶书" panose="02010509060101010101" pitchFamily="49" charset="-122"/>
              </a:rPr>
              <a:t>计算机操作系统的作用</a:t>
            </a:r>
            <a:endParaRPr lang="zh-CN" altLang="en-US" dirty="0"/>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0244"/>
                                        </p:tgtEl>
                                        <p:attrNameLst>
                                          <p:attrName>style.visibility</p:attrName>
                                        </p:attrNameLst>
                                      </p:cBhvr>
                                      <p:to>
                                        <p:strVal val="visible"/>
                                      </p:to>
                                    </p:set>
                                    <p:animEffect transition="in" filter="checkerboard(across)">
                                      <p:cBhvr>
                                        <p:cTn id="7" dur="500"/>
                                        <p:tgtEl>
                                          <p:spTgt spid="10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animBg="1"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Oval 2"/>
          <p:cNvSpPr>
            <a:spLocks noChangeArrowheads="1"/>
          </p:cNvSpPr>
          <p:nvPr/>
        </p:nvSpPr>
        <p:spPr bwMode="auto">
          <a:xfrm>
            <a:off x="1752600" y="1066800"/>
            <a:ext cx="8686800" cy="5486400"/>
          </a:xfrm>
          <a:prstGeom prst="ellipse">
            <a:avLst/>
          </a:prstGeom>
          <a:solidFill>
            <a:srgbClr val="FFFFCC"/>
          </a:solidFill>
          <a:ln w="76200">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4000">
                <a:ea typeface="黑体" panose="02010609060101010101" pitchFamily="49" charset="-122"/>
              </a:rPr>
              <a:t>操作系统</a:t>
            </a:r>
          </a:p>
        </p:txBody>
      </p:sp>
      <p:sp>
        <p:nvSpPr>
          <p:cNvPr id="8195" name="Text Box 3"/>
          <p:cNvSpPr txBox="1">
            <a:spLocks noChangeArrowheads="1"/>
          </p:cNvSpPr>
          <p:nvPr/>
        </p:nvSpPr>
        <p:spPr bwMode="auto">
          <a:xfrm>
            <a:off x="2667000" y="76200"/>
            <a:ext cx="704215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5400">
                <a:solidFill>
                  <a:srgbClr val="990033"/>
                </a:solidFill>
                <a:ea typeface="隶书" panose="02010509060101010101" pitchFamily="49" charset="-122"/>
              </a:rPr>
              <a:t>计算机操作系统的功能</a:t>
            </a:r>
          </a:p>
        </p:txBody>
      </p:sp>
      <p:grpSp>
        <p:nvGrpSpPr>
          <p:cNvPr id="11268" name="Group 4"/>
          <p:cNvGrpSpPr/>
          <p:nvPr/>
        </p:nvGrpSpPr>
        <p:grpSpPr bwMode="auto">
          <a:xfrm>
            <a:off x="1752600" y="2590801"/>
            <a:ext cx="3886200" cy="887413"/>
            <a:chOff x="144" y="1632"/>
            <a:chExt cx="2448" cy="559"/>
          </a:xfrm>
        </p:grpSpPr>
        <p:pic>
          <p:nvPicPr>
            <p:cNvPr id="8235" name="Picture 5"/>
            <p:cNvPicPr>
              <a:picLocks noChangeAspect="1" noChangeArrowheads="1"/>
            </p:cNvPicPr>
            <p:nvPr/>
          </p:nvPicPr>
          <p:blipFill>
            <a:blip r:embed="rId2">
              <a:extLst>
                <a:ext uri="{28A0092B-C50C-407E-A947-70E740481C1C}">
                  <a14:useLocalDpi xmlns:a14="http://schemas.microsoft.com/office/drawing/2010/main" val="0"/>
                </a:ext>
              </a:extLst>
            </a:blip>
            <a:srcRect l="39063" t="58333" r="39844" b="14583"/>
            <a:stretch>
              <a:fillRect/>
            </a:stretch>
          </p:blipFill>
          <p:spPr bwMode="auto">
            <a:xfrm>
              <a:off x="2112" y="1728"/>
              <a:ext cx="480" cy="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36" name="AutoShape 6"/>
            <p:cNvSpPr>
              <a:spLocks noChangeArrowheads="1"/>
            </p:cNvSpPr>
            <p:nvPr/>
          </p:nvSpPr>
          <p:spPr bwMode="auto">
            <a:xfrm>
              <a:off x="144" y="1632"/>
              <a:ext cx="1680" cy="419"/>
            </a:xfrm>
            <a:prstGeom prst="wedgeRoundRectCallout">
              <a:avLst>
                <a:gd name="adj1" fmla="val 67856"/>
                <a:gd name="adj2" fmla="val 31384"/>
                <a:gd name="adj3" fmla="val 16667"/>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800">
                  <a:ea typeface="隶书" panose="02010509060101010101" pitchFamily="49" charset="-122"/>
                </a:rPr>
                <a:t>处理器的管理</a:t>
              </a:r>
              <a:endParaRPr lang="zh-CN" altLang="en-US" sz="2800"/>
            </a:p>
          </p:txBody>
        </p:sp>
      </p:grpSp>
      <p:grpSp>
        <p:nvGrpSpPr>
          <p:cNvPr id="11271" name="Group 7"/>
          <p:cNvGrpSpPr/>
          <p:nvPr/>
        </p:nvGrpSpPr>
        <p:grpSpPr bwMode="auto">
          <a:xfrm>
            <a:off x="6019800" y="1219200"/>
            <a:ext cx="3429000" cy="2160588"/>
            <a:chOff x="2832" y="768"/>
            <a:chExt cx="2160" cy="1361"/>
          </a:xfrm>
        </p:grpSpPr>
        <p:pic>
          <p:nvPicPr>
            <p:cNvPr id="8233" name="Picture 8"/>
            <p:cNvPicPr>
              <a:picLocks noChangeAspect="1" noChangeArrowheads="1"/>
            </p:cNvPicPr>
            <p:nvPr/>
          </p:nvPicPr>
          <p:blipFill>
            <a:blip r:embed="rId3">
              <a:extLst>
                <a:ext uri="{28A0092B-C50C-407E-A947-70E740481C1C}">
                  <a14:useLocalDpi xmlns:a14="http://schemas.microsoft.com/office/drawing/2010/main" val="0"/>
                </a:ext>
              </a:extLst>
            </a:blip>
            <a:srcRect l="28906" t="58333" r="30469" b="27084"/>
            <a:stretch>
              <a:fillRect/>
            </a:stretch>
          </p:blipFill>
          <p:spPr bwMode="auto">
            <a:xfrm>
              <a:off x="2832" y="1728"/>
              <a:ext cx="1488" cy="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34" name="AutoShape 9"/>
            <p:cNvSpPr>
              <a:spLocks noChangeArrowheads="1"/>
            </p:cNvSpPr>
            <p:nvPr/>
          </p:nvSpPr>
          <p:spPr bwMode="auto">
            <a:xfrm>
              <a:off x="3456" y="768"/>
              <a:ext cx="1536" cy="419"/>
            </a:xfrm>
            <a:prstGeom prst="wedgeRoundRectCallout">
              <a:avLst>
                <a:gd name="adj1" fmla="val -41213"/>
                <a:gd name="adj2" fmla="val 190574"/>
                <a:gd name="adj3" fmla="val 16667"/>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800">
                  <a:ea typeface="隶书" panose="02010509060101010101" pitchFamily="49" charset="-122"/>
                </a:rPr>
                <a:t>存储管理</a:t>
              </a:r>
              <a:endParaRPr lang="zh-CN" altLang="en-US" sz="2800"/>
            </a:p>
          </p:txBody>
        </p:sp>
      </p:grpSp>
      <p:grpSp>
        <p:nvGrpSpPr>
          <p:cNvPr id="11274" name="Group 10"/>
          <p:cNvGrpSpPr/>
          <p:nvPr/>
        </p:nvGrpSpPr>
        <p:grpSpPr bwMode="auto">
          <a:xfrm>
            <a:off x="2209800" y="3200400"/>
            <a:ext cx="2438400" cy="2438400"/>
            <a:chOff x="432" y="2016"/>
            <a:chExt cx="1536" cy="1536"/>
          </a:xfrm>
        </p:grpSpPr>
        <p:pic>
          <p:nvPicPr>
            <p:cNvPr id="8231" name="Picture 11"/>
            <p:cNvPicPr>
              <a:picLocks noChangeAspect="1" noChangeArrowheads="1"/>
            </p:cNvPicPr>
            <p:nvPr/>
          </p:nvPicPr>
          <p:blipFill>
            <a:blip r:embed="rId4">
              <a:extLst>
                <a:ext uri="{28A0092B-C50C-407E-A947-70E740481C1C}">
                  <a14:useLocalDpi xmlns:a14="http://schemas.microsoft.com/office/drawing/2010/main" val="0"/>
                </a:ext>
              </a:extLst>
            </a:blip>
            <a:srcRect l="41406" t="59375" r="42969" b="15625"/>
            <a:stretch>
              <a:fillRect/>
            </a:stretch>
          </p:blipFill>
          <p:spPr bwMode="auto">
            <a:xfrm>
              <a:off x="1392" y="2016"/>
              <a:ext cx="476" cy="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32" name="AutoShape 12"/>
            <p:cNvSpPr>
              <a:spLocks noChangeArrowheads="1"/>
            </p:cNvSpPr>
            <p:nvPr/>
          </p:nvSpPr>
          <p:spPr bwMode="auto">
            <a:xfrm>
              <a:off x="432" y="2880"/>
              <a:ext cx="1536" cy="672"/>
            </a:xfrm>
            <a:prstGeom prst="wedgeRoundRectCallout">
              <a:avLst>
                <a:gd name="adj1" fmla="val 22134"/>
                <a:gd name="adj2" fmla="val -140028"/>
                <a:gd name="adj3" fmla="val 16667"/>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800">
                  <a:ea typeface="隶书" panose="02010509060101010101" pitchFamily="49" charset="-122"/>
                </a:rPr>
                <a:t>网络和通信的管理</a:t>
              </a:r>
              <a:endParaRPr lang="zh-CN" altLang="en-US" sz="2800"/>
            </a:p>
          </p:txBody>
        </p:sp>
      </p:grpSp>
      <p:grpSp>
        <p:nvGrpSpPr>
          <p:cNvPr id="11277" name="Group 13"/>
          <p:cNvGrpSpPr/>
          <p:nvPr/>
        </p:nvGrpSpPr>
        <p:grpSpPr bwMode="auto">
          <a:xfrm>
            <a:off x="4724400" y="3429001"/>
            <a:ext cx="5486400" cy="3332163"/>
            <a:chOff x="2016" y="2160"/>
            <a:chExt cx="3456" cy="2099"/>
          </a:xfrm>
        </p:grpSpPr>
        <p:sp>
          <p:nvSpPr>
            <p:cNvPr id="8225" name="Oval 14"/>
            <p:cNvSpPr>
              <a:spLocks noChangeArrowheads="1"/>
            </p:cNvSpPr>
            <p:nvPr/>
          </p:nvSpPr>
          <p:spPr bwMode="auto">
            <a:xfrm>
              <a:off x="2016" y="2160"/>
              <a:ext cx="2928" cy="1632"/>
            </a:xfrm>
            <a:prstGeom prst="ellipse">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pic>
          <p:nvPicPr>
            <p:cNvPr id="8226" name="Picture 15"/>
            <p:cNvPicPr>
              <a:picLocks noChangeAspect="1" noChangeArrowheads="1"/>
            </p:cNvPicPr>
            <p:nvPr/>
          </p:nvPicPr>
          <p:blipFill>
            <a:blip r:embed="rId5">
              <a:extLst>
                <a:ext uri="{28A0092B-C50C-407E-A947-70E740481C1C}">
                  <a14:useLocalDpi xmlns:a14="http://schemas.microsoft.com/office/drawing/2010/main" val="0"/>
                </a:ext>
              </a:extLst>
            </a:blip>
            <a:srcRect l="43750" t="59375" r="44531" b="27083"/>
            <a:stretch>
              <a:fillRect/>
            </a:stretch>
          </p:blipFill>
          <p:spPr bwMode="auto">
            <a:xfrm>
              <a:off x="2736" y="2400"/>
              <a:ext cx="720" cy="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27" name="Picture 16"/>
            <p:cNvPicPr>
              <a:picLocks noChangeAspect="1" noChangeArrowheads="1"/>
            </p:cNvPicPr>
            <p:nvPr/>
          </p:nvPicPr>
          <p:blipFill>
            <a:blip r:embed="rId6">
              <a:extLst>
                <a:ext uri="{28A0092B-C50C-407E-A947-70E740481C1C}">
                  <a14:useLocalDpi xmlns:a14="http://schemas.microsoft.com/office/drawing/2010/main" val="0"/>
                </a:ext>
              </a:extLst>
            </a:blip>
            <a:srcRect l="42969" t="57292" r="45313" b="26041"/>
            <a:stretch>
              <a:fillRect/>
            </a:stretch>
          </p:blipFill>
          <p:spPr bwMode="auto">
            <a:xfrm>
              <a:off x="3408" y="2304"/>
              <a:ext cx="720" cy="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28" name="Picture 17"/>
            <p:cNvPicPr>
              <a:picLocks noChangeAspect="1" noChangeArrowheads="1"/>
            </p:cNvPicPr>
            <p:nvPr/>
          </p:nvPicPr>
          <p:blipFill>
            <a:blip r:embed="rId7">
              <a:extLst>
                <a:ext uri="{28A0092B-C50C-407E-A947-70E740481C1C}">
                  <a14:useLocalDpi xmlns:a14="http://schemas.microsoft.com/office/drawing/2010/main" val="0"/>
                </a:ext>
              </a:extLst>
            </a:blip>
            <a:srcRect l="32813" t="58333" r="34375" b="12500"/>
            <a:stretch>
              <a:fillRect/>
            </a:stretch>
          </p:blipFill>
          <p:spPr bwMode="auto">
            <a:xfrm>
              <a:off x="2592" y="2976"/>
              <a:ext cx="864"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29" name="Picture 18"/>
            <p:cNvPicPr>
              <a:picLocks noChangeAspect="1" noChangeArrowheads="1"/>
            </p:cNvPicPr>
            <p:nvPr/>
          </p:nvPicPr>
          <p:blipFill>
            <a:blip r:embed="rId8">
              <a:extLst>
                <a:ext uri="{28A0092B-C50C-407E-A947-70E740481C1C}">
                  <a14:useLocalDpi xmlns:a14="http://schemas.microsoft.com/office/drawing/2010/main" val="0"/>
                </a:ext>
              </a:extLst>
            </a:blip>
            <a:srcRect l="39844" t="59375" r="41406" b="19792"/>
            <a:stretch>
              <a:fillRect/>
            </a:stretch>
          </p:blipFill>
          <p:spPr bwMode="auto">
            <a:xfrm>
              <a:off x="4128" y="2544"/>
              <a:ext cx="624" cy="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30" name="AutoShape 19"/>
            <p:cNvSpPr>
              <a:spLocks noChangeArrowheads="1"/>
            </p:cNvSpPr>
            <p:nvPr/>
          </p:nvSpPr>
          <p:spPr bwMode="auto">
            <a:xfrm>
              <a:off x="3936" y="3840"/>
              <a:ext cx="1536" cy="419"/>
            </a:xfrm>
            <a:prstGeom prst="wedgeRoundRectCallout">
              <a:avLst>
                <a:gd name="adj1" fmla="val -68032"/>
                <a:gd name="adj2" fmla="val -134009"/>
                <a:gd name="adj3" fmla="val 16667"/>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2800">
                  <a:ea typeface="隶书" panose="02010509060101010101" pitchFamily="49" charset="-122"/>
                </a:rPr>
                <a:t>I/O</a:t>
              </a:r>
              <a:r>
                <a:rPr lang="zh-CN" altLang="en-US" sz="2800">
                  <a:ea typeface="隶书" panose="02010509060101010101" pitchFamily="49" charset="-122"/>
                </a:rPr>
                <a:t>设备管理</a:t>
              </a:r>
            </a:p>
            <a:p>
              <a:pPr algn="ctr" eaLnBrk="1" hangingPunct="1"/>
              <a:endParaRPr lang="en-US" altLang="zh-CN" sz="2800"/>
            </a:p>
          </p:txBody>
        </p:sp>
      </p:grpSp>
      <p:grpSp>
        <p:nvGrpSpPr>
          <p:cNvPr id="11284" name="Group 20"/>
          <p:cNvGrpSpPr/>
          <p:nvPr/>
        </p:nvGrpSpPr>
        <p:grpSpPr bwMode="auto">
          <a:xfrm>
            <a:off x="7924800" y="1981200"/>
            <a:ext cx="2438400" cy="2209800"/>
            <a:chOff x="4032" y="1248"/>
            <a:chExt cx="1536" cy="1392"/>
          </a:xfrm>
        </p:grpSpPr>
        <p:sp>
          <p:nvSpPr>
            <p:cNvPr id="8220" name="AutoShape 21"/>
            <p:cNvSpPr>
              <a:spLocks noChangeArrowheads="1"/>
            </p:cNvSpPr>
            <p:nvPr/>
          </p:nvSpPr>
          <p:spPr bwMode="auto">
            <a:xfrm flipV="1">
              <a:off x="4464" y="1872"/>
              <a:ext cx="384" cy="576"/>
            </a:xfrm>
            <a:prstGeom prst="foldedCorner">
              <a:avLst>
                <a:gd name="adj" fmla="val 27977"/>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8221" name="AutoShape 22"/>
            <p:cNvSpPr>
              <a:spLocks noChangeArrowheads="1"/>
            </p:cNvSpPr>
            <p:nvPr/>
          </p:nvSpPr>
          <p:spPr bwMode="auto">
            <a:xfrm flipV="1">
              <a:off x="4368" y="1920"/>
              <a:ext cx="384" cy="576"/>
            </a:xfrm>
            <a:prstGeom prst="foldedCorner">
              <a:avLst>
                <a:gd name="adj" fmla="val 27977"/>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8222" name="AutoShape 23"/>
            <p:cNvSpPr>
              <a:spLocks noChangeArrowheads="1"/>
            </p:cNvSpPr>
            <p:nvPr/>
          </p:nvSpPr>
          <p:spPr bwMode="auto">
            <a:xfrm flipV="1">
              <a:off x="4320" y="2016"/>
              <a:ext cx="336" cy="576"/>
            </a:xfrm>
            <a:prstGeom prst="foldedCorner">
              <a:avLst>
                <a:gd name="adj" fmla="val 27977"/>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8223" name="AutoShape 24"/>
            <p:cNvSpPr>
              <a:spLocks noChangeArrowheads="1"/>
            </p:cNvSpPr>
            <p:nvPr/>
          </p:nvSpPr>
          <p:spPr bwMode="auto">
            <a:xfrm flipV="1">
              <a:off x="4176" y="2064"/>
              <a:ext cx="384" cy="576"/>
            </a:xfrm>
            <a:prstGeom prst="foldedCorner">
              <a:avLst>
                <a:gd name="adj" fmla="val 27977"/>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8224" name="AutoShape 25"/>
            <p:cNvSpPr>
              <a:spLocks noChangeArrowheads="1"/>
            </p:cNvSpPr>
            <p:nvPr/>
          </p:nvSpPr>
          <p:spPr bwMode="auto">
            <a:xfrm>
              <a:off x="4032" y="1248"/>
              <a:ext cx="1536" cy="367"/>
            </a:xfrm>
            <a:prstGeom prst="wedgeRoundRectCallout">
              <a:avLst>
                <a:gd name="adj1" fmla="val -9894"/>
                <a:gd name="adj2" fmla="val 128472"/>
                <a:gd name="adj3" fmla="val 16667"/>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800">
                  <a:ea typeface="隶书" panose="02010509060101010101" pitchFamily="49" charset="-122"/>
                </a:rPr>
                <a:t>文件管理</a:t>
              </a:r>
              <a:endParaRPr lang="zh-CN" altLang="en-US" sz="2800"/>
            </a:p>
          </p:txBody>
        </p:sp>
      </p:grpSp>
      <p:grpSp>
        <p:nvGrpSpPr>
          <p:cNvPr id="11290" name="Group 26"/>
          <p:cNvGrpSpPr/>
          <p:nvPr/>
        </p:nvGrpSpPr>
        <p:grpSpPr bwMode="auto">
          <a:xfrm>
            <a:off x="2743200" y="1143000"/>
            <a:ext cx="3390900" cy="1638300"/>
            <a:chOff x="768" y="720"/>
            <a:chExt cx="2136" cy="1032"/>
          </a:xfrm>
        </p:grpSpPr>
        <p:sp>
          <p:nvSpPr>
            <p:cNvPr id="8216" name="AutoShape 27"/>
            <p:cNvSpPr>
              <a:spLocks noChangeArrowheads="1"/>
            </p:cNvSpPr>
            <p:nvPr/>
          </p:nvSpPr>
          <p:spPr bwMode="auto">
            <a:xfrm rot="-5400000">
              <a:off x="2472" y="1128"/>
              <a:ext cx="552" cy="312"/>
            </a:xfrm>
            <a:prstGeom prst="flowChartPunchedTape">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8217" name="AutoShape 28"/>
            <p:cNvSpPr>
              <a:spLocks noChangeArrowheads="1"/>
            </p:cNvSpPr>
            <p:nvPr/>
          </p:nvSpPr>
          <p:spPr bwMode="auto">
            <a:xfrm rot="-5400000">
              <a:off x="2376" y="1224"/>
              <a:ext cx="552" cy="312"/>
            </a:xfrm>
            <a:prstGeom prst="flowChartPunchedTape">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8218" name="AutoShape 29"/>
            <p:cNvSpPr>
              <a:spLocks noChangeArrowheads="1"/>
            </p:cNvSpPr>
            <p:nvPr/>
          </p:nvSpPr>
          <p:spPr bwMode="auto">
            <a:xfrm rot="-5400000">
              <a:off x="2256" y="1320"/>
              <a:ext cx="552" cy="312"/>
            </a:xfrm>
            <a:prstGeom prst="flowChartPunchedTape">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8219" name="AutoShape 30"/>
            <p:cNvSpPr>
              <a:spLocks noChangeArrowheads="1"/>
            </p:cNvSpPr>
            <p:nvPr/>
          </p:nvSpPr>
          <p:spPr bwMode="auto">
            <a:xfrm>
              <a:off x="768" y="720"/>
              <a:ext cx="1536" cy="419"/>
            </a:xfrm>
            <a:prstGeom prst="wedgeRoundRectCallout">
              <a:avLst>
                <a:gd name="adj1" fmla="val 59245"/>
                <a:gd name="adj2" fmla="val 116824"/>
                <a:gd name="adj3" fmla="val 16667"/>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800">
                  <a:ea typeface="隶书" panose="02010509060101010101" pitchFamily="49" charset="-122"/>
                </a:rPr>
                <a:t>任务管理</a:t>
              </a:r>
              <a:endParaRPr lang="zh-CN" altLang="en-US" sz="2800"/>
            </a:p>
          </p:txBody>
        </p:sp>
      </p:grpSp>
      <p:sp>
        <p:nvSpPr>
          <p:cNvPr id="8202" name="Line 31"/>
          <p:cNvSpPr>
            <a:spLocks noChangeShapeType="1"/>
          </p:cNvSpPr>
          <p:nvPr/>
        </p:nvSpPr>
        <p:spPr bwMode="auto">
          <a:xfrm>
            <a:off x="2819400" y="990600"/>
            <a:ext cx="6781800" cy="0"/>
          </a:xfrm>
          <a:prstGeom prst="line">
            <a:avLst/>
          </a:prstGeom>
          <a:noFill/>
          <a:ln w="57150">
            <a:solidFill>
              <a:srgbClr val="9933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11298" name="Group 34"/>
          <p:cNvGrpSpPr/>
          <p:nvPr/>
        </p:nvGrpSpPr>
        <p:grpSpPr bwMode="auto">
          <a:xfrm>
            <a:off x="2743200" y="1295400"/>
            <a:ext cx="990600" cy="1524000"/>
            <a:chOff x="672" y="576"/>
            <a:chExt cx="624" cy="960"/>
          </a:xfrm>
        </p:grpSpPr>
        <p:sp>
          <p:nvSpPr>
            <p:cNvPr id="8214" name="AutoShape 32"/>
            <p:cNvSpPr>
              <a:spLocks noChangeArrowheads="1"/>
            </p:cNvSpPr>
            <p:nvPr/>
          </p:nvSpPr>
          <p:spPr bwMode="auto">
            <a:xfrm flipV="1">
              <a:off x="672" y="576"/>
              <a:ext cx="624" cy="960"/>
            </a:xfrm>
            <a:prstGeom prst="foldedCorner">
              <a:avLst>
                <a:gd name="adj" fmla="val 26282"/>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8215" name="Text Box 33"/>
            <p:cNvSpPr txBox="1">
              <a:spLocks noChangeArrowheads="1"/>
            </p:cNvSpPr>
            <p:nvPr/>
          </p:nvSpPr>
          <p:spPr bwMode="auto">
            <a:xfrm>
              <a:off x="672" y="912"/>
              <a:ext cx="5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800">
                  <a:ea typeface="黑体" panose="02010609060101010101" pitchFamily="49" charset="-122"/>
                </a:rPr>
                <a:t>任务表</a:t>
              </a:r>
            </a:p>
          </p:txBody>
        </p:sp>
      </p:grpSp>
      <p:grpSp>
        <p:nvGrpSpPr>
          <p:cNvPr id="11299" name="Group 35"/>
          <p:cNvGrpSpPr/>
          <p:nvPr/>
        </p:nvGrpSpPr>
        <p:grpSpPr bwMode="auto">
          <a:xfrm>
            <a:off x="8915400" y="914400"/>
            <a:ext cx="990600" cy="1524000"/>
            <a:chOff x="672" y="576"/>
            <a:chExt cx="624" cy="960"/>
          </a:xfrm>
        </p:grpSpPr>
        <p:sp>
          <p:nvSpPr>
            <p:cNvPr id="8212" name="AutoShape 36"/>
            <p:cNvSpPr>
              <a:spLocks noChangeArrowheads="1"/>
            </p:cNvSpPr>
            <p:nvPr/>
          </p:nvSpPr>
          <p:spPr bwMode="auto">
            <a:xfrm flipV="1">
              <a:off x="672" y="576"/>
              <a:ext cx="624" cy="960"/>
            </a:xfrm>
            <a:prstGeom prst="foldedCorner">
              <a:avLst>
                <a:gd name="adj" fmla="val 26282"/>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8213" name="Text Box 37"/>
            <p:cNvSpPr txBox="1">
              <a:spLocks noChangeArrowheads="1"/>
            </p:cNvSpPr>
            <p:nvPr/>
          </p:nvSpPr>
          <p:spPr bwMode="auto">
            <a:xfrm>
              <a:off x="672" y="912"/>
              <a:ext cx="548"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a:ea typeface="黑体" panose="02010609060101010101" pitchFamily="49" charset="-122"/>
                </a:rPr>
                <a:t>存储</a:t>
              </a:r>
            </a:p>
            <a:p>
              <a:pPr algn="ctr" eaLnBrk="1" hangingPunct="1"/>
              <a:r>
                <a:rPr lang="zh-CN" altLang="en-US" sz="1800">
                  <a:ea typeface="黑体" panose="02010609060101010101" pitchFamily="49" charset="-122"/>
                </a:rPr>
                <a:t>分配表</a:t>
              </a:r>
            </a:p>
          </p:txBody>
        </p:sp>
      </p:grpSp>
      <p:grpSp>
        <p:nvGrpSpPr>
          <p:cNvPr id="11302" name="Group 38"/>
          <p:cNvGrpSpPr/>
          <p:nvPr/>
        </p:nvGrpSpPr>
        <p:grpSpPr bwMode="auto">
          <a:xfrm>
            <a:off x="8610600" y="2438400"/>
            <a:ext cx="990600" cy="1524000"/>
            <a:chOff x="672" y="576"/>
            <a:chExt cx="624" cy="960"/>
          </a:xfrm>
        </p:grpSpPr>
        <p:sp>
          <p:nvSpPr>
            <p:cNvPr id="8210" name="AutoShape 39"/>
            <p:cNvSpPr>
              <a:spLocks noChangeArrowheads="1"/>
            </p:cNvSpPr>
            <p:nvPr/>
          </p:nvSpPr>
          <p:spPr bwMode="auto">
            <a:xfrm flipV="1">
              <a:off x="672" y="576"/>
              <a:ext cx="624" cy="960"/>
            </a:xfrm>
            <a:prstGeom prst="foldedCorner">
              <a:avLst>
                <a:gd name="adj" fmla="val 26282"/>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8211" name="Text Box 40"/>
            <p:cNvSpPr txBox="1">
              <a:spLocks noChangeArrowheads="1"/>
            </p:cNvSpPr>
            <p:nvPr/>
          </p:nvSpPr>
          <p:spPr bwMode="auto">
            <a:xfrm>
              <a:off x="672" y="912"/>
              <a:ext cx="40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800">
                  <a:ea typeface="黑体" panose="02010609060101010101" pitchFamily="49" charset="-122"/>
                </a:rPr>
                <a:t>文件</a:t>
              </a:r>
            </a:p>
            <a:p>
              <a:pPr eaLnBrk="1" hangingPunct="1"/>
              <a:r>
                <a:rPr lang="zh-CN" altLang="en-US" sz="1800">
                  <a:ea typeface="黑体" panose="02010609060101010101" pitchFamily="49" charset="-122"/>
                </a:rPr>
                <a:t>目录</a:t>
              </a:r>
            </a:p>
          </p:txBody>
        </p:sp>
      </p:grpSp>
      <p:grpSp>
        <p:nvGrpSpPr>
          <p:cNvPr id="11305" name="Group 41"/>
          <p:cNvGrpSpPr/>
          <p:nvPr/>
        </p:nvGrpSpPr>
        <p:grpSpPr bwMode="auto">
          <a:xfrm>
            <a:off x="7848600" y="4114800"/>
            <a:ext cx="990600" cy="1524000"/>
            <a:chOff x="672" y="576"/>
            <a:chExt cx="624" cy="960"/>
          </a:xfrm>
        </p:grpSpPr>
        <p:sp>
          <p:nvSpPr>
            <p:cNvPr id="8208" name="AutoShape 42"/>
            <p:cNvSpPr>
              <a:spLocks noChangeArrowheads="1"/>
            </p:cNvSpPr>
            <p:nvPr/>
          </p:nvSpPr>
          <p:spPr bwMode="auto">
            <a:xfrm flipV="1">
              <a:off x="672" y="576"/>
              <a:ext cx="624" cy="960"/>
            </a:xfrm>
            <a:prstGeom prst="foldedCorner">
              <a:avLst>
                <a:gd name="adj" fmla="val 26282"/>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8209" name="Text Box 43"/>
            <p:cNvSpPr txBox="1">
              <a:spLocks noChangeArrowheads="1"/>
            </p:cNvSpPr>
            <p:nvPr/>
          </p:nvSpPr>
          <p:spPr bwMode="auto">
            <a:xfrm>
              <a:off x="672" y="912"/>
              <a:ext cx="5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800">
                  <a:ea typeface="黑体" panose="02010609060101010101" pitchFamily="49" charset="-122"/>
                </a:rPr>
                <a:t>设备表</a:t>
              </a:r>
            </a:p>
          </p:txBody>
        </p:sp>
      </p:grpSp>
      <p:sp>
        <p:nvSpPr>
          <p:cNvPr id="11308" name="Text Box 44"/>
          <p:cNvSpPr txBox="1">
            <a:spLocks noChangeArrowheads="1"/>
          </p:cNvSpPr>
          <p:nvPr/>
        </p:nvSpPr>
        <p:spPr bwMode="auto">
          <a:xfrm>
            <a:off x="2209801" y="1447800"/>
            <a:ext cx="7294563" cy="3429000"/>
          </a:xfrm>
          <a:prstGeom prst="rect">
            <a:avLst/>
          </a:prstGeom>
          <a:solidFill>
            <a:schemeClr val="folHlink"/>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en-US" altLang="zh-CN" sz="5400">
              <a:ea typeface="黑体" panose="02010609060101010101" pitchFamily="49" charset="-122"/>
            </a:endParaRPr>
          </a:p>
          <a:p>
            <a:pPr eaLnBrk="1" hangingPunct="1"/>
            <a:r>
              <a:rPr lang="en-US" altLang="zh-CN" sz="5400">
                <a:ea typeface="黑体" panose="02010609060101010101" pitchFamily="49" charset="-122"/>
              </a:rPr>
              <a:t> </a:t>
            </a:r>
            <a:r>
              <a:rPr lang="zh-CN" altLang="en-US" sz="5400">
                <a:ea typeface="黑体" panose="02010609060101010101" pitchFamily="49" charset="-122"/>
              </a:rPr>
              <a:t>总之，需要一大堆</a:t>
            </a:r>
            <a:r>
              <a:rPr lang="zh-CN" altLang="en-US" sz="8000">
                <a:solidFill>
                  <a:srgbClr val="FF0000"/>
                </a:solidFill>
                <a:ea typeface="黑体" panose="02010609060101010101" pitchFamily="49" charset="-122"/>
              </a:rPr>
              <a:t>表 </a:t>
            </a:r>
          </a:p>
          <a:p>
            <a:pPr eaLnBrk="1" hangingPunct="1"/>
            <a:endParaRPr lang="en-US" altLang="zh-CN" sz="8000">
              <a:solidFill>
                <a:srgbClr val="FF0000"/>
              </a:solidFill>
              <a:ea typeface="黑体" panose="02010609060101010101" pitchFamily="49" charset="-122"/>
            </a:endParaRP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animEffect transition="in" filter="box(in)">
                                      <p:cBhvr>
                                        <p:cTn id="7" dur="500"/>
                                        <p:tgtEl>
                                          <p:spTgt spid="1126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1290"/>
                                        </p:tgtEl>
                                        <p:attrNameLst>
                                          <p:attrName>style.visibility</p:attrName>
                                        </p:attrNameLst>
                                      </p:cBhvr>
                                      <p:to>
                                        <p:strVal val="visible"/>
                                      </p:to>
                                    </p:set>
                                    <p:animEffect transition="in" filter="box(in)">
                                      <p:cBhvr>
                                        <p:cTn id="12" dur="500"/>
                                        <p:tgtEl>
                                          <p:spTgt spid="11290"/>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1271"/>
                                        </p:tgtEl>
                                        <p:attrNameLst>
                                          <p:attrName>style.visibility</p:attrName>
                                        </p:attrNameLst>
                                      </p:cBhvr>
                                      <p:to>
                                        <p:strVal val="visible"/>
                                      </p:to>
                                    </p:set>
                                    <p:animEffect transition="in" filter="box(in)">
                                      <p:cBhvr>
                                        <p:cTn id="17" dur="500"/>
                                        <p:tgtEl>
                                          <p:spTgt spid="11271"/>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1277"/>
                                        </p:tgtEl>
                                        <p:attrNameLst>
                                          <p:attrName>style.visibility</p:attrName>
                                        </p:attrNameLst>
                                      </p:cBhvr>
                                      <p:to>
                                        <p:strVal val="visible"/>
                                      </p:to>
                                    </p:set>
                                    <p:animEffect transition="in" filter="box(in)">
                                      <p:cBhvr>
                                        <p:cTn id="22" dur="500"/>
                                        <p:tgtEl>
                                          <p:spTgt spid="11277"/>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11284"/>
                                        </p:tgtEl>
                                        <p:attrNameLst>
                                          <p:attrName>style.visibility</p:attrName>
                                        </p:attrNameLst>
                                      </p:cBhvr>
                                      <p:to>
                                        <p:strVal val="visible"/>
                                      </p:to>
                                    </p:set>
                                    <p:animEffect transition="in" filter="box(in)">
                                      <p:cBhvr>
                                        <p:cTn id="27" dur="500"/>
                                        <p:tgtEl>
                                          <p:spTgt spid="11284"/>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11274"/>
                                        </p:tgtEl>
                                        <p:attrNameLst>
                                          <p:attrName>style.visibility</p:attrName>
                                        </p:attrNameLst>
                                      </p:cBhvr>
                                      <p:to>
                                        <p:strVal val="visible"/>
                                      </p:to>
                                    </p:set>
                                    <p:animEffect transition="in" filter="box(in)">
                                      <p:cBhvr>
                                        <p:cTn id="32" dur="500"/>
                                        <p:tgtEl>
                                          <p:spTgt spid="11274"/>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1298"/>
                                        </p:tgtEl>
                                        <p:attrNameLst>
                                          <p:attrName>style.visibility</p:attrName>
                                        </p:attrNameLst>
                                      </p:cBhvr>
                                      <p:to>
                                        <p:strVal val="visible"/>
                                      </p:to>
                                    </p:set>
                                    <p:anim calcmode="lin" valueType="num">
                                      <p:cBhvr additive="base">
                                        <p:cTn id="37" dur="500" fill="hold"/>
                                        <p:tgtEl>
                                          <p:spTgt spid="11298"/>
                                        </p:tgtEl>
                                        <p:attrNameLst>
                                          <p:attrName>ppt_x</p:attrName>
                                        </p:attrNameLst>
                                      </p:cBhvr>
                                      <p:tavLst>
                                        <p:tav tm="0">
                                          <p:val>
                                            <p:strVal val="0-#ppt_w/2"/>
                                          </p:val>
                                        </p:tav>
                                        <p:tav tm="100000">
                                          <p:val>
                                            <p:strVal val="#ppt_x"/>
                                          </p:val>
                                        </p:tav>
                                      </p:tavLst>
                                    </p:anim>
                                    <p:anim calcmode="lin" valueType="num">
                                      <p:cBhvr additive="base">
                                        <p:cTn id="38" dur="500" fill="hold"/>
                                        <p:tgtEl>
                                          <p:spTgt spid="11298"/>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11299"/>
                                        </p:tgtEl>
                                        <p:attrNameLst>
                                          <p:attrName>style.visibility</p:attrName>
                                        </p:attrNameLst>
                                      </p:cBhvr>
                                      <p:to>
                                        <p:strVal val="visible"/>
                                      </p:to>
                                    </p:set>
                                    <p:anim calcmode="lin" valueType="num">
                                      <p:cBhvr additive="base">
                                        <p:cTn id="43" dur="500" fill="hold"/>
                                        <p:tgtEl>
                                          <p:spTgt spid="11299"/>
                                        </p:tgtEl>
                                        <p:attrNameLst>
                                          <p:attrName>ppt_x</p:attrName>
                                        </p:attrNameLst>
                                      </p:cBhvr>
                                      <p:tavLst>
                                        <p:tav tm="0">
                                          <p:val>
                                            <p:strVal val="0-#ppt_w/2"/>
                                          </p:val>
                                        </p:tav>
                                        <p:tav tm="100000">
                                          <p:val>
                                            <p:strVal val="#ppt_x"/>
                                          </p:val>
                                        </p:tav>
                                      </p:tavLst>
                                    </p:anim>
                                    <p:anim calcmode="lin" valueType="num">
                                      <p:cBhvr additive="base">
                                        <p:cTn id="44" dur="500" fill="hold"/>
                                        <p:tgtEl>
                                          <p:spTgt spid="11299"/>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11302"/>
                                        </p:tgtEl>
                                        <p:attrNameLst>
                                          <p:attrName>style.visibility</p:attrName>
                                        </p:attrNameLst>
                                      </p:cBhvr>
                                      <p:to>
                                        <p:strVal val="visible"/>
                                      </p:to>
                                    </p:set>
                                    <p:anim calcmode="lin" valueType="num">
                                      <p:cBhvr additive="base">
                                        <p:cTn id="49" dur="500" fill="hold"/>
                                        <p:tgtEl>
                                          <p:spTgt spid="11302"/>
                                        </p:tgtEl>
                                        <p:attrNameLst>
                                          <p:attrName>ppt_x</p:attrName>
                                        </p:attrNameLst>
                                      </p:cBhvr>
                                      <p:tavLst>
                                        <p:tav tm="0">
                                          <p:val>
                                            <p:strVal val="0-#ppt_w/2"/>
                                          </p:val>
                                        </p:tav>
                                        <p:tav tm="100000">
                                          <p:val>
                                            <p:strVal val="#ppt_x"/>
                                          </p:val>
                                        </p:tav>
                                      </p:tavLst>
                                    </p:anim>
                                    <p:anim calcmode="lin" valueType="num">
                                      <p:cBhvr additive="base">
                                        <p:cTn id="50" dur="500" fill="hold"/>
                                        <p:tgtEl>
                                          <p:spTgt spid="11302"/>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nodeType="clickEffect">
                                  <p:stCondLst>
                                    <p:cond delay="0"/>
                                  </p:stCondLst>
                                  <p:childTnLst>
                                    <p:set>
                                      <p:cBhvr>
                                        <p:cTn id="54" dur="1" fill="hold">
                                          <p:stCondLst>
                                            <p:cond delay="0"/>
                                          </p:stCondLst>
                                        </p:cTn>
                                        <p:tgtEl>
                                          <p:spTgt spid="11305"/>
                                        </p:tgtEl>
                                        <p:attrNameLst>
                                          <p:attrName>style.visibility</p:attrName>
                                        </p:attrNameLst>
                                      </p:cBhvr>
                                      <p:to>
                                        <p:strVal val="visible"/>
                                      </p:to>
                                    </p:set>
                                    <p:anim calcmode="lin" valueType="num">
                                      <p:cBhvr additive="base">
                                        <p:cTn id="55" dur="500" fill="hold"/>
                                        <p:tgtEl>
                                          <p:spTgt spid="11305"/>
                                        </p:tgtEl>
                                        <p:attrNameLst>
                                          <p:attrName>ppt_x</p:attrName>
                                        </p:attrNameLst>
                                      </p:cBhvr>
                                      <p:tavLst>
                                        <p:tav tm="0">
                                          <p:val>
                                            <p:strVal val="0-#ppt_w/2"/>
                                          </p:val>
                                        </p:tav>
                                        <p:tav tm="100000">
                                          <p:val>
                                            <p:strVal val="#ppt_x"/>
                                          </p:val>
                                        </p:tav>
                                      </p:tavLst>
                                    </p:anim>
                                    <p:anim calcmode="lin" valueType="num">
                                      <p:cBhvr additive="base">
                                        <p:cTn id="56" dur="500" fill="hold"/>
                                        <p:tgtEl>
                                          <p:spTgt spid="11305"/>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11308"/>
                                        </p:tgtEl>
                                        <p:attrNameLst>
                                          <p:attrName>style.visibility</p:attrName>
                                        </p:attrNameLst>
                                      </p:cBhvr>
                                      <p:to>
                                        <p:strVal val="visible"/>
                                      </p:to>
                                    </p:set>
                                    <p:anim calcmode="lin" valueType="num">
                                      <p:cBhvr additive="base">
                                        <p:cTn id="61" dur="500" fill="hold"/>
                                        <p:tgtEl>
                                          <p:spTgt spid="11308"/>
                                        </p:tgtEl>
                                        <p:attrNameLst>
                                          <p:attrName>ppt_x</p:attrName>
                                        </p:attrNameLst>
                                      </p:cBhvr>
                                      <p:tavLst>
                                        <p:tav tm="0">
                                          <p:val>
                                            <p:strVal val="0-#ppt_w/2"/>
                                          </p:val>
                                        </p:tav>
                                        <p:tav tm="100000">
                                          <p:val>
                                            <p:strVal val="#ppt_x"/>
                                          </p:val>
                                        </p:tav>
                                      </p:tavLst>
                                    </p:anim>
                                    <p:anim calcmode="lin" valueType="num">
                                      <p:cBhvr additive="base">
                                        <p:cTn id="62" dur="500" fill="hold"/>
                                        <p:tgtEl>
                                          <p:spTgt spid="1130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08" grpId="0" animBg="1"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1026"/>
          <p:cNvSpPr txBox="1">
            <a:spLocks noChangeArrowheads="1"/>
          </p:cNvSpPr>
          <p:nvPr/>
        </p:nvSpPr>
        <p:spPr bwMode="auto">
          <a:xfrm>
            <a:off x="2667001" y="0"/>
            <a:ext cx="641714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5400">
                <a:solidFill>
                  <a:srgbClr val="990033"/>
                </a:solidFill>
                <a:ea typeface="隶书" panose="02010509060101010101" pitchFamily="49" charset="-122"/>
              </a:rPr>
              <a:t>操作系统中经常使用</a:t>
            </a:r>
          </a:p>
          <a:p>
            <a:pPr eaLnBrk="1" hangingPunct="1"/>
            <a:r>
              <a:rPr lang="zh-CN" altLang="en-US" sz="5400">
                <a:solidFill>
                  <a:srgbClr val="990033"/>
                </a:solidFill>
                <a:ea typeface="隶书" panose="02010509060101010101" pitchFamily="49" charset="-122"/>
              </a:rPr>
              <a:t>的数据结构（数组）</a:t>
            </a:r>
          </a:p>
        </p:txBody>
      </p:sp>
      <p:sp>
        <p:nvSpPr>
          <p:cNvPr id="9219" name="Text Box 1027"/>
          <p:cNvSpPr txBox="1">
            <a:spLocks noChangeArrowheads="1"/>
          </p:cNvSpPr>
          <p:nvPr/>
        </p:nvSpPr>
        <p:spPr bwMode="auto">
          <a:xfrm>
            <a:off x="1828800" y="1774826"/>
            <a:ext cx="3200400" cy="4524315"/>
          </a:xfrm>
          <a:prstGeom prst="rect">
            <a:avLst/>
          </a:prstGeom>
          <a:solidFill>
            <a:srgbClr val="72FCEF"/>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a:ea typeface="黑体" panose="02010609060101010101" pitchFamily="49" charset="-122"/>
              </a:rPr>
              <a:t>数组</a:t>
            </a:r>
          </a:p>
          <a:p>
            <a:pPr eaLnBrk="1" hangingPunct="1"/>
            <a:endParaRPr lang="zh-CN" altLang="en-US">
              <a:ea typeface="黑体" panose="02010609060101010101" pitchFamily="49" charset="-122"/>
            </a:endParaRPr>
          </a:p>
          <a:p>
            <a:pPr eaLnBrk="1" hangingPunct="1"/>
            <a:r>
              <a:rPr lang="en-US" altLang="zh-CN">
                <a:ea typeface="黑体" panose="02010609060101010101" pitchFamily="49" charset="-122"/>
              </a:rPr>
              <a:t>1</a:t>
            </a:r>
            <a:r>
              <a:rPr lang="zh-CN" altLang="en-US">
                <a:ea typeface="黑体" panose="02010609060101010101" pitchFamily="49" charset="-122"/>
              </a:rPr>
              <a:t>。同一数据类型数据的集合；</a:t>
            </a:r>
          </a:p>
          <a:p>
            <a:pPr eaLnBrk="1" hangingPunct="1"/>
            <a:r>
              <a:rPr lang="en-US" altLang="zh-CN">
                <a:ea typeface="黑体" panose="02010609060101010101" pitchFamily="49" charset="-122"/>
              </a:rPr>
              <a:t>2</a:t>
            </a:r>
            <a:r>
              <a:rPr lang="zh-CN" altLang="en-US">
                <a:ea typeface="黑体" panose="02010609060101010101" pitchFamily="49" charset="-122"/>
              </a:rPr>
              <a:t>。占用连续内存空间；</a:t>
            </a:r>
          </a:p>
          <a:p>
            <a:pPr eaLnBrk="1" hangingPunct="1"/>
            <a:r>
              <a:rPr lang="en-US" altLang="zh-CN">
                <a:ea typeface="黑体" panose="02010609060101010101" pitchFamily="49" charset="-122"/>
              </a:rPr>
              <a:t>3</a:t>
            </a:r>
            <a:r>
              <a:rPr lang="zh-CN" altLang="en-US">
                <a:ea typeface="黑体" panose="02010609060101010101" pitchFamily="49" charset="-122"/>
              </a:rPr>
              <a:t>。其中的所有元素名称都相同，但每个元素都有一个编号；</a:t>
            </a:r>
          </a:p>
          <a:p>
            <a:pPr eaLnBrk="1" hangingPunct="1"/>
            <a:r>
              <a:rPr lang="en-US" altLang="zh-CN">
                <a:ea typeface="黑体" panose="02010609060101010101" pitchFamily="49" charset="-122"/>
              </a:rPr>
              <a:t>4</a:t>
            </a:r>
            <a:r>
              <a:rPr lang="zh-CN" altLang="en-US">
                <a:ea typeface="黑体" panose="02010609060101010101" pitchFamily="49" charset="-122"/>
              </a:rPr>
              <a:t>。元素名去掉编号（下标），得到的是数组名，数组名是个指针。</a:t>
            </a:r>
          </a:p>
        </p:txBody>
      </p:sp>
      <p:sp>
        <p:nvSpPr>
          <p:cNvPr id="9220" name="Rectangle 1028"/>
          <p:cNvSpPr>
            <a:spLocks noChangeArrowheads="1"/>
          </p:cNvSpPr>
          <p:nvPr/>
        </p:nvSpPr>
        <p:spPr bwMode="auto">
          <a:xfrm>
            <a:off x="6934200" y="2667000"/>
            <a:ext cx="990600" cy="2895600"/>
          </a:xfrm>
          <a:prstGeom prst="rect">
            <a:avLst/>
          </a:prstGeom>
          <a:solidFill>
            <a:schemeClr val="accent1"/>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9221" name="Line 1029"/>
          <p:cNvSpPr>
            <a:spLocks noChangeShapeType="1"/>
          </p:cNvSpPr>
          <p:nvPr/>
        </p:nvSpPr>
        <p:spPr bwMode="auto">
          <a:xfrm>
            <a:off x="6934200" y="3124200"/>
            <a:ext cx="990600" cy="15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22" name="Line 1030"/>
          <p:cNvSpPr>
            <a:spLocks noChangeShapeType="1"/>
          </p:cNvSpPr>
          <p:nvPr/>
        </p:nvSpPr>
        <p:spPr bwMode="auto">
          <a:xfrm>
            <a:off x="6934200" y="3581400"/>
            <a:ext cx="9906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23" name="Line 1031"/>
          <p:cNvSpPr>
            <a:spLocks noChangeShapeType="1"/>
          </p:cNvSpPr>
          <p:nvPr/>
        </p:nvSpPr>
        <p:spPr bwMode="auto">
          <a:xfrm>
            <a:off x="6934200" y="4038600"/>
            <a:ext cx="990600" cy="15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24" name="Line 1032"/>
          <p:cNvSpPr>
            <a:spLocks noChangeShapeType="1"/>
          </p:cNvSpPr>
          <p:nvPr/>
        </p:nvSpPr>
        <p:spPr bwMode="auto">
          <a:xfrm>
            <a:off x="6934200" y="4495800"/>
            <a:ext cx="9906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25" name="Line 1033"/>
          <p:cNvSpPr>
            <a:spLocks noChangeShapeType="1"/>
          </p:cNvSpPr>
          <p:nvPr/>
        </p:nvSpPr>
        <p:spPr bwMode="auto">
          <a:xfrm>
            <a:off x="6934200" y="5029200"/>
            <a:ext cx="9906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26" name="Text Box 1034"/>
          <p:cNvSpPr txBox="1">
            <a:spLocks noChangeArrowheads="1"/>
          </p:cNvSpPr>
          <p:nvPr/>
        </p:nvSpPr>
        <p:spPr bwMode="auto">
          <a:xfrm>
            <a:off x="6705601" y="2133600"/>
            <a:ext cx="1349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int a[10]</a:t>
            </a:r>
          </a:p>
        </p:txBody>
      </p:sp>
      <p:sp>
        <p:nvSpPr>
          <p:cNvPr id="9227" name="Text Box 1035"/>
          <p:cNvSpPr txBox="1">
            <a:spLocks noChangeArrowheads="1"/>
          </p:cNvSpPr>
          <p:nvPr/>
        </p:nvSpPr>
        <p:spPr bwMode="auto">
          <a:xfrm>
            <a:off x="6264276" y="2667000"/>
            <a:ext cx="746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a[0]</a:t>
            </a:r>
          </a:p>
        </p:txBody>
      </p:sp>
      <p:sp>
        <p:nvSpPr>
          <p:cNvPr id="9228" name="Text Box 1036"/>
          <p:cNvSpPr txBox="1">
            <a:spLocks noChangeArrowheads="1"/>
          </p:cNvSpPr>
          <p:nvPr/>
        </p:nvSpPr>
        <p:spPr bwMode="auto">
          <a:xfrm>
            <a:off x="6264276" y="3124200"/>
            <a:ext cx="746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a[1]</a:t>
            </a:r>
          </a:p>
        </p:txBody>
      </p:sp>
      <p:sp>
        <p:nvSpPr>
          <p:cNvPr id="9229" name="Text Box 1037"/>
          <p:cNvSpPr txBox="1">
            <a:spLocks noChangeArrowheads="1"/>
          </p:cNvSpPr>
          <p:nvPr/>
        </p:nvSpPr>
        <p:spPr bwMode="auto">
          <a:xfrm>
            <a:off x="6248401" y="3581400"/>
            <a:ext cx="746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a[2]</a:t>
            </a:r>
          </a:p>
        </p:txBody>
      </p:sp>
      <p:sp>
        <p:nvSpPr>
          <p:cNvPr id="9230" name="Text Box 1038"/>
          <p:cNvSpPr txBox="1">
            <a:spLocks noChangeArrowheads="1"/>
          </p:cNvSpPr>
          <p:nvPr/>
        </p:nvSpPr>
        <p:spPr bwMode="auto">
          <a:xfrm>
            <a:off x="6248401" y="4038600"/>
            <a:ext cx="746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a[3]</a:t>
            </a:r>
          </a:p>
        </p:txBody>
      </p:sp>
      <p:sp>
        <p:nvSpPr>
          <p:cNvPr id="9231" name="Text Box 1039"/>
          <p:cNvSpPr txBox="1">
            <a:spLocks noChangeArrowheads="1"/>
          </p:cNvSpPr>
          <p:nvPr/>
        </p:nvSpPr>
        <p:spPr bwMode="auto">
          <a:xfrm>
            <a:off x="6248401" y="5029200"/>
            <a:ext cx="746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a[9]</a:t>
            </a:r>
          </a:p>
        </p:txBody>
      </p:sp>
      <p:sp>
        <p:nvSpPr>
          <p:cNvPr id="9232" name="Text Box 1040"/>
          <p:cNvSpPr txBox="1">
            <a:spLocks noChangeArrowheads="1"/>
          </p:cNvSpPr>
          <p:nvPr/>
        </p:nvSpPr>
        <p:spPr bwMode="auto">
          <a:xfrm>
            <a:off x="5133975" y="2667000"/>
            <a:ext cx="344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a:t>
            </a:r>
          </a:p>
        </p:txBody>
      </p:sp>
      <p:sp>
        <p:nvSpPr>
          <p:cNvPr id="9233" name="Line 1041"/>
          <p:cNvSpPr>
            <a:spLocks noChangeShapeType="1"/>
          </p:cNvSpPr>
          <p:nvPr/>
        </p:nvSpPr>
        <p:spPr bwMode="auto">
          <a:xfrm>
            <a:off x="5791200" y="2895600"/>
            <a:ext cx="5334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34" name="Text Box 1042"/>
          <p:cNvSpPr txBox="1">
            <a:spLocks noChangeArrowheads="1"/>
          </p:cNvSpPr>
          <p:nvPr/>
        </p:nvSpPr>
        <p:spPr bwMode="auto">
          <a:xfrm>
            <a:off x="5105401" y="3124200"/>
            <a:ext cx="733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a+1</a:t>
            </a:r>
          </a:p>
        </p:txBody>
      </p:sp>
      <p:sp>
        <p:nvSpPr>
          <p:cNvPr id="9235" name="Line 1043"/>
          <p:cNvSpPr>
            <a:spLocks noChangeShapeType="1"/>
          </p:cNvSpPr>
          <p:nvPr/>
        </p:nvSpPr>
        <p:spPr bwMode="auto">
          <a:xfrm>
            <a:off x="5791200" y="3352800"/>
            <a:ext cx="5334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36" name="Text Box 1044"/>
          <p:cNvSpPr txBox="1">
            <a:spLocks noChangeArrowheads="1"/>
          </p:cNvSpPr>
          <p:nvPr/>
        </p:nvSpPr>
        <p:spPr bwMode="auto">
          <a:xfrm>
            <a:off x="8153401" y="1828800"/>
            <a:ext cx="2335213" cy="2677656"/>
          </a:xfrm>
          <a:prstGeom prst="rect">
            <a:avLst/>
          </a:prstGeom>
          <a:solidFill>
            <a:srgbClr val="72FCEF"/>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a:solidFill>
                  <a:schemeClr val="tx2"/>
                </a:solidFill>
                <a:latin typeface="黑体" panose="02010609060101010101" pitchFamily="49" charset="-122"/>
                <a:ea typeface="黑体" panose="02010609060101010101" pitchFamily="49" charset="-122"/>
              </a:rPr>
              <a:t>使用上的特点：</a:t>
            </a:r>
          </a:p>
          <a:p>
            <a:pPr eaLnBrk="1" hangingPunct="1"/>
            <a:endParaRPr lang="zh-CN" altLang="en-US">
              <a:solidFill>
                <a:schemeClr val="tx2"/>
              </a:solidFill>
              <a:latin typeface="黑体" panose="02010609060101010101" pitchFamily="49" charset="-122"/>
              <a:ea typeface="黑体" panose="02010609060101010101" pitchFamily="49" charset="-122"/>
            </a:endParaRPr>
          </a:p>
          <a:p>
            <a:pPr eaLnBrk="1" hangingPunct="1"/>
            <a:r>
              <a:rPr lang="en-US" altLang="zh-CN">
                <a:solidFill>
                  <a:schemeClr val="tx2"/>
                </a:solidFill>
                <a:latin typeface="黑体" panose="02010609060101010101" pitchFamily="49" charset="-122"/>
                <a:ea typeface="黑体" panose="02010609060101010101" pitchFamily="49" charset="-122"/>
              </a:rPr>
              <a:t>1</a:t>
            </a:r>
            <a:r>
              <a:rPr lang="zh-CN" altLang="en-US">
                <a:solidFill>
                  <a:schemeClr val="tx2"/>
                </a:solidFill>
                <a:latin typeface="黑体" panose="02010609060101010101" pitchFamily="49" charset="-122"/>
                <a:ea typeface="黑体" panose="02010609060101010101" pitchFamily="49" charset="-122"/>
              </a:rPr>
              <a:t>。</a:t>
            </a:r>
            <a:r>
              <a:rPr lang="zh-CN" altLang="en-US">
                <a:solidFill>
                  <a:srgbClr val="FF0000"/>
                </a:solidFill>
                <a:latin typeface="黑体" panose="02010609060101010101" pitchFamily="49" charset="-122"/>
                <a:ea typeface="黑体" panose="02010609060101010101" pitchFamily="49" charset="-122"/>
              </a:rPr>
              <a:t>分类</a:t>
            </a:r>
            <a:r>
              <a:rPr lang="zh-CN" altLang="en-US">
                <a:solidFill>
                  <a:schemeClr val="tx2"/>
                </a:solidFill>
                <a:latin typeface="黑体" panose="02010609060101010101" pitchFamily="49" charset="-122"/>
                <a:ea typeface="黑体" panose="02010609060101010101" pitchFamily="49" charset="-122"/>
              </a:rPr>
              <a:t>存放；</a:t>
            </a:r>
          </a:p>
          <a:p>
            <a:pPr eaLnBrk="1" hangingPunct="1"/>
            <a:r>
              <a:rPr lang="en-US" altLang="zh-CN">
                <a:solidFill>
                  <a:schemeClr val="tx2"/>
                </a:solidFill>
                <a:latin typeface="黑体" panose="02010609060101010101" pitchFamily="49" charset="-122"/>
                <a:ea typeface="黑体" panose="02010609060101010101" pitchFamily="49" charset="-122"/>
              </a:rPr>
              <a:t>2</a:t>
            </a:r>
            <a:r>
              <a:rPr lang="zh-CN" altLang="en-US">
                <a:solidFill>
                  <a:schemeClr val="tx2"/>
                </a:solidFill>
                <a:latin typeface="黑体" panose="02010609060101010101" pitchFamily="49" charset="-122"/>
                <a:ea typeface="黑体" panose="02010609060101010101" pitchFamily="49" charset="-122"/>
              </a:rPr>
              <a:t>。检索速度快且</a:t>
            </a:r>
            <a:r>
              <a:rPr lang="zh-CN" altLang="en-US">
                <a:solidFill>
                  <a:srgbClr val="FF0000"/>
                </a:solidFill>
                <a:latin typeface="黑体" panose="02010609060101010101" pitchFamily="49" charset="-122"/>
                <a:ea typeface="黑体" panose="02010609060101010101" pitchFamily="49" charset="-122"/>
              </a:rPr>
              <a:t>恒定</a:t>
            </a:r>
            <a:r>
              <a:rPr lang="zh-CN" altLang="en-US">
                <a:solidFill>
                  <a:schemeClr val="tx2"/>
                </a:solidFill>
                <a:latin typeface="黑体" panose="02010609060101010101" pitchFamily="49" charset="-122"/>
                <a:ea typeface="黑体" panose="02010609060101010101" pitchFamily="49" charset="-122"/>
              </a:rPr>
              <a:t>；</a:t>
            </a:r>
          </a:p>
          <a:p>
            <a:pPr eaLnBrk="1" hangingPunct="1"/>
            <a:r>
              <a:rPr lang="en-US" altLang="zh-CN">
                <a:solidFill>
                  <a:schemeClr val="tx2"/>
                </a:solidFill>
                <a:latin typeface="黑体" panose="02010609060101010101" pitchFamily="49" charset="-122"/>
                <a:ea typeface="黑体" panose="02010609060101010101" pitchFamily="49" charset="-122"/>
              </a:rPr>
              <a:t>3</a:t>
            </a:r>
            <a:r>
              <a:rPr lang="zh-CN" altLang="en-US">
                <a:solidFill>
                  <a:schemeClr val="tx2"/>
                </a:solidFill>
                <a:latin typeface="黑体" panose="02010609060101010101" pitchFamily="49" charset="-122"/>
                <a:ea typeface="黑体" panose="02010609060101010101" pitchFamily="49" charset="-122"/>
              </a:rPr>
              <a:t>。缺点：占用连续空间大</a:t>
            </a:r>
          </a:p>
        </p:txBody>
      </p:sp>
      <p:sp>
        <p:nvSpPr>
          <p:cNvPr id="9237" name="Text Box 1045"/>
          <p:cNvSpPr txBox="1">
            <a:spLocks noChangeArrowheads="1"/>
          </p:cNvSpPr>
          <p:nvPr/>
        </p:nvSpPr>
        <p:spPr bwMode="auto">
          <a:xfrm>
            <a:off x="6396077" y="4648200"/>
            <a:ext cx="55399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latin typeface="Times New Roman" panose="02020603050405020304" pitchFamily="18" charset="0"/>
              </a:rPr>
              <a:t>…</a:t>
            </a:r>
            <a:endParaRPr lang="en-US" altLang="zh-CN"/>
          </a:p>
        </p:txBody>
      </p:sp>
      <p:sp>
        <p:nvSpPr>
          <p:cNvPr id="9238" name="Text Box 1046"/>
          <p:cNvSpPr txBox="1">
            <a:spLocks noChangeArrowheads="1"/>
          </p:cNvSpPr>
          <p:nvPr/>
        </p:nvSpPr>
        <p:spPr bwMode="auto">
          <a:xfrm>
            <a:off x="7218402" y="4572000"/>
            <a:ext cx="55399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latin typeface="Times New Roman" panose="02020603050405020304" pitchFamily="18" charset="0"/>
              </a:rPr>
              <a:t>…</a:t>
            </a:r>
            <a:endParaRPr lang="en-US" altLang="zh-CN"/>
          </a:p>
        </p:txBody>
      </p:sp>
      <p:sp>
        <p:nvSpPr>
          <p:cNvPr id="9239" name="Text Box 1047"/>
          <p:cNvSpPr txBox="1">
            <a:spLocks noChangeArrowheads="1"/>
          </p:cNvSpPr>
          <p:nvPr/>
        </p:nvSpPr>
        <p:spPr bwMode="auto">
          <a:xfrm>
            <a:off x="5105401" y="3581400"/>
            <a:ext cx="733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a+2</a:t>
            </a:r>
          </a:p>
        </p:txBody>
      </p:sp>
      <p:sp>
        <p:nvSpPr>
          <p:cNvPr id="9240" name="Line 1048"/>
          <p:cNvSpPr>
            <a:spLocks noChangeShapeType="1"/>
          </p:cNvSpPr>
          <p:nvPr/>
        </p:nvSpPr>
        <p:spPr bwMode="auto">
          <a:xfrm>
            <a:off x="5791200" y="3810000"/>
            <a:ext cx="5334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41" name="Text Box 1049"/>
          <p:cNvSpPr txBox="1">
            <a:spLocks noChangeArrowheads="1"/>
          </p:cNvSpPr>
          <p:nvPr/>
        </p:nvSpPr>
        <p:spPr bwMode="auto">
          <a:xfrm>
            <a:off x="5105401" y="4038600"/>
            <a:ext cx="733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a+3</a:t>
            </a:r>
          </a:p>
        </p:txBody>
      </p:sp>
      <p:sp>
        <p:nvSpPr>
          <p:cNvPr id="9242" name="Line 1050"/>
          <p:cNvSpPr>
            <a:spLocks noChangeShapeType="1"/>
          </p:cNvSpPr>
          <p:nvPr/>
        </p:nvSpPr>
        <p:spPr bwMode="auto">
          <a:xfrm>
            <a:off x="5791200" y="4267200"/>
            <a:ext cx="5334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43" name="Text Box 1051"/>
          <p:cNvSpPr txBox="1">
            <a:spLocks noChangeArrowheads="1"/>
          </p:cNvSpPr>
          <p:nvPr/>
        </p:nvSpPr>
        <p:spPr bwMode="auto">
          <a:xfrm>
            <a:off x="5105401" y="5029200"/>
            <a:ext cx="733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a+9</a:t>
            </a:r>
          </a:p>
        </p:txBody>
      </p:sp>
      <p:sp>
        <p:nvSpPr>
          <p:cNvPr id="9244" name="Line 1052"/>
          <p:cNvSpPr>
            <a:spLocks noChangeShapeType="1"/>
          </p:cNvSpPr>
          <p:nvPr/>
        </p:nvSpPr>
        <p:spPr bwMode="auto">
          <a:xfrm>
            <a:off x="5791200" y="5257800"/>
            <a:ext cx="5334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53" name="Text Box 1053"/>
          <p:cNvSpPr txBox="1">
            <a:spLocks noChangeArrowheads="1"/>
          </p:cNvSpPr>
          <p:nvPr/>
        </p:nvSpPr>
        <p:spPr bwMode="auto">
          <a:xfrm>
            <a:off x="3432176" y="5661026"/>
            <a:ext cx="6335713" cy="830997"/>
          </a:xfrm>
          <a:prstGeom prst="rect">
            <a:avLst/>
          </a:prstGeom>
          <a:solidFill>
            <a:schemeClr val="folHlink"/>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3600">
                <a:ea typeface="隶书" panose="02010509060101010101" pitchFamily="49" charset="-122"/>
              </a:rPr>
              <a:t>应用：记录</a:t>
            </a:r>
            <a:r>
              <a:rPr lang="zh-CN" altLang="en-US" sz="4400">
                <a:solidFill>
                  <a:srgbClr val="FF0000"/>
                </a:solidFill>
                <a:ea typeface="隶书" panose="02010509060101010101" pitchFamily="49" charset="-122"/>
              </a:rPr>
              <a:t>同类事物</a:t>
            </a:r>
            <a:r>
              <a:rPr lang="zh-CN" altLang="en-US" sz="3600">
                <a:ea typeface="隶书" panose="02010509060101010101" pitchFamily="49" charset="-122"/>
              </a:rPr>
              <a:t>的</a:t>
            </a:r>
            <a:r>
              <a:rPr lang="zh-CN" altLang="en-US" sz="4800">
                <a:solidFill>
                  <a:srgbClr val="FF0000"/>
                </a:solidFill>
                <a:ea typeface="隶书" panose="02010509060101010101" pitchFamily="49" charset="-122"/>
              </a:rPr>
              <a:t>表</a:t>
            </a: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653"/>
                                        </p:tgtEl>
                                        <p:attrNameLst>
                                          <p:attrName>style.visibility</p:attrName>
                                        </p:attrNameLst>
                                      </p:cBhvr>
                                      <p:to>
                                        <p:strVal val="visible"/>
                                      </p:to>
                                    </p:set>
                                    <p:anim calcmode="lin" valueType="num">
                                      <p:cBhvr additive="base">
                                        <p:cTn id="7" dur="500" fill="hold"/>
                                        <p:tgtEl>
                                          <p:spTgt spid="26653"/>
                                        </p:tgtEl>
                                        <p:attrNameLst>
                                          <p:attrName>ppt_x</p:attrName>
                                        </p:attrNameLst>
                                      </p:cBhvr>
                                      <p:tavLst>
                                        <p:tav tm="0">
                                          <p:val>
                                            <p:strVal val="0-#ppt_w/2"/>
                                          </p:val>
                                        </p:tav>
                                        <p:tav tm="100000">
                                          <p:val>
                                            <p:strVal val="#ppt_x"/>
                                          </p:val>
                                        </p:tav>
                                      </p:tavLst>
                                    </p:anim>
                                    <p:anim calcmode="lin" valueType="num">
                                      <p:cBhvr additive="base">
                                        <p:cTn id="8" dur="500" fill="hold"/>
                                        <p:tgtEl>
                                          <p:spTgt spid="266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53" grpId="0" animBg="1"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5"/>
          <p:cNvSpPr txBox="1">
            <a:spLocks noChangeArrowheads="1"/>
          </p:cNvSpPr>
          <p:nvPr/>
        </p:nvSpPr>
        <p:spPr bwMode="auto">
          <a:xfrm>
            <a:off x="2667001" y="0"/>
            <a:ext cx="641714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5400">
                <a:solidFill>
                  <a:srgbClr val="990033"/>
                </a:solidFill>
                <a:ea typeface="隶书" panose="02010509060101010101" pitchFamily="49" charset="-122"/>
              </a:rPr>
              <a:t>操作系统中经常使用</a:t>
            </a:r>
          </a:p>
          <a:p>
            <a:pPr eaLnBrk="1" hangingPunct="1"/>
            <a:r>
              <a:rPr lang="zh-CN" altLang="en-US" sz="5400">
                <a:solidFill>
                  <a:srgbClr val="990033"/>
                </a:solidFill>
                <a:ea typeface="隶书" panose="02010509060101010101" pitchFamily="49" charset="-122"/>
              </a:rPr>
              <a:t>的数据结构（位图）</a:t>
            </a:r>
          </a:p>
        </p:txBody>
      </p:sp>
      <p:sp>
        <p:nvSpPr>
          <p:cNvPr id="10243" name="Text Box 6"/>
          <p:cNvSpPr txBox="1">
            <a:spLocks noChangeArrowheads="1"/>
          </p:cNvSpPr>
          <p:nvPr/>
        </p:nvSpPr>
        <p:spPr bwMode="auto">
          <a:xfrm>
            <a:off x="2286000" y="2362201"/>
            <a:ext cx="2743200" cy="1628775"/>
          </a:xfrm>
          <a:prstGeom prst="rect">
            <a:avLst/>
          </a:prstGeom>
          <a:solidFill>
            <a:srgbClr val="72FCEF"/>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en-US" altLang="zh-CN">
              <a:ea typeface="黑体" panose="02010609060101010101" pitchFamily="49" charset="-122"/>
            </a:endParaRPr>
          </a:p>
          <a:p>
            <a:pPr eaLnBrk="1" hangingPunct="1"/>
            <a:r>
              <a:rPr lang="zh-CN" altLang="en-US">
                <a:ea typeface="黑体" panose="02010609060101010101" pitchFamily="49" charset="-122"/>
              </a:rPr>
              <a:t>位图是数组的一种特殊应用</a:t>
            </a:r>
          </a:p>
          <a:p>
            <a:pPr eaLnBrk="1" hangingPunct="1"/>
            <a:endParaRPr lang="en-US" altLang="zh-CN">
              <a:ea typeface="黑体" panose="02010609060101010101" pitchFamily="49" charset="-122"/>
            </a:endParaRPr>
          </a:p>
        </p:txBody>
      </p:sp>
      <p:sp>
        <p:nvSpPr>
          <p:cNvPr id="10244" name="Rectangle 7"/>
          <p:cNvSpPr>
            <a:spLocks noChangeArrowheads="1"/>
          </p:cNvSpPr>
          <p:nvPr/>
        </p:nvSpPr>
        <p:spPr bwMode="auto">
          <a:xfrm>
            <a:off x="6934200" y="3048000"/>
            <a:ext cx="3048000" cy="2895600"/>
          </a:xfrm>
          <a:prstGeom prst="rect">
            <a:avLst/>
          </a:prstGeom>
          <a:solidFill>
            <a:schemeClr val="accent1"/>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245" name="Line 8"/>
          <p:cNvSpPr>
            <a:spLocks noChangeShapeType="1"/>
          </p:cNvSpPr>
          <p:nvPr/>
        </p:nvSpPr>
        <p:spPr bwMode="auto">
          <a:xfrm>
            <a:off x="6934200" y="3505200"/>
            <a:ext cx="30480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46" name="Line 9"/>
          <p:cNvSpPr>
            <a:spLocks noChangeShapeType="1"/>
          </p:cNvSpPr>
          <p:nvPr/>
        </p:nvSpPr>
        <p:spPr bwMode="auto">
          <a:xfrm>
            <a:off x="6934200" y="3962400"/>
            <a:ext cx="30480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47" name="Line 10"/>
          <p:cNvSpPr>
            <a:spLocks noChangeShapeType="1"/>
          </p:cNvSpPr>
          <p:nvPr/>
        </p:nvSpPr>
        <p:spPr bwMode="auto">
          <a:xfrm>
            <a:off x="6934200" y="4419600"/>
            <a:ext cx="30480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48" name="Line 11"/>
          <p:cNvSpPr>
            <a:spLocks noChangeShapeType="1"/>
          </p:cNvSpPr>
          <p:nvPr/>
        </p:nvSpPr>
        <p:spPr bwMode="auto">
          <a:xfrm>
            <a:off x="6934200" y="4876800"/>
            <a:ext cx="30480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49" name="Line 12"/>
          <p:cNvSpPr>
            <a:spLocks noChangeShapeType="1"/>
          </p:cNvSpPr>
          <p:nvPr/>
        </p:nvSpPr>
        <p:spPr bwMode="auto">
          <a:xfrm>
            <a:off x="6934200" y="5410200"/>
            <a:ext cx="30480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50" name="Text Box 13"/>
          <p:cNvSpPr txBox="1">
            <a:spLocks noChangeArrowheads="1"/>
          </p:cNvSpPr>
          <p:nvPr/>
        </p:nvSpPr>
        <p:spPr bwMode="auto">
          <a:xfrm>
            <a:off x="5791201" y="1828801"/>
            <a:ext cx="418576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a[10] </a:t>
            </a:r>
          </a:p>
          <a:p>
            <a:pPr eaLnBrk="1" hangingPunct="1"/>
            <a:r>
              <a:rPr lang="zh-CN" altLang="en-US">
                <a:latin typeface="黑体" panose="02010609060101010101" pitchFamily="49" charset="-122"/>
                <a:ea typeface="黑体" panose="02010609060101010101" pitchFamily="49" charset="-122"/>
              </a:rPr>
              <a:t>（可以记录</a:t>
            </a:r>
            <a:r>
              <a:rPr lang="en-US" altLang="zh-CN">
                <a:latin typeface="黑体" panose="02010609060101010101" pitchFamily="49" charset="-122"/>
                <a:ea typeface="黑体" panose="02010609060101010101" pitchFamily="49" charset="-122"/>
              </a:rPr>
              <a:t>80</a:t>
            </a:r>
            <a:r>
              <a:rPr lang="zh-CN" altLang="en-US">
                <a:latin typeface="黑体" panose="02010609060101010101" pitchFamily="49" charset="-122"/>
                <a:ea typeface="黑体" panose="02010609060101010101" pitchFamily="49" charset="-122"/>
              </a:rPr>
              <a:t>个事物的状态）</a:t>
            </a:r>
          </a:p>
        </p:txBody>
      </p:sp>
      <p:sp>
        <p:nvSpPr>
          <p:cNvPr id="10251" name="Text Box 14"/>
          <p:cNvSpPr txBox="1">
            <a:spLocks noChangeArrowheads="1"/>
          </p:cNvSpPr>
          <p:nvPr/>
        </p:nvSpPr>
        <p:spPr bwMode="auto">
          <a:xfrm>
            <a:off x="6264276" y="3048000"/>
            <a:ext cx="746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a[0]</a:t>
            </a:r>
          </a:p>
        </p:txBody>
      </p:sp>
      <p:sp>
        <p:nvSpPr>
          <p:cNvPr id="10252" name="Text Box 15"/>
          <p:cNvSpPr txBox="1">
            <a:spLocks noChangeArrowheads="1"/>
          </p:cNvSpPr>
          <p:nvPr/>
        </p:nvSpPr>
        <p:spPr bwMode="auto">
          <a:xfrm>
            <a:off x="6264276" y="3505200"/>
            <a:ext cx="746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a[1]</a:t>
            </a:r>
          </a:p>
        </p:txBody>
      </p:sp>
      <p:sp>
        <p:nvSpPr>
          <p:cNvPr id="10253" name="Text Box 16"/>
          <p:cNvSpPr txBox="1">
            <a:spLocks noChangeArrowheads="1"/>
          </p:cNvSpPr>
          <p:nvPr/>
        </p:nvSpPr>
        <p:spPr bwMode="auto">
          <a:xfrm>
            <a:off x="6248401" y="3962400"/>
            <a:ext cx="746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a[2]</a:t>
            </a:r>
          </a:p>
        </p:txBody>
      </p:sp>
      <p:sp>
        <p:nvSpPr>
          <p:cNvPr id="10254" name="Text Box 17"/>
          <p:cNvSpPr txBox="1">
            <a:spLocks noChangeArrowheads="1"/>
          </p:cNvSpPr>
          <p:nvPr/>
        </p:nvSpPr>
        <p:spPr bwMode="auto">
          <a:xfrm>
            <a:off x="6248401" y="4419600"/>
            <a:ext cx="746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a[3]</a:t>
            </a:r>
          </a:p>
        </p:txBody>
      </p:sp>
      <p:sp>
        <p:nvSpPr>
          <p:cNvPr id="10255" name="Text Box 18"/>
          <p:cNvSpPr txBox="1">
            <a:spLocks noChangeArrowheads="1"/>
          </p:cNvSpPr>
          <p:nvPr/>
        </p:nvSpPr>
        <p:spPr bwMode="auto">
          <a:xfrm>
            <a:off x="6248401" y="5410200"/>
            <a:ext cx="746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a[9]</a:t>
            </a:r>
          </a:p>
        </p:txBody>
      </p:sp>
      <p:sp>
        <p:nvSpPr>
          <p:cNvPr id="10256" name="Text Box 19"/>
          <p:cNvSpPr txBox="1">
            <a:spLocks noChangeArrowheads="1"/>
          </p:cNvSpPr>
          <p:nvPr/>
        </p:nvSpPr>
        <p:spPr bwMode="auto">
          <a:xfrm>
            <a:off x="5133975" y="3048000"/>
            <a:ext cx="344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a:t>
            </a:r>
          </a:p>
        </p:txBody>
      </p:sp>
      <p:sp>
        <p:nvSpPr>
          <p:cNvPr id="10257" name="Line 20"/>
          <p:cNvSpPr>
            <a:spLocks noChangeShapeType="1"/>
          </p:cNvSpPr>
          <p:nvPr/>
        </p:nvSpPr>
        <p:spPr bwMode="auto">
          <a:xfrm>
            <a:off x="5791200" y="3276600"/>
            <a:ext cx="5334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58" name="Text Box 21"/>
          <p:cNvSpPr txBox="1">
            <a:spLocks noChangeArrowheads="1"/>
          </p:cNvSpPr>
          <p:nvPr/>
        </p:nvSpPr>
        <p:spPr bwMode="auto">
          <a:xfrm>
            <a:off x="5105401" y="3505200"/>
            <a:ext cx="733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a+1</a:t>
            </a:r>
          </a:p>
        </p:txBody>
      </p:sp>
      <p:sp>
        <p:nvSpPr>
          <p:cNvPr id="10259" name="Line 22"/>
          <p:cNvSpPr>
            <a:spLocks noChangeShapeType="1"/>
          </p:cNvSpPr>
          <p:nvPr/>
        </p:nvSpPr>
        <p:spPr bwMode="auto">
          <a:xfrm>
            <a:off x="5791200" y="3733800"/>
            <a:ext cx="5334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60" name="Text Box 24"/>
          <p:cNvSpPr txBox="1">
            <a:spLocks noChangeArrowheads="1"/>
          </p:cNvSpPr>
          <p:nvPr/>
        </p:nvSpPr>
        <p:spPr bwMode="auto">
          <a:xfrm>
            <a:off x="6396077" y="5029200"/>
            <a:ext cx="55399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latin typeface="Times New Roman" panose="02020603050405020304" pitchFamily="18" charset="0"/>
              </a:rPr>
              <a:t>…</a:t>
            </a:r>
            <a:endParaRPr lang="en-US" altLang="zh-CN"/>
          </a:p>
        </p:txBody>
      </p:sp>
      <p:sp>
        <p:nvSpPr>
          <p:cNvPr id="10261" name="Text Box 25"/>
          <p:cNvSpPr txBox="1">
            <a:spLocks noChangeArrowheads="1"/>
          </p:cNvSpPr>
          <p:nvPr/>
        </p:nvSpPr>
        <p:spPr bwMode="auto">
          <a:xfrm>
            <a:off x="8285202" y="5013325"/>
            <a:ext cx="55399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latin typeface="Times New Roman" panose="02020603050405020304" pitchFamily="18" charset="0"/>
              </a:rPr>
              <a:t>…</a:t>
            </a:r>
            <a:endParaRPr lang="en-US" altLang="zh-CN"/>
          </a:p>
        </p:txBody>
      </p:sp>
      <p:sp>
        <p:nvSpPr>
          <p:cNvPr id="10262" name="Text Box 26"/>
          <p:cNvSpPr txBox="1">
            <a:spLocks noChangeArrowheads="1"/>
          </p:cNvSpPr>
          <p:nvPr/>
        </p:nvSpPr>
        <p:spPr bwMode="auto">
          <a:xfrm>
            <a:off x="5105401" y="3962400"/>
            <a:ext cx="733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a+2</a:t>
            </a:r>
          </a:p>
        </p:txBody>
      </p:sp>
      <p:sp>
        <p:nvSpPr>
          <p:cNvPr id="10263" name="Line 27"/>
          <p:cNvSpPr>
            <a:spLocks noChangeShapeType="1"/>
          </p:cNvSpPr>
          <p:nvPr/>
        </p:nvSpPr>
        <p:spPr bwMode="auto">
          <a:xfrm>
            <a:off x="5791200" y="4191000"/>
            <a:ext cx="5334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64" name="Text Box 28"/>
          <p:cNvSpPr txBox="1">
            <a:spLocks noChangeArrowheads="1"/>
          </p:cNvSpPr>
          <p:nvPr/>
        </p:nvSpPr>
        <p:spPr bwMode="auto">
          <a:xfrm>
            <a:off x="5105401" y="4419600"/>
            <a:ext cx="733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a+3</a:t>
            </a:r>
          </a:p>
        </p:txBody>
      </p:sp>
      <p:sp>
        <p:nvSpPr>
          <p:cNvPr id="10265" name="Line 29"/>
          <p:cNvSpPr>
            <a:spLocks noChangeShapeType="1"/>
          </p:cNvSpPr>
          <p:nvPr/>
        </p:nvSpPr>
        <p:spPr bwMode="auto">
          <a:xfrm>
            <a:off x="5791200" y="4648200"/>
            <a:ext cx="5334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66" name="Text Box 30"/>
          <p:cNvSpPr txBox="1">
            <a:spLocks noChangeArrowheads="1"/>
          </p:cNvSpPr>
          <p:nvPr/>
        </p:nvSpPr>
        <p:spPr bwMode="auto">
          <a:xfrm>
            <a:off x="5105401" y="5410200"/>
            <a:ext cx="733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a+9</a:t>
            </a:r>
          </a:p>
        </p:txBody>
      </p:sp>
      <p:sp>
        <p:nvSpPr>
          <p:cNvPr id="10267" name="Line 31"/>
          <p:cNvSpPr>
            <a:spLocks noChangeShapeType="1"/>
          </p:cNvSpPr>
          <p:nvPr/>
        </p:nvSpPr>
        <p:spPr bwMode="auto">
          <a:xfrm>
            <a:off x="5791200" y="5638800"/>
            <a:ext cx="5334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704" name="Text Box 32"/>
          <p:cNvSpPr txBox="1">
            <a:spLocks noChangeArrowheads="1"/>
          </p:cNvSpPr>
          <p:nvPr/>
        </p:nvSpPr>
        <p:spPr bwMode="auto">
          <a:xfrm>
            <a:off x="2063750" y="4941889"/>
            <a:ext cx="4339650" cy="1200329"/>
          </a:xfrm>
          <a:prstGeom prst="rect">
            <a:avLst/>
          </a:prstGeom>
          <a:solidFill>
            <a:schemeClr val="folHlink"/>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3600">
                <a:ea typeface="隶书" panose="02010509060101010101" pitchFamily="49" charset="-122"/>
              </a:rPr>
              <a:t>应用：</a:t>
            </a:r>
            <a:r>
              <a:rPr lang="zh-CN" altLang="en-US" sz="7200">
                <a:solidFill>
                  <a:srgbClr val="FF0000"/>
                </a:solidFill>
                <a:ea typeface="隶书" panose="02010509060101010101" pitchFamily="49" charset="-122"/>
              </a:rPr>
              <a:t>登记表</a:t>
            </a:r>
            <a:endParaRPr lang="zh-CN" altLang="en-US" sz="4800">
              <a:solidFill>
                <a:srgbClr val="FF0000"/>
              </a:solidFill>
              <a:ea typeface="隶书" panose="02010509060101010101" pitchFamily="49" charset="-122"/>
            </a:endParaRPr>
          </a:p>
        </p:txBody>
      </p:sp>
      <p:sp>
        <p:nvSpPr>
          <p:cNvPr id="10269" name="Line 33"/>
          <p:cNvSpPr>
            <a:spLocks noChangeShapeType="1"/>
          </p:cNvSpPr>
          <p:nvPr/>
        </p:nvSpPr>
        <p:spPr bwMode="auto">
          <a:xfrm>
            <a:off x="8077200" y="3048000"/>
            <a:ext cx="0" cy="1828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70" name="Line 34"/>
          <p:cNvSpPr>
            <a:spLocks noChangeShapeType="1"/>
          </p:cNvSpPr>
          <p:nvPr/>
        </p:nvSpPr>
        <p:spPr bwMode="auto">
          <a:xfrm>
            <a:off x="7696200" y="3048000"/>
            <a:ext cx="0" cy="1828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71" name="Line 35"/>
          <p:cNvSpPr>
            <a:spLocks noChangeShapeType="1"/>
          </p:cNvSpPr>
          <p:nvPr/>
        </p:nvSpPr>
        <p:spPr bwMode="auto">
          <a:xfrm>
            <a:off x="8839200" y="3048000"/>
            <a:ext cx="0" cy="1828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72" name="Line 36"/>
          <p:cNvSpPr>
            <a:spLocks noChangeShapeType="1"/>
          </p:cNvSpPr>
          <p:nvPr/>
        </p:nvSpPr>
        <p:spPr bwMode="auto">
          <a:xfrm>
            <a:off x="9220200" y="3048000"/>
            <a:ext cx="0" cy="1828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73" name="Line 37"/>
          <p:cNvSpPr>
            <a:spLocks noChangeShapeType="1"/>
          </p:cNvSpPr>
          <p:nvPr/>
        </p:nvSpPr>
        <p:spPr bwMode="auto">
          <a:xfrm>
            <a:off x="8458200" y="3048000"/>
            <a:ext cx="0" cy="1828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74" name="Line 38"/>
          <p:cNvSpPr>
            <a:spLocks noChangeShapeType="1"/>
          </p:cNvSpPr>
          <p:nvPr/>
        </p:nvSpPr>
        <p:spPr bwMode="auto">
          <a:xfrm>
            <a:off x="7315200" y="3048000"/>
            <a:ext cx="0" cy="1828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75" name="Line 39"/>
          <p:cNvSpPr>
            <a:spLocks noChangeShapeType="1"/>
          </p:cNvSpPr>
          <p:nvPr/>
        </p:nvSpPr>
        <p:spPr bwMode="auto">
          <a:xfrm>
            <a:off x="9601200" y="3048000"/>
            <a:ext cx="0" cy="1828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10276" name="Group 47"/>
          <p:cNvGrpSpPr/>
          <p:nvPr/>
        </p:nvGrpSpPr>
        <p:grpSpPr bwMode="auto">
          <a:xfrm>
            <a:off x="7315200" y="5410200"/>
            <a:ext cx="2286000" cy="533400"/>
            <a:chOff x="3744" y="2880"/>
            <a:chExt cx="1440" cy="1152"/>
          </a:xfrm>
        </p:grpSpPr>
        <p:sp>
          <p:nvSpPr>
            <p:cNvPr id="10279" name="Line 40"/>
            <p:cNvSpPr>
              <a:spLocks noChangeShapeType="1"/>
            </p:cNvSpPr>
            <p:nvPr/>
          </p:nvSpPr>
          <p:spPr bwMode="auto">
            <a:xfrm>
              <a:off x="4224" y="2880"/>
              <a:ext cx="0" cy="11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80" name="Line 41"/>
            <p:cNvSpPr>
              <a:spLocks noChangeShapeType="1"/>
            </p:cNvSpPr>
            <p:nvPr/>
          </p:nvSpPr>
          <p:spPr bwMode="auto">
            <a:xfrm>
              <a:off x="3984" y="2880"/>
              <a:ext cx="0" cy="11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81" name="Line 42"/>
            <p:cNvSpPr>
              <a:spLocks noChangeShapeType="1"/>
            </p:cNvSpPr>
            <p:nvPr/>
          </p:nvSpPr>
          <p:spPr bwMode="auto">
            <a:xfrm>
              <a:off x="4704" y="2880"/>
              <a:ext cx="0" cy="11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82" name="Line 43"/>
            <p:cNvSpPr>
              <a:spLocks noChangeShapeType="1"/>
            </p:cNvSpPr>
            <p:nvPr/>
          </p:nvSpPr>
          <p:spPr bwMode="auto">
            <a:xfrm>
              <a:off x="4944" y="2880"/>
              <a:ext cx="0" cy="11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83" name="Line 44"/>
            <p:cNvSpPr>
              <a:spLocks noChangeShapeType="1"/>
            </p:cNvSpPr>
            <p:nvPr/>
          </p:nvSpPr>
          <p:spPr bwMode="auto">
            <a:xfrm>
              <a:off x="4464" y="2880"/>
              <a:ext cx="0" cy="11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84" name="Line 45"/>
            <p:cNvSpPr>
              <a:spLocks noChangeShapeType="1"/>
            </p:cNvSpPr>
            <p:nvPr/>
          </p:nvSpPr>
          <p:spPr bwMode="auto">
            <a:xfrm>
              <a:off x="3744" y="2880"/>
              <a:ext cx="0" cy="11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85" name="Line 46"/>
            <p:cNvSpPr>
              <a:spLocks noChangeShapeType="1"/>
            </p:cNvSpPr>
            <p:nvPr/>
          </p:nvSpPr>
          <p:spPr bwMode="auto">
            <a:xfrm>
              <a:off x="5184" y="2880"/>
              <a:ext cx="0" cy="11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0277" name="Text Box 48"/>
          <p:cNvSpPr txBox="1">
            <a:spLocks noChangeArrowheads="1"/>
          </p:cNvSpPr>
          <p:nvPr/>
        </p:nvSpPr>
        <p:spPr bwMode="auto">
          <a:xfrm>
            <a:off x="6907214" y="3124200"/>
            <a:ext cx="4841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t>1/0</a:t>
            </a:r>
          </a:p>
        </p:txBody>
      </p:sp>
      <p:sp>
        <p:nvSpPr>
          <p:cNvPr id="10278" name="Text Box 49"/>
          <p:cNvSpPr txBox="1">
            <a:spLocks noChangeArrowheads="1"/>
          </p:cNvSpPr>
          <p:nvPr/>
        </p:nvSpPr>
        <p:spPr bwMode="auto">
          <a:xfrm>
            <a:off x="6858000" y="2635250"/>
            <a:ext cx="30670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t>D7 D6  D5  D4   D3  D2  D1  D0</a:t>
            </a: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8704"/>
                                        </p:tgtEl>
                                        <p:attrNameLst>
                                          <p:attrName>style.visibility</p:attrName>
                                        </p:attrNameLst>
                                      </p:cBhvr>
                                      <p:to>
                                        <p:strVal val="visible"/>
                                      </p:to>
                                    </p:set>
                                    <p:anim calcmode="lin" valueType="num">
                                      <p:cBhvr additive="base">
                                        <p:cTn id="7" dur="500" fill="hold"/>
                                        <p:tgtEl>
                                          <p:spTgt spid="28704"/>
                                        </p:tgtEl>
                                        <p:attrNameLst>
                                          <p:attrName>ppt_x</p:attrName>
                                        </p:attrNameLst>
                                      </p:cBhvr>
                                      <p:tavLst>
                                        <p:tav tm="0">
                                          <p:val>
                                            <p:strVal val="0-#ppt_w/2"/>
                                          </p:val>
                                        </p:tav>
                                        <p:tav tm="100000">
                                          <p:val>
                                            <p:strVal val="#ppt_x"/>
                                          </p:val>
                                        </p:tav>
                                      </p:tavLst>
                                    </p:anim>
                                    <p:anim calcmode="lin" valueType="num">
                                      <p:cBhvr additive="base">
                                        <p:cTn id="8" dur="500" fill="hold"/>
                                        <p:tgtEl>
                                          <p:spTgt spid="287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04" grpId="0" animBg="1"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normAutofit/>
          </a:bodyPr>
          <a:lstStyle/>
          <a:p>
            <a:r>
              <a:rPr lang="zh-CN" altLang="en-US" sz="4000"/>
              <a:t>目录</a:t>
            </a:r>
          </a:p>
        </p:txBody>
      </p:sp>
      <p:sp>
        <p:nvSpPr>
          <p:cNvPr id="4099" name="Rectangle 3"/>
          <p:cNvSpPr>
            <a:spLocks noGrp="1" noChangeArrowheads="1"/>
          </p:cNvSpPr>
          <p:nvPr>
            <p:ph idx="1"/>
          </p:nvPr>
        </p:nvSpPr>
        <p:spPr>
          <a:xfrm>
            <a:off x="1530749" y="1343069"/>
            <a:ext cx="9393613" cy="4704619"/>
          </a:xfrm>
        </p:spPr>
        <p:txBody>
          <a:bodyPr>
            <a:noAutofit/>
          </a:bodyPr>
          <a:lstStyle/>
          <a:p>
            <a:pPr>
              <a:lnSpc>
                <a:spcPct val="90000"/>
              </a:lnSpc>
              <a:buFontTx/>
              <a:buNone/>
            </a:pPr>
            <a:endParaRPr lang="zh-CN" altLang="en-US" sz="3600" dirty="0">
              <a:latin typeface="华文新魏" panose="02010800040101010101" pitchFamily="2" charset="-122"/>
              <a:ea typeface="华文新魏" panose="02010800040101010101" pitchFamily="2" charset="-122"/>
            </a:endParaRPr>
          </a:p>
          <a:p>
            <a:pPr>
              <a:lnSpc>
                <a:spcPct val="90000"/>
              </a:lnSpc>
              <a:buFontTx/>
              <a:buNone/>
            </a:pPr>
            <a:r>
              <a:rPr lang="zh-CN" altLang="en-US" sz="3600" dirty="0">
                <a:latin typeface="华文新魏" panose="02010800040101010101" pitchFamily="2" charset="-122"/>
                <a:ea typeface="华文新魏" panose="02010800040101010101" pitchFamily="2" charset="-122"/>
              </a:rPr>
              <a:t>第一章 嵌入式系统概论</a:t>
            </a:r>
          </a:p>
          <a:p>
            <a:pPr>
              <a:lnSpc>
                <a:spcPct val="90000"/>
              </a:lnSpc>
              <a:buFontTx/>
              <a:buNone/>
            </a:pPr>
            <a:r>
              <a:rPr lang="zh-CN" altLang="en-US" sz="3600" dirty="0">
                <a:latin typeface="华文新魏" panose="02010800040101010101" pitchFamily="2" charset="-122"/>
                <a:ea typeface="华文新魏" panose="02010800040101010101" pitchFamily="2" charset="-122"/>
              </a:rPr>
              <a:t>第</a:t>
            </a:r>
            <a:r>
              <a:rPr lang="zh-CN" altLang="en-US" sz="3600" dirty="0">
                <a:latin typeface="华文新魏" panose="02010800040101010101" pitchFamily="2" charset="-122"/>
                <a:ea typeface="华文新魏" panose="02010800040101010101" pitchFamily="2" charset="-122"/>
                <a:sym typeface="+mn-ea"/>
              </a:rPr>
              <a:t>二</a:t>
            </a:r>
            <a:r>
              <a:rPr lang="zh-CN" altLang="en-US" sz="3600" dirty="0">
                <a:latin typeface="华文新魏" panose="02010800040101010101" pitchFamily="2" charset="-122"/>
                <a:ea typeface="华文新魏" panose="02010800040101010101" pitchFamily="2" charset="-122"/>
              </a:rPr>
              <a:t>章 求同存异：操作系统原理都是</a:t>
            </a:r>
            <a:r>
              <a:rPr lang="zh-CN" altLang="en-US" sz="3600" dirty="0">
                <a:solidFill>
                  <a:srgbClr val="0070C0"/>
                </a:solidFill>
                <a:latin typeface="华文新魏" panose="02010800040101010101" pitchFamily="2" charset="-122"/>
                <a:ea typeface="华文新魏" panose="02010800040101010101" pitchFamily="2" charset="-122"/>
              </a:rPr>
              <a:t>一样的</a:t>
            </a:r>
            <a:endParaRPr lang="en-US" altLang="zh-CN" sz="3600" dirty="0">
              <a:solidFill>
                <a:srgbClr val="0070C0"/>
              </a:solidFill>
              <a:latin typeface="华文新魏" panose="02010800040101010101" pitchFamily="2" charset="-122"/>
              <a:ea typeface="华文新魏" panose="02010800040101010101" pitchFamily="2" charset="-122"/>
            </a:endParaRPr>
          </a:p>
          <a:p>
            <a:pPr>
              <a:lnSpc>
                <a:spcPct val="90000"/>
              </a:lnSpc>
              <a:buNone/>
            </a:pPr>
            <a:r>
              <a:rPr lang="zh-CN" altLang="en-US" sz="3600" dirty="0">
                <a:latin typeface="华文新魏" panose="02010800040101010101" pitchFamily="2" charset="-122"/>
                <a:ea typeface="华文新魏" panose="02010800040101010101" pitchFamily="2" charset="-122"/>
              </a:rPr>
              <a:t>第</a:t>
            </a:r>
            <a:r>
              <a:rPr lang="zh-CN" altLang="en-US" sz="3600" dirty="0">
                <a:latin typeface="华文新魏" panose="02010800040101010101" pitchFamily="2" charset="-122"/>
                <a:ea typeface="华文新魏" panose="02010800040101010101" pitchFamily="2" charset="-122"/>
                <a:sym typeface="+mn-ea"/>
              </a:rPr>
              <a:t>三</a:t>
            </a:r>
            <a:r>
              <a:rPr lang="zh-CN" altLang="en-US" sz="3600" dirty="0">
                <a:latin typeface="华文新魏" panose="02010800040101010101" pitchFamily="2" charset="-122"/>
                <a:ea typeface="华文新魏" panose="02010800040101010101" pitchFamily="2" charset="-122"/>
              </a:rPr>
              <a:t>章 嵌入式操作系统基本概念</a:t>
            </a:r>
            <a:endParaRPr lang="en-US" altLang="zh-CN" sz="3600" dirty="0">
              <a:latin typeface="华文新魏" panose="02010800040101010101" pitchFamily="2" charset="-122"/>
              <a:ea typeface="华文新魏" panose="02010800040101010101" pitchFamily="2" charset="-122"/>
            </a:endParaRPr>
          </a:p>
          <a:p>
            <a:pPr>
              <a:lnSpc>
                <a:spcPct val="90000"/>
              </a:lnSpc>
              <a:buFontTx/>
              <a:buNone/>
            </a:pPr>
            <a:r>
              <a:rPr lang="zh-CN" altLang="en-US" sz="3600" dirty="0">
                <a:latin typeface="华文新魏" panose="02010800040101010101" pitchFamily="2" charset="-122"/>
                <a:ea typeface="华文新魏" panose="02010800040101010101" pitchFamily="2" charset="-122"/>
              </a:rPr>
              <a:t>第</a:t>
            </a:r>
            <a:r>
              <a:rPr lang="zh-CN" altLang="en-US" sz="3600" dirty="0">
                <a:latin typeface="华文新魏" panose="02010800040101010101" pitchFamily="2" charset="-122"/>
                <a:ea typeface="华文新魏" panose="02010800040101010101" pitchFamily="2" charset="-122"/>
                <a:sym typeface="+mn-ea"/>
              </a:rPr>
              <a:t>四</a:t>
            </a:r>
            <a:r>
              <a:rPr lang="zh-CN" altLang="en-US" sz="3600" dirty="0">
                <a:latin typeface="华文新魏" panose="02010800040101010101" pitchFamily="2" charset="-122"/>
                <a:ea typeface="华文新魏" panose="02010800040101010101" pitchFamily="2" charset="-122"/>
              </a:rPr>
              <a:t>章 </a:t>
            </a:r>
            <a:r>
              <a:rPr lang="en-US" altLang="zh-CN" sz="3600" dirty="0" err="1">
                <a:latin typeface="华文新魏" panose="02010800040101010101" pitchFamily="2" charset="-122"/>
                <a:ea typeface="华文新魏" panose="02010800040101010101" pitchFamily="2" charset="-122"/>
              </a:rPr>
              <a:t>μC</a:t>
            </a:r>
            <a:r>
              <a:rPr lang="en-US" altLang="zh-CN" sz="3600" dirty="0">
                <a:latin typeface="华文新魏" panose="02010800040101010101" pitchFamily="2" charset="-122"/>
                <a:ea typeface="华文新魏" panose="02010800040101010101" pitchFamily="2" charset="-122"/>
              </a:rPr>
              <a:t>/OS-II</a:t>
            </a:r>
            <a:r>
              <a:rPr lang="zh-CN" altLang="en-US" sz="3600" dirty="0">
                <a:solidFill>
                  <a:srgbClr val="00B050"/>
                </a:solidFill>
                <a:latin typeface="华文新魏" panose="02010800040101010101" pitchFamily="2" charset="-122"/>
                <a:ea typeface="华文新魏" panose="02010800040101010101" pitchFamily="2" charset="-122"/>
              </a:rPr>
              <a:t>微小内核</a:t>
            </a:r>
            <a:r>
              <a:rPr lang="zh-CN" altLang="en-US" sz="3600" dirty="0">
                <a:latin typeface="华文新魏" panose="02010800040101010101" pitchFamily="2" charset="-122"/>
                <a:ea typeface="华文新魏" panose="02010800040101010101" pitchFamily="2" charset="-122"/>
              </a:rPr>
              <a:t>分析   </a:t>
            </a:r>
          </a:p>
          <a:p>
            <a:pPr>
              <a:lnSpc>
                <a:spcPct val="90000"/>
              </a:lnSpc>
              <a:buNone/>
            </a:pPr>
            <a:r>
              <a:rPr lang="zh-CN" altLang="en-US" sz="3600" dirty="0">
                <a:latin typeface="华文新魏" panose="02010800040101010101" pitchFamily="2" charset="-122"/>
                <a:ea typeface="华文新魏" panose="02010800040101010101" pitchFamily="2" charset="-122"/>
              </a:rPr>
              <a:t>第</a:t>
            </a:r>
            <a:r>
              <a:rPr lang="zh-CN" altLang="en-US" sz="3600" dirty="0">
                <a:latin typeface="华文新魏" panose="02010800040101010101" pitchFamily="2" charset="-122"/>
                <a:ea typeface="华文新魏" panose="02010800040101010101" pitchFamily="2" charset="-122"/>
                <a:sym typeface="+mn-ea"/>
              </a:rPr>
              <a:t>五</a:t>
            </a:r>
            <a:r>
              <a:rPr lang="zh-CN" altLang="en-US" sz="3600" dirty="0">
                <a:latin typeface="华文新魏" panose="02010800040101010101" pitchFamily="2" charset="-122"/>
                <a:ea typeface="华文新魏" panose="02010800040101010101" pitchFamily="2" charset="-122"/>
              </a:rPr>
              <a:t>章 </a:t>
            </a:r>
            <a:r>
              <a:rPr lang="en-US" altLang="zh-CN" sz="3600" dirty="0" err="1">
                <a:latin typeface="华文新魏" panose="02010800040101010101" pitchFamily="2" charset="-122"/>
                <a:ea typeface="华文新魏" panose="02010800040101010101" pitchFamily="2" charset="-122"/>
              </a:rPr>
              <a:t>μC</a:t>
            </a:r>
            <a:r>
              <a:rPr lang="en-US" altLang="zh-CN" sz="3600" dirty="0">
                <a:latin typeface="华文新魏" panose="02010800040101010101" pitchFamily="2" charset="-122"/>
                <a:ea typeface="华文新魏" panose="02010800040101010101" pitchFamily="2" charset="-122"/>
              </a:rPr>
              <a:t>/OS-II</a:t>
            </a:r>
            <a:r>
              <a:rPr lang="zh-CN" altLang="en-US" sz="3600" dirty="0">
                <a:solidFill>
                  <a:srgbClr val="0070C0"/>
                </a:solidFill>
                <a:latin typeface="华文新魏" panose="02010800040101010101" pitchFamily="2" charset="-122"/>
                <a:ea typeface="华文新魏" panose="02010800040101010101" pitchFamily="2" charset="-122"/>
              </a:rPr>
              <a:t>程序设计</a:t>
            </a:r>
            <a:r>
              <a:rPr lang="zh-CN" altLang="en-US" sz="3600" dirty="0">
                <a:latin typeface="华文新魏" panose="02010800040101010101" pitchFamily="2" charset="-122"/>
                <a:ea typeface="华文新魏" panose="02010800040101010101" pitchFamily="2" charset="-122"/>
              </a:rPr>
              <a:t>基础   </a:t>
            </a:r>
          </a:p>
          <a:p>
            <a:pPr>
              <a:lnSpc>
                <a:spcPct val="90000"/>
              </a:lnSpc>
              <a:buFontTx/>
              <a:buNone/>
            </a:pPr>
            <a:r>
              <a:rPr lang="zh-CN" altLang="en-US" sz="3600" dirty="0">
                <a:latin typeface="华文新魏" panose="02010800040101010101" pitchFamily="2" charset="-122"/>
                <a:ea typeface="华文新魏" panose="02010800040101010101" pitchFamily="2" charset="-122"/>
              </a:rPr>
              <a:t>第六章 前沿技术介绍</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Line 34"/>
          <p:cNvSpPr>
            <a:spLocks noChangeShapeType="1"/>
          </p:cNvSpPr>
          <p:nvPr/>
        </p:nvSpPr>
        <p:spPr bwMode="auto">
          <a:xfrm>
            <a:off x="5943600" y="3962400"/>
            <a:ext cx="3810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267" name="Text Box 4"/>
          <p:cNvSpPr txBox="1">
            <a:spLocks noChangeArrowheads="1"/>
          </p:cNvSpPr>
          <p:nvPr/>
        </p:nvSpPr>
        <p:spPr bwMode="auto">
          <a:xfrm>
            <a:off x="2667001" y="0"/>
            <a:ext cx="641714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5400">
                <a:solidFill>
                  <a:srgbClr val="990033"/>
                </a:solidFill>
                <a:ea typeface="隶书" panose="02010509060101010101" pitchFamily="49" charset="-122"/>
              </a:rPr>
              <a:t>操作系统中经常使用</a:t>
            </a:r>
          </a:p>
          <a:p>
            <a:pPr eaLnBrk="1" hangingPunct="1"/>
            <a:r>
              <a:rPr lang="zh-CN" altLang="en-US" sz="5400">
                <a:solidFill>
                  <a:srgbClr val="990033"/>
                </a:solidFill>
                <a:ea typeface="隶书" panose="02010509060101010101" pitchFamily="49" charset="-122"/>
              </a:rPr>
              <a:t>的数据结构（结构）</a:t>
            </a:r>
          </a:p>
        </p:txBody>
      </p:sp>
      <p:sp>
        <p:nvSpPr>
          <p:cNvPr id="11268" name="Text Box 5"/>
          <p:cNvSpPr txBox="1">
            <a:spLocks noChangeArrowheads="1"/>
          </p:cNvSpPr>
          <p:nvPr/>
        </p:nvSpPr>
        <p:spPr bwMode="auto">
          <a:xfrm>
            <a:off x="2209800" y="1828800"/>
            <a:ext cx="1600200" cy="3046988"/>
          </a:xfrm>
          <a:prstGeom prst="rect">
            <a:avLst/>
          </a:prstGeom>
          <a:solidFill>
            <a:srgbClr val="72FCEF"/>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en-US" altLang="zh-CN">
              <a:ea typeface="黑体" panose="02010609060101010101" pitchFamily="49" charset="-122"/>
            </a:endParaRPr>
          </a:p>
          <a:p>
            <a:pPr eaLnBrk="1" hangingPunct="1"/>
            <a:r>
              <a:rPr lang="en-US" altLang="zh-CN">
                <a:ea typeface="黑体" panose="02010609060101010101" pitchFamily="49" charset="-122"/>
              </a:rPr>
              <a:t>1</a:t>
            </a:r>
            <a:r>
              <a:rPr lang="zh-CN" altLang="en-US">
                <a:ea typeface="黑体" panose="02010609060101010101" pitchFamily="49" charset="-122"/>
              </a:rPr>
              <a:t>。不同数据类型数据的集合；</a:t>
            </a:r>
          </a:p>
          <a:p>
            <a:pPr eaLnBrk="1" hangingPunct="1"/>
            <a:r>
              <a:rPr lang="en-US" altLang="zh-CN">
                <a:ea typeface="黑体" panose="02010609060101010101" pitchFamily="49" charset="-122"/>
              </a:rPr>
              <a:t>2</a:t>
            </a:r>
            <a:r>
              <a:rPr lang="zh-CN" altLang="en-US">
                <a:ea typeface="黑体" panose="02010609060101010101" pitchFamily="49" charset="-122"/>
              </a:rPr>
              <a:t>。占用连续内存空间；</a:t>
            </a:r>
          </a:p>
          <a:p>
            <a:pPr eaLnBrk="1" hangingPunct="1"/>
            <a:endParaRPr lang="en-US" altLang="zh-CN">
              <a:ea typeface="黑体" panose="02010609060101010101" pitchFamily="49" charset="-122"/>
            </a:endParaRPr>
          </a:p>
        </p:txBody>
      </p:sp>
      <p:sp>
        <p:nvSpPr>
          <p:cNvPr id="11269" name="Rectangle 6"/>
          <p:cNvSpPr>
            <a:spLocks noChangeArrowheads="1"/>
          </p:cNvSpPr>
          <p:nvPr/>
        </p:nvSpPr>
        <p:spPr bwMode="auto">
          <a:xfrm>
            <a:off x="6400800" y="2895600"/>
            <a:ext cx="990600" cy="1371600"/>
          </a:xfrm>
          <a:prstGeom prst="rect">
            <a:avLst/>
          </a:prstGeom>
          <a:solidFill>
            <a:schemeClr val="accent1"/>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270" name="Line 7"/>
          <p:cNvSpPr>
            <a:spLocks noChangeShapeType="1"/>
          </p:cNvSpPr>
          <p:nvPr/>
        </p:nvSpPr>
        <p:spPr bwMode="auto">
          <a:xfrm>
            <a:off x="6400800" y="3352800"/>
            <a:ext cx="990600" cy="15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271" name="Line 8"/>
          <p:cNvSpPr>
            <a:spLocks noChangeShapeType="1"/>
          </p:cNvSpPr>
          <p:nvPr/>
        </p:nvSpPr>
        <p:spPr bwMode="auto">
          <a:xfrm>
            <a:off x="6400800" y="3810000"/>
            <a:ext cx="9906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272" name="Text Box 12"/>
          <p:cNvSpPr txBox="1">
            <a:spLocks noChangeArrowheads="1"/>
          </p:cNvSpPr>
          <p:nvPr/>
        </p:nvSpPr>
        <p:spPr bwMode="auto">
          <a:xfrm>
            <a:off x="3886201" y="2578100"/>
            <a:ext cx="2247731"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struct Student{</a:t>
            </a:r>
          </a:p>
          <a:p>
            <a:pPr eaLnBrk="1" hangingPunct="1"/>
            <a:r>
              <a:rPr lang="en-US" altLang="zh-CN"/>
              <a:t>  int age;</a:t>
            </a:r>
          </a:p>
          <a:p>
            <a:pPr eaLnBrk="1" hangingPunct="1"/>
            <a:r>
              <a:rPr lang="en-US" altLang="zh-CN"/>
              <a:t>  char*name;</a:t>
            </a:r>
          </a:p>
          <a:p>
            <a:pPr eaLnBrk="1" hangingPunct="1"/>
            <a:r>
              <a:rPr lang="en-US" altLang="zh-CN"/>
              <a:t>  char sex;</a:t>
            </a:r>
          </a:p>
          <a:p>
            <a:pPr eaLnBrk="1" hangingPunct="1"/>
            <a:r>
              <a:rPr lang="en-US" altLang="zh-CN"/>
              <a:t>};</a:t>
            </a:r>
          </a:p>
        </p:txBody>
      </p:sp>
      <p:sp>
        <p:nvSpPr>
          <p:cNvPr id="11273" name="Text Box 22"/>
          <p:cNvSpPr txBox="1">
            <a:spLocks noChangeArrowheads="1"/>
          </p:cNvSpPr>
          <p:nvPr/>
        </p:nvSpPr>
        <p:spPr bwMode="auto">
          <a:xfrm>
            <a:off x="8153401" y="1790700"/>
            <a:ext cx="2073275" cy="3046988"/>
          </a:xfrm>
          <a:prstGeom prst="rect">
            <a:avLst/>
          </a:prstGeom>
          <a:solidFill>
            <a:srgbClr val="72FCEF"/>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a:solidFill>
                  <a:schemeClr val="tx2"/>
                </a:solidFill>
                <a:latin typeface="黑体" panose="02010609060101010101" pitchFamily="49" charset="-122"/>
                <a:ea typeface="黑体" panose="02010609060101010101" pitchFamily="49" charset="-122"/>
              </a:rPr>
              <a:t>使用上的特点：</a:t>
            </a:r>
          </a:p>
          <a:p>
            <a:pPr eaLnBrk="1" hangingPunct="1"/>
            <a:endParaRPr lang="zh-CN" altLang="en-US">
              <a:solidFill>
                <a:schemeClr val="tx2"/>
              </a:solidFill>
              <a:latin typeface="黑体" panose="02010609060101010101" pitchFamily="49" charset="-122"/>
              <a:ea typeface="黑体" panose="02010609060101010101" pitchFamily="49" charset="-122"/>
            </a:endParaRPr>
          </a:p>
          <a:p>
            <a:pPr eaLnBrk="1" hangingPunct="1"/>
            <a:r>
              <a:rPr lang="en-US" altLang="zh-CN">
                <a:solidFill>
                  <a:schemeClr val="tx2"/>
                </a:solidFill>
                <a:latin typeface="黑体" panose="02010609060101010101" pitchFamily="49" charset="-122"/>
                <a:ea typeface="黑体" panose="02010609060101010101" pitchFamily="49" charset="-122"/>
              </a:rPr>
              <a:t>1</a:t>
            </a:r>
            <a:r>
              <a:rPr lang="zh-CN" altLang="en-US">
                <a:solidFill>
                  <a:schemeClr val="tx2"/>
                </a:solidFill>
                <a:latin typeface="黑体" panose="02010609060101010101" pitchFamily="49" charset="-122"/>
                <a:ea typeface="黑体" panose="02010609060101010101" pitchFamily="49" charset="-122"/>
              </a:rPr>
              <a:t>。不</a:t>
            </a:r>
            <a:r>
              <a:rPr lang="zh-CN" altLang="en-US">
                <a:solidFill>
                  <a:srgbClr val="FF0000"/>
                </a:solidFill>
                <a:latin typeface="黑体" panose="02010609060101010101" pitchFamily="49" charset="-122"/>
                <a:ea typeface="黑体" panose="02010609060101010101" pitchFamily="49" charset="-122"/>
              </a:rPr>
              <a:t>分类</a:t>
            </a:r>
            <a:r>
              <a:rPr lang="zh-CN" altLang="en-US">
                <a:solidFill>
                  <a:schemeClr val="tx2"/>
                </a:solidFill>
                <a:latin typeface="黑体" panose="02010609060101010101" pitchFamily="49" charset="-122"/>
                <a:ea typeface="黑体" panose="02010609060101010101" pitchFamily="49" charset="-122"/>
              </a:rPr>
              <a:t>存放，但用来描述同一事物；</a:t>
            </a:r>
          </a:p>
          <a:p>
            <a:pPr eaLnBrk="1" hangingPunct="1"/>
            <a:r>
              <a:rPr lang="en-US" altLang="zh-CN">
                <a:solidFill>
                  <a:schemeClr val="tx2"/>
                </a:solidFill>
                <a:latin typeface="黑体" panose="02010609060101010101" pitchFamily="49" charset="-122"/>
                <a:ea typeface="黑体" panose="02010609060101010101" pitchFamily="49" charset="-122"/>
              </a:rPr>
              <a:t>2</a:t>
            </a:r>
            <a:r>
              <a:rPr lang="zh-CN" altLang="en-US">
                <a:solidFill>
                  <a:schemeClr val="tx2"/>
                </a:solidFill>
                <a:latin typeface="黑体" panose="02010609060101010101" pitchFamily="49" charset="-122"/>
                <a:ea typeface="黑体" panose="02010609060101010101" pitchFamily="49" charset="-122"/>
              </a:rPr>
              <a:t>。检索速度快且</a:t>
            </a:r>
            <a:r>
              <a:rPr lang="zh-CN" altLang="en-US">
                <a:solidFill>
                  <a:srgbClr val="FF0000"/>
                </a:solidFill>
                <a:latin typeface="黑体" panose="02010609060101010101" pitchFamily="49" charset="-122"/>
                <a:ea typeface="黑体" panose="02010609060101010101" pitchFamily="49" charset="-122"/>
              </a:rPr>
              <a:t>恒定</a:t>
            </a:r>
            <a:r>
              <a:rPr lang="zh-CN" altLang="en-US">
                <a:solidFill>
                  <a:schemeClr val="tx2"/>
                </a:solidFill>
                <a:latin typeface="黑体" panose="02010609060101010101" pitchFamily="49" charset="-122"/>
                <a:ea typeface="黑体" panose="02010609060101010101" pitchFamily="49" charset="-122"/>
              </a:rPr>
              <a:t>；</a:t>
            </a:r>
          </a:p>
          <a:p>
            <a:pPr eaLnBrk="1" hangingPunct="1"/>
            <a:endParaRPr lang="en-US" altLang="zh-CN">
              <a:solidFill>
                <a:schemeClr val="tx2"/>
              </a:solidFill>
              <a:latin typeface="黑体" panose="02010609060101010101" pitchFamily="49" charset="-122"/>
              <a:ea typeface="黑体" panose="02010609060101010101" pitchFamily="49" charset="-122"/>
            </a:endParaRPr>
          </a:p>
        </p:txBody>
      </p:sp>
      <p:sp>
        <p:nvSpPr>
          <p:cNvPr id="27679" name="Text Box 31"/>
          <p:cNvSpPr txBox="1">
            <a:spLocks noChangeArrowheads="1"/>
          </p:cNvSpPr>
          <p:nvPr/>
        </p:nvSpPr>
        <p:spPr bwMode="auto">
          <a:xfrm>
            <a:off x="1992313" y="4508500"/>
            <a:ext cx="8185150" cy="1631950"/>
          </a:xfrm>
          <a:prstGeom prst="rect">
            <a:avLst/>
          </a:prstGeom>
          <a:solidFill>
            <a:schemeClr val="folHlink"/>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4800">
                <a:ea typeface="隶书" panose="02010509060101010101" pitchFamily="49" charset="-122"/>
              </a:rPr>
              <a:t>应用：</a:t>
            </a:r>
            <a:r>
              <a:rPr lang="zh-CN" altLang="en-US" sz="4800">
                <a:solidFill>
                  <a:srgbClr val="FF0000"/>
                </a:solidFill>
                <a:ea typeface="隶书" panose="02010509060101010101" pitchFamily="49" charset="-122"/>
              </a:rPr>
              <a:t>通讯录中的一条记录、</a:t>
            </a:r>
          </a:p>
          <a:p>
            <a:pPr eaLnBrk="1" hangingPunct="1"/>
            <a:r>
              <a:rPr lang="zh-CN" altLang="en-US" sz="4800">
                <a:solidFill>
                  <a:srgbClr val="FF0000"/>
                </a:solidFill>
                <a:ea typeface="隶书" panose="02010509060101010101" pitchFamily="49" charset="-122"/>
              </a:rPr>
              <a:t>工具箱、厨房</a:t>
            </a:r>
            <a:r>
              <a:rPr lang="zh-CN" altLang="en-US" sz="4800">
                <a:ea typeface="隶书" panose="02010509060101010101" pitchFamily="49" charset="-122"/>
              </a:rPr>
              <a:t>等等</a:t>
            </a:r>
          </a:p>
        </p:txBody>
      </p:sp>
      <p:sp>
        <p:nvSpPr>
          <p:cNvPr id="11275" name="Line 32"/>
          <p:cNvSpPr>
            <a:spLocks noChangeShapeType="1"/>
          </p:cNvSpPr>
          <p:nvPr/>
        </p:nvSpPr>
        <p:spPr bwMode="auto">
          <a:xfrm>
            <a:off x="5943600" y="3200400"/>
            <a:ext cx="3810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276" name="Line 33"/>
          <p:cNvSpPr>
            <a:spLocks noChangeShapeType="1"/>
          </p:cNvSpPr>
          <p:nvPr/>
        </p:nvSpPr>
        <p:spPr bwMode="auto">
          <a:xfrm>
            <a:off x="5943600" y="3581400"/>
            <a:ext cx="3810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277" name="Rectangle 35"/>
          <p:cNvSpPr>
            <a:spLocks noChangeArrowheads="1"/>
          </p:cNvSpPr>
          <p:nvPr/>
        </p:nvSpPr>
        <p:spPr bwMode="auto">
          <a:xfrm>
            <a:off x="6400800" y="3352800"/>
            <a:ext cx="1600200" cy="457200"/>
          </a:xfrm>
          <a:prstGeom prst="rect">
            <a:avLst/>
          </a:prstGeom>
          <a:solidFill>
            <a:schemeClr val="accent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679"/>
                                        </p:tgtEl>
                                        <p:attrNameLst>
                                          <p:attrName>style.visibility</p:attrName>
                                        </p:attrNameLst>
                                      </p:cBhvr>
                                      <p:to>
                                        <p:strVal val="visible"/>
                                      </p:to>
                                    </p:set>
                                    <p:anim calcmode="lin" valueType="num">
                                      <p:cBhvr additive="base">
                                        <p:cTn id="7" dur="500" fill="hold"/>
                                        <p:tgtEl>
                                          <p:spTgt spid="27679"/>
                                        </p:tgtEl>
                                        <p:attrNameLst>
                                          <p:attrName>ppt_x</p:attrName>
                                        </p:attrNameLst>
                                      </p:cBhvr>
                                      <p:tavLst>
                                        <p:tav tm="0">
                                          <p:val>
                                            <p:strVal val="0-#ppt_w/2"/>
                                          </p:val>
                                        </p:tav>
                                        <p:tav tm="100000">
                                          <p:val>
                                            <p:strVal val="#ppt_x"/>
                                          </p:val>
                                        </p:tav>
                                      </p:tavLst>
                                    </p:anim>
                                    <p:anim calcmode="lin" valueType="num">
                                      <p:cBhvr additive="base">
                                        <p:cTn id="8" dur="500" fill="hold"/>
                                        <p:tgtEl>
                                          <p:spTgt spid="276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79" grpId="0" animBg="1"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734" name="Group 38"/>
          <p:cNvGrpSpPr/>
          <p:nvPr/>
        </p:nvGrpSpPr>
        <p:grpSpPr bwMode="auto">
          <a:xfrm>
            <a:off x="6172200" y="1905000"/>
            <a:ext cx="4343400" cy="2362200"/>
            <a:chOff x="2928" y="1200"/>
            <a:chExt cx="2736" cy="1488"/>
          </a:xfrm>
        </p:grpSpPr>
        <p:grpSp>
          <p:nvGrpSpPr>
            <p:cNvPr id="12307" name="Group 35"/>
            <p:cNvGrpSpPr/>
            <p:nvPr/>
          </p:nvGrpSpPr>
          <p:grpSpPr bwMode="auto">
            <a:xfrm>
              <a:off x="2928" y="1536"/>
              <a:ext cx="2736" cy="1152"/>
              <a:chOff x="2928" y="1536"/>
              <a:chExt cx="2736" cy="1152"/>
            </a:xfrm>
          </p:grpSpPr>
          <p:grpSp>
            <p:nvGrpSpPr>
              <p:cNvPr id="12309" name="Group 17"/>
              <p:cNvGrpSpPr/>
              <p:nvPr/>
            </p:nvGrpSpPr>
            <p:grpSpPr bwMode="auto">
              <a:xfrm>
                <a:off x="3168" y="1536"/>
                <a:ext cx="1008" cy="1152"/>
                <a:chOff x="1824" y="1536"/>
                <a:chExt cx="1008" cy="1152"/>
              </a:xfrm>
            </p:grpSpPr>
            <p:sp>
              <p:nvSpPr>
                <p:cNvPr id="12321" name="Rectangle 18"/>
                <p:cNvSpPr>
                  <a:spLocks noChangeArrowheads="1"/>
                </p:cNvSpPr>
                <p:nvPr/>
              </p:nvSpPr>
              <p:spPr bwMode="auto">
                <a:xfrm>
                  <a:off x="1824" y="1824"/>
                  <a:ext cx="624" cy="864"/>
                </a:xfrm>
                <a:prstGeom prst="rect">
                  <a:avLst/>
                </a:prstGeom>
                <a:solidFill>
                  <a:schemeClr val="accent1"/>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322" name="Line 19"/>
                <p:cNvSpPr>
                  <a:spLocks noChangeShapeType="1"/>
                </p:cNvSpPr>
                <p:nvPr/>
              </p:nvSpPr>
              <p:spPr bwMode="auto">
                <a:xfrm>
                  <a:off x="1824" y="2112"/>
                  <a:ext cx="624" cy="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323" name="Line 20"/>
                <p:cNvSpPr>
                  <a:spLocks noChangeShapeType="1"/>
                </p:cNvSpPr>
                <p:nvPr/>
              </p:nvSpPr>
              <p:spPr bwMode="auto">
                <a:xfrm>
                  <a:off x="1824" y="2400"/>
                  <a:ext cx="62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324" name="Rectangle 21"/>
                <p:cNvSpPr>
                  <a:spLocks noChangeArrowheads="1"/>
                </p:cNvSpPr>
                <p:nvPr/>
              </p:nvSpPr>
              <p:spPr bwMode="auto">
                <a:xfrm>
                  <a:off x="1824" y="2112"/>
                  <a:ext cx="1008" cy="288"/>
                </a:xfrm>
                <a:prstGeom prst="rect">
                  <a:avLst/>
                </a:prstGeom>
                <a:solidFill>
                  <a:schemeClr val="accent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325" name="Rectangle 22"/>
                <p:cNvSpPr>
                  <a:spLocks noChangeArrowheads="1"/>
                </p:cNvSpPr>
                <p:nvPr/>
              </p:nvSpPr>
              <p:spPr bwMode="auto">
                <a:xfrm>
                  <a:off x="1824" y="1536"/>
                  <a:ext cx="1008" cy="288"/>
                </a:xfrm>
                <a:prstGeom prst="rect">
                  <a:avLst/>
                </a:prstGeom>
                <a:solidFill>
                  <a:schemeClr val="accent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2310" name="Group 23"/>
              <p:cNvGrpSpPr/>
              <p:nvPr/>
            </p:nvGrpSpPr>
            <p:grpSpPr bwMode="auto">
              <a:xfrm>
                <a:off x="4416" y="1536"/>
                <a:ext cx="1008" cy="1152"/>
                <a:chOff x="1824" y="1536"/>
                <a:chExt cx="1008" cy="1152"/>
              </a:xfrm>
            </p:grpSpPr>
            <p:sp>
              <p:nvSpPr>
                <p:cNvPr id="12316" name="Rectangle 24"/>
                <p:cNvSpPr>
                  <a:spLocks noChangeArrowheads="1"/>
                </p:cNvSpPr>
                <p:nvPr/>
              </p:nvSpPr>
              <p:spPr bwMode="auto">
                <a:xfrm>
                  <a:off x="1824" y="1824"/>
                  <a:ext cx="624" cy="864"/>
                </a:xfrm>
                <a:prstGeom prst="rect">
                  <a:avLst/>
                </a:prstGeom>
                <a:solidFill>
                  <a:schemeClr val="accent1"/>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317" name="Line 25"/>
                <p:cNvSpPr>
                  <a:spLocks noChangeShapeType="1"/>
                </p:cNvSpPr>
                <p:nvPr/>
              </p:nvSpPr>
              <p:spPr bwMode="auto">
                <a:xfrm>
                  <a:off x="1824" y="2112"/>
                  <a:ext cx="624" cy="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318" name="Line 26"/>
                <p:cNvSpPr>
                  <a:spLocks noChangeShapeType="1"/>
                </p:cNvSpPr>
                <p:nvPr/>
              </p:nvSpPr>
              <p:spPr bwMode="auto">
                <a:xfrm>
                  <a:off x="1824" y="2400"/>
                  <a:ext cx="62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319" name="Rectangle 27"/>
                <p:cNvSpPr>
                  <a:spLocks noChangeArrowheads="1"/>
                </p:cNvSpPr>
                <p:nvPr/>
              </p:nvSpPr>
              <p:spPr bwMode="auto">
                <a:xfrm>
                  <a:off x="1824" y="2112"/>
                  <a:ext cx="1008" cy="288"/>
                </a:xfrm>
                <a:prstGeom prst="rect">
                  <a:avLst/>
                </a:prstGeom>
                <a:solidFill>
                  <a:schemeClr val="accent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320" name="Rectangle 28"/>
                <p:cNvSpPr>
                  <a:spLocks noChangeArrowheads="1"/>
                </p:cNvSpPr>
                <p:nvPr/>
              </p:nvSpPr>
              <p:spPr bwMode="auto">
                <a:xfrm>
                  <a:off x="1824" y="1536"/>
                  <a:ext cx="1008" cy="288"/>
                </a:xfrm>
                <a:prstGeom prst="rect">
                  <a:avLst/>
                </a:prstGeom>
                <a:solidFill>
                  <a:schemeClr val="accent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12311" name="Line 30"/>
              <p:cNvSpPr>
                <a:spLocks noChangeShapeType="1"/>
              </p:cNvSpPr>
              <p:nvPr/>
            </p:nvSpPr>
            <p:spPr bwMode="auto">
              <a:xfrm>
                <a:off x="2928" y="1680"/>
                <a:ext cx="24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312" name="Line 31"/>
              <p:cNvSpPr>
                <a:spLocks noChangeShapeType="1"/>
              </p:cNvSpPr>
              <p:nvPr/>
            </p:nvSpPr>
            <p:spPr bwMode="auto">
              <a:xfrm>
                <a:off x="4176" y="1680"/>
                <a:ext cx="24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313" name="Line 32"/>
              <p:cNvSpPr>
                <a:spLocks noChangeShapeType="1"/>
              </p:cNvSpPr>
              <p:nvPr/>
            </p:nvSpPr>
            <p:spPr bwMode="auto">
              <a:xfrm>
                <a:off x="5424" y="1680"/>
                <a:ext cx="24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314" name="Text Box 33"/>
              <p:cNvSpPr txBox="1">
                <a:spLocks noChangeArrowheads="1"/>
              </p:cNvSpPr>
              <p:nvPr/>
            </p:nvSpPr>
            <p:spPr bwMode="auto">
              <a:xfrm>
                <a:off x="3381" y="1536"/>
                <a:ext cx="60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next  </a:t>
                </a:r>
              </a:p>
            </p:txBody>
          </p:sp>
          <p:sp>
            <p:nvSpPr>
              <p:cNvPr id="12315" name="Text Box 34"/>
              <p:cNvSpPr txBox="1">
                <a:spLocks noChangeArrowheads="1"/>
              </p:cNvSpPr>
              <p:nvPr/>
            </p:nvSpPr>
            <p:spPr bwMode="auto">
              <a:xfrm>
                <a:off x="4677" y="1536"/>
                <a:ext cx="60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next  </a:t>
                </a:r>
              </a:p>
            </p:txBody>
          </p:sp>
        </p:grpSp>
        <p:sp>
          <p:nvSpPr>
            <p:cNvPr id="12308" name="Text Box 36"/>
            <p:cNvSpPr txBox="1">
              <a:spLocks noChangeArrowheads="1"/>
            </p:cNvSpPr>
            <p:nvPr/>
          </p:nvSpPr>
          <p:spPr bwMode="auto">
            <a:xfrm>
              <a:off x="3504" y="1200"/>
              <a:ext cx="1536" cy="288"/>
            </a:xfrm>
            <a:prstGeom prst="rect">
              <a:avLst/>
            </a:prstGeom>
            <a:noFill/>
            <a:ln>
              <a:noFill/>
            </a:ln>
            <a:effectLst/>
            <a:extLst>
              <a:ext uri="{909E8E84-426E-40DD-AFC4-6F175D3DCCD1}">
                <a14:hiddenFill xmlns:a14="http://schemas.microsoft.com/office/drawing/2010/main">
                  <a:solidFill>
                    <a:srgbClr val="72FCEF"/>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a:solidFill>
                    <a:schemeClr val="tx2"/>
                  </a:solidFill>
                  <a:latin typeface="黑体" panose="02010609060101010101" pitchFamily="49" charset="-122"/>
                  <a:ea typeface="黑体" panose="02010609060101010101" pitchFamily="49" charset="-122"/>
                </a:rPr>
                <a:t>两个元素的链表</a:t>
              </a:r>
            </a:p>
          </p:txBody>
        </p:sp>
      </p:grpSp>
      <p:sp>
        <p:nvSpPr>
          <p:cNvPr id="12291" name="Rectangle 29"/>
          <p:cNvSpPr>
            <a:spLocks noChangeArrowheads="1"/>
          </p:cNvSpPr>
          <p:nvPr/>
        </p:nvSpPr>
        <p:spPr bwMode="auto">
          <a:xfrm>
            <a:off x="1600200" y="1981200"/>
            <a:ext cx="4419600" cy="2667000"/>
          </a:xfrm>
          <a:prstGeom prst="rect">
            <a:avLst/>
          </a:prstGeom>
          <a:solidFill>
            <a:schemeClr val="folHlink"/>
          </a:solidFill>
          <a:ln w="381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292" name="Line 2"/>
          <p:cNvSpPr>
            <a:spLocks noChangeShapeType="1"/>
          </p:cNvSpPr>
          <p:nvPr/>
        </p:nvSpPr>
        <p:spPr bwMode="auto">
          <a:xfrm>
            <a:off x="3733800" y="3441700"/>
            <a:ext cx="3810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293" name="Text Box 3"/>
          <p:cNvSpPr txBox="1">
            <a:spLocks noChangeArrowheads="1"/>
          </p:cNvSpPr>
          <p:nvPr/>
        </p:nvSpPr>
        <p:spPr bwMode="auto">
          <a:xfrm>
            <a:off x="2667001" y="0"/>
            <a:ext cx="641714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5400">
                <a:solidFill>
                  <a:srgbClr val="990033"/>
                </a:solidFill>
                <a:ea typeface="隶书" panose="02010509060101010101" pitchFamily="49" charset="-122"/>
              </a:rPr>
              <a:t>操作系统中经常使用</a:t>
            </a:r>
          </a:p>
          <a:p>
            <a:pPr eaLnBrk="1" hangingPunct="1"/>
            <a:r>
              <a:rPr lang="zh-CN" altLang="en-US" sz="5400">
                <a:solidFill>
                  <a:srgbClr val="990033"/>
                </a:solidFill>
                <a:ea typeface="隶书" panose="02010509060101010101" pitchFamily="49" charset="-122"/>
              </a:rPr>
              <a:t>的数据结构（链表）</a:t>
            </a:r>
          </a:p>
        </p:txBody>
      </p:sp>
      <p:sp>
        <p:nvSpPr>
          <p:cNvPr id="12294" name="Text Box 8"/>
          <p:cNvSpPr txBox="1">
            <a:spLocks noChangeArrowheads="1"/>
          </p:cNvSpPr>
          <p:nvPr/>
        </p:nvSpPr>
        <p:spPr bwMode="auto">
          <a:xfrm>
            <a:off x="1676401" y="2057400"/>
            <a:ext cx="224773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struct Student{</a:t>
            </a:r>
          </a:p>
          <a:p>
            <a:pPr eaLnBrk="1" hangingPunct="1"/>
            <a:r>
              <a:rPr lang="en-US" altLang="zh-CN"/>
              <a:t>  Student*next</a:t>
            </a:r>
          </a:p>
          <a:p>
            <a:pPr eaLnBrk="1" hangingPunct="1"/>
            <a:r>
              <a:rPr lang="en-US" altLang="zh-CN"/>
              <a:t>  int age;</a:t>
            </a:r>
          </a:p>
          <a:p>
            <a:pPr eaLnBrk="1" hangingPunct="1"/>
            <a:r>
              <a:rPr lang="en-US" altLang="zh-CN"/>
              <a:t>  char*name;</a:t>
            </a:r>
          </a:p>
          <a:p>
            <a:pPr eaLnBrk="1" hangingPunct="1"/>
            <a:r>
              <a:rPr lang="en-US" altLang="zh-CN"/>
              <a:t>  char sex;</a:t>
            </a:r>
          </a:p>
          <a:p>
            <a:pPr eaLnBrk="1" hangingPunct="1"/>
            <a:r>
              <a:rPr lang="en-US" altLang="zh-CN"/>
              <a:t>};</a:t>
            </a:r>
          </a:p>
        </p:txBody>
      </p:sp>
      <p:sp>
        <p:nvSpPr>
          <p:cNvPr id="12295" name="Line 11"/>
          <p:cNvSpPr>
            <a:spLocks noChangeShapeType="1"/>
          </p:cNvSpPr>
          <p:nvPr/>
        </p:nvSpPr>
        <p:spPr bwMode="auto">
          <a:xfrm>
            <a:off x="3733800" y="2679700"/>
            <a:ext cx="3810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296" name="Line 12"/>
          <p:cNvSpPr>
            <a:spLocks noChangeShapeType="1"/>
          </p:cNvSpPr>
          <p:nvPr/>
        </p:nvSpPr>
        <p:spPr bwMode="auto">
          <a:xfrm>
            <a:off x="3733800" y="3060700"/>
            <a:ext cx="3810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297" name="Line 14"/>
          <p:cNvSpPr>
            <a:spLocks noChangeShapeType="1"/>
          </p:cNvSpPr>
          <p:nvPr/>
        </p:nvSpPr>
        <p:spPr bwMode="auto">
          <a:xfrm>
            <a:off x="3733800" y="3886200"/>
            <a:ext cx="3810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12298" name="Group 16"/>
          <p:cNvGrpSpPr/>
          <p:nvPr/>
        </p:nvGrpSpPr>
        <p:grpSpPr bwMode="auto">
          <a:xfrm>
            <a:off x="4191000" y="2438400"/>
            <a:ext cx="1600200" cy="1828800"/>
            <a:chOff x="1824" y="1536"/>
            <a:chExt cx="1008" cy="1152"/>
          </a:xfrm>
        </p:grpSpPr>
        <p:sp>
          <p:nvSpPr>
            <p:cNvPr id="12302" name="Rectangle 5"/>
            <p:cNvSpPr>
              <a:spLocks noChangeArrowheads="1"/>
            </p:cNvSpPr>
            <p:nvPr/>
          </p:nvSpPr>
          <p:spPr bwMode="auto">
            <a:xfrm>
              <a:off x="1824" y="1824"/>
              <a:ext cx="624" cy="864"/>
            </a:xfrm>
            <a:prstGeom prst="rect">
              <a:avLst/>
            </a:prstGeom>
            <a:solidFill>
              <a:schemeClr val="accent1"/>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303" name="Line 6"/>
            <p:cNvSpPr>
              <a:spLocks noChangeShapeType="1"/>
            </p:cNvSpPr>
            <p:nvPr/>
          </p:nvSpPr>
          <p:spPr bwMode="auto">
            <a:xfrm>
              <a:off x="1824" y="2112"/>
              <a:ext cx="624" cy="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304" name="Line 7"/>
            <p:cNvSpPr>
              <a:spLocks noChangeShapeType="1"/>
            </p:cNvSpPr>
            <p:nvPr/>
          </p:nvSpPr>
          <p:spPr bwMode="auto">
            <a:xfrm>
              <a:off x="1824" y="2400"/>
              <a:ext cx="62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305" name="Rectangle 13"/>
            <p:cNvSpPr>
              <a:spLocks noChangeArrowheads="1"/>
            </p:cNvSpPr>
            <p:nvPr/>
          </p:nvSpPr>
          <p:spPr bwMode="auto">
            <a:xfrm>
              <a:off x="1824" y="2112"/>
              <a:ext cx="1008" cy="288"/>
            </a:xfrm>
            <a:prstGeom prst="rect">
              <a:avLst/>
            </a:prstGeom>
            <a:solidFill>
              <a:schemeClr val="accent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306" name="Rectangle 15"/>
            <p:cNvSpPr>
              <a:spLocks noChangeArrowheads="1"/>
            </p:cNvSpPr>
            <p:nvPr/>
          </p:nvSpPr>
          <p:spPr bwMode="auto">
            <a:xfrm>
              <a:off x="1824" y="1536"/>
              <a:ext cx="1008" cy="288"/>
            </a:xfrm>
            <a:prstGeom prst="rect">
              <a:avLst/>
            </a:prstGeom>
            <a:solidFill>
              <a:schemeClr val="accent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29700" name="Text Box 4"/>
          <p:cNvSpPr txBox="1">
            <a:spLocks noChangeArrowheads="1"/>
          </p:cNvSpPr>
          <p:nvPr/>
        </p:nvSpPr>
        <p:spPr bwMode="auto">
          <a:xfrm>
            <a:off x="3352800" y="3124201"/>
            <a:ext cx="5943600" cy="1628775"/>
          </a:xfrm>
          <a:prstGeom prst="rect">
            <a:avLst/>
          </a:prstGeom>
          <a:solidFill>
            <a:srgbClr val="72FCEF"/>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en-US" altLang="zh-CN">
              <a:ea typeface="黑体" panose="02010609060101010101" pitchFamily="49" charset="-122"/>
            </a:endParaRPr>
          </a:p>
          <a:p>
            <a:pPr eaLnBrk="1" hangingPunct="1"/>
            <a:r>
              <a:rPr lang="en-US" altLang="zh-CN">
                <a:ea typeface="黑体" panose="02010609060101010101" pitchFamily="49" charset="-122"/>
              </a:rPr>
              <a:t>1</a:t>
            </a:r>
            <a:r>
              <a:rPr lang="zh-CN" altLang="en-US">
                <a:ea typeface="黑体" panose="02010609060101010101" pitchFamily="49" charset="-122"/>
              </a:rPr>
              <a:t>。同数据类型数据的集合；</a:t>
            </a:r>
          </a:p>
          <a:p>
            <a:pPr eaLnBrk="1" hangingPunct="1"/>
            <a:r>
              <a:rPr lang="en-US" altLang="zh-CN">
                <a:ea typeface="黑体" panose="02010609060101010101" pitchFamily="49" charset="-122"/>
              </a:rPr>
              <a:t>2</a:t>
            </a:r>
            <a:r>
              <a:rPr lang="zh-CN" altLang="en-US">
                <a:ea typeface="黑体" panose="02010609060101010101" pitchFamily="49" charset="-122"/>
              </a:rPr>
              <a:t>。</a:t>
            </a:r>
            <a:r>
              <a:rPr lang="zh-CN" altLang="en-US">
                <a:solidFill>
                  <a:srgbClr val="FF0000"/>
                </a:solidFill>
                <a:ea typeface="黑体" panose="02010609060101010101" pitchFamily="49" charset="-122"/>
              </a:rPr>
              <a:t>不</a:t>
            </a:r>
            <a:r>
              <a:rPr lang="zh-CN" altLang="en-US">
                <a:ea typeface="黑体" panose="02010609060101010101" pitchFamily="49" charset="-122"/>
              </a:rPr>
              <a:t>占用连续内存空间。</a:t>
            </a:r>
          </a:p>
          <a:p>
            <a:pPr eaLnBrk="1" hangingPunct="1"/>
            <a:endParaRPr lang="en-US" altLang="zh-CN">
              <a:ea typeface="黑体" panose="02010609060101010101" pitchFamily="49" charset="-122"/>
            </a:endParaRPr>
          </a:p>
        </p:txBody>
      </p:sp>
      <p:sp>
        <p:nvSpPr>
          <p:cNvPr id="29705" name="Text Box 9"/>
          <p:cNvSpPr txBox="1">
            <a:spLocks noChangeArrowheads="1"/>
          </p:cNvSpPr>
          <p:nvPr/>
        </p:nvSpPr>
        <p:spPr bwMode="auto">
          <a:xfrm>
            <a:off x="4953001" y="3581400"/>
            <a:ext cx="5197475" cy="2724150"/>
          </a:xfrm>
          <a:prstGeom prst="rect">
            <a:avLst/>
          </a:prstGeom>
          <a:solidFill>
            <a:srgbClr val="72FCEF"/>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a:solidFill>
                  <a:schemeClr val="tx2"/>
                </a:solidFill>
                <a:latin typeface="黑体" panose="02010609060101010101" pitchFamily="49" charset="-122"/>
                <a:ea typeface="黑体" panose="02010609060101010101" pitchFamily="49" charset="-122"/>
              </a:rPr>
              <a:t>使用上的特点：</a:t>
            </a:r>
          </a:p>
          <a:p>
            <a:pPr eaLnBrk="1" hangingPunct="1"/>
            <a:endParaRPr lang="zh-CN" altLang="en-US">
              <a:solidFill>
                <a:schemeClr val="tx2"/>
              </a:solidFill>
              <a:latin typeface="黑体" panose="02010609060101010101" pitchFamily="49" charset="-122"/>
              <a:ea typeface="黑体" panose="02010609060101010101" pitchFamily="49" charset="-122"/>
            </a:endParaRPr>
          </a:p>
          <a:p>
            <a:pPr eaLnBrk="1" hangingPunct="1"/>
            <a:r>
              <a:rPr lang="en-US" altLang="zh-CN">
                <a:solidFill>
                  <a:schemeClr val="tx2"/>
                </a:solidFill>
                <a:latin typeface="黑体" panose="02010609060101010101" pitchFamily="49" charset="-122"/>
                <a:ea typeface="黑体" panose="02010609060101010101" pitchFamily="49" charset="-122"/>
              </a:rPr>
              <a:t>1</a:t>
            </a:r>
            <a:r>
              <a:rPr lang="zh-CN" altLang="en-US">
                <a:solidFill>
                  <a:schemeClr val="tx2"/>
                </a:solidFill>
                <a:latin typeface="黑体" panose="02010609060101010101" pitchFamily="49" charset="-122"/>
                <a:ea typeface="黑体" panose="02010609060101010101" pitchFamily="49" charset="-122"/>
              </a:rPr>
              <a:t>。</a:t>
            </a:r>
            <a:r>
              <a:rPr lang="zh-CN" altLang="en-US">
                <a:solidFill>
                  <a:srgbClr val="FF0000"/>
                </a:solidFill>
                <a:latin typeface="黑体" panose="02010609060101010101" pitchFamily="49" charset="-122"/>
                <a:ea typeface="黑体" panose="02010609060101010101" pitchFamily="49" charset="-122"/>
              </a:rPr>
              <a:t>分类</a:t>
            </a:r>
            <a:r>
              <a:rPr lang="zh-CN" altLang="en-US">
                <a:solidFill>
                  <a:schemeClr val="tx2"/>
                </a:solidFill>
                <a:latin typeface="黑体" panose="02010609060101010101" pitchFamily="49" charset="-122"/>
                <a:ea typeface="黑体" panose="02010609060101010101" pitchFamily="49" charset="-122"/>
              </a:rPr>
              <a:t>存放，但空间上不连续（不需要大量的连续存储空间）；</a:t>
            </a:r>
          </a:p>
          <a:p>
            <a:pPr eaLnBrk="1" hangingPunct="1"/>
            <a:r>
              <a:rPr lang="en-US" altLang="zh-CN">
                <a:solidFill>
                  <a:schemeClr val="tx2"/>
                </a:solidFill>
                <a:latin typeface="黑体" panose="02010609060101010101" pitchFamily="49" charset="-122"/>
                <a:ea typeface="黑体" panose="02010609060101010101" pitchFamily="49" charset="-122"/>
              </a:rPr>
              <a:t>2</a:t>
            </a:r>
            <a:r>
              <a:rPr lang="zh-CN" altLang="en-US">
                <a:solidFill>
                  <a:schemeClr val="tx2"/>
                </a:solidFill>
                <a:latin typeface="黑体" panose="02010609060101010101" pitchFamily="49" charset="-122"/>
                <a:ea typeface="黑体" panose="02010609060101010101" pitchFamily="49" charset="-122"/>
              </a:rPr>
              <a:t>。检索速度</a:t>
            </a:r>
            <a:r>
              <a:rPr lang="zh-CN" altLang="en-US">
                <a:solidFill>
                  <a:srgbClr val="FF0000"/>
                </a:solidFill>
                <a:latin typeface="黑体" panose="02010609060101010101" pitchFamily="49" charset="-122"/>
                <a:ea typeface="黑体" panose="02010609060101010101" pitchFamily="49" charset="-122"/>
              </a:rPr>
              <a:t>慢，</a:t>
            </a:r>
            <a:r>
              <a:rPr lang="zh-CN" altLang="en-US">
                <a:latin typeface="黑体" panose="02010609060101010101" pitchFamily="49" charset="-122"/>
                <a:ea typeface="黑体" panose="02010609060101010101" pitchFamily="49" charset="-122"/>
              </a:rPr>
              <a:t>且耗费的</a:t>
            </a:r>
            <a:r>
              <a:rPr lang="zh-CN" altLang="en-US">
                <a:solidFill>
                  <a:srgbClr val="FF0000"/>
                </a:solidFill>
                <a:latin typeface="黑体" panose="02010609060101010101" pitchFamily="49" charset="-122"/>
                <a:ea typeface="黑体" panose="02010609060101010101" pitchFamily="49" charset="-122"/>
              </a:rPr>
              <a:t>时间不固定</a:t>
            </a:r>
            <a:r>
              <a:rPr lang="zh-CN" altLang="en-US">
                <a:solidFill>
                  <a:schemeClr val="tx2"/>
                </a:solidFill>
                <a:latin typeface="黑体" panose="02010609060101010101" pitchFamily="49" charset="-122"/>
                <a:ea typeface="黑体" panose="02010609060101010101" pitchFamily="49" charset="-122"/>
              </a:rPr>
              <a:t>；</a:t>
            </a:r>
          </a:p>
          <a:p>
            <a:pPr eaLnBrk="1" hangingPunct="1"/>
            <a:endParaRPr lang="en-US" altLang="zh-CN">
              <a:solidFill>
                <a:schemeClr val="tx2"/>
              </a:solidFill>
              <a:latin typeface="黑体" panose="02010609060101010101" pitchFamily="49" charset="-122"/>
              <a:ea typeface="黑体" panose="02010609060101010101" pitchFamily="49" charset="-122"/>
            </a:endParaRPr>
          </a:p>
        </p:txBody>
      </p:sp>
      <p:sp>
        <p:nvSpPr>
          <p:cNvPr id="29706" name="Text Box 10"/>
          <p:cNvSpPr txBox="1">
            <a:spLocks noChangeArrowheads="1"/>
          </p:cNvSpPr>
          <p:nvPr/>
        </p:nvSpPr>
        <p:spPr bwMode="auto">
          <a:xfrm>
            <a:off x="2438400" y="4572000"/>
            <a:ext cx="6356350" cy="1631950"/>
          </a:xfrm>
          <a:prstGeom prst="rect">
            <a:avLst/>
          </a:prstGeom>
          <a:solidFill>
            <a:schemeClr val="folHlink"/>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4800">
                <a:ea typeface="隶书" panose="02010509060101010101" pitchFamily="49" charset="-122"/>
              </a:rPr>
              <a:t>应用：</a:t>
            </a:r>
            <a:r>
              <a:rPr lang="zh-CN" altLang="en-US" sz="4800">
                <a:solidFill>
                  <a:srgbClr val="FF0000"/>
                </a:solidFill>
                <a:ea typeface="隶书" panose="02010509060101010101" pitchFamily="49" charset="-122"/>
              </a:rPr>
              <a:t>存放大量的较大</a:t>
            </a:r>
          </a:p>
          <a:p>
            <a:pPr eaLnBrk="1" hangingPunct="1"/>
            <a:r>
              <a:rPr lang="zh-CN" altLang="en-US" sz="4800">
                <a:solidFill>
                  <a:srgbClr val="FF0000"/>
                </a:solidFill>
                <a:ea typeface="隶书" panose="02010509060101010101" pitchFamily="49" charset="-122"/>
              </a:rPr>
              <a:t>的表，类似档案柜</a:t>
            </a:r>
            <a:endParaRPr lang="zh-CN" altLang="en-US" sz="4800">
              <a:ea typeface="隶书" panose="02010509060101010101" pitchFamily="49" charset="-122"/>
            </a:endParaRP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9734"/>
                                        </p:tgtEl>
                                        <p:attrNameLst>
                                          <p:attrName>style.visibility</p:attrName>
                                        </p:attrNameLst>
                                      </p:cBhvr>
                                      <p:to>
                                        <p:strVal val="visible"/>
                                      </p:to>
                                    </p:set>
                                    <p:anim calcmode="lin" valueType="num">
                                      <p:cBhvr additive="base">
                                        <p:cTn id="7" dur="500" fill="hold"/>
                                        <p:tgtEl>
                                          <p:spTgt spid="29734"/>
                                        </p:tgtEl>
                                        <p:attrNameLst>
                                          <p:attrName>ppt_x</p:attrName>
                                        </p:attrNameLst>
                                      </p:cBhvr>
                                      <p:tavLst>
                                        <p:tav tm="0">
                                          <p:val>
                                            <p:strVal val="0-#ppt_w/2"/>
                                          </p:val>
                                        </p:tav>
                                        <p:tav tm="100000">
                                          <p:val>
                                            <p:strVal val="#ppt_x"/>
                                          </p:val>
                                        </p:tav>
                                      </p:tavLst>
                                    </p:anim>
                                    <p:anim calcmode="lin" valueType="num">
                                      <p:cBhvr additive="base">
                                        <p:cTn id="8" dur="500" fill="hold"/>
                                        <p:tgtEl>
                                          <p:spTgt spid="2973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9700"/>
                                        </p:tgtEl>
                                        <p:attrNameLst>
                                          <p:attrName>style.visibility</p:attrName>
                                        </p:attrNameLst>
                                      </p:cBhvr>
                                      <p:to>
                                        <p:strVal val="visible"/>
                                      </p:to>
                                    </p:set>
                                    <p:anim calcmode="lin" valueType="num">
                                      <p:cBhvr additive="base">
                                        <p:cTn id="13" dur="500" fill="hold"/>
                                        <p:tgtEl>
                                          <p:spTgt spid="29700"/>
                                        </p:tgtEl>
                                        <p:attrNameLst>
                                          <p:attrName>ppt_x</p:attrName>
                                        </p:attrNameLst>
                                      </p:cBhvr>
                                      <p:tavLst>
                                        <p:tav tm="0">
                                          <p:val>
                                            <p:strVal val="0-#ppt_w/2"/>
                                          </p:val>
                                        </p:tav>
                                        <p:tav tm="100000">
                                          <p:val>
                                            <p:strVal val="#ppt_x"/>
                                          </p:val>
                                        </p:tav>
                                      </p:tavLst>
                                    </p:anim>
                                    <p:anim calcmode="lin" valueType="num">
                                      <p:cBhvr additive="base">
                                        <p:cTn id="14" dur="500" fill="hold"/>
                                        <p:tgtEl>
                                          <p:spTgt spid="2970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9705"/>
                                        </p:tgtEl>
                                        <p:attrNameLst>
                                          <p:attrName>style.visibility</p:attrName>
                                        </p:attrNameLst>
                                      </p:cBhvr>
                                      <p:to>
                                        <p:strVal val="visible"/>
                                      </p:to>
                                    </p:set>
                                    <p:anim calcmode="lin" valueType="num">
                                      <p:cBhvr additive="base">
                                        <p:cTn id="19" dur="500" fill="hold"/>
                                        <p:tgtEl>
                                          <p:spTgt spid="29705"/>
                                        </p:tgtEl>
                                        <p:attrNameLst>
                                          <p:attrName>ppt_x</p:attrName>
                                        </p:attrNameLst>
                                      </p:cBhvr>
                                      <p:tavLst>
                                        <p:tav tm="0">
                                          <p:val>
                                            <p:strVal val="0-#ppt_w/2"/>
                                          </p:val>
                                        </p:tav>
                                        <p:tav tm="100000">
                                          <p:val>
                                            <p:strVal val="#ppt_x"/>
                                          </p:val>
                                        </p:tav>
                                      </p:tavLst>
                                    </p:anim>
                                    <p:anim calcmode="lin" valueType="num">
                                      <p:cBhvr additive="base">
                                        <p:cTn id="20" dur="500" fill="hold"/>
                                        <p:tgtEl>
                                          <p:spTgt spid="2970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9706"/>
                                        </p:tgtEl>
                                        <p:attrNameLst>
                                          <p:attrName>style.visibility</p:attrName>
                                        </p:attrNameLst>
                                      </p:cBhvr>
                                      <p:to>
                                        <p:strVal val="visible"/>
                                      </p:to>
                                    </p:set>
                                    <p:anim calcmode="lin" valueType="num">
                                      <p:cBhvr additive="base">
                                        <p:cTn id="25" dur="500" fill="hold"/>
                                        <p:tgtEl>
                                          <p:spTgt spid="29706"/>
                                        </p:tgtEl>
                                        <p:attrNameLst>
                                          <p:attrName>ppt_x</p:attrName>
                                        </p:attrNameLst>
                                      </p:cBhvr>
                                      <p:tavLst>
                                        <p:tav tm="0">
                                          <p:val>
                                            <p:strVal val="0-#ppt_w/2"/>
                                          </p:val>
                                        </p:tav>
                                        <p:tav tm="100000">
                                          <p:val>
                                            <p:strVal val="#ppt_x"/>
                                          </p:val>
                                        </p:tav>
                                      </p:tavLst>
                                    </p:anim>
                                    <p:anim calcmode="lin" valueType="num">
                                      <p:cBhvr additive="base">
                                        <p:cTn id="26" dur="500" fill="hold"/>
                                        <p:tgtEl>
                                          <p:spTgt spid="2970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0" grpId="0" animBg="1" autoUpdateAnimBg="0"/>
      <p:bldP spid="29705" grpId="0" animBg="1" autoUpdateAnimBg="0"/>
      <p:bldP spid="29706" grpId="0" animBg="1"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2057401" y="102354"/>
            <a:ext cx="641714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5400" dirty="0">
                <a:solidFill>
                  <a:srgbClr val="990033"/>
                </a:solidFill>
                <a:ea typeface="隶书" panose="02010509060101010101" pitchFamily="49" charset="-122"/>
              </a:rPr>
              <a:t>操作系统中经常使用</a:t>
            </a:r>
          </a:p>
          <a:p>
            <a:pPr eaLnBrk="1" hangingPunct="1"/>
            <a:r>
              <a:rPr lang="zh-CN" altLang="en-US" sz="5400" dirty="0">
                <a:solidFill>
                  <a:srgbClr val="990033"/>
                </a:solidFill>
                <a:ea typeface="隶书" panose="02010509060101010101" pitchFamily="49" charset="-122"/>
              </a:rPr>
              <a:t>的数据结构（队列）</a:t>
            </a:r>
          </a:p>
        </p:txBody>
      </p:sp>
      <p:sp>
        <p:nvSpPr>
          <p:cNvPr id="13315" name="Text Box 46"/>
          <p:cNvSpPr txBox="1">
            <a:spLocks noChangeArrowheads="1"/>
          </p:cNvSpPr>
          <p:nvPr/>
        </p:nvSpPr>
        <p:spPr bwMode="auto">
          <a:xfrm>
            <a:off x="2514600" y="2286001"/>
            <a:ext cx="7118350" cy="3457575"/>
          </a:xfrm>
          <a:prstGeom prst="rect">
            <a:avLst/>
          </a:prstGeom>
          <a:solidFill>
            <a:schemeClr val="folHlink"/>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5400">
                <a:ea typeface="隶书" panose="02010509060101010101" pitchFamily="49" charset="-122"/>
              </a:rPr>
              <a:t>按照</a:t>
            </a:r>
            <a:r>
              <a:rPr lang="zh-CN" altLang="en-US" sz="5400">
                <a:solidFill>
                  <a:srgbClr val="FF0000"/>
                </a:solidFill>
                <a:ea typeface="隶书" panose="02010509060101010101" pitchFamily="49" charset="-122"/>
              </a:rPr>
              <a:t>先进先出</a:t>
            </a:r>
          </a:p>
          <a:p>
            <a:pPr eaLnBrk="1" hangingPunct="1"/>
            <a:r>
              <a:rPr lang="zh-CN" altLang="en-US" sz="5400">
                <a:ea typeface="隶书" panose="02010509060101010101" pitchFamily="49" charset="-122"/>
              </a:rPr>
              <a:t>的规则组织的数据结构</a:t>
            </a:r>
          </a:p>
          <a:p>
            <a:pPr eaLnBrk="1" hangingPunct="1"/>
            <a:r>
              <a:rPr lang="zh-CN" altLang="en-US" sz="5400">
                <a:ea typeface="隶书" panose="02010509060101010101" pitchFamily="49" charset="-122"/>
              </a:rPr>
              <a:t>可以用</a:t>
            </a:r>
            <a:r>
              <a:rPr lang="zh-CN" altLang="en-US" sz="5400">
                <a:solidFill>
                  <a:srgbClr val="FF0000"/>
                </a:solidFill>
                <a:ea typeface="隶书" panose="02010509060101010101" pitchFamily="49" charset="-122"/>
              </a:rPr>
              <a:t>数组</a:t>
            </a:r>
            <a:r>
              <a:rPr lang="zh-CN" altLang="en-US" sz="5400">
                <a:ea typeface="隶书" panose="02010509060101010101" pitchFamily="49" charset="-122"/>
              </a:rPr>
              <a:t>也可以用</a:t>
            </a:r>
            <a:r>
              <a:rPr lang="zh-CN" altLang="en-US" sz="5400">
                <a:solidFill>
                  <a:srgbClr val="FF0000"/>
                </a:solidFill>
                <a:ea typeface="隶书" panose="02010509060101010101" pitchFamily="49" charset="-122"/>
              </a:rPr>
              <a:t>链</a:t>
            </a:r>
          </a:p>
          <a:p>
            <a:pPr eaLnBrk="1" hangingPunct="1"/>
            <a:r>
              <a:rPr lang="zh-CN" altLang="en-US" sz="5400">
                <a:solidFill>
                  <a:srgbClr val="FF0000"/>
                </a:solidFill>
                <a:ea typeface="隶书" panose="02010509060101010101" pitchFamily="49" charset="-122"/>
              </a:rPr>
              <a:t>表</a:t>
            </a:r>
            <a:r>
              <a:rPr lang="zh-CN" altLang="en-US" sz="5400">
                <a:ea typeface="隶书" panose="02010509060101010101" pitchFamily="49" charset="-122"/>
              </a:rPr>
              <a:t>来实现</a:t>
            </a:r>
          </a:p>
        </p:txBody>
      </p:sp>
      <p:sp>
        <p:nvSpPr>
          <p:cNvPr id="30767" name="Text Box 47"/>
          <p:cNvSpPr txBox="1">
            <a:spLocks noChangeArrowheads="1"/>
          </p:cNvSpPr>
          <p:nvPr/>
        </p:nvSpPr>
        <p:spPr bwMode="auto">
          <a:xfrm>
            <a:off x="3810000" y="2743200"/>
            <a:ext cx="6432550" cy="2635250"/>
          </a:xfrm>
          <a:prstGeom prst="rect">
            <a:avLst/>
          </a:prstGeom>
          <a:solidFill>
            <a:schemeClr val="accent1"/>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en-US" altLang="zh-CN" sz="5400">
              <a:ea typeface="隶书" panose="02010509060101010101" pitchFamily="49" charset="-122"/>
            </a:endParaRPr>
          </a:p>
          <a:p>
            <a:pPr eaLnBrk="1" hangingPunct="1"/>
            <a:r>
              <a:rPr lang="zh-CN" altLang="en-US" sz="5400">
                <a:ea typeface="隶书" panose="02010509060101010101" pitchFamily="49" charset="-122"/>
              </a:rPr>
              <a:t>主要用于对象的排队</a:t>
            </a:r>
          </a:p>
          <a:p>
            <a:pPr eaLnBrk="1" hangingPunct="1"/>
            <a:endParaRPr lang="en-US" altLang="zh-CN" sz="5400">
              <a:ea typeface="隶书" panose="02010509060101010101" pitchFamily="49" charset="-122"/>
            </a:endParaRP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0767"/>
                                        </p:tgtEl>
                                        <p:attrNameLst>
                                          <p:attrName>style.visibility</p:attrName>
                                        </p:attrNameLst>
                                      </p:cBhvr>
                                      <p:to>
                                        <p:strVal val="visible"/>
                                      </p:to>
                                    </p:set>
                                    <p:anim calcmode="lin" valueType="num">
                                      <p:cBhvr additive="base">
                                        <p:cTn id="7" dur="500" fill="hold"/>
                                        <p:tgtEl>
                                          <p:spTgt spid="30767"/>
                                        </p:tgtEl>
                                        <p:attrNameLst>
                                          <p:attrName>ppt_x</p:attrName>
                                        </p:attrNameLst>
                                      </p:cBhvr>
                                      <p:tavLst>
                                        <p:tav tm="0">
                                          <p:val>
                                            <p:strVal val="0-#ppt_w/2"/>
                                          </p:val>
                                        </p:tav>
                                        <p:tav tm="100000">
                                          <p:val>
                                            <p:strVal val="#ppt_x"/>
                                          </p:val>
                                        </p:tav>
                                      </p:tavLst>
                                    </p:anim>
                                    <p:anim calcmode="lin" valueType="num">
                                      <p:cBhvr additive="base">
                                        <p:cTn id="8" dur="500" fill="hold"/>
                                        <p:tgtEl>
                                          <p:spTgt spid="307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7" grpId="0" animBg="1"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2057401" y="6823"/>
            <a:ext cx="641714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5400" dirty="0">
                <a:solidFill>
                  <a:srgbClr val="990033"/>
                </a:solidFill>
                <a:ea typeface="隶书" panose="02010509060101010101" pitchFamily="49" charset="-122"/>
              </a:rPr>
              <a:t>操作系统中经常使用</a:t>
            </a:r>
          </a:p>
          <a:p>
            <a:pPr eaLnBrk="1" hangingPunct="1"/>
            <a:r>
              <a:rPr lang="zh-CN" altLang="en-US" sz="5400" dirty="0">
                <a:solidFill>
                  <a:srgbClr val="990033"/>
                </a:solidFill>
                <a:ea typeface="隶书" panose="02010509060101010101" pitchFamily="49" charset="-122"/>
              </a:rPr>
              <a:t>的数据结构（堆栈）</a:t>
            </a:r>
          </a:p>
        </p:txBody>
      </p:sp>
      <p:sp>
        <p:nvSpPr>
          <p:cNvPr id="14339" name="Text Box 3"/>
          <p:cNvSpPr txBox="1">
            <a:spLocks noChangeArrowheads="1"/>
          </p:cNvSpPr>
          <p:nvPr/>
        </p:nvSpPr>
        <p:spPr bwMode="auto">
          <a:xfrm>
            <a:off x="2667000" y="2181225"/>
            <a:ext cx="6432550" cy="4279900"/>
          </a:xfrm>
          <a:prstGeom prst="rect">
            <a:avLst/>
          </a:prstGeom>
          <a:solidFill>
            <a:schemeClr val="folHlink"/>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en-US" altLang="zh-CN" sz="5400">
              <a:ea typeface="隶书" panose="02010509060101010101" pitchFamily="49" charset="-122"/>
            </a:endParaRPr>
          </a:p>
          <a:p>
            <a:pPr eaLnBrk="1" hangingPunct="1"/>
            <a:r>
              <a:rPr lang="zh-CN" altLang="en-US" sz="5400">
                <a:ea typeface="隶书" panose="02010509060101010101" pitchFamily="49" charset="-122"/>
              </a:rPr>
              <a:t>按照</a:t>
            </a:r>
            <a:r>
              <a:rPr lang="zh-CN" altLang="en-US" sz="5400">
                <a:solidFill>
                  <a:srgbClr val="FF0000"/>
                </a:solidFill>
                <a:ea typeface="隶书" panose="02010509060101010101" pitchFamily="49" charset="-122"/>
              </a:rPr>
              <a:t>先进后出</a:t>
            </a:r>
          </a:p>
          <a:p>
            <a:pPr eaLnBrk="1" hangingPunct="1"/>
            <a:r>
              <a:rPr lang="zh-CN" altLang="en-US" sz="5400">
                <a:ea typeface="隶书" panose="02010509060101010101" pitchFamily="49" charset="-122"/>
              </a:rPr>
              <a:t>规则组织的数据结构</a:t>
            </a:r>
          </a:p>
          <a:p>
            <a:pPr eaLnBrk="1" hangingPunct="1"/>
            <a:r>
              <a:rPr lang="zh-CN" altLang="en-US" sz="5400">
                <a:ea typeface="隶书" panose="02010509060101010101" pitchFamily="49" charset="-122"/>
              </a:rPr>
              <a:t>主要用数组来实现</a:t>
            </a:r>
          </a:p>
          <a:p>
            <a:pPr eaLnBrk="1" hangingPunct="1"/>
            <a:endParaRPr lang="en-US" altLang="zh-CN" sz="5400">
              <a:ea typeface="隶书" panose="02010509060101010101" pitchFamily="49" charset="-122"/>
            </a:endParaRPr>
          </a:p>
        </p:txBody>
      </p:sp>
      <p:sp>
        <p:nvSpPr>
          <p:cNvPr id="31748" name="Text Box 4"/>
          <p:cNvSpPr txBox="1">
            <a:spLocks noChangeArrowheads="1"/>
          </p:cNvSpPr>
          <p:nvPr/>
        </p:nvSpPr>
        <p:spPr bwMode="auto">
          <a:xfrm>
            <a:off x="3352800" y="2590801"/>
            <a:ext cx="6432550" cy="3457575"/>
          </a:xfrm>
          <a:prstGeom prst="rect">
            <a:avLst/>
          </a:prstGeom>
          <a:solidFill>
            <a:schemeClr val="accent1"/>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en-US" altLang="zh-CN" sz="5400">
              <a:ea typeface="隶书" panose="02010509060101010101" pitchFamily="49" charset="-122"/>
            </a:endParaRPr>
          </a:p>
          <a:p>
            <a:pPr eaLnBrk="1" hangingPunct="1"/>
            <a:r>
              <a:rPr lang="zh-CN" altLang="en-US" sz="5400">
                <a:ea typeface="隶书" panose="02010509060101010101" pitchFamily="49" charset="-122"/>
              </a:rPr>
              <a:t>主要用于</a:t>
            </a:r>
          </a:p>
          <a:p>
            <a:pPr eaLnBrk="1" hangingPunct="1"/>
            <a:r>
              <a:rPr lang="zh-CN" altLang="en-US" sz="5400">
                <a:ea typeface="隶书" panose="02010509060101010101" pitchFamily="49" charset="-122"/>
              </a:rPr>
              <a:t>程序模块的嵌套运行</a:t>
            </a:r>
          </a:p>
          <a:p>
            <a:pPr eaLnBrk="1" hangingPunct="1"/>
            <a:endParaRPr lang="en-US" altLang="zh-CN" sz="5400">
              <a:ea typeface="隶书" panose="02010509060101010101" pitchFamily="49" charset="-122"/>
            </a:endParaRP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1748"/>
                                        </p:tgtEl>
                                        <p:attrNameLst>
                                          <p:attrName>style.visibility</p:attrName>
                                        </p:attrNameLst>
                                      </p:cBhvr>
                                      <p:to>
                                        <p:strVal val="visible"/>
                                      </p:to>
                                    </p:set>
                                    <p:anim calcmode="lin" valueType="num">
                                      <p:cBhvr additive="base">
                                        <p:cTn id="7" dur="500" fill="hold"/>
                                        <p:tgtEl>
                                          <p:spTgt spid="31748"/>
                                        </p:tgtEl>
                                        <p:attrNameLst>
                                          <p:attrName>ppt_x</p:attrName>
                                        </p:attrNameLst>
                                      </p:cBhvr>
                                      <p:tavLst>
                                        <p:tav tm="0">
                                          <p:val>
                                            <p:strVal val="0-#ppt_w/2"/>
                                          </p:val>
                                        </p:tav>
                                        <p:tav tm="100000">
                                          <p:val>
                                            <p:strVal val="#ppt_x"/>
                                          </p:val>
                                        </p:tav>
                                      </p:tavLst>
                                    </p:anim>
                                    <p:anim calcmode="lin" valueType="num">
                                      <p:cBhvr additive="base">
                                        <p:cTn id="8" dur="500" fill="hold"/>
                                        <p:tgtEl>
                                          <p:spTgt spid="317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animBg="1"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2559050" y="143298"/>
            <a:ext cx="567055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5400">
                <a:solidFill>
                  <a:srgbClr val="990033"/>
                </a:solidFill>
                <a:ea typeface="隶书" panose="02010509060101010101" pitchFamily="49" charset="-122"/>
              </a:rPr>
              <a:t>什么是多任务系统</a:t>
            </a:r>
          </a:p>
        </p:txBody>
      </p:sp>
      <p:sp>
        <p:nvSpPr>
          <p:cNvPr id="15363" name="Text Box 3"/>
          <p:cNvSpPr txBox="1">
            <a:spLocks noChangeArrowheads="1"/>
          </p:cNvSpPr>
          <p:nvPr/>
        </p:nvSpPr>
        <p:spPr bwMode="auto">
          <a:xfrm>
            <a:off x="1981200" y="1752601"/>
            <a:ext cx="7766050" cy="3643313"/>
          </a:xfrm>
          <a:prstGeom prst="rect">
            <a:avLst/>
          </a:prstGeom>
          <a:solidFill>
            <a:schemeClr val="folHlink"/>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en-US" altLang="zh-CN" sz="5400">
              <a:ea typeface="隶书" panose="02010509060101010101" pitchFamily="49" charset="-122"/>
            </a:endParaRPr>
          </a:p>
          <a:p>
            <a:pPr eaLnBrk="1" hangingPunct="1"/>
            <a:r>
              <a:rPr lang="zh-CN" altLang="en-US" sz="3600">
                <a:ea typeface="隶书" panose="02010509060101010101" pitchFamily="49" charset="-122"/>
              </a:rPr>
              <a:t>简单地说，就是能用一个处理器</a:t>
            </a:r>
          </a:p>
          <a:p>
            <a:pPr eaLnBrk="1" hangingPunct="1"/>
            <a:r>
              <a:rPr lang="zh-CN" altLang="en-US" sz="4800">
                <a:solidFill>
                  <a:srgbClr val="FF0000"/>
                </a:solidFill>
                <a:ea typeface="隶书" panose="02010509060101010101" pitchFamily="49" charset="-122"/>
              </a:rPr>
              <a:t>并发（注意，不是同时！ ）</a:t>
            </a:r>
          </a:p>
          <a:p>
            <a:pPr eaLnBrk="1" hangingPunct="1"/>
            <a:r>
              <a:rPr lang="zh-CN" altLang="en-US" sz="3600">
                <a:ea typeface="隶书" panose="02010509060101010101" pitchFamily="49" charset="-122"/>
              </a:rPr>
              <a:t>地运行多个程序的计算机管理系统。</a:t>
            </a:r>
          </a:p>
          <a:p>
            <a:pPr eaLnBrk="1" hangingPunct="1"/>
            <a:endParaRPr lang="en-US" altLang="zh-CN" sz="5400">
              <a:ea typeface="隶书" panose="02010509060101010101" pitchFamily="49" charset="-122"/>
            </a:endParaRPr>
          </a:p>
        </p:txBody>
      </p:sp>
      <p:sp>
        <p:nvSpPr>
          <p:cNvPr id="32772" name="Text Box 4"/>
          <p:cNvSpPr txBox="1">
            <a:spLocks noChangeArrowheads="1"/>
          </p:cNvSpPr>
          <p:nvPr/>
        </p:nvSpPr>
        <p:spPr bwMode="auto">
          <a:xfrm>
            <a:off x="1905000" y="1371600"/>
            <a:ext cx="8642350" cy="5314950"/>
          </a:xfrm>
          <a:prstGeom prst="rect">
            <a:avLst/>
          </a:prstGeom>
          <a:solidFill>
            <a:schemeClr val="folHlink"/>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en-US" altLang="zh-CN" sz="5400" dirty="0">
              <a:ea typeface="隶书" panose="02010509060101010101" pitchFamily="49" charset="-122"/>
            </a:endParaRPr>
          </a:p>
          <a:p>
            <a:pPr eaLnBrk="1" hangingPunct="1"/>
            <a:r>
              <a:rPr lang="zh-CN" altLang="en-US" sz="5400" dirty="0">
                <a:solidFill>
                  <a:srgbClr val="FF0000"/>
                </a:solidFill>
                <a:ea typeface="隶书" panose="02010509060101010101" pitchFamily="49" charset="-122"/>
              </a:rPr>
              <a:t>并发</a:t>
            </a:r>
            <a:r>
              <a:rPr lang="zh-CN" altLang="en-US" sz="5400" dirty="0">
                <a:ea typeface="隶书" panose="02010509060101010101" pitchFamily="49" charset="-122"/>
              </a:rPr>
              <a:t>：</a:t>
            </a:r>
            <a:r>
              <a:rPr lang="zh-CN" altLang="en-US" sz="4400" dirty="0">
                <a:ea typeface="隶书" panose="02010509060101010101" pitchFamily="49" charset="-122"/>
              </a:rPr>
              <a:t>由同一个处理器轮换地</a:t>
            </a:r>
          </a:p>
          <a:p>
            <a:pPr eaLnBrk="1" hangingPunct="1"/>
            <a:r>
              <a:rPr lang="zh-CN" altLang="en-US" sz="4400" dirty="0">
                <a:ea typeface="隶书" panose="02010509060101010101" pitchFamily="49" charset="-122"/>
              </a:rPr>
              <a:t>运行多个程序。或者说是由多个</a:t>
            </a:r>
          </a:p>
          <a:p>
            <a:pPr eaLnBrk="1" hangingPunct="1"/>
            <a:r>
              <a:rPr lang="zh-CN" altLang="en-US" sz="4400" dirty="0">
                <a:ea typeface="隶书" panose="02010509060101010101" pitchFamily="49" charset="-122"/>
              </a:rPr>
              <a:t>程序轮班地占用处理器这个资源。</a:t>
            </a:r>
          </a:p>
          <a:p>
            <a:pPr eaLnBrk="1" hangingPunct="1"/>
            <a:r>
              <a:rPr lang="zh-CN" altLang="en-US" sz="4400" dirty="0">
                <a:ea typeface="隶书" panose="02010509060101010101" pitchFamily="49" charset="-122"/>
              </a:rPr>
              <a:t>且在占用这个资源期间，并不一</a:t>
            </a:r>
          </a:p>
          <a:p>
            <a:pPr eaLnBrk="1" hangingPunct="1"/>
            <a:r>
              <a:rPr lang="zh-CN" altLang="en-US" sz="4400" dirty="0">
                <a:ea typeface="隶书" panose="02010509060101010101" pitchFamily="49" charset="-122"/>
              </a:rPr>
              <a:t>定能够把程序运行完毕。</a:t>
            </a:r>
          </a:p>
          <a:p>
            <a:pPr eaLnBrk="1" hangingPunct="1"/>
            <a:endParaRPr lang="en-US" altLang="zh-CN" sz="5400" dirty="0">
              <a:ea typeface="隶书" panose="02010509060101010101" pitchFamily="49" charset="-122"/>
            </a:endParaRPr>
          </a:p>
        </p:txBody>
      </p:sp>
      <p:grpSp>
        <p:nvGrpSpPr>
          <p:cNvPr id="32775" name="Group 7"/>
          <p:cNvGrpSpPr/>
          <p:nvPr/>
        </p:nvGrpSpPr>
        <p:grpSpPr bwMode="auto">
          <a:xfrm>
            <a:off x="3124200" y="1905001"/>
            <a:ext cx="7239000" cy="4240213"/>
            <a:chOff x="1056" y="1200"/>
            <a:chExt cx="4560" cy="2671"/>
          </a:xfrm>
        </p:grpSpPr>
        <p:pic>
          <p:nvPicPr>
            <p:cNvPr id="15367" name="Picture 5"/>
            <p:cNvPicPr>
              <a:picLocks noChangeAspect="1" noChangeArrowheads="1"/>
            </p:cNvPicPr>
            <p:nvPr/>
          </p:nvPicPr>
          <p:blipFill>
            <a:blip r:embed="rId2">
              <a:extLst>
                <a:ext uri="{28A0092B-C50C-407E-A947-70E740481C1C}">
                  <a14:useLocalDpi xmlns:a14="http://schemas.microsoft.com/office/drawing/2010/main" val="0"/>
                </a:ext>
              </a:extLst>
            </a:blip>
            <a:srcRect l="9375" t="25000" r="35938" b="32292"/>
            <a:stretch>
              <a:fillRect/>
            </a:stretch>
          </p:blipFill>
          <p:spPr bwMode="auto">
            <a:xfrm>
              <a:off x="1056" y="1200"/>
              <a:ext cx="4560" cy="2671"/>
            </a:xfrm>
            <a:prstGeom prst="rect">
              <a:avLst/>
            </a:prstGeom>
            <a:noFill/>
            <a:ln w="762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68" name="Text Box 6"/>
            <p:cNvSpPr txBox="1">
              <a:spLocks noChangeArrowheads="1"/>
            </p:cNvSpPr>
            <p:nvPr/>
          </p:nvSpPr>
          <p:spPr bwMode="auto">
            <a:xfrm>
              <a:off x="3840" y="1296"/>
              <a:ext cx="1684" cy="672"/>
            </a:xfrm>
            <a:prstGeom prst="rect">
              <a:avLst/>
            </a:prstGeom>
            <a:solidFill>
              <a:schemeClr val="accent1"/>
            </a:solidFill>
            <a:ln>
              <a:noFill/>
            </a:ln>
            <a:effectLst/>
            <a:extLs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3200">
                  <a:solidFill>
                    <a:srgbClr val="FF0000"/>
                  </a:solidFill>
                  <a:ea typeface="隶书" panose="02010509060101010101" pitchFamily="49" charset="-122"/>
                </a:rPr>
                <a:t>并发过程</a:t>
              </a:r>
            </a:p>
            <a:p>
              <a:pPr algn="ctr" eaLnBrk="1" hangingPunct="1"/>
              <a:r>
                <a:rPr lang="zh-CN" altLang="en-US" sz="3200">
                  <a:solidFill>
                    <a:srgbClr val="FF0000"/>
                  </a:solidFill>
                  <a:ea typeface="隶书" panose="02010509060101010101" pitchFamily="49" charset="-122"/>
                </a:rPr>
                <a:t>示意图</a:t>
              </a:r>
              <a:endParaRPr lang="zh-CN" altLang="en-US" sz="3200">
                <a:ea typeface="隶书" panose="02010509060101010101" pitchFamily="49" charset="-122"/>
              </a:endParaRPr>
            </a:p>
          </p:txBody>
        </p:sp>
      </p:grpSp>
      <p:sp>
        <p:nvSpPr>
          <p:cNvPr id="32776" name="AutoShape 8"/>
          <p:cNvSpPr>
            <a:spLocks noChangeArrowheads="1"/>
          </p:cNvSpPr>
          <p:nvPr/>
        </p:nvSpPr>
        <p:spPr bwMode="auto">
          <a:xfrm>
            <a:off x="2438400" y="1524000"/>
            <a:ext cx="5029200" cy="1981200"/>
          </a:xfrm>
          <a:prstGeom prst="wedgeRectCallout">
            <a:avLst>
              <a:gd name="adj1" fmla="val -93"/>
              <a:gd name="adj2" fmla="val 66185"/>
            </a:avLst>
          </a:prstGeom>
          <a:solidFill>
            <a:srgbClr val="75F98B"/>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3600">
                <a:ea typeface="隶书" panose="02010509060101010101" pitchFamily="49" charset="-122"/>
              </a:rPr>
              <a:t>处理器如何进行程序的</a:t>
            </a:r>
          </a:p>
          <a:p>
            <a:pPr algn="ctr" eaLnBrk="1" hangingPunct="1"/>
            <a:r>
              <a:rPr lang="zh-CN" altLang="en-US" sz="8000">
                <a:solidFill>
                  <a:srgbClr val="FF0000"/>
                </a:solidFill>
                <a:ea typeface="隶书" panose="02010509060101010101" pitchFamily="49" charset="-122"/>
              </a:rPr>
              <a:t>切换？</a:t>
            </a:r>
          </a:p>
        </p:txBody>
      </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772"/>
                                        </p:tgtEl>
                                        <p:attrNameLst>
                                          <p:attrName>style.visibility</p:attrName>
                                        </p:attrNameLst>
                                      </p:cBhvr>
                                      <p:to>
                                        <p:strVal val="visible"/>
                                      </p:to>
                                    </p:set>
                                    <p:anim calcmode="lin" valueType="num">
                                      <p:cBhvr additive="base">
                                        <p:cTn id="7" dur="500" fill="hold"/>
                                        <p:tgtEl>
                                          <p:spTgt spid="32772"/>
                                        </p:tgtEl>
                                        <p:attrNameLst>
                                          <p:attrName>ppt_x</p:attrName>
                                        </p:attrNameLst>
                                      </p:cBhvr>
                                      <p:tavLst>
                                        <p:tav tm="0">
                                          <p:val>
                                            <p:strVal val="0-#ppt_w/2"/>
                                          </p:val>
                                        </p:tav>
                                        <p:tav tm="100000">
                                          <p:val>
                                            <p:strVal val="#ppt_x"/>
                                          </p:val>
                                        </p:tav>
                                      </p:tavLst>
                                    </p:anim>
                                    <p:anim calcmode="lin" valueType="num">
                                      <p:cBhvr additive="base">
                                        <p:cTn id="8" dur="500" fill="hold"/>
                                        <p:tgtEl>
                                          <p:spTgt spid="3277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2775"/>
                                        </p:tgtEl>
                                        <p:attrNameLst>
                                          <p:attrName>style.visibility</p:attrName>
                                        </p:attrNameLst>
                                      </p:cBhvr>
                                      <p:to>
                                        <p:strVal val="visible"/>
                                      </p:to>
                                    </p:set>
                                    <p:anim calcmode="lin" valueType="num">
                                      <p:cBhvr additive="base">
                                        <p:cTn id="13" dur="500" fill="hold"/>
                                        <p:tgtEl>
                                          <p:spTgt spid="32775"/>
                                        </p:tgtEl>
                                        <p:attrNameLst>
                                          <p:attrName>ppt_x</p:attrName>
                                        </p:attrNameLst>
                                      </p:cBhvr>
                                      <p:tavLst>
                                        <p:tav tm="0">
                                          <p:val>
                                            <p:strVal val="0-#ppt_w/2"/>
                                          </p:val>
                                        </p:tav>
                                        <p:tav tm="100000">
                                          <p:val>
                                            <p:strVal val="#ppt_x"/>
                                          </p:val>
                                        </p:tav>
                                      </p:tavLst>
                                    </p:anim>
                                    <p:anim calcmode="lin" valueType="num">
                                      <p:cBhvr additive="base">
                                        <p:cTn id="14" dur="500" fill="hold"/>
                                        <p:tgtEl>
                                          <p:spTgt spid="3277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2776"/>
                                        </p:tgtEl>
                                        <p:attrNameLst>
                                          <p:attrName>style.visibility</p:attrName>
                                        </p:attrNameLst>
                                      </p:cBhvr>
                                      <p:to>
                                        <p:strVal val="visible"/>
                                      </p:to>
                                    </p:set>
                                    <p:anim calcmode="lin" valueType="num">
                                      <p:cBhvr additive="base">
                                        <p:cTn id="19" dur="500" fill="hold"/>
                                        <p:tgtEl>
                                          <p:spTgt spid="32776"/>
                                        </p:tgtEl>
                                        <p:attrNameLst>
                                          <p:attrName>ppt_x</p:attrName>
                                        </p:attrNameLst>
                                      </p:cBhvr>
                                      <p:tavLst>
                                        <p:tav tm="0">
                                          <p:val>
                                            <p:strVal val="0-#ppt_w/2"/>
                                          </p:val>
                                        </p:tav>
                                        <p:tav tm="100000">
                                          <p:val>
                                            <p:strVal val="#ppt_x"/>
                                          </p:val>
                                        </p:tav>
                                      </p:tavLst>
                                    </p:anim>
                                    <p:anim calcmode="lin" valueType="num">
                                      <p:cBhvr additive="base">
                                        <p:cTn id="20" dur="500" fill="hold"/>
                                        <p:tgtEl>
                                          <p:spTgt spid="327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2" grpId="0" animBg="1" autoUpdateAnimBg="0"/>
      <p:bldP spid="32776" grpId="0" animBg="1"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0"/>
          <p:cNvSpPr txBox="1">
            <a:spLocks noChangeArrowheads="1"/>
          </p:cNvSpPr>
          <p:nvPr/>
        </p:nvSpPr>
        <p:spPr bwMode="auto">
          <a:xfrm>
            <a:off x="2559050" y="116001"/>
            <a:ext cx="704215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5400" dirty="0">
                <a:solidFill>
                  <a:srgbClr val="990033"/>
                </a:solidFill>
                <a:ea typeface="隶书" panose="02010509060101010101" pitchFamily="49" charset="-122"/>
              </a:rPr>
              <a:t>程序的切换（两句话）</a:t>
            </a:r>
          </a:p>
        </p:txBody>
      </p:sp>
      <p:sp>
        <p:nvSpPr>
          <p:cNvPr id="16387" name="Text Box 21"/>
          <p:cNvSpPr txBox="1">
            <a:spLocks noChangeArrowheads="1"/>
          </p:cNvSpPr>
          <p:nvPr/>
        </p:nvSpPr>
        <p:spPr bwMode="auto">
          <a:xfrm>
            <a:off x="2438400" y="1747839"/>
            <a:ext cx="7696200" cy="1812925"/>
          </a:xfrm>
          <a:prstGeom prst="rect">
            <a:avLst/>
          </a:prstGeom>
          <a:solidFill>
            <a:schemeClr val="folHlink"/>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5400">
                <a:ea typeface="隶书" panose="02010509060101010101" pitchFamily="49" charset="-122"/>
              </a:rPr>
              <a:t>处理器是个傻瓜，</a:t>
            </a:r>
            <a:r>
              <a:rPr lang="en-US" altLang="zh-CN" sz="4800" b="1">
                <a:solidFill>
                  <a:srgbClr val="FF0000"/>
                </a:solidFill>
                <a:latin typeface="Times New Roman" panose="02020603050405020304" pitchFamily="18" charset="0"/>
                <a:ea typeface="隶书" panose="02010509060101010101" pitchFamily="49" charset="-122"/>
              </a:rPr>
              <a:t>PC</a:t>
            </a:r>
            <a:r>
              <a:rPr lang="zh-CN" altLang="en-US" sz="5400">
                <a:ea typeface="隶书" panose="02010509060101010101" pitchFamily="49" charset="-122"/>
              </a:rPr>
              <a:t>让它干啥，它就干啥。</a:t>
            </a:r>
          </a:p>
        </p:txBody>
      </p:sp>
      <p:sp>
        <p:nvSpPr>
          <p:cNvPr id="16388" name="Text Box 22"/>
          <p:cNvSpPr txBox="1">
            <a:spLocks noChangeArrowheads="1"/>
          </p:cNvSpPr>
          <p:nvPr/>
        </p:nvSpPr>
        <p:spPr bwMode="auto">
          <a:xfrm>
            <a:off x="2438400" y="3978276"/>
            <a:ext cx="8032750" cy="1812925"/>
          </a:xfrm>
          <a:prstGeom prst="rect">
            <a:avLst/>
          </a:prstGeom>
          <a:solidFill>
            <a:schemeClr val="folHlink"/>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5400" b="1" dirty="0">
                <a:solidFill>
                  <a:srgbClr val="FF0000"/>
                </a:solidFill>
                <a:latin typeface="Times New Roman" panose="02020603050405020304" pitchFamily="18" charset="0"/>
                <a:ea typeface="隶书" panose="02010509060101010101" pitchFamily="49" charset="-122"/>
              </a:rPr>
              <a:t>PC</a:t>
            </a:r>
            <a:r>
              <a:rPr lang="zh-CN" altLang="en-US" sz="5400" dirty="0">
                <a:ea typeface="隶书" panose="02010509060101010101" pitchFamily="49" charset="-122"/>
              </a:rPr>
              <a:t>是个指路器，它指向哪</a:t>
            </a:r>
          </a:p>
          <a:p>
            <a:pPr eaLnBrk="1" hangingPunct="1"/>
            <a:r>
              <a:rPr lang="zh-CN" altLang="en-US" sz="5400" dirty="0">
                <a:ea typeface="隶书" panose="02010509060101010101" pitchFamily="49" charset="-122"/>
              </a:rPr>
              <a:t>儿，处理器就去哪儿。</a:t>
            </a:r>
          </a:p>
        </p:txBody>
      </p:sp>
      <p:sp>
        <p:nvSpPr>
          <p:cNvPr id="33816" name="Text Box 24"/>
          <p:cNvSpPr txBox="1">
            <a:spLocks noChangeArrowheads="1"/>
          </p:cNvSpPr>
          <p:nvPr/>
        </p:nvSpPr>
        <p:spPr bwMode="auto">
          <a:xfrm>
            <a:off x="2424113" y="2276475"/>
            <a:ext cx="7239000" cy="2635250"/>
          </a:xfrm>
          <a:prstGeom prst="rect">
            <a:avLst/>
          </a:prstGeom>
          <a:solidFill>
            <a:schemeClr val="folHlink"/>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5400">
                <a:ea typeface="隶书" panose="02010509060101010101" pitchFamily="49" charset="-122"/>
              </a:rPr>
              <a:t>从此可以知道，哪个程序占有了</a:t>
            </a:r>
            <a:r>
              <a:rPr lang="en-US" altLang="zh-CN" sz="4800" b="1">
                <a:solidFill>
                  <a:srgbClr val="FF0000"/>
                </a:solidFill>
                <a:latin typeface="Times New Roman" panose="02020603050405020304" pitchFamily="18" charset="0"/>
                <a:ea typeface="隶书" panose="02010509060101010101" pitchFamily="49" charset="-122"/>
              </a:rPr>
              <a:t>PC</a:t>
            </a:r>
            <a:r>
              <a:rPr lang="zh-CN" altLang="en-US" sz="5400">
                <a:ea typeface="隶书" panose="02010509060101010101" pitchFamily="49" charset="-122"/>
              </a:rPr>
              <a:t>，哪个程序就占有了处理器。</a:t>
            </a:r>
          </a:p>
        </p:txBody>
      </p:sp>
      <p:grpSp>
        <p:nvGrpSpPr>
          <p:cNvPr id="33819" name="Group 27"/>
          <p:cNvGrpSpPr/>
          <p:nvPr/>
        </p:nvGrpSpPr>
        <p:grpSpPr bwMode="auto">
          <a:xfrm>
            <a:off x="2667000" y="1905000"/>
            <a:ext cx="7239000" cy="3276600"/>
            <a:chOff x="768" y="1008"/>
            <a:chExt cx="4560" cy="2064"/>
          </a:xfrm>
        </p:grpSpPr>
        <p:sp>
          <p:nvSpPr>
            <p:cNvPr id="16392" name="Text Box 25"/>
            <p:cNvSpPr txBox="1">
              <a:spLocks noChangeArrowheads="1"/>
            </p:cNvSpPr>
            <p:nvPr/>
          </p:nvSpPr>
          <p:spPr bwMode="auto">
            <a:xfrm>
              <a:off x="768" y="1008"/>
              <a:ext cx="4560" cy="2064"/>
            </a:xfrm>
            <a:prstGeom prst="rect">
              <a:avLst/>
            </a:prstGeom>
            <a:solidFill>
              <a:schemeClr val="folHlink"/>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en-US" altLang="zh-CN" sz="5400">
                <a:ea typeface="隶书" panose="02010509060101010101" pitchFamily="49" charset="-122"/>
              </a:endParaRPr>
            </a:p>
            <a:p>
              <a:pPr eaLnBrk="1" hangingPunct="1"/>
              <a:r>
                <a:rPr lang="en-US" altLang="zh-CN" sz="5400">
                  <a:solidFill>
                    <a:srgbClr val="FF0000"/>
                  </a:solidFill>
                  <a:ea typeface="隶书" panose="02010509060101010101" pitchFamily="49" charset="-122"/>
                </a:rPr>
                <a:t>        </a:t>
              </a:r>
              <a:r>
                <a:rPr lang="en-US" altLang="zh-CN" sz="9600">
                  <a:ea typeface="隶书" panose="02010509060101010101" pitchFamily="49" charset="-122"/>
                </a:rPr>
                <a:t>= </a:t>
              </a:r>
              <a:r>
                <a:rPr lang="en-US" altLang="zh-CN" sz="9600" b="1">
                  <a:latin typeface="Times New Roman" panose="02020603050405020304" pitchFamily="18" charset="0"/>
                  <a:ea typeface="隶书" panose="02010509060101010101" pitchFamily="49" charset="-122"/>
                </a:rPr>
                <a:t>PC</a:t>
              </a:r>
            </a:p>
            <a:p>
              <a:pPr eaLnBrk="1" hangingPunct="1"/>
              <a:endParaRPr lang="en-US" altLang="zh-CN" sz="5400">
                <a:ea typeface="隶书" panose="02010509060101010101" pitchFamily="49" charset="-122"/>
              </a:endParaRPr>
            </a:p>
          </p:txBody>
        </p:sp>
        <p:sp>
          <p:nvSpPr>
            <p:cNvPr id="16393" name="Freeform 26"/>
            <p:cNvSpPr/>
            <p:nvPr/>
          </p:nvSpPr>
          <p:spPr bwMode="auto">
            <a:xfrm>
              <a:off x="1035" y="1688"/>
              <a:ext cx="837" cy="856"/>
            </a:xfrm>
            <a:custGeom>
              <a:avLst/>
              <a:gdLst>
                <a:gd name="T0" fmla="*/ 426 w 837"/>
                <a:gd name="T1" fmla="*/ 112 h 856"/>
                <a:gd name="T2" fmla="*/ 204 w 837"/>
                <a:gd name="T3" fmla="*/ 13 h 856"/>
                <a:gd name="T4" fmla="*/ 12 w 837"/>
                <a:gd name="T5" fmla="*/ 189 h 856"/>
                <a:gd name="T6" fmla="*/ 135 w 837"/>
                <a:gd name="T7" fmla="*/ 627 h 856"/>
                <a:gd name="T8" fmla="*/ 419 w 837"/>
                <a:gd name="T9" fmla="*/ 850 h 856"/>
                <a:gd name="T10" fmla="*/ 703 w 837"/>
                <a:gd name="T11" fmla="*/ 589 h 856"/>
                <a:gd name="T12" fmla="*/ 826 w 837"/>
                <a:gd name="T13" fmla="*/ 166 h 856"/>
                <a:gd name="T14" fmla="*/ 634 w 837"/>
                <a:gd name="T15" fmla="*/ 28 h 856"/>
                <a:gd name="T16" fmla="*/ 426 w 837"/>
                <a:gd name="T17" fmla="*/ 112 h 8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7" h="856">
                  <a:moveTo>
                    <a:pt x="426" y="112"/>
                  </a:moveTo>
                  <a:cubicBezTo>
                    <a:pt x="363" y="114"/>
                    <a:pt x="273" y="0"/>
                    <a:pt x="204" y="13"/>
                  </a:cubicBezTo>
                  <a:cubicBezTo>
                    <a:pt x="135" y="26"/>
                    <a:pt x="24" y="87"/>
                    <a:pt x="12" y="189"/>
                  </a:cubicBezTo>
                  <a:cubicBezTo>
                    <a:pt x="0" y="291"/>
                    <a:pt x="67" y="517"/>
                    <a:pt x="135" y="627"/>
                  </a:cubicBezTo>
                  <a:cubicBezTo>
                    <a:pt x="203" y="737"/>
                    <a:pt x="324" y="856"/>
                    <a:pt x="419" y="850"/>
                  </a:cubicBezTo>
                  <a:cubicBezTo>
                    <a:pt x="514" y="844"/>
                    <a:pt x="635" y="703"/>
                    <a:pt x="703" y="589"/>
                  </a:cubicBezTo>
                  <a:cubicBezTo>
                    <a:pt x="771" y="475"/>
                    <a:pt x="837" y="259"/>
                    <a:pt x="826" y="166"/>
                  </a:cubicBezTo>
                  <a:cubicBezTo>
                    <a:pt x="815" y="73"/>
                    <a:pt x="701" y="37"/>
                    <a:pt x="634" y="28"/>
                  </a:cubicBezTo>
                  <a:cubicBezTo>
                    <a:pt x="567" y="19"/>
                    <a:pt x="469" y="95"/>
                    <a:pt x="426" y="112"/>
                  </a:cubicBezTo>
                  <a:close/>
                </a:path>
              </a:pathLst>
            </a:custGeom>
            <a:solidFill>
              <a:srgbClr val="FF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33815" name="Text Box 23"/>
          <p:cNvSpPr txBox="1">
            <a:spLocks noChangeArrowheads="1"/>
          </p:cNvSpPr>
          <p:nvPr/>
        </p:nvSpPr>
        <p:spPr bwMode="auto">
          <a:xfrm>
            <a:off x="1828800" y="1676401"/>
            <a:ext cx="8489950" cy="3732213"/>
          </a:xfrm>
          <a:prstGeom prst="rect">
            <a:avLst/>
          </a:prstGeom>
          <a:solidFill>
            <a:srgbClr val="72FCEF"/>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en-US" altLang="zh-CN" sz="5400" b="1" dirty="0">
              <a:latin typeface="Times New Roman" panose="02020603050405020304" pitchFamily="18" charset="0"/>
              <a:ea typeface="隶书" panose="02010509060101010101" pitchFamily="49" charset="-122"/>
            </a:endParaRPr>
          </a:p>
          <a:p>
            <a:pPr eaLnBrk="1" hangingPunct="1"/>
            <a:r>
              <a:rPr lang="zh-CN" altLang="en-US" sz="5400" b="1" dirty="0">
                <a:latin typeface="Times New Roman" panose="02020603050405020304" pitchFamily="18" charset="0"/>
                <a:ea typeface="隶书" panose="02010509060101010101" pitchFamily="49" charset="-122"/>
              </a:rPr>
              <a:t>深刻地理解</a:t>
            </a:r>
            <a:r>
              <a:rPr lang="en-US" altLang="zh-CN" sz="7200" b="1" dirty="0">
                <a:solidFill>
                  <a:srgbClr val="FF0000"/>
                </a:solidFill>
                <a:latin typeface="Times New Roman" panose="02020603050405020304" pitchFamily="18" charset="0"/>
                <a:ea typeface="隶书" panose="02010509060101010101" pitchFamily="49" charset="-122"/>
              </a:rPr>
              <a:t>PC</a:t>
            </a:r>
            <a:r>
              <a:rPr lang="zh-CN" altLang="en-US" sz="5400" dirty="0">
                <a:ea typeface="隶书" panose="02010509060101010101" pitchFamily="49" charset="-122"/>
              </a:rPr>
              <a:t>是理解系统</a:t>
            </a:r>
          </a:p>
          <a:p>
            <a:pPr eaLnBrk="1" hangingPunct="1"/>
            <a:r>
              <a:rPr lang="zh-CN" altLang="en-US" sz="5400" dirty="0">
                <a:ea typeface="隶书" panose="02010509060101010101" pitchFamily="49" charset="-122"/>
              </a:rPr>
              <a:t>进行程序切换动作的关键。</a:t>
            </a:r>
          </a:p>
          <a:p>
            <a:pPr eaLnBrk="1" hangingPunct="1"/>
            <a:endParaRPr lang="en-US" altLang="zh-CN" sz="5400" dirty="0">
              <a:ea typeface="隶书" panose="02010509060101010101" pitchFamily="49" charset="-122"/>
            </a:endParaRPr>
          </a:p>
        </p:txBody>
      </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3816"/>
                                        </p:tgtEl>
                                        <p:attrNameLst>
                                          <p:attrName>style.visibility</p:attrName>
                                        </p:attrNameLst>
                                      </p:cBhvr>
                                      <p:to>
                                        <p:strVal val="visible"/>
                                      </p:to>
                                    </p:set>
                                    <p:anim calcmode="lin" valueType="num">
                                      <p:cBhvr additive="base">
                                        <p:cTn id="7" dur="500" fill="hold"/>
                                        <p:tgtEl>
                                          <p:spTgt spid="33816"/>
                                        </p:tgtEl>
                                        <p:attrNameLst>
                                          <p:attrName>ppt_x</p:attrName>
                                        </p:attrNameLst>
                                      </p:cBhvr>
                                      <p:tavLst>
                                        <p:tav tm="0">
                                          <p:val>
                                            <p:strVal val="0-#ppt_w/2"/>
                                          </p:val>
                                        </p:tav>
                                        <p:tav tm="100000">
                                          <p:val>
                                            <p:strVal val="#ppt_x"/>
                                          </p:val>
                                        </p:tav>
                                      </p:tavLst>
                                    </p:anim>
                                    <p:anim calcmode="lin" valueType="num">
                                      <p:cBhvr additive="base">
                                        <p:cTn id="8" dur="500" fill="hold"/>
                                        <p:tgtEl>
                                          <p:spTgt spid="338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3819"/>
                                        </p:tgtEl>
                                        <p:attrNameLst>
                                          <p:attrName>style.visibility</p:attrName>
                                        </p:attrNameLst>
                                      </p:cBhvr>
                                      <p:to>
                                        <p:strVal val="visible"/>
                                      </p:to>
                                    </p:set>
                                    <p:anim calcmode="lin" valueType="num">
                                      <p:cBhvr additive="base">
                                        <p:cTn id="13" dur="500" fill="hold"/>
                                        <p:tgtEl>
                                          <p:spTgt spid="33819"/>
                                        </p:tgtEl>
                                        <p:attrNameLst>
                                          <p:attrName>ppt_x</p:attrName>
                                        </p:attrNameLst>
                                      </p:cBhvr>
                                      <p:tavLst>
                                        <p:tav tm="0">
                                          <p:val>
                                            <p:strVal val="0-#ppt_w/2"/>
                                          </p:val>
                                        </p:tav>
                                        <p:tav tm="100000">
                                          <p:val>
                                            <p:strVal val="#ppt_x"/>
                                          </p:val>
                                        </p:tav>
                                      </p:tavLst>
                                    </p:anim>
                                    <p:anim calcmode="lin" valueType="num">
                                      <p:cBhvr additive="base">
                                        <p:cTn id="14" dur="500" fill="hold"/>
                                        <p:tgtEl>
                                          <p:spTgt spid="3381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3815"/>
                                        </p:tgtEl>
                                        <p:attrNameLst>
                                          <p:attrName>style.visibility</p:attrName>
                                        </p:attrNameLst>
                                      </p:cBhvr>
                                      <p:to>
                                        <p:strVal val="visible"/>
                                      </p:to>
                                    </p:set>
                                    <p:anim calcmode="lin" valueType="num">
                                      <p:cBhvr additive="base">
                                        <p:cTn id="19" dur="500" fill="hold"/>
                                        <p:tgtEl>
                                          <p:spTgt spid="33815"/>
                                        </p:tgtEl>
                                        <p:attrNameLst>
                                          <p:attrName>ppt_x</p:attrName>
                                        </p:attrNameLst>
                                      </p:cBhvr>
                                      <p:tavLst>
                                        <p:tav tm="0">
                                          <p:val>
                                            <p:strVal val="0-#ppt_w/2"/>
                                          </p:val>
                                        </p:tav>
                                        <p:tav tm="100000">
                                          <p:val>
                                            <p:strVal val="#ppt_x"/>
                                          </p:val>
                                        </p:tav>
                                      </p:tavLst>
                                    </p:anim>
                                    <p:anim calcmode="lin" valueType="num">
                                      <p:cBhvr additive="base">
                                        <p:cTn id="20" dur="500" fill="hold"/>
                                        <p:tgtEl>
                                          <p:spTgt spid="338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16" grpId="0" animBg="1" autoUpdateAnimBg="0"/>
      <p:bldP spid="33815" grpId="0" animBg="1"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10" name="Group 12"/>
          <p:cNvGrpSpPr/>
          <p:nvPr/>
        </p:nvGrpSpPr>
        <p:grpSpPr bwMode="auto">
          <a:xfrm>
            <a:off x="2667000" y="2362200"/>
            <a:ext cx="7239000" cy="2635250"/>
            <a:chOff x="720" y="1488"/>
            <a:chExt cx="4560" cy="1660"/>
          </a:xfrm>
        </p:grpSpPr>
        <p:sp>
          <p:nvSpPr>
            <p:cNvPr id="17414" name="Text Box 10"/>
            <p:cNvSpPr txBox="1">
              <a:spLocks noChangeArrowheads="1"/>
            </p:cNvSpPr>
            <p:nvPr/>
          </p:nvSpPr>
          <p:spPr bwMode="auto">
            <a:xfrm>
              <a:off x="720" y="1488"/>
              <a:ext cx="4560" cy="1660"/>
            </a:xfrm>
            <a:prstGeom prst="rect">
              <a:avLst/>
            </a:prstGeom>
            <a:solidFill>
              <a:schemeClr val="folHlink"/>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5400">
                  <a:ea typeface="隶书" panose="02010509060101010101" pitchFamily="49" charset="-122"/>
                </a:rPr>
                <a:t>所谓切换就是：</a:t>
              </a:r>
            </a:p>
            <a:p>
              <a:pPr eaLnBrk="1" hangingPunct="1"/>
              <a:r>
                <a:rPr lang="en-US" altLang="zh-CN" sz="5400">
                  <a:ea typeface="隶书" panose="02010509060101010101" pitchFamily="49" charset="-122"/>
                </a:rPr>
                <a:t>PC     </a:t>
              </a:r>
              <a:r>
                <a:rPr lang="zh-CN" altLang="en-US" sz="5400">
                  <a:ea typeface="隶书" panose="02010509060101010101" pitchFamily="49" charset="-122"/>
                </a:rPr>
                <a:t>目标地址</a:t>
              </a:r>
            </a:p>
            <a:p>
              <a:pPr eaLnBrk="1" hangingPunct="1"/>
              <a:endParaRPr lang="en-US" altLang="zh-CN" sz="5400">
                <a:ea typeface="隶书" panose="02010509060101010101" pitchFamily="49" charset="-122"/>
              </a:endParaRPr>
            </a:p>
          </p:txBody>
        </p:sp>
        <p:sp>
          <p:nvSpPr>
            <p:cNvPr id="17415" name="AutoShape 11"/>
            <p:cNvSpPr>
              <a:spLocks noChangeArrowheads="1"/>
            </p:cNvSpPr>
            <p:nvPr/>
          </p:nvSpPr>
          <p:spPr bwMode="auto">
            <a:xfrm flipH="1">
              <a:off x="1344" y="2208"/>
              <a:ext cx="480" cy="240"/>
            </a:xfrm>
            <a:prstGeom prst="rightArrow">
              <a:avLst>
                <a:gd name="adj1" fmla="val 50000"/>
                <a:gd name="adj2" fmla="val 50000"/>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17411" name="Text Box 2"/>
          <p:cNvSpPr txBox="1">
            <a:spLocks noChangeArrowheads="1"/>
          </p:cNvSpPr>
          <p:nvPr/>
        </p:nvSpPr>
        <p:spPr bwMode="auto">
          <a:xfrm>
            <a:off x="2559050" y="481013"/>
            <a:ext cx="3716338"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5400">
                <a:solidFill>
                  <a:srgbClr val="990033"/>
                </a:solidFill>
                <a:ea typeface="隶书" panose="02010509060101010101" pitchFamily="49" charset="-122"/>
              </a:rPr>
              <a:t>如何操作</a:t>
            </a:r>
            <a:r>
              <a:rPr lang="en-US" altLang="zh-CN" sz="5400">
                <a:solidFill>
                  <a:srgbClr val="990033"/>
                </a:solidFill>
                <a:ea typeface="隶书" panose="02010509060101010101" pitchFamily="49" charset="-122"/>
              </a:rPr>
              <a:t>PC</a:t>
            </a:r>
          </a:p>
        </p:txBody>
      </p:sp>
      <p:sp>
        <p:nvSpPr>
          <p:cNvPr id="34819" name="Text Box 3"/>
          <p:cNvSpPr txBox="1">
            <a:spLocks noChangeArrowheads="1"/>
          </p:cNvSpPr>
          <p:nvPr/>
        </p:nvSpPr>
        <p:spPr bwMode="auto">
          <a:xfrm>
            <a:off x="2667000" y="2057401"/>
            <a:ext cx="7239000" cy="3457575"/>
          </a:xfrm>
          <a:prstGeom prst="rect">
            <a:avLst/>
          </a:prstGeom>
          <a:solidFill>
            <a:schemeClr val="folHlink"/>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5400">
                <a:ea typeface="隶书" panose="02010509060101010101" pitchFamily="49" charset="-122"/>
              </a:rPr>
              <a:t>指令：</a:t>
            </a:r>
          </a:p>
          <a:p>
            <a:pPr eaLnBrk="1" hangingPunct="1"/>
            <a:r>
              <a:rPr lang="zh-CN" altLang="en-US" sz="5400">
                <a:ea typeface="隶书" panose="02010509060101010101" pitchFamily="49" charset="-122"/>
              </a:rPr>
              <a:t>不同的计算机类型的指令是不同的。</a:t>
            </a:r>
          </a:p>
          <a:p>
            <a:pPr eaLnBrk="1" hangingPunct="1"/>
            <a:endParaRPr lang="en-US" altLang="zh-CN" sz="5400">
              <a:ea typeface="隶书" panose="02010509060101010101" pitchFamily="49" charset="-122"/>
            </a:endParaRPr>
          </a:p>
        </p:txBody>
      </p:sp>
      <p:sp>
        <p:nvSpPr>
          <p:cNvPr id="34820" name="Text Box 4"/>
          <p:cNvSpPr txBox="1">
            <a:spLocks noChangeArrowheads="1"/>
          </p:cNvSpPr>
          <p:nvPr/>
        </p:nvSpPr>
        <p:spPr bwMode="auto">
          <a:xfrm>
            <a:off x="2438401" y="381000"/>
            <a:ext cx="7389813" cy="5924550"/>
          </a:xfrm>
          <a:prstGeom prst="rect">
            <a:avLst/>
          </a:prstGeom>
          <a:solidFill>
            <a:schemeClr val="folHlink"/>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buFontTx/>
              <a:buChar char="•"/>
            </a:pPr>
            <a:r>
              <a:rPr lang="zh-CN" altLang="en-US" sz="5400" b="1">
                <a:latin typeface="Times New Roman" panose="02020603050405020304" pitchFamily="18" charset="0"/>
                <a:ea typeface="隶书" panose="02010509060101010101" pitchFamily="49" charset="-122"/>
              </a:rPr>
              <a:t>数据传送指令</a:t>
            </a:r>
          </a:p>
          <a:p>
            <a:pPr eaLnBrk="1" hangingPunct="1">
              <a:buFontTx/>
              <a:buChar char="•"/>
            </a:pPr>
            <a:endParaRPr lang="zh-CN" altLang="en-US" sz="5400" b="1">
              <a:latin typeface="Times New Roman" panose="02020603050405020304" pitchFamily="18" charset="0"/>
              <a:ea typeface="隶书" panose="02010509060101010101" pitchFamily="49" charset="-122"/>
            </a:endParaRPr>
          </a:p>
          <a:p>
            <a:pPr eaLnBrk="1" hangingPunct="1">
              <a:buFontTx/>
              <a:buChar char="•"/>
            </a:pPr>
            <a:r>
              <a:rPr lang="zh-CN" altLang="en-US" sz="5400" b="1">
                <a:latin typeface="Times New Roman" panose="02020603050405020304" pitchFamily="18" charset="0"/>
                <a:ea typeface="隶书" panose="02010509060101010101" pitchFamily="49" charset="-122"/>
              </a:rPr>
              <a:t>子程序返回指令（</a:t>
            </a:r>
            <a:r>
              <a:rPr lang="zh-CN" altLang="en-US" sz="5400" b="1">
                <a:solidFill>
                  <a:srgbClr val="FF0000"/>
                </a:solidFill>
                <a:latin typeface="Times New Roman" panose="02020603050405020304" pitchFamily="18" charset="0"/>
                <a:ea typeface="隶书" panose="02010509060101010101" pitchFamily="49" charset="-122"/>
              </a:rPr>
              <a:t>由堆</a:t>
            </a:r>
          </a:p>
          <a:p>
            <a:pPr eaLnBrk="1" hangingPunct="1"/>
            <a:r>
              <a:rPr lang="zh-CN" altLang="en-US" sz="5400" b="1">
                <a:solidFill>
                  <a:srgbClr val="FF0000"/>
                </a:solidFill>
                <a:latin typeface="Times New Roman" panose="02020603050405020304" pitchFamily="18" charset="0"/>
                <a:ea typeface="隶书" panose="02010509060101010101" pitchFamily="49" charset="-122"/>
              </a:rPr>
              <a:t>栈弹出</a:t>
            </a:r>
            <a:r>
              <a:rPr lang="zh-CN" altLang="en-US" sz="5400" b="1">
                <a:latin typeface="Times New Roman" panose="02020603050405020304" pitchFamily="18" charset="0"/>
                <a:ea typeface="隶书" panose="02010509060101010101" pitchFamily="49" charset="-122"/>
              </a:rPr>
              <a:t>）</a:t>
            </a:r>
          </a:p>
          <a:p>
            <a:pPr eaLnBrk="1" hangingPunct="1"/>
            <a:endParaRPr lang="zh-CN" altLang="en-US" sz="5400" b="1">
              <a:latin typeface="Times New Roman" panose="02020603050405020304" pitchFamily="18" charset="0"/>
              <a:ea typeface="隶书" panose="02010509060101010101" pitchFamily="49" charset="-122"/>
            </a:endParaRPr>
          </a:p>
          <a:p>
            <a:pPr eaLnBrk="1" hangingPunct="1">
              <a:buFontTx/>
              <a:buChar char="•"/>
            </a:pPr>
            <a:r>
              <a:rPr lang="zh-CN" altLang="en-US" sz="5400" b="1">
                <a:latin typeface="Times New Roman" panose="02020603050405020304" pitchFamily="18" charset="0"/>
                <a:ea typeface="隶书" panose="02010509060101010101" pitchFamily="49" charset="-122"/>
              </a:rPr>
              <a:t>中断服务程序返回指令</a:t>
            </a:r>
          </a:p>
          <a:p>
            <a:pPr eaLnBrk="1" hangingPunct="1"/>
            <a:r>
              <a:rPr lang="zh-CN" altLang="en-US" sz="5400" b="1">
                <a:latin typeface="Times New Roman" panose="02020603050405020304" pitchFamily="18" charset="0"/>
                <a:ea typeface="隶书" panose="02010509060101010101" pitchFamily="49" charset="-122"/>
              </a:rPr>
              <a:t>（</a:t>
            </a:r>
            <a:r>
              <a:rPr lang="zh-CN" altLang="en-US" sz="5400" b="1">
                <a:solidFill>
                  <a:srgbClr val="FF0000"/>
                </a:solidFill>
                <a:latin typeface="Times New Roman" panose="02020603050405020304" pitchFamily="18" charset="0"/>
                <a:ea typeface="隶书" panose="02010509060101010101" pitchFamily="49" charset="-122"/>
              </a:rPr>
              <a:t>由堆栈弹出</a:t>
            </a:r>
            <a:r>
              <a:rPr lang="zh-CN" altLang="en-US" sz="5400" b="1">
                <a:latin typeface="Times New Roman" panose="02020603050405020304" pitchFamily="18" charset="0"/>
                <a:ea typeface="隶书" panose="02010509060101010101" pitchFamily="49" charset="-122"/>
              </a:rPr>
              <a:t>）</a:t>
            </a: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4819"/>
                                        </p:tgtEl>
                                        <p:attrNameLst>
                                          <p:attrName>style.visibility</p:attrName>
                                        </p:attrNameLst>
                                      </p:cBhvr>
                                      <p:to>
                                        <p:strVal val="visible"/>
                                      </p:to>
                                    </p:set>
                                    <p:anim calcmode="lin" valueType="num">
                                      <p:cBhvr additive="base">
                                        <p:cTn id="7" dur="500" fill="hold"/>
                                        <p:tgtEl>
                                          <p:spTgt spid="34819"/>
                                        </p:tgtEl>
                                        <p:attrNameLst>
                                          <p:attrName>ppt_x</p:attrName>
                                        </p:attrNameLst>
                                      </p:cBhvr>
                                      <p:tavLst>
                                        <p:tav tm="0">
                                          <p:val>
                                            <p:strVal val="0-#ppt_w/2"/>
                                          </p:val>
                                        </p:tav>
                                        <p:tav tm="100000">
                                          <p:val>
                                            <p:strVal val="#ppt_x"/>
                                          </p:val>
                                        </p:tav>
                                      </p:tavLst>
                                    </p:anim>
                                    <p:anim calcmode="lin" valueType="num">
                                      <p:cBhvr additive="base">
                                        <p:cTn id="8" dur="500" fill="hold"/>
                                        <p:tgtEl>
                                          <p:spTgt spid="348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4820"/>
                                        </p:tgtEl>
                                        <p:attrNameLst>
                                          <p:attrName>style.visibility</p:attrName>
                                        </p:attrNameLst>
                                      </p:cBhvr>
                                      <p:to>
                                        <p:strVal val="visible"/>
                                      </p:to>
                                    </p:set>
                                    <p:anim calcmode="lin" valueType="num">
                                      <p:cBhvr additive="base">
                                        <p:cTn id="13" dur="500" fill="hold"/>
                                        <p:tgtEl>
                                          <p:spTgt spid="34820"/>
                                        </p:tgtEl>
                                        <p:attrNameLst>
                                          <p:attrName>ppt_x</p:attrName>
                                        </p:attrNameLst>
                                      </p:cBhvr>
                                      <p:tavLst>
                                        <p:tav tm="0">
                                          <p:val>
                                            <p:strVal val="0-#ppt_w/2"/>
                                          </p:val>
                                        </p:tav>
                                        <p:tav tm="100000">
                                          <p:val>
                                            <p:strVal val="#ppt_x"/>
                                          </p:val>
                                        </p:tav>
                                      </p:tavLst>
                                    </p:anim>
                                    <p:anim calcmode="lin" valueType="num">
                                      <p:cBhvr additive="base">
                                        <p:cTn id="14" dur="500" fill="hold"/>
                                        <p:tgtEl>
                                          <p:spTgt spid="348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animBg="1" autoUpdateAnimBg="0"/>
      <p:bldP spid="34820" grpId="0" animBg="1"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ext Box 1026"/>
          <p:cNvSpPr txBox="1">
            <a:spLocks noChangeArrowheads="1"/>
          </p:cNvSpPr>
          <p:nvPr/>
        </p:nvSpPr>
        <p:spPr bwMode="auto">
          <a:xfrm>
            <a:off x="1581150" y="0"/>
            <a:ext cx="1562100" cy="9144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5400" b="1" dirty="0">
                <a:latin typeface="Times New Roman" panose="02020603050405020304" pitchFamily="18" charset="0"/>
                <a:ea typeface="隶书" panose="02010509060101010101" pitchFamily="49" charset="-122"/>
              </a:rPr>
              <a:t>小结</a:t>
            </a:r>
          </a:p>
        </p:txBody>
      </p:sp>
      <p:sp>
        <p:nvSpPr>
          <p:cNvPr id="95235" name="Text Box 1027"/>
          <p:cNvSpPr txBox="1">
            <a:spLocks noChangeArrowheads="1"/>
          </p:cNvSpPr>
          <p:nvPr/>
        </p:nvSpPr>
        <p:spPr bwMode="auto">
          <a:xfrm>
            <a:off x="2362200" y="1676401"/>
            <a:ext cx="7315200" cy="3457575"/>
          </a:xfrm>
          <a:prstGeom prst="rect">
            <a:avLst/>
          </a:prstGeom>
          <a:solidFill>
            <a:schemeClr val="folHlink"/>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5400" b="1">
                <a:latin typeface="Times New Roman" panose="02020603050405020304" pitchFamily="18" charset="0"/>
                <a:ea typeface="隶书" panose="02010509060101010101" pitchFamily="49" charset="-122"/>
              </a:rPr>
              <a:t>系统是通过把待运行程序的地址赋予程序计数器</a:t>
            </a:r>
            <a:r>
              <a:rPr lang="en-US" altLang="zh-CN" sz="5400" b="1">
                <a:solidFill>
                  <a:srgbClr val="FF0000"/>
                </a:solidFill>
                <a:latin typeface="Times New Roman" panose="02020603050405020304" pitchFamily="18" charset="0"/>
                <a:ea typeface="隶书" panose="02010509060101010101" pitchFamily="49" charset="-122"/>
              </a:rPr>
              <a:t>PC</a:t>
            </a:r>
            <a:r>
              <a:rPr lang="zh-CN" altLang="en-US" sz="5400" b="1">
                <a:latin typeface="Times New Roman" panose="02020603050405020304" pitchFamily="18" charset="0"/>
                <a:ea typeface="隶书" panose="02010509060101010101" pitchFamily="49" charset="-122"/>
              </a:rPr>
              <a:t>来实现程序的切换的。</a:t>
            </a: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5234"/>
                                        </p:tgtEl>
                                        <p:attrNameLst>
                                          <p:attrName>style.visibility</p:attrName>
                                        </p:attrNameLst>
                                      </p:cBhvr>
                                      <p:to>
                                        <p:strVal val="visible"/>
                                      </p:to>
                                    </p:set>
                                    <p:anim calcmode="lin" valueType="num">
                                      <p:cBhvr additive="base">
                                        <p:cTn id="7" dur="500" fill="hold"/>
                                        <p:tgtEl>
                                          <p:spTgt spid="95234"/>
                                        </p:tgtEl>
                                        <p:attrNameLst>
                                          <p:attrName>ppt_x</p:attrName>
                                        </p:attrNameLst>
                                      </p:cBhvr>
                                      <p:tavLst>
                                        <p:tav tm="0">
                                          <p:val>
                                            <p:strVal val="0-#ppt_w/2"/>
                                          </p:val>
                                        </p:tav>
                                        <p:tav tm="100000">
                                          <p:val>
                                            <p:strVal val="#ppt_x"/>
                                          </p:val>
                                        </p:tav>
                                      </p:tavLst>
                                    </p:anim>
                                    <p:anim calcmode="lin" valueType="num">
                                      <p:cBhvr additive="base">
                                        <p:cTn id="8" dur="500" fill="hold"/>
                                        <p:tgtEl>
                                          <p:spTgt spid="9523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5235"/>
                                        </p:tgtEl>
                                        <p:attrNameLst>
                                          <p:attrName>style.visibility</p:attrName>
                                        </p:attrNameLst>
                                      </p:cBhvr>
                                      <p:to>
                                        <p:strVal val="visible"/>
                                      </p:to>
                                    </p:set>
                                    <p:anim calcmode="lin" valueType="num">
                                      <p:cBhvr additive="base">
                                        <p:cTn id="13" dur="500" fill="hold"/>
                                        <p:tgtEl>
                                          <p:spTgt spid="95235"/>
                                        </p:tgtEl>
                                        <p:attrNameLst>
                                          <p:attrName>ppt_x</p:attrName>
                                        </p:attrNameLst>
                                      </p:cBhvr>
                                      <p:tavLst>
                                        <p:tav tm="0">
                                          <p:val>
                                            <p:strVal val="0-#ppt_w/2"/>
                                          </p:val>
                                        </p:tav>
                                        <p:tav tm="100000">
                                          <p:val>
                                            <p:strVal val="#ppt_x"/>
                                          </p:val>
                                        </p:tav>
                                      </p:tavLst>
                                    </p:anim>
                                    <p:anim calcmode="lin" valueType="num">
                                      <p:cBhvr additive="base">
                                        <p:cTn id="14" dur="500" fill="hold"/>
                                        <p:tgtEl>
                                          <p:spTgt spid="952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4" grpId="0" autoUpdateAnimBg="0"/>
      <p:bldP spid="95235" grpId="0" animBg="1"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577403" y="96444"/>
            <a:ext cx="4419600" cy="869471"/>
          </a:xfrm>
          <a:noFill/>
        </p:spPr>
        <p:txBody>
          <a:bodyPr/>
          <a:lstStyle/>
          <a:p>
            <a:r>
              <a:rPr lang="zh-CN" altLang="en-US" dirty="0"/>
              <a:t>嵌入式操作系统</a:t>
            </a:r>
          </a:p>
        </p:txBody>
      </p:sp>
      <p:sp>
        <p:nvSpPr>
          <p:cNvPr id="21507" name="Rectangle 3"/>
          <p:cNvSpPr>
            <a:spLocks noGrp="1" noChangeArrowheads="1"/>
          </p:cNvSpPr>
          <p:nvPr>
            <p:ph idx="1"/>
          </p:nvPr>
        </p:nvSpPr>
        <p:spPr>
          <a:xfrm>
            <a:off x="1981200" y="1600201"/>
            <a:ext cx="8229600" cy="669925"/>
          </a:xfrm>
          <a:noFill/>
        </p:spPr>
        <p:txBody>
          <a:bodyPr/>
          <a:lstStyle/>
          <a:p>
            <a:r>
              <a:rPr lang="zh-CN" altLang="en-US"/>
              <a:t>概述</a:t>
            </a:r>
          </a:p>
        </p:txBody>
      </p:sp>
      <p:sp>
        <p:nvSpPr>
          <p:cNvPr id="21508" name="Text Box 4"/>
          <p:cNvSpPr txBox="1">
            <a:spLocks noChangeArrowheads="1"/>
          </p:cNvSpPr>
          <p:nvPr/>
        </p:nvSpPr>
        <p:spPr bwMode="auto">
          <a:xfrm>
            <a:off x="1050877" y="2411749"/>
            <a:ext cx="9689911"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3200" dirty="0">
                <a:latin typeface="Times New Roman" panose="02020603050405020304" pitchFamily="18" charset="0"/>
                <a:ea typeface="华文新魏" panose="02010800040101010101" pitchFamily="2" charset="-122"/>
              </a:rPr>
              <a:t>        </a:t>
            </a:r>
            <a:r>
              <a:rPr kumimoji="1" lang="zh-CN" altLang="en-US" sz="3200" dirty="0">
                <a:latin typeface="Times New Roman" panose="02020603050405020304" pitchFamily="18" charset="0"/>
                <a:ea typeface="华文新魏" panose="02010800040101010101" pitchFamily="2" charset="-122"/>
              </a:rPr>
              <a:t>计算机系统由硬件和软件组成，在发展初期没有操作系统这个概念，用户使用</a:t>
            </a:r>
            <a:r>
              <a:rPr kumimoji="1" lang="zh-CN" altLang="en-US" sz="3200" dirty="0">
                <a:solidFill>
                  <a:srgbClr val="00B050"/>
                </a:solidFill>
                <a:latin typeface="Times New Roman" panose="02020603050405020304" pitchFamily="18" charset="0"/>
                <a:ea typeface="华文新魏" panose="02010800040101010101" pitchFamily="2" charset="-122"/>
              </a:rPr>
              <a:t>监控程序</a:t>
            </a:r>
            <a:r>
              <a:rPr kumimoji="1" lang="zh-CN" altLang="en-US" sz="3200" dirty="0">
                <a:latin typeface="Times New Roman" panose="02020603050405020304" pitchFamily="18" charset="0"/>
                <a:ea typeface="华文新魏" panose="02010800040101010101" pitchFamily="2" charset="-122"/>
              </a:rPr>
              <a:t>来使用计算机。随着计算机技术的发展，计算机系统的硬件、软件资源也愈来愈丰富，监控程序已不能适应计算机应用的要求。于是在</a:t>
            </a:r>
            <a:r>
              <a:rPr kumimoji="1" lang="zh-CN" altLang="en-US" sz="3200" dirty="0">
                <a:solidFill>
                  <a:srgbClr val="FF0000"/>
                </a:solidFill>
                <a:latin typeface="Times New Roman" panose="02020603050405020304" pitchFamily="18" charset="0"/>
                <a:ea typeface="华文新魏" panose="02010800040101010101" pitchFamily="2" charset="-122"/>
              </a:rPr>
              <a:t>六十年代</a:t>
            </a:r>
            <a:r>
              <a:rPr kumimoji="1" lang="zh-CN" altLang="en-US" sz="3200" dirty="0">
                <a:latin typeface="Times New Roman" panose="02020603050405020304" pitchFamily="18" charset="0"/>
                <a:ea typeface="华文新魏" panose="02010800040101010101" pitchFamily="2" charset="-122"/>
              </a:rPr>
              <a:t>中期监控程序又进一步发展形成了</a:t>
            </a:r>
            <a:r>
              <a:rPr kumimoji="1" lang="zh-CN" altLang="en-US" sz="3200" dirty="0">
                <a:solidFill>
                  <a:srgbClr val="0070C0"/>
                </a:solidFill>
                <a:latin typeface="Times New Roman" panose="02020603050405020304" pitchFamily="18" charset="0"/>
                <a:ea typeface="华文新魏" panose="02010800040101010101" pitchFamily="2" charset="-122"/>
              </a:rPr>
              <a:t>操作系统</a:t>
            </a:r>
            <a:r>
              <a:rPr kumimoji="1" lang="en-US" altLang="zh-CN" sz="3200" dirty="0">
                <a:latin typeface="Times New Roman" panose="02020603050405020304" pitchFamily="18" charset="0"/>
                <a:ea typeface="华文新魏" panose="02010800040101010101" pitchFamily="2" charset="-122"/>
              </a:rPr>
              <a:t>(Operating System)</a:t>
            </a:r>
            <a:r>
              <a:rPr kumimoji="1" lang="zh-CN" altLang="en-US" sz="3200" dirty="0">
                <a:latin typeface="Times New Roman" panose="02020603050405020304" pitchFamily="18" charset="0"/>
                <a:ea typeface="华文新魏" panose="02010800040101010101" pitchFamily="2" charset="-122"/>
              </a:rPr>
              <a:t>。发展到现在，广泛使用的有</a:t>
            </a:r>
            <a:r>
              <a:rPr kumimoji="1" lang="zh-CN" altLang="en-US" sz="3200" dirty="0">
                <a:solidFill>
                  <a:srgbClr val="00B050"/>
                </a:solidFill>
                <a:latin typeface="Times New Roman" panose="02020603050405020304" pitchFamily="18" charset="0"/>
                <a:ea typeface="华文新魏" panose="02010800040101010101" pitchFamily="2" charset="-122"/>
              </a:rPr>
              <a:t>三种</a:t>
            </a:r>
            <a:r>
              <a:rPr kumimoji="1" lang="zh-CN" altLang="en-US" sz="3200" dirty="0">
                <a:latin typeface="Times New Roman" panose="02020603050405020304" pitchFamily="18" charset="0"/>
                <a:ea typeface="华文新魏" panose="02010800040101010101" pitchFamily="2" charset="-122"/>
              </a:rPr>
              <a:t>操作系统即</a:t>
            </a:r>
            <a:r>
              <a:rPr kumimoji="1" lang="zh-CN" altLang="en-US" sz="3200" dirty="0">
                <a:solidFill>
                  <a:srgbClr val="FF0000"/>
                </a:solidFill>
                <a:latin typeface="Times New Roman" panose="02020603050405020304" pitchFamily="18" charset="0"/>
                <a:ea typeface="华文新魏" panose="02010800040101010101" pitchFamily="2" charset="-122"/>
              </a:rPr>
              <a:t>多道批处理操作系统、分时操作系统以及实时操作系统</a:t>
            </a:r>
            <a:r>
              <a:rPr kumimoji="1" lang="zh-CN" altLang="en-US" sz="3200" dirty="0">
                <a:latin typeface="Times New Roman" panose="02020603050405020304" pitchFamily="18" charset="0"/>
                <a:ea typeface="华文新魏" panose="02010800040101010101"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anim calcmode="lin" valueType="num">
                                      <p:cBhvr additive="base">
                                        <p:cTn id="7" dur="500" fill="hold"/>
                                        <p:tgtEl>
                                          <p:spTgt spid="2150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1507">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21508"/>
                                        </p:tgtEl>
                                        <p:attrNameLst>
                                          <p:attrName>style.visibility</p:attrName>
                                        </p:attrNameLst>
                                      </p:cBhvr>
                                      <p:to>
                                        <p:strVal val="visible"/>
                                      </p:to>
                                    </p:set>
                                    <p:animEffect transition="in" filter="slide(fromBottom)">
                                      <p:cBhvr>
                                        <p:cTn id="12" dur="5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build="p" autoUpdateAnimBg="0" advAuto="0"/>
      <p:bldP spid="21508"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926688" y="137934"/>
            <a:ext cx="3968839" cy="851393"/>
          </a:xfrm>
          <a:noFill/>
        </p:spPr>
        <p:txBody>
          <a:bodyPr/>
          <a:lstStyle/>
          <a:p>
            <a:r>
              <a:rPr lang="en-US" altLang="zh-CN" dirty="0"/>
              <a:t> </a:t>
            </a:r>
            <a:r>
              <a:rPr lang="zh-CN" altLang="en-US" dirty="0"/>
              <a:t>嵌入式操作系统</a:t>
            </a:r>
          </a:p>
        </p:txBody>
      </p:sp>
      <p:sp>
        <p:nvSpPr>
          <p:cNvPr id="22531" name="Rectangle 3"/>
          <p:cNvSpPr>
            <a:spLocks noGrp="1" noChangeArrowheads="1"/>
          </p:cNvSpPr>
          <p:nvPr>
            <p:ph idx="1"/>
          </p:nvPr>
        </p:nvSpPr>
        <p:spPr>
          <a:xfrm>
            <a:off x="1175983" y="1522848"/>
            <a:ext cx="8229600" cy="669925"/>
          </a:xfrm>
          <a:noFill/>
        </p:spPr>
        <p:txBody>
          <a:bodyPr/>
          <a:lstStyle/>
          <a:p>
            <a:r>
              <a:rPr lang="zh-CN" altLang="en-US" dirty="0"/>
              <a:t>概述</a:t>
            </a:r>
          </a:p>
        </p:txBody>
      </p:sp>
      <p:grpSp>
        <p:nvGrpSpPr>
          <p:cNvPr id="22532" name="Group 4"/>
          <p:cNvGrpSpPr/>
          <p:nvPr/>
        </p:nvGrpSpPr>
        <p:grpSpPr bwMode="auto">
          <a:xfrm>
            <a:off x="2676024" y="2936091"/>
            <a:ext cx="3816350" cy="1728787"/>
            <a:chOff x="975" y="2296"/>
            <a:chExt cx="2404" cy="1089"/>
          </a:xfrm>
        </p:grpSpPr>
        <p:sp>
          <p:nvSpPr>
            <p:cNvPr id="22533" name="Line 5"/>
            <p:cNvSpPr>
              <a:spLocks noChangeShapeType="1"/>
            </p:cNvSpPr>
            <p:nvPr/>
          </p:nvSpPr>
          <p:spPr bwMode="auto">
            <a:xfrm rot="16200000">
              <a:off x="1928" y="2341"/>
              <a:ext cx="0" cy="181"/>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34" name="Line 6"/>
            <p:cNvSpPr>
              <a:spLocks noChangeShapeType="1"/>
            </p:cNvSpPr>
            <p:nvPr/>
          </p:nvSpPr>
          <p:spPr bwMode="auto">
            <a:xfrm rot="16200000">
              <a:off x="1928" y="3157"/>
              <a:ext cx="0" cy="18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35" name="Line 7"/>
            <p:cNvSpPr>
              <a:spLocks noChangeShapeType="1"/>
            </p:cNvSpPr>
            <p:nvPr/>
          </p:nvSpPr>
          <p:spPr bwMode="auto">
            <a:xfrm rot="16200000">
              <a:off x="1429" y="2840"/>
              <a:ext cx="81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36" name="Line 8"/>
            <p:cNvSpPr>
              <a:spLocks noChangeShapeType="1"/>
            </p:cNvSpPr>
            <p:nvPr/>
          </p:nvSpPr>
          <p:spPr bwMode="auto">
            <a:xfrm rot="16200000" flipH="1">
              <a:off x="1883" y="2704"/>
              <a:ext cx="0" cy="27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37" name="Line 9"/>
            <p:cNvSpPr>
              <a:spLocks noChangeShapeType="1"/>
            </p:cNvSpPr>
            <p:nvPr/>
          </p:nvSpPr>
          <p:spPr bwMode="auto">
            <a:xfrm rot="16200000">
              <a:off x="1361" y="2727"/>
              <a:ext cx="0" cy="226"/>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38" name="Rectangle 10"/>
            <p:cNvSpPr>
              <a:spLocks noChangeArrowheads="1"/>
            </p:cNvSpPr>
            <p:nvPr/>
          </p:nvSpPr>
          <p:spPr bwMode="auto">
            <a:xfrm>
              <a:off x="975" y="2296"/>
              <a:ext cx="272" cy="1089"/>
            </a:xfrm>
            <a:prstGeom prst="rect">
              <a:avLst/>
            </a:prstGeom>
            <a:solidFill>
              <a:srgbClr val="CC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监</a:t>
              </a:r>
            </a:p>
            <a:p>
              <a:pPr algn="ctr"/>
              <a:r>
                <a:rPr kumimoji="1" lang="zh-CN" altLang="en-US">
                  <a:latin typeface="Times New Roman" panose="02020603050405020304" pitchFamily="18" charset="0"/>
                  <a:ea typeface="华文新魏" panose="02010800040101010101" pitchFamily="2" charset="-122"/>
                </a:rPr>
                <a:t>控</a:t>
              </a:r>
            </a:p>
            <a:p>
              <a:pPr algn="ctr"/>
              <a:r>
                <a:rPr kumimoji="1" lang="zh-CN" altLang="en-US">
                  <a:latin typeface="Times New Roman" panose="02020603050405020304" pitchFamily="18" charset="0"/>
                  <a:ea typeface="华文新魏" panose="02010800040101010101" pitchFamily="2" charset="-122"/>
                </a:rPr>
                <a:t>程</a:t>
              </a:r>
            </a:p>
            <a:p>
              <a:pPr algn="ctr"/>
              <a:r>
                <a:rPr kumimoji="1" lang="zh-CN" altLang="en-US">
                  <a:latin typeface="Times New Roman" panose="02020603050405020304" pitchFamily="18" charset="0"/>
                  <a:ea typeface="华文新魏" panose="02010800040101010101" pitchFamily="2" charset="-122"/>
                </a:rPr>
                <a:t>序</a:t>
              </a:r>
            </a:p>
          </p:txBody>
        </p:sp>
        <p:sp>
          <p:nvSpPr>
            <p:cNvPr id="22539" name="Rectangle 11"/>
            <p:cNvSpPr>
              <a:spLocks noChangeArrowheads="1"/>
            </p:cNvSpPr>
            <p:nvPr/>
          </p:nvSpPr>
          <p:spPr bwMode="auto">
            <a:xfrm>
              <a:off x="1474" y="2296"/>
              <a:ext cx="272" cy="1089"/>
            </a:xfrm>
            <a:prstGeom prst="rect">
              <a:avLst/>
            </a:prstGeom>
            <a:solidFill>
              <a:srgbClr val="CC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操</a:t>
              </a:r>
            </a:p>
            <a:p>
              <a:pPr algn="ctr"/>
              <a:r>
                <a:rPr kumimoji="1" lang="zh-CN" altLang="en-US">
                  <a:latin typeface="Times New Roman" panose="02020603050405020304" pitchFamily="18" charset="0"/>
                  <a:ea typeface="华文新魏" panose="02010800040101010101" pitchFamily="2" charset="-122"/>
                </a:rPr>
                <a:t>作</a:t>
              </a:r>
            </a:p>
            <a:p>
              <a:pPr algn="ctr"/>
              <a:r>
                <a:rPr kumimoji="1" lang="zh-CN" altLang="en-US">
                  <a:latin typeface="Times New Roman" panose="02020603050405020304" pitchFamily="18" charset="0"/>
                  <a:ea typeface="华文新魏" panose="02010800040101010101" pitchFamily="2" charset="-122"/>
                </a:rPr>
                <a:t>系</a:t>
              </a:r>
            </a:p>
            <a:p>
              <a:pPr algn="ctr"/>
              <a:r>
                <a:rPr kumimoji="1" lang="zh-CN" altLang="en-US">
                  <a:latin typeface="Times New Roman" panose="02020603050405020304" pitchFamily="18" charset="0"/>
                  <a:ea typeface="华文新魏" panose="02010800040101010101" pitchFamily="2" charset="-122"/>
                </a:rPr>
                <a:t>统</a:t>
              </a:r>
            </a:p>
          </p:txBody>
        </p:sp>
        <p:sp>
          <p:nvSpPr>
            <p:cNvPr id="22540" name="Rectangle 12"/>
            <p:cNvSpPr>
              <a:spLocks noChangeArrowheads="1"/>
            </p:cNvSpPr>
            <p:nvPr/>
          </p:nvSpPr>
          <p:spPr bwMode="auto">
            <a:xfrm>
              <a:off x="2018" y="3113"/>
              <a:ext cx="1361" cy="272"/>
            </a:xfrm>
            <a:prstGeom prst="rect">
              <a:avLst/>
            </a:prstGeom>
            <a:solidFill>
              <a:srgbClr val="CC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实时操作系统</a:t>
              </a:r>
            </a:p>
          </p:txBody>
        </p:sp>
        <p:sp>
          <p:nvSpPr>
            <p:cNvPr id="22541" name="Rectangle 13"/>
            <p:cNvSpPr>
              <a:spLocks noChangeArrowheads="1"/>
            </p:cNvSpPr>
            <p:nvPr/>
          </p:nvSpPr>
          <p:spPr bwMode="auto">
            <a:xfrm>
              <a:off x="2018" y="2704"/>
              <a:ext cx="1361" cy="272"/>
            </a:xfrm>
            <a:prstGeom prst="rect">
              <a:avLst/>
            </a:prstGeom>
            <a:solidFill>
              <a:srgbClr val="CC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分时操作系统</a:t>
              </a:r>
            </a:p>
          </p:txBody>
        </p:sp>
        <p:sp>
          <p:nvSpPr>
            <p:cNvPr id="22542" name="Rectangle 14"/>
            <p:cNvSpPr>
              <a:spLocks noChangeArrowheads="1"/>
            </p:cNvSpPr>
            <p:nvPr/>
          </p:nvSpPr>
          <p:spPr bwMode="auto">
            <a:xfrm>
              <a:off x="2018" y="2296"/>
              <a:ext cx="1361" cy="272"/>
            </a:xfrm>
            <a:prstGeom prst="rect">
              <a:avLst/>
            </a:prstGeom>
            <a:solidFill>
              <a:srgbClr val="CC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多道批处理操作系统</a:t>
              </a:r>
            </a:p>
          </p:txBody>
        </p:sp>
      </p:grpSp>
      <p:sp>
        <p:nvSpPr>
          <p:cNvPr id="22543" name="AutoShape 15"/>
          <p:cNvSpPr>
            <a:spLocks noChangeArrowheads="1"/>
          </p:cNvSpPr>
          <p:nvPr/>
        </p:nvSpPr>
        <p:spPr bwMode="auto">
          <a:xfrm>
            <a:off x="2747462" y="4807752"/>
            <a:ext cx="3744913" cy="431800"/>
          </a:xfrm>
          <a:custGeom>
            <a:avLst/>
            <a:gdLst>
              <a:gd name="G0" fmla="+- 18857 0 0"/>
              <a:gd name="G1" fmla="+- 6115 0 0"/>
              <a:gd name="G2" fmla="+- 21600 0 6115"/>
              <a:gd name="G3" fmla="+- 10800 0 6115"/>
              <a:gd name="G4" fmla="+- 21600 0 18857"/>
              <a:gd name="G5" fmla="*/ G4 G3 10800"/>
              <a:gd name="G6" fmla="+- 21600 0 G5"/>
              <a:gd name="T0" fmla="*/ 18857 w 21600"/>
              <a:gd name="T1" fmla="*/ 0 h 21600"/>
              <a:gd name="T2" fmla="*/ 0 w 21600"/>
              <a:gd name="T3" fmla="*/ 10800 h 21600"/>
              <a:gd name="T4" fmla="*/ 18857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8857" y="0"/>
                </a:moveTo>
                <a:lnTo>
                  <a:pt x="18857" y="6115"/>
                </a:lnTo>
                <a:lnTo>
                  <a:pt x="3375" y="6115"/>
                </a:lnTo>
                <a:lnTo>
                  <a:pt x="3375" y="15485"/>
                </a:lnTo>
                <a:lnTo>
                  <a:pt x="18857" y="15485"/>
                </a:lnTo>
                <a:lnTo>
                  <a:pt x="18857" y="21600"/>
                </a:lnTo>
                <a:lnTo>
                  <a:pt x="21600" y="10800"/>
                </a:lnTo>
                <a:close/>
              </a:path>
              <a:path w="21600" h="21600">
                <a:moveTo>
                  <a:pt x="1350" y="6115"/>
                </a:moveTo>
                <a:lnTo>
                  <a:pt x="1350" y="15485"/>
                </a:lnTo>
                <a:lnTo>
                  <a:pt x="2700" y="15485"/>
                </a:lnTo>
                <a:lnTo>
                  <a:pt x="2700" y="6115"/>
                </a:lnTo>
                <a:close/>
              </a:path>
              <a:path w="21600" h="21600">
                <a:moveTo>
                  <a:pt x="0" y="6115"/>
                </a:moveTo>
                <a:lnTo>
                  <a:pt x="0" y="15485"/>
                </a:lnTo>
                <a:lnTo>
                  <a:pt x="675" y="15485"/>
                </a:lnTo>
                <a:lnTo>
                  <a:pt x="675" y="6115"/>
                </a:lnTo>
                <a:close/>
              </a:path>
            </a:pathLst>
          </a:cu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a:latin typeface="Times New Roman" panose="02020603050405020304" pitchFamily="18" charset="0"/>
                <a:ea typeface="华文新魏" panose="02010800040101010101" pitchFamily="2" charset="-122"/>
              </a:rPr>
              <a:t>  </a:t>
            </a:r>
            <a:r>
              <a:rPr kumimoji="1" lang="zh-CN" altLang="en-US">
                <a:latin typeface="Times New Roman" panose="02020603050405020304" pitchFamily="18" charset="0"/>
                <a:ea typeface="华文新魏" panose="02010800040101010101" pitchFamily="2" charset="-122"/>
              </a:rPr>
              <a:t>时  间  先  后  </a:t>
            </a:r>
          </a:p>
        </p:txBody>
      </p:sp>
      <p:grpSp>
        <p:nvGrpSpPr>
          <p:cNvPr id="22544" name="Group 16"/>
          <p:cNvGrpSpPr/>
          <p:nvPr/>
        </p:nvGrpSpPr>
        <p:grpSpPr bwMode="auto">
          <a:xfrm>
            <a:off x="6492375" y="2793215"/>
            <a:ext cx="2808287" cy="1943100"/>
            <a:chOff x="3379" y="2069"/>
            <a:chExt cx="1769" cy="1224"/>
          </a:xfrm>
        </p:grpSpPr>
        <p:sp>
          <p:nvSpPr>
            <p:cNvPr id="22545" name="Rectangle 17"/>
            <p:cNvSpPr>
              <a:spLocks noChangeArrowheads="1"/>
            </p:cNvSpPr>
            <p:nvPr/>
          </p:nvSpPr>
          <p:spPr bwMode="auto">
            <a:xfrm>
              <a:off x="3560" y="2477"/>
              <a:ext cx="1588" cy="408"/>
            </a:xfrm>
            <a:prstGeom prst="rect">
              <a:avLst/>
            </a:prstGeom>
            <a:solidFill>
              <a:srgbClr val="FFCC99"/>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zh-CN" altLang="en-US">
                  <a:latin typeface="Times New Roman" panose="02020603050405020304" pitchFamily="18" charset="0"/>
                  <a:ea typeface="华文新魏" panose="02010800040101010101" pitchFamily="2" charset="-122"/>
                </a:rPr>
                <a:t>适用于多个用户共享系统资源</a:t>
              </a:r>
            </a:p>
          </p:txBody>
        </p:sp>
        <p:sp>
          <p:nvSpPr>
            <p:cNvPr id="22546" name="Rectangle 18"/>
            <p:cNvSpPr>
              <a:spLocks noChangeArrowheads="1"/>
            </p:cNvSpPr>
            <p:nvPr/>
          </p:nvSpPr>
          <p:spPr bwMode="auto">
            <a:xfrm>
              <a:off x="3560" y="2069"/>
              <a:ext cx="1588" cy="408"/>
            </a:xfrm>
            <a:prstGeom prst="rect">
              <a:avLst/>
            </a:prstGeom>
            <a:solidFill>
              <a:srgbClr val="FFCC99"/>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zh-CN" altLang="en-US">
                  <a:latin typeface="Times New Roman" panose="02020603050405020304" pitchFamily="18" charset="0"/>
                  <a:ea typeface="华文新魏" panose="02010800040101010101" pitchFamily="2" charset="-122"/>
                </a:rPr>
                <a:t>适用于计算中心等较大的计算机系统</a:t>
              </a:r>
            </a:p>
          </p:txBody>
        </p:sp>
        <p:sp>
          <p:nvSpPr>
            <p:cNvPr id="22547" name="Rectangle 19"/>
            <p:cNvSpPr>
              <a:spLocks noChangeArrowheads="1"/>
            </p:cNvSpPr>
            <p:nvPr/>
          </p:nvSpPr>
          <p:spPr bwMode="auto">
            <a:xfrm>
              <a:off x="3560" y="2885"/>
              <a:ext cx="1588" cy="408"/>
            </a:xfrm>
            <a:prstGeom prst="rect">
              <a:avLst/>
            </a:prstGeom>
            <a:solidFill>
              <a:srgbClr val="FFCC99"/>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zh-CN" altLang="en-US">
                  <a:latin typeface="Times New Roman" panose="02020603050405020304" pitchFamily="18" charset="0"/>
                  <a:ea typeface="华文新魏" panose="02010800040101010101" pitchFamily="2" charset="-122"/>
                </a:rPr>
                <a:t>适用于嵌入式设备和有实时性要求的系统中</a:t>
              </a:r>
            </a:p>
          </p:txBody>
        </p:sp>
        <p:sp>
          <p:nvSpPr>
            <p:cNvPr id="22548" name="Line 20"/>
            <p:cNvSpPr>
              <a:spLocks noChangeShapeType="1"/>
            </p:cNvSpPr>
            <p:nvPr/>
          </p:nvSpPr>
          <p:spPr bwMode="auto">
            <a:xfrm flipH="1">
              <a:off x="3379" y="2703"/>
              <a:ext cx="181"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2549" name="Line 21"/>
            <p:cNvSpPr>
              <a:spLocks noChangeShapeType="1"/>
            </p:cNvSpPr>
            <p:nvPr/>
          </p:nvSpPr>
          <p:spPr bwMode="auto">
            <a:xfrm flipH="1">
              <a:off x="3379" y="3112"/>
              <a:ext cx="181"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2550" name="Line 22"/>
            <p:cNvSpPr>
              <a:spLocks noChangeShapeType="1"/>
            </p:cNvSpPr>
            <p:nvPr/>
          </p:nvSpPr>
          <p:spPr bwMode="auto">
            <a:xfrm flipH="1">
              <a:off x="3379" y="2295"/>
              <a:ext cx="181"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532"/>
                                        </p:tgtEl>
                                        <p:attrNameLst>
                                          <p:attrName>style.visibility</p:attrName>
                                        </p:attrNameLst>
                                      </p:cBhvr>
                                      <p:to>
                                        <p:strVal val="visible"/>
                                      </p:to>
                                    </p:set>
                                    <p:animEffect transition="in" filter="wipe(left)">
                                      <p:cBhvr>
                                        <p:cTn id="7" dur="500"/>
                                        <p:tgtEl>
                                          <p:spTgt spid="22532"/>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22543"/>
                                        </p:tgtEl>
                                        <p:attrNameLst>
                                          <p:attrName>style.visibility</p:attrName>
                                        </p:attrNameLst>
                                      </p:cBhvr>
                                      <p:to>
                                        <p:strVal val="visible"/>
                                      </p:to>
                                    </p:set>
                                    <p:animEffect transition="in" filter="slide(fromLeft)">
                                      <p:cBhvr>
                                        <p:cTn id="11" dur="500"/>
                                        <p:tgtEl>
                                          <p:spTgt spid="22543"/>
                                        </p:tgtEl>
                                      </p:cBhvr>
                                    </p:animEffect>
                                  </p:childTnLst>
                                </p:cTn>
                              </p:par>
                            </p:childTnLst>
                          </p:cTn>
                        </p:par>
                        <p:par>
                          <p:cTn id="12" fill="hold">
                            <p:stCondLst>
                              <p:cond delay="1000"/>
                            </p:stCondLst>
                            <p:childTnLst>
                              <p:par>
                                <p:cTn id="13" presetID="12" presetClass="entr" presetSubtype="2" fill="hold" nodeType="afterEffect">
                                  <p:stCondLst>
                                    <p:cond delay="0"/>
                                  </p:stCondLst>
                                  <p:childTnLst>
                                    <p:set>
                                      <p:cBhvr>
                                        <p:cTn id="14" dur="1" fill="hold">
                                          <p:stCondLst>
                                            <p:cond delay="0"/>
                                          </p:stCondLst>
                                        </p:cTn>
                                        <p:tgtEl>
                                          <p:spTgt spid="22544"/>
                                        </p:tgtEl>
                                        <p:attrNameLst>
                                          <p:attrName>style.visibility</p:attrName>
                                        </p:attrNameLst>
                                      </p:cBhvr>
                                      <p:to>
                                        <p:strVal val="visible"/>
                                      </p:to>
                                    </p:set>
                                    <p:animEffect transition="in" filter="slide(fromRight)">
                                      <p:cBhvr>
                                        <p:cTn id="15" dur="500"/>
                                        <p:tgtEl>
                                          <p:spTgt spid="225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4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nchor="ctr"/>
          <a:lstStyle/>
          <a:p>
            <a:r>
              <a:rPr lang="zh-CN" altLang="en-US" sz="4400"/>
              <a:t>第</a:t>
            </a:r>
            <a:r>
              <a:rPr lang="en-US" altLang="zh-CN" sz="4400"/>
              <a:t>1</a:t>
            </a:r>
            <a:r>
              <a:rPr lang="zh-CN" altLang="en-US" sz="4400"/>
              <a:t>章  嵌入式系统概论</a:t>
            </a:r>
          </a:p>
        </p:txBody>
      </p:sp>
      <p:sp>
        <p:nvSpPr>
          <p:cNvPr id="5" name="副标题 4"/>
          <p:cNvSpPr>
            <a:spLocks noGrp="1"/>
          </p:cNvSpPr>
          <p:nvPr>
            <p:ph type="subTitle" idx="1"/>
          </p:nvPr>
        </p:nvSpPr>
        <p:spPr/>
        <p:txBody>
          <a:bodyPr/>
          <a:lstStyle/>
          <a:p>
            <a:endParaRPr lang="zh-CN"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5" name="Rectangle 3"/>
          <p:cNvSpPr>
            <a:spLocks noGrp="1" noChangeArrowheads="1"/>
          </p:cNvSpPr>
          <p:nvPr>
            <p:ph idx="1"/>
          </p:nvPr>
        </p:nvSpPr>
        <p:spPr>
          <a:xfrm>
            <a:off x="1121391" y="1367631"/>
            <a:ext cx="8229600" cy="669925"/>
          </a:xfrm>
          <a:noFill/>
        </p:spPr>
        <p:txBody>
          <a:bodyPr/>
          <a:lstStyle/>
          <a:p>
            <a:r>
              <a:rPr lang="zh-CN" altLang="en-US"/>
              <a:t>概述</a:t>
            </a:r>
          </a:p>
        </p:txBody>
      </p:sp>
      <p:sp>
        <p:nvSpPr>
          <p:cNvPr id="23556" name="Line 4"/>
          <p:cNvSpPr>
            <a:spLocks noChangeShapeType="1"/>
          </p:cNvSpPr>
          <p:nvPr/>
        </p:nvSpPr>
        <p:spPr bwMode="auto">
          <a:xfrm rot="16200000">
            <a:off x="3710448" y="2544299"/>
            <a:ext cx="0" cy="287337"/>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57" name="Line 5"/>
          <p:cNvSpPr>
            <a:spLocks noChangeShapeType="1"/>
          </p:cNvSpPr>
          <p:nvPr/>
        </p:nvSpPr>
        <p:spPr bwMode="auto">
          <a:xfrm rot="16200000">
            <a:off x="3711242" y="3838905"/>
            <a:ext cx="0" cy="288925"/>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58" name="Line 6"/>
          <p:cNvSpPr>
            <a:spLocks noChangeShapeType="1"/>
          </p:cNvSpPr>
          <p:nvPr/>
        </p:nvSpPr>
        <p:spPr bwMode="auto">
          <a:xfrm rot="16200000">
            <a:off x="2919079" y="3335667"/>
            <a:ext cx="12954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59" name="Line 7"/>
          <p:cNvSpPr>
            <a:spLocks noChangeShapeType="1"/>
          </p:cNvSpPr>
          <p:nvPr/>
        </p:nvSpPr>
        <p:spPr bwMode="auto">
          <a:xfrm rot="16200000" flipH="1">
            <a:off x="3639804" y="3119767"/>
            <a:ext cx="0" cy="43180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60" name="Line 8"/>
          <p:cNvSpPr>
            <a:spLocks noChangeShapeType="1"/>
          </p:cNvSpPr>
          <p:nvPr/>
        </p:nvSpPr>
        <p:spPr bwMode="auto">
          <a:xfrm rot="16200000">
            <a:off x="2811129" y="3156280"/>
            <a:ext cx="0" cy="358775"/>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61" name="Rectangle 9"/>
          <p:cNvSpPr>
            <a:spLocks noChangeArrowheads="1"/>
          </p:cNvSpPr>
          <p:nvPr/>
        </p:nvSpPr>
        <p:spPr bwMode="auto">
          <a:xfrm>
            <a:off x="2198354" y="2472068"/>
            <a:ext cx="431800" cy="1728787"/>
          </a:xfrm>
          <a:prstGeom prst="rect">
            <a:avLst/>
          </a:prstGeom>
          <a:solidFill>
            <a:srgbClr val="CC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监</a:t>
            </a:r>
          </a:p>
          <a:p>
            <a:pPr algn="ctr"/>
            <a:r>
              <a:rPr kumimoji="1" lang="zh-CN" altLang="en-US">
                <a:latin typeface="Times New Roman" panose="02020603050405020304" pitchFamily="18" charset="0"/>
                <a:ea typeface="华文新魏" panose="02010800040101010101" pitchFamily="2" charset="-122"/>
              </a:rPr>
              <a:t>控</a:t>
            </a:r>
          </a:p>
          <a:p>
            <a:pPr algn="ctr"/>
            <a:r>
              <a:rPr kumimoji="1" lang="zh-CN" altLang="en-US">
                <a:latin typeface="Times New Roman" panose="02020603050405020304" pitchFamily="18" charset="0"/>
                <a:ea typeface="华文新魏" panose="02010800040101010101" pitchFamily="2" charset="-122"/>
              </a:rPr>
              <a:t>程</a:t>
            </a:r>
          </a:p>
          <a:p>
            <a:pPr algn="ctr"/>
            <a:r>
              <a:rPr kumimoji="1" lang="zh-CN" altLang="en-US">
                <a:latin typeface="Times New Roman" panose="02020603050405020304" pitchFamily="18" charset="0"/>
                <a:ea typeface="华文新魏" panose="02010800040101010101" pitchFamily="2" charset="-122"/>
              </a:rPr>
              <a:t>序</a:t>
            </a:r>
          </a:p>
        </p:txBody>
      </p:sp>
      <p:sp>
        <p:nvSpPr>
          <p:cNvPr id="23562" name="Rectangle 10"/>
          <p:cNvSpPr>
            <a:spLocks noChangeArrowheads="1"/>
          </p:cNvSpPr>
          <p:nvPr/>
        </p:nvSpPr>
        <p:spPr bwMode="auto">
          <a:xfrm>
            <a:off x="2990516" y="2472068"/>
            <a:ext cx="431800" cy="1728787"/>
          </a:xfrm>
          <a:prstGeom prst="rect">
            <a:avLst/>
          </a:prstGeom>
          <a:solidFill>
            <a:srgbClr val="CC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操</a:t>
            </a:r>
          </a:p>
          <a:p>
            <a:pPr algn="ctr"/>
            <a:r>
              <a:rPr kumimoji="1" lang="zh-CN" altLang="en-US">
                <a:latin typeface="Times New Roman" panose="02020603050405020304" pitchFamily="18" charset="0"/>
                <a:ea typeface="华文新魏" panose="02010800040101010101" pitchFamily="2" charset="-122"/>
              </a:rPr>
              <a:t>作</a:t>
            </a:r>
          </a:p>
          <a:p>
            <a:pPr algn="ctr"/>
            <a:r>
              <a:rPr kumimoji="1" lang="zh-CN" altLang="en-US">
                <a:latin typeface="Times New Roman" panose="02020603050405020304" pitchFamily="18" charset="0"/>
                <a:ea typeface="华文新魏" panose="02010800040101010101" pitchFamily="2" charset="-122"/>
              </a:rPr>
              <a:t>系</a:t>
            </a:r>
          </a:p>
          <a:p>
            <a:pPr algn="ctr"/>
            <a:r>
              <a:rPr kumimoji="1" lang="zh-CN" altLang="en-US">
                <a:latin typeface="Times New Roman" panose="02020603050405020304" pitchFamily="18" charset="0"/>
                <a:ea typeface="华文新魏" panose="02010800040101010101" pitchFamily="2" charset="-122"/>
              </a:rPr>
              <a:t>统</a:t>
            </a:r>
          </a:p>
        </p:txBody>
      </p:sp>
      <p:sp>
        <p:nvSpPr>
          <p:cNvPr id="23563" name="Rectangle 11"/>
          <p:cNvSpPr>
            <a:spLocks noChangeArrowheads="1"/>
          </p:cNvSpPr>
          <p:nvPr/>
        </p:nvSpPr>
        <p:spPr bwMode="auto">
          <a:xfrm>
            <a:off x="3854116" y="3769054"/>
            <a:ext cx="2160588" cy="431800"/>
          </a:xfrm>
          <a:prstGeom prst="rect">
            <a:avLst/>
          </a:prstGeom>
          <a:solidFill>
            <a:srgbClr val="FF99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实时操作系统</a:t>
            </a:r>
          </a:p>
        </p:txBody>
      </p:sp>
      <p:sp>
        <p:nvSpPr>
          <p:cNvPr id="23564" name="Rectangle 12"/>
          <p:cNvSpPr>
            <a:spLocks noChangeArrowheads="1"/>
          </p:cNvSpPr>
          <p:nvPr/>
        </p:nvSpPr>
        <p:spPr bwMode="auto">
          <a:xfrm>
            <a:off x="3854116" y="3119767"/>
            <a:ext cx="2160588" cy="431800"/>
          </a:xfrm>
          <a:prstGeom prst="rect">
            <a:avLst/>
          </a:prstGeom>
          <a:solidFill>
            <a:srgbClr val="CC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分时操作系统</a:t>
            </a:r>
          </a:p>
        </p:txBody>
      </p:sp>
      <p:sp>
        <p:nvSpPr>
          <p:cNvPr id="23565" name="Rectangle 13"/>
          <p:cNvSpPr>
            <a:spLocks noChangeArrowheads="1"/>
          </p:cNvSpPr>
          <p:nvPr/>
        </p:nvSpPr>
        <p:spPr bwMode="auto">
          <a:xfrm>
            <a:off x="3854116" y="2472067"/>
            <a:ext cx="2160588" cy="431800"/>
          </a:xfrm>
          <a:prstGeom prst="rect">
            <a:avLst/>
          </a:prstGeom>
          <a:solidFill>
            <a:srgbClr val="CC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多道批处理操作系统</a:t>
            </a:r>
          </a:p>
        </p:txBody>
      </p:sp>
      <p:sp>
        <p:nvSpPr>
          <p:cNvPr id="23566" name="AutoShape 14"/>
          <p:cNvSpPr>
            <a:spLocks noChangeArrowheads="1"/>
          </p:cNvSpPr>
          <p:nvPr/>
        </p:nvSpPr>
        <p:spPr bwMode="auto">
          <a:xfrm>
            <a:off x="2269792" y="4343729"/>
            <a:ext cx="3744913" cy="431800"/>
          </a:xfrm>
          <a:custGeom>
            <a:avLst/>
            <a:gdLst>
              <a:gd name="G0" fmla="+- 18857 0 0"/>
              <a:gd name="G1" fmla="+- 6115 0 0"/>
              <a:gd name="G2" fmla="+- 21600 0 6115"/>
              <a:gd name="G3" fmla="+- 10800 0 6115"/>
              <a:gd name="G4" fmla="+- 21600 0 18857"/>
              <a:gd name="G5" fmla="*/ G4 G3 10800"/>
              <a:gd name="G6" fmla="+- 21600 0 G5"/>
              <a:gd name="T0" fmla="*/ 18857 w 21600"/>
              <a:gd name="T1" fmla="*/ 0 h 21600"/>
              <a:gd name="T2" fmla="*/ 0 w 21600"/>
              <a:gd name="T3" fmla="*/ 10800 h 21600"/>
              <a:gd name="T4" fmla="*/ 18857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8857" y="0"/>
                </a:moveTo>
                <a:lnTo>
                  <a:pt x="18857" y="6115"/>
                </a:lnTo>
                <a:lnTo>
                  <a:pt x="3375" y="6115"/>
                </a:lnTo>
                <a:lnTo>
                  <a:pt x="3375" y="15485"/>
                </a:lnTo>
                <a:lnTo>
                  <a:pt x="18857" y="15485"/>
                </a:lnTo>
                <a:lnTo>
                  <a:pt x="18857" y="21600"/>
                </a:lnTo>
                <a:lnTo>
                  <a:pt x="21600" y="10800"/>
                </a:lnTo>
                <a:close/>
              </a:path>
              <a:path w="21600" h="21600">
                <a:moveTo>
                  <a:pt x="1350" y="6115"/>
                </a:moveTo>
                <a:lnTo>
                  <a:pt x="1350" y="15485"/>
                </a:lnTo>
                <a:lnTo>
                  <a:pt x="2700" y="15485"/>
                </a:lnTo>
                <a:lnTo>
                  <a:pt x="2700" y="6115"/>
                </a:lnTo>
                <a:close/>
              </a:path>
              <a:path w="21600" h="21600">
                <a:moveTo>
                  <a:pt x="0" y="6115"/>
                </a:moveTo>
                <a:lnTo>
                  <a:pt x="0" y="15485"/>
                </a:lnTo>
                <a:lnTo>
                  <a:pt x="675" y="15485"/>
                </a:lnTo>
                <a:lnTo>
                  <a:pt x="675" y="6115"/>
                </a:lnTo>
                <a:close/>
              </a:path>
            </a:pathLst>
          </a:cu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a:latin typeface="Times New Roman" panose="02020603050405020304" pitchFamily="18" charset="0"/>
                <a:ea typeface="华文新魏" panose="02010800040101010101" pitchFamily="2" charset="-122"/>
              </a:rPr>
              <a:t>  </a:t>
            </a:r>
            <a:r>
              <a:rPr kumimoji="1" lang="zh-CN" altLang="en-US">
                <a:latin typeface="Times New Roman" panose="02020603050405020304" pitchFamily="18" charset="0"/>
                <a:ea typeface="华文新魏" panose="02010800040101010101" pitchFamily="2" charset="-122"/>
              </a:rPr>
              <a:t>时  间  先  后  </a:t>
            </a:r>
          </a:p>
        </p:txBody>
      </p:sp>
      <p:grpSp>
        <p:nvGrpSpPr>
          <p:cNvPr id="23567" name="Group 15"/>
          <p:cNvGrpSpPr/>
          <p:nvPr/>
        </p:nvGrpSpPr>
        <p:grpSpPr bwMode="auto">
          <a:xfrm>
            <a:off x="6014705" y="2329192"/>
            <a:ext cx="2808287" cy="1943100"/>
            <a:chOff x="3379" y="2069"/>
            <a:chExt cx="1769" cy="1224"/>
          </a:xfrm>
        </p:grpSpPr>
        <p:sp>
          <p:nvSpPr>
            <p:cNvPr id="23568" name="Rectangle 16"/>
            <p:cNvSpPr>
              <a:spLocks noChangeArrowheads="1"/>
            </p:cNvSpPr>
            <p:nvPr/>
          </p:nvSpPr>
          <p:spPr bwMode="auto">
            <a:xfrm>
              <a:off x="3560" y="2477"/>
              <a:ext cx="1588" cy="408"/>
            </a:xfrm>
            <a:prstGeom prst="rect">
              <a:avLst/>
            </a:prstGeom>
            <a:solidFill>
              <a:srgbClr val="FFCC99"/>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zh-CN" altLang="en-US" dirty="0">
                  <a:latin typeface="Times New Roman" panose="02020603050405020304" pitchFamily="18" charset="0"/>
                  <a:ea typeface="华文新魏" panose="02010800040101010101" pitchFamily="2" charset="-122"/>
                </a:rPr>
                <a:t>适用于多个用户共享系统资源</a:t>
              </a:r>
            </a:p>
          </p:txBody>
        </p:sp>
        <p:sp>
          <p:nvSpPr>
            <p:cNvPr id="23569" name="Rectangle 17"/>
            <p:cNvSpPr>
              <a:spLocks noChangeArrowheads="1"/>
            </p:cNvSpPr>
            <p:nvPr/>
          </p:nvSpPr>
          <p:spPr bwMode="auto">
            <a:xfrm>
              <a:off x="3560" y="2069"/>
              <a:ext cx="1588" cy="408"/>
            </a:xfrm>
            <a:prstGeom prst="rect">
              <a:avLst/>
            </a:prstGeom>
            <a:solidFill>
              <a:srgbClr val="FFCC99"/>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zh-CN" altLang="en-US">
                  <a:latin typeface="Times New Roman" panose="02020603050405020304" pitchFamily="18" charset="0"/>
                  <a:ea typeface="华文新魏" panose="02010800040101010101" pitchFamily="2" charset="-122"/>
                </a:rPr>
                <a:t>适用于计算中心等较大的计算机系统</a:t>
              </a:r>
            </a:p>
          </p:txBody>
        </p:sp>
        <p:sp>
          <p:nvSpPr>
            <p:cNvPr id="23570" name="Rectangle 18"/>
            <p:cNvSpPr>
              <a:spLocks noChangeArrowheads="1"/>
            </p:cNvSpPr>
            <p:nvPr/>
          </p:nvSpPr>
          <p:spPr bwMode="auto">
            <a:xfrm>
              <a:off x="3560" y="2885"/>
              <a:ext cx="1588" cy="408"/>
            </a:xfrm>
            <a:prstGeom prst="rect">
              <a:avLst/>
            </a:prstGeom>
            <a:solidFill>
              <a:srgbClr val="FFCC99"/>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zh-CN" altLang="en-US">
                  <a:latin typeface="Times New Roman" panose="02020603050405020304" pitchFamily="18" charset="0"/>
                  <a:ea typeface="华文新魏" panose="02010800040101010101" pitchFamily="2" charset="-122"/>
                </a:rPr>
                <a:t>适用于嵌入式设备和有实时性要求的系统中</a:t>
              </a:r>
            </a:p>
          </p:txBody>
        </p:sp>
        <p:sp>
          <p:nvSpPr>
            <p:cNvPr id="23571" name="Line 19"/>
            <p:cNvSpPr>
              <a:spLocks noChangeShapeType="1"/>
            </p:cNvSpPr>
            <p:nvPr/>
          </p:nvSpPr>
          <p:spPr bwMode="auto">
            <a:xfrm flipH="1">
              <a:off x="3379" y="2703"/>
              <a:ext cx="181"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3572" name="Line 20"/>
            <p:cNvSpPr>
              <a:spLocks noChangeShapeType="1"/>
            </p:cNvSpPr>
            <p:nvPr/>
          </p:nvSpPr>
          <p:spPr bwMode="auto">
            <a:xfrm flipH="1">
              <a:off x="3379" y="3112"/>
              <a:ext cx="181"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3573" name="Line 21"/>
            <p:cNvSpPr>
              <a:spLocks noChangeShapeType="1"/>
            </p:cNvSpPr>
            <p:nvPr/>
          </p:nvSpPr>
          <p:spPr bwMode="auto">
            <a:xfrm flipH="1">
              <a:off x="3379" y="2295"/>
              <a:ext cx="181"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sp>
        <p:nvSpPr>
          <p:cNvPr id="23574" name="AutoShape 22"/>
          <p:cNvSpPr>
            <a:spLocks noChangeArrowheads="1"/>
          </p:cNvSpPr>
          <p:nvPr/>
        </p:nvSpPr>
        <p:spPr bwMode="auto">
          <a:xfrm>
            <a:off x="6014705" y="4562804"/>
            <a:ext cx="2160587" cy="647700"/>
          </a:xfrm>
          <a:prstGeom prst="wedgeRoundRectCallout">
            <a:avLst>
              <a:gd name="adj1" fmla="val -57569"/>
              <a:gd name="adj2" fmla="val -118384"/>
              <a:gd name="adj3" fmla="val 16667"/>
            </a:avLst>
          </a:prstGeom>
          <a:solidFill>
            <a:srgbClr val="CCFFFF"/>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zh-CN" altLang="en-US">
                <a:latin typeface="Times New Roman" panose="02020603050405020304" pitchFamily="18" charset="0"/>
                <a:ea typeface="华文新魏" panose="02010800040101010101" pitchFamily="2" charset="-122"/>
              </a:rPr>
              <a:t>实时操作系统是我们介绍的重点</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2000" fill="hold" grpId="0" nodeType="afterEffect">
                                  <p:stCondLst>
                                    <p:cond delay="0"/>
                                  </p:stCondLst>
                                  <p:childTnLst>
                                    <p:animClr clrSpc="rgb" dir="cw">
                                      <p:cBhvr override="childStyle">
                                        <p:cTn id="6" dur="250" autoRev="1" fill="hold"/>
                                        <p:tgtEl>
                                          <p:spTgt spid="23563"/>
                                        </p:tgtEl>
                                        <p:attrNameLst>
                                          <p:attrName>style.color</p:attrName>
                                        </p:attrNameLst>
                                      </p:cBhvr>
                                      <p:to>
                                        <a:schemeClr val="bg1"/>
                                      </p:to>
                                    </p:animClr>
                                    <p:animClr clrSpc="rgb" dir="cw">
                                      <p:cBhvr>
                                        <p:cTn id="7" dur="250" autoRev="1" fill="hold"/>
                                        <p:tgtEl>
                                          <p:spTgt spid="23563"/>
                                        </p:tgtEl>
                                        <p:attrNameLst>
                                          <p:attrName>fillcolor</p:attrName>
                                        </p:attrNameLst>
                                      </p:cBhvr>
                                      <p:to>
                                        <a:schemeClr val="bg1"/>
                                      </p:to>
                                    </p:animClr>
                                    <p:set>
                                      <p:cBhvr>
                                        <p:cTn id="8" dur="250" autoRev="1" fill="hold"/>
                                        <p:tgtEl>
                                          <p:spTgt spid="23563"/>
                                        </p:tgtEl>
                                        <p:attrNameLst>
                                          <p:attrName>fill.type</p:attrName>
                                        </p:attrNameLst>
                                      </p:cBhvr>
                                      <p:to>
                                        <p:strVal val="solid"/>
                                      </p:to>
                                    </p:set>
                                    <p:set>
                                      <p:cBhvr>
                                        <p:cTn id="9" dur="250" autoRev="1" fill="hold"/>
                                        <p:tgtEl>
                                          <p:spTgt spid="23563"/>
                                        </p:tgtEl>
                                        <p:attrNameLst>
                                          <p:attrName>fill.on</p:attrName>
                                        </p:attrNameLst>
                                      </p:cBhvr>
                                      <p:to>
                                        <p:strVal val="true"/>
                                      </p:to>
                                    </p:set>
                                  </p:childTnLst>
                                </p:cTn>
                              </p:par>
                            </p:childTnLst>
                          </p:cTn>
                        </p:par>
                        <p:par>
                          <p:cTn id="10" fill="hold">
                            <p:stCondLst>
                              <p:cond delay="500"/>
                            </p:stCondLst>
                            <p:childTnLst>
                              <p:par>
                                <p:cTn id="11" presetID="2" presetClass="entr" presetSubtype="2" fill="hold" grpId="0" nodeType="afterEffect">
                                  <p:stCondLst>
                                    <p:cond delay="0"/>
                                  </p:stCondLst>
                                  <p:childTnLst>
                                    <p:set>
                                      <p:cBhvr>
                                        <p:cTn id="12" dur="1" fill="hold">
                                          <p:stCondLst>
                                            <p:cond delay="0"/>
                                          </p:stCondLst>
                                        </p:cTn>
                                        <p:tgtEl>
                                          <p:spTgt spid="23574"/>
                                        </p:tgtEl>
                                        <p:attrNameLst>
                                          <p:attrName>style.visibility</p:attrName>
                                        </p:attrNameLst>
                                      </p:cBhvr>
                                      <p:to>
                                        <p:strVal val="visible"/>
                                      </p:to>
                                    </p:set>
                                    <p:anim calcmode="lin" valueType="num">
                                      <p:cBhvr additive="base">
                                        <p:cTn id="13" dur="500" fill="hold"/>
                                        <p:tgtEl>
                                          <p:spTgt spid="23574"/>
                                        </p:tgtEl>
                                        <p:attrNameLst>
                                          <p:attrName>ppt_x</p:attrName>
                                        </p:attrNameLst>
                                      </p:cBhvr>
                                      <p:tavLst>
                                        <p:tav tm="0">
                                          <p:val>
                                            <p:strVal val="1+#ppt_w/2"/>
                                          </p:val>
                                        </p:tav>
                                        <p:tav tm="100000">
                                          <p:val>
                                            <p:strVal val="#ppt_x"/>
                                          </p:val>
                                        </p:tav>
                                      </p:tavLst>
                                    </p:anim>
                                    <p:anim calcmode="lin" valueType="num">
                                      <p:cBhvr additive="base">
                                        <p:cTn id="14" dur="500" fill="hold"/>
                                        <p:tgtEl>
                                          <p:spTgt spid="235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63" grpId="0" animBg="1"/>
      <p:bldP spid="2357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nchor="ctr">
            <a:normAutofit fontScale="90000"/>
          </a:bodyPr>
          <a:lstStyle/>
          <a:p>
            <a:pPr>
              <a:lnSpc>
                <a:spcPct val="70000"/>
              </a:lnSpc>
            </a:pPr>
            <a:r>
              <a:rPr lang="zh-CN" altLang="en-US" sz="4400" dirty="0">
                <a:solidFill>
                  <a:schemeClr val="tx1"/>
                </a:solidFill>
                <a:ea typeface="隶书" panose="02010509060101010101" pitchFamily="49" charset="-122"/>
              </a:rPr>
              <a:t>嵌入式系统基本结构 </a:t>
            </a:r>
          </a:p>
        </p:txBody>
      </p:sp>
      <p:sp>
        <p:nvSpPr>
          <p:cNvPr id="3" name="内容占位符 2"/>
          <p:cNvSpPr>
            <a:spLocks noGrp="1"/>
          </p:cNvSpPr>
          <p:nvPr>
            <p:ph idx="1"/>
          </p:nvPr>
        </p:nvSpPr>
        <p:spPr/>
        <p:txBody>
          <a:bodyPr/>
          <a:lstStyle/>
          <a:p>
            <a:endParaRPr lang="zh-CN" altLang="en-US"/>
          </a:p>
        </p:txBody>
      </p:sp>
      <p:sp>
        <p:nvSpPr>
          <p:cNvPr id="129027" name="Rectangle 3"/>
          <p:cNvSpPr>
            <a:spLocks noChangeArrowheads="1"/>
          </p:cNvSpPr>
          <p:nvPr/>
        </p:nvSpPr>
        <p:spPr bwMode="auto">
          <a:xfrm>
            <a:off x="1524001" y="15155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29028" name="Rectangle 4"/>
          <p:cNvSpPr>
            <a:spLocks noChangeArrowheads="1"/>
          </p:cNvSpPr>
          <p:nvPr/>
        </p:nvSpPr>
        <p:spPr bwMode="auto">
          <a:xfrm>
            <a:off x="1524001" y="11774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29029" name="Rectangle 5"/>
          <p:cNvSpPr>
            <a:spLocks noChangeArrowheads="1"/>
          </p:cNvSpPr>
          <p:nvPr/>
        </p:nvSpPr>
        <p:spPr bwMode="auto">
          <a:xfrm>
            <a:off x="1524001" y="23346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29030" name="Object 6"/>
          <p:cNvGraphicFramePr>
            <a:graphicFrameLocks noChangeAspect="1"/>
          </p:cNvGraphicFramePr>
          <p:nvPr/>
        </p:nvGraphicFramePr>
        <p:xfrm>
          <a:off x="2782889" y="1268414"/>
          <a:ext cx="6192837" cy="5178425"/>
        </p:xfrm>
        <a:graphic>
          <a:graphicData uri="http://schemas.openxmlformats.org/presentationml/2006/ole">
            <mc:AlternateContent xmlns:mc="http://schemas.openxmlformats.org/markup-compatibility/2006">
              <mc:Choice xmlns:v="urn:schemas-microsoft-com:vml" Requires="v">
                <p:oleObj spid="_x0000_s40985" name="Visio" r:id="rId3" imgW="2607945" imgH="2178685" progId="Visio.Drawing.11">
                  <p:embed/>
                </p:oleObj>
              </mc:Choice>
              <mc:Fallback>
                <p:oleObj name="Visio" r:id="rId3" imgW="2607945" imgH="2178685" progId="Visio.Drawing.11">
                  <p:embed/>
                  <p:pic>
                    <p:nvPicPr>
                      <p:cNvPr id="0" name="图片 103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2889" y="1268414"/>
                        <a:ext cx="6192837" cy="517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nchor="ctr"/>
          <a:lstStyle/>
          <a:p>
            <a:pPr algn="l">
              <a:lnSpc>
                <a:spcPct val="70000"/>
              </a:lnSpc>
            </a:pPr>
            <a:r>
              <a:rPr lang="zh-CN" altLang="en-US" sz="4400" dirty="0">
                <a:solidFill>
                  <a:schemeClr val="tx1"/>
                </a:solidFill>
                <a:ea typeface="隶书" panose="02010509060101010101" pitchFamily="49" charset="-122"/>
              </a:rPr>
              <a:t>嵌入式硬件组成</a:t>
            </a:r>
          </a:p>
        </p:txBody>
      </p:sp>
      <p:sp>
        <p:nvSpPr>
          <p:cNvPr id="3" name="内容占位符 2"/>
          <p:cNvSpPr>
            <a:spLocks noGrp="1"/>
          </p:cNvSpPr>
          <p:nvPr>
            <p:ph idx="1"/>
          </p:nvPr>
        </p:nvSpPr>
        <p:spPr/>
        <p:txBody>
          <a:bodyPr/>
          <a:lstStyle/>
          <a:p>
            <a:endParaRPr lang="zh-CN" altLang="en-US"/>
          </a:p>
        </p:txBody>
      </p:sp>
      <p:graphicFrame>
        <p:nvGraphicFramePr>
          <p:cNvPr id="130051" name="Object 3"/>
          <p:cNvGraphicFramePr>
            <a:graphicFrameLocks noChangeAspect="1"/>
          </p:cNvGraphicFramePr>
          <p:nvPr/>
        </p:nvGraphicFramePr>
        <p:xfrm>
          <a:off x="2424114" y="1052514"/>
          <a:ext cx="7272337" cy="5322887"/>
        </p:xfrm>
        <a:graphic>
          <a:graphicData uri="http://schemas.openxmlformats.org/presentationml/2006/ole">
            <mc:AlternateContent xmlns:mc="http://schemas.openxmlformats.org/markup-compatibility/2006">
              <mc:Choice xmlns:v="urn:schemas-microsoft-com:vml" Requires="v">
                <p:oleObj spid="_x0000_s42009" name="Visio" r:id="rId3" imgW="5429885" imgH="3973830" progId="Visio.Drawing.11">
                  <p:embed/>
                </p:oleObj>
              </mc:Choice>
              <mc:Fallback>
                <p:oleObj name="Visio" r:id="rId3" imgW="5429885" imgH="3973830" progId="Visio.Drawing.11">
                  <p:embed/>
                  <p:pic>
                    <p:nvPicPr>
                      <p:cNvPr id="0" name="图片 113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4114" y="1052514"/>
                        <a:ext cx="7272337" cy="5322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nchor="ctr"/>
          <a:lstStyle/>
          <a:p>
            <a:pPr algn="l">
              <a:lnSpc>
                <a:spcPct val="70000"/>
              </a:lnSpc>
            </a:pPr>
            <a:r>
              <a:rPr lang="zh-CN" altLang="en-US" sz="4400" dirty="0">
                <a:solidFill>
                  <a:schemeClr val="tx1"/>
                </a:solidFill>
                <a:ea typeface="隶书" panose="02010509060101010101" pitchFamily="49" charset="-122"/>
              </a:rPr>
              <a:t>嵌入式软件组成</a:t>
            </a:r>
          </a:p>
        </p:txBody>
      </p:sp>
      <p:sp>
        <p:nvSpPr>
          <p:cNvPr id="3" name="内容占位符 2"/>
          <p:cNvSpPr>
            <a:spLocks noGrp="1"/>
          </p:cNvSpPr>
          <p:nvPr>
            <p:ph idx="1"/>
          </p:nvPr>
        </p:nvSpPr>
        <p:spPr/>
        <p:txBody>
          <a:bodyPr/>
          <a:lstStyle/>
          <a:p>
            <a:endParaRPr lang="zh-CN" altLang="en-US"/>
          </a:p>
        </p:txBody>
      </p:sp>
      <p:graphicFrame>
        <p:nvGraphicFramePr>
          <p:cNvPr id="131075" name="Object 3"/>
          <p:cNvGraphicFramePr>
            <a:graphicFrameLocks noChangeAspect="1"/>
          </p:cNvGraphicFramePr>
          <p:nvPr/>
        </p:nvGraphicFramePr>
        <p:xfrm>
          <a:off x="2495550" y="1196975"/>
          <a:ext cx="7272338" cy="5303838"/>
        </p:xfrm>
        <a:graphic>
          <a:graphicData uri="http://schemas.openxmlformats.org/presentationml/2006/ole">
            <mc:AlternateContent xmlns:mc="http://schemas.openxmlformats.org/markup-compatibility/2006">
              <mc:Choice xmlns:v="urn:schemas-microsoft-com:vml" Requires="v">
                <p:oleObj spid="_x0000_s43033" name="Visio" r:id="rId3" imgW="6084570" imgH="4447540" progId="Visio.Drawing.11">
                  <p:embed/>
                </p:oleObj>
              </mc:Choice>
              <mc:Fallback>
                <p:oleObj name="Visio" r:id="rId3" imgW="6084570" imgH="4447540" progId="Visio.Drawing.11">
                  <p:embed/>
                  <p:pic>
                    <p:nvPicPr>
                      <p:cNvPr id="0" name="图片 123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550" y="1196975"/>
                        <a:ext cx="7272338" cy="5303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nchor="ctr"/>
          <a:lstStyle/>
          <a:p>
            <a:pPr algn="l">
              <a:lnSpc>
                <a:spcPct val="70000"/>
              </a:lnSpc>
            </a:pPr>
            <a:r>
              <a:rPr lang="zh-CN" altLang="en-US" sz="4400" dirty="0">
                <a:solidFill>
                  <a:srgbClr val="F5A02F"/>
                </a:solidFill>
                <a:ea typeface="隶书" panose="02010509060101010101" pitchFamily="49" charset="-122"/>
              </a:rPr>
              <a:t>嵌入式编程</a:t>
            </a:r>
          </a:p>
        </p:txBody>
      </p:sp>
      <p:sp>
        <p:nvSpPr>
          <p:cNvPr id="3" name="内容占位符 2"/>
          <p:cNvSpPr>
            <a:spLocks noGrp="1"/>
          </p:cNvSpPr>
          <p:nvPr>
            <p:ph idx="1"/>
          </p:nvPr>
        </p:nvSpPr>
        <p:spPr/>
        <p:txBody>
          <a:bodyPr/>
          <a:lstStyle/>
          <a:p>
            <a:endParaRPr lang="zh-CN" altLang="en-US"/>
          </a:p>
        </p:txBody>
      </p:sp>
      <p:sp>
        <p:nvSpPr>
          <p:cNvPr id="136195" name="Rectangle 3"/>
          <p:cNvSpPr>
            <a:spLocks noChangeArrowheads="1"/>
          </p:cNvSpPr>
          <p:nvPr/>
        </p:nvSpPr>
        <p:spPr bwMode="auto">
          <a:xfrm>
            <a:off x="1524001" y="7106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36196" name="Object 4"/>
          <p:cNvGraphicFramePr>
            <a:graphicFrameLocks noChangeAspect="1"/>
          </p:cNvGraphicFramePr>
          <p:nvPr/>
        </p:nvGraphicFramePr>
        <p:xfrm>
          <a:off x="2063750" y="1203326"/>
          <a:ext cx="7920038" cy="5178425"/>
        </p:xfrm>
        <a:graphic>
          <a:graphicData uri="http://schemas.openxmlformats.org/presentationml/2006/ole">
            <mc:AlternateContent xmlns:mc="http://schemas.openxmlformats.org/markup-compatibility/2006">
              <mc:Choice xmlns:v="urn:schemas-microsoft-com:vml" Requires="v">
                <p:oleObj spid="_x0000_s44057" name="Visio" r:id="rId3" imgW="4966970" imgH="3251200" progId="Visio.Drawing.11">
                  <p:embed/>
                </p:oleObj>
              </mc:Choice>
              <mc:Fallback>
                <p:oleObj name="Visio" r:id="rId3" imgW="4966970" imgH="3251200" progId="Visio.Drawing.11">
                  <p:embed/>
                  <p:pic>
                    <p:nvPicPr>
                      <p:cNvPr id="0" name="图片 134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3750" y="1203326"/>
                        <a:ext cx="7920038" cy="517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9" name="Rectangle 3"/>
          <p:cNvSpPr>
            <a:spLocks noGrp="1" noChangeArrowheads="1"/>
          </p:cNvSpPr>
          <p:nvPr>
            <p:ph idx="1"/>
          </p:nvPr>
        </p:nvSpPr>
        <p:spPr>
          <a:xfrm>
            <a:off x="1012208" y="1292224"/>
            <a:ext cx="8229600" cy="669925"/>
          </a:xfrm>
          <a:noFill/>
        </p:spPr>
        <p:txBody>
          <a:bodyPr/>
          <a:lstStyle/>
          <a:p>
            <a:r>
              <a:rPr lang="zh-CN" altLang="en-US" dirty="0"/>
              <a:t>实时操作系统的特点</a:t>
            </a:r>
          </a:p>
        </p:txBody>
      </p:sp>
      <p:sp>
        <p:nvSpPr>
          <p:cNvPr id="24580" name="Text Box 4"/>
          <p:cNvSpPr txBox="1">
            <a:spLocks noChangeArrowheads="1"/>
          </p:cNvSpPr>
          <p:nvPr/>
        </p:nvSpPr>
        <p:spPr bwMode="auto">
          <a:xfrm>
            <a:off x="1417660" y="1962149"/>
            <a:ext cx="8968286" cy="4693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3200" dirty="0">
                <a:latin typeface="Times New Roman" panose="02020603050405020304" pitchFamily="18" charset="0"/>
                <a:ea typeface="华文新魏" panose="02010800040101010101" pitchFamily="2" charset="-122"/>
              </a:rPr>
              <a:t>        IEEE </a:t>
            </a:r>
            <a:r>
              <a:rPr kumimoji="1" lang="zh-CN" altLang="en-US" sz="3200" dirty="0">
                <a:latin typeface="Times New Roman" panose="02020603050405020304" pitchFamily="18" charset="0"/>
                <a:ea typeface="华文新魏" panose="02010800040101010101" pitchFamily="2" charset="-122"/>
              </a:rPr>
              <a:t>的实时</a:t>
            </a:r>
            <a:r>
              <a:rPr kumimoji="1" lang="en-US" altLang="zh-CN" sz="3200" dirty="0">
                <a:latin typeface="Times New Roman" panose="02020603050405020304" pitchFamily="18" charset="0"/>
                <a:ea typeface="华文新魏" panose="02010800040101010101" pitchFamily="2" charset="-122"/>
              </a:rPr>
              <a:t>UNIX</a:t>
            </a:r>
            <a:r>
              <a:rPr kumimoji="1" lang="zh-CN" altLang="en-US" sz="3200" dirty="0">
                <a:latin typeface="Times New Roman" panose="02020603050405020304" pitchFamily="18" charset="0"/>
                <a:ea typeface="华文新魏" panose="02010800040101010101" pitchFamily="2" charset="-122"/>
              </a:rPr>
              <a:t>分委会认为实时操作系统应具备以下的几点</a:t>
            </a:r>
            <a:r>
              <a:rPr kumimoji="1" lang="en-US" altLang="zh-CN" sz="3200" dirty="0">
                <a:latin typeface="Times New Roman" panose="02020603050405020304" pitchFamily="18" charset="0"/>
                <a:ea typeface="华文新魏" panose="02010800040101010101" pitchFamily="2" charset="-122"/>
              </a:rPr>
              <a:t>: </a:t>
            </a:r>
          </a:p>
          <a:p>
            <a:endParaRPr kumimoji="1" lang="en-US" altLang="zh-CN" sz="1100" dirty="0">
              <a:latin typeface="Times New Roman" panose="02020603050405020304" pitchFamily="18" charset="0"/>
              <a:ea typeface="华文新魏" panose="02010800040101010101" pitchFamily="2" charset="-122"/>
            </a:endParaRPr>
          </a:p>
          <a:p>
            <a:pPr lvl="1">
              <a:buClr>
                <a:srgbClr val="0000FF"/>
              </a:buClr>
              <a:buFont typeface="Wingdings" panose="05000000000000000000" pitchFamily="2" charset="2"/>
              <a:buChar char="§"/>
            </a:pPr>
            <a:r>
              <a:rPr kumimoji="1" lang="zh-CN" altLang="en-US" sz="3200" dirty="0">
                <a:latin typeface="Times New Roman" panose="02020603050405020304" pitchFamily="18" charset="0"/>
                <a:ea typeface="华文新魏" panose="02010800040101010101" pitchFamily="2" charset="-122"/>
              </a:rPr>
              <a:t>异步的事件响应 </a:t>
            </a:r>
          </a:p>
          <a:p>
            <a:pPr lvl="1">
              <a:buClr>
                <a:srgbClr val="0000FF"/>
              </a:buClr>
              <a:buFont typeface="Wingdings" panose="05000000000000000000" pitchFamily="2" charset="2"/>
              <a:buChar char="§"/>
            </a:pPr>
            <a:r>
              <a:rPr kumimoji="1" lang="zh-CN" altLang="en-US" sz="3200" dirty="0">
                <a:latin typeface="Times New Roman" panose="02020603050405020304" pitchFamily="18" charset="0"/>
                <a:ea typeface="华文新魏" panose="02010800040101010101" pitchFamily="2" charset="-122"/>
              </a:rPr>
              <a:t>切换时间和中断延迟时间</a:t>
            </a:r>
            <a:r>
              <a:rPr kumimoji="1" lang="zh-CN" altLang="en-US" sz="3200" dirty="0">
                <a:solidFill>
                  <a:srgbClr val="FF0000"/>
                </a:solidFill>
                <a:latin typeface="Times New Roman" panose="02020603050405020304" pitchFamily="18" charset="0"/>
                <a:ea typeface="华文新魏" panose="02010800040101010101" pitchFamily="2" charset="-122"/>
              </a:rPr>
              <a:t>确定</a:t>
            </a:r>
            <a:r>
              <a:rPr kumimoji="1" lang="zh-CN" altLang="en-US" sz="3200" dirty="0">
                <a:latin typeface="Times New Roman" panose="02020603050405020304" pitchFamily="18" charset="0"/>
                <a:ea typeface="华文新魏" panose="02010800040101010101" pitchFamily="2" charset="-122"/>
              </a:rPr>
              <a:t> </a:t>
            </a:r>
          </a:p>
          <a:p>
            <a:pPr lvl="1">
              <a:buClr>
                <a:srgbClr val="0000FF"/>
              </a:buClr>
              <a:buFont typeface="Wingdings" panose="05000000000000000000" pitchFamily="2" charset="2"/>
              <a:buChar char="§"/>
            </a:pPr>
            <a:r>
              <a:rPr kumimoji="1" lang="zh-CN" altLang="en-US" sz="3200" dirty="0">
                <a:latin typeface="Times New Roman" panose="02020603050405020304" pitchFamily="18" charset="0"/>
                <a:ea typeface="华文新魏" panose="02010800040101010101" pitchFamily="2" charset="-122"/>
              </a:rPr>
              <a:t>优先级中断和调度 </a:t>
            </a:r>
          </a:p>
          <a:p>
            <a:pPr lvl="1">
              <a:buClr>
                <a:srgbClr val="0000FF"/>
              </a:buClr>
              <a:buFont typeface="Wingdings" panose="05000000000000000000" pitchFamily="2" charset="2"/>
              <a:buChar char="§"/>
            </a:pPr>
            <a:r>
              <a:rPr kumimoji="1" lang="zh-CN" altLang="en-US" sz="3200" dirty="0">
                <a:latin typeface="Times New Roman" panose="02020603050405020304" pitchFamily="18" charset="0"/>
                <a:ea typeface="华文新魏" panose="02010800040101010101" pitchFamily="2" charset="-122"/>
              </a:rPr>
              <a:t>抢占式调度 </a:t>
            </a:r>
          </a:p>
          <a:p>
            <a:pPr lvl="1">
              <a:buClr>
                <a:srgbClr val="0000FF"/>
              </a:buClr>
              <a:buFont typeface="Wingdings" panose="05000000000000000000" pitchFamily="2" charset="2"/>
              <a:buChar char="§"/>
            </a:pPr>
            <a:r>
              <a:rPr kumimoji="1" lang="zh-CN" altLang="en-US" sz="3200" dirty="0">
                <a:latin typeface="Times New Roman" panose="02020603050405020304" pitchFamily="18" charset="0"/>
                <a:ea typeface="华文新魏" panose="02010800040101010101" pitchFamily="2" charset="-122"/>
              </a:rPr>
              <a:t>内存锁定 </a:t>
            </a:r>
          </a:p>
          <a:p>
            <a:pPr lvl="1">
              <a:buClr>
                <a:srgbClr val="0000FF"/>
              </a:buClr>
              <a:buFont typeface="Wingdings" panose="05000000000000000000" pitchFamily="2" charset="2"/>
              <a:buChar char="§"/>
            </a:pPr>
            <a:r>
              <a:rPr kumimoji="1" lang="zh-CN" altLang="en-US" sz="3200" dirty="0">
                <a:latin typeface="Times New Roman" panose="02020603050405020304" pitchFamily="18" charset="0"/>
                <a:ea typeface="华文新魏" panose="02010800040101010101" pitchFamily="2" charset="-122"/>
              </a:rPr>
              <a:t>连续文件 </a:t>
            </a:r>
          </a:p>
          <a:p>
            <a:pPr lvl="1">
              <a:buClr>
                <a:srgbClr val="0000FF"/>
              </a:buClr>
              <a:buFont typeface="Wingdings" panose="05000000000000000000" pitchFamily="2" charset="2"/>
              <a:buChar char="§"/>
            </a:pPr>
            <a:r>
              <a:rPr kumimoji="1" lang="zh-CN" altLang="en-US" sz="3200" dirty="0">
                <a:latin typeface="Times New Roman" panose="02020603050405020304" pitchFamily="18" charset="0"/>
                <a:ea typeface="华文新魏" panose="02010800040101010101" pitchFamily="2" charset="-122"/>
              </a:rPr>
              <a:t>同步 </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anim calcmode="lin" valueType="num">
                                      <p:cBhvr additive="base">
                                        <p:cTn id="7" dur="500" fill="hold"/>
                                        <p:tgtEl>
                                          <p:spTgt spid="2457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4579">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24580"/>
                                        </p:tgtEl>
                                        <p:attrNameLst>
                                          <p:attrName>style.visibility</p:attrName>
                                        </p:attrNameLst>
                                      </p:cBhvr>
                                      <p:to>
                                        <p:strVal val="visible"/>
                                      </p:to>
                                    </p:set>
                                    <p:animEffect transition="in" filter="slide(fromBottom)">
                                      <p:cBhvr>
                                        <p:cTn id="12" dur="500"/>
                                        <p:tgtEl>
                                          <p:spTgt spid="24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autoUpdateAnimBg="0" advAuto="0"/>
      <p:bldP spid="24580" grpId="0"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3" name="Rectangle 3"/>
          <p:cNvSpPr>
            <a:spLocks noGrp="1" noChangeArrowheads="1"/>
          </p:cNvSpPr>
          <p:nvPr>
            <p:ph idx="1"/>
          </p:nvPr>
        </p:nvSpPr>
        <p:spPr>
          <a:xfrm>
            <a:off x="1517176" y="1292224"/>
            <a:ext cx="8229600" cy="669925"/>
          </a:xfrm>
          <a:noFill/>
        </p:spPr>
        <p:txBody>
          <a:bodyPr/>
          <a:lstStyle/>
          <a:p>
            <a:r>
              <a:rPr lang="zh-CN" altLang="en-US" dirty="0"/>
              <a:t>实时操作系统的特点</a:t>
            </a:r>
          </a:p>
        </p:txBody>
      </p:sp>
      <p:sp>
        <p:nvSpPr>
          <p:cNvPr id="25604" name="Text Box 4"/>
          <p:cNvSpPr txBox="1">
            <a:spLocks noChangeArrowheads="1"/>
          </p:cNvSpPr>
          <p:nvPr/>
        </p:nvSpPr>
        <p:spPr bwMode="auto">
          <a:xfrm>
            <a:off x="1517176" y="2249037"/>
            <a:ext cx="9114430" cy="3270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800" dirty="0">
                <a:latin typeface="Times New Roman" panose="02020603050405020304" pitchFamily="18" charset="0"/>
                <a:ea typeface="华文新魏" panose="02010800040101010101" pitchFamily="2" charset="-122"/>
              </a:rPr>
              <a:t>        </a:t>
            </a:r>
            <a:r>
              <a:rPr kumimoji="1" lang="zh-CN" altLang="en-US" sz="2800" dirty="0">
                <a:latin typeface="Times New Roman" panose="02020603050405020304" pitchFamily="18" charset="0"/>
                <a:ea typeface="华文新魏" panose="02010800040101010101" pitchFamily="2" charset="-122"/>
              </a:rPr>
              <a:t>总的来说实时操作系统是</a:t>
            </a:r>
            <a:r>
              <a:rPr kumimoji="1" lang="zh-CN" altLang="en-US" sz="2800" dirty="0">
                <a:solidFill>
                  <a:srgbClr val="FF0000"/>
                </a:solidFill>
                <a:latin typeface="Times New Roman" panose="02020603050405020304" pitchFamily="18" charset="0"/>
                <a:ea typeface="华文新魏" panose="02010800040101010101" pitchFamily="2" charset="-122"/>
              </a:rPr>
              <a:t>事件驱动</a:t>
            </a:r>
            <a:r>
              <a:rPr kumimoji="1" lang="zh-CN" altLang="en-US" sz="2800" dirty="0">
                <a:latin typeface="Times New Roman" panose="02020603050405020304" pitchFamily="18" charset="0"/>
                <a:ea typeface="华文新魏" panose="02010800040101010101" pitchFamily="2" charset="-122"/>
              </a:rPr>
              <a:t>的，能对来自外界的作用和信号在限定的时间范围内作出响应。它强调的是</a:t>
            </a:r>
            <a:r>
              <a:rPr kumimoji="1" lang="zh-CN" altLang="en-US" sz="2800" dirty="0">
                <a:solidFill>
                  <a:srgbClr val="0000FF"/>
                </a:solidFill>
                <a:latin typeface="Times New Roman" panose="02020603050405020304" pitchFamily="18" charset="0"/>
                <a:ea typeface="华文新魏" panose="02010800040101010101" pitchFamily="2" charset="-122"/>
              </a:rPr>
              <a:t>实时性</a:t>
            </a:r>
            <a:r>
              <a:rPr kumimoji="1" lang="zh-CN" altLang="en-US" sz="2800" dirty="0">
                <a:latin typeface="Times New Roman" panose="02020603050405020304" pitchFamily="18" charset="0"/>
                <a:ea typeface="华文新魏" panose="02010800040101010101" pitchFamily="2" charset="-122"/>
              </a:rPr>
              <a:t>、</a:t>
            </a:r>
            <a:r>
              <a:rPr kumimoji="1" lang="zh-CN" altLang="en-US" sz="2800" dirty="0">
                <a:solidFill>
                  <a:srgbClr val="0000FF"/>
                </a:solidFill>
                <a:latin typeface="Times New Roman" panose="02020603050405020304" pitchFamily="18" charset="0"/>
                <a:ea typeface="华文新魏" panose="02010800040101010101" pitchFamily="2" charset="-122"/>
              </a:rPr>
              <a:t>可靠性</a:t>
            </a:r>
            <a:r>
              <a:rPr kumimoji="1" lang="zh-CN" altLang="en-US" sz="2800" dirty="0">
                <a:latin typeface="Times New Roman" panose="02020603050405020304" pitchFamily="18" charset="0"/>
                <a:ea typeface="华文新魏" panose="02010800040101010101" pitchFamily="2" charset="-122"/>
              </a:rPr>
              <a:t>和</a:t>
            </a:r>
            <a:r>
              <a:rPr kumimoji="1" lang="zh-CN" altLang="en-US" sz="2800" dirty="0">
                <a:solidFill>
                  <a:srgbClr val="0000FF"/>
                </a:solidFill>
                <a:latin typeface="Times New Roman" panose="02020603050405020304" pitchFamily="18" charset="0"/>
                <a:ea typeface="华文新魏" panose="02010800040101010101" pitchFamily="2" charset="-122"/>
              </a:rPr>
              <a:t>灵活性</a:t>
            </a:r>
            <a:r>
              <a:rPr kumimoji="1" lang="en-US" altLang="zh-CN" sz="2800" dirty="0">
                <a:latin typeface="Times New Roman" panose="02020603050405020304" pitchFamily="18" charset="0"/>
                <a:ea typeface="华文新魏" panose="02010800040101010101" pitchFamily="2" charset="-122"/>
              </a:rPr>
              <a:t>, </a:t>
            </a:r>
            <a:r>
              <a:rPr kumimoji="1" lang="zh-CN" altLang="en-US" sz="2800" dirty="0">
                <a:latin typeface="Times New Roman" panose="02020603050405020304" pitchFamily="18" charset="0"/>
                <a:ea typeface="华文新魏" panose="02010800040101010101" pitchFamily="2" charset="-122"/>
              </a:rPr>
              <a:t>与实时应用软件相结合成为有机的整体起着核心作用</a:t>
            </a:r>
            <a:r>
              <a:rPr kumimoji="1" lang="en-US" altLang="zh-CN" sz="2800" dirty="0">
                <a:latin typeface="Times New Roman" panose="02020603050405020304" pitchFamily="18" charset="0"/>
                <a:ea typeface="华文新魏" panose="02010800040101010101" pitchFamily="2" charset="-122"/>
              </a:rPr>
              <a:t>, </a:t>
            </a:r>
            <a:r>
              <a:rPr kumimoji="1" lang="zh-CN" altLang="en-US" sz="2800" dirty="0">
                <a:latin typeface="Times New Roman" panose="02020603050405020304" pitchFamily="18" charset="0"/>
                <a:ea typeface="华文新魏" panose="02010800040101010101" pitchFamily="2" charset="-122"/>
              </a:rPr>
              <a:t>由它来管理和协调各项工作</a:t>
            </a:r>
            <a:r>
              <a:rPr kumimoji="1" lang="en-US" altLang="zh-CN" sz="2800" dirty="0">
                <a:latin typeface="Times New Roman" panose="02020603050405020304" pitchFamily="18" charset="0"/>
                <a:ea typeface="华文新魏" panose="02010800040101010101" pitchFamily="2" charset="-122"/>
              </a:rPr>
              <a:t>,</a:t>
            </a:r>
            <a:r>
              <a:rPr kumimoji="1" lang="zh-CN" altLang="en-US" sz="2800" dirty="0">
                <a:latin typeface="Times New Roman" panose="02020603050405020304" pitchFamily="18" charset="0"/>
                <a:ea typeface="华文新魏" panose="02010800040101010101" pitchFamily="2" charset="-122"/>
              </a:rPr>
              <a:t>为应用软件提供良好的运行软件环境及开发环境。</a:t>
            </a:r>
          </a:p>
          <a:p>
            <a:endParaRPr kumimoji="1" lang="zh-CN" altLang="en-US" sz="1050" dirty="0">
              <a:latin typeface="Times New Roman" panose="02020603050405020304" pitchFamily="18" charset="0"/>
              <a:ea typeface="华文新魏" panose="02010800040101010101" pitchFamily="2" charset="-122"/>
            </a:endParaRPr>
          </a:p>
          <a:p>
            <a:r>
              <a:rPr kumimoji="1" lang="zh-CN" altLang="en-US" sz="2800" dirty="0">
                <a:latin typeface="Times New Roman" panose="02020603050405020304" pitchFamily="18" charset="0"/>
                <a:ea typeface="华文新魏" panose="02010800040101010101" pitchFamily="2" charset="-122"/>
              </a:rPr>
              <a:t>        从实时系统的应用特点来看实时操作系统可以分为两种：</a:t>
            </a:r>
            <a:r>
              <a:rPr kumimoji="1" lang="zh-CN" altLang="en-US" sz="28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一般实时操作系统</a:t>
            </a:r>
            <a:r>
              <a:rPr kumimoji="1" lang="zh-CN" altLang="en-US" sz="2800" dirty="0">
                <a:latin typeface="Times New Roman" panose="02020603050405020304" pitchFamily="18" charset="0"/>
                <a:ea typeface="华文新魏" panose="02010800040101010101" pitchFamily="2" charset="-122"/>
              </a:rPr>
              <a:t>和</a:t>
            </a:r>
            <a:r>
              <a:rPr kumimoji="1" lang="zh-CN" altLang="en-US" sz="28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嵌入式实时操作系统</a:t>
            </a:r>
            <a:r>
              <a:rPr kumimoji="1" lang="zh-CN" altLang="en-US" sz="2800" dirty="0">
                <a:latin typeface="Times New Roman" panose="02020603050405020304" pitchFamily="18" charset="0"/>
                <a:ea typeface="华文新魏" panose="02010800040101010101" pitchFamily="2" charset="-122"/>
              </a:rPr>
              <a:t>。</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25604"/>
                                        </p:tgtEl>
                                        <p:attrNameLst>
                                          <p:attrName>style.visibility</p:attrName>
                                        </p:attrNameLst>
                                      </p:cBhvr>
                                      <p:to>
                                        <p:strVal val="visible"/>
                                      </p:to>
                                    </p:set>
                                    <p:animEffect transition="in" filter="strips(downLeft)">
                                      <p:cBhvr>
                                        <p:cTn id="7" dur="500"/>
                                        <p:tgtEl>
                                          <p:spTgt spid="25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p:bld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7" name="Rectangle 3"/>
          <p:cNvSpPr>
            <a:spLocks noGrp="1" noChangeArrowheads="1"/>
          </p:cNvSpPr>
          <p:nvPr>
            <p:ph idx="1"/>
          </p:nvPr>
        </p:nvSpPr>
        <p:spPr>
          <a:xfrm>
            <a:off x="1285164" y="1292224"/>
            <a:ext cx="8229600" cy="669925"/>
          </a:xfrm>
          <a:noFill/>
        </p:spPr>
        <p:txBody>
          <a:bodyPr/>
          <a:lstStyle/>
          <a:p>
            <a:r>
              <a:rPr lang="zh-CN" altLang="en-US" dirty="0"/>
              <a:t>实时操作系统的特点</a:t>
            </a:r>
          </a:p>
        </p:txBody>
      </p:sp>
      <p:sp>
        <p:nvSpPr>
          <p:cNvPr id="26628" name="Text Box 4"/>
          <p:cNvSpPr txBox="1">
            <a:spLocks noChangeArrowheads="1"/>
          </p:cNvSpPr>
          <p:nvPr/>
        </p:nvSpPr>
        <p:spPr bwMode="auto">
          <a:xfrm>
            <a:off x="1381835" y="2221741"/>
            <a:ext cx="9277065" cy="370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8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28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一般实时操作系统</a:t>
            </a:r>
            <a:r>
              <a:rPr kumimoji="1" lang="zh-CN" altLang="en-US" sz="2800" dirty="0">
                <a:latin typeface="Times New Roman" panose="02020603050405020304" pitchFamily="18" charset="0"/>
                <a:ea typeface="华文新魏" panose="02010800040101010101" pitchFamily="2" charset="-122"/>
              </a:rPr>
              <a:t>应用于实时处理系统的上位机和实时查询系统等实时性较弱的实时系统，并且提供了开发、调试、运用一致的环境。</a:t>
            </a:r>
            <a:r>
              <a:rPr kumimoji="1" lang="zh-CN" altLang="en-US" sz="2000" dirty="0">
                <a:latin typeface="Times New Roman" panose="02020603050405020304" pitchFamily="18" charset="0"/>
                <a:ea typeface="华文新魏" panose="02010800040101010101" pitchFamily="2" charset="-122"/>
              </a:rPr>
              <a:t> </a:t>
            </a:r>
            <a:endParaRPr kumimoji="1" lang="zh-CN" altLang="en-US" sz="2800" dirty="0">
              <a:solidFill>
                <a:srgbClr val="FF0066"/>
              </a:solidFill>
              <a:latin typeface="Times New Roman" panose="02020603050405020304" pitchFamily="18" charset="0"/>
              <a:ea typeface="华文新魏" panose="02010800040101010101" pitchFamily="2" charset="-122"/>
            </a:endParaRPr>
          </a:p>
          <a:p>
            <a:endParaRPr kumimoji="1" lang="zh-CN" altLang="en-US" sz="1050" dirty="0">
              <a:latin typeface="Times New Roman" panose="02020603050405020304" pitchFamily="18" charset="0"/>
              <a:ea typeface="华文新魏" panose="02010800040101010101" pitchFamily="2" charset="-122"/>
            </a:endParaRPr>
          </a:p>
          <a:p>
            <a:r>
              <a:rPr kumimoji="1" lang="zh-CN" altLang="en-US" sz="2800" dirty="0">
                <a:latin typeface="Times New Roman" panose="02020603050405020304" pitchFamily="18" charset="0"/>
                <a:ea typeface="华文新魏" panose="02010800040101010101" pitchFamily="2" charset="-122"/>
              </a:rPr>
              <a:t>        </a:t>
            </a:r>
            <a:r>
              <a:rPr kumimoji="1" lang="zh-CN" altLang="en-US" sz="28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嵌入式实时操作系统</a:t>
            </a:r>
            <a:r>
              <a:rPr kumimoji="1" lang="zh-CN" altLang="en-US" sz="2800" dirty="0">
                <a:latin typeface="Times New Roman" panose="02020603050405020304" pitchFamily="18" charset="0"/>
                <a:ea typeface="华文新魏" panose="02010800040101010101" pitchFamily="2" charset="-122"/>
              </a:rPr>
              <a:t>应用于实时性要求高的实时控制系统，而且应用程序的开发过程是通过</a:t>
            </a:r>
            <a:r>
              <a:rPr kumimoji="1" lang="zh-CN" altLang="en-US" sz="2800" dirty="0">
                <a:solidFill>
                  <a:srgbClr val="FF0000"/>
                </a:solidFill>
                <a:latin typeface="Times New Roman" panose="02020603050405020304" pitchFamily="18" charset="0"/>
                <a:ea typeface="华文新魏" panose="02010800040101010101" pitchFamily="2" charset="-122"/>
              </a:rPr>
              <a:t>交叉开发</a:t>
            </a:r>
            <a:r>
              <a:rPr kumimoji="1" lang="zh-CN" altLang="en-US" sz="2800" dirty="0">
                <a:latin typeface="Times New Roman" panose="02020603050405020304" pitchFamily="18" charset="0"/>
                <a:ea typeface="华文新魏" panose="02010800040101010101" pitchFamily="2" charset="-122"/>
              </a:rPr>
              <a:t>来完成的，即</a:t>
            </a:r>
            <a:r>
              <a:rPr kumimoji="1" lang="zh-CN" altLang="en-US" sz="2800" dirty="0">
                <a:solidFill>
                  <a:srgbClr val="00B050"/>
                </a:solidFill>
                <a:latin typeface="Times New Roman" panose="02020603050405020304" pitchFamily="18" charset="0"/>
                <a:ea typeface="华文新魏" panose="02010800040101010101" pitchFamily="2" charset="-122"/>
              </a:rPr>
              <a:t>开发环境</a:t>
            </a:r>
            <a:r>
              <a:rPr kumimoji="1" lang="zh-CN" altLang="en-US" sz="2800" dirty="0">
                <a:latin typeface="Times New Roman" panose="02020603050405020304" pitchFamily="18" charset="0"/>
                <a:ea typeface="华文新魏" panose="02010800040101010101" pitchFamily="2" charset="-122"/>
              </a:rPr>
              <a:t>与</a:t>
            </a:r>
            <a:r>
              <a:rPr kumimoji="1" lang="zh-CN" altLang="en-US" sz="2800" dirty="0">
                <a:solidFill>
                  <a:srgbClr val="0070C0"/>
                </a:solidFill>
                <a:latin typeface="Times New Roman" panose="02020603050405020304" pitchFamily="18" charset="0"/>
                <a:ea typeface="华文新魏" panose="02010800040101010101" pitchFamily="2" charset="-122"/>
              </a:rPr>
              <a:t>运行环境</a:t>
            </a:r>
            <a:r>
              <a:rPr kumimoji="1" lang="zh-CN" altLang="en-US" sz="2800" dirty="0">
                <a:latin typeface="Times New Roman" panose="02020603050405020304" pitchFamily="18" charset="0"/>
                <a:ea typeface="华文新魏" panose="02010800040101010101" pitchFamily="2" charset="-122"/>
              </a:rPr>
              <a:t>是</a:t>
            </a:r>
            <a:r>
              <a:rPr kumimoji="1" lang="zh-CN" altLang="en-US" sz="2800" dirty="0">
                <a:solidFill>
                  <a:srgbClr val="FF0000"/>
                </a:solidFill>
                <a:latin typeface="Times New Roman" panose="02020603050405020304" pitchFamily="18" charset="0"/>
                <a:ea typeface="华文新魏" panose="02010800040101010101" pitchFamily="2" charset="-122"/>
              </a:rPr>
              <a:t>不</a:t>
            </a:r>
            <a:r>
              <a:rPr kumimoji="1" lang="zh-CN" altLang="en-US" sz="2800" dirty="0">
                <a:latin typeface="Times New Roman" panose="02020603050405020304" pitchFamily="18" charset="0"/>
                <a:ea typeface="华文新魏" panose="02010800040101010101" pitchFamily="2" charset="-122"/>
              </a:rPr>
              <a:t>一致。嵌入式实时操作系统具有</a:t>
            </a:r>
            <a:r>
              <a:rPr kumimoji="1" lang="zh-CN" altLang="en-US" sz="2800" dirty="0">
                <a:solidFill>
                  <a:srgbClr val="FF0000"/>
                </a:solidFill>
                <a:latin typeface="Times New Roman" panose="02020603050405020304" pitchFamily="18" charset="0"/>
                <a:ea typeface="华文新魏" panose="02010800040101010101" pitchFamily="2" charset="-122"/>
              </a:rPr>
              <a:t>规模小</a:t>
            </a:r>
            <a:r>
              <a:rPr kumimoji="1" lang="en-US" altLang="zh-CN" sz="2800" dirty="0">
                <a:latin typeface="Times New Roman" panose="02020603050405020304" pitchFamily="18" charset="0"/>
                <a:ea typeface="华文新魏" panose="02010800040101010101" pitchFamily="2" charset="-122"/>
              </a:rPr>
              <a:t>(</a:t>
            </a:r>
            <a:r>
              <a:rPr kumimoji="1" lang="zh-CN" altLang="en-US" sz="2800" dirty="0">
                <a:latin typeface="Times New Roman" panose="02020603050405020304" pitchFamily="18" charset="0"/>
                <a:ea typeface="华文新魏" panose="02010800040101010101" pitchFamily="2" charset="-122"/>
              </a:rPr>
              <a:t>一般在几</a:t>
            </a:r>
            <a:r>
              <a:rPr kumimoji="1" lang="en-US" altLang="zh-CN" sz="2800" dirty="0">
                <a:latin typeface="Times New Roman" panose="02020603050405020304" pitchFamily="18" charset="0"/>
                <a:ea typeface="华文新魏" panose="02010800040101010101" pitchFamily="2" charset="-122"/>
              </a:rPr>
              <a:t>K</a:t>
            </a:r>
            <a:r>
              <a:rPr kumimoji="1" lang="zh-CN" altLang="en-US" sz="2800" dirty="0">
                <a:latin typeface="Times New Roman" panose="02020603050405020304" pitchFamily="18" charset="0"/>
                <a:ea typeface="华文新魏" panose="02010800040101010101" pitchFamily="2" charset="-122"/>
              </a:rPr>
              <a:t>～几十</a:t>
            </a:r>
            <a:r>
              <a:rPr kumimoji="1" lang="en-US" altLang="zh-CN" sz="2800" dirty="0">
                <a:latin typeface="Times New Roman" panose="02020603050405020304" pitchFamily="18" charset="0"/>
                <a:ea typeface="华文新魏" panose="02010800040101010101" pitchFamily="2" charset="-122"/>
              </a:rPr>
              <a:t>K </a:t>
            </a:r>
            <a:r>
              <a:rPr kumimoji="1" lang="zh-CN" altLang="en-US" sz="2800" dirty="0">
                <a:latin typeface="Times New Roman" panose="02020603050405020304" pitchFamily="18" charset="0"/>
                <a:ea typeface="华文新魏" panose="02010800040101010101" pitchFamily="2" charset="-122"/>
              </a:rPr>
              <a:t>内</a:t>
            </a:r>
            <a:r>
              <a:rPr kumimoji="1" lang="en-US" altLang="zh-CN" sz="2800" dirty="0">
                <a:latin typeface="Times New Roman" panose="02020603050405020304" pitchFamily="18" charset="0"/>
                <a:ea typeface="华文新魏" panose="02010800040101010101" pitchFamily="2" charset="-122"/>
              </a:rPr>
              <a:t>)</a:t>
            </a:r>
            <a:r>
              <a:rPr kumimoji="1" lang="zh-CN" altLang="en-US" sz="2800" dirty="0">
                <a:latin typeface="Times New Roman" panose="02020603050405020304" pitchFamily="18" charset="0"/>
                <a:ea typeface="华文新魏" panose="02010800040101010101" pitchFamily="2" charset="-122"/>
              </a:rPr>
              <a:t>、</a:t>
            </a:r>
            <a:r>
              <a:rPr kumimoji="1" lang="zh-CN" altLang="en-US" sz="2800" dirty="0">
                <a:solidFill>
                  <a:srgbClr val="FF0000"/>
                </a:solidFill>
                <a:latin typeface="Times New Roman" panose="02020603050405020304" pitchFamily="18" charset="0"/>
                <a:ea typeface="华文新魏" panose="02010800040101010101" pitchFamily="2" charset="-122"/>
              </a:rPr>
              <a:t>可固化使用实时性强</a:t>
            </a:r>
            <a:r>
              <a:rPr kumimoji="1" lang="en-US" altLang="zh-CN" sz="2800" dirty="0">
                <a:latin typeface="Times New Roman" panose="02020603050405020304" pitchFamily="18" charset="0"/>
                <a:ea typeface="华文新魏" panose="02010800040101010101" pitchFamily="2" charset="-122"/>
              </a:rPr>
              <a:t>(</a:t>
            </a:r>
            <a:r>
              <a:rPr kumimoji="1" lang="zh-CN" altLang="en-US" sz="2800" dirty="0">
                <a:latin typeface="Times New Roman" panose="02020603050405020304" pitchFamily="18" charset="0"/>
                <a:ea typeface="华文新魏" panose="02010800040101010101" pitchFamily="2" charset="-122"/>
              </a:rPr>
              <a:t>在毫秒或微秒数量级上</a:t>
            </a:r>
            <a:r>
              <a:rPr kumimoji="1" lang="en-US" altLang="zh-CN" sz="2800" dirty="0">
                <a:latin typeface="Times New Roman" panose="02020603050405020304" pitchFamily="18" charset="0"/>
                <a:ea typeface="华文新魏" panose="02010800040101010101" pitchFamily="2" charset="-122"/>
              </a:rPr>
              <a:t>)</a:t>
            </a:r>
            <a:r>
              <a:rPr kumimoji="1" lang="zh-CN" altLang="en-US" sz="2800" dirty="0">
                <a:latin typeface="Times New Roman" panose="02020603050405020304" pitchFamily="18" charset="0"/>
                <a:ea typeface="华文新魏" panose="02010800040101010101" pitchFamily="2" charset="-122"/>
              </a:rPr>
              <a:t>的特点</a:t>
            </a:r>
            <a:r>
              <a:rPr kumimoji="1" lang="zh-CN" altLang="en-US" sz="2000" dirty="0">
                <a:latin typeface="Times New Roman" panose="02020603050405020304" pitchFamily="18" charset="0"/>
                <a:ea typeface="华文新魏" panose="02010800040101010101" pitchFamily="2" charset="-122"/>
              </a:rPr>
              <a:t> </a:t>
            </a:r>
            <a:r>
              <a:rPr kumimoji="1" lang="zh-CN" altLang="en-US" sz="2800" dirty="0">
                <a:latin typeface="Times New Roman" panose="02020603050405020304" pitchFamily="18" charset="0"/>
                <a:ea typeface="华文新魏" panose="02010800040101010101" pitchFamily="2" charset="-122"/>
              </a:rPr>
              <a:t>。</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grpId="0" nodeType="afterEffect">
                                  <p:stCondLst>
                                    <p:cond delay="0"/>
                                  </p:stCondLst>
                                  <p:childTnLst>
                                    <p:set>
                                      <p:cBhvr>
                                        <p:cTn id="6" dur="1" fill="hold">
                                          <p:stCondLst>
                                            <p:cond delay="0"/>
                                          </p:stCondLst>
                                        </p:cTn>
                                        <p:tgtEl>
                                          <p:spTgt spid="26628"/>
                                        </p:tgtEl>
                                        <p:attrNameLst>
                                          <p:attrName>style.visibility</p:attrName>
                                        </p:attrNameLst>
                                      </p:cBhvr>
                                      <p:to>
                                        <p:strVal val="visible"/>
                                      </p:to>
                                    </p:set>
                                    <p:animEffect transition="in" filter="wheel(4)">
                                      <p:cBhvr>
                                        <p:cTn id="7" dur="500"/>
                                        <p:tgtEl>
                                          <p:spTgt spid="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 grpId="0"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1" name="Rectangle 3"/>
          <p:cNvSpPr>
            <a:spLocks noGrp="1" noChangeArrowheads="1"/>
          </p:cNvSpPr>
          <p:nvPr>
            <p:ph idx="1"/>
          </p:nvPr>
        </p:nvSpPr>
        <p:spPr>
          <a:xfrm>
            <a:off x="1203278" y="1246188"/>
            <a:ext cx="3429000" cy="669925"/>
          </a:xfrm>
          <a:noFill/>
        </p:spPr>
        <p:txBody>
          <a:bodyPr/>
          <a:lstStyle/>
          <a:p>
            <a:r>
              <a:rPr lang="zh-CN" altLang="en-US" dirty="0"/>
              <a:t>基本概念</a:t>
            </a:r>
          </a:p>
        </p:txBody>
      </p:sp>
      <p:sp>
        <p:nvSpPr>
          <p:cNvPr id="27652" name="Text Box 4"/>
          <p:cNvSpPr txBox="1">
            <a:spLocks noChangeArrowheads="1"/>
          </p:cNvSpPr>
          <p:nvPr/>
        </p:nvSpPr>
        <p:spPr bwMode="auto">
          <a:xfrm>
            <a:off x="1450074" y="2573335"/>
            <a:ext cx="9645556"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kumimoji="1" lang="en-US" altLang="zh-CN" sz="32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3200" dirty="0">
                <a:latin typeface="Times New Roman" panose="02020603050405020304" pitchFamily="18" charset="0"/>
                <a:ea typeface="华文新魏" panose="02010800040101010101" pitchFamily="2" charset="-122"/>
              </a:rPr>
              <a:t>对基于</a:t>
            </a:r>
            <a:r>
              <a:rPr kumimoji="1" lang="zh-CN" altLang="en-US" sz="3200" dirty="0">
                <a:solidFill>
                  <a:srgbClr val="FF0000"/>
                </a:solidFill>
                <a:latin typeface="Times New Roman" panose="02020603050405020304" pitchFamily="18" charset="0"/>
                <a:ea typeface="华文新魏" panose="02010800040101010101" pitchFamily="2" charset="-122"/>
              </a:rPr>
              <a:t>芯片的开发</a:t>
            </a:r>
            <a:r>
              <a:rPr kumimoji="1" lang="zh-CN" altLang="en-US" sz="3200" dirty="0">
                <a:latin typeface="Times New Roman" panose="02020603050405020304" pitchFamily="18" charset="0"/>
                <a:ea typeface="华文新魏" panose="02010800040101010101" pitchFamily="2" charset="-122"/>
              </a:rPr>
              <a:t>来说，应用程序一般是一个</a:t>
            </a:r>
            <a:r>
              <a:rPr kumimoji="1" lang="zh-CN" altLang="en-US" sz="3200" dirty="0">
                <a:solidFill>
                  <a:srgbClr val="00B050"/>
                </a:solidFill>
                <a:latin typeface="Times New Roman" panose="02020603050405020304" pitchFamily="18" charset="0"/>
                <a:ea typeface="华文新魏" panose="02010800040101010101" pitchFamily="2" charset="-122"/>
              </a:rPr>
              <a:t>无限的循环</a:t>
            </a:r>
            <a:r>
              <a:rPr kumimoji="1" lang="zh-CN" altLang="en-US" sz="3200" dirty="0">
                <a:latin typeface="Times New Roman" panose="02020603050405020304" pitchFamily="18" charset="0"/>
                <a:ea typeface="华文新魏" panose="02010800040101010101" pitchFamily="2" charset="-122"/>
              </a:rPr>
              <a:t>，可称为</a:t>
            </a:r>
            <a:r>
              <a:rPr kumimoji="1" lang="zh-CN" altLang="en-US" sz="3200" dirty="0">
                <a:solidFill>
                  <a:srgbClr val="0070C0"/>
                </a:solidFill>
                <a:latin typeface="Times New Roman" panose="02020603050405020304" pitchFamily="18" charset="0"/>
                <a:ea typeface="华文新魏" panose="02010800040101010101" pitchFamily="2" charset="-122"/>
              </a:rPr>
              <a:t>前后台系统</a:t>
            </a:r>
            <a:r>
              <a:rPr kumimoji="1" lang="zh-CN" altLang="en-US" sz="3200" dirty="0">
                <a:latin typeface="Times New Roman" panose="02020603050405020304" pitchFamily="18" charset="0"/>
                <a:ea typeface="华文新魏" panose="02010800040101010101" pitchFamily="2" charset="-122"/>
              </a:rPr>
              <a:t>或超循环系统。</a:t>
            </a:r>
          </a:p>
          <a:p>
            <a:pPr algn="just"/>
            <a:r>
              <a:rPr kumimoji="1" lang="zh-CN" altLang="en-US" sz="3200" dirty="0">
                <a:latin typeface="Times New Roman" panose="02020603050405020304" pitchFamily="18" charset="0"/>
                <a:ea typeface="华文新魏" panose="02010800040101010101" pitchFamily="2" charset="-122"/>
              </a:rPr>
              <a:t>        很多基于微处理器的产品采用前后台系统设计，例如微波炉、电话机、玩具等。在另外一些基于微处理器应用中，从</a:t>
            </a:r>
            <a:r>
              <a:rPr kumimoji="1" lang="zh-CN" altLang="en-US" sz="3200" dirty="0">
                <a:solidFill>
                  <a:srgbClr val="00B050"/>
                </a:solidFill>
                <a:latin typeface="Times New Roman" panose="02020603050405020304" pitchFamily="18" charset="0"/>
                <a:ea typeface="华文新魏" panose="02010800040101010101" pitchFamily="2" charset="-122"/>
              </a:rPr>
              <a:t>省电</a:t>
            </a:r>
            <a:r>
              <a:rPr kumimoji="1" lang="zh-CN" altLang="en-US" sz="3200" dirty="0">
                <a:latin typeface="Times New Roman" panose="02020603050405020304" pitchFamily="18" charset="0"/>
                <a:ea typeface="华文新魏" panose="02010800040101010101" pitchFamily="2" charset="-122"/>
              </a:rPr>
              <a:t>的角度出发，平时微处理器处在</a:t>
            </a:r>
            <a:r>
              <a:rPr kumimoji="1" lang="zh-CN" altLang="en-US" sz="3200" dirty="0">
                <a:solidFill>
                  <a:srgbClr val="0070C0"/>
                </a:solidFill>
                <a:latin typeface="Times New Roman" panose="02020603050405020304" pitchFamily="18" charset="0"/>
                <a:ea typeface="华文新魏" panose="02010800040101010101" pitchFamily="2" charset="-122"/>
              </a:rPr>
              <a:t>停机</a:t>
            </a:r>
            <a:r>
              <a:rPr kumimoji="1" lang="zh-CN" altLang="en-US" sz="3200" dirty="0">
                <a:latin typeface="Times New Roman" panose="02020603050405020304" pitchFamily="18" charset="0"/>
                <a:ea typeface="华文新魏" panose="02010800040101010101" pitchFamily="2" charset="-122"/>
              </a:rPr>
              <a:t>状态，所有事都靠</a:t>
            </a:r>
            <a:r>
              <a:rPr kumimoji="1" lang="zh-CN" altLang="en-US" sz="3200" dirty="0">
                <a:solidFill>
                  <a:srgbClr val="FF0000"/>
                </a:solidFill>
                <a:latin typeface="Times New Roman" panose="02020603050405020304" pitchFamily="18" charset="0"/>
                <a:ea typeface="华文新魏" panose="02010800040101010101" pitchFamily="2" charset="-122"/>
              </a:rPr>
              <a:t>中断服务</a:t>
            </a:r>
            <a:r>
              <a:rPr kumimoji="1" lang="zh-CN" altLang="en-US" sz="3200" dirty="0">
                <a:latin typeface="Times New Roman" panose="02020603050405020304" pitchFamily="18" charset="0"/>
                <a:ea typeface="华文新魏" panose="02010800040101010101" pitchFamily="2" charset="-122"/>
              </a:rPr>
              <a:t>来完成。</a:t>
            </a:r>
          </a:p>
        </p:txBody>
      </p:sp>
      <p:sp>
        <p:nvSpPr>
          <p:cNvPr id="27653" name="Text Box 5"/>
          <p:cNvSpPr txBox="1">
            <a:spLocks noChangeArrowheads="1"/>
          </p:cNvSpPr>
          <p:nvPr/>
        </p:nvSpPr>
        <p:spPr bwMode="auto">
          <a:xfrm>
            <a:off x="3589292" y="1681162"/>
            <a:ext cx="410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dirty="0">
                <a:latin typeface="Times New Roman" panose="02020603050405020304" pitchFamily="18" charset="0"/>
              </a:rPr>
              <a:t>——</a:t>
            </a:r>
            <a:r>
              <a:rPr kumimoji="1" lang="zh-CN" altLang="en-US" sz="2400" dirty="0">
                <a:solidFill>
                  <a:srgbClr val="0000FF"/>
                </a:solidFill>
                <a:latin typeface="Times New Roman" panose="02020603050405020304" pitchFamily="18" charset="0"/>
                <a:ea typeface="华文新魏" panose="02010800040101010101" pitchFamily="2" charset="-122"/>
              </a:rPr>
              <a:t>前后台系统</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27653"/>
                                        </p:tgtEl>
                                        <p:attrNameLst>
                                          <p:attrName>style.visibility</p:attrName>
                                        </p:attrNameLst>
                                      </p:cBhvr>
                                      <p:to>
                                        <p:strVal val="visible"/>
                                      </p:to>
                                    </p:set>
                                    <p:anim calcmode="discrete" valueType="clr">
                                      <p:cBhvr override="childStyle">
                                        <p:cTn id="7" dur="80"/>
                                        <p:tgtEl>
                                          <p:spTgt spid="27653"/>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7653"/>
                                        </p:tgtEl>
                                        <p:attrNameLst>
                                          <p:attrName>fillcolor</p:attrName>
                                        </p:attrNameLst>
                                      </p:cBhvr>
                                      <p:tavLst>
                                        <p:tav tm="0">
                                          <p:val>
                                            <p:clrVal>
                                              <a:schemeClr val="accent2"/>
                                            </p:clrVal>
                                          </p:val>
                                        </p:tav>
                                        <p:tav tm="50000">
                                          <p:val>
                                            <p:clrVal>
                                              <a:schemeClr val="hlink"/>
                                            </p:clrVal>
                                          </p:val>
                                        </p:tav>
                                      </p:tavLst>
                                    </p:anim>
                                    <p:set>
                                      <p:cBhvr>
                                        <p:cTn id="9" dur="80"/>
                                        <p:tgtEl>
                                          <p:spTgt spid="27653"/>
                                        </p:tgtEl>
                                        <p:attrNameLst>
                                          <p:attrName>fill.type</p:attrName>
                                        </p:attrNameLst>
                                      </p:cBhvr>
                                      <p:to>
                                        <p:strVal val="solid"/>
                                      </p:to>
                                    </p:set>
                                  </p:childTnLst>
                                </p:cTn>
                              </p:par>
                            </p:childTnLst>
                          </p:cTn>
                        </p:par>
                        <p:par>
                          <p:cTn id="10" fill="hold">
                            <p:stCondLst>
                              <p:cond delay="319"/>
                            </p:stCondLst>
                            <p:childTnLst>
                              <p:par>
                                <p:cTn id="11" presetID="21" presetClass="entr" presetSubtype="4" fill="hold" grpId="0" nodeType="afterEffect">
                                  <p:stCondLst>
                                    <p:cond delay="0"/>
                                  </p:stCondLst>
                                  <p:childTnLst>
                                    <p:set>
                                      <p:cBhvr>
                                        <p:cTn id="12" dur="1" fill="hold">
                                          <p:stCondLst>
                                            <p:cond delay="0"/>
                                          </p:stCondLst>
                                        </p:cTn>
                                        <p:tgtEl>
                                          <p:spTgt spid="27652"/>
                                        </p:tgtEl>
                                        <p:attrNameLst>
                                          <p:attrName>style.visibility</p:attrName>
                                        </p:attrNameLst>
                                      </p:cBhvr>
                                      <p:to>
                                        <p:strVal val="visible"/>
                                      </p:to>
                                    </p:set>
                                    <p:animEffect transition="in" filter="wheel(4)">
                                      <p:cBhvr>
                                        <p:cTn id="13" dur="500"/>
                                        <p:tgtEl>
                                          <p:spTgt spid="27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2" grpId="0" autoUpdateAnimBg="0"/>
      <p:bldP spid="27653" grpId="0"/>
    </p:bld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209800" y="381000"/>
            <a:ext cx="3454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zh-CN" altLang="en-US" dirty="0"/>
              <a:t>基本概念</a:t>
            </a:r>
          </a:p>
        </p:txBody>
      </p:sp>
      <p:sp>
        <p:nvSpPr>
          <p:cNvPr id="28675" name="Rectangle 3"/>
          <p:cNvSpPr>
            <a:spLocks noChangeArrowheads="1"/>
          </p:cNvSpPr>
          <p:nvPr/>
        </p:nvSpPr>
        <p:spPr bwMode="auto">
          <a:xfrm>
            <a:off x="8255000" y="1484313"/>
            <a:ext cx="2089150" cy="4392612"/>
          </a:xfrm>
          <a:prstGeom prst="rect">
            <a:avLst/>
          </a:prstGeom>
          <a:solidFill>
            <a:srgbClr val="DDDDDD"/>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1" lang="en-US" altLang="zh-CN">
                <a:latin typeface="Times New Roman" panose="02020603050405020304" pitchFamily="18" charset="0"/>
                <a:ea typeface="华文新魏" panose="02010800040101010101" pitchFamily="2" charset="-122"/>
              </a:rPr>
              <a:t>        </a:t>
            </a:r>
            <a:r>
              <a:rPr kumimoji="1" lang="zh-CN" altLang="en-US" sz="2000">
                <a:latin typeface="Times New Roman" panose="02020603050405020304" pitchFamily="18" charset="0"/>
                <a:ea typeface="华文新魏" panose="02010800040101010101" pitchFamily="2" charset="-122"/>
              </a:rPr>
              <a:t>中断服务程序处理异步事件，这部分可以看成</a:t>
            </a:r>
            <a:r>
              <a:rPr kumimoji="1" lang="zh-CN" altLang="en-US" sz="2000">
                <a:solidFill>
                  <a:srgbClr val="FF0066"/>
                </a:solidFill>
                <a:latin typeface="Times New Roman" panose="02020603050405020304" pitchFamily="18" charset="0"/>
                <a:ea typeface="华文新魏" panose="02010800040101010101" pitchFamily="2" charset="-122"/>
              </a:rPr>
              <a:t>前台行为</a:t>
            </a:r>
            <a:r>
              <a:rPr kumimoji="1" lang="zh-CN" altLang="en-US" sz="2000">
                <a:latin typeface="Times New Roman" panose="02020603050405020304" pitchFamily="18" charset="0"/>
                <a:ea typeface="华文新魏" panose="02010800040101010101" pitchFamily="2" charset="-122"/>
              </a:rPr>
              <a:t>，前台也叫中断级。时间相关性很强的关键操作一定是靠中断服务程序来保证的。</a:t>
            </a:r>
          </a:p>
        </p:txBody>
      </p:sp>
      <p:sp>
        <p:nvSpPr>
          <p:cNvPr id="28676" name="Rectangle 4"/>
          <p:cNvSpPr>
            <a:spLocks noChangeArrowheads="1"/>
          </p:cNvSpPr>
          <p:nvPr/>
        </p:nvSpPr>
        <p:spPr bwMode="auto">
          <a:xfrm>
            <a:off x="1846263" y="1484313"/>
            <a:ext cx="2089150" cy="4392612"/>
          </a:xfrm>
          <a:prstGeom prst="rect">
            <a:avLst/>
          </a:prstGeom>
          <a:solidFill>
            <a:srgbClr val="DDDDDD"/>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1" lang="en-US" altLang="zh-CN" sz="2000">
                <a:latin typeface="Times New Roman" panose="02020603050405020304" pitchFamily="18" charset="0"/>
                <a:ea typeface="华文新魏" panose="02010800040101010101" pitchFamily="2" charset="-122"/>
              </a:rPr>
              <a:t>        </a:t>
            </a:r>
            <a:r>
              <a:rPr kumimoji="1" lang="zh-CN" altLang="en-US" sz="2000">
                <a:latin typeface="Times New Roman" panose="02020603050405020304" pitchFamily="18" charset="0"/>
                <a:ea typeface="华文新魏" panose="02010800040101010101" pitchFamily="2" charset="-122"/>
              </a:rPr>
              <a:t>循环中调用相应的函数完成相应的操作，这部分可以看成</a:t>
            </a:r>
            <a:r>
              <a:rPr kumimoji="1" lang="zh-CN" altLang="en-US" sz="2000">
                <a:solidFill>
                  <a:srgbClr val="FF0066"/>
                </a:solidFill>
                <a:latin typeface="Times New Roman" panose="02020603050405020304" pitchFamily="18" charset="0"/>
                <a:ea typeface="华文新魏" panose="02010800040101010101" pitchFamily="2" charset="-122"/>
              </a:rPr>
              <a:t>后台行为</a:t>
            </a:r>
            <a:r>
              <a:rPr kumimoji="1" lang="zh-CN" altLang="en-US" sz="2000">
                <a:latin typeface="Times New Roman" panose="02020603050405020304" pitchFamily="18" charset="0"/>
                <a:ea typeface="华文新魏" panose="02010800040101010101" pitchFamily="2" charset="-122"/>
              </a:rPr>
              <a:t>，后台也可以叫做任务级。这种系统在处理的及时性上比实际可以做到的要差。 </a:t>
            </a:r>
          </a:p>
        </p:txBody>
      </p:sp>
      <p:grpSp>
        <p:nvGrpSpPr>
          <p:cNvPr id="28677" name="Group 5"/>
          <p:cNvGrpSpPr/>
          <p:nvPr/>
        </p:nvGrpSpPr>
        <p:grpSpPr bwMode="auto">
          <a:xfrm>
            <a:off x="3935414" y="1484313"/>
            <a:ext cx="4319587" cy="4392612"/>
            <a:chOff x="1519" y="981"/>
            <a:chExt cx="2721" cy="2767"/>
          </a:xfrm>
        </p:grpSpPr>
        <p:sp>
          <p:nvSpPr>
            <p:cNvPr id="28678" name="Rectangle 6"/>
            <p:cNvSpPr>
              <a:spLocks noChangeArrowheads="1"/>
            </p:cNvSpPr>
            <p:nvPr/>
          </p:nvSpPr>
          <p:spPr bwMode="auto">
            <a:xfrm>
              <a:off x="2653" y="981"/>
              <a:ext cx="1587" cy="2767"/>
            </a:xfrm>
            <a:prstGeom prst="rect">
              <a:avLst/>
            </a:prstGeom>
            <a:solidFill>
              <a:srgbClr val="CCFFFF">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9" name="Rectangle 7"/>
            <p:cNvSpPr>
              <a:spLocks noChangeArrowheads="1"/>
            </p:cNvSpPr>
            <p:nvPr/>
          </p:nvSpPr>
          <p:spPr bwMode="auto">
            <a:xfrm>
              <a:off x="1519" y="981"/>
              <a:ext cx="1134" cy="2767"/>
            </a:xfrm>
            <a:prstGeom prst="rect">
              <a:avLst/>
            </a:prstGeom>
            <a:solidFill>
              <a:srgbClr val="FFFF99">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p:cNvSpPr>
              <a:spLocks noChangeArrowheads="1"/>
            </p:cNvSpPr>
            <p:nvPr/>
          </p:nvSpPr>
          <p:spPr bwMode="auto">
            <a:xfrm>
              <a:off x="1972" y="2796"/>
              <a:ext cx="454" cy="544"/>
            </a:xfrm>
            <a:prstGeom prst="rect">
              <a:avLst/>
            </a:prstGeom>
            <a:solidFill>
              <a:srgbClr val="FFFFFF"/>
            </a:solidFill>
            <a:ln w="9525" algn="ctr">
              <a:solidFill>
                <a:schemeClr val="tx1"/>
              </a:solidFill>
              <a:prstDash val="dash"/>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1" name="Rectangle 9"/>
            <p:cNvSpPr>
              <a:spLocks noChangeArrowheads="1"/>
            </p:cNvSpPr>
            <p:nvPr/>
          </p:nvSpPr>
          <p:spPr bwMode="auto">
            <a:xfrm>
              <a:off x="1972" y="1889"/>
              <a:ext cx="454" cy="318"/>
            </a:xfrm>
            <a:prstGeom prst="rect">
              <a:avLst/>
            </a:prstGeom>
            <a:solidFill>
              <a:srgbClr val="FFFFFF"/>
            </a:solidFill>
            <a:ln w="9525" algn="ctr">
              <a:solidFill>
                <a:schemeClr val="tx1"/>
              </a:solidFill>
              <a:prstDash val="dash"/>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p:cNvSpPr>
              <a:spLocks noChangeArrowheads="1"/>
            </p:cNvSpPr>
            <p:nvPr/>
          </p:nvSpPr>
          <p:spPr bwMode="auto">
            <a:xfrm>
              <a:off x="1972" y="1390"/>
              <a:ext cx="454" cy="499"/>
            </a:xfrm>
            <a:prstGeom prst="rect">
              <a:avLst/>
            </a:prstGeom>
            <a:solidFill>
              <a:srgbClr val="FFCC99"/>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p:cNvSpPr>
              <a:spLocks noChangeArrowheads="1"/>
            </p:cNvSpPr>
            <p:nvPr/>
          </p:nvSpPr>
          <p:spPr bwMode="auto">
            <a:xfrm>
              <a:off x="1972" y="2207"/>
              <a:ext cx="454" cy="589"/>
            </a:xfrm>
            <a:prstGeom prst="rect">
              <a:avLst/>
            </a:prstGeom>
            <a:solidFill>
              <a:srgbClr val="FFCC99"/>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4" name="Rectangle 12"/>
            <p:cNvSpPr>
              <a:spLocks noChangeArrowheads="1"/>
            </p:cNvSpPr>
            <p:nvPr/>
          </p:nvSpPr>
          <p:spPr bwMode="auto">
            <a:xfrm>
              <a:off x="1972" y="3340"/>
              <a:ext cx="454" cy="272"/>
            </a:xfrm>
            <a:prstGeom prst="rect">
              <a:avLst/>
            </a:prstGeom>
            <a:solidFill>
              <a:srgbClr val="FFCC99"/>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5" name="Rectangle 13"/>
            <p:cNvSpPr>
              <a:spLocks noChangeArrowheads="1"/>
            </p:cNvSpPr>
            <p:nvPr/>
          </p:nvSpPr>
          <p:spPr bwMode="auto">
            <a:xfrm>
              <a:off x="2880" y="1889"/>
              <a:ext cx="441" cy="318"/>
            </a:xfrm>
            <a:prstGeom prst="rect">
              <a:avLst/>
            </a:prstGeom>
            <a:solidFill>
              <a:srgbClr val="CC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b="1">
                  <a:latin typeface="Times New Roman" panose="02020603050405020304" pitchFamily="18" charset="0"/>
                  <a:ea typeface="华文新魏" panose="02010800040101010101" pitchFamily="2" charset="-122"/>
                </a:rPr>
                <a:t>ISR</a:t>
              </a:r>
            </a:p>
          </p:txBody>
        </p:sp>
        <p:grpSp>
          <p:nvGrpSpPr>
            <p:cNvPr id="28686" name="Group 14"/>
            <p:cNvGrpSpPr/>
            <p:nvPr/>
          </p:nvGrpSpPr>
          <p:grpSpPr bwMode="auto">
            <a:xfrm>
              <a:off x="1744" y="1389"/>
              <a:ext cx="185" cy="2223"/>
              <a:chOff x="1789" y="1706"/>
              <a:chExt cx="185" cy="2223"/>
            </a:xfrm>
          </p:grpSpPr>
          <p:sp>
            <p:nvSpPr>
              <p:cNvPr id="28687" name="Line 15"/>
              <p:cNvSpPr>
                <a:spLocks noChangeShapeType="1"/>
              </p:cNvSpPr>
              <p:nvPr/>
            </p:nvSpPr>
            <p:spPr bwMode="auto">
              <a:xfrm flipH="1">
                <a:off x="1791" y="3929"/>
                <a:ext cx="18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8688" name="Line 16"/>
              <p:cNvSpPr>
                <a:spLocks noChangeShapeType="1"/>
              </p:cNvSpPr>
              <p:nvPr/>
            </p:nvSpPr>
            <p:spPr bwMode="auto">
              <a:xfrm flipH="1" flipV="1">
                <a:off x="1789" y="1706"/>
                <a:ext cx="2" cy="222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8689" name="Line 17"/>
              <p:cNvSpPr>
                <a:spLocks noChangeShapeType="1"/>
              </p:cNvSpPr>
              <p:nvPr/>
            </p:nvSpPr>
            <p:spPr bwMode="auto">
              <a:xfrm>
                <a:off x="1789" y="1706"/>
                <a:ext cx="183" cy="1"/>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sp>
          <p:nvSpPr>
            <p:cNvPr id="28690" name="Line 18"/>
            <p:cNvSpPr>
              <a:spLocks noChangeShapeType="1"/>
            </p:cNvSpPr>
            <p:nvPr/>
          </p:nvSpPr>
          <p:spPr bwMode="auto">
            <a:xfrm flipH="1">
              <a:off x="2472" y="3340"/>
              <a:ext cx="362"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8691" name="Rectangle 19"/>
            <p:cNvSpPr>
              <a:spLocks noChangeArrowheads="1"/>
            </p:cNvSpPr>
            <p:nvPr/>
          </p:nvSpPr>
          <p:spPr bwMode="auto">
            <a:xfrm>
              <a:off x="2880" y="2796"/>
              <a:ext cx="441" cy="181"/>
            </a:xfrm>
            <a:prstGeom prst="rect">
              <a:avLst/>
            </a:prstGeom>
            <a:solidFill>
              <a:srgbClr val="CC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b="1">
                  <a:latin typeface="Times New Roman" panose="02020603050405020304" pitchFamily="18" charset="0"/>
                  <a:ea typeface="华文新魏" panose="02010800040101010101" pitchFamily="2" charset="-122"/>
                </a:rPr>
                <a:t>ISR</a:t>
              </a:r>
            </a:p>
          </p:txBody>
        </p:sp>
        <p:sp>
          <p:nvSpPr>
            <p:cNvPr id="28692" name="Rectangle 20"/>
            <p:cNvSpPr>
              <a:spLocks noChangeArrowheads="1"/>
            </p:cNvSpPr>
            <p:nvPr/>
          </p:nvSpPr>
          <p:spPr bwMode="auto">
            <a:xfrm>
              <a:off x="2880" y="3204"/>
              <a:ext cx="441" cy="136"/>
            </a:xfrm>
            <a:prstGeom prst="rect">
              <a:avLst/>
            </a:prstGeom>
            <a:solidFill>
              <a:srgbClr val="CC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b="1">
                  <a:latin typeface="Times New Roman" panose="02020603050405020304" pitchFamily="18" charset="0"/>
                  <a:ea typeface="华文新魏" panose="02010800040101010101" pitchFamily="2" charset="-122"/>
                </a:rPr>
                <a:t>ISR</a:t>
              </a:r>
            </a:p>
          </p:txBody>
        </p:sp>
        <p:sp>
          <p:nvSpPr>
            <p:cNvPr id="28693" name="Rectangle 21"/>
            <p:cNvSpPr>
              <a:spLocks noChangeArrowheads="1"/>
            </p:cNvSpPr>
            <p:nvPr/>
          </p:nvSpPr>
          <p:spPr bwMode="auto">
            <a:xfrm>
              <a:off x="2880" y="2977"/>
              <a:ext cx="441" cy="227"/>
            </a:xfrm>
            <a:prstGeom prst="rect">
              <a:avLst/>
            </a:prstGeom>
            <a:solidFill>
              <a:srgbClr val="FFFFFF"/>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4" name="Rectangle 22"/>
            <p:cNvSpPr>
              <a:spLocks noChangeArrowheads="1"/>
            </p:cNvSpPr>
            <p:nvPr/>
          </p:nvSpPr>
          <p:spPr bwMode="auto">
            <a:xfrm>
              <a:off x="3696" y="2977"/>
              <a:ext cx="408" cy="227"/>
            </a:xfrm>
            <a:prstGeom prst="rect">
              <a:avLst/>
            </a:prstGeom>
            <a:solidFill>
              <a:srgbClr val="99CCFF"/>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b="1">
                  <a:latin typeface="Times New Roman" panose="02020603050405020304" pitchFamily="18" charset="0"/>
                  <a:ea typeface="华文新魏" panose="02010800040101010101" pitchFamily="2" charset="-122"/>
                </a:rPr>
                <a:t>ISR</a:t>
              </a:r>
            </a:p>
          </p:txBody>
        </p:sp>
        <p:sp>
          <p:nvSpPr>
            <p:cNvPr id="28695" name="Line 23"/>
            <p:cNvSpPr>
              <a:spLocks noChangeShapeType="1"/>
            </p:cNvSpPr>
            <p:nvPr/>
          </p:nvSpPr>
          <p:spPr bwMode="auto">
            <a:xfrm flipH="1">
              <a:off x="3378" y="3204"/>
              <a:ext cx="273"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8696" name="Line 24"/>
            <p:cNvSpPr>
              <a:spLocks noChangeShapeType="1"/>
            </p:cNvSpPr>
            <p:nvPr/>
          </p:nvSpPr>
          <p:spPr bwMode="auto">
            <a:xfrm flipH="1">
              <a:off x="3378" y="2977"/>
              <a:ext cx="273" cy="0"/>
            </a:xfrm>
            <a:prstGeom prst="line">
              <a:avLst/>
            </a:prstGeom>
            <a:noFill/>
            <a:ln w="952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8697" name="Text Box 25"/>
            <p:cNvSpPr txBox="1">
              <a:spLocks noChangeArrowheads="1"/>
            </p:cNvSpPr>
            <p:nvPr/>
          </p:nvSpPr>
          <p:spPr bwMode="auto">
            <a:xfrm>
              <a:off x="1565" y="1019"/>
              <a:ext cx="816" cy="25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2000">
                  <a:solidFill>
                    <a:srgbClr val="FF0066"/>
                  </a:solidFill>
                  <a:latin typeface="Times New Roman" panose="02020603050405020304" pitchFamily="18" charset="0"/>
                  <a:ea typeface="华文新魏" panose="02010800040101010101" pitchFamily="2" charset="-122"/>
                </a:rPr>
                <a:t>后台</a:t>
              </a:r>
            </a:p>
          </p:txBody>
        </p:sp>
        <p:sp>
          <p:nvSpPr>
            <p:cNvPr id="28698" name="Text Box 26"/>
            <p:cNvSpPr txBox="1">
              <a:spLocks noChangeArrowheads="1"/>
            </p:cNvSpPr>
            <p:nvPr/>
          </p:nvSpPr>
          <p:spPr bwMode="auto">
            <a:xfrm>
              <a:off x="3016" y="1023"/>
              <a:ext cx="816" cy="25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2000">
                  <a:solidFill>
                    <a:srgbClr val="FF0066"/>
                  </a:solidFill>
                  <a:latin typeface="Times New Roman" panose="02020603050405020304" pitchFamily="18" charset="0"/>
                  <a:ea typeface="华文新魏" panose="02010800040101010101" pitchFamily="2" charset="-122"/>
                </a:rPr>
                <a:t>前台</a:t>
              </a:r>
            </a:p>
          </p:txBody>
        </p:sp>
        <p:sp>
          <p:nvSpPr>
            <p:cNvPr id="28699" name="Text Box 27"/>
            <p:cNvSpPr txBox="1">
              <a:spLocks noChangeArrowheads="1"/>
            </p:cNvSpPr>
            <p:nvPr/>
          </p:nvSpPr>
          <p:spPr bwMode="auto">
            <a:xfrm>
              <a:off x="2653" y="1616"/>
              <a:ext cx="1179" cy="23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a:latin typeface="Times New Roman" panose="02020603050405020304" pitchFamily="18" charset="0"/>
                </a:rPr>
                <a:t>中断服务程序</a:t>
              </a:r>
            </a:p>
          </p:txBody>
        </p:sp>
        <p:sp>
          <p:nvSpPr>
            <p:cNvPr id="28700" name="AutoShape 28"/>
            <p:cNvSpPr>
              <a:spLocks noChangeArrowheads="1"/>
            </p:cNvSpPr>
            <p:nvPr/>
          </p:nvSpPr>
          <p:spPr bwMode="auto">
            <a:xfrm rot="5400000">
              <a:off x="3015" y="1889"/>
              <a:ext cx="1724" cy="272"/>
            </a:xfrm>
            <a:custGeom>
              <a:avLst/>
              <a:gdLst>
                <a:gd name="G0" fmla="+- 18066 0 0"/>
                <a:gd name="G1" fmla="+- 6444 0 0"/>
                <a:gd name="G2" fmla="+- 21600 0 6444"/>
                <a:gd name="G3" fmla="+- 10800 0 6444"/>
                <a:gd name="G4" fmla="+- 21600 0 18066"/>
                <a:gd name="G5" fmla="*/ G4 G3 10800"/>
                <a:gd name="G6" fmla="+- 21600 0 G5"/>
                <a:gd name="T0" fmla="*/ 18066 w 21600"/>
                <a:gd name="T1" fmla="*/ 0 h 21600"/>
                <a:gd name="T2" fmla="*/ 0 w 21600"/>
                <a:gd name="T3" fmla="*/ 10800 h 21600"/>
                <a:gd name="T4" fmla="*/ 18066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8066" y="0"/>
                  </a:moveTo>
                  <a:lnTo>
                    <a:pt x="18066" y="6444"/>
                  </a:lnTo>
                  <a:lnTo>
                    <a:pt x="3375" y="6444"/>
                  </a:lnTo>
                  <a:lnTo>
                    <a:pt x="3375" y="15156"/>
                  </a:lnTo>
                  <a:lnTo>
                    <a:pt x="18066" y="15156"/>
                  </a:lnTo>
                  <a:lnTo>
                    <a:pt x="18066" y="21600"/>
                  </a:lnTo>
                  <a:lnTo>
                    <a:pt x="21600" y="10800"/>
                  </a:lnTo>
                  <a:close/>
                </a:path>
                <a:path w="21600" h="21600">
                  <a:moveTo>
                    <a:pt x="1350" y="6444"/>
                  </a:moveTo>
                  <a:lnTo>
                    <a:pt x="1350" y="15156"/>
                  </a:lnTo>
                  <a:lnTo>
                    <a:pt x="2700" y="15156"/>
                  </a:lnTo>
                  <a:lnTo>
                    <a:pt x="2700" y="6444"/>
                  </a:lnTo>
                  <a:close/>
                </a:path>
                <a:path w="21600" h="21600">
                  <a:moveTo>
                    <a:pt x="0" y="6444"/>
                  </a:moveTo>
                  <a:lnTo>
                    <a:pt x="0" y="15156"/>
                  </a:lnTo>
                  <a:lnTo>
                    <a:pt x="675" y="15156"/>
                  </a:lnTo>
                  <a:lnTo>
                    <a:pt x="675" y="6444"/>
                  </a:lnTo>
                  <a:close/>
                </a:path>
              </a:pathLst>
            </a:custGeom>
            <a:solidFill>
              <a:srgbClr val="FF99CC">
                <a:alpha val="89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r>
                <a:rPr kumimoji="1" lang="zh-CN" altLang="en-US">
                  <a:latin typeface="Times New Roman" panose="02020603050405020304" pitchFamily="18" charset="0"/>
                  <a:ea typeface="华文新魏" panose="02010800040101010101" pitchFamily="2" charset="-122"/>
                </a:rPr>
                <a:t>时</a:t>
              </a:r>
            </a:p>
            <a:p>
              <a:pPr algn="ctr"/>
              <a:endParaRPr kumimoji="1" lang="zh-CN" altLang="en-US">
                <a:latin typeface="Times New Roman" panose="02020603050405020304" pitchFamily="18" charset="0"/>
                <a:ea typeface="华文新魏" panose="02010800040101010101" pitchFamily="2" charset="-122"/>
              </a:endParaRPr>
            </a:p>
            <a:p>
              <a:pPr algn="ctr"/>
              <a:r>
                <a:rPr kumimoji="1" lang="zh-CN" altLang="en-US">
                  <a:latin typeface="Times New Roman" panose="02020603050405020304" pitchFamily="18" charset="0"/>
                  <a:ea typeface="华文新魏" panose="02010800040101010101" pitchFamily="2" charset="-122"/>
                </a:rPr>
                <a:t>间</a:t>
              </a:r>
            </a:p>
            <a:p>
              <a:pPr algn="ctr"/>
              <a:endParaRPr kumimoji="1" lang="zh-CN" altLang="en-US">
                <a:latin typeface="Times New Roman" panose="02020603050405020304" pitchFamily="18" charset="0"/>
                <a:ea typeface="华文新魏" panose="02010800040101010101" pitchFamily="2" charset="-122"/>
              </a:endParaRPr>
            </a:p>
            <a:p>
              <a:pPr algn="ctr"/>
              <a:endParaRPr kumimoji="1" lang="en-US" altLang="zh-CN">
                <a:latin typeface="Times New Roman" panose="02020603050405020304" pitchFamily="18" charset="0"/>
                <a:ea typeface="华文新魏" panose="02010800040101010101" pitchFamily="2" charset="-122"/>
              </a:endParaRPr>
            </a:p>
          </p:txBody>
        </p:sp>
        <p:sp>
          <p:nvSpPr>
            <p:cNvPr id="28701" name="Line 29"/>
            <p:cNvSpPr>
              <a:spLocks noChangeShapeType="1"/>
            </p:cNvSpPr>
            <p:nvPr/>
          </p:nvSpPr>
          <p:spPr bwMode="auto">
            <a:xfrm flipH="1">
              <a:off x="2472" y="2796"/>
              <a:ext cx="362" cy="0"/>
            </a:xfrm>
            <a:prstGeom prst="line">
              <a:avLst/>
            </a:prstGeom>
            <a:noFill/>
            <a:ln w="952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8702" name="Line 30"/>
            <p:cNvSpPr>
              <a:spLocks noChangeShapeType="1"/>
            </p:cNvSpPr>
            <p:nvPr/>
          </p:nvSpPr>
          <p:spPr bwMode="auto">
            <a:xfrm flipH="1">
              <a:off x="2472" y="2206"/>
              <a:ext cx="362"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8703" name="Line 31"/>
            <p:cNvSpPr>
              <a:spLocks noChangeShapeType="1"/>
            </p:cNvSpPr>
            <p:nvPr/>
          </p:nvSpPr>
          <p:spPr bwMode="auto">
            <a:xfrm flipH="1">
              <a:off x="2472" y="1888"/>
              <a:ext cx="362" cy="0"/>
            </a:xfrm>
            <a:prstGeom prst="line">
              <a:avLst/>
            </a:prstGeom>
            <a:noFill/>
            <a:ln w="952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sp>
        <p:nvSpPr>
          <p:cNvPr id="28704" name="Text Box 32"/>
          <p:cNvSpPr txBox="1">
            <a:spLocks noChangeArrowheads="1"/>
          </p:cNvSpPr>
          <p:nvPr/>
        </p:nvSpPr>
        <p:spPr bwMode="auto">
          <a:xfrm>
            <a:off x="4367214" y="450850"/>
            <a:ext cx="410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anose="02020603050405020304" pitchFamily="18" charset="0"/>
              </a:rPr>
              <a:t>——</a:t>
            </a:r>
            <a:r>
              <a:rPr kumimoji="1" lang="zh-CN" altLang="en-US" sz="2400">
                <a:solidFill>
                  <a:srgbClr val="0000FF"/>
                </a:solidFill>
                <a:latin typeface="Times New Roman" panose="02020603050405020304" pitchFamily="18" charset="0"/>
                <a:ea typeface="华文新魏" panose="02010800040101010101" pitchFamily="2" charset="-122"/>
              </a:rPr>
              <a:t>前后台系统</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8677"/>
                                        </p:tgtEl>
                                        <p:attrNameLst>
                                          <p:attrName>style.visibility</p:attrName>
                                        </p:attrNameLst>
                                      </p:cBhvr>
                                      <p:to>
                                        <p:strVal val="visible"/>
                                      </p:to>
                                    </p:set>
                                    <p:animEffect transition="in" filter="wipe(up)">
                                      <p:cBhvr>
                                        <p:cTn id="7" dur="500"/>
                                        <p:tgtEl>
                                          <p:spTgt spid="28677"/>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8676"/>
                                        </p:tgtEl>
                                        <p:attrNameLst>
                                          <p:attrName>style.visibility</p:attrName>
                                        </p:attrNameLst>
                                      </p:cBhvr>
                                      <p:to>
                                        <p:strVal val="visible"/>
                                      </p:to>
                                    </p:set>
                                    <p:anim calcmode="lin" valueType="num">
                                      <p:cBhvr additive="base">
                                        <p:cTn id="11" dur="500" fill="hold"/>
                                        <p:tgtEl>
                                          <p:spTgt spid="28676"/>
                                        </p:tgtEl>
                                        <p:attrNameLst>
                                          <p:attrName>ppt_x</p:attrName>
                                        </p:attrNameLst>
                                      </p:cBhvr>
                                      <p:tavLst>
                                        <p:tav tm="0">
                                          <p:val>
                                            <p:strVal val="0-#ppt_w/2"/>
                                          </p:val>
                                        </p:tav>
                                        <p:tav tm="100000">
                                          <p:val>
                                            <p:strVal val="#ppt_x"/>
                                          </p:val>
                                        </p:tav>
                                      </p:tavLst>
                                    </p:anim>
                                    <p:anim calcmode="lin" valueType="num">
                                      <p:cBhvr additive="base">
                                        <p:cTn id="12" dur="500" fill="hold"/>
                                        <p:tgtEl>
                                          <p:spTgt spid="2867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8675"/>
                                        </p:tgtEl>
                                        <p:attrNameLst>
                                          <p:attrName>style.visibility</p:attrName>
                                        </p:attrNameLst>
                                      </p:cBhvr>
                                      <p:to>
                                        <p:strVal val="visible"/>
                                      </p:to>
                                    </p:set>
                                    <p:anim calcmode="lin" valueType="num">
                                      <p:cBhvr additive="base">
                                        <p:cTn id="15" dur="500" fill="hold"/>
                                        <p:tgtEl>
                                          <p:spTgt spid="28675"/>
                                        </p:tgtEl>
                                        <p:attrNameLst>
                                          <p:attrName>ppt_x</p:attrName>
                                        </p:attrNameLst>
                                      </p:cBhvr>
                                      <p:tavLst>
                                        <p:tav tm="0">
                                          <p:val>
                                            <p:strVal val="1+#ppt_w/2"/>
                                          </p:val>
                                        </p:tav>
                                        <p:tav tm="100000">
                                          <p:val>
                                            <p:strVal val="#ppt_x"/>
                                          </p:val>
                                        </p:tav>
                                      </p:tavLst>
                                    </p:anim>
                                    <p:anim calcmode="lin" valueType="num">
                                      <p:cBhvr additive="base">
                                        <p:cTn id="16" dur="500" fill="hold"/>
                                        <p:tgtEl>
                                          <p:spTgt spid="286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animBg="1"/>
      <p:bldP spid="2867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2209800" y="773113"/>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en-US" sz="4400" dirty="0">
              <a:solidFill>
                <a:schemeClr val="tx2"/>
              </a:solidFill>
              <a:latin typeface="Times New Roman" panose="02020603050405020304" pitchFamily="18" charset="0"/>
            </a:endParaRPr>
          </a:p>
        </p:txBody>
      </p:sp>
      <p:sp>
        <p:nvSpPr>
          <p:cNvPr id="6147" name="Rectangle 3"/>
          <p:cNvSpPr>
            <a:spLocks noChangeArrowheads="1"/>
          </p:cNvSpPr>
          <p:nvPr/>
        </p:nvSpPr>
        <p:spPr bwMode="auto">
          <a:xfrm>
            <a:off x="4295776" y="2636839"/>
            <a:ext cx="5838825" cy="308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Clr>
                <a:schemeClr val="tx1"/>
              </a:buClr>
              <a:buFont typeface="Wingdings" panose="05000000000000000000" pitchFamily="2" charset="2"/>
              <a:buChar char="q"/>
            </a:pPr>
            <a:r>
              <a:rPr kumimoji="1" lang="en-US" altLang="zh-CN" sz="2800">
                <a:latin typeface="Times New Roman" panose="02020603050405020304" pitchFamily="18" charset="0"/>
              </a:rPr>
              <a:t>1. </a:t>
            </a:r>
            <a:r>
              <a:rPr kumimoji="1" lang="zh-CN" altLang="en-US" sz="2800">
                <a:latin typeface="Times New Roman" panose="02020603050405020304" pitchFamily="18" charset="0"/>
              </a:rPr>
              <a:t>无所不在的嵌入式系统</a:t>
            </a:r>
          </a:p>
          <a:p>
            <a:pPr>
              <a:spcBef>
                <a:spcPct val="20000"/>
              </a:spcBef>
              <a:buClr>
                <a:schemeClr val="tx1"/>
              </a:buClr>
              <a:buFont typeface="Wingdings" panose="05000000000000000000" pitchFamily="2" charset="2"/>
              <a:buChar char="q"/>
            </a:pPr>
            <a:r>
              <a:rPr kumimoji="1" lang="en-US" altLang="zh-CN" sz="2800">
                <a:latin typeface="Times New Roman" panose="02020603050405020304" pitchFamily="18" charset="0"/>
              </a:rPr>
              <a:t>2. </a:t>
            </a:r>
            <a:r>
              <a:rPr kumimoji="1" lang="zh-CN" altLang="en-US" sz="2800">
                <a:latin typeface="Times New Roman" panose="02020603050405020304" pitchFamily="18" charset="0"/>
              </a:rPr>
              <a:t>嵌入式系统的定义</a:t>
            </a:r>
          </a:p>
          <a:p>
            <a:pPr>
              <a:spcBef>
                <a:spcPct val="20000"/>
              </a:spcBef>
              <a:buClr>
                <a:schemeClr val="tx1"/>
              </a:buClr>
              <a:buFont typeface="Wingdings" panose="05000000000000000000" pitchFamily="2" charset="2"/>
              <a:buChar char="q"/>
            </a:pPr>
            <a:r>
              <a:rPr kumimoji="1" lang="en-US" altLang="zh-CN" sz="2800">
                <a:latin typeface="Times New Roman" panose="02020603050405020304" pitchFamily="18" charset="0"/>
              </a:rPr>
              <a:t>3. </a:t>
            </a:r>
            <a:r>
              <a:rPr kumimoji="1" lang="zh-CN" altLang="en-US" sz="2800">
                <a:latin typeface="Times New Roman" panose="02020603050405020304" pitchFamily="18" charset="0"/>
              </a:rPr>
              <a:t>嵌入式系统的特征</a:t>
            </a:r>
          </a:p>
          <a:p>
            <a:pPr>
              <a:spcBef>
                <a:spcPct val="20000"/>
              </a:spcBef>
              <a:buClr>
                <a:schemeClr val="tx1"/>
              </a:buClr>
              <a:buFont typeface="Wingdings" panose="05000000000000000000" pitchFamily="2" charset="2"/>
              <a:buChar char="q"/>
            </a:pPr>
            <a:r>
              <a:rPr kumimoji="1" lang="en-US" altLang="zh-CN" sz="2800">
                <a:latin typeface="Times New Roman" panose="02020603050405020304" pitchFamily="18" charset="0"/>
              </a:rPr>
              <a:t>4.</a:t>
            </a:r>
            <a:r>
              <a:rPr kumimoji="1" lang="zh-CN" altLang="en-US" sz="2800">
                <a:latin typeface="Times New Roman" panose="02020603050405020304" pitchFamily="18" charset="0"/>
              </a:rPr>
              <a:t>嵌入式系统的分类</a:t>
            </a:r>
          </a:p>
          <a:p>
            <a:pPr>
              <a:spcBef>
                <a:spcPct val="20000"/>
              </a:spcBef>
              <a:buClr>
                <a:schemeClr val="tx1"/>
              </a:buClr>
              <a:buFont typeface="Wingdings" panose="05000000000000000000" pitchFamily="2" charset="2"/>
              <a:buChar char="q"/>
            </a:pPr>
            <a:r>
              <a:rPr kumimoji="1" lang="en-US" altLang="zh-CN" sz="2800">
                <a:latin typeface="Times New Roman" panose="02020603050405020304" pitchFamily="18" charset="0"/>
              </a:rPr>
              <a:t>5.</a:t>
            </a:r>
            <a:r>
              <a:rPr kumimoji="1" lang="zh-CN" altLang="en-US" sz="2800">
                <a:latin typeface="Times New Roman" panose="02020603050405020304" pitchFamily="18" charset="0"/>
              </a:rPr>
              <a:t>嵌入式系统基本结构</a:t>
            </a:r>
          </a:p>
          <a:p>
            <a:pPr>
              <a:spcBef>
                <a:spcPct val="20000"/>
              </a:spcBef>
              <a:buClr>
                <a:schemeClr val="tx1"/>
              </a:buClr>
              <a:buFont typeface="Wingdings" panose="05000000000000000000" pitchFamily="2" charset="2"/>
              <a:buChar char="q"/>
            </a:pPr>
            <a:r>
              <a:rPr kumimoji="1" lang="en-US" altLang="zh-CN" sz="2800">
                <a:latin typeface="Times New Roman" panose="02020603050405020304" pitchFamily="18" charset="0"/>
              </a:rPr>
              <a:t>6.</a:t>
            </a:r>
            <a:r>
              <a:rPr kumimoji="1" lang="zh-CN" altLang="en-US" sz="2800">
                <a:latin typeface="Times New Roman" panose="02020603050405020304" pitchFamily="18" charset="0"/>
              </a:rPr>
              <a:t>嵌入式应用开发</a:t>
            </a:r>
          </a:p>
        </p:txBody>
      </p:sp>
      <p:sp>
        <p:nvSpPr>
          <p:cNvPr id="4" name="标题 3"/>
          <p:cNvSpPr>
            <a:spLocks noGrp="1"/>
          </p:cNvSpPr>
          <p:nvPr>
            <p:ph type="title"/>
          </p:nvPr>
        </p:nvSpPr>
        <p:spPr/>
        <p:txBody>
          <a:bodyPr/>
          <a:lstStyle/>
          <a:p>
            <a:r>
              <a:rPr kumimoji="1" lang="zh-CN" altLang="en-US" sz="4000" dirty="0">
                <a:latin typeface="Times New Roman" panose="02020603050405020304" pitchFamily="18" charset="0"/>
              </a:rPr>
              <a:t>第</a:t>
            </a:r>
            <a:r>
              <a:rPr kumimoji="1" lang="en-US" altLang="zh-CN" sz="4000" dirty="0">
                <a:latin typeface="Times New Roman" panose="02020603050405020304" pitchFamily="18" charset="0"/>
              </a:rPr>
              <a:t>1</a:t>
            </a:r>
            <a:r>
              <a:rPr kumimoji="1" lang="zh-CN" altLang="en-US" sz="4000" dirty="0">
                <a:latin typeface="Times New Roman" panose="02020603050405020304" pitchFamily="18" charset="0"/>
              </a:rPr>
              <a:t>章  目录</a:t>
            </a:r>
            <a:endParaRPr lang="zh-CN" altLang="en-US" dirty="0"/>
          </a:p>
        </p:txBody>
      </p:sp>
      <p:sp>
        <p:nvSpPr>
          <p:cNvPr id="5" name="内容占位符 4"/>
          <p:cNvSpPr>
            <a:spLocks noGrp="1"/>
          </p:cNvSpPr>
          <p:nvPr>
            <p:ph idx="1"/>
          </p:nvPr>
        </p:nvSpPr>
        <p:spPr/>
        <p:txBody>
          <a:bodyPr/>
          <a:lstStyle/>
          <a:p>
            <a:pPr marL="0" indent="0">
              <a:buNone/>
            </a:pPr>
            <a:endParaRPr lang="zh-CN" alt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9" name="Rectangle 3"/>
          <p:cNvSpPr>
            <a:spLocks noGrp="1" noChangeArrowheads="1"/>
          </p:cNvSpPr>
          <p:nvPr>
            <p:ph idx="1"/>
          </p:nvPr>
        </p:nvSpPr>
        <p:spPr>
          <a:xfrm>
            <a:off x="1082675" y="1308100"/>
            <a:ext cx="3429000" cy="669925"/>
          </a:xfrm>
          <a:noFill/>
        </p:spPr>
        <p:txBody>
          <a:bodyPr/>
          <a:lstStyle/>
          <a:p>
            <a:r>
              <a:rPr lang="zh-CN" altLang="en-US" dirty="0"/>
              <a:t>基本概念</a:t>
            </a:r>
          </a:p>
        </p:txBody>
      </p:sp>
      <p:sp>
        <p:nvSpPr>
          <p:cNvPr id="29700" name="Text Box 4"/>
          <p:cNvSpPr txBox="1">
            <a:spLocks noChangeArrowheads="1"/>
          </p:cNvSpPr>
          <p:nvPr/>
        </p:nvSpPr>
        <p:spPr bwMode="auto">
          <a:xfrm>
            <a:off x="1395484" y="2436811"/>
            <a:ext cx="9672850"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8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2800" dirty="0">
                <a:latin typeface="Times New Roman" panose="02020603050405020304" pitchFamily="18" charset="0"/>
                <a:ea typeface="华文新魏" panose="02010800040101010101" pitchFamily="2" charset="-122"/>
              </a:rPr>
              <a:t>操作系统是计算机中</a:t>
            </a:r>
            <a:r>
              <a:rPr kumimoji="1" lang="zh-CN" altLang="en-US" sz="2800" dirty="0">
                <a:solidFill>
                  <a:srgbClr val="FF0000"/>
                </a:solidFill>
                <a:latin typeface="Times New Roman" panose="02020603050405020304" pitchFamily="18" charset="0"/>
                <a:ea typeface="华文新魏" panose="02010800040101010101" pitchFamily="2" charset="-122"/>
              </a:rPr>
              <a:t>最基本的程序</a:t>
            </a:r>
            <a:r>
              <a:rPr kumimoji="1" lang="zh-CN" altLang="en-US" sz="2800" dirty="0">
                <a:latin typeface="Times New Roman" panose="02020603050405020304" pitchFamily="18" charset="0"/>
                <a:ea typeface="华文新魏" panose="02010800040101010101" pitchFamily="2" charset="-122"/>
              </a:rPr>
              <a:t>。操作系统负责计算机系统中全部软硬资源的</a:t>
            </a:r>
            <a:r>
              <a:rPr kumimoji="1" lang="zh-CN" altLang="en-US" sz="2800" dirty="0">
                <a:solidFill>
                  <a:srgbClr val="00B050"/>
                </a:solidFill>
                <a:latin typeface="Times New Roman" panose="02020603050405020304" pitchFamily="18" charset="0"/>
                <a:ea typeface="华文新魏" panose="02010800040101010101" pitchFamily="2" charset="-122"/>
              </a:rPr>
              <a:t>分配与回收</a:t>
            </a:r>
            <a:r>
              <a:rPr kumimoji="1" lang="zh-CN" altLang="en-US" sz="2800" dirty="0">
                <a:latin typeface="Times New Roman" panose="02020603050405020304" pitchFamily="18" charset="0"/>
                <a:ea typeface="华文新魏" panose="02010800040101010101" pitchFamily="2" charset="-122"/>
              </a:rPr>
              <a:t>、</a:t>
            </a:r>
            <a:r>
              <a:rPr kumimoji="1" lang="zh-CN" altLang="en-US" sz="2800" dirty="0">
                <a:solidFill>
                  <a:srgbClr val="FF0066"/>
                </a:solidFill>
                <a:latin typeface="Times New Roman" panose="02020603050405020304" pitchFamily="18" charset="0"/>
                <a:ea typeface="华文新魏" panose="02010800040101010101" pitchFamily="2" charset="-122"/>
              </a:rPr>
              <a:t>控制与协调</a:t>
            </a:r>
            <a:r>
              <a:rPr kumimoji="1" lang="zh-CN" altLang="en-US" sz="2800" dirty="0">
                <a:latin typeface="Times New Roman" panose="02020603050405020304" pitchFamily="18" charset="0"/>
                <a:ea typeface="华文新魏" panose="02010800040101010101" pitchFamily="2" charset="-122"/>
              </a:rPr>
              <a:t>等并发的活动；操作系统提供用户接口，使用户获得良好的</a:t>
            </a:r>
            <a:r>
              <a:rPr kumimoji="1" lang="zh-CN" altLang="en-US" sz="2800" dirty="0">
                <a:solidFill>
                  <a:srgbClr val="0070C0"/>
                </a:solidFill>
                <a:latin typeface="Times New Roman" panose="02020603050405020304" pitchFamily="18" charset="0"/>
                <a:ea typeface="华文新魏" panose="02010800040101010101" pitchFamily="2" charset="-122"/>
              </a:rPr>
              <a:t>工作环境</a:t>
            </a:r>
            <a:r>
              <a:rPr kumimoji="1" lang="zh-CN" altLang="en-US" sz="2800" dirty="0">
                <a:latin typeface="Times New Roman" panose="02020603050405020304" pitchFamily="18" charset="0"/>
                <a:ea typeface="华文新魏" panose="02010800040101010101" pitchFamily="2" charset="-122"/>
              </a:rPr>
              <a:t>；操作系统为用户扩展新的系统功能提供软件平台。 </a:t>
            </a:r>
          </a:p>
        </p:txBody>
      </p:sp>
      <p:sp>
        <p:nvSpPr>
          <p:cNvPr id="29701" name="Text Box 5"/>
          <p:cNvSpPr txBox="1">
            <a:spLocks noChangeArrowheads="1"/>
          </p:cNvSpPr>
          <p:nvPr/>
        </p:nvSpPr>
        <p:spPr bwMode="auto">
          <a:xfrm>
            <a:off x="3468689" y="1743074"/>
            <a:ext cx="410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anose="02020603050405020304" pitchFamily="18" charset="0"/>
              </a:rPr>
              <a:t>——</a:t>
            </a:r>
            <a:r>
              <a:rPr kumimoji="1" lang="zh-CN" altLang="en-US" sz="2400">
                <a:solidFill>
                  <a:srgbClr val="0000FF"/>
                </a:solidFill>
                <a:latin typeface="Times New Roman" panose="02020603050405020304" pitchFamily="18" charset="0"/>
                <a:ea typeface="华文新魏" panose="02010800040101010101" pitchFamily="2" charset="-122"/>
              </a:rPr>
              <a:t>操作系统</a:t>
            </a:r>
          </a:p>
        </p:txBody>
      </p:sp>
      <p:grpSp>
        <p:nvGrpSpPr>
          <p:cNvPr id="29702" name="Group 6"/>
          <p:cNvGrpSpPr/>
          <p:nvPr/>
        </p:nvGrpSpPr>
        <p:grpSpPr bwMode="auto">
          <a:xfrm>
            <a:off x="4295775" y="4797426"/>
            <a:ext cx="3024188" cy="1871663"/>
            <a:chOff x="1746" y="3022"/>
            <a:chExt cx="1905" cy="1179"/>
          </a:xfrm>
        </p:grpSpPr>
        <p:sp>
          <p:nvSpPr>
            <p:cNvPr id="29703" name="AutoShape 7"/>
            <p:cNvSpPr>
              <a:spLocks noChangeArrowheads="1"/>
            </p:cNvSpPr>
            <p:nvPr/>
          </p:nvSpPr>
          <p:spPr bwMode="auto">
            <a:xfrm>
              <a:off x="1746" y="3022"/>
              <a:ext cx="1905" cy="1179"/>
            </a:xfrm>
            <a:prstGeom prst="roundRect">
              <a:avLst>
                <a:gd name="adj" fmla="val 2005"/>
              </a:avLst>
            </a:prstGeom>
            <a:solidFill>
              <a:srgbClr val="FFFFFF"/>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04" name="Rectangle 8"/>
            <p:cNvSpPr>
              <a:spLocks noChangeArrowheads="1"/>
            </p:cNvSpPr>
            <p:nvPr/>
          </p:nvSpPr>
          <p:spPr bwMode="auto">
            <a:xfrm>
              <a:off x="1882" y="3839"/>
              <a:ext cx="1633" cy="226"/>
            </a:xfrm>
            <a:prstGeom prst="rect">
              <a:avLst/>
            </a:prstGeom>
            <a:solidFill>
              <a:srgbClr val="DDDDDD"/>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硬件</a:t>
              </a:r>
            </a:p>
          </p:txBody>
        </p:sp>
        <p:sp>
          <p:nvSpPr>
            <p:cNvPr id="29705" name="Rectangle 9"/>
            <p:cNvSpPr>
              <a:spLocks noChangeArrowheads="1"/>
            </p:cNvSpPr>
            <p:nvPr/>
          </p:nvSpPr>
          <p:spPr bwMode="auto">
            <a:xfrm>
              <a:off x="1882" y="3612"/>
              <a:ext cx="1633" cy="226"/>
            </a:xfrm>
            <a:prstGeom prst="rect">
              <a:avLst/>
            </a:prstGeom>
            <a:solidFill>
              <a:srgbClr val="CCFFFF"/>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硬件驱动</a:t>
              </a:r>
            </a:p>
          </p:txBody>
        </p:sp>
        <p:sp>
          <p:nvSpPr>
            <p:cNvPr id="29706" name="Rectangle 10"/>
            <p:cNvSpPr>
              <a:spLocks noChangeArrowheads="1"/>
            </p:cNvSpPr>
            <p:nvPr/>
          </p:nvSpPr>
          <p:spPr bwMode="auto">
            <a:xfrm>
              <a:off x="1882" y="3386"/>
              <a:ext cx="1633" cy="226"/>
            </a:xfrm>
            <a:prstGeom prst="rect">
              <a:avLst/>
            </a:prstGeom>
            <a:solidFill>
              <a:srgbClr val="FF99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操作系统</a:t>
              </a:r>
            </a:p>
          </p:txBody>
        </p:sp>
        <p:sp>
          <p:nvSpPr>
            <p:cNvPr id="29707" name="Rectangle 11"/>
            <p:cNvSpPr>
              <a:spLocks noChangeArrowheads="1"/>
            </p:cNvSpPr>
            <p:nvPr/>
          </p:nvSpPr>
          <p:spPr bwMode="auto">
            <a:xfrm>
              <a:off x="1882" y="3158"/>
              <a:ext cx="1633" cy="226"/>
            </a:xfrm>
            <a:prstGeom prst="rect">
              <a:avLst/>
            </a:prstGeom>
            <a:solidFill>
              <a:srgbClr val="CC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用户程序</a:t>
              </a:r>
            </a:p>
          </p:txBody>
        </p:sp>
      </p:gr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29701"/>
                                        </p:tgtEl>
                                        <p:attrNameLst>
                                          <p:attrName>style.visibility</p:attrName>
                                        </p:attrNameLst>
                                      </p:cBhvr>
                                      <p:to>
                                        <p:strVal val="visible"/>
                                      </p:to>
                                    </p:set>
                                    <p:anim calcmode="discrete" valueType="clr">
                                      <p:cBhvr override="childStyle">
                                        <p:cTn id="7" dur="80"/>
                                        <p:tgtEl>
                                          <p:spTgt spid="29701"/>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9701"/>
                                        </p:tgtEl>
                                        <p:attrNameLst>
                                          <p:attrName>fillcolor</p:attrName>
                                        </p:attrNameLst>
                                      </p:cBhvr>
                                      <p:tavLst>
                                        <p:tav tm="0">
                                          <p:val>
                                            <p:clrVal>
                                              <a:schemeClr val="accent2"/>
                                            </p:clrVal>
                                          </p:val>
                                        </p:tav>
                                        <p:tav tm="50000">
                                          <p:val>
                                            <p:clrVal>
                                              <a:schemeClr val="hlink"/>
                                            </p:clrVal>
                                          </p:val>
                                        </p:tav>
                                      </p:tavLst>
                                    </p:anim>
                                    <p:set>
                                      <p:cBhvr>
                                        <p:cTn id="9" dur="80"/>
                                        <p:tgtEl>
                                          <p:spTgt spid="29701"/>
                                        </p:tgtEl>
                                        <p:attrNameLst>
                                          <p:attrName>fill.type</p:attrName>
                                        </p:attrNameLst>
                                      </p:cBhvr>
                                      <p:to>
                                        <p:strVal val="solid"/>
                                      </p:to>
                                    </p:set>
                                  </p:childTnLst>
                                </p:cTn>
                              </p:par>
                            </p:childTnLst>
                          </p:cTn>
                        </p:par>
                        <p:par>
                          <p:cTn id="10" fill="hold">
                            <p:stCondLst>
                              <p:cond delay="280"/>
                            </p:stCondLst>
                            <p:childTnLst>
                              <p:par>
                                <p:cTn id="11" presetID="18" presetClass="entr" presetSubtype="12" fill="hold" grpId="0" nodeType="afterEffect">
                                  <p:stCondLst>
                                    <p:cond delay="0"/>
                                  </p:stCondLst>
                                  <p:childTnLst>
                                    <p:set>
                                      <p:cBhvr>
                                        <p:cTn id="12" dur="1" fill="hold">
                                          <p:stCondLst>
                                            <p:cond delay="0"/>
                                          </p:stCondLst>
                                        </p:cTn>
                                        <p:tgtEl>
                                          <p:spTgt spid="29700"/>
                                        </p:tgtEl>
                                        <p:attrNameLst>
                                          <p:attrName>style.visibility</p:attrName>
                                        </p:attrNameLst>
                                      </p:cBhvr>
                                      <p:to>
                                        <p:strVal val="visible"/>
                                      </p:to>
                                    </p:set>
                                    <p:animEffect transition="in" filter="strips(downLeft)">
                                      <p:cBhvr>
                                        <p:cTn id="13" dur="500"/>
                                        <p:tgtEl>
                                          <p:spTgt spid="29700"/>
                                        </p:tgtEl>
                                      </p:cBhvr>
                                    </p:animEffect>
                                  </p:childTnLst>
                                </p:cTn>
                              </p:par>
                            </p:childTnLst>
                          </p:cTn>
                        </p:par>
                        <p:par>
                          <p:cTn id="14" fill="hold">
                            <p:stCondLst>
                              <p:cond delay="780"/>
                            </p:stCondLst>
                            <p:childTnLst>
                              <p:par>
                                <p:cTn id="15" presetID="22" presetClass="entr" presetSubtype="1" fill="hold" nodeType="afterEffect">
                                  <p:stCondLst>
                                    <p:cond delay="0"/>
                                  </p:stCondLst>
                                  <p:childTnLst>
                                    <p:set>
                                      <p:cBhvr>
                                        <p:cTn id="16" dur="1" fill="hold">
                                          <p:stCondLst>
                                            <p:cond delay="0"/>
                                          </p:stCondLst>
                                        </p:cTn>
                                        <p:tgtEl>
                                          <p:spTgt spid="29702"/>
                                        </p:tgtEl>
                                        <p:attrNameLst>
                                          <p:attrName>style.visibility</p:attrName>
                                        </p:attrNameLst>
                                      </p:cBhvr>
                                      <p:to>
                                        <p:strVal val="visible"/>
                                      </p:to>
                                    </p:set>
                                    <p:animEffect transition="in" filter="wipe(up)">
                                      <p:cBhvr>
                                        <p:cTn id="17" dur="500"/>
                                        <p:tgtEl>
                                          <p:spTgt spid="297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0" grpId="0" autoUpdateAnimBg="0"/>
      <p:bldP spid="29701" grpId="0"/>
    </p:bld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3" name="Rectangle 3"/>
          <p:cNvSpPr>
            <a:spLocks noGrp="1" noChangeArrowheads="1"/>
          </p:cNvSpPr>
          <p:nvPr>
            <p:ph idx="1"/>
          </p:nvPr>
        </p:nvSpPr>
        <p:spPr>
          <a:xfrm>
            <a:off x="800100" y="1313598"/>
            <a:ext cx="3429000" cy="669925"/>
          </a:xfrm>
          <a:noFill/>
        </p:spPr>
        <p:txBody>
          <a:bodyPr/>
          <a:lstStyle/>
          <a:p>
            <a:r>
              <a:rPr lang="zh-CN" altLang="en-US"/>
              <a:t>基本概念</a:t>
            </a:r>
          </a:p>
        </p:txBody>
      </p:sp>
      <p:sp>
        <p:nvSpPr>
          <p:cNvPr id="30724" name="Text Box 4"/>
          <p:cNvSpPr txBox="1">
            <a:spLocks noChangeArrowheads="1"/>
          </p:cNvSpPr>
          <p:nvPr/>
        </p:nvSpPr>
        <p:spPr bwMode="auto">
          <a:xfrm>
            <a:off x="1026993" y="2524007"/>
            <a:ext cx="9891215"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32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3200" dirty="0">
                <a:latin typeface="Times New Roman" panose="02020603050405020304" pitchFamily="18" charset="0"/>
                <a:ea typeface="华文新魏" panose="02010800040101010101" pitchFamily="2" charset="-122"/>
              </a:rPr>
              <a:t>实时操作系统是一段在嵌入式系统</a:t>
            </a:r>
            <a:r>
              <a:rPr kumimoji="1" lang="zh-CN" altLang="en-US" sz="3200" dirty="0">
                <a:solidFill>
                  <a:srgbClr val="FF0000"/>
                </a:solidFill>
                <a:latin typeface="Times New Roman" panose="02020603050405020304" pitchFamily="18" charset="0"/>
                <a:ea typeface="华文新魏" panose="02010800040101010101" pitchFamily="2" charset="-122"/>
              </a:rPr>
              <a:t>启动后</a:t>
            </a:r>
            <a:r>
              <a:rPr kumimoji="1" lang="zh-CN" altLang="en-US" sz="3200" dirty="0">
                <a:solidFill>
                  <a:srgbClr val="0070C0"/>
                </a:solidFill>
                <a:latin typeface="Times New Roman" panose="02020603050405020304" pitchFamily="18" charset="0"/>
                <a:ea typeface="华文新魏" panose="02010800040101010101" pitchFamily="2" charset="-122"/>
              </a:rPr>
              <a:t>首先执行的背景程序</a:t>
            </a:r>
            <a:r>
              <a:rPr kumimoji="1" lang="zh-CN" altLang="en-US" sz="3200" dirty="0">
                <a:latin typeface="Times New Roman" panose="02020603050405020304" pitchFamily="18" charset="0"/>
                <a:ea typeface="华文新魏" panose="02010800040101010101" pitchFamily="2" charset="-122"/>
              </a:rPr>
              <a:t>，用户的</a:t>
            </a:r>
            <a:r>
              <a:rPr kumimoji="1" lang="zh-CN" altLang="en-US" sz="3200" dirty="0">
                <a:solidFill>
                  <a:srgbClr val="FF0000"/>
                </a:solidFill>
                <a:latin typeface="Times New Roman" panose="02020603050405020304" pitchFamily="18" charset="0"/>
                <a:ea typeface="华文新魏" panose="02010800040101010101" pitchFamily="2" charset="-122"/>
              </a:rPr>
              <a:t>应用程序是</a:t>
            </a:r>
            <a:r>
              <a:rPr kumimoji="1" lang="zh-CN" altLang="en-US" sz="3200" dirty="0">
                <a:latin typeface="Times New Roman" panose="02020603050405020304" pitchFamily="18" charset="0"/>
                <a:ea typeface="华文新魏" panose="02010800040101010101" pitchFamily="2" charset="-122"/>
              </a:rPr>
              <a:t>运行于</a:t>
            </a:r>
            <a:r>
              <a:rPr kumimoji="1" lang="en-US" altLang="zh-CN" sz="3200" dirty="0">
                <a:latin typeface="Times New Roman" panose="02020603050405020304" pitchFamily="18" charset="0"/>
                <a:ea typeface="华文新魏" panose="02010800040101010101" pitchFamily="2" charset="-122"/>
              </a:rPr>
              <a:t>RTOS</a:t>
            </a:r>
            <a:r>
              <a:rPr kumimoji="1" lang="zh-CN" altLang="en-US" sz="3200" dirty="0">
                <a:latin typeface="Times New Roman" panose="02020603050405020304" pitchFamily="18" charset="0"/>
                <a:ea typeface="华文新魏" panose="02010800040101010101" pitchFamily="2" charset="-122"/>
              </a:rPr>
              <a:t>之上的各个</a:t>
            </a:r>
            <a:r>
              <a:rPr kumimoji="1" lang="zh-CN" altLang="en-US" sz="3200" dirty="0">
                <a:solidFill>
                  <a:srgbClr val="00B050"/>
                </a:solidFill>
                <a:latin typeface="Times New Roman" panose="02020603050405020304" pitchFamily="18" charset="0"/>
                <a:ea typeface="华文新魏" panose="02010800040101010101" pitchFamily="2" charset="-122"/>
              </a:rPr>
              <a:t>任务</a:t>
            </a:r>
            <a:r>
              <a:rPr kumimoji="1" lang="zh-CN" altLang="en-US" sz="3200" dirty="0">
                <a:latin typeface="Times New Roman" panose="02020603050405020304" pitchFamily="18" charset="0"/>
                <a:ea typeface="华文新魏" panose="02010800040101010101" pitchFamily="2" charset="-122"/>
              </a:rPr>
              <a:t>，</a:t>
            </a:r>
            <a:r>
              <a:rPr kumimoji="1" lang="en-US" altLang="zh-CN" sz="3200" dirty="0">
                <a:latin typeface="Times New Roman" panose="02020603050405020304" pitchFamily="18" charset="0"/>
                <a:ea typeface="华文新魏" panose="02010800040101010101" pitchFamily="2" charset="-122"/>
              </a:rPr>
              <a:t>RTOS</a:t>
            </a:r>
            <a:r>
              <a:rPr kumimoji="1" lang="zh-CN" altLang="en-US" sz="3200" dirty="0">
                <a:latin typeface="Times New Roman" panose="02020603050405020304" pitchFamily="18" charset="0"/>
                <a:ea typeface="华文新魏" panose="02010800040101010101" pitchFamily="2" charset="-122"/>
              </a:rPr>
              <a:t>根据各个任务的要求，进行</a:t>
            </a:r>
            <a:r>
              <a:rPr kumimoji="1" lang="zh-CN" altLang="en-US" sz="3200" dirty="0">
                <a:solidFill>
                  <a:srgbClr val="FF0000"/>
                </a:solidFill>
                <a:latin typeface="Times New Roman" panose="02020603050405020304" pitchFamily="18" charset="0"/>
                <a:ea typeface="华文新魏" panose="02010800040101010101" pitchFamily="2" charset="-122"/>
              </a:rPr>
              <a:t>资源</a:t>
            </a:r>
            <a:r>
              <a:rPr kumimoji="1" lang="en-US" altLang="zh-CN" sz="3200" dirty="0">
                <a:latin typeface="Times New Roman" panose="02020603050405020304" pitchFamily="18" charset="0"/>
                <a:ea typeface="华文新魏" panose="02010800040101010101" pitchFamily="2" charset="-122"/>
              </a:rPr>
              <a:t>(</a:t>
            </a:r>
            <a:r>
              <a:rPr kumimoji="1" lang="zh-CN" altLang="en-US" sz="3200" dirty="0">
                <a:latin typeface="Times New Roman" panose="02020603050405020304" pitchFamily="18" charset="0"/>
                <a:ea typeface="华文新魏" panose="02010800040101010101" pitchFamily="2" charset="-122"/>
              </a:rPr>
              <a:t>包括存储器、外设等</a:t>
            </a:r>
            <a:r>
              <a:rPr kumimoji="1" lang="en-US" altLang="zh-CN" sz="3200" dirty="0">
                <a:latin typeface="Times New Roman" panose="02020603050405020304" pitchFamily="18" charset="0"/>
                <a:ea typeface="华文新魏" panose="02010800040101010101" pitchFamily="2" charset="-122"/>
              </a:rPr>
              <a:t>)</a:t>
            </a:r>
            <a:r>
              <a:rPr kumimoji="1" lang="zh-CN" altLang="en-US" sz="3200" dirty="0">
                <a:latin typeface="Times New Roman" panose="02020603050405020304" pitchFamily="18" charset="0"/>
                <a:ea typeface="华文新魏" panose="02010800040101010101" pitchFamily="2" charset="-122"/>
              </a:rPr>
              <a:t>管理、消息管理、任务调度、异常处理等工作。在</a:t>
            </a:r>
            <a:r>
              <a:rPr kumimoji="1" lang="en-US" altLang="zh-CN" sz="3200" dirty="0">
                <a:latin typeface="Times New Roman" panose="02020603050405020304" pitchFamily="18" charset="0"/>
                <a:ea typeface="华文新魏" panose="02010800040101010101" pitchFamily="2" charset="-122"/>
              </a:rPr>
              <a:t>RTOS</a:t>
            </a:r>
            <a:r>
              <a:rPr kumimoji="1" lang="zh-CN" altLang="en-US" sz="3200" dirty="0">
                <a:latin typeface="Times New Roman" panose="02020603050405020304" pitchFamily="18" charset="0"/>
                <a:ea typeface="华文新魏" panose="02010800040101010101" pitchFamily="2" charset="-122"/>
              </a:rPr>
              <a:t>支持的系统中， </a:t>
            </a:r>
            <a:r>
              <a:rPr kumimoji="1" lang="zh-CN" altLang="en-US" sz="3200" dirty="0">
                <a:solidFill>
                  <a:srgbClr val="00B050"/>
                </a:solidFill>
                <a:latin typeface="Times New Roman" panose="02020603050405020304" pitchFamily="18" charset="0"/>
                <a:ea typeface="华文新魏" panose="02010800040101010101" pitchFamily="2" charset="-122"/>
              </a:rPr>
              <a:t>每个任务均有一个优先级</a:t>
            </a:r>
            <a:r>
              <a:rPr kumimoji="1" lang="zh-CN" altLang="en-US" sz="3200" dirty="0">
                <a:latin typeface="Times New Roman" panose="02020603050405020304" pitchFamily="18" charset="0"/>
                <a:ea typeface="华文新魏" panose="02010800040101010101" pitchFamily="2" charset="-122"/>
              </a:rPr>
              <a:t>，</a:t>
            </a:r>
            <a:r>
              <a:rPr kumimoji="1" lang="en-US" altLang="zh-CN" sz="3200" dirty="0">
                <a:latin typeface="Times New Roman" panose="02020603050405020304" pitchFamily="18" charset="0"/>
                <a:ea typeface="华文新魏" panose="02010800040101010101" pitchFamily="2" charset="-122"/>
              </a:rPr>
              <a:t>RTOS</a:t>
            </a:r>
            <a:r>
              <a:rPr kumimoji="1" lang="zh-CN" altLang="en-US" sz="3200" dirty="0">
                <a:latin typeface="Times New Roman" panose="02020603050405020304" pitchFamily="18" charset="0"/>
                <a:ea typeface="华文新魏" panose="02010800040101010101" pitchFamily="2" charset="-122"/>
              </a:rPr>
              <a:t>根据各个任务的优先级，动态地切换各个任务，保证对实时性的要求。 </a:t>
            </a:r>
          </a:p>
        </p:txBody>
      </p:sp>
      <p:sp>
        <p:nvSpPr>
          <p:cNvPr id="30725" name="Text Box 5"/>
          <p:cNvSpPr txBox="1">
            <a:spLocks noChangeArrowheads="1"/>
          </p:cNvSpPr>
          <p:nvPr/>
        </p:nvSpPr>
        <p:spPr bwMode="auto">
          <a:xfrm>
            <a:off x="3186114" y="1748572"/>
            <a:ext cx="410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dirty="0">
                <a:latin typeface="Times New Roman" panose="02020603050405020304" pitchFamily="18" charset="0"/>
              </a:rPr>
              <a:t>——</a:t>
            </a:r>
            <a:r>
              <a:rPr kumimoji="1" lang="zh-CN" altLang="en-US" sz="2400" dirty="0">
                <a:solidFill>
                  <a:srgbClr val="0000FF"/>
                </a:solidFill>
                <a:latin typeface="Times New Roman" panose="02020603050405020304" pitchFamily="18" charset="0"/>
                <a:ea typeface="华文新魏" panose="02010800040101010101" pitchFamily="2" charset="-122"/>
              </a:rPr>
              <a:t>实时操作系统（</a:t>
            </a:r>
            <a:r>
              <a:rPr kumimoji="1" lang="en-US" altLang="zh-CN" sz="2400" dirty="0">
                <a:solidFill>
                  <a:srgbClr val="0000FF"/>
                </a:solidFill>
                <a:latin typeface="Times New Roman" panose="02020603050405020304" pitchFamily="18" charset="0"/>
                <a:ea typeface="华文新魏" panose="02010800040101010101" pitchFamily="2" charset="-122"/>
              </a:rPr>
              <a:t>RTOS</a:t>
            </a:r>
            <a:r>
              <a:rPr kumimoji="1" lang="zh-CN" altLang="en-US" sz="2400" dirty="0">
                <a:solidFill>
                  <a:srgbClr val="0000FF"/>
                </a:solidFill>
                <a:latin typeface="Times New Roman" panose="02020603050405020304" pitchFamily="18" charset="0"/>
                <a:ea typeface="华文新魏" panose="02010800040101010101" pitchFamily="2" charset="-122"/>
              </a:rPr>
              <a:t>）</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30725"/>
                                        </p:tgtEl>
                                        <p:attrNameLst>
                                          <p:attrName>style.visibility</p:attrName>
                                        </p:attrNameLst>
                                      </p:cBhvr>
                                      <p:to>
                                        <p:strVal val="visible"/>
                                      </p:to>
                                    </p:set>
                                    <p:anim calcmode="discrete" valueType="clr">
                                      <p:cBhvr override="childStyle">
                                        <p:cTn id="7" dur="80"/>
                                        <p:tgtEl>
                                          <p:spTgt spid="3072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0725"/>
                                        </p:tgtEl>
                                        <p:attrNameLst>
                                          <p:attrName>fillcolor</p:attrName>
                                        </p:attrNameLst>
                                      </p:cBhvr>
                                      <p:tavLst>
                                        <p:tav tm="0">
                                          <p:val>
                                            <p:clrVal>
                                              <a:schemeClr val="accent2"/>
                                            </p:clrVal>
                                          </p:val>
                                        </p:tav>
                                        <p:tav tm="50000">
                                          <p:val>
                                            <p:clrVal>
                                              <a:schemeClr val="hlink"/>
                                            </p:clrVal>
                                          </p:val>
                                        </p:tav>
                                      </p:tavLst>
                                    </p:anim>
                                    <p:set>
                                      <p:cBhvr>
                                        <p:cTn id="9" dur="80"/>
                                        <p:tgtEl>
                                          <p:spTgt spid="30725"/>
                                        </p:tgtEl>
                                        <p:attrNameLst>
                                          <p:attrName>fill.type</p:attrName>
                                        </p:attrNameLst>
                                      </p:cBhvr>
                                      <p:to>
                                        <p:strVal val="solid"/>
                                      </p:to>
                                    </p:set>
                                  </p:childTnLst>
                                </p:cTn>
                              </p:par>
                            </p:childTnLst>
                          </p:cTn>
                        </p:par>
                        <p:par>
                          <p:cTn id="10" fill="hold">
                            <p:stCondLst>
                              <p:cond delay="599"/>
                            </p:stCondLst>
                            <p:childTnLst>
                              <p:par>
                                <p:cTn id="11" presetID="21" presetClass="entr" presetSubtype="4" fill="hold" grpId="0" nodeType="afterEffect">
                                  <p:stCondLst>
                                    <p:cond delay="0"/>
                                  </p:stCondLst>
                                  <p:childTnLst>
                                    <p:set>
                                      <p:cBhvr>
                                        <p:cTn id="12" dur="1" fill="hold">
                                          <p:stCondLst>
                                            <p:cond delay="0"/>
                                          </p:stCondLst>
                                        </p:cTn>
                                        <p:tgtEl>
                                          <p:spTgt spid="30724"/>
                                        </p:tgtEl>
                                        <p:attrNameLst>
                                          <p:attrName>style.visibility</p:attrName>
                                        </p:attrNameLst>
                                      </p:cBhvr>
                                      <p:to>
                                        <p:strVal val="visible"/>
                                      </p:to>
                                    </p:set>
                                    <p:animEffect transition="in" filter="wheel(4)">
                                      <p:cBhvr>
                                        <p:cTn id="13" dur="500"/>
                                        <p:tgtEl>
                                          <p:spTgt spid="30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4" grpId="0" autoUpdateAnimBg="0"/>
      <p:bldP spid="30725" grpId="0"/>
    </p:bld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7" name="Rectangle 3"/>
          <p:cNvSpPr>
            <a:spLocks noGrp="1" noChangeArrowheads="1"/>
          </p:cNvSpPr>
          <p:nvPr>
            <p:ph idx="1"/>
          </p:nvPr>
        </p:nvSpPr>
        <p:spPr>
          <a:xfrm>
            <a:off x="1148686" y="1246188"/>
            <a:ext cx="3429000" cy="669925"/>
          </a:xfrm>
          <a:noFill/>
        </p:spPr>
        <p:txBody>
          <a:bodyPr/>
          <a:lstStyle/>
          <a:p>
            <a:r>
              <a:rPr lang="zh-CN" altLang="en-US"/>
              <a:t>基本概念</a:t>
            </a:r>
          </a:p>
        </p:txBody>
      </p:sp>
      <p:sp>
        <p:nvSpPr>
          <p:cNvPr id="31748" name="Text Box 4"/>
          <p:cNvSpPr txBox="1">
            <a:spLocks noChangeArrowheads="1"/>
          </p:cNvSpPr>
          <p:nvPr/>
        </p:nvSpPr>
        <p:spPr bwMode="auto">
          <a:xfrm>
            <a:off x="1354540" y="2351087"/>
            <a:ext cx="9618260"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32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3200" dirty="0">
                <a:latin typeface="Times New Roman" panose="02020603050405020304" pitchFamily="18" charset="0"/>
                <a:ea typeface="华文新魏" panose="02010800040101010101" pitchFamily="2" charset="-122"/>
              </a:rPr>
              <a:t>代码的临界区也称为临界区，指</a:t>
            </a:r>
            <a:r>
              <a:rPr kumimoji="1" lang="zh-CN" altLang="en-US" sz="3200" dirty="0">
                <a:solidFill>
                  <a:srgbClr val="00B050"/>
                </a:solidFill>
                <a:latin typeface="Times New Roman" panose="02020603050405020304" pitchFamily="18" charset="0"/>
                <a:ea typeface="华文新魏" panose="02010800040101010101" pitchFamily="2" charset="-122"/>
              </a:rPr>
              <a:t>处理时</a:t>
            </a:r>
            <a:r>
              <a:rPr kumimoji="1" lang="zh-CN" altLang="en-US" sz="3200" dirty="0">
                <a:solidFill>
                  <a:srgbClr val="FF0000"/>
                </a:solidFill>
                <a:latin typeface="Times New Roman" panose="02020603050405020304" pitchFamily="18" charset="0"/>
                <a:ea typeface="华文新魏" panose="02010800040101010101" pitchFamily="2" charset="-122"/>
              </a:rPr>
              <a:t>不可分割</a:t>
            </a:r>
            <a:r>
              <a:rPr kumimoji="1" lang="zh-CN" altLang="en-US" sz="3200" dirty="0">
                <a:latin typeface="Times New Roman" panose="02020603050405020304" pitchFamily="18" charset="0"/>
                <a:ea typeface="华文新魏" panose="02010800040101010101" pitchFamily="2" charset="-122"/>
              </a:rPr>
              <a:t>的代码，运行这些代码不允许被打断。一旦这部分代码开始执行，则</a:t>
            </a:r>
            <a:r>
              <a:rPr kumimoji="1" lang="zh-CN" altLang="en-US" sz="3200" dirty="0">
                <a:solidFill>
                  <a:srgbClr val="FF0000"/>
                </a:solidFill>
                <a:latin typeface="Times New Roman" panose="02020603050405020304" pitchFamily="18" charset="0"/>
                <a:ea typeface="华文新魏" panose="02010800040101010101" pitchFamily="2" charset="-122"/>
              </a:rPr>
              <a:t>不</a:t>
            </a:r>
            <a:r>
              <a:rPr kumimoji="1" lang="zh-CN" altLang="en-US" sz="3200" dirty="0">
                <a:latin typeface="Times New Roman" panose="02020603050405020304" pitchFamily="18" charset="0"/>
                <a:ea typeface="华文新魏" panose="02010800040101010101" pitchFamily="2" charset="-122"/>
              </a:rPr>
              <a:t>允许</a:t>
            </a:r>
            <a:r>
              <a:rPr kumimoji="1" lang="zh-CN" altLang="en-US" sz="3200" dirty="0">
                <a:solidFill>
                  <a:srgbClr val="00B050"/>
                </a:solidFill>
                <a:latin typeface="Times New Roman" panose="02020603050405020304" pitchFamily="18" charset="0"/>
                <a:ea typeface="华文新魏" panose="02010800040101010101" pitchFamily="2" charset="-122"/>
              </a:rPr>
              <a:t>任何中断打入</a:t>
            </a:r>
            <a:r>
              <a:rPr kumimoji="1" lang="zh-CN" altLang="en-US" sz="3200" dirty="0">
                <a:latin typeface="Times New Roman" panose="02020603050405020304" pitchFamily="18" charset="0"/>
                <a:ea typeface="华文新魏" panose="02010800040101010101" pitchFamily="2" charset="-122"/>
              </a:rPr>
              <a:t>（这不是绝对的，如果中断不调用任何包含临界区的代码，也不访问任何临界区使用的共享资源，这个中断可能可以执行）。为确保临界区代码的执行，在进入临界区之前要</a:t>
            </a:r>
            <a:r>
              <a:rPr kumimoji="1" lang="zh-CN" altLang="en-US" sz="3200" dirty="0">
                <a:solidFill>
                  <a:srgbClr val="00B050"/>
                </a:solidFill>
                <a:latin typeface="Times New Roman" panose="02020603050405020304" pitchFamily="18" charset="0"/>
                <a:ea typeface="华文新魏" panose="02010800040101010101" pitchFamily="2" charset="-122"/>
              </a:rPr>
              <a:t>关中断</a:t>
            </a:r>
            <a:r>
              <a:rPr kumimoji="1" lang="zh-CN" altLang="en-US" sz="3200" dirty="0">
                <a:latin typeface="Times New Roman" panose="02020603050405020304" pitchFamily="18" charset="0"/>
                <a:ea typeface="华文新魏" panose="02010800040101010101" pitchFamily="2" charset="-122"/>
              </a:rPr>
              <a:t>，而临界区代码执行完成以后要立即</a:t>
            </a:r>
            <a:r>
              <a:rPr kumimoji="1" lang="zh-CN" altLang="en-US" sz="3200" dirty="0">
                <a:solidFill>
                  <a:srgbClr val="FF0000"/>
                </a:solidFill>
                <a:latin typeface="Times New Roman" panose="02020603050405020304" pitchFamily="18" charset="0"/>
                <a:ea typeface="华文新魏" panose="02010800040101010101" pitchFamily="2" charset="-122"/>
              </a:rPr>
              <a:t>开中断</a:t>
            </a:r>
            <a:r>
              <a:rPr kumimoji="1" lang="zh-CN" altLang="en-US" sz="3200" dirty="0">
                <a:latin typeface="Times New Roman" panose="02020603050405020304" pitchFamily="18" charset="0"/>
                <a:ea typeface="华文新魏" panose="02010800040101010101" pitchFamily="2" charset="-122"/>
              </a:rPr>
              <a:t>。</a:t>
            </a:r>
            <a:r>
              <a:rPr kumimoji="1" lang="zh-CN" altLang="en-US" sz="2400" dirty="0">
                <a:latin typeface="Times New Roman" panose="02020603050405020304" pitchFamily="18" charset="0"/>
                <a:ea typeface="华文新魏" panose="02010800040101010101" pitchFamily="2" charset="-122"/>
              </a:rPr>
              <a:t> </a:t>
            </a:r>
          </a:p>
        </p:txBody>
      </p:sp>
      <p:sp>
        <p:nvSpPr>
          <p:cNvPr id="31749" name="Text Box 5"/>
          <p:cNvSpPr txBox="1">
            <a:spLocks noChangeArrowheads="1"/>
          </p:cNvSpPr>
          <p:nvPr/>
        </p:nvSpPr>
        <p:spPr bwMode="auto">
          <a:xfrm>
            <a:off x="3534700" y="1681162"/>
            <a:ext cx="410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dirty="0">
                <a:latin typeface="Times New Roman" panose="02020603050405020304" pitchFamily="18" charset="0"/>
              </a:rPr>
              <a:t>——</a:t>
            </a:r>
            <a:r>
              <a:rPr kumimoji="1" lang="zh-CN" altLang="en-US" sz="2400" dirty="0">
                <a:solidFill>
                  <a:srgbClr val="0000FF"/>
                </a:solidFill>
                <a:latin typeface="Times New Roman" panose="02020603050405020304" pitchFamily="18" charset="0"/>
                <a:ea typeface="华文新魏" panose="02010800040101010101" pitchFamily="2" charset="-122"/>
              </a:rPr>
              <a:t>代码的临界区</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31749"/>
                                        </p:tgtEl>
                                        <p:attrNameLst>
                                          <p:attrName>style.visibility</p:attrName>
                                        </p:attrNameLst>
                                      </p:cBhvr>
                                      <p:to>
                                        <p:strVal val="visible"/>
                                      </p:to>
                                    </p:set>
                                    <p:anim calcmode="discrete" valueType="clr">
                                      <p:cBhvr override="childStyle">
                                        <p:cTn id="7" dur="80"/>
                                        <p:tgtEl>
                                          <p:spTgt spid="31749"/>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1749"/>
                                        </p:tgtEl>
                                        <p:attrNameLst>
                                          <p:attrName>fillcolor</p:attrName>
                                        </p:attrNameLst>
                                      </p:cBhvr>
                                      <p:tavLst>
                                        <p:tav tm="0">
                                          <p:val>
                                            <p:clrVal>
                                              <a:schemeClr val="accent2"/>
                                            </p:clrVal>
                                          </p:val>
                                        </p:tav>
                                        <p:tav tm="50000">
                                          <p:val>
                                            <p:clrVal>
                                              <a:schemeClr val="hlink"/>
                                            </p:clrVal>
                                          </p:val>
                                        </p:tav>
                                      </p:tavLst>
                                    </p:anim>
                                    <p:set>
                                      <p:cBhvr>
                                        <p:cTn id="9" dur="80"/>
                                        <p:tgtEl>
                                          <p:spTgt spid="31749"/>
                                        </p:tgtEl>
                                        <p:attrNameLst>
                                          <p:attrName>fill.type</p:attrName>
                                        </p:attrNameLst>
                                      </p:cBhvr>
                                      <p:to>
                                        <p:strVal val="solid"/>
                                      </p:to>
                                    </p:set>
                                  </p:childTnLst>
                                </p:cTn>
                              </p:par>
                            </p:childTnLst>
                          </p:cTn>
                        </p:par>
                        <p:par>
                          <p:cTn id="10" fill="hold">
                            <p:stCondLst>
                              <p:cond delay="359"/>
                            </p:stCondLst>
                            <p:childTnLst>
                              <p:par>
                                <p:cTn id="11" presetID="2" presetClass="entr" presetSubtype="2" fill="hold" grpId="0" nodeType="afterEffect">
                                  <p:stCondLst>
                                    <p:cond delay="0"/>
                                  </p:stCondLst>
                                  <p:childTnLst>
                                    <p:set>
                                      <p:cBhvr>
                                        <p:cTn id="12" dur="1" fill="hold">
                                          <p:stCondLst>
                                            <p:cond delay="0"/>
                                          </p:stCondLst>
                                        </p:cTn>
                                        <p:tgtEl>
                                          <p:spTgt spid="31748"/>
                                        </p:tgtEl>
                                        <p:attrNameLst>
                                          <p:attrName>style.visibility</p:attrName>
                                        </p:attrNameLst>
                                      </p:cBhvr>
                                      <p:to>
                                        <p:strVal val="visible"/>
                                      </p:to>
                                    </p:set>
                                    <p:anim calcmode="lin" valueType="num">
                                      <p:cBhvr additive="base">
                                        <p:cTn id="13" dur="500" fill="hold"/>
                                        <p:tgtEl>
                                          <p:spTgt spid="31748"/>
                                        </p:tgtEl>
                                        <p:attrNameLst>
                                          <p:attrName>ppt_x</p:attrName>
                                        </p:attrNameLst>
                                      </p:cBhvr>
                                      <p:tavLst>
                                        <p:tav tm="0">
                                          <p:val>
                                            <p:strVal val="1+#ppt_w/2"/>
                                          </p:val>
                                        </p:tav>
                                        <p:tav tm="100000">
                                          <p:val>
                                            <p:strVal val="#ppt_x"/>
                                          </p:val>
                                        </p:tav>
                                      </p:tavLst>
                                    </p:anim>
                                    <p:anim calcmode="lin" valueType="num">
                                      <p:cBhvr additive="base">
                                        <p:cTn id="14" dur="500" fill="hold"/>
                                        <p:tgtEl>
                                          <p:spTgt spid="317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autoUpdateAnimBg="0"/>
      <p:bldP spid="31749" grpId="0"/>
    </p:bldLst>
  </p:timing>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1" name="Rectangle 3"/>
          <p:cNvSpPr>
            <a:spLocks noGrp="1" noChangeArrowheads="1"/>
          </p:cNvSpPr>
          <p:nvPr>
            <p:ph idx="1"/>
          </p:nvPr>
        </p:nvSpPr>
        <p:spPr>
          <a:xfrm>
            <a:off x="1121391" y="1368189"/>
            <a:ext cx="3429000" cy="669925"/>
          </a:xfrm>
          <a:noFill/>
        </p:spPr>
        <p:txBody>
          <a:bodyPr/>
          <a:lstStyle/>
          <a:p>
            <a:r>
              <a:rPr lang="zh-CN" altLang="en-US"/>
              <a:t>基本概念</a:t>
            </a:r>
          </a:p>
        </p:txBody>
      </p:sp>
      <p:sp>
        <p:nvSpPr>
          <p:cNvPr id="32772" name="Text Box 4"/>
          <p:cNvSpPr txBox="1">
            <a:spLocks noChangeArrowheads="1"/>
          </p:cNvSpPr>
          <p:nvPr/>
        </p:nvSpPr>
        <p:spPr bwMode="auto">
          <a:xfrm>
            <a:off x="1340892" y="2752984"/>
            <a:ext cx="975473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32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3200" dirty="0">
                <a:latin typeface="Times New Roman" panose="02020603050405020304" pitchFamily="18" charset="0"/>
                <a:ea typeface="华文新魏" panose="02010800040101010101" pitchFamily="2" charset="-122"/>
              </a:rPr>
              <a:t>程序运行时可使用的</a:t>
            </a:r>
            <a:r>
              <a:rPr kumimoji="1" lang="zh-CN" altLang="en-US" sz="3200" dirty="0">
                <a:solidFill>
                  <a:srgbClr val="FF0000"/>
                </a:solidFill>
                <a:latin typeface="Times New Roman" panose="02020603050405020304" pitchFamily="18" charset="0"/>
                <a:ea typeface="华文新魏" panose="02010800040101010101" pitchFamily="2" charset="-122"/>
              </a:rPr>
              <a:t>软、硬件环境</a:t>
            </a:r>
            <a:r>
              <a:rPr kumimoji="1" lang="zh-CN" altLang="en-US" sz="3200" dirty="0">
                <a:latin typeface="Times New Roman" panose="02020603050405020304" pitchFamily="18" charset="0"/>
                <a:ea typeface="华文新魏" panose="02010800040101010101" pitchFamily="2" charset="-122"/>
              </a:rPr>
              <a:t>统称为资源。资源可以是输入输出设备，例如打印机、键盘、显示器。资源也可以是一个变量、一个结构或一个数组等。</a:t>
            </a:r>
          </a:p>
        </p:txBody>
      </p:sp>
      <p:sp>
        <p:nvSpPr>
          <p:cNvPr id="32773" name="Text Box 5"/>
          <p:cNvSpPr txBox="1">
            <a:spLocks noChangeArrowheads="1"/>
          </p:cNvSpPr>
          <p:nvPr/>
        </p:nvSpPr>
        <p:spPr bwMode="auto">
          <a:xfrm>
            <a:off x="3507405" y="1803163"/>
            <a:ext cx="410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anose="02020603050405020304" pitchFamily="18" charset="0"/>
              </a:rPr>
              <a:t>——</a:t>
            </a:r>
            <a:r>
              <a:rPr kumimoji="1" lang="zh-CN" altLang="en-US" sz="2400">
                <a:solidFill>
                  <a:srgbClr val="0000FF"/>
                </a:solidFill>
                <a:latin typeface="Times New Roman" panose="02020603050405020304" pitchFamily="18" charset="0"/>
                <a:ea typeface="华文新魏" panose="02010800040101010101" pitchFamily="2" charset="-122"/>
              </a:rPr>
              <a:t>资源</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32773"/>
                                        </p:tgtEl>
                                        <p:attrNameLst>
                                          <p:attrName>style.visibility</p:attrName>
                                        </p:attrNameLst>
                                      </p:cBhvr>
                                      <p:to>
                                        <p:strVal val="visible"/>
                                      </p:to>
                                    </p:set>
                                    <p:anim calcmode="discrete" valueType="clr">
                                      <p:cBhvr override="childStyle">
                                        <p:cTn id="7" dur="80"/>
                                        <p:tgtEl>
                                          <p:spTgt spid="32773"/>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2773"/>
                                        </p:tgtEl>
                                        <p:attrNameLst>
                                          <p:attrName>fillcolor</p:attrName>
                                        </p:attrNameLst>
                                      </p:cBhvr>
                                      <p:tavLst>
                                        <p:tav tm="0">
                                          <p:val>
                                            <p:clrVal>
                                              <a:schemeClr val="accent2"/>
                                            </p:clrVal>
                                          </p:val>
                                        </p:tav>
                                        <p:tav tm="50000">
                                          <p:val>
                                            <p:clrVal>
                                              <a:schemeClr val="hlink"/>
                                            </p:clrVal>
                                          </p:val>
                                        </p:tav>
                                      </p:tavLst>
                                    </p:anim>
                                    <p:set>
                                      <p:cBhvr>
                                        <p:cTn id="9" dur="80"/>
                                        <p:tgtEl>
                                          <p:spTgt spid="32773"/>
                                        </p:tgtEl>
                                        <p:attrNameLst>
                                          <p:attrName>fill.type</p:attrName>
                                        </p:attrNameLst>
                                      </p:cBhvr>
                                      <p:to>
                                        <p:strVal val="solid"/>
                                      </p:to>
                                    </p:set>
                                  </p:childTnLst>
                                </p:cTn>
                              </p:par>
                            </p:childTnLst>
                          </p:cTn>
                        </p:par>
                        <p:par>
                          <p:cTn id="10" fill="hold">
                            <p:stCondLst>
                              <p:cond delay="199"/>
                            </p:stCondLst>
                            <p:childTnLst>
                              <p:par>
                                <p:cTn id="11" presetID="21" presetClass="entr" presetSubtype="4" fill="hold" grpId="0" nodeType="afterEffect">
                                  <p:stCondLst>
                                    <p:cond delay="0"/>
                                  </p:stCondLst>
                                  <p:childTnLst>
                                    <p:set>
                                      <p:cBhvr>
                                        <p:cTn id="12" dur="1" fill="hold">
                                          <p:stCondLst>
                                            <p:cond delay="0"/>
                                          </p:stCondLst>
                                        </p:cTn>
                                        <p:tgtEl>
                                          <p:spTgt spid="32772"/>
                                        </p:tgtEl>
                                        <p:attrNameLst>
                                          <p:attrName>style.visibility</p:attrName>
                                        </p:attrNameLst>
                                      </p:cBhvr>
                                      <p:to>
                                        <p:strVal val="visible"/>
                                      </p:to>
                                    </p:set>
                                    <p:animEffect transition="in" filter="wheel(4)">
                                      <p:cBhvr>
                                        <p:cTn id="13" dur="500"/>
                                        <p:tgtEl>
                                          <p:spTgt spid="327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2" grpId="0" autoUpdateAnimBg="0"/>
      <p:bldP spid="32773" grpId="0"/>
    </p:bld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33794" name="Group 2"/>
          <p:cNvGrpSpPr/>
          <p:nvPr/>
        </p:nvGrpSpPr>
        <p:grpSpPr bwMode="auto">
          <a:xfrm>
            <a:off x="3359151" y="4221164"/>
            <a:ext cx="5184775" cy="2376487"/>
            <a:chOff x="1066" y="2659"/>
            <a:chExt cx="3266" cy="1497"/>
          </a:xfrm>
        </p:grpSpPr>
        <p:grpSp>
          <p:nvGrpSpPr>
            <p:cNvPr id="33795" name="Group 3"/>
            <p:cNvGrpSpPr/>
            <p:nvPr/>
          </p:nvGrpSpPr>
          <p:grpSpPr bwMode="auto">
            <a:xfrm>
              <a:off x="1111" y="2659"/>
              <a:ext cx="3221" cy="1497"/>
              <a:chOff x="1111" y="2659"/>
              <a:chExt cx="3221" cy="1497"/>
            </a:xfrm>
          </p:grpSpPr>
          <p:sp>
            <p:nvSpPr>
              <p:cNvPr id="33796" name="Rectangle 4"/>
              <p:cNvSpPr>
                <a:spLocks noChangeArrowheads="1"/>
              </p:cNvSpPr>
              <p:nvPr/>
            </p:nvSpPr>
            <p:spPr bwMode="auto">
              <a:xfrm>
                <a:off x="2336" y="2659"/>
                <a:ext cx="816" cy="408"/>
              </a:xfrm>
              <a:prstGeom prst="rect">
                <a:avLst/>
              </a:prstGeom>
              <a:solidFill>
                <a:srgbClr val="FFCC99"/>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任务</a:t>
                </a:r>
                <a:r>
                  <a:rPr kumimoji="1" lang="en-US" altLang="zh-CN">
                    <a:latin typeface="Times New Roman" panose="02020603050405020304" pitchFamily="18" charset="0"/>
                    <a:ea typeface="华文新魏" panose="02010800040101010101" pitchFamily="2" charset="-122"/>
                  </a:rPr>
                  <a:t>A</a:t>
                </a:r>
              </a:p>
            </p:txBody>
          </p:sp>
          <p:sp>
            <p:nvSpPr>
              <p:cNvPr id="33797" name="Oval 5"/>
              <p:cNvSpPr>
                <a:spLocks noChangeArrowheads="1"/>
              </p:cNvSpPr>
              <p:nvPr/>
            </p:nvSpPr>
            <p:spPr bwMode="auto">
              <a:xfrm>
                <a:off x="1111" y="3067"/>
                <a:ext cx="726" cy="636"/>
              </a:xfrm>
              <a:prstGeom prst="ellipse">
                <a:avLst/>
              </a:prstGeom>
              <a:solidFill>
                <a:srgbClr val="CCFFFF"/>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latin typeface="Times New Roman" panose="02020603050405020304" pitchFamily="18" charset="0"/>
                  <a:ea typeface="华文新魏" panose="02010800040101010101" pitchFamily="2" charset="-122"/>
                </a:endParaRPr>
              </a:p>
            </p:txBody>
          </p:sp>
          <p:sp>
            <p:nvSpPr>
              <p:cNvPr id="33798" name="Oval 6"/>
              <p:cNvSpPr>
                <a:spLocks noChangeArrowheads="1"/>
              </p:cNvSpPr>
              <p:nvPr/>
            </p:nvSpPr>
            <p:spPr bwMode="auto">
              <a:xfrm>
                <a:off x="3606" y="3067"/>
                <a:ext cx="726" cy="636"/>
              </a:xfrm>
              <a:prstGeom prst="ellipse">
                <a:avLst/>
              </a:prstGeom>
              <a:solidFill>
                <a:srgbClr val="CCFFCC"/>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共享资源</a:t>
                </a:r>
              </a:p>
            </p:txBody>
          </p:sp>
          <p:sp>
            <p:nvSpPr>
              <p:cNvPr id="33799" name="Rectangle 7"/>
              <p:cNvSpPr>
                <a:spLocks noChangeArrowheads="1"/>
              </p:cNvSpPr>
              <p:nvPr/>
            </p:nvSpPr>
            <p:spPr bwMode="auto">
              <a:xfrm>
                <a:off x="2336" y="3203"/>
                <a:ext cx="816" cy="408"/>
              </a:xfrm>
              <a:prstGeom prst="rect">
                <a:avLst/>
              </a:prstGeom>
              <a:solidFill>
                <a:srgbClr val="FFCC99"/>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任务</a:t>
                </a:r>
                <a:r>
                  <a:rPr kumimoji="1" lang="en-US" altLang="zh-CN">
                    <a:latin typeface="Times New Roman" panose="02020603050405020304" pitchFamily="18" charset="0"/>
                    <a:ea typeface="华文新魏" panose="02010800040101010101" pitchFamily="2" charset="-122"/>
                  </a:rPr>
                  <a:t>B</a:t>
                </a:r>
              </a:p>
            </p:txBody>
          </p:sp>
          <p:sp>
            <p:nvSpPr>
              <p:cNvPr id="33800" name="Rectangle 8"/>
              <p:cNvSpPr>
                <a:spLocks noChangeArrowheads="1"/>
              </p:cNvSpPr>
              <p:nvPr/>
            </p:nvSpPr>
            <p:spPr bwMode="auto">
              <a:xfrm>
                <a:off x="2336" y="3748"/>
                <a:ext cx="816" cy="408"/>
              </a:xfrm>
              <a:prstGeom prst="rect">
                <a:avLst/>
              </a:prstGeom>
              <a:solidFill>
                <a:srgbClr val="FFCC99"/>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任务</a:t>
                </a:r>
                <a:r>
                  <a:rPr kumimoji="1" lang="en-US" altLang="zh-CN">
                    <a:latin typeface="Times New Roman" panose="02020603050405020304" pitchFamily="18" charset="0"/>
                    <a:ea typeface="华文新魏" panose="02010800040101010101" pitchFamily="2" charset="-122"/>
                  </a:rPr>
                  <a:t>C</a:t>
                </a:r>
              </a:p>
            </p:txBody>
          </p:sp>
        </p:grpSp>
        <p:sp>
          <p:nvSpPr>
            <p:cNvPr id="33801" name="Text Box 9"/>
            <p:cNvSpPr txBox="1">
              <a:spLocks noChangeArrowheads="1"/>
            </p:cNvSpPr>
            <p:nvPr/>
          </p:nvSpPr>
          <p:spPr bwMode="auto">
            <a:xfrm>
              <a:off x="1066" y="3702"/>
              <a:ext cx="816" cy="23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a:latin typeface="Times New Roman" panose="02020603050405020304" pitchFamily="18" charset="0"/>
                  <a:ea typeface="华文新魏" panose="02010800040101010101" pitchFamily="2" charset="-122"/>
                </a:rPr>
                <a:t>信号量</a:t>
              </a:r>
            </a:p>
          </p:txBody>
        </p:sp>
      </p:grpSp>
      <p:sp>
        <p:nvSpPr>
          <p:cNvPr id="33803" name="Rectangle 11"/>
          <p:cNvSpPr>
            <a:spLocks noGrp="1" noChangeArrowheads="1"/>
          </p:cNvSpPr>
          <p:nvPr>
            <p:ph idx="1"/>
          </p:nvPr>
        </p:nvSpPr>
        <p:spPr>
          <a:xfrm>
            <a:off x="1081089" y="1393102"/>
            <a:ext cx="3429000" cy="669925"/>
          </a:xfrm>
          <a:noFill/>
        </p:spPr>
        <p:txBody>
          <a:bodyPr/>
          <a:lstStyle/>
          <a:p>
            <a:r>
              <a:rPr lang="zh-CN" altLang="en-US" dirty="0"/>
              <a:t>基本概念</a:t>
            </a:r>
          </a:p>
        </p:txBody>
      </p:sp>
      <p:sp>
        <p:nvSpPr>
          <p:cNvPr id="33804" name="Text Box 12"/>
          <p:cNvSpPr txBox="1">
            <a:spLocks noChangeArrowheads="1"/>
          </p:cNvSpPr>
          <p:nvPr/>
        </p:nvSpPr>
        <p:spPr bwMode="auto">
          <a:xfrm>
            <a:off x="1584326" y="2429186"/>
            <a:ext cx="971602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8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2800" dirty="0">
                <a:latin typeface="Times New Roman" panose="02020603050405020304" pitchFamily="18" charset="0"/>
                <a:ea typeface="华文新魏" panose="02010800040101010101" pitchFamily="2" charset="-122"/>
              </a:rPr>
              <a:t>可以被一个以上任务使用的资源叫做</a:t>
            </a:r>
            <a:r>
              <a:rPr kumimoji="1" lang="zh-CN" altLang="en-US" sz="2800" dirty="0">
                <a:solidFill>
                  <a:srgbClr val="FF0066"/>
                </a:solidFill>
                <a:latin typeface="Times New Roman" panose="02020603050405020304" pitchFamily="18" charset="0"/>
                <a:ea typeface="华文新魏" panose="02010800040101010101" pitchFamily="2" charset="-122"/>
              </a:rPr>
              <a:t>共享资源</a:t>
            </a:r>
            <a:r>
              <a:rPr kumimoji="1" lang="zh-CN" altLang="en-US" sz="2800" dirty="0">
                <a:latin typeface="Times New Roman" panose="02020603050405020304" pitchFamily="18" charset="0"/>
                <a:ea typeface="华文新魏" panose="02010800040101010101" pitchFamily="2" charset="-122"/>
              </a:rPr>
              <a:t>。为了防止数据被破坏，每个任务在与共享资源打交道时，必须独占该资源，这叫做</a:t>
            </a:r>
            <a:r>
              <a:rPr kumimoji="1" lang="zh-CN" altLang="en-US" sz="2800" dirty="0">
                <a:solidFill>
                  <a:srgbClr val="FF0000"/>
                </a:solidFill>
                <a:latin typeface="Times New Roman" panose="02020603050405020304" pitchFamily="18" charset="0"/>
                <a:ea typeface="华文新魏" panose="02010800040101010101" pitchFamily="2" charset="-122"/>
              </a:rPr>
              <a:t>互斥</a:t>
            </a:r>
            <a:r>
              <a:rPr kumimoji="1" lang="zh-CN" altLang="en-US" sz="2800" dirty="0">
                <a:latin typeface="Times New Roman" panose="02020603050405020304" pitchFamily="18" charset="0"/>
                <a:ea typeface="华文新魏" panose="02010800040101010101" pitchFamily="2" charset="-122"/>
              </a:rPr>
              <a:t>。</a:t>
            </a:r>
          </a:p>
        </p:txBody>
      </p:sp>
      <p:sp>
        <p:nvSpPr>
          <p:cNvPr id="33805" name="Text Box 13"/>
          <p:cNvSpPr txBox="1">
            <a:spLocks noChangeArrowheads="1"/>
          </p:cNvSpPr>
          <p:nvPr/>
        </p:nvSpPr>
        <p:spPr bwMode="auto">
          <a:xfrm>
            <a:off x="3467103" y="1828076"/>
            <a:ext cx="410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anose="02020603050405020304" pitchFamily="18" charset="0"/>
              </a:rPr>
              <a:t>——</a:t>
            </a:r>
            <a:r>
              <a:rPr kumimoji="1" lang="zh-CN" altLang="en-US" sz="2400">
                <a:solidFill>
                  <a:srgbClr val="0000FF"/>
                </a:solidFill>
                <a:latin typeface="Times New Roman" panose="02020603050405020304" pitchFamily="18" charset="0"/>
                <a:ea typeface="华文新魏" panose="02010800040101010101" pitchFamily="2" charset="-122"/>
              </a:rPr>
              <a:t>共享资源</a:t>
            </a:r>
          </a:p>
        </p:txBody>
      </p:sp>
      <p:sp>
        <p:nvSpPr>
          <p:cNvPr id="33806" name="Line 14"/>
          <p:cNvSpPr>
            <a:spLocks noChangeShapeType="1"/>
          </p:cNvSpPr>
          <p:nvPr/>
        </p:nvSpPr>
        <p:spPr bwMode="auto">
          <a:xfrm flipH="1">
            <a:off x="4583113" y="5373688"/>
            <a:ext cx="792162" cy="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nvGrpSpPr>
          <p:cNvPr id="33807" name="Group 15"/>
          <p:cNvGrpSpPr/>
          <p:nvPr/>
        </p:nvGrpSpPr>
        <p:grpSpPr bwMode="auto">
          <a:xfrm>
            <a:off x="4510089" y="4508501"/>
            <a:ext cx="865187" cy="1800225"/>
            <a:chOff x="1791" y="2840"/>
            <a:chExt cx="545" cy="1134"/>
          </a:xfrm>
        </p:grpSpPr>
        <p:sp>
          <p:nvSpPr>
            <p:cNvPr id="33808" name="Line 16"/>
            <p:cNvSpPr>
              <a:spLocks noChangeShapeType="1"/>
            </p:cNvSpPr>
            <p:nvPr/>
          </p:nvSpPr>
          <p:spPr bwMode="auto">
            <a:xfrm flipH="1">
              <a:off x="1791" y="2840"/>
              <a:ext cx="545" cy="363"/>
            </a:xfrm>
            <a:prstGeom prst="line">
              <a:avLst/>
            </a:prstGeom>
            <a:noFill/>
            <a:ln w="9525">
              <a:solidFill>
                <a:schemeClr val="tx1"/>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3809" name="Line 17"/>
            <p:cNvSpPr>
              <a:spLocks noChangeShapeType="1"/>
            </p:cNvSpPr>
            <p:nvPr/>
          </p:nvSpPr>
          <p:spPr bwMode="auto">
            <a:xfrm flipH="1" flipV="1">
              <a:off x="1791" y="3521"/>
              <a:ext cx="545" cy="453"/>
            </a:xfrm>
            <a:prstGeom prst="line">
              <a:avLst/>
            </a:prstGeom>
            <a:noFill/>
            <a:ln w="9525">
              <a:solidFill>
                <a:srgbClr val="000000"/>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grpSp>
        <p:nvGrpSpPr>
          <p:cNvPr id="33810" name="Group 18"/>
          <p:cNvGrpSpPr/>
          <p:nvPr/>
        </p:nvGrpSpPr>
        <p:grpSpPr bwMode="auto">
          <a:xfrm>
            <a:off x="4799013" y="4652963"/>
            <a:ext cx="360362" cy="1439862"/>
            <a:chOff x="1973" y="2931"/>
            <a:chExt cx="227" cy="907"/>
          </a:xfrm>
        </p:grpSpPr>
        <p:grpSp>
          <p:nvGrpSpPr>
            <p:cNvPr id="33811" name="Group 19"/>
            <p:cNvGrpSpPr/>
            <p:nvPr/>
          </p:nvGrpSpPr>
          <p:grpSpPr bwMode="auto">
            <a:xfrm>
              <a:off x="1973" y="3702"/>
              <a:ext cx="136" cy="136"/>
              <a:chOff x="612" y="3748"/>
              <a:chExt cx="136" cy="136"/>
            </a:xfrm>
          </p:grpSpPr>
          <p:sp>
            <p:nvSpPr>
              <p:cNvPr id="33812" name="Line 20"/>
              <p:cNvSpPr>
                <a:spLocks noChangeShapeType="1"/>
              </p:cNvSpPr>
              <p:nvPr/>
            </p:nvSpPr>
            <p:spPr bwMode="auto">
              <a:xfrm>
                <a:off x="612" y="3748"/>
                <a:ext cx="136" cy="136"/>
              </a:xfrm>
              <a:prstGeom prst="line">
                <a:avLst/>
              </a:prstGeom>
              <a:noFill/>
              <a:ln w="38100">
                <a:solidFill>
                  <a:srgbClr val="FF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3813" name="Line 21"/>
              <p:cNvSpPr>
                <a:spLocks noChangeShapeType="1"/>
              </p:cNvSpPr>
              <p:nvPr/>
            </p:nvSpPr>
            <p:spPr bwMode="auto">
              <a:xfrm flipV="1">
                <a:off x="612" y="3748"/>
                <a:ext cx="136" cy="136"/>
              </a:xfrm>
              <a:prstGeom prst="line">
                <a:avLst/>
              </a:prstGeom>
              <a:noFill/>
              <a:ln w="38100">
                <a:solidFill>
                  <a:srgbClr val="FF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grpSp>
          <p:nvGrpSpPr>
            <p:cNvPr id="33814" name="Group 22"/>
            <p:cNvGrpSpPr/>
            <p:nvPr/>
          </p:nvGrpSpPr>
          <p:grpSpPr bwMode="auto">
            <a:xfrm>
              <a:off x="2064" y="2931"/>
              <a:ext cx="136" cy="136"/>
              <a:chOff x="612" y="3748"/>
              <a:chExt cx="136" cy="136"/>
            </a:xfrm>
          </p:grpSpPr>
          <p:sp>
            <p:nvSpPr>
              <p:cNvPr id="33815" name="Line 23"/>
              <p:cNvSpPr>
                <a:spLocks noChangeShapeType="1"/>
              </p:cNvSpPr>
              <p:nvPr/>
            </p:nvSpPr>
            <p:spPr bwMode="auto">
              <a:xfrm>
                <a:off x="612" y="3748"/>
                <a:ext cx="136" cy="136"/>
              </a:xfrm>
              <a:prstGeom prst="line">
                <a:avLst/>
              </a:prstGeom>
              <a:noFill/>
              <a:ln w="38100">
                <a:solidFill>
                  <a:srgbClr val="FF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3816" name="Line 24"/>
              <p:cNvSpPr>
                <a:spLocks noChangeShapeType="1"/>
              </p:cNvSpPr>
              <p:nvPr/>
            </p:nvSpPr>
            <p:spPr bwMode="auto">
              <a:xfrm flipV="1">
                <a:off x="612" y="3748"/>
                <a:ext cx="136" cy="136"/>
              </a:xfrm>
              <a:prstGeom prst="line">
                <a:avLst/>
              </a:prstGeom>
              <a:noFill/>
              <a:ln w="38100">
                <a:solidFill>
                  <a:srgbClr val="FF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grpSp>
      <p:sp>
        <p:nvSpPr>
          <p:cNvPr id="33817" name="Line 25"/>
          <p:cNvSpPr>
            <a:spLocks noChangeShapeType="1"/>
          </p:cNvSpPr>
          <p:nvPr/>
        </p:nvSpPr>
        <p:spPr bwMode="auto">
          <a:xfrm>
            <a:off x="6670676" y="5373688"/>
            <a:ext cx="720725" cy="0"/>
          </a:xfrm>
          <a:prstGeom prst="line">
            <a:avLst/>
          </a:prstGeom>
          <a:noFill/>
          <a:ln w="76200">
            <a:solidFill>
              <a:srgbClr val="3366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nvGrpSpPr>
          <p:cNvPr id="33818" name="Group 26"/>
          <p:cNvGrpSpPr/>
          <p:nvPr/>
        </p:nvGrpSpPr>
        <p:grpSpPr bwMode="auto">
          <a:xfrm rot="-2212194">
            <a:off x="3790950" y="5084763"/>
            <a:ext cx="444500" cy="647700"/>
            <a:chOff x="249" y="2795"/>
            <a:chExt cx="499" cy="726"/>
          </a:xfrm>
        </p:grpSpPr>
        <p:sp>
          <p:nvSpPr>
            <p:cNvPr id="33819" name="Oval 27"/>
            <p:cNvSpPr>
              <a:spLocks noChangeArrowheads="1"/>
            </p:cNvSpPr>
            <p:nvPr/>
          </p:nvSpPr>
          <p:spPr bwMode="auto">
            <a:xfrm>
              <a:off x="249" y="2795"/>
              <a:ext cx="499" cy="318"/>
            </a:xfrm>
            <a:prstGeom prst="ellipse">
              <a:avLst/>
            </a:prstGeom>
            <a:solidFill>
              <a:srgbClr val="0066FF"/>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20" name="Rectangle 28"/>
            <p:cNvSpPr>
              <a:spLocks noChangeArrowheads="1"/>
            </p:cNvSpPr>
            <p:nvPr/>
          </p:nvSpPr>
          <p:spPr bwMode="auto">
            <a:xfrm>
              <a:off x="431" y="3113"/>
              <a:ext cx="136" cy="408"/>
            </a:xfrm>
            <a:prstGeom prst="rect">
              <a:avLst/>
            </a:prstGeom>
            <a:solidFill>
              <a:srgbClr val="00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21" name="Rectangle 29"/>
            <p:cNvSpPr>
              <a:spLocks noChangeArrowheads="1"/>
            </p:cNvSpPr>
            <p:nvPr/>
          </p:nvSpPr>
          <p:spPr bwMode="auto">
            <a:xfrm>
              <a:off x="567" y="3249"/>
              <a:ext cx="90" cy="45"/>
            </a:xfrm>
            <a:prstGeom prst="rect">
              <a:avLst/>
            </a:prstGeom>
            <a:solidFill>
              <a:srgbClr val="00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22" name="Rectangle 30"/>
            <p:cNvSpPr>
              <a:spLocks noChangeArrowheads="1"/>
            </p:cNvSpPr>
            <p:nvPr/>
          </p:nvSpPr>
          <p:spPr bwMode="auto">
            <a:xfrm>
              <a:off x="567" y="3385"/>
              <a:ext cx="90" cy="91"/>
            </a:xfrm>
            <a:prstGeom prst="rect">
              <a:avLst/>
            </a:prstGeom>
            <a:solidFill>
              <a:srgbClr val="00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23" name="Oval 31"/>
            <p:cNvSpPr>
              <a:spLocks noChangeArrowheads="1"/>
            </p:cNvSpPr>
            <p:nvPr/>
          </p:nvSpPr>
          <p:spPr bwMode="auto">
            <a:xfrm>
              <a:off x="385" y="2886"/>
              <a:ext cx="227" cy="136"/>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3824" name="AutoShape 32"/>
          <p:cNvSpPr>
            <a:spLocks noChangeArrowheads="1"/>
          </p:cNvSpPr>
          <p:nvPr/>
        </p:nvSpPr>
        <p:spPr bwMode="auto">
          <a:xfrm>
            <a:off x="3143250" y="4076701"/>
            <a:ext cx="1944688" cy="576263"/>
          </a:xfrm>
          <a:prstGeom prst="wedgeRoundRectCallout">
            <a:avLst>
              <a:gd name="adj1" fmla="val 45102"/>
              <a:gd name="adj2" fmla="val 169282"/>
              <a:gd name="adj3" fmla="val 16667"/>
            </a:avLst>
          </a:prstGeom>
          <a:solidFill>
            <a:srgbClr val="FF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zh-CN" altLang="en-US">
                <a:latin typeface="Times New Roman" panose="02020603050405020304" pitchFamily="18" charset="0"/>
                <a:ea typeface="华文新魏" panose="02010800040101010101" pitchFamily="2" charset="-122"/>
              </a:rPr>
              <a:t>访问共享资源之前申请信号量</a:t>
            </a:r>
          </a:p>
        </p:txBody>
      </p:sp>
      <p:grpSp>
        <p:nvGrpSpPr>
          <p:cNvPr id="33825" name="Group 33"/>
          <p:cNvGrpSpPr/>
          <p:nvPr/>
        </p:nvGrpSpPr>
        <p:grpSpPr bwMode="auto">
          <a:xfrm rot="-2212194">
            <a:off x="5232400" y="5084763"/>
            <a:ext cx="444500" cy="647700"/>
            <a:chOff x="249" y="2795"/>
            <a:chExt cx="499" cy="726"/>
          </a:xfrm>
        </p:grpSpPr>
        <p:sp>
          <p:nvSpPr>
            <p:cNvPr id="33826" name="Oval 34"/>
            <p:cNvSpPr>
              <a:spLocks noChangeArrowheads="1"/>
            </p:cNvSpPr>
            <p:nvPr/>
          </p:nvSpPr>
          <p:spPr bwMode="auto">
            <a:xfrm>
              <a:off x="249" y="2795"/>
              <a:ext cx="499" cy="318"/>
            </a:xfrm>
            <a:prstGeom prst="ellipse">
              <a:avLst/>
            </a:prstGeom>
            <a:solidFill>
              <a:srgbClr val="0066FF"/>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27" name="Rectangle 35"/>
            <p:cNvSpPr>
              <a:spLocks noChangeArrowheads="1"/>
            </p:cNvSpPr>
            <p:nvPr/>
          </p:nvSpPr>
          <p:spPr bwMode="auto">
            <a:xfrm>
              <a:off x="431" y="3113"/>
              <a:ext cx="136" cy="408"/>
            </a:xfrm>
            <a:prstGeom prst="rect">
              <a:avLst/>
            </a:prstGeom>
            <a:solidFill>
              <a:srgbClr val="00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28" name="Rectangle 36"/>
            <p:cNvSpPr>
              <a:spLocks noChangeArrowheads="1"/>
            </p:cNvSpPr>
            <p:nvPr/>
          </p:nvSpPr>
          <p:spPr bwMode="auto">
            <a:xfrm>
              <a:off x="567" y="3249"/>
              <a:ext cx="90" cy="45"/>
            </a:xfrm>
            <a:prstGeom prst="rect">
              <a:avLst/>
            </a:prstGeom>
            <a:solidFill>
              <a:srgbClr val="00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29" name="Rectangle 37"/>
            <p:cNvSpPr>
              <a:spLocks noChangeArrowheads="1"/>
            </p:cNvSpPr>
            <p:nvPr/>
          </p:nvSpPr>
          <p:spPr bwMode="auto">
            <a:xfrm>
              <a:off x="567" y="3385"/>
              <a:ext cx="90" cy="91"/>
            </a:xfrm>
            <a:prstGeom prst="rect">
              <a:avLst/>
            </a:prstGeom>
            <a:solidFill>
              <a:srgbClr val="00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30" name="Oval 38"/>
            <p:cNvSpPr>
              <a:spLocks noChangeArrowheads="1"/>
            </p:cNvSpPr>
            <p:nvPr/>
          </p:nvSpPr>
          <p:spPr bwMode="auto">
            <a:xfrm>
              <a:off x="385" y="2886"/>
              <a:ext cx="227" cy="136"/>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3831" name="AutoShape 39"/>
          <p:cNvSpPr>
            <a:spLocks noChangeArrowheads="1"/>
          </p:cNvSpPr>
          <p:nvPr/>
        </p:nvSpPr>
        <p:spPr bwMode="auto">
          <a:xfrm>
            <a:off x="2208213" y="4076701"/>
            <a:ext cx="2519362" cy="576263"/>
          </a:xfrm>
          <a:prstGeom prst="wedgeRoundRectCallout">
            <a:avLst>
              <a:gd name="adj1" fmla="val 51954"/>
              <a:gd name="adj2" fmla="val 86088"/>
              <a:gd name="adj3" fmla="val 16667"/>
            </a:avLst>
          </a:prstGeom>
          <a:solidFill>
            <a:srgbClr val="FF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zh-CN" altLang="en-US">
                <a:latin typeface="Times New Roman" panose="02020603050405020304" pitchFamily="18" charset="0"/>
                <a:ea typeface="华文新魏" panose="02010800040101010101" pitchFamily="2" charset="-122"/>
              </a:rPr>
              <a:t>其它任务访问受阻</a:t>
            </a:r>
          </a:p>
          <a:p>
            <a:pPr algn="ctr"/>
            <a:r>
              <a:rPr kumimoji="1" lang="zh-CN" altLang="en-US">
                <a:latin typeface="Times New Roman" panose="02020603050405020304" pitchFamily="18" charset="0"/>
                <a:ea typeface="华文新魏" panose="02010800040101010101" pitchFamily="2" charset="-122"/>
              </a:rPr>
              <a:t>而不能使用共享资源</a:t>
            </a:r>
          </a:p>
        </p:txBody>
      </p:sp>
      <p:sp>
        <p:nvSpPr>
          <p:cNvPr id="33832" name="AutoShape 40"/>
          <p:cNvSpPr>
            <a:spLocks noChangeArrowheads="1"/>
          </p:cNvSpPr>
          <p:nvPr/>
        </p:nvSpPr>
        <p:spPr bwMode="auto">
          <a:xfrm>
            <a:off x="6959601" y="4149726"/>
            <a:ext cx="2016125" cy="576263"/>
          </a:xfrm>
          <a:prstGeom prst="wedgeRoundRectCallout">
            <a:avLst>
              <a:gd name="adj1" fmla="val -50708"/>
              <a:gd name="adj2" fmla="val 151380"/>
              <a:gd name="adj3" fmla="val 16667"/>
            </a:avLst>
          </a:prstGeom>
          <a:solidFill>
            <a:srgbClr val="FF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zh-CN" altLang="en-US">
                <a:latin typeface="Times New Roman" panose="02020603050405020304" pitchFamily="18" charset="0"/>
                <a:ea typeface="华文新魏" panose="02010800040101010101" pitchFamily="2" charset="-122"/>
              </a:rPr>
              <a:t>得到允许后，才能使用共享资源</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33805"/>
                                        </p:tgtEl>
                                        <p:attrNameLst>
                                          <p:attrName>style.visibility</p:attrName>
                                        </p:attrNameLst>
                                      </p:cBhvr>
                                      <p:to>
                                        <p:strVal val="visible"/>
                                      </p:to>
                                    </p:set>
                                    <p:anim calcmode="discrete" valueType="clr">
                                      <p:cBhvr override="childStyle">
                                        <p:cTn id="7" dur="80"/>
                                        <p:tgtEl>
                                          <p:spTgt spid="3380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3805"/>
                                        </p:tgtEl>
                                        <p:attrNameLst>
                                          <p:attrName>fillcolor</p:attrName>
                                        </p:attrNameLst>
                                      </p:cBhvr>
                                      <p:tavLst>
                                        <p:tav tm="0">
                                          <p:val>
                                            <p:clrVal>
                                              <a:schemeClr val="accent2"/>
                                            </p:clrVal>
                                          </p:val>
                                        </p:tav>
                                        <p:tav tm="50000">
                                          <p:val>
                                            <p:clrVal>
                                              <a:schemeClr val="hlink"/>
                                            </p:clrVal>
                                          </p:val>
                                        </p:tav>
                                      </p:tavLst>
                                    </p:anim>
                                    <p:set>
                                      <p:cBhvr>
                                        <p:cTn id="9" dur="80"/>
                                        <p:tgtEl>
                                          <p:spTgt spid="33805"/>
                                        </p:tgtEl>
                                        <p:attrNameLst>
                                          <p:attrName>fill.type</p:attrName>
                                        </p:attrNameLst>
                                      </p:cBhvr>
                                      <p:to>
                                        <p:strVal val="solid"/>
                                      </p:to>
                                    </p:set>
                                  </p:childTnLst>
                                </p:cTn>
                              </p:par>
                            </p:childTnLst>
                          </p:cTn>
                        </p:par>
                        <p:par>
                          <p:cTn id="10" fill="hold">
                            <p:stCondLst>
                              <p:cond delay="280"/>
                            </p:stCondLst>
                            <p:childTnLst>
                              <p:par>
                                <p:cTn id="11" presetID="12" presetClass="entr" presetSubtype="4" fill="hold" grpId="0" nodeType="afterEffect">
                                  <p:stCondLst>
                                    <p:cond delay="0"/>
                                  </p:stCondLst>
                                  <p:childTnLst>
                                    <p:set>
                                      <p:cBhvr>
                                        <p:cTn id="12" dur="1" fill="hold">
                                          <p:stCondLst>
                                            <p:cond delay="0"/>
                                          </p:stCondLst>
                                        </p:cTn>
                                        <p:tgtEl>
                                          <p:spTgt spid="33804"/>
                                        </p:tgtEl>
                                        <p:attrNameLst>
                                          <p:attrName>style.visibility</p:attrName>
                                        </p:attrNameLst>
                                      </p:cBhvr>
                                      <p:to>
                                        <p:strVal val="visible"/>
                                      </p:to>
                                    </p:set>
                                    <p:animEffect transition="in" filter="slide(fromBottom)">
                                      <p:cBhvr>
                                        <p:cTn id="13" dur="500"/>
                                        <p:tgtEl>
                                          <p:spTgt spid="33804"/>
                                        </p:tgtEl>
                                      </p:cBhvr>
                                    </p:animEffect>
                                  </p:childTnLst>
                                </p:cTn>
                              </p:par>
                            </p:childTnLst>
                          </p:cTn>
                        </p:par>
                        <p:par>
                          <p:cTn id="14" fill="hold">
                            <p:stCondLst>
                              <p:cond delay="780"/>
                            </p:stCondLst>
                            <p:childTnLst>
                              <p:par>
                                <p:cTn id="15" presetID="2" presetClass="entr" presetSubtype="8" fill="hold" nodeType="afterEffect">
                                  <p:stCondLst>
                                    <p:cond delay="0"/>
                                  </p:stCondLst>
                                  <p:childTnLst>
                                    <p:set>
                                      <p:cBhvr>
                                        <p:cTn id="16" dur="1" fill="hold">
                                          <p:stCondLst>
                                            <p:cond delay="0"/>
                                          </p:stCondLst>
                                        </p:cTn>
                                        <p:tgtEl>
                                          <p:spTgt spid="33794"/>
                                        </p:tgtEl>
                                        <p:attrNameLst>
                                          <p:attrName>style.visibility</p:attrName>
                                        </p:attrNameLst>
                                      </p:cBhvr>
                                      <p:to>
                                        <p:strVal val="visible"/>
                                      </p:to>
                                    </p:set>
                                    <p:anim calcmode="lin" valueType="num">
                                      <p:cBhvr additive="base">
                                        <p:cTn id="17" dur="500" fill="hold"/>
                                        <p:tgtEl>
                                          <p:spTgt spid="33794"/>
                                        </p:tgtEl>
                                        <p:attrNameLst>
                                          <p:attrName>ppt_x</p:attrName>
                                        </p:attrNameLst>
                                      </p:cBhvr>
                                      <p:tavLst>
                                        <p:tav tm="0">
                                          <p:val>
                                            <p:strVal val="0-#ppt_w/2"/>
                                          </p:val>
                                        </p:tav>
                                        <p:tav tm="100000">
                                          <p:val>
                                            <p:strVal val="#ppt_x"/>
                                          </p:val>
                                        </p:tav>
                                      </p:tavLst>
                                    </p:anim>
                                    <p:anim calcmode="lin" valueType="num">
                                      <p:cBhvr additive="base">
                                        <p:cTn id="18" dur="500" fill="hold"/>
                                        <p:tgtEl>
                                          <p:spTgt spid="33794"/>
                                        </p:tgtEl>
                                        <p:attrNameLst>
                                          <p:attrName>ppt_y</p:attrName>
                                        </p:attrNameLst>
                                      </p:cBhvr>
                                      <p:tavLst>
                                        <p:tav tm="0">
                                          <p:val>
                                            <p:strVal val="#ppt_y"/>
                                          </p:val>
                                        </p:tav>
                                        <p:tav tm="100000">
                                          <p:val>
                                            <p:strVal val="#ppt_y"/>
                                          </p:val>
                                        </p:tav>
                                      </p:tavLst>
                                    </p:anim>
                                  </p:childTnLst>
                                </p:cTn>
                              </p:par>
                            </p:childTnLst>
                          </p:cTn>
                        </p:par>
                        <p:par>
                          <p:cTn id="19" fill="hold">
                            <p:stCondLst>
                              <p:cond delay="1280"/>
                            </p:stCondLst>
                            <p:childTnLst>
                              <p:par>
                                <p:cTn id="20" presetID="31" presetClass="entr" presetSubtype="0" fill="hold" nodeType="afterEffect">
                                  <p:stCondLst>
                                    <p:cond delay="0"/>
                                  </p:stCondLst>
                                  <p:iterate type="lt">
                                    <p:tmPct val="5000"/>
                                  </p:iterate>
                                  <p:childTnLst>
                                    <p:set>
                                      <p:cBhvr>
                                        <p:cTn id="21" dur="1" fill="hold">
                                          <p:stCondLst>
                                            <p:cond delay="0"/>
                                          </p:stCondLst>
                                        </p:cTn>
                                        <p:tgtEl>
                                          <p:spTgt spid="33818"/>
                                        </p:tgtEl>
                                        <p:attrNameLst>
                                          <p:attrName>style.visibility</p:attrName>
                                        </p:attrNameLst>
                                      </p:cBhvr>
                                      <p:to>
                                        <p:strVal val="visible"/>
                                      </p:to>
                                    </p:set>
                                    <p:anim calcmode="lin" valueType="num">
                                      <p:cBhvr>
                                        <p:cTn id="22" dur="1000" fill="hold"/>
                                        <p:tgtEl>
                                          <p:spTgt spid="33818"/>
                                        </p:tgtEl>
                                        <p:attrNameLst>
                                          <p:attrName>ppt_w</p:attrName>
                                        </p:attrNameLst>
                                      </p:cBhvr>
                                      <p:tavLst>
                                        <p:tav tm="0">
                                          <p:val>
                                            <p:fltVal val="0"/>
                                          </p:val>
                                        </p:tav>
                                        <p:tav tm="100000">
                                          <p:val>
                                            <p:strVal val="#ppt_w"/>
                                          </p:val>
                                        </p:tav>
                                      </p:tavLst>
                                    </p:anim>
                                    <p:anim calcmode="lin" valueType="num">
                                      <p:cBhvr>
                                        <p:cTn id="23" dur="1000" fill="hold"/>
                                        <p:tgtEl>
                                          <p:spTgt spid="33818"/>
                                        </p:tgtEl>
                                        <p:attrNameLst>
                                          <p:attrName>ppt_h</p:attrName>
                                        </p:attrNameLst>
                                      </p:cBhvr>
                                      <p:tavLst>
                                        <p:tav tm="0">
                                          <p:val>
                                            <p:fltVal val="0"/>
                                          </p:val>
                                        </p:tav>
                                        <p:tav tm="100000">
                                          <p:val>
                                            <p:strVal val="#ppt_h"/>
                                          </p:val>
                                        </p:tav>
                                      </p:tavLst>
                                    </p:anim>
                                    <p:anim calcmode="lin" valueType="num">
                                      <p:cBhvr>
                                        <p:cTn id="24" dur="1000" fill="hold"/>
                                        <p:tgtEl>
                                          <p:spTgt spid="33818"/>
                                        </p:tgtEl>
                                        <p:attrNameLst>
                                          <p:attrName>style.rotation</p:attrName>
                                        </p:attrNameLst>
                                      </p:cBhvr>
                                      <p:tavLst>
                                        <p:tav tm="0">
                                          <p:val>
                                            <p:fltVal val="90"/>
                                          </p:val>
                                        </p:tav>
                                        <p:tav tm="100000">
                                          <p:val>
                                            <p:fltVal val="0"/>
                                          </p:val>
                                        </p:tav>
                                      </p:tavLst>
                                    </p:anim>
                                    <p:animEffect transition="in" filter="fade">
                                      <p:cBhvr>
                                        <p:cTn id="25" dur="1000"/>
                                        <p:tgtEl>
                                          <p:spTgt spid="33818"/>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2" fill="hold" grpId="0" nodeType="clickEffect">
                                  <p:stCondLst>
                                    <p:cond delay="0"/>
                                  </p:stCondLst>
                                  <p:childTnLst>
                                    <p:set>
                                      <p:cBhvr>
                                        <p:cTn id="29" dur="1" fill="hold">
                                          <p:stCondLst>
                                            <p:cond delay="0"/>
                                          </p:stCondLst>
                                        </p:cTn>
                                        <p:tgtEl>
                                          <p:spTgt spid="33806"/>
                                        </p:tgtEl>
                                        <p:attrNameLst>
                                          <p:attrName>style.visibility</p:attrName>
                                        </p:attrNameLst>
                                      </p:cBhvr>
                                      <p:to>
                                        <p:strVal val="visible"/>
                                      </p:to>
                                    </p:set>
                                    <p:animEffect transition="in" filter="slide(fromRight)">
                                      <p:cBhvr>
                                        <p:cTn id="30" dur="500"/>
                                        <p:tgtEl>
                                          <p:spTgt spid="33806"/>
                                        </p:tgtEl>
                                      </p:cBhvr>
                                    </p:animEffect>
                                  </p:childTnLst>
                                </p:cTn>
                              </p:par>
                            </p:childTnLst>
                          </p:cTn>
                        </p:par>
                        <p:par>
                          <p:cTn id="31" fill="hold">
                            <p:stCondLst>
                              <p:cond delay="500"/>
                            </p:stCondLst>
                            <p:childTnLst>
                              <p:par>
                                <p:cTn id="32" presetID="2" presetClass="entr" presetSubtype="8" fill="hold" grpId="0" nodeType="afterEffect">
                                  <p:stCondLst>
                                    <p:cond delay="0"/>
                                  </p:stCondLst>
                                  <p:childTnLst>
                                    <p:set>
                                      <p:cBhvr>
                                        <p:cTn id="33" dur="1" fill="hold">
                                          <p:stCondLst>
                                            <p:cond delay="0"/>
                                          </p:stCondLst>
                                        </p:cTn>
                                        <p:tgtEl>
                                          <p:spTgt spid="33824"/>
                                        </p:tgtEl>
                                        <p:attrNameLst>
                                          <p:attrName>style.visibility</p:attrName>
                                        </p:attrNameLst>
                                      </p:cBhvr>
                                      <p:to>
                                        <p:strVal val="visible"/>
                                      </p:to>
                                    </p:set>
                                    <p:anim calcmode="lin" valueType="num">
                                      <p:cBhvr additive="base">
                                        <p:cTn id="34" dur="500" fill="hold"/>
                                        <p:tgtEl>
                                          <p:spTgt spid="33824"/>
                                        </p:tgtEl>
                                        <p:attrNameLst>
                                          <p:attrName>ppt_x</p:attrName>
                                        </p:attrNameLst>
                                      </p:cBhvr>
                                      <p:tavLst>
                                        <p:tav tm="0">
                                          <p:val>
                                            <p:strVal val="0-#ppt_w/2"/>
                                          </p:val>
                                        </p:tav>
                                        <p:tav tm="100000">
                                          <p:val>
                                            <p:strVal val="#ppt_x"/>
                                          </p:val>
                                        </p:tav>
                                      </p:tavLst>
                                    </p:anim>
                                    <p:anim calcmode="lin" valueType="num">
                                      <p:cBhvr additive="base">
                                        <p:cTn id="35" dur="500" fill="hold"/>
                                        <p:tgtEl>
                                          <p:spTgt spid="33824"/>
                                        </p:tgtEl>
                                        <p:attrNameLst>
                                          <p:attrName>ppt_y</p:attrName>
                                        </p:attrNameLst>
                                      </p:cBhvr>
                                      <p:tavLst>
                                        <p:tav tm="0">
                                          <p:val>
                                            <p:strVal val="#ppt_y"/>
                                          </p:val>
                                        </p:tav>
                                        <p:tav tm="100000">
                                          <p:val>
                                            <p:strVal val="#ppt_y"/>
                                          </p:val>
                                        </p:tav>
                                      </p:tavLst>
                                    </p:anim>
                                  </p:childTnLst>
                                </p:cTn>
                              </p:par>
                            </p:childTnLst>
                          </p:cTn>
                        </p:par>
                        <p:par>
                          <p:cTn id="36" fill="hold">
                            <p:stCondLst>
                              <p:cond delay="1000"/>
                            </p:stCondLst>
                            <p:childTnLst>
                              <p:par>
                                <p:cTn id="37" presetID="10" presetClass="exit" presetSubtype="0" fill="hold" nodeType="afterEffect">
                                  <p:stCondLst>
                                    <p:cond delay="0"/>
                                  </p:stCondLst>
                                  <p:iterate type="lt">
                                    <p:tmPct val="0"/>
                                  </p:iterate>
                                  <p:childTnLst>
                                    <p:animEffect transition="out" filter="fade">
                                      <p:cBhvr>
                                        <p:cTn id="38" dur="500"/>
                                        <p:tgtEl>
                                          <p:spTgt spid="33818"/>
                                        </p:tgtEl>
                                      </p:cBhvr>
                                    </p:animEffect>
                                    <p:set>
                                      <p:cBhvr>
                                        <p:cTn id="39" dur="1" fill="hold">
                                          <p:stCondLst>
                                            <p:cond delay="499"/>
                                          </p:stCondLst>
                                        </p:cTn>
                                        <p:tgtEl>
                                          <p:spTgt spid="33818"/>
                                        </p:tgtEl>
                                        <p:attrNameLst>
                                          <p:attrName>style.visibility</p:attrName>
                                        </p:attrNameLst>
                                      </p:cBhvr>
                                      <p:to>
                                        <p:strVal val="hidden"/>
                                      </p:to>
                                    </p:set>
                                  </p:childTnLst>
                                </p:cTn>
                              </p:par>
                            </p:childTnLst>
                          </p:cTn>
                        </p:par>
                        <p:par>
                          <p:cTn id="40" fill="hold">
                            <p:stCondLst>
                              <p:cond delay="1500"/>
                            </p:stCondLst>
                            <p:childTnLst>
                              <p:par>
                                <p:cTn id="41" presetID="29" presetClass="entr" presetSubtype="0" fill="hold" nodeType="afterEffect">
                                  <p:stCondLst>
                                    <p:cond delay="0"/>
                                  </p:stCondLst>
                                  <p:childTnLst>
                                    <p:set>
                                      <p:cBhvr>
                                        <p:cTn id="42" dur="1" fill="hold">
                                          <p:stCondLst>
                                            <p:cond delay="0"/>
                                          </p:stCondLst>
                                        </p:cTn>
                                        <p:tgtEl>
                                          <p:spTgt spid="33825"/>
                                        </p:tgtEl>
                                        <p:attrNameLst>
                                          <p:attrName>style.visibility</p:attrName>
                                        </p:attrNameLst>
                                      </p:cBhvr>
                                      <p:to>
                                        <p:strVal val="visible"/>
                                      </p:to>
                                    </p:set>
                                    <p:anim calcmode="lin" valueType="num">
                                      <p:cBhvr>
                                        <p:cTn id="43" dur="1000" fill="hold"/>
                                        <p:tgtEl>
                                          <p:spTgt spid="33825"/>
                                        </p:tgtEl>
                                        <p:attrNameLst>
                                          <p:attrName>ppt_x</p:attrName>
                                        </p:attrNameLst>
                                      </p:cBhvr>
                                      <p:tavLst>
                                        <p:tav tm="0">
                                          <p:val>
                                            <p:strVal val="#ppt_x-.2"/>
                                          </p:val>
                                        </p:tav>
                                        <p:tav tm="100000">
                                          <p:val>
                                            <p:strVal val="#ppt_x"/>
                                          </p:val>
                                        </p:tav>
                                      </p:tavLst>
                                    </p:anim>
                                    <p:anim calcmode="lin" valueType="num">
                                      <p:cBhvr>
                                        <p:cTn id="44" dur="1000" fill="hold"/>
                                        <p:tgtEl>
                                          <p:spTgt spid="33825"/>
                                        </p:tgtEl>
                                        <p:attrNameLst>
                                          <p:attrName>ppt_y</p:attrName>
                                        </p:attrNameLst>
                                      </p:cBhvr>
                                      <p:tavLst>
                                        <p:tav tm="0">
                                          <p:val>
                                            <p:strVal val="#ppt_y"/>
                                          </p:val>
                                        </p:tav>
                                        <p:tav tm="100000">
                                          <p:val>
                                            <p:strVal val="#ppt_y"/>
                                          </p:val>
                                        </p:tav>
                                      </p:tavLst>
                                    </p:anim>
                                    <p:animEffect transition="in" filter="wipe(right)" prLst="gradientSize: 0.1">
                                      <p:cBhvr>
                                        <p:cTn id="45" dur="1000"/>
                                        <p:tgtEl>
                                          <p:spTgt spid="33825"/>
                                        </p:tgtEl>
                                      </p:cBhvr>
                                    </p:animEffect>
                                  </p:childTnLst>
                                </p:cTn>
                              </p:par>
                            </p:childTnLst>
                          </p:cTn>
                        </p:par>
                        <p:par>
                          <p:cTn id="46" fill="hold">
                            <p:stCondLst>
                              <p:cond delay="2500"/>
                            </p:stCondLst>
                            <p:childTnLst>
                              <p:par>
                                <p:cTn id="47" presetID="2" presetClass="entr" presetSubtype="2" fill="hold" grpId="0" nodeType="afterEffect">
                                  <p:stCondLst>
                                    <p:cond delay="0"/>
                                  </p:stCondLst>
                                  <p:childTnLst>
                                    <p:set>
                                      <p:cBhvr>
                                        <p:cTn id="48" dur="1" fill="hold">
                                          <p:stCondLst>
                                            <p:cond delay="0"/>
                                          </p:stCondLst>
                                        </p:cTn>
                                        <p:tgtEl>
                                          <p:spTgt spid="33832"/>
                                        </p:tgtEl>
                                        <p:attrNameLst>
                                          <p:attrName>style.visibility</p:attrName>
                                        </p:attrNameLst>
                                      </p:cBhvr>
                                      <p:to>
                                        <p:strVal val="visible"/>
                                      </p:to>
                                    </p:set>
                                    <p:anim calcmode="lin" valueType="num">
                                      <p:cBhvr additive="base">
                                        <p:cTn id="49" dur="500" fill="hold"/>
                                        <p:tgtEl>
                                          <p:spTgt spid="33832"/>
                                        </p:tgtEl>
                                        <p:attrNameLst>
                                          <p:attrName>ppt_x</p:attrName>
                                        </p:attrNameLst>
                                      </p:cBhvr>
                                      <p:tavLst>
                                        <p:tav tm="0">
                                          <p:val>
                                            <p:strVal val="1+#ppt_w/2"/>
                                          </p:val>
                                        </p:tav>
                                        <p:tav tm="100000">
                                          <p:val>
                                            <p:strVal val="#ppt_x"/>
                                          </p:val>
                                        </p:tav>
                                      </p:tavLst>
                                    </p:anim>
                                    <p:anim calcmode="lin" valueType="num">
                                      <p:cBhvr additive="base">
                                        <p:cTn id="50" dur="500" fill="hold"/>
                                        <p:tgtEl>
                                          <p:spTgt spid="33832"/>
                                        </p:tgtEl>
                                        <p:attrNameLst>
                                          <p:attrName>ppt_y</p:attrName>
                                        </p:attrNameLst>
                                      </p:cBhvr>
                                      <p:tavLst>
                                        <p:tav tm="0">
                                          <p:val>
                                            <p:strVal val="#ppt_y"/>
                                          </p:val>
                                        </p:tav>
                                        <p:tav tm="100000">
                                          <p:val>
                                            <p:strVal val="#ppt_y"/>
                                          </p:val>
                                        </p:tav>
                                      </p:tavLst>
                                    </p:anim>
                                  </p:childTnLst>
                                </p:cTn>
                              </p:par>
                            </p:childTnLst>
                          </p:cTn>
                        </p:par>
                        <p:par>
                          <p:cTn id="51" fill="hold">
                            <p:stCondLst>
                              <p:cond delay="3000"/>
                            </p:stCondLst>
                            <p:childTnLst>
                              <p:par>
                                <p:cTn id="52" presetID="12" presetClass="entr" presetSubtype="8" fill="hold" grpId="0" nodeType="afterEffect">
                                  <p:stCondLst>
                                    <p:cond delay="0"/>
                                  </p:stCondLst>
                                  <p:childTnLst>
                                    <p:set>
                                      <p:cBhvr>
                                        <p:cTn id="53" dur="1" fill="hold">
                                          <p:stCondLst>
                                            <p:cond delay="0"/>
                                          </p:stCondLst>
                                        </p:cTn>
                                        <p:tgtEl>
                                          <p:spTgt spid="33817"/>
                                        </p:tgtEl>
                                        <p:attrNameLst>
                                          <p:attrName>style.visibility</p:attrName>
                                        </p:attrNameLst>
                                      </p:cBhvr>
                                      <p:to>
                                        <p:strVal val="visible"/>
                                      </p:to>
                                    </p:set>
                                    <p:animEffect transition="in" filter="slide(fromLeft)">
                                      <p:cBhvr>
                                        <p:cTn id="54" dur="500"/>
                                        <p:tgtEl>
                                          <p:spTgt spid="33817"/>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33824"/>
                                        </p:tgtEl>
                                        <p:attrNameLst>
                                          <p:attrName>style.visibility</p:attrName>
                                        </p:attrNameLst>
                                      </p:cBhvr>
                                      <p:to>
                                        <p:strVal val="hidden"/>
                                      </p:to>
                                    </p:set>
                                  </p:childTnLst>
                                </p:cTn>
                              </p:par>
                            </p:childTnLst>
                          </p:cTn>
                        </p:par>
                        <p:par>
                          <p:cTn id="59" fill="hold">
                            <p:stCondLst>
                              <p:cond delay="0"/>
                            </p:stCondLst>
                            <p:childTnLst>
                              <p:par>
                                <p:cTn id="60" presetID="22" presetClass="entr" presetSubtype="2" fill="hold" nodeType="afterEffect">
                                  <p:stCondLst>
                                    <p:cond delay="0"/>
                                  </p:stCondLst>
                                  <p:childTnLst>
                                    <p:set>
                                      <p:cBhvr>
                                        <p:cTn id="61" dur="1" fill="hold">
                                          <p:stCondLst>
                                            <p:cond delay="0"/>
                                          </p:stCondLst>
                                        </p:cTn>
                                        <p:tgtEl>
                                          <p:spTgt spid="33807"/>
                                        </p:tgtEl>
                                        <p:attrNameLst>
                                          <p:attrName>style.visibility</p:attrName>
                                        </p:attrNameLst>
                                      </p:cBhvr>
                                      <p:to>
                                        <p:strVal val="visible"/>
                                      </p:to>
                                    </p:set>
                                    <p:animEffect transition="in" filter="wipe(right)">
                                      <p:cBhvr>
                                        <p:cTn id="62" dur="500"/>
                                        <p:tgtEl>
                                          <p:spTgt spid="33807"/>
                                        </p:tgtEl>
                                      </p:cBhvr>
                                    </p:animEffect>
                                  </p:childTnLst>
                                </p:cTn>
                              </p:par>
                            </p:childTnLst>
                          </p:cTn>
                        </p:par>
                        <p:par>
                          <p:cTn id="63" fill="hold">
                            <p:stCondLst>
                              <p:cond delay="500"/>
                            </p:stCondLst>
                            <p:childTnLst>
                              <p:par>
                                <p:cTn id="64" presetID="2" presetClass="entr" presetSubtype="8" fill="hold" grpId="0" nodeType="afterEffect">
                                  <p:stCondLst>
                                    <p:cond delay="0"/>
                                  </p:stCondLst>
                                  <p:childTnLst>
                                    <p:set>
                                      <p:cBhvr>
                                        <p:cTn id="65" dur="1" fill="hold">
                                          <p:stCondLst>
                                            <p:cond delay="0"/>
                                          </p:stCondLst>
                                        </p:cTn>
                                        <p:tgtEl>
                                          <p:spTgt spid="33831"/>
                                        </p:tgtEl>
                                        <p:attrNameLst>
                                          <p:attrName>style.visibility</p:attrName>
                                        </p:attrNameLst>
                                      </p:cBhvr>
                                      <p:to>
                                        <p:strVal val="visible"/>
                                      </p:to>
                                    </p:set>
                                    <p:anim calcmode="lin" valueType="num">
                                      <p:cBhvr additive="base">
                                        <p:cTn id="66" dur="500" fill="hold"/>
                                        <p:tgtEl>
                                          <p:spTgt spid="33831"/>
                                        </p:tgtEl>
                                        <p:attrNameLst>
                                          <p:attrName>ppt_x</p:attrName>
                                        </p:attrNameLst>
                                      </p:cBhvr>
                                      <p:tavLst>
                                        <p:tav tm="0">
                                          <p:val>
                                            <p:strVal val="0-#ppt_w/2"/>
                                          </p:val>
                                        </p:tav>
                                        <p:tav tm="100000">
                                          <p:val>
                                            <p:strVal val="#ppt_x"/>
                                          </p:val>
                                        </p:tav>
                                      </p:tavLst>
                                    </p:anim>
                                    <p:anim calcmode="lin" valueType="num">
                                      <p:cBhvr additive="base">
                                        <p:cTn id="67" dur="500" fill="hold"/>
                                        <p:tgtEl>
                                          <p:spTgt spid="33831"/>
                                        </p:tgtEl>
                                        <p:attrNameLst>
                                          <p:attrName>ppt_y</p:attrName>
                                        </p:attrNameLst>
                                      </p:cBhvr>
                                      <p:tavLst>
                                        <p:tav tm="0">
                                          <p:val>
                                            <p:strVal val="#ppt_y"/>
                                          </p:val>
                                        </p:tav>
                                        <p:tav tm="100000">
                                          <p:val>
                                            <p:strVal val="#ppt_y"/>
                                          </p:val>
                                        </p:tav>
                                      </p:tavLst>
                                    </p:anim>
                                  </p:childTnLst>
                                </p:cTn>
                              </p:par>
                            </p:childTnLst>
                          </p:cTn>
                        </p:par>
                        <p:par>
                          <p:cTn id="68" fill="hold">
                            <p:stCondLst>
                              <p:cond delay="1000"/>
                            </p:stCondLst>
                            <p:childTnLst>
                              <p:par>
                                <p:cTn id="69" presetID="1" presetClass="entr" presetSubtype="0" fill="hold" nodeType="afterEffect">
                                  <p:stCondLst>
                                    <p:cond delay="0"/>
                                  </p:stCondLst>
                                  <p:childTnLst>
                                    <p:set>
                                      <p:cBhvr>
                                        <p:cTn id="70" dur="1" fill="hold">
                                          <p:stCondLst>
                                            <p:cond delay="0"/>
                                          </p:stCondLst>
                                        </p:cTn>
                                        <p:tgtEl>
                                          <p:spTgt spid="338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04" grpId="0"/>
      <p:bldP spid="33805" grpId="0"/>
      <p:bldP spid="33806" grpId="0" animBg="1"/>
      <p:bldP spid="33817" grpId="0" animBg="1"/>
      <p:bldP spid="33824" grpId="0" animBg="1"/>
      <p:bldP spid="33824" grpId="1" animBg="1"/>
      <p:bldP spid="33831" grpId="0" animBg="1"/>
      <p:bldP spid="33832" grpId="0" animBg="1"/>
    </p:bld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9" name="Rectangle 3"/>
          <p:cNvSpPr>
            <a:spLocks noGrp="1" noChangeArrowheads="1"/>
          </p:cNvSpPr>
          <p:nvPr>
            <p:ph idx="1"/>
          </p:nvPr>
        </p:nvSpPr>
        <p:spPr>
          <a:xfrm>
            <a:off x="1121391" y="1504667"/>
            <a:ext cx="3429000" cy="669925"/>
          </a:xfrm>
          <a:noFill/>
        </p:spPr>
        <p:txBody>
          <a:bodyPr/>
          <a:lstStyle/>
          <a:p>
            <a:r>
              <a:rPr lang="zh-CN" altLang="en-US" dirty="0"/>
              <a:t>基本概念</a:t>
            </a:r>
          </a:p>
        </p:txBody>
      </p:sp>
      <p:sp>
        <p:nvSpPr>
          <p:cNvPr id="34820" name="Text Box 4"/>
          <p:cNvSpPr txBox="1">
            <a:spLocks noChangeArrowheads="1"/>
          </p:cNvSpPr>
          <p:nvPr/>
        </p:nvSpPr>
        <p:spPr bwMode="auto">
          <a:xfrm>
            <a:off x="1531960" y="2868045"/>
            <a:ext cx="9454487"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32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3200" dirty="0">
                <a:latin typeface="Times New Roman" panose="02020603050405020304" pitchFamily="18" charset="0"/>
                <a:ea typeface="华文新魏" panose="02010800040101010101" pitchFamily="2" charset="-122"/>
              </a:rPr>
              <a:t>一个任务，也称作一个</a:t>
            </a:r>
            <a:r>
              <a:rPr kumimoji="1" lang="zh-CN" altLang="en-US" sz="3200" dirty="0">
                <a:solidFill>
                  <a:srgbClr val="FF0000"/>
                </a:solidFill>
                <a:latin typeface="Times New Roman" panose="02020603050405020304" pitchFamily="18" charset="0"/>
                <a:ea typeface="华文新魏" panose="02010800040101010101" pitchFamily="2" charset="-122"/>
              </a:rPr>
              <a:t>线程</a:t>
            </a:r>
            <a:r>
              <a:rPr kumimoji="1" lang="zh-CN" altLang="en-US" sz="3200" dirty="0">
                <a:latin typeface="Times New Roman" panose="02020603050405020304" pitchFamily="18" charset="0"/>
                <a:ea typeface="华文新魏" panose="02010800040101010101" pitchFamily="2" charset="-122"/>
              </a:rPr>
              <a:t>，是一个简单的</a:t>
            </a:r>
            <a:r>
              <a:rPr kumimoji="1" lang="zh-CN" altLang="en-US" sz="3200" dirty="0">
                <a:solidFill>
                  <a:srgbClr val="00B050"/>
                </a:solidFill>
                <a:latin typeface="Times New Roman" panose="02020603050405020304" pitchFamily="18" charset="0"/>
                <a:ea typeface="华文新魏" panose="02010800040101010101" pitchFamily="2" charset="-122"/>
              </a:rPr>
              <a:t>程序</a:t>
            </a:r>
            <a:r>
              <a:rPr kumimoji="1" lang="zh-CN" altLang="en-US" sz="3200" dirty="0">
                <a:latin typeface="Times New Roman" panose="02020603050405020304" pitchFamily="18" charset="0"/>
                <a:ea typeface="华文新魏" panose="02010800040101010101" pitchFamily="2" charset="-122"/>
              </a:rPr>
              <a:t>，该程序可以认为</a:t>
            </a:r>
            <a:r>
              <a:rPr kumimoji="1" lang="en-US" altLang="zh-CN" sz="3200" dirty="0">
                <a:latin typeface="Times New Roman" panose="02020603050405020304" pitchFamily="18" charset="0"/>
                <a:ea typeface="华文新魏" panose="02010800040101010101" pitchFamily="2" charset="-122"/>
              </a:rPr>
              <a:t>CPU</a:t>
            </a:r>
            <a:r>
              <a:rPr kumimoji="1" lang="zh-CN" altLang="en-US" sz="3200" dirty="0">
                <a:latin typeface="Times New Roman" panose="02020603050405020304" pitchFamily="18" charset="0"/>
                <a:ea typeface="华文新魏" panose="02010800040101010101" pitchFamily="2" charset="-122"/>
              </a:rPr>
              <a:t>完全属于该程序自己。实时应用程序的设计过程，包括如何把问题</a:t>
            </a:r>
            <a:r>
              <a:rPr kumimoji="1" lang="zh-CN" altLang="en-US" sz="3200" dirty="0">
                <a:solidFill>
                  <a:srgbClr val="0070C0"/>
                </a:solidFill>
                <a:latin typeface="Times New Roman" panose="02020603050405020304" pitchFamily="18" charset="0"/>
                <a:ea typeface="华文新魏" panose="02010800040101010101" pitchFamily="2" charset="-122"/>
              </a:rPr>
              <a:t>分割成多个任务</a:t>
            </a:r>
            <a:r>
              <a:rPr kumimoji="1" lang="zh-CN" altLang="en-US" sz="3200" dirty="0">
                <a:latin typeface="Times New Roman" panose="02020603050405020304" pitchFamily="18" charset="0"/>
                <a:ea typeface="华文新魏" panose="02010800040101010101" pitchFamily="2" charset="-122"/>
              </a:rPr>
              <a:t>，每个任务都是整个应用的某一部分，每个任务被赋予一定的</a:t>
            </a:r>
            <a:r>
              <a:rPr kumimoji="1" lang="zh-CN" altLang="en-US" sz="3200" dirty="0">
                <a:solidFill>
                  <a:srgbClr val="FF0000"/>
                </a:solidFill>
                <a:latin typeface="Times New Roman" panose="02020603050405020304" pitchFamily="18" charset="0"/>
                <a:ea typeface="华文新魏" panose="02010800040101010101" pitchFamily="2" charset="-122"/>
              </a:rPr>
              <a:t>优先级</a:t>
            </a:r>
            <a:r>
              <a:rPr kumimoji="1" lang="zh-CN" altLang="en-US" sz="3200" dirty="0">
                <a:latin typeface="Times New Roman" panose="02020603050405020304" pitchFamily="18" charset="0"/>
                <a:ea typeface="华文新魏" panose="02010800040101010101" pitchFamily="2" charset="-122"/>
              </a:rPr>
              <a:t>，有它自己的一套</a:t>
            </a:r>
            <a:r>
              <a:rPr kumimoji="1" lang="en-US" altLang="zh-CN" sz="3200" dirty="0">
                <a:latin typeface="Times New Roman" panose="02020603050405020304" pitchFamily="18" charset="0"/>
                <a:ea typeface="华文新魏" panose="02010800040101010101" pitchFamily="2" charset="-122"/>
              </a:rPr>
              <a:t>CPU</a:t>
            </a:r>
            <a:r>
              <a:rPr kumimoji="1" lang="zh-CN" altLang="en-US" sz="3200" dirty="0">
                <a:latin typeface="Times New Roman" panose="02020603050405020304" pitchFamily="18" charset="0"/>
                <a:ea typeface="华文新魏" panose="02010800040101010101" pitchFamily="2" charset="-122"/>
              </a:rPr>
              <a:t>寄存器和自己的栈空间。</a:t>
            </a:r>
          </a:p>
        </p:txBody>
      </p:sp>
      <p:sp>
        <p:nvSpPr>
          <p:cNvPr id="34821" name="Text Box 5"/>
          <p:cNvSpPr txBox="1">
            <a:spLocks noChangeArrowheads="1"/>
          </p:cNvSpPr>
          <p:nvPr/>
        </p:nvSpPr>
        <p:spPr bwMode="auto">
          <a:xfrm>
            <a:off x="3507405" y="1939641"/>
            <a:ext cx="410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anose="02020603050405020304" pitchFamily="18" charset="0"/>
              </a:rPr>
              <a:t>——</a:t>
            </a:r>
            <a:r>
              <a:rPr kumimoji="1" lang="zh-CN" altLang="en-US" sz="2400">
                <a:solidFill>
                  <a:srgbClr val="0000FF"/>
                </a:solidFill>
                <a:latin typeface="Times New Roman" panose="02020603050405020304" pitchFamily="18" charset="0"/>
                <a:ea typeface="华文新魏" panose="02010800040101010101" pitchFamily="2" charset="-122"/>
              </a:rPr>
              <a:t>任务</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34821"/>
                                        </p:tgtEl>
                                        <p:attrNameLst>
                                          <p:attrName>style.visibility</p:attrName>
                                        </p:attrNameLst>
                                      </p:cBhvr>
                                      <p:to>
                                        <p:strVal val="visible"/>
                                      </p:to>
                                    </p:set>
                                    <p:anim calcmode="discrete" valueType="clr">
                                      <p:cBhvr override="childStyle">
                                        <p:cTn id="7" dur="80"/>
                                        <p:tgtEl>
                                          <p:spTgt spid="34821"/>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4821"/>
                                        </p:tgtEl>
                                        <p:attrNameLst>
                                          <p:attrName>fillcolor</p:attrName>
                                        </p:attrNameLst>
                                      </p:cBhvr>
                                      <p:tavLst>
                                        <p:tav tm="0">
                                          <p:val>
                                            <p:clrVal>
                                              <a:schemeClr val="accent2"/>
                                            </p:clrVal>
                                          </p:val>
                                        </p:tav>
                                        <p:tav tm="50000">
                                          <p:val>
                                            <p:clrVal>
                                              <a:schemeClr val="hlink"/>
                                            </p:clrVal>
                                          </p:val>
                                        </p:tav>
                                      </p:tavLst>
                                    </p:anim>
                                    <p:set>
                                      <p:cBhvr>
                                        <p:cTn id="9" dur="80"/>
                                        <p:tgtEl>
                                          <p:spTgt spid="34821"/>
                                        </p:tgtEl>
                                        <p:attrNameLst>
                                          <p:attrName>fill.type</p:attrName>
                                        </p:attrNameLst>
                                      </p:cBhvr>
                                      <p:to>
                                        <p:strVal val="solid"/>
                                      </p:to>
                                    </p:set>
                                  </p:childTnLst>
                                </p:cTn>
                              </p:par>
                            </p:childTnLst>
                          </p:cTn>
                        </p:par>
                        <p:par>
                          <p:cTn id="10" fill="hold">
                            <p:stCondLst>
                              <p:cond delay="199"/>
                            </p:stCondLst>
                            <p:childTnLst>
                              <p:par>
                                <p:cTn id="11" presetID="18" presetClass="entr" presetSubtype="12" fill="hold" grpId="0" nodeType="afterEffect">
                                  <p:stCondLst>
                                    <p:cond delay="0"/>
                                  </p:stCondLst>
                                  <p:childTnLst>
                                    <p:set>
                                      <p:cBhvr>
                                        <p:cTn id="12" dur="1" fill="hold">
                                          <p:stCondLst>
                                            <p:cond delay="0"/>
                                          </p:stCondLst>
                                        </p:cTn>
                                        <p:tgtEl>
                                          <p:spTgt spid="34820"/>
                                        </p:tgtEl>
                                        <p:attrNameLst>
                                          <p:attrName>style.visibility</p:attrName>
                                        </p:attrNameLst>
                                      </p:cBhvr>
                                      <p:to>
                                        <p:strVal val="visible"/>
                                      </p:to>
                                    </p:set>
                                    <p:animEffect transition="in" filter="strips(downLeft)">
                                      <p:cBhvr>
                                        <p:cTn id="13" dur="500"/>
                                        <p:tgtEl>
                                          <p:spTgt spid="34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0" grpId="0"/>
      <p:bldP spid="34821" grpId="0"/>
    </p:bld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3" name="Rectangle 3"/>
          <p:cNvSpPr>
            <a:spLocks noGrp="1" noChangeArrowheads="1"/>
          </p:cNvSpPr>
          <p:nvPr>
            <p:ph idx="1"/>
          </p:nvPr>
        </p:nvSpPr>
        <p:spPr>
          <a:xfrm>
            <a:off x="916674" y="1313598"/>
            <a:ext cx="3429000" cy="669925"/>
          </a:xfrm>
          <a:noFill/>
        </p:spPr>
        <p:txBody>
          <a:bodyPr/>
          <a:lstStyle/>
          <a:p>
            <a:r>
              <a:rPr lang="zh-CN" altLang="en-US"/>
              <a:t>基本概念</a:t>
            </a:r>
          </a:p>
        </p:txBody>
      </p:sp>
      <p:sp>
        <p:nvSpPr>
          <p:cNvPr id="35844" name="Text Box 4"/>
          <p:cNvSpPr txBox="1">
            <a:spLocks noChangeArrowheads="1"/>
          </p:cNvSpPr>
          <p:nvPr/>
        </p:nvSpPr>
        <p:spPr bwMode="auto">
          <a:xfrm>
            <a:off x="1204415" y="2418497"/>
            <a:ext cx="10164169"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8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2800" dirty="0">
                <a:latin typeface="Times New Roman" panose="02020603050405020304" pitchFamily="18" charset="0"/>
                <a:ea typeface="华文新魏" panose="02010800040101010101" pitchFamily="2" charset="-122"/>
              </a:rPr>
              <a:t>当多任务内核决定运行另外的任务时，它保存正在运行任务的当前状态，即</a:t>
            </a:r>
            <a:r>
              <a:rPr kumimoji="1" lang="en-US" altLang="zh-CN" sz="2800" dirty="0">
                <a:latin typeface="Times New Roman" panose="02020603050405020304" pitchFamily="18" charset="0"/>
                <a:ea typeface="华文新魏" panose="02010800040101010101" pitchFamily="2" charset="-122"/>
              </a:rPr>
              <a:t>CPU</a:t>
            </a:r>
            <a:r>
              <a:rPr kumimoji="1" lang="zh-CN" altLang="en-US" sz="2800" dirty="0">
                <a:latin typeface="Times New Roman" panose="02020603050405020304" pitchFamily="18" charset="0"/>
                <a:ea typeface="华文新魏" panose="02010800040101010101" pitchFamily="2" charset="-122"/>
              </a:rPr>
              <a:t>寄存器中的全部内容。这些内容保存在任务的当前状态保存区，也就是任务自已的栈区之中。入栈工作完成以后，就把下一个将要运行的任务的当前状态从任务的栈中重新装入</a:t>
            </a:r>
            <a:r>
              <a:rPr kumimoji="1" lang="en-US" altLang="zh-CN" sz="2800" dirty="0">
                <a:latin typeface="Times New Roman" panose="02020603050405020304" pitchFamily="18" charset="0"/>
                <a:ea typeface="华文新魏" panose="02010800040101010101" pitchFamily="2" charset="-122"/>
              </a:rPr>
              <a:t>CPU</a:t>
            </a:r>
            <a:r>
              <a:rPr kumimoji="1" lang="zh-CN" altLang="en-US" sz="2800" dirty="0">
                <a:latin typeface="Times New Roman" panose="02020603050405020304" pitchFamily="18" charset="0"/>
                <a:ea typeface="华文新魏" panose="02010800040101010101" pitchFamily="2" charset="-122"/>
              </a:rPr>
              <a:t>的寄予存器，并开始下一个任务的运行。这个过程就称为</a:t>
            </a:r>
            <a:r>
              <a:rPr kumimoji="1" lang="zh-CN" altLang="en-US" sz="2800" dirty="0">
                <a:solidFill>
                  <a:srgbClr val="FF0000"/>
                </a:solidFill>
                <a:latin typeface="Times New Roman" panose="02020603050405020304" pitchFamily="18" charset="0"/>
                <a:ea typeface="华文新魏" panose="02010800040101010101" pitchFamily="2" charset="-122"/>
              </a:rPr>
              <a:t>任务切换</a:t>
            </a:r>
            <a:r>
              <a:rPr kumimoji="1" lang="zh-CN" altLang="en-US" sz="2800" dirty="0">
                <a:latin typeface="Times New Roman" panose="02020603050405020304" pitchFamily="18" charset="0"/>
                <a:ea typeface="华文新魏" panose="02010800040101010101" pitchFamily="2" charset="-122"/>
              </a:rPr>
              <a:t>。这个过程增加了</a:t>
            </a:r>
            <a:r>
              <a:rPr kumimoji="1" lang="zh-CN" altLang="en-US" sz="2800" dirty="0">
                <a:solidFill>
                  <a:srgbClr val="00B050"/>
                </a:solidFill>
                <a:latin typeface="Times New Roman" panose="02020603050405020304" pitchFamily="18" charset="0"/>
                <a:ea typeface="华文新魏" panose="02010800040101010101" pitchFamily="2" charset="-122"/>
              </a:rPr>
              <a:t>应用程序的额外负荷</a:t>
            </a:r>
            <a:r>
              <a:rPr kumimoji="1" lang="zh-CN" altLang="en-US" sz="2800" dirty="0">
                <a:latin typeface="Times New Roman" panose="02020603050405020304" pitchFamily="18" charset="0"/>
                <a:ea typeface="华文新魏" panose="02010800040101010101" pitchFamily="2" charset="-122"/>
              </a:rPr>
              <a:t>。</a:t>
            </a:r>
            <a:r>
              <a:rPr kumimoji="1" lang="en-US" altLang="zh-CN" sz="2800" dirty="0">
                <a:latin typeface="Times New Roman" panose="02020603050405020304" pitchFamily="18" charset="0"/>
                <a:ea typeface="华文新魏" panose="02010800040101010101" pitchFamily="2" charset="-122"/>
              </a:rPr>
              <a:t>CPU</a:t>
            </a:r>
            <a:r>
              <a:rPr kumimoji="1" lang="zh-CN" altLang="en-US" sz="2800" dirty="0">
                <a:latin typeface="Times New Roman" panose="02020603050405020304" pitchFamily="18" charset="0"/>
                <a:ea typeface="华文新魏" panose="02010800040101010101" pitchFamily="2" charset="-122"/>
              </a:rPr>
              <a:t>的内部寄存器越多，额外负荷就越重。做任务切换所需要的时间取决于</a:t>
            </a:r>
            <a:r>
              <a:rPr kumimoji="1" lang="en-US" altLang="zh-CN" sz="2800" dirty="0">
                <a:latin typeface="Times New Roman" panose="02020603050405020304" pitchFamily="18" charset="0"/>
                <a:ea typeface="华文新魏" panose="02010800040101010101" pitchFamily="2" charset="-122"/>
              </a:rPr>
              <a:t>CPU</a:t>
            </a:r>
            <a:r>
              <a:rPr kumimoji="1" lang="zh-CN" altLang="en-US" sz="2800" dirty="0">
                <a:latin typeface="Times New Roman" panose="02020603050405020304" pitchFamily="18" charset="0"/>
                <a:ea typeface="华文新魏" panose="02010800040101010101" pitchFamily="2" charset="-122"/>
              </a:rPr>
              <a:t>有多少</a:t>
            </a:r>
            <a:r>
              <a:rPr kumimoji="1" lang="zh-CN" altLang="en-US" sz="2800" dirty="0">
                <a:solidFill>
                  <a:srgbClr val="0070C0"/>
                </a:solidFill>
                <a:latin typeface="Times New Roman" panose="02020603050405020304" pitchFamily="18" charset="0"/>
                <a:ea typeface="华文新魏" panose="02010800040101010101" pitchFamily="2" charset="-122"/>
              </a:rPr>
              <a:t>寄存器要入栈</a:t>
            </a:r>
            <a:r>
              <a:rPr kumimoji="1" lang="zh-CN" altLang="en-US" sz="2800" dirty="0">
                <a:latin typeface="Times New Roman" panose="02020603050405020304" pitchFamily="18" charset="0"/>
                <a:ea typeface="华文新魏" panose="02010800040101010101" pitchFamily="2" charset="-122"/>
              </a:rPr>
              <a:t>。</a:t>
            </a:r>
          </a:p>
        </p:txBody>
      </p:sp>
      <p:sp>
        <p:nvSpPr>
          <p:cNvPr id="35845" name="Text Box 5"/>
          <p:cNvSpPr txBox="1">
            <a:spLocks noChangeArrowheads="1"/>
          </p:cNvSpPr>
          <p:nvPr/>
        </p:nvSpPr>
        <p:spPr bwMode="auto">
          <a:xfrm>
            <a:off x="3302688" y="1748572"/>
            <a:ext cx="410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dirty="0">
                <a:latin typeface="Times New Roman" panose="02020603050405020304" pitchFamily="18" charset="0"/>
              </a:rPr>
              <a:t>——</a:t>
            </a:r>
            <a:r>
              <a:rPr kumimoji="1" lang="zh-CN" altLang="en-US" sz="2400" dirty="0">
                <a:solidFill>
                  <a:srgbClr val="0000FF"/>
                </a:solidFill>
                <a:latin typeface="Times New Roman" panose="02020603050405020304" pitchFamily="18" charset="0"/>
                <a:ea typeface="华文新魏" panose="02010800040101010101" pitchFamily="2" charset="-122"/>
              </a:rPr>
              <a:t>任务切换</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35845"/>
                                        </p:tgtEl>
                                        <p:attrNameLst>
                                          <p:attrName>style.visibility</p:attrName>
                                        </p:attrNameLst>
                                      </p:cBhvr>
                                      <p:to>
                                        <p:strVal val="visible"/>
                                      </p:to>
                                    </p:set>
                                    <p:anim calcmode="discrete" valueType="clr">
                                      <p:cBhvr override="childStyle">
                                        <p:cTn id="7" dur="80"/>
                                        <p:tgtEl>
                                          <p:spTgt spid="3584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5845"/>
                                        </p:tgtEl>
                                        <p:attrNameLst>
                                          <p:attrName>fillcolor</p:attrName>
                                        </p:attrNameLst>
                                      </p:cBhvr>
                                      <p:tavLst>
                                        <p:tav tm="0">
                                          <p:val>
                                            <p:clrVal>
                                              <a:schemeClr val="accent2"/>
                                            </p:clrVal>
                                          </p:val>
                                        </p:tav>
                                        <p:tav tm="50000">
                                          <p:val>
                                            <p:clrVal>
                                              <a:schemeClr val="hlink"/>
                                            </p:clrVal>
                                          </p:val>
                                        </p:tav>
                                      </p:tavLst>
                                    </p:anim>
                                    <p:set>
                                      <p:cBhvr>
                                        <p:cTn id="9" dur="80"/>
                                        <p:tgtEl>
                                          <p:spTgt spid="35845"/>
                                        </p:tgtEl>
                                        <p:attrNameLst>
                                          <p:attrName>fill.type</p:attrName>
                                        </p:attrNameLst>
                                      </p:cBhvr>
                                      <p:to>
                                        <p:strVal val="solid"/>
                                      </p:to>
                                    </p:set>
                                  </p:childTnLst>
                                </p:cTn>
                              </p:par>
                            </p:childTnLst>
                          </p:cTn>
                        </p:par>
                        <p:par>
                          <p:cTn id="10" fill="hold">
                            <p:stCondLst>
                              <p:cond delay="280"/>
                            </p:stCondLst>
                            <p:childTnLst>
                              <p:par>
                                <p:cTn id="11" presetID="42" presetClass="entr" presetSubtype="0" fill="hold" grpId="0" nodeType="afterEffect">
                                  <p:stCondLst>
                                    <p:cond delay="0"/>
                                  </p:stCondLst>
                                  <p:childTnLst>
                                    <p:set>
                                      <p:cBhvr>
                                        <p:cTn id="12" dur="1" fill="hold">
                                          <p:stCondLst>
                                            <p:cond delay="0"/>
                                          </p:stCondLst>
                                        </p:cTn>
                                        <p:tgtEl>
                                          <p:spTgt spid="35844"/>
                                        </p:tgtEl>
                                        <p:attrNameLst>
                                          <p:attrName>style.visibility</p:attrName>
                                        </p:attrNameLst>
                                      </p:cBhvr>
                                      <p:to>
                                        <p:strVal val="visible"/>
                                      </p:to>
                                    </p:set>
                                    <p:animEffect transition="in" filter="fade">
                                      <p:cBhvr>
                                        <p:cTn id="13" dur="500"/>
                                        <p:tgtEl>
                                          <p:spTgt spid="35844"/>
                                        </p:tgtEl>
                                      </p:cBhvr>
                                    </p:animEffect>
                                    <p:anim calcmode="lin" valueType="num">
                                      <p:cBhvr>
                                        <p:cTn id="14" dur="500" fill="hold"/>
                                        <p:tgtEl>
                                          <p:spTgt spid="35844"/>
                                        </p:tgtEl>
                                        <p:attrNameLst>
                                          <p:attrName>ppt_x</p:attrName>
                                        </p:attrNameLst>
                                      </p:cBhvr>
                                      <p:tavLst>
                                        <p:tav tm="0">
                                          <p:val>
                                            <p:strVal val="#ppt_x"/>
                                          </p:val>
                                        </p:tav>
                                        <p:tav tm="100000">
                                          <p:val>
                                            <p:strVal val="#ppt_x"/>
                                          </p:val>
                                        </p:tav>
                                      </p:tavLst>
                                    </p:anim>
                                    <p:anim calcmode="lin" valueType="num">
                                      <p:cBhvr>
                                        <p:cTn id="15" dur="500" fill="hold"/>
                                        <p:tgtEl>
                                          <p:spTgt spid="358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p:bldP spid="35845" grpId="0"/>
    </p:bld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7" name="Rectangle 3"/>
          <p:cNvSpPr>
            <a:spLocks noGrp="1" noChangeArrowheads="1"/>
          </p:cNvSpPr>
          <p:nvPr>
            <p:ph idx="1"/>
          </p:nvPr>
        </p:nvSpPr>
        <p:spPr>
          <a:xfrm>
            <a:off x="1012208" y="1473130"/>
            <a:ext cx="3429000" cy="669925"/>
          </a:xfrm>
          <a:noFill/>
        </p:spPr>
        <p:txBody>
          <a:bodyPr/>
          <a:lstStyle/>
          <a:p>
            <a:r>
              <a:rPr lang="zh-CN" altLang="en-US"/>
              <a:t>基本概念</a:t>
            </a:r>
          </a:p>
        </p:txBody>
      </p:sp>
      <p:sp>
        <p:nvSpPr>
          <p:cNvPr id="36868" name="Text Box 4"/>
          <p:cNvSpPr txBox="1">
            <a:spLocks noChangeArrowheads="1"/>
          </p:cNvSpPr>
          <p:nvPr/>
        </p:nvSpPr>
        <p:spPr bwMode="auto">
          <a:xfrm>
            <a:off x="1286300" y="2578029"/>
            <a:ext cx="9918511"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8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2800" dirty="0">
                <a:latin typeface="Times New Roman" panose="02020603050405020304" pitchFamily="18" charset="0"/>
                <a:ea typeface="华文新魏" panose="02010800040101010101" pitchFamily="2" charset="-122"/>
              </a:rPr>
              <a:t>多任务系统中，内核负责管理各个任务，或者说</a:t>
            </a:r>
            <a:r>
              <a:rPr kumimoji="1" lang="zh-CN" altLang="en-US" sz="2800" dirty="0">
                <a:solidFill>
                  <a:srgbClr val="FF0000"/>
                </a:solidFill>
                <a:latin typeface="Times New Roman" panose="02020603050405020304" pitchFamily="18" charset="0"/>
                <a:ea typeface="华文新魏" panose="02010800040101010101" pitchFamily="2" charset="-122"/>
              </a:rPr>
              <a:t>为每个任务分配</a:t>
            </a:r>
            <a:r>
              <a:rPr kumimoji="1" lang="en-US" altLang="zh-CN" sz="2800" dirty="0">
                <a:solidFill>
                  <a:srgbClr val="FF0000"/>
                </a:solidFill>
                <a:latin typeface="Times New Roman" panose="02020603050405020304" pitchFamily="18" charset="0"/>
                <a:ea typeface="华文新魏" panose="02010800040101010101" pitchFamily="2" charset="-122"/>
              </a:rPr>
              <a:t>CPU</a:t>
            </a:r>
            <a:r>
              <a:rPr kumimoji="1" lang="zh-CN" altLang="en-US" sz="2800" dirty="0">
                <a:solidFill>
                  <a:srgbClr val="FF0000"/>
                </a:solidFill>
                <a:latin typeface="Times New Roman" panose="02020603050405020304" pitchFamily="18" charset="0"/>
                <a:ea typeface="华文新魏" panose="02010800040101010101" pitchFamily="2" charset="-122"/>
              </a:rPr>
              <a:t>时</a:t>
            </a:r>
            <a:r>
              <a:rPr kumimoji="1" lang="zh-CN" altLang="en-US" sz="2800" dirty="0">
                <a:latin typeface="Times New Roman" panose="02020603050405020304" pitchFamily="18" charset="0"/>
                <a:ea typeface="华文新魏" panose="02010800040101010101" pitchFamily="2" charset="-122"/>
              </a:rPr>
              <a:t>间，并且负责任务之间的</a:t>
            </a:r>
            <a:r>
              <a:rPr kumimoji="1" lang="zh-CN" altLang="en-US" sz="2800" dirty="0">
                <a:solidFill>
                  <a:srgbClr val="00B050"/>
                </a:solidFill>
                <a:latin typeface="Times New Roman" panose="02020603050405020304" pitchFamily="18" charset="0"/>
                <a:ea typeface="华文新魏" panose="02010800040101010101" pitchFamily="2" charset="-122"/>
              </a:rPr>
              <a:t>通信</a:t>
            </a:r>
            <a:r>
              <a:rPr kumimoji="1" lang="zh-CN" altLang="en-US" sz="2800" dirty="0">
                <a:latin typeface="Times New Roman" panose="02020603050405020304" pitchFamily="18" charset="0"/>
                <a:ea typeface="华文新魏" panose="02010800040101010101" pitchFamily="2" charset="-122"/>
              </a:rPr>
              <a:t>。内核提供的基本服务是</a:t>
            </a:r>
            <a:r>
              <a:rPr kumimoji="1" lang="zh-CN" altLang="en-US" sz="2800" dirty="0">
                <a:solidFill>
                  <a:srgbClr val="0070C0"/>
                </a:solidFill>
                <a:latin typeface="Times New Roman" panose="02020603050405020304" pitchFamily="18" charset="0"/>
                <a:ea typeface="华文新魏" panose="02010800040101010101" pitchFamily="2" charset="-122"/>
              </a:rPr>
              <a:t>任务切换</a:t>
            </a:r>
            <a:r>
              <a:rPr kumimoji="1" lang="zh-CN" altLang="en-US" sz="2800" dirty="0">
                <a:latin typeface="Times New Roman" panose="02020603050405020304" pitchFamily="18" charset="0"/>
                <a:ea typeface="华文新魏" panose="02010800040101010101" pitchFamily="2" charset="-122"/>
              </a:rPr>
              <a:t>。使用实时内核可以大大</a:t>
            </a:r>
            <a:r>
              <a:rPr kumimoji="1" lang="zh-CN" altLang="en-US" sz="2800" dirty="0">
                <a:solidFill>
                  <a:srgbClr val="FF0000"/>
                </a:solidFill>
                <a:latin typeface="Times New Roman" panose="02020603050405020304" pitchFamily="18" charset="0"/>
                <a:ea typeface="华文新魏" panose="02010800040101010101" pitchFamily="2" charset="-122"/>
              </a:rPr>
              <a:t>简化</a:t>
            </a:r>
            <a:r>
              <a:rPr kumimoji="1" lang="zh-CN" altLang="en-US" sz="2800" dirty="0">
                <a:latin typeface="Times New Roman" panose="02020603050405020304" pitchFamily="18" charset="0"/>
                <a:ea typeface="华文新魏" panose="02010800040101010101" pitchFamily="2" charset="-122"/>
              </a:rPr>
              <a:t>应用系统的设计，是因为实时内核允许将应用分成若干个任务，由</a:t>
            </a:r>
            <a:r>
              <a:rPr kumimoji="1" lang="zh-CN" altLang="en-US" sz="2800" dirty="0">
                <a:solidFill>
                  <a:srgbClr val="FF0000"/>
                </a:solidFill>
                <a:latin typeface="Times New Roman" panose="02020603050405020304" pitchFamily="18" charset="0"/>
                <a:ea typeface="华文新魏" panose="02010800040101010101" pitchFamily="2" charset="-122"/>
              </a:rPr>
              <a:t>实时内核来管理它们</a:t>
            </a:r>
            <a:r>
              <a:rPr kumimoji="1" lang="zh-CN" altLang="en-US" sz="2800" dirty="0">
                <a:latin typeface="Times New Roman" panose="02020603050405020304" pitchFamily="18" charset="0"/>
                <a:ea typeface="华文新魏" panose="02010800040101010101" pitchFamily="2" charset="-122"/>
              </a:rPr>
              <a:t>。内核需要</a:t>
            </a:r>
            <a:r>
              <a:rPr kumimoji="1" lang="zh-CN" altLang="en-US" sz="2800" dirty="0">
                <a:solidFill>
                  <a:srgbClr val="0070C0"/>
                </a:solidFill>
                <a:latin typeface="Times New Roman" panose="02020603050405020304" pitchFamily="18" charset="0"/>
                <a:ea typeface="华文新魏" panose="02010800040101010101" pitchFamily="2" charset="-122"/>
              </a:rPr>
              <a:t>消耗</a:t>
            </a:r>
            <a:r>
              <a:rPr kumimoji="1" lang="zh-CN" altLang="en-US" sz="2800" dirty="0">
                <a:latin typeface="Times New Roman" panose="02020603050405020304" pitchFamily="18" charset="0"/>
                <a:ea typeface="华文新魏" panose="02010800040101010101" pitchFamily="2" charset="-122"/>
              </a:rPr>
              <a:t>一定的</a:t>
            </a:r>
            <a:r>
              <a:rPr kumimoji="1" lang="zh-CN" altLang="en-US" sz="2800" dirty="0">
                <a:solidFill>
                  <a:srgbClr val="00B050"/>
                </a:solidFill>
                <a:latin typeface="Times New Roman" panose="02020603050405020304" pitchFamily="18" charset="0"/>
                <a:ea typeface="华文新魏" panose="02010800040101010101" pitchFamily="2" charset="-122"/>
              </a:rPr>
              <a:t>系统资源</a:t>
            </a:r>
            <a:r>
              <a:rPr kumimoji="1" lang="zh-CN" altLang="en-US" sz="2800" dirty="0">
                <a:latin typeface="Times New Roman" panose="02020603050405020304" pitchFamily="18" charset="0"/>
                <a:ea typeface="华文新魏" panose="02010800040101010101" pitchFamily="2" charset="-122"/>
              </a:rPr>
              <a:t>，比如</a:t>
            </a:r>
            <a:r>
              <a:rPr kumimoji="1" lang="en-US" altLang="zh-CN" sz="2800" dirty="0">
                <a:latin typeface="Times New Roman" panose="02020603050405020304" pitchFamily="18" charset="0"/>
                <a:ea typeface="华文新魏" panose="02010800040101010101" pitchFamily="2" charset="-122"/>
              </a:rPr>
              <a:t>2</a:t>
            </a:r>
            <a:r>
              <a:rPr kumimoji="1" lang="zh-CN" altLang="en-US" sz="2800" dirty="0">
                <a:latin typeface="Times New Roman" panose="02020603050405020304" pitchFamily="18" charset="0"/>
                <a:ea typeface="华文新魏" panose="02010800040101010101" pitchFamily="2" charset="-122"/>
              </a:rPr>
              <a:t>％～</a:t>
            </a:r>
            <a:r>
              <a:rPr kumimoji="1" lang="en-US" altLang="zh-CN" sz="2800" dirty="0">
                <a:latin typeface="Times New Roman" panose="02020603050405020304" pitchFamily="18" charset="0"/>
                <a:ea typeface="华文新魏" panose="02010800040101010101" pitchFamily="2" charset="-122"/>
              </a:rPr>
              <a:t>5</a:t>
            </a:r>
            <a:r>
              <a:rPr kumimoji="1" lang="zh-CN" altLang="en-US" sz="2800" dirty="0">
                <a:latin typeface="Times New Roman" panose="02020603050405020304" pitchFamily="18" charset="0"/>
                <a:ea typeface="华文新魏" panose="02010800040101010101" pitchFamily="2" charset="-122"/>
              </a:rPr>
              <a:t>％的</a:t>
            </a:r>
            <a:r>
              <a:rPr kumimoji="1" lang="en-US" altLang="zh-CN" sz="2800" dirty="0">
                <a:latin typeface="Times New Roman" panose="02020603050405020304" pitchFamily="18" charset="0"/>
                <a:ea typeface="华文新魏" panose="02010800040101010101" pitchFamily="2" charset="-122"/>
              </a:rPr>
              <a:t>CPU</a:t>
            </a:r>
            <a:r>
              <a:rPr kumimoji="1" lang="zh-CN" altLang="en-US" sz="2800" dirty="0">
                <a:latin typeface="Times New Roman" panose="02020603050405020304" pitchFamily="18" charset="0"/>
                <a:ea typeface="华文新魏" panose="02010800040101010101" pitchFamily="2" charset="-122"/>
              </a:rPr>
              <a:t>运行时间、</a:t>
            </a:r>
            <a:r>
              <a:rPr kumimoji="1" lang="en-US" altLang="zh-CN" sz="2800" dirty="0">
                <a:latin typeface="Times New Roman" panose="02020603050405020304" pitchFamily="18" charset="0"/>
                <a:ea typeface="华文新魏" panose="02010800040101010101" pitchFamily="2" charset="-122"/>
              </a:rPr>
              <a:t>RAM</a:t>
            </a:r>
            <a:r>
              <a:rPr kumimoji="1" lang="zh-CN" altLang="en-US" sz="2800" dirty="0">
                <a:latin typeface="Times New Roman" panose="02020603050405020304" pitchFamily="18" charset="0"/>
                <a:ea typeface="华文新魏" panose="02010800040101010101" pitchFamily="2" charset="-122"/>
              </a:rPr>
              <a:t>和</a:t>
            </a:r>
            <a:r>
              <a:rPr kumimoji="1" lang="en-US" altLang="zh-CN" sz="2800" dirty="0">
                <a:latin typeface="Times New Roman" panose="02020603050405020304" pitchFamily="18" charset="0"/>
                <a:ea typeface="华文新魏" panose="02010800040101010101" pitchFamily="2" charset="-122"/>
              </a:rPr>
              <a:t>ROM</a:t>
            </a:r>
            <a:r>
              <a:rPr kumimoji="1" lang="zh-CN" altLang="en-US" sz="2800" dirty="0">
                <a:latin typeface="Times New Roman" panose="02020603050405020304" pitchFamily="18" charset="0"/>
                <a:ea typeface="华文新魏" panose="02010800040101010101" pitchFamily="2" charset="-122"/>
              </a:rPr>
              <a:t>等。</a:t>
            </a:r>
          </a:p>
          <a:p>
            <a:r>
              <a:rPr kumimoji="1" lang="zh-CN" altLang="en-US" sz="2800" dirty="0">
                <a:latin typeface="Times New Roman" panose="02020603050405020304" pitchFamily="18" charset="0"/>
                <a:ea typeface="华文新魏" panose="02010800040101010101" pitchFamily="2" charset="-122"/>
              </a:rPr>
              <a:t>        内核提供必不可少的系统服务，如信号量、消息队列、延时等。</a:t>
            </a:r>
          </a:p>
        </p:txBody>
      </p:sp>
      <p:sp>
        <p:nvSpPr>
          <p:cNvPr id="36869" name="Text Box 5"/>
          <p:cNvSpPr txBox="1">
            <a:spLocks noChangeArrowheads="1"/>
          </p:cNvSpPr>
          <p:nvPr/>
        </p:nvSpPr>
        <p:spPr bwMode="auto">
          <a:xfrm>
            <a:off x="3398222" y="1908104"/>
            <a:ext cx="410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anose="02020603050405020304" pitchFamily="18" charset="0"/>
              </a:rPr>
              <a:t>——</a:t>
            </a:r>
            <a:r>
              <a:rPr kumimoji="1" lang="zh-CN" altLang="en-US" sz="2400">
                <a:solidFill>
                  <a:srgbClr val="0000FF"/>
                </a:solidFill>
                <a:latin typeface="Times New Roman" panose="02020603050405020304" pitchFamily="18" charset="0"/>
                <a:ea typeface="华文新魏" panose="02010800040101010101" pitchFamily="2" charset="-122"/>
              </a:rPr>
              <a:t>内核</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36869"/>
                                        </p:tgtEl>
                                        <p:attrNameLst>
                                          <p:attrName>style.visibility</p:attrName>
                                        </p:attrNameLst>
                                      </p:cBhvr>
                                      <p:to>
                                        <p:strVal val="visible"/>
                                      </p:to>
                                    </p:set>
                                    <p:anim calcmode="discrete" valueType="clr">
                                      <p:cBhvr override="childStyle">
                                        <p:cTn id="7" dur="80"/>
                                        <p:tgtEl>
                                          <p:spTgt spid="36869"/>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6869"/>
                                        </p:tgtEl>
                                        <p:attrNameLst>
                                          <p:attrName>fillcolor</p:attrName>
                                        </p:attrNameLst>
                                      </p:cBhvr>
                                      <p:tavLst>
                                        <p:tav tm="0">
                                          <p:val>
                                            <p:clrVal>
                                              <a:schemeClr val="accent2"/>
                                            </p:clrVal>
                                          </p:val>
                                        </p:tav>
                                        <p:tav tm="50000">
                                          <p:val>
                                            <p:clrVal>
                                              <a:schemeClr val="hlink"/>
                                            </p:clrVal>
                                          </p:val>
                                        </p:tav>
                                      </p:tavLst>
                                    </p:anim>
                                    <p:set>
                                      <p:cBhvr>
                                        <p:cTn id="9" dur="80"/>
                                        <p:tgtEl>
                                          <p:spTgt spid="36869"/>
                                        </p:tgtEl>
                                        <p:attrNameLst>
                                          <p:attrName>fill.type</p:attrName>
                                        </p:attrNameLst>
                                      </p:cBhvr>
                                      <p:to>
                                        <p:strVal val="solid"/>
                                      </p:to>
                                    </p:set>
                                  </p:childTnLst>
                                </p:cTn>
                              </p:par>
                            </p:childTnLst>
                          </p:cTn>
                        </p:par>
                        <p:par>
                          <p:cTn id="10" fill="hold">
                            <p:stCondLst>
                              <p:cond delay="199"/>
                            </p:stCondLst>
                            <p:childTnLst>
                              <p:par>
                                <p:cTn id="11" presetID="18" presetClass="entr" presetSubtype="12" fill="hold" grpId="0" nodeType="afterEffect">
                                  <p:stCondLst>
                                    <p:cond delay="0"/>
                                  </p:stCondLst>
                                  <p:childTnLst>
                                    <p:set>
                                      <p:cBhvr>
                                        <p:cTn id="12" dur="1" fill="hold">
                                          <p:stCondLst>
                                            <p:cond delay="0"/>
                                          </p:stCondLst>
                                        </p:cTn>
                                        <p:tgtEl>
                                          <p:spTgt spid="36868"/>
                                        </p:tgtEl>
                                        <p:attrNameLst>
                                          <p:attrName>style.visibility</p:attrName>
                                        </p:attrNameLst>
                                      </p:cBhvr>
                                      <p:to>
                                        <p:strVal val="visible"/>
                                      </p:to>
                                    </p:set>
                                    <p:animEffect transition="in" filter="strips(downLeft)">
                                      <p:cBhvr>
                                        <p:cTn id="13" dur="500"/>
                                        <p:tgtEl>
                                          <p:spTgt spid="36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8" grpId="0"/>
      <p:bldP spid="36869" grpId="0"/>
    </p:bldLst>
  </p:timing>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1" name="Rectangle 3"/>
          <p:cNvSpPr>
            <a:spLocks noGrp="1" noChangeArrowheads="1"/>
          </p:cNvSpPr>
          <p:nvPr>
            <p:ph idx="1"/>
          </p:nvPr>
        </p:nvSpPr>
        <p:spPr>
          <a:xfrm>
            <a:off x="1039505" y="1313598"/>
            <a:ext cx="3429000" cy="669925"/>
          </a:xfrm>
          <a:noFill/>
        </p:spPr>
        <p:txBody>
          <a:bodyPr/>
          <a:lstStyle/>
          <a:p>
            <a:r>
              <a:rPr lang="zh-CN" altLang="en-US" dirty="0"/>
              <a:t>基本概念</a:t>
            </a:r>
          </a:p>
        </p:txBody>
      </p:sp>
      <p:sp>
        <p:nvSpPr>
          <p:cNvPr id="37892" name="Text Box 4"/>
          <p:cNvSpPr txBox="1">
            <a:spLocks noChangeArrowheads="1"/>
          </p:cNvSpPr>
          <p:nvPr/>
        </p:nvSpPr>
        <p:spPr bwMode="auto">
          <a:xfrm>
            <a:off x="1163471" y="2589095"/>
            <a:ext cx="10082283"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8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2800" dirty="0">
                <a:latin typeface="Times New Roman" panose="02020603050405020304" pitchFamily="18" charset="0"/>
                <a:ea typeface="华文新魏" panose="02010800040101010101" pitchFamily="2" charset="-122"/>
              </a:rPr>
              <a:t>调度是内核的主要职责之一。</a:t>
            </a:r>
            <a:r>
              <a:rPr kumimoji="1" lang="zh-CN" altLang="en-US" sz="2800" dirty="0">
                <a:solidFill>
                  <a:srgbClr val="0066FF"/>
                </a:solidFill>
                <a:latin typeface="Times New Roman" panose="02020603050405020304" pitchFamily="18" charset="0"/>
                <a:ea typeface="华文新魏" panose="02010800040101010101" pitchFamily="2" charset="-122"/>
              </a:rPr>
              <a:t>调度就是决定该轮到哪个任务运行了。</a:t>
            </a:r>
            <a:r>
              <a:rPr kumimoji="1" lang="zh-CN" altLang="en-US" sz="2800" dirty="0">
                <a:latin typeface="Times New Roman" panose="02020603050405020304" pitchFamily="18" charset="0"/>
                <a:ea typeface="华文新魏" panose="02010800040101010101" pitchFamily="2" charset="-122"/>
              </a:rPr>
              <a:t>多数实时内核是基于</a:t>
            </a:r>
            <a:r>
              <a:rPr kumimoji="1" lang="zh-CN" altLang="en-US" sz="2800" dirty="0">
                <a:solidFill>
                  <a:srgbClr val="00B050"/>
                </a:solidFill>
                <a:latin typeface="Times New Roman" panose="02020603050405020304" pitchFamily="18" charset="0"/>
                <a:ea typeface="华文新魏" panose="02010800040101010101" pitchFamily="2" charset="-122"/>
              </a:rPr>
              <a:t>优先级</a:t>
            </a:r>
            <a:r>
              <a:rPr kumimoji="1" lang="zh-CN" altLang="en-US" sz="2800" dirty="0">
                <a:latin typeface="Times New Roman" panose="02020603050405020304" pitchFamily="18" charset="0"/>
                <a:ea typeface="华文新魏" panose="02010800040101010101" pitchFamily="2" charset="-122"/>
              </a:rPr>
              <a:t>调度法的。每个任务根据其</a:t>
            </a:r>
            <a:r>
              <a:rPr kumimoji="1" lang="zh-CN" altLang="en-US" sz="2800" dirty="0">
                <a:solidFill>
                  <a:srgbClr val="FF0000"/>
                </a:solidFill>
                <a:latin typeface="Times New Roman" panose="02020603050405020304" pitchFamily="18" charset="0"/>
                <a:ea typeface="华文新魏" panose="02010800040101010101" pitchFamily="2" charset="-122"/>
              </a:rPr>
              <a:t>重要程序</a:t>
            </a:r>
            <a:r>
              <a:rPr kumimoji="1" lang="zh-CN" altLang="en-US" sz="2800" dirty="0">
                <a:latin typeface="Times New Roman" panose="02020603050405020304" pitchFamily="18" charset="0"/>
                <a:ea typeface="华文新魏" panose="02010800040101010101" pitchFamily="2" charset="-122"/>
              </a:rPr>
              <a:t>的不同被赋予一定的优先级。基于优先级的调度法指</a:t>
            </a:r>
            <a:r>
              <a:rPr kumimoji="1" lang="en-US" altLang="zh-CN" sz="2800" dirty="0">
                <a:latin typeface="Times New Roman" panose="02020603050405020304" pitchFamily="18" charset="0"/>
                <a:ea typeface="华文新魏" panose="02010800040101010101" pitchFamily="2" charset="-122"/>
              </a:rPr>
              <a:t>CPU</a:t>
            </a:r>
            <a:r>
              <a:rPr kumimoji="1" lang="zh-CN" altLang="en-US" sz="2800" dirty="0">
                <a:latin typeface="Times New Roman" panose="02020603050405020304" pitchFamily="18" charset="0"/>
                <a:ea typeface="华文新魏" panose="02010800040101010101" pitchFamily="2" charset="-122"/>
              </a:rPr>
              <a:t>总是让处在就绪态的优先级最高的任务先运行。然而究竟何时让高优先级任务掌握</a:t>
            </a:r>
            <a:r>
              <a:rPr kumimoji="1" lang="en-US" altLang="zh-CN" sz="2800" dirty="0">
                <a:latin typeface="Times New Roman" panose="02020603050405020304" pitchFamily="18" charset="0"/>
                <a:ea typeface="华文新魏" panose="02010800040101010101" pitchFamily="2" charset="-122"/>
              </a:rPr>
              <a:t>CPU</a:t>
            </a:r>
            <a:r>
              <a:rPr kumimoji="1" lang="zh-CN" altLang="en-US" sz="2800" dirty="0">
                <a:latin typeface="Times New Roman" panose="02020603050405020304" pitchFamily="18" charset="0"/>
                <a:ea typeface="华文新魏" panose="02010800040101010101" pitchFamily="2" charset="-122"/>
              </a:rPr>
              <a:t>的使用权，有两种不同的情况，这要看用的是什么类型的内核，</a:t>
            </a:r>
            <a:r>
              <a:rPr kumimoji="1" lang="zh-CN" altLang="en-US" sz="2800" dirty="0">
                <a:solidFill>
                  <a:srgbClr val="FF0000"/>
                </a:solidFill>
                <a:latin typeface="Times New Roman" panose="02020603050405020304" pitchFamily="18" charset="0"/>
                <a:ea typeface="华文新魏" panose="02010800040101010101" pitchFamily="2" charset="-122"/>
              </a:rPr>
              <a:t>是非占先式</a:t>
            </a:r>
            <a:r>
              <a:rPr kumimoji="1" lang="zh-CN" altLang="en-US" sz="2800" dirty="0">
                <a:latin typeface="Times New Roman" panose="02020603050405020304" pitchFamily="18" charset="0"/>
                <a:ea typeface="华文新魏" panose="02010800040101010101" pitchFamily="2" charset="-122"/>
              </a:rPr>
              <a:t>的还是</a:t>
            </a:r>
            <a:r>
              <a:rPr kumimoji="1" lang="zh-CN" altLang="en-US" sz="2800" dirty="0">
                <a:solidFill>
                  <a:srgbClr val="FF0000"/>
                </a:solidFill>
                <a:latin typeface="Times New Roman" panose="02020603050405020304" pitchFamily="18" charset="0"/>
                <a:ea typeface="华文新魏" panose="02010800040101010101" pitchFamily="2" charset="-122"/>
              </a:rPr>
              <a:t>占先式</a:t>
            </a:r>
            <a:r>
              <a:rPr kumimoji="1" lang="zh-CN" altLang="en-US" sz="2800" dirty="0">
                <a:latin typeface="Times New Roman" panose="02020603050405020304" pitchFamily="18" charset="0"/>
                <a:ea typeface="华文新魏" panose="02010800040101010101" pitchFamily="2" charset="-122"/>
              </a:rPr>
              <a:t>的内核。 </a:t>
            </a:r>
          </a:p>
        </p:txBody>
      </p:sp>
      <p:sp>
        <p:nvSpPr>
          <p:cNvPr id="37893" name="Text Box 5"/>
          <p:cNvSpPr txBox="1">
            <a:spLocks noChangeArrowheads="1"/>
          </p:cNvSpPr>
          <p:nvPr/>
        </p:nvSpPr>
        <p:spPr bwMode="auto">
          <a:xfrm>
            <a:off x="3425519" y="1748572"/>
            <a:ext cx="410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anose="02020603050405020304" pitchFamily="18" charset="0"/>
              </a:rPr>
              <a:t>——</a:t>
            </a:r>
            <a:r>
              <a:rPr kumimoji="1" lang="zh-CN" altLang="en-US" sz="2400">
                <a:solidFill>
                  <a:srgbClr val="0000FF"/>
                </a:solidFill>
                <a:latin typeface="Times New Roman" panose="02020603050405020304" pitchFamily="18" charset="0"/>
                <a:ea typeface="华文新魏" panose="02010800040101010101" pitchFamily="2" charset="-122"/>
              </a:rPr>
              <a:t>调度</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37893"/>
                                        </p:tgtEl>
                                        <p:attrNameLst>
                                          <p:attrName>style.visibility</p:attrName>
                                        </p:attrNameLst>
                                      </p:cBhvr>
                                      <p:to>
                                        <p:strVal val="visible"/>
                                      </p:to>
                                    </p:set>
                                    <p:anim calcmode="discrete" valueType="clr">
                                      <p:cBhvr override="childStyle">
                                        <p:cTn id="7" dur="80"/>
                                        <p:tgtEl>
                                          <p:spTgt spid="37893"/>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7893"/>
                                        </p:tgtEl>
                                        <p:attrNameLst>
                                          <p:attrName>fillcolor</p:attrName>
                                        </p:attrNameLst>
                                      </p:cBhvr>
                                      <p:tavLst>
                                        <p:tav tm="0">
                                          <p:val>
                                            <p:clrVal>
                                              <a:schemeClr val="accent2"/>
                                            </p:clrVal>
                                          </p:val>
                                        </p:tav>
                                        <p:tav tm="50000">
                                          <p:val>
                                            <p:clrVal>
                                              <a:schemeClr val="hlink"/>
                                            </p:clrVal>
                                          </p:val>
                                        </p:tav>
                                      </p:tavLst>
                                    </p:anim>
                                    <p:set>
                                      <p:cBhvr>
                                        <p:cTn id="9" dur="80"/>
                                        <p:tgtEl>
                                          <p:spTgt spid="37893"/>
                                        </p:tgtEl>
                                        <p:attrNameLst>
                                          <p:attrName>fill.type</p:attrName>
                                        </p:attrNameLst>
                                      </p:cBhvr>
                                      <p:to>
                                        <p:strVal val="solid"/>
                                      </p:to>
                                    </p:set>
                                  </p:childTnLst>
                                </p:cTn>
                              </p:par>
                            </p:childTnLst>
                          </p:cTn>
                        </p:par>
                        <p:par>
                          <p:cTn id="10" fill="hold">
                            <p:stCondLst>
                              <p:cond delay="199"/>
                            </p:stCondLst>
                            <p:childTnLst>
                              <p:par>
                                <p:cTn id="11" presetID="21" presetClass="entr" presetSubtype="4" fill="hold" grpId="0" nodeType="afterEffect">
                                  <p:stCondLst>
                                    <p:cond delay="0"/>
                                  </p:stCondLst>
                                  <p:childTnLst>
                                    <p:set>
                                      <p:cBhvr>
                                        <p:cTn id="12" dur="1" fill="hold">
                                          <p:stCondLst>
                                            <p:cond delay="0"/>
                                          </p:stCondLst>
                                        </p:cTn>
                                        <p:tgtEl>
                                          <p:spTgt spid="37892"/>
                                        </p:tgtEl>
                                        <p:attrNameLst>
                                          <p:attrName>style.visibility</p:attrName>
                                        </p:attrNameLst>
                                      </p:cBhvr>
                                      <p:to>
                                        <p:strVal val="visible"/>
                                      </p:to>
                                    </p:set>
                                    <p:animEffect transition="in" filter="wheel(4)">
                                      <p:cBhvr>
                                        <p:cTn id="13" dur="500"/>
                                        <p:tgtEl>
                                          <p:spTgt spid="378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p:bldP spid="37893" grpId="0"/>
    </p:bld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5" name="Rectangle 3"/>
          <p:cNvSpPr>
            <a:spLocks noGrp="1" noChangeArrowheads="1"/>
          </p:cNvSpPr>
          <p:nvPr>
            <p:ph idx="1"/>
          </p:nvPr>
        </p:nvSpPr>
        <p:spPr>
          <a:xfrm>
            <a:off x="957618" y="1313598"/>
            <a:ext cx="3429000" cy="669925"/>
          </a:xfrm>
          <a:noFill/>
        </p:spPr>
        <p:txBody>
          <a:bodyPr/>
          <a:lstStyle/>
          <a:p>
            <a:r>
              <a:rPr lang="zh-CN" altLang="en-US"/>
              <a:t>基本概念</a:t>
            </a:r>
          </a:p>
        </p:txBody>
      </p:sp>
      <p:sp>
        <p:nvSpPr>
          <p:cNvPr id="38916" name="Text Box 4"/>
          <p:cNvSpPr txBox="1">
            <a:spLocks noChangeArrowheads="1"/>
          </p:cNvSpPr>
          <p:nvPr/>
        </p:nvSpPr>
        <p:spPr bwMode="auto">
          <a:xfrm>
            <a:off x="1272652" y="2524007"/>
            <a:ext cx="979568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8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2800" dirty="0">
                <a:latin typeface="Times New Roman" panose="02020603050405020304" pitchFamily="18" charset="0"/>
                <a:ea typeface="华文新魏" panose="02010800040101010101" pitchFamily="2" charset="-122"/>
              </a:rPr>
              <a:t>非占先式内核要求每个任务</a:t>
            </a:r>
            <a:r>
              <a:rPr kumimoji="1" lang="zh-CN" altLang="en-US" sz="2800" dirty="0">
                <a:solidFill>
                  <a:srgbClr val="FF0000"/>
                </a:solidFill>
                <a:latin typeface="Times New Roman" panose="02020603050405020304" pitchFamily="18" charset="0"/>
                <a:ea typeface="华文新魏" panose="02010800040101010101" pitchFamily="2" charset="-122"/>
              </a:rPr>
              <a:t>自我放弃</a:t>
            </a:r>
            <a:r>
              <a:rPr kumimoji="1" lang="en-US" altLang="zh-CN" sz="2800" dirty="0">
                <a:latin typeface="Times New Roman" panose="02020603050405020304" pitchFamily="18" charset="0"/>
                <a:ea typeface="华文新魏" panose="02010800040101010101" pitchFamily="2" charset="-122"/>
              </a:rPr>
              <a:t>CPU </a:t>
            </a:r>
            <a:r>
              <a:rPr kumimoji="1" lang="zh-CN" altLang="en-US" sz="2800" dirty="0">
                <a:latin typeface="Times New Roman" panose="02020603050405020304" pitchFamily="18" charset="0"/>
                <a:ea typeface="华文新魏" panose="02010800040101010101" pitchFamily="2" charset="-122"/>
              </a:rPr>
              <a:t>的所有权。非占先式调度法也称作</a:t>
            </a:r>
            <a:r>
              <a:rPr kumimoji="1" lang="zh-CN" altLang="en-US" sz="2800" dirty="0">
                <a:solidFill>
                  <a:srgbClr val="FF0000"/>
                </a:solidFill>
                <a:latin typeface="Times New Roman" panose="02020603050405020304" pitchFamily="18" charset="0"/>
                <a:ea typeface="华文新魏" panose="02010800040101010101" pitchFamily="2" charset="-122"/>
              </a:rPr>
              <a:t>合作型多任务</a:t>
            </a:r>
            <a:r>
              <a:rPr kumimoji="1" lang="zh-CN" altLang="en-US" sz="2800" dirty="0">
                <a:latin typeface="Times New Roman" panose="02020603050405020304" pitchFamily="18" charset="0"/>
                <a:ea typeface="华文新魏" panose="02010800040101010101" pitchFamily="2" charset="-122"/>
              </a:rPr>
              <a:t>，各个任务彼此合作共享一个</a:t>
            </a:r>
            <a:r>
              <a:rPr kumimoji="1" lang="en-US" altLang="zh-CN" sz="2800" dirty="0">
                <a:latin typeface="Times New Roman" panose="02020603050405020304" pitchFamily="18" charset="0"/>
                <a:ea typeface="华文新魏" panose="02010800040101010101" pitchFamily="2" charset="-122"/>
              </a:rPr>
              <a:t>CPU</a:t>
            </a:r>
            <a:r>
              <a:rPr kumimoji="1" lang="zh-CN" altLang="en-US" sz="2800" dirty="0">
                <a:latin typeface="Times New Roman" panose="02020603050405020304" pitchFamily="18" charset="0"/>
                <a:ea typeface="华文新魏" panose="02010800040101010101" pitchFamily="2" charset="-122"/>
              </a:rPr>
              <a:t>。异步事件还是由中断服务来处理。中断服务可以使一个高优先级的任务由挂起状态变为就绪状态。但中断服务以后控制权还是回到</a:t>
            </a:r>
            <a:r>
              <a:rPr kumimoji="1" lang="zh-CN" altLang="en-US" sz="2800" dirty="0">
                <a:solidFill>
                  <a:srgbClr val="00B050"/>
                </a:solidFill>
                <a:latin typeface="Times New Roman" panose="02020603050405020304" pitchFamily="18" charset="0"/>
                <a:ea typeface="华文新魏" panose="02010800040101010101" pitchFamily="2" charset="-122"/>
              </a:rPr>
              <a:t>原来被中断了的那个任务</a:t>
            </a:r>
            <a:r>
              <a:rPr kumimoji="1" lang="zh-CN" altLang="en-US" sz="2800" dirty="0">
                <a:latin typeface="Times New Roman" panose="02020603050405020304" pitchFamily="18" charset="0"/>
                <a:ea typeface="华文新魏" panose="02010800040101010101" pitchFamily="2" charset="-122"/>
              </a:rPr>
              <a:t>，直到该任务主动放弃</a:t>
            </a:r>
            <a:r>
              <a:rPr kumimoji="1" lang="en-US" altLang="zh-CN" sz="2800" dirty="0">
                <a:latin typeface="Times New Roman" panose="02020603050405020304" pitchFamily="18" charset="0"/>
                <a:ea typeface="华文新魏" panose="02010800040101010101" pitchFamily="2" charset="-122"/>
              </a:rPr>
              <a:t>CPU</a:t>
            </a:r>
            <a:r>
              <a:rPr kumimoji="1" lang="zh-CN" altLang="en-US" sz="2800" dirty="0">
                <a:latin typeface="Times New Roman" panose="02020603050405020304" pitchFamily="18" charset="0"/>
                <a:ea typeface="华文新魏" panose="02010800040101010101" pitchFamily="2" charset="-122"/>
              </a:rPr>
              <a:t>的使用权时，那个高优先级的任务才能获得</a:t>
            </a:r>
            <a:r>
              <a:rPr kumimoji="1" lang="en-US" altLang="zh-CN" sz="2800" dirty="0">
                <a:latin typeface="Times New Roman" panose="02020603050405020304" pitchFamily="18" charset="0"/>
                <a:ea typeface="华文新魏" panose="02010800040101010101" pitchFamily="2" charset="-122"/>
              </a:rPr>
              <a:t>CPU</a:t>
            </a:r>
            <a:r>
              <a:rPr kumimoji="1" lang="zh-CN" altLang="en-US" sz="2800" dirty="0">
                <a:latin typeface="Times New Roman" panose="02020603050405020304" pitchFamily="18" charset="0"/>
                <a:ea typeface="华文新魏" panose="02010800040101010101" pitchFamily="2" charset="-122"/>
              </a:rPr>
              <a:t>的使用权。</a:t>
            </a:r>
          </a:p>
        </p:txBody>
      </p:sp>
      <p:sp>
        <p:nvSpPr>
          <p:cNvPr id="38917" name="Text Box 5"/>
          <p:cNvSpPr txBox="1">
            <a:spLocks noChangeArrowheads="1"/>
          </p:cNvSpPr>
          <p:nvPr/>
        </p:nvSpPr>
        <p:spPr bwMode="auto">
          <a:xfrm>
            <a:off x="3343632" y="1748572"/>
            <a:ext cx="410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anose="02020603050405020304" pitchFamily="18" charset="0"/>
              </a:rPr>
              <a:t>——</a:t>
            </a:r>
            <a:r>
              <a:rPr kumimoji="1" lang="zh-CN" altLang="en-US" sz="2400">
                <a:solidFill>
                  <a:srgbClr val="0000FF"/>
                </a:solidFill>
                <a:latin typeface="Times New Roman" panose="02020603050405020304" pitchFamily="18" charset="0"/>
                <a:ea typeface="华文新魏" panose="02010800040101010101" pitchFamily="2" charset="-122"/>
              </a:rPr>
              <a:t>非占先式内核</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38917"/>
                                        </p:tgtEl>
                                        <p:attrNameLst>
                                          <p:attrName>style.visibility</p:attrName>
                                        </p:attrNameLst>
                                      </p:cBhvr>
                                      <p:to>
                                        <p:strVal val="visible"/>
                                      </p:to>
                                    </p:set>
                                    <p:anim calcmode="discrete" valueType="clr">
                                      <p:cBhvr override="childStyle">
                                        <p:cTn id="7" dur="80"/>
                                        <p:tgtEl>
                                          <p:spTgt spid="38917"/>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8917"/>
                                        </p:tgtEl>
                                        <p:attrNameLst>
                                          <p:attrName>fillcolor</p:attrName>
                                        </p:attrNameLst>
                                      </p:cBhvr>
                                      <p:tavLst>
                                        <p:tav tm="0">
                                          <p:val>
                                            <p:clrVal>
                                              <a:schemeClr val="accent2"/>
                                            </p:clrVal>
                                          </p:val>
                                        </p:tav>
                                        <p:tav tm="50000">
                                          <p:val>
                                            <p:clrVal>
                                              <a:schemeClr val="hlink"/>
                                            </p:clrVal>
                                          </p:val>
                                        </p:tav>
                                      </p:tavLst>
                                    </p:anim>
                                    <p:set>
                                      <p:cBhvr>
                                        <p:cTn id="9" dur="80"/>
                                        <p:tgtEl>
                                          <p:spTgt spid="38917"/>
                                        </p:tgtEl>
                                        <p:attrNameLst>
                                          <p:attrName>fill.type</p:attrName>
                                        </p:attrNameLst>
                                      </p:cBhvr>
                                      <p:to>
                                        <p:strVal val="solid"/>
                                      </p:to>
                                    </p:set>
                                  </p:childTnLst>
                                </p:cTn>
                              </p:par>
                            </p:childTnLst>
                          </p:cTn>
                        </p:par>
                        <p:par>
                          <p:cTn id="10" fill="hold">
                            <p:stCondLst>
                              <p:cond delay="359"/>
                            </p:stCondLst>
                            <p:childTnLst>
                              <p:par>
                                <p:cTn id="11" presetID="37" presetClass="entr" presetSubtype="0" fill="hold" grpId="0" nodeType="afterEffect">
                                  <p:stCondLst>
                                    <p:cond delay="0"/>
                                  </p:stCondLst>
                                  <p:childTnLst>
                                    <p:set>
                                      <p:cBhvr>
                                        <p:cTn id="12" dur="1" fill="hold">
                                          <p:stCondLst>
                                            <p:cond delay="0"/>
                                          </p:stCondLst>
                                        </p:cTn>
                                        <p:tgtEl>
                                          <p:spTgt spid="38916"/>
                                        </p:tgtEl>
                                        <p:attrNameLst>
                                          <p:attrName>style.visibility</p:attrName>
                                        </p:attrNameLst>
                                      </p:cBhvr>
                                      <p:to>
                                        <p:strVal val="visible"/>
                                      </p:to>
                                    </p:set>
                                    <p:animEffect transition="in" filter="fade">
                                      <p:cBhvr>
                                        <p:cTn id="13" dur="1000"/>
                                        <p:tgtEl>
                                          <p:spTgt spid="38916"/>
                                        </p:tgtEl>
                                      </p:cBhvr>
                                    </p:animEffect>
                                    <p:anim calcmode="lin" valueType="num">
                                      <p:cBhvr>
                                        <p:cTn id="14" dur="1000" fill="hold"/>
                                        <p:tgtEl>
                                          <p:spTgt spid="38916"/>
                                        </p:tgtEl>
                                        <p:attrNameLst>
                                          <p:attrName>ppt_x</p:attrName>
                                        </p:attrNameLst>
                                      </p:cBhvr>
                                      <p:tavLst>
                                        <p:tav tm="0">
                                          <p:val>
                                            <p:strVal val="#ppt_x"/>
                                          </p:val>
                                        </p:tav>
                                        <p:tav tm="100000">
                                          <p:val>
                                            <p:strVal val="#ppt_x"/>
                                          </p:val>
                                        </p:tav>
                                      </p:tavLst>
                                    </p:anim>
                                    <p:anim calcmode="lin" valueType="num">
                                      <p:cBhvr>
                                        <p:cTn id="15" dur="900" decel="100000" fill="hold"/>
                                        <p:tgtEl>
                                          <p:spTgt spid="38916"/>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891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6" grpId="0"/>
      <p:bldP spid="389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4"/>
          <p:cNvSpPr>
            <a:spLocks noChangeArrowheads="1"/>
          </p:cNvSpPr>
          <p:nvPr/>
        </p:nvSpPr>
        <p:spPr bwMode="auto">
          <a:xfrm>
            <a:off x="4295776" y="2636839"/>
            <a:ext cx="5838825" cy="308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Clr>
                <a:schemeClr val="tx1"/>
              </a:buClr>
              <a:buFont typeface="Wingdings" panose="05000000000000000000" pitchFamily="2" charset="2"/>
              <a:buChar char="q"/>
            </a:pPr>
            <a:r>
              <a:rPr kumimoji="1" lang="en-US" altLang="zh-CN" sz="2800" b="1">
                <a:solidFill>
                  <a:schemeClr val="accent2"/>
                </a:solidFill>
                <a:latin typeface="Times New Roman" panose="02020603050405020304" pitchFamily="18" charset="0"/>
              </a:rPr>
              <a:t>1. </a:t>
            </a:r>
            <a:r>
              <a:rPr kumimoji="1" lang="zh-CN" altLang="en-US" sz="2800" b="1">
                <a:solidFill>
                  <a:schemeClr val="accent2"/>
                </a:solidFill>
                <a:latin typeface="Times New Roman" panose="02020603050405020304" pitchFamily="18" charset="0"/>
              </a:rPr>
              <a:t>无所不在的嵌入式系统</a:t>
            </a:r>
          </a:p>
          <a:p>
            <a:pPr>
              <a:spcBef>
                <a:spcPct val="20000"/>
              </a:spcBef>
              <a:buClr>
                <a:schemeClr val="tx1"/>
              </a:buClr>
              <a:buFont typeface="Wingdings" panose="05000000000000000000" pitchFamily="2" charset="2"/>
              <a:buChar char="q"/>
            </a:pPr>
            <a:r>
              <a:rPr kumimoji="1" lang="en-US" altLang="zh-CN" sz="2800" b="1">
                <a:solidFill>
                  <a:schemeClr val="hlink"/>
                </a:solidFill>
                <a:latin typeface="Times New Roman" panose="02020603050405020304" pitchFamily="18" charset="0"/>
              </a:rPr>
              <a:t>2. </a:t>
            </a:r>
            <a:r>
              <a:rPr kumimoji="1" lang="zh-CN" altLang="en-US" sz="2800" b="1">
                <a:solidFill>
                  <a:schemeClr val="hlink"/>
                </a:solidFill>
                <a:latin typeface="Times New Roman" panose="02020603050405020304" pitchFamily="18" charset="0"/>
              </a:rPr>
              <a:t>嵌入式系统的定义</a:t>
            </a:r>
          </a:p>
          <a:p>
            <a:pPr>
              <a:spcBef>
                <a:spcPct val="20000"/>
              </a:spcBef>
              <a:buClr>
                <a:schemeClr val="tx1"/>
              </a:buClr>
              <a:buFont typeface="Wingdings" panose="05000000000000000000" pitchFamily="2" charset="2"/>
              <a:buChar char="q"/>
            </a:pPr>
            <a:r>
              <a:rPr kumimoji="1" lang="en-US" altLang="zh-CN" sz="2800" b="1">
                <a:solidFill>
                  <a:schemeClr val="hlink"/>
                </a:solidFill>
                <a:latin typeface="Times New Roman" panose="02020603050405020304" pitchFamily="18" charset="0"/>
              </a:rPr>
              <a:t>3. </a:t>
            </a:r>
            <a:r>
              <a:rPr kumimoji="1" lang="zh-CN" altLang="en-US" sz="2800" b="1">
                <a:solidFill>
                  <a:schemeClr val="hlink"/>
                </a:solidFill>
                <a:latin typeface="Times New Roman" panose="02020603050405020304" pitchFamily="18" charset="0"/>
              </a:rPr>
              <a:t>嵌入式系统的特征</a:t>
            </a:r>
          </a:p>
          <a:p>
            <a:pPr>
              <a:spcBef>
                <a:spcPct val="20000"/>
              </a:spcBef>
              <a:buClr>
                <a:schemeClr val="tx1"/>
              </a:buClr>
              <a:buFont typeface="Wingdings" panose="05000000000000000000" pitchFamily="2" charset="2"/>
              <a:buChar char="q"/>
            </a:pPr>
            <a:r>
              <a:rPr kumimoji="1" lang="en-US" altLang="zh-CN" sz="2800" b="1">
                <a:solidFill>
                  <a:schemeClr val="hlink"/>
                </a:solidFill>
                <a:latin typeface="Times New Roman" panose="02020603050405020304" pitchFamily="18" charset="0"/>
              </a:rPr>
              <a:t>4.</a:t>
            </a:r>
            <a:r>
              <a:rPr kumimoji="1" lang="zh-CN" altLang="en-US" sz="2800" b="1">
                <a:solidFill>
                  <a:schemeClr val="hlink"/>
                </a:solidFill>
                <a:latin typeface="Times New Roman" panose="02020603050405020304" pitchFamily="18" charset="0"/>
              </a:rPr>
              <a:t>嵌入式系统的分类</a:t>
            </a:r>
          </a:p>
          <a:p>
            <a:pPr>
              <a:spcBef>
                <a:spcPct val="20000"/>
              </a:spcBef>
              <a:buClr>
                <a:schemeClr val="tx1"/>
              </a:buClr>
              <a:buFont typeface="Wingdings" panose="05000000000000000000" pitchFamily="2" charset="2"/>
              <a:buChar char="q"/>
            </a:pPr>
            <a:r>
              <a:rPr kumimoji="1" lang="en-US" altLang="zh-CN" sz="2800" b="1">
                <a:solidFill>
                  <a:schemeClr val="hlink"/>
                </a:solidFill>
                <a:latin typeface="Times New Roman" panose="02020603050405020304" pitchFamily="18" charset="0"/>
              </a:rPr>
              <a:t>5.</a:t>
            </a:r>
            <a:r>
              <a:rPr kumimoji="1" lang="zh-CN" altLang="en-US" sz="2800" b="1">
                <a:solidFill>
                  <a:schemeClr val="hlink"/>
                </a:solidFill>
                <a:latin typeface="Times New Roman" panose="02020603050405020304" pitchFamily="18" charset="0"/>
              </a:rPr>
              <a:t>嵌入式系统基本结构</a:t>
            </a:r>
          </a:p>
          <a:p>
            <a:pPr>
              <a:spcBef>
                <a:spcPct val="20000"/>
              </a:spcBef>
              <a:buClr>
                <a:schemeClr val="tx1"/>
              </a:buClr>
              <a:buFont typeface="Wingdings" panose="05000000000000000000" pitchFamily="2" charset="2"/>
              <a:buChar char="q"/>
            </a:pPr>
            <a:r>
              <a:rPr kumimoji="1" lang="en-US" altLang="zh-CN" sz="2800" b="1">
                <a:solidFill>
                  <a:schemeClr val="hlink"/>
                </a:solidFill>
                <a:latin typeface="Times New Roman" panose="02020603050405020304" pitchFamily="18" charset="0"/>
              </a:rPr>
              <a:t>6.</a:t>
            </a:r>
            <a:r>
              <a:rPr kumimoji="1" lang="zh-CN" altLang="en-US" sz="2800" b="1">
                <a:solidFill>
                  <a:schemeClr val="hlink"/>
                </a:solidFill>
                <a:latin typeface="Times New Roman" panose="02020603050405020304" pitchFamily="18" charset="0"/>
              </a:rPr>
              <a:t>嵌入式应用开发</a:t>
            </a:r>
          </a:p>
        </p:txBody>
      </p:sp>
      <p:sp>
        <p:nvSpPr>
          <p:cNvPr id="4" name="标题 3"/>
          <p:cNvSpPr>
            <a:spLocks noGrp="1"/>
          </p:cNvSpPr>
          <p:nvPr>
            <p:ph type="title"/>
          </p:nvPr>
        </p:nvSpPr>
        <p:spPr/>
        <p:txBody>
          <a:bodyPr/>
          <a:lstStyle/>
          <a:p>
            <a:r>
              <a:rPr kumimoji="1" lang="zh-CN" altLang="en-US" sz="4000" dirty="0">
                <a:latin typeface="Times New Roman" panose="02020603050405020304" pitchFamily="18" charset="0"/>
              </a:rPr>
              <a:t>第</a:t>
            </a:r>
            <a:r>
              <a:rPr kumimoji="1" lang="en-US" altLang="zh-CN" sz="4000" dirty="0">
                <a:latin typeface="Times New Roman" panose="02020603050405020304" pitchFamily="18" charset="0"/>
              </a:rPr>
              <a:t>1</a:t>
            </a:r>
            <a:r>
              <a:rPr kumimoji="1" lang="zh-CN" altLang="en-US" sz="4000" dirty="0">
                <a:latin typeface="Times New Roman" panose="02020603050405020304" pitchFamily="18" charset="0"/>
              </a:rPr>
              <a:t>章  目录</a:t>
            </a:r>
            <a:endParaRPr lang="zh-CN" altLang="en-US" dirty="0"/>
          </a:p>
        </p:txBody>
      </p:sp>
      <p:sp>
        <p:nvSpPr>
          <p:cNvPr id="5" name="内容占位符 4"/>
          <p:cNvSpPr>
            <a:spLocks noGrp="1"/>
          </p:cNvSpPr>
          <p:nvPr>
            <p:ph idx="1"/>
          </p:nvPr>
        </p:nvSpPr>
        <p:spPr/>
        <p:txBody>
          <a:bodyPr/>
          <a:lstStyle/>
          <a:p>
            <a:endParaRPr lang="zh-CN" alt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9" name="Rectangle 3"/>
          <p:cNvSpPr>
            <a:spLocks noGrp="1" noChangeArrowheads="1"/>
          </p:cNvSpPr>
          <p:nvPr>
            <p:ph idx="1"/>
          </p:nvPr>
        </p:nvSpPr>
        <p:spPr>
          <a:xfrm>
            <a:off x="1053152" y="1313598"/>
            <a:ext cx="3429000" cy="669925"/>
          </a:xfrm>
          <a:noFill/>
        </p:spPr>
        <p:txBody>
          <a:bodyPr/>
          <a:lstStyle/>
          <a:p>
            <a:r>
              <a:rPr lang="zh-CN" altLang="en-US" dirty="0"/>
              <a:t>基本概念</a:t>
            </a:r>
          </a:p>
        </p:txBody>
      </p:sp>
      <p:sp>
        <p:nvSpPr>
          <p:cNvPr id="39940" name="Text Box 4"/>
          <p:cNvSpPr txBox="1">
            <a:spLocks noChangeArrowheads="1"/>
          </p:cNvSpPr>
          <p:nvPr/>
        </p:nvSpPr>
        <p:spPr bwMode="auto">
          <a:xfrm>
            <a:off x="1463723" y="2524007"/>
            <a:ext cx="9577316"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8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2800" dirty="0">
                <a:latin typeface="Times New Roman" panose="02020603050405020304" pitchFamily="18" charset="0"/>
                <a:ea typeface="华文新魏" panose="02010800040101010101" pitchFamily="2" charset="-122"/>
              </a:rPr>
              <a:t>当</a:t>
            </a:r>
            <a:r>
              <a:rPr kumimoji="1" lang="zh-CN" altLang="en-US" sz="2800" dirty="0">
                <a:solidFill>
                  <a:srgbClr val="FF0000"/>
                </a:solidFill>
                <a:latin typeface="Times New Roman" panose="02020603050405020304" pitchFamily="18" charset="0"/>
                <a:ea typeface="华文新魏" panose="02010800040101010101" pitchFamily="2" charset="-122"/>
              </a:rPr>
              <a:t>系统响应时间</a:t>
            </a:r>
            <a:r>
              <a:rPr kumimoji="1" lang="zh-CN" altLang="en-US" sz="2800" dirty="0">
                <a:latin typeface="Times New Roman" panose="02020603050405020304" pitchFamily="18" charset="0"/>
                <a:ea typeface="华文新魏" panose="02010800040101010101" pitchFamily="2" charset="-122"/>
              </a:rPr>
              <a:t>很重要时，要使用占先式内核。因此绝大多数商业上销售的实时内核都是占先式内核。最高优先级的任务一旦就绪，总能得到</a:t>
            </a:r>
            <a:r>
              <a:rPr kumimoji="1" lang="en-US" altLang="zh-CN" sz="2800" dirty="0">
                <a:latin typeface="Times New Roman" panose="02020603050405020304" pitchFamily="18" charset="0"/>
                <a:ea typeface="华文新魏" panose="02010800040101010101" pitchFamily="2" charset="-122"/>
              </a:rPr>
              <a:t>CPU</a:t>
            </a:r>
            <a:r>
              <a:rPr kumimoji="1" lang="zh-CN" altLang="en-US" sz="2800" dirty="0">
                <a:latin typeface="Times New Roman" panose="02020603050405020304" pitchFamily="18" charset="0"/>
                <a:ea typeface="华文新魏" panose="02010800040101010101" pitchFamily="2" charset="-122"/>
              </a:rPr>
              <a:t>的控制权。当一个运行着的任务使一个比它优先级高的任务进入了就绪状态，当前任务的</a:t>
            </a:r>
            <a:r>
              <a:rPr kumimoji="1" lang="en-US" altLang="zh-CN" sz="2800" dirty="0">
                <a:latin typeface="Times New Roman" panose="02020603050405020304" pitchFamily="18" charset="0"/>
                <a:ea typeface="华文新魏" panose="02010800040101010101" pitchFamily="2" charset="-122"/>
              </a:rPr>
              <a:t>CPU</a:t>
            </a:r>
            <a:r>
              <a:rPr kumimoji="1" lang="zh-CN" altLang="en-US" sz="2800" dirty="0">
                <a:latin typeface="Times New Roman" panose="02020603050405020304" pitchFamily="18" charset="0"/>
                <a:ea typeface="华文新魏" panose="02010800040101010101" pitchFamily="2" charset="-122"/>
              </a:rPr>
              <a:t>使用权就被剥夺了，或者说被</a:t>
            </a:r>
            <a:r>
              <a:rPr kumimoji="1" lang="zh-CN" altLang="en-US" sz="2800" dirty="0">
                <a:solidFill>
                  <a:srgbClr val="00B050"/>
                </a:solidFill>
                <a:latin typeface="Times New Roman" panose="02020603050405020304" pitchFamily="18" charset="0"/>
                <a:ea typeface="华文新魏" panose="02010800040101010101" pitchFamily="2" charset="-122"/>
              </a:rPr>
              <a:t>挂起</a:t>
            </a:r>
            <a:r>
              <a:rPr kumimoji="1" lang="zh-CN" altLang="en-US" sz="2800" dirty="0">
                <a:latin typeface="Times New Roman" panose="02020603050405020304" pitchFamily="18" charset="0"/>
                <a:ea typeface="华文新魏" panose="02010800040101010101" pitchFamily="2" charset="-122"/>
              </a:rPr>
              <a:t>了，那个高优先级的任务立刻得到了</a:t>
            </a:r>
            <a:r>
              <a:rPr kumimoji="1" lang="en-US" altLang="zh-CN" sz="2800" dirty="0">
                <a:solidFill>
                  <a:srgbClr val="0070C0"/>
                </a:solidFill>
                <a:latin typeface="Times New Roman" panose="02020603050405020304" pitchFamily="18" charset="0"/>
                <a:ea typeface="华文新魏" panose="02010800040101010101" pitchFamily="2" charset="-122"/>
              </a:rPr>
              <a:t>CPU</a:t>
            </a:r>
            <a:r>
              <a:rPr kumimoji="1" lang="zh-CN" altLang="en-US" sz="2800" dirty="0">
                <a:solidFill>
                  <a:srgbClr val="0070C0"/>
                </a:solidFill>
                <a:latin typeface="Times New Roman" panose="02020603050405020304" pitchFamily="18" charset="0"/>
                <a:ea typeface="华文新魏" panose="02010800040101010101" pitchFamily="2" charset="-122"/>
              </a:rPr>
              <a:t>的控制权</a:t>
            </a:r>
            <a:r>
              <a:rPr kumimoji="1" lang="zh-CN" altLang="en-US" sz="2800" dirty="0">
                <a:latin typeface="Times New Roman" panose="02020603050405020304" pitchFamily="18" charset="0"/>
                <a:ea typeface="华文新魏" panose="02010800040101010101" pitchFamily="2" charset="-122"/>
              </a:rPr>
              <a:t>。如果是中断服务子程序使一个高优先级的任务进入就绪态，中断完成时，中断了的任务被挂起，</a:t>
            </a:r>
            <a:r>
              <a:rPr kumimoji="1" lang="zh-CN" altLang="en-US" sz="2800" dirty="0">
                <a:solidFill>
                  <a:srgbClr val="FF0000"/>
                </a:solidFill>
                <a:latin typeface="Times New Roman" panose="02020603050405020304" pitchFamily="18" charset="0"/>
                <a:ea typeface="华文新魏" panose="02010800040101010101" pitchFamily="2" charset="-122"/>
              </a:rPr>
              <a:t>优先级高的那个任务开始运行</a:t>
            </a:r>
            <a:r>
              <a:rPr kumimoji="1" lang="zh-CN" altLang="en-US" sz="2800" dirty="0">
                <a:latin typeface="Times New Roman" panose="02020603050405020304" pitchFamily="18" charset="0"/>
                <a:ea typeface="华文新魏" panose="02010800040101010101" pitchFamily="2" charset="-122"/>
              </a:rPr>
              <a:t>。</a:t>
            </a:r>
          </a:p>
        </p:txBody>
      </p:sp>
      <p:sp>
        <p:nvSpPr>
          <p:cNvPr id="39941" name="Text Box 5"/>
          <p:cNvSpPr txBox="1">
            <a:spLocks noChangeArrowheads="1"/>
          </p:cNvSpPr>
          <p:nvPr/>
        </p:nvSpPr>
        <p:spPr bwMode="auto">
          <a:xfrm>
            <a:off x="3439166" y="1748572"/>
            <a:ext cx="410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anose="02020603050405020304" pitchFamily="18" charset="0"/>
              </a:rPr>
              <a:t>——</a:t>
            </a:r>
            <a:r>
              <a:rPr kumimoji="1" lang="zh-CN" altLang="en-US" sz="2400">
                <a:solidFill>
                  <a:srgbClr val="0000FF"/>
                </a:solidFill>
                <a:latin typeface="Times New Roman" panose="02020603050405020304" pitchFamily="18" charset="0"/>
                <a:ea typeface="华文新魏" panose="02010800040101010101" pitchFamily="2" charset="-122"/>
              </a:rPr>
              <a:t>占先式内核</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39941"/>
                                        </p:tgtEl>
                                        <p:attrNameLst>
                                          <p:attrName>style.visibility</p:attrName>
                                        </p:attrNameLst>
                                      </p:cBhvr>
                                      <p:to>
                                        <p:strVal val="visible"/>
                                      </p:to>
                                    </p:set>
                                    <p:anim calcmode="discrete" valueType="clr">
                                      <p:cBhvr override="childStyle">
                                        <p:cTn id="7" dur="80"/>
                                        <p:tgtEl>
                                          <p:spTgt spid="39941"/>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9941"/>
                                        </p:tgtEl>
                                        <p:attrNameLst>
                                          <p:attrName>fillcolor</p:attrName>
                                        </p:attrNameLst>
                                      </p:cBhvr>
                                      <p:tavLst>
                                        <p:tav tm="0">
                                          <p:val>
                                            <p:clrVal>
                                              <a:schemeClr val="accent2"/>
                                            </p:clrVal>
                                          </p:val>
                                        </p:tav>
                                        <p:tav tm="50000">
                                          <p:val>
                                            <p:clrVal>
                                              <a:schemeClr val="hlink"/>
                                            </p:clrVal>
                                          </p:val>
                                        </p:tav>
                                      </p:tavLst>
                                    </p:anim>
                                    <p:set>
                                      <p:cBhvr>
                                        <p:cTn id="9" dur="80"/>
                                        <p:tgtEl>
                                          <p:spTgt spid="39941"/>
                                        </p:tgtEl>
                                        <p:attrNameLst>
                                          <p:attrName>fill.type</p:attrName>
                                        </p:attrNameLst>
                                      </p:cBhvr>
                                      <p:to>
                                        <p:strVal val="solid"/>
                                      </p:to>
                                    </p:set>
                                  </p:childTnLst>
                                </p:cTn>
                              </p:par>
                            </p:childTnLst>
                          </p:cTn>
                        </p:par>
                        <p:par>
                          <p:cTn id="10" fill="hold">
                            <p:stCondLst>
                              <p:cond delay="319"/>
                            </p:stCondLst>
                            <p:childTnLst>
                              <p:par>
                                <p:cTn id="11" presetID="18" presetClass="entr" presetSubtype="12" fill="hold" grpId="0" nodeType="afterEffect">
                                  <p:stCondLst>
                                    <p:cond delay="0"/>
                                  </p:stCondLst>
                                  <p:childTnLst>
                                    <p:set>
                                      <p:cBhvr>
                                        <p:cTn id="12" dur="1" fill="hold">
                                          <p:stCondLst>
                                            <p:cond delay="0"/>
                                          </p:stCondLst>
                                        </p:cTn>
                                        <p:tgtEl>
                                          <p:spTgt spid="39940"/>
                                        </p:tgtEl>
                                        <p:attrNameLst>
                                          <p:attrName>style.visibility</p:attrName>
                                        </p:attrNameLst>
                                      </p:cBhvr>
                                      <p:to>
                                        <p:strVal val="visible"/>
                                      </p:to>
                                    </p:set>
                                    <p:animEffect transition="in" filter="strips(downLeft)">
                                      <p:cBhvr>
                                        <p:cTn id="13" dur="500"/>
                                        <p:tgtEl>
                                          <p:spTgt spid="399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0" grpId="0"/>
      <p:bldP spid="39941" grpId="0"/>
    </p:bld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3" name="Rectangle 3"/>
          <p:cNvSpPr>
            <a:spLocks noGrp="1" noChangeArrowheads="1"/>
          </p:cNvSpPr>
          <p:nvPr>
            <p:ph idx="1"/>
          </p:nvPr>
        </p:nvSpPr>
        <p:spPr>
          <a:xfrm>
            <a:off x="1039505" y="1486778"/>
            <a:ext cx="3429000" cy="669925"/>
          </a:xfrm>
          <a:noFill/>
        </p:spPr>
        <p:txBody>
          <a:bodyPr/>
          <a:lstStyle/>
          <a:p>
            <a:r>
              <a:rPr lang="zh-CN" altLang="en-US"/>
              <a:t>基本概念</a:t>
            </a:r>
          </a:p>
        </p:txBody>
      </p:sp>
      <p:sp>
        <p:nvSpPr>
          <p:cNvPr id="40964" name="Text Box 4"/>
          <p:cNvSpPr txBox="1">
            <a:spLocks noChangeArrowheads="1"/>
          </p:cNvSpPr>
          <p:nvPr/>
        </p:nvSpPr>
        <p:spPr bwMode="auto">
          <a:xfrm>
            <a:off x="1409131" y="2648755"/>
            <a:ext cx="9167884"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3200" dirty="0">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3200" dirty="0">
                <a:latin typeface="Times New Roman" panose="02020603050405020304" pitchFamily="18" charset="0"/>
                <a:ea typeface="华文新魏" panose="02010800040101010101" pitchFamily="2" charset="-122"/>
              </a:rPr>
              <a:t>任务的优先级是表示任务被调度的优先程度。</a:t>
            </a:r>
            <a:r>
              <a:rPr kumimoji="1" lang="zh-CN" altLang="en-US" sz="3200" dirty="0">
                <a:solidFill>
                  <a:srgbClr val="0070C0"/>
                </a:solidFill>
                <a:latin typeface="Times New Roman" panose="02020603050405020304" pitchFamily="18" charset="0"/>
                <a:ea typeface="华文新魏" panose="02010800040101010101" pitchFamily="2" charset="-122"/>
              </a:rPr>
              <a:t>每个任务</a:t>
            </a:r>
            <a:r>
              <a:rPr kumimoji="1" lang="zh-CN" altLang="en-US" sz="3200" dirty="0">
                <a:latin typeface="Times New Roman" panose="02020603050405020304" pitchFamily="18" charset="0"/>
                <a:ea typeface="华文新魏" panose="02010800040101010101" pitchFamily="2" charset="-122"/>
              </a:rPr>
              <a:t>都</a:t>
            </a:r>
            <a:r>
              <a:rPr kumimoji="1" lang="zh-CN" altLang="en-US" sz="3200" dirty="0">
                <a:solidFill>
                  <a:srgbClr val="00B050"/>
                </a:solidFill>
                <a:latin typeface="Times New Roman" panose="02020603050405020304" pitchFamily="18" charset="0"/>
                <a:ea typeface="华文新魏" panose="02010800040101010101" pitchFamily="2" charset="-122"/>
              </a:rPr>
              <a:t>具有</a:t>
            </a:r>
            <a:r>
              <a:rPr kumimoji="1" lang="zh-CN" altLang="en-US" sz="3200" dirty="0">
                <a:solidFill>
                  <a:srgbClr val="FF0000"/>
                </a:solidFill>
                <a:latin typeface="Times New Roman" panose="02020603050405020304" pitchFamily="18" charset="0"/>
                <a:ea typeface="华文新魏" panose="02010800040101010101" pitchFamily="2" charset="-122"/>
              </a:rPr>
              <a:t>优先级</a:t>
            </a:r>
            <a:r>
              <a:rPr kumimoji="1" lang="zh-CN" altLang="en-US" sz="3200" dirty="0">
                <a:latin typeface="Times New Roman" panose="02020603050405020304" pitchFamily="18" charset="0"/>
                <a:ea typeface="华文新魏" panose="02010800040101010101" pitchFamily="2" charset="-122"/>
              </a:rPr>
              <a:t>。任务越重要，赋予的优先级应越高，越容易被调度而进入运行态。 </a:t>
            </a:r>
          </a:p>
        </p:txBody>
      </p:sp>
      <p:sp>
        <p:nvSpPr>
          <p:cNvPr id="40965" name="Text Box 5"/>
          <p:cNvSpPr txBox="1">
            <a:spLocks noChangeArrowheads="1"/>
          </p:cNvSpPr>
          <p:nvPr/>
        </p:nvSpPr>
        <p:spPr bwMode="auto">
          <a:xfrm>
            <a:off x="3425519" y="1921752"/>
            <a:ext cx="410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anose="02020603050405020304" pitchFamily="18" charset="0"/>
              </a:rPr>
              <a:t>——</a:t>
            </a:r>
            <a:r>
              <a:rPr kumimoji="1" lang="zh-CN" altLang="en-US" sz="2400">
                <a:solidFill>
                  <a:srgbClr val="0000FF"/>
                </a:solidFill>
                <a:latin typeface="Times New Roman" panose="02020603050405020304" pitchFamily="18" charset="0"/>
                <a:ea typeface="华文新魏" panose="02010800040101010101" pitchFamily="2" charset="-122"/>
              </a:rPr>
              <a:t>任务优先级</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40965"/>
                                        </p:tgtEl>
                                        <p:attrNameLst>
                                          <p:attrName>style.visibility</p:attrName>
                                        </p:attrNameLst>
                                      </p:cBhvr>
                                      <p:to>
                                        <p:strVal val="visible"/>
                                      </p:to>
                                    </p:set>
                                    <p:anim calcmode="discrete" valueType="clr">
                                      <p:cBhvr override="childStyle">
                                        <p:cTn id="7" dur="80"/>
                                        <p:tgtEl>
                                          <p:spTgt spid="4096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0965"/>
                                        </p:tgtEl>
                                        <p:attrNameLst>
                                          <p:attrName>fillcolor</p:attrName>
                                        </p:attrNameLst>
                                      </p:cBhvr>
                                      <p:tavLst>
                                        <p:tav tm="0">
                                          <p:val>
                                            <p:clrVal>
                                              <a:schemeClr val="accent2"/>
                                            </p:clrVal>
                                          </p:val>
                                        </p:tav>
                                        <p:tav tm="50000">
                                          <p:val>
                                            <p:clrVal>
                                              <a:schemeClr val="hlink"/>
                                            </p:clrVal>
                                          </p:val>
                                        </p:tav>
                                      </p:tavLst>
                                    </p:anim>
                                    <p:set>
                                      <p:cBhvr>
                                        <p:cTn id="9" dur="80"/>
                                        <p:tgtEl>
                                          <p:spTgt spid="40965"/>
                                        </p:tgtEl>
                                        <p:attrNameLst>
                                          <p:attrName>fill.type</p:attrName>
                                        </p:attrNameLst>
                                      </p:cBhvr>
                                      <p:to>
                                        <p:strVal val="solid"/>
                                      </p:to>
                                    </p:set>
                                  </p:childTnLst>
                                </p:cTn>
                              </p:par>
                            </p:childTnLst>
                          </p:cTn>
                        </p:par>
                        <p:par>
                          <p:cTn id="10" fill="hold">
                            <p:stCondLst>
                              <p:cond delay="319"/>
                            </p:stCondLst>
                            <p:childTnLst>
                              <p:par>
                                <p:cTn id="11" presetID="12" presetClass="entr" presetSubtype="4" fill="hold" grpId="0" nodeType="afterEffect">
                                  <p:stCondLst>
                                    <p:cond delay="0"/>
                                  </p:stCondLst>
                                  <p:childTnLst>
                                    <p:set>
                                      <p:cBhvr>
                                        <p:cTn id="12" dur="1" fill="hold">
                                          <p:stCondLst>
                                            <p:cond delay="0"/>
                                          </p:stCondLst>
                                        </p:cTn>
                                        <p:tgtEl>
                                          <p:spTgt spid="40964"/>
                                        </p:tgtEl>
                                        <p:attrNameLst>
                                          <p:attrName>style.visibility</p:attrName>
                                        </p:attrNameLst>
                                      </p:cBhvr>
                                      <p:to>
                                        <p:strVal val="visible"/>
                                      </p:to>
                                    </p:set>
                                    <p:animEffect transition="in" filter="slide(fromBottom)">
                                      <p:cBhvr>
                                        <p:cTn id="13" dur="500"/>
                                        <p:tgtEl>
                                          <p:spTgt spid="409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p:bldP spid="40965" grpId="0"/>
    </p:bld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7" name="Rectangle 3"/>
          <p:cNvSpPr>
            <a:spLocks noGrp="1" noChangeArrowheads="1"/>
          </p:cNvSpPr>
          <p:nvPr>
            <p:ph idx="1"/>
          </p:nvPr>
        </p:nvSpPr>
        <p:spPr>
          <a:xfrm>
            <a:off x="930323" y="1340893"/>
            <a:ext cx="3429000" cy="669925"/>
          </a:xfrm>
          <a:noFill/>
        </p:spPr>
        <p:txBody>
          <a:bodyPr/>
          <a:lstStyle/>
          <a:p>
            <a:r>
              <a:rPr lang="zh-CN" altLang="en-US"/>
              <a:t>基本概念</a:t>
            </a:r>
          </a:p>
        </p:txBody>
      </p:sp>
      <p:sp>
        <p:nvSpPr>
          <p:cNvPr id="41988" name="Text Box 4"/>
          <p:cNvSpPr txBox="1">
            <a:spLocks noChangeArrowheads="1"/>
          </p:cNvSpPr>
          <p:nvPr/>
        </p:nvSpPr>
        <p:spPr bwMode="auto">
          <a:xfrm>
            <a:off x="1177120" y="2445792"/>
            <a:ext cx="9822976"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8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2800" dirty="0">
                <a:latin typeface="Times New Roman" panose="02020603050405020304" pitchFamily="18" charset="0"/>
                <a:ea typeface="华文新魏" panose="02010800040101010101" pitchFamily="2" charset="-122"/>
              </a:rPr>
              <a:t>中断是一种</a:t>
            </a:r>
            <a:r>
              <a:rPr kumimoji="1" lang="zh-CN" altLang="en-US" sz="2800" dirty="0">
                <a:solidFill>
                  <a:srgbClr val="FF0000"/>
                </a:solidFill>
                <a:latin typeface="Times New Roman" panose="02020603050405020304" pitchFamily="18" charset="0"/>
                <a:ea typeface="华文新魏" panose="02010800040101010101" pitchFamily="2" charset="-122"/>
              </a:rPr>
              <a:t>硬件机制</a:t>
            </a:r>
            <a:r>
              <a:rPr kumimoji="1" lang="zh-CN" altLang="en-US" sz="2800" dirty="0">
                <a:latin typeface="Times New Roman" panose="02020603050405020304" pitchFamily="18" charset="0"/>
                <a:ea typeface="华文新魏" panose="02010800040101010101" pitchFamily="2" charset="-122"/>
              </a:rPr>
              <a:t>，用于通知</a:t>
            </a:r>
            <a:r>
              <a:rPr kumimoji="1" lang="en-US" altLang="zh-CN" sz="2800" dirty="0">
                <a:latin typeface="Times New Roman" panose="02020603050405020304" pitchFamily="18" charset="0"/>
                <a:ea typeface="华文新魏" panose="02010800040101010101" pitchFamily="2" charset="-122"/>
              </a:rPr>
              <a:t>CPU</a:t>
            </a:r>
            <a:r>
              <a:rPr kumimoji="1" lang="zh-CN" altLang="en-US" sz="2800" dirty="0">
                <a:latin typeface="Times New Roman" panose="02020603050405020304" pitchFamily="18" charset="0"/>
                <a:ea typeface="华文新魏" panose="02010800040101010101" pitchFamily="2" charset="-122"/>
              </a:rPr>
              <a:t>有个异步事件发生了。中断一旦被识别，</a:t>
            </a:r>
            <a:r>
              <a:rPr kumimoji="1" lang="en-US" altLang="zh-CN" sz="2800" dirty="0">
                <a:latin typeface="Times New Roman" panose="02020603050405020304" pitchFamily="18" charset="0"/>
                <a:ea typeface="华文新魏" panose="02010800040101010101" pitchFamily="2" charset="-122"/>
              </a:rPr>
              <a:t>CPU</a:t>
            </a:r>
            <a:r>
              <a:rPr kumimoji="1" lang="zh-CN" altLang="en-US" sz="2800" dirty="0">
                <a:solidFill>
                  <a:srgbClr val="FF0000"/>
                </a:solidFill>
                <a:latin typeface="Times New Roman" panose="02020603050405020304" pitchFamily="18" charset="0"/>
                <a:ea typeface="华文新魏" panose="02010800040101010101" pitchFamily="2" charset="-122"/>
              </a:rPr>
              <a:t>保存</a:t>
            </a:r>
            <a:r>
              <a:rPr kumimoji="1" lang="zh-CN" altLang="en-US" sz="2800" dirty="0">
                <a:latin typeface="Times New Roman" panose="02020603050405020304" pitchFamily="18" charset="0"/>
                <a:ea typeface="华文新魏" panose="02010800040101010101" pitchFamily="2" charset="-122"/>
              </a:rPr>
              <a:t>部分（或全部）上下文即部分或全部</a:t>
            </a:r>
            <a:r>
              <a:rPr kumimoji="1" lang="zh-CN" altLang="en-US" sz="2800" dirty="0">
                <a:solidFill>
                  <a:srgbClr val="00B050"/>
                </a:solidFill>
                <a:latin typeface="Times New Roman" panose="02020603050405020304" pitchFamily="18" charset="0"/>
                <a:ea typeface="华文新魏" panose="02010800040101010101" pitchFamily="2" charset="-122"/>
              </a:rPr>
              <a:t>寄存器的值</a:t>
            </a:r>
            <a:r>
              <a:rPr kumimoji="1" lang="zh-CN" altLang="en-US" sz="2800" dirty="0">
                <a:latin typeface="Times New Roman" panose="02020603050405020304" pitchFamily="18" charset="0"/>
                <a:ea typeface="华文新魏" panose="02010800040101010101" pitchFamily="2" charset="-122"/>
              </a:rPr>
              <a:t>，跳转到专门的子程序，称为</a:t>
            </a:r>
            <a:r>
              <a:rPr kumimoji="1" lang="zh-CN" altLang="en-US" sz="2800" dirty="0">
                <a:solidFill>
                  <a:srgbClr val="0070C0"/>
                </a:solidFill>
                <a:latin typeface="Times New Roman" panose="02020603050405020304" pitchFamily="18" charset="0"/>
                <a:ea typeface="华文新魏" panose="02010800040101010101" pitchFamily="2" charset="-122"/>
              </a:rPr>
              <a:t>中断服务子程序</a:t>
            </a:r>
            <a:r>
              <a:rPr kumimoji="1" lang="zh-CN" altLang="en-US" sz="2800" dirty="0">
                <a:latin typeface="Times New Roman" panose="02020603050405020304" pitchFamily="18" charset="0"/>
                <a:ea typeface="华文新魏" panose="02010800040101010101" pitchFamily="2" charset="-122"/>
              </a:rPr>
              <a:t>（</a:t>
            </a:r>
            <a:r>
              <a:rPr kumimoji="1" lang="en-US" altLang="zh-CN" sz="2800" dirty="0">
                <a:latin typeface="Times New Roman" panose="02020603050405020304" pitchFamily="18" charset="0"/>
                <a:ea typeface="华文新魏" panose="02010800040101010101" pitchFamily="2" charset="-122"/>
              </a:rPr>
              <a:t>ISR</a:t>
            </a:r>
            <a:r>
              <a:rPr kumimoji="1" lang="zh-CN" altLang="en-US" sz="2800" dirty="0">
                <a:latin typeface="Times New Roman" panose="02020603050405020304" pitchFamily="18" charset="0"/>
                <a:ea typeface="华文新魏" panose="02010800040101010101" pitchFamily="2" charset="-122"/>
              </a:rPr>
              <a:t>）。中断服务子程序做事件处理，处理完成后，程序回到：</a:t>
            </a:r>
          </a:p>
          <a:p>
            <a:pPr lvl="1"/>
            <a:r>
              <a:rPr kumimoji="1" lang="en-US" altLang="zh-CN" sz="2800" dirty="0">
                <a:solidFill>
                  <a:srgbClr val="0066FF"/>
                </a:solidFill>
                <a:latin typeface="Times New Roman" panose="02020603050405020304" pitchFamily="18" charset="0"/>
                <a:ea typeface="华文新魏" panose="02010800040101010101" pitchFamily="2" charset="-122"/>
              </a:rPr>
              <a:t>1</a:t>
            </a:r>
            <a:r>
              <a:rPr kumimoji="1" lang="en-US" altLang="zh-CN" sz="2800" dirty="0">
                <a:latin typeface="Times New Roman" panose="02020603050405020304" pitchFamily="18" charset="0"/>
                <a:ea typeface="华文新魏" panose="02010800040101010101" pitchFamily="2" charset="-122"/>
              </a:rPr>
              <a:t>. </a:t>
            </a:r>
            <a:r>
              <a:rPr kumimoji="1" lang="zh-CN" altLang="en-US" sz="2800" dirty="0">
                <a:latin typeface="Times New Roman" panose="02020603050405020304" pitchFamily="18" charset="0"/>
                <a:ea typeface="华文新魏" panose="02010800040101010101" pitchFamily="2" charset="-122"/>
              </a:rPr>
              <a:t>在前后台系统中，程序回到后台程序；</a:t>
            </a:r>
          </a:p>
          <a:p>
            <a:pPr lvl="1"/>
            <a:r>
              <a:rPr kumimoji="1" lang="en-US" altLang="zh-CN" sz="2800" dirty="0">
                <a:solidFill>
                  <a:srgbClr val="0066FF"/>
                </a:solidFill>
                <a:latin typeface="Times New Roman" panose="02020603050405020304" pitchFamily="18" charset="0"/>
                <a:ea typeface="华文新魏" panose="02010800040101010101" pitchFamily="2" charset="-122"/>
              </a:rPr>
              <a:t>2</a:t>
            </a:r>
            <a:r>
              <a:rPr kumimoji="1" lang="en-US" altLang="zh-CN" sz="2800" dirty="0">
                <a:latin typeface="Times New Roman" panose="02020603050405020304" pitchFamily="18" charset="0"/>
                <a:ea typeface="华文新魏" panose="02010800040101010101" pitchFamily="2" charset="-122"/>
              </a:rPr>
              <a:t>. </a:t>
            </a:r>
            <a:r>
              <a:rPr kumimoji="1" lang="zh-CN" altLang="en-US" sz="2800" dirty="0">
                <a:latin typeface="Times New Roman" panose="02020603050405020304" pitchFamily="18" charset="0"/>
                <a:ea typeface="华文新魏" panose="02010800040101010101" pitchFamily="2" charset="-122"/>
              </a:rPr>
              <a:t>对</a:t>
            </a:r>
            <a:r>
              <a:rPr kumimoji="1" lang="zh-CN" altLang="en-US" sz="2800" dirty="0">
                <a:solidFill>
                  <a:srgbClr val="FF0000"/>
                </a:solidFill>
                <a:latin typeface="Times New Roman" panose="02020603050405020304" pitchFamily="18" charset="0"/>
                <a:ea typeface="华文新魏" panose="02010800040101010101" pitchFamily="2" charset="-122"/>
              </a:rPr>
              <a:t>非</a:t>
            </a:r>
            <a:r>
              <a:rPr kumimoji="1" lang="zh-CN" altLang="en-US" sz="2800" dirty="0">
                <a:latin typeface="Times New Roman" panose="02020603050405020304" pitchFamily="18" charset="0"/>
                <a:ea typeface="华文新魏" panose="02010800040101010101" pitchFamily="2" charset="-122"/>
              </a:rPr>
              <a:t>占先式内核而言，程序回到</a:t>
            </a:r>
            <a:r>
              <a:rPr kumimoji="1" lang="zh-CN" altLang="en-US" sz="2800" dirty="0">
                <a:solidFill>
                  <a:srgbClr val="0070C0"/>
                </a:solidFill>
                <a:latin typeface="Times New Roman" panose="02020603050405020304" pitchFamily="18" charset="0"/>
                <a:ea typeface="华文新魏" panose="02010800040101010101" pitchFamily="2" charset="-122"/>
              </a:rPr>
              <a:t>被中断了的任务</a:t>
            </a:r>
            <a:r>
              <a:rPr kumimoji="1" lang="zh-CN" altLang="en-US" sz="2800" dirty="0">
                <a:latin typeface="Times New Roman" panose="02020603050405020304" pitchFamily="18" charset="0"/>
                <a:ea typeface="华文新魏" panose="02010800040101010101" pitchFamily="2" charset="-122"/>
              </a:rPr>
              <a:t>；</a:t>
            </a:r>
          </a:p>
          <a:p>
            <a:pPr lvl="1"/>
            <a:r>
              <a:rPr kumimoji="1" lang="en-US" altLang="zh-CN" sz="2800" dirty="0">
                <a:solidFill>
                  <a:srgbClr val="0066FF"/>
                </a:solidFill>
                <a:latin typeface="Times New Roman" panose="02020603050405020304" pitchFamily="18" charset="0"/>
                <a:ea typeface="华文新魏" panose="02010800040101010101" pitchFamily="2" charset="-122"/>
              </a:rPr>
              <a:t>3</a:t>
            </a:r>
            <a:r>
              <a:rPr kumimoji="1" lang="en-US" altLang="zh-CN" sz="2800" dirty="0">
                <a:latin typeface="Times New Roman" panose="02020603050405020304" pitchFamily="18" charset="0"/>
                <a:ea typeface="华文新魏" panose="02010800040101010101" pitchFamily="2" charset="-122"/>
              </a:rPr>
              <a:t>. </a:t>
            </a:r>
            <a:r>
              <a:rPr kumimoji="1" lang="zh-CN" altLang="en-US" sz="2800" dirty="0">
                <a:latin typeface="Times New Roman" panose="02020603050405020304" pitchFamily="18" charset="0"/>
                <a:ea typeface="华文新魏" panose="02010800040101010101" pitchFamily="2" charset="-122"/>
              </a:rPr>
              <a:t>对占先式内核而言，让进入就绪态的</a:t>
            </a:r>
            <a:r>
              <a:rPr kumimoji="1" lang="zh-CN" altLang="en-US" sz="2800" dirty="0">
                <a:solidFill>
                  <a:srgbClr val="00B050"/>
                </a:solidFill>
                <a:latin typeface="Times New Roman" panose="02020603050405020304" pitchFamily="18" charset="0"/>
                <a:ea typeface="华文新魏" panose="02010800040101010101" pitchFamily="2" charset="-122"/>
              </a:rPr>
              <a:t>优先级最高</a:t>
            </a:r>
            <a:r>
              <a:rPr kumimoji="1" lang="zh-CN" altLang="en-US" sz="2800" dirty="0">
                <a:latin typeface="Times New Roman" panose="02020603050405020304" pitchFamily="18" charset="0"/>
                <a:ea typeface="华文新魏" panose="02010800040101010101" pitchFamily="2" charset="-122"/>
              </a:rPr>
              <a:t>的任务开始运行。</a:t>
            </a:r>
          </a:p>
        </p:txBody>
      </p:sp>
      <p:sp>
        <p:nvSpPr>
          <p:cNvPr id="41989" name="Text Box 5"/>
          <p:cNvSpPr txBox="1">
            <a:spLocks noChangeArrowheads="1"/>
          </p:cNvSpPr>
          <p:nvPr/>
        </p:nvSpPr>
        <p:spPr bwMode="auto">
          <a:xfrm>
            <a:off x="3316337" y="1775867"/>
            <a:ext cx="410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anose="02020603050405020304" pitchFamily="18" charset="0"/>
              </a:rPr>
              <a:t>——</a:t>
            </a:r>
            <a:r>
              <a:rPr kumimoji="1" lang="zh-CN" altLang="en-US" sz="2400">
                <a:solidFill>
                  <a:srgbClr val="0000FF"/>
                </a:solidFill>
                <a:latin typeface="Times New Roman" panose="02020603050405020304" pitchFamily="18" charset="0"/>
                <a:ea typeface="华文新魏" panose="02010800040101010101" pitchFamily="2" charset="-122"/>
              </a:rPr>
              <a:t>中断</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41989"/>
                                        </p:tgtEl>
                                        <p:attrNameLst>
                                          <p:attrName>style.visibility</p:attrName>
                                        </p:attrNameLst>
                                      </p:cBhvr>
                                      <p:to>
                                        <p:strVal val="visible"/>
                                      </p:to>
                                    </p:set>
                                    <p:anim calcmode="discrete" valueType="clr">
                                      <p:cBhvr override="childStyle">
                                        <p:cTn id="7" dur="80"/>
                                        <p:tgtEl>
                                          <p:spTgt spid="41989"/>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1989"/>
                                        </p:tgtEl>
                                        <p:attrNameLst>
                                          <p:attrName>fillcolor</p:attrName>
                                        </p:attrNameLst>
                                      </p:cBhvr>
                                      <p:tavLst>
                                        <p:tav tm="0">
                                          <p:val>
                                            <p:clrVal>
                                              <a:schemeClr val="accent2"/>
                                            </p:clrVal>
                                          </p:val>
                                        </p:tav>
                                        <p:tav tm="50000">
                                          <p:val>
                                            <p:clrVal>
                                              <a:schemeClr val="hlink"/>
                                            </p:clrVal>
                                          </p:val>
                                        </p:tav>
                                      </p:tavLst>
                                    </p:anim>
                                    <p:set>
                                      <p:cBhvr>
                                        <p:cTn id="9" dur="80"/>
                                        <p:tgtEl>
                                          <p:spTgt spid="41989"/>
                                        </p:tgtEl>
                                        <p:attrNameLst>
                                          <p:attrName>fill.type</p:attrName>
                                        </p:attrNameLst>
                                      </p:cBhvr>
                                      <p:to>
                                        <p:strVal val="solid"/>
                                      </p:to>
                                    </p:set>
                                  </p:childTnLst>
                                </p:cTn>
                              </p:par>
                            </p:childTnLst>
                          </p:cTn>
                        </p:par>
                        <p:par>
                          <p:cTn id="10" fill="hold">
                            <p:stCondLst>
                              <p:cond delay="199"/>
                            </p:stCondLst>
                            <p:childTnLst>
                              <p:par>
                                <p:cTn id="11" presetID="12" presetClass="entr" presetSubtype="4" fill="hold" grpId="0" nodeType="afterEffect">
                                  <p:stCondLst>
                                    <p:cond delay="0"/>
                                  </p:stCondLst>
                                  <p:childTnLst>
                                    <p:set>
                                      <p:cBhvr>
                                        <p:cTn id="12" dur="1" fill="hold">
                                          <p:stCondLst>
                                            <p:cond delay="0"/>
                                          </p:stCondLst>
                                        </p:cTn>
                                        <p:tgtEl>
                                          <p:spTgt spid="41988"/>
                                        </p:tgtEl>
                                        <p:attrNameLst>
                                          <p:attrName>style.visibility</p:attrName>
                                        </p:attrNameLst>
                                      </p:cBhvr>
                                      <p:to>
                                        <p:strVal val="visible"/>
                                      </p:to>
                                    </p:set>
                                    <p:animEffect transition="in" filter="slide(fromBottom)">
                                      <p:cBhvr>
                                        <p:cTn id="13" dur="500"/>
                                        <p:tgtEl>
                                          <p:spTgt spid="41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8" grpId="0"/>
      <p:bldP spid="41989" grpId="0"/>
    </p:bldLst>
  </p:timing>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43010" name="Group 2"/>
          <p:cNvGrpSpPr/>
          <p:nvPr/>
        </p:nvGrpSpPr>
        <p:grpSpPr bwMode="auto">
          <a:xfrm>
            <a:off x="2135188" y="2997200"/>
            <a:ext cx="3167062" cy="2952750"/>
            <a:chOff x="431" y="2024"/>
            <a:chExt cx="1995" cy="1860"/>
          </a:xfrm>
        </p:grpSpPr>
        <p:sp>
          <p:nvSpPr>
            <p:cNvPr id="43011" name="AutoShape 3"/>
            <p:cNvSpPr>
              <a:spLocks noChangeArrowheads="1"/>
            </p:cNvSpPr>
            <p:nvPr/>
          </p:nvSpPr>
          <p:spPr bwMode="auto">
            <a:xfrm>
              <a:off x="431" y="2024"/>
              <a:ext cx="1995" cy="1860"/>
            </a:xfrm>
            <a:prstGeom prst="roundRect">
              <a:avLst>
                <a:gd name="adj" fmla="val 2472"/>
              </a:avLst>
            </a:prstGeom>
            <a:solidFill>
              <a:srgbClr val="FFFFCC"/>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2" name="Text Box 4"/>
            <p:cNvSpPr txBox="1">
              <a:spLocks noChangeArrowheads="1"/>
            </p:cNvSpPr>
            <p:nvPr/>
          </p:nvSpPr>
          <p:spPr bwMode="auto">
            <a:xfrm>
              <a:off x="885" y="3562"/>
              <a:ext cx="952" cy="231"/>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a:solidFill>
                    <a:srgbClr val="0000FF"/>
                  </a:solidFill>
                  <a:latin typeface="Times New Roman" panose="02020603050405020304" pitchFamily="18" charset="0"/>
                  <a:ea typeface="华文新魏" panose="02010800040101010101" pitchFamily="2" charset="-122"/>
                </a:rPr>
                <a:t>前后台系统</a:t>
              </a:r>
            </a:p>
          </p:txBody>
        </p:sp>
      </p:grpSp>
      <p:sp>
        <p:nvSpPr>
          <p:cNvPr id="43014" name="Rectangle 6"/>
          <p:cNvSpPr>
            <a:spLocks noGrp="1" noChangeArrowheads="1"/>
          </p:cNvSpPr>
          <p:nvPr>
            <p:ph idx="1"/>
          </p:nvPr>
        </p:nvSpPr>
        <p:spPr>
          <a:xfrm>
            <a:off x="1981200" y="1600201"/>
            <a:ext cx="3429000" cy="669925"/>
          </a:xfrm>
          <a:noFill/>
        </p:spPr>
        <p:txBody>
          <a:bodyPr/>
          <a:lstStyle/>
          <a:p>
            <a:r>
              <a:rPr lang="zh-CN" altLang="en-US"/>
              <a:t>基本概念</a:t>
            </a:r>
          </a:p>
        </p:txBody>
      </p:sp>
      <p:sp>
        <p:nvSpPr>
          <p:cNvPr id="43015" name="Text Box 7"/>
          <p:cNvSpPr txBox="1">
            <a:spLocks noChangeArrowheads="1"/>
          </p:cNvSpPr>
          <p:nvPr/>
        </p:nvSpPr>
        <p:spPr bwMode="auto">
          <a:xfrm>
            <a:off x="4367214" y="2035175"/>
            <a:ext cx="410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anose="02020603050405020304" pitchFamily="18" charset="0"/>
              </a:rPr>
              <a:t>——</a:t>
            </a:r>
            <a:r>
              <a:rPr kumimoji="1" lang="zh-CN" altLang="en-US" sz="2400">
                <a:solidFill>
                  <a:srgbClr val="0000FF"/>
                </a:solidFill>
                <a:latin typeface="Times New Roman" panose="02020603050405020304" pitchFamily="18" charset="0"/>
                <a:ea typeface="华文新魏" panose="02010800040101010101" pitchFamily="2" charset="-122"/>
              </a:rPr>
              <a:t>中断</a:t>
            </a:r>
          </a:p>
        </p:txBody>
      </p:sp>
      <p:grpSp>
        <p:nvGrpSpPr>
          <p:cNvPr id="43016" name="Group 8"/>
          <p:cNvGrpSpPr/>
          <p:nvPr/>
        </p:nvGrpSpPr>
        <p:grpSpPr bwMode="auto">
          <a:xfrm>
            <a:off x="2351088" y="4078289"/>
            <a:ext cx="863600" cy="503237"/>
            <a:chOff x="567" y="2705"/>
            <a:chExt cx="544" cy="317"/>
          </a:xfrm>
        </p:grpSpPr>
        <p:sp>
          <p:nvSpPr>
            <p:cNvPr id="43017" name="Rectangle 9"/>
            <p:cNvSpPr>
              <a:spLocks noChangeArrowheads="1"/>
            </p:cNvSpPr>
            <p:nvPr/>
          </p:nvSpPr>
          <p:spPr bwMode="auto">
            <a:xfrm>
              <a:off x="567" y="2705"/>
              <a:ext cx="272" cy="317"/>
            </a:xfrm>
            <a:prstGeom prst="rect">
              <a:avLst/>
            </a:prstGeom>
            <a:solidFill>
              <a:srgbClr val="CC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b="1">
                  <a:latin typeface="Times New Roman" panose="02020603050405020304" pitchFamily="18" charset="0"/>
                  <a:ea typeface="华文新魏" panose="02010800040101010101" pitchFamily="2" charset="-122"/>
                </a:rPr>
                <a:t>ISR</a:t>
              </a:r>
            </a:p>
          </p:txBody>
        </p:sp>
        <p:sp>
          <p:nvSpPr>
            <p:cNvPr id="43018" name="Line 10"/>
            <p:cNvSpPr>
              <a:spLocks noChangeShapeType="1"/>
            </p:cNvSpPr>
            <p:nvPr/>
          </p:nvSpPr>
          <p:spPr bwMode="auto">
            <a:xfrm flipH="1">
              <a:off x="884" y="2705"/>
              <a:ext cx="227"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3019" name="Line 11"/>
          <p:cNvSpPr>
            <a:spLocks noChangeShapeType="1"/>
          </p:cNvSpPr>
          <p:nvPr/>
        </p:nvSpPr>
        <p:spPr bwMode="auto">
          <a:xfrm>
            <a:off x="2854326" y="4581525"/>
            <a:ext cx="360363"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0" name="Line 12"/>
          <p:cNvSpPr>
            <a:spLocks noChangeShapeType="1"/>
          </p:cNvSpPr>
          <p:nvPr/>
        </p:nvSpPr>
        <p:spPr bwMode="auto">
          <a:xfrm>
            <a:off x="2998788" y="3357563"/>
            <a:ext cx="0" cy="1871662"/>
          </a:xfrm>
          <a:prstGeom prst="line">
            <a:avLst/>
          </a:prstGeom>
          <a:noFill/>
          <a:ln w="9525">
            <a:solidFill>
              <a:srgbClr val="FF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3021" name="Group 13"/>
          <p:cNvGrpSpPr/>
          <p:nvPr/>
        </p:nvGrpSpPr>
        <p:grpSpPr bwMode="auto">
          <a:xfrm>
            <a:off x="3286126" y="3357564"/>
            <a:ext cx="1801813" cy="1800225"/>
            <a:chOff x="1156" y="2251"/>
            <a:chExt cx="1135" cy="1134"/>
          </a:xfrm>
        </p:grpSpPr>
        <p:sp>
          <p:nvSpPr>
            <p:cNvPr id="43022" name="Text Box 14"/>
            <p:cNvSpPr txBox="1">
              <a:spLocks noChangeArrowheads="1"/>
            </p:cNvSpPr>
            <p:nvPr/>
          </p:nvSpPr>
          <p:spPr bwMode="auto">
            <a:xfrm>
              <a:off x="1429" y="2704"/>
              <a:ext cx="590" cy="23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a:latin typeface="Times New Roman" panose="02020603050405020304" pitchFamily="18" charset="0"/>
                  <a:ea typeface="华文新魏" panose="02010800040101010101" pitchFamily="2" charset="-122"/>
                </a:rPr>
                <a:t>任务</a:t>
              </a:r>
            </a:p>
          </p:txBody>
        </p:sp>
        <p:grpSp>
          <p:nvGrpSpPr>
            <p:cNvPr id="43023" name="Group 15"/>
            <p:cNvGrpSpPr/>
            <p:nvPr/>
          </p:nvGrpSpPr>
          <p:grpSpPr bwMode="auto">
            <a:xfrm>
              <a:off x="1156" y="2251"/>
              <a:ext cx="1135" cy="1134"/>
              <a:chOff x="1156" y="2251"/>
              <a:chExt cx="1135" cy="1134"/>
            </a:xfrm>
          </p:grpSpPr>
          <p:grpSp>
            <p:nvGrpSpPr>
              <p:cNvPr id="43024" name="Group 16"/>
              <p:cNvGrpSpPr/>
              <p:nvPr/>
            </p:nvGrpSpPr>
            <p:grpSpPr bwMode="auto">
              <a:xfrm>
                <a:off x="1157" y="2251"/>
                <a:ext cx="1134" cy="1134"/>
                <a:chOff x="1157" y="2251"/>
                <a:chExt cx="1134" cy="1134"/>
              </a:xfrm>
            </p:grpSpPr>
            <p:sp>
              <p:nvSpPr>
                <p:cNvPr id="43025" name="AutoShape 17"/>
                <p:cNvSpPr>
                  <a:spLocks noChangeArrowheads="1"/>
                </p:cNvSpPr>
                <p:nvPr/>
              </p:nvSpPr>
              <p:spPr bwMode="auto">
                <a:xfrm>
                  <a:off x="1157" y="2251"/>
                  <a:ext cx="1134" cy="1134"/>
                </a:xfrm>
                <a:custGeom>
                  <a:avLst/>
                  <a:gdLst>
                    <a:gd name="G0" fmla="+- 5219 0 0"/>
                    <a:gd name="G1" fmla="+- 21600 0 5219"/>
                    <a:gd name="G2" fmla="+- 21600 0 5219"/>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219" y="10800"/>
                      </a:moveTo>
                      <a:cubicBezTo>
                        <a:pt x="5219" y="13882"/>
                        <a:pt x="7718" y="16381"/>
                        <a:pt x="10800" y="16381"/>
                      </a:cubicBezTo>
                      <a:cubicBezTo>
                        <a:pt x="13882" y="16381"/>
                        <a:pt x="16381" y="13882"/>
                        <a:pt x="16381" y="10800"/>
                      </a:cubicBezTo>
                      <a:cubicBezTo>
                        <a:pt x="16381" y="7718"/>
                        <a:pt x="13882" y="5219"/>
                        <a:pt x="10800" y="5219"/>
                      </a:cubicBezTo>
                      <a:cubicBezTo>
                        <a:pt x="7718" y="5219"/>
                        <a:pt x="5219" y="7718"/>
                        <a:pt x="5219" y="10800"/>
                      </a:cubicBezTo>
                      <a:close/>
                    </a:path>
                  </a:pathLst>
                </a:custGeom>
                <a:solidFill>
                  <a:srgbClr val="FFCC99"/>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6" name="Freeform 18"/>
                <p:cNvSpPr/>
                <p:nvPr/>
              </p:nvSpPr>
              <p:spPr bwMode="auto">
                <a:xfrm>
                  <a:off x="1416" y="3088"/>
                  <a:ext cx="668" cy="174"/>
                </a:xfrm>
                <a:custGeom>
                  <a:avLst/>
                  <a:gdLst>
                    <a:gd name="T0" fmla="*/ 0 w 668"/>
                    <a:gd name="T1" fmla="*/ 0 h 174"/>
                    <a:gd name="T2" fmla="*/ 311 w 668"/>
                    <a:gd name="T3" fmla="*/ 174 h 174"/>
                    <a:gd name="T4" fmla="*/ 668 w 668"/>
                    <a:gd name="T5" fmla="*/ 0 h 174"/>
                  </a:gdLst>
                  <a:ahLst/>
                  <a:cxnLst>
                    <a:cxn ang="0">
                      <a:pos x="T0" y="T1"/>
                    </a:cxn>
                    <a:cxn ang="0">
                      <a:pos x="T2" y="T3"/>
                    </a:cxn>
                    <a:cxn ang="0">
                      <a:pos x="T4" y="T5"/>
                    </a:cxn>
                  </a:cxnLst>
                  <a:rect l="0" t="0" r="r" b="b"/>
                  <a:pathLst>
                    <a:path w="668" h="174">
                      <a:moveTo>
                        <a:pt x="0" y="0"/>
                      </a:moveTo>
                      <a:cubicBezTo>
                        <a:pt x="52" y="29"/>
                        <a:pt x="200" y="174"/>
                        <a:pt x="311" y="174"/>
                      </a:cubicBezTo>
                      <a:cubicBezTo>
                        <a:pt x="422" y="174"/>
                        <a:pt x="594" y="36"/>
                        <a:pt x="668" y="0"/>
                      </a:cubicBezTo>
                    </a:path>
                  </a:pathLst>
                </a:custGeom>
                <a:noFill/>
                <a:ln w="19050" cap="flat" cmpd="sng">
                  <a:solidFill>
                    <a:srgbClr val="0000FF"/>
                  </a:solidFill>
                  <a:prstDash val="solid"/>
                  <a:round/>
                  <a:tailEnd type="triangle" w="med" len="me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7" name="Freeform 19"/>
                <p:cNvSpPr/>
                <p:nvPr/>
              </p:nvSpPr>
              <p:spPr bwMode="auto">
                <a:xfrm flipV="1">
                  <a:off x="1429" y="2387"/>
                  <a:ext cx="635" cy="136"/>
                </a:xfrm>
                <a:custGeom>
                  <a:avLst/>
                  <a:gdLst>
                    <a:gd name="T0" fmla="*/ 0 w 635"/>
                    <a:gd name="T1" fmla="*/ 0 h 181"/>
                    <a:gd name="T2" fmla="*/ 317 w 635"/>
                    <a:gd name="T3" fmla="*/ 181 h 181"/>
                    <a:gd name="T4" fmla="*/ 635 w 635"/>
                    <a:gd name="T5" fmla="*/ 0 h 181"/>
                  </a:gdLst>
                  <a:ahLst/>
                  <a:cxnLst>
                    <a:cxn ang="0">
                      <a:pos x="T0" y="T1"/>
                    </a:cxn>
                    <a:cxn ang="0">
                      <a:pos x="T2" y="T3"/>
                    </a:cxn>
                    <a:cxn ang="0">
                      <a:pos x="T4" y="T5"/>
                    </a:cxn>
                  </a:cxnLst>
                  <a:rect l="0" t="0" r="r" b="b"/>
                  <a:pathLst>
                    <a:path w="635" h="181">
                      <a:moveTo>
                        <a:pt x="0" y="0"/>
                      </a:moveTo>
                      <a:cubicBezTo>
                        <a:pt x="105" y="90"/>
                        <a:pt x="211" y="181"/>
                        <a:pt x="317" y="181"/>
                      </a:cubicBezTo>
                      <a:cubicBezTo>
                        <a:pt x="423" y="181"/>
                        <a:pt x="529" y="90"/>
                        <a:pt x="635" y="0"/>
                      </a:cubicBezTo>
                    </a:path>
                  </a:pathLst>
                </a:custGeom>
                <a:noFill/>
                <a:ln w="19050" cap="flat" cmpd="sng">
                  <a:solidFill>
                    <a:srgbClr val="0000FF"/>
                  </a:solidFill>
                  <a:prstDash val="solid"/>
                  <a:round/>
                  <a:headEnd type="triangle" w="med" len="med"/>
                  <a:tailEnd type="none" w="med" len="me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3028" name="AutoShape 20"/>
              <p:cNvSpPr>
                <a:spLocks noChangeArrowheads="1"/>
              </p:cNvSpPr>
              <p:nvPr/>
            </p:nvSpPr>
            <p:spPr bwMode="auto">
              <a:xfrm rot="-5566222">
                <a:off x="1156" y="2251"/>
                <a:ext cx="1134" cy="1134"/>
              </a:xfrm>
              <a:custGeom>
                <a:avLst/>
                <a:gdLst>
                  <a:gd name="G0" fmla="+- 5700 0 0"/>
                  <a:gd name="G1" fmla="+- -7000150 0 0"/>
                  <a:gd name="G2" fmla="+- 0 0 -7000150"/>
                  <a:gd name="T0" fmla="*/ 0 256 1"/>
                  <a:gd name="T1" fmla="*/ 180 256 1"/>
                  <a:gd name="G3" fmla="+- -7000150 T0 T1"/>
                  <a:gd name="T2" fmla="*/ 0 256 1"/>
                  <a:gd name="T3" fmla="*/ 90 256 1"/>
                  <a:gd name="G4" fmla="+- -7000150 T2 T3"/>
                  <a:gd name="G5" fmla="*/ G4 2 1"/>
                  <a:gd name="T4" fmla="*/ 90 256 1"/>
                  <a:gd name="T5" fmla="*/ 0 256 1"/>
                  <a:gd name="G6" fmla="+- -7000150 T4 T5"/>
                  <a:gd name="G7" fmla="*/ G6 2 1"/>
                  <a:gd name="G8" fmla="abs -700015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700"/>
                  <a:gd name="G18" fmla="*/ 5700 1 2"/>
                  <a:gd name="G19" fmla="+- G18 5400 0"/>
                  <a:gd name="G20" fmla="cos G19 -7000150"/>
                  <a:gd name="G21" fmla="sin G19 -7000150"/>
                  <a:gd name="G22" fmla="+- G20 10800 0"/>
                  <a:gd name="G23" fmla="+- G21 10800 0"/>
                  <a:gd name="G24" fmla="+- 10800 0 G20"/>
                  <a:gd name="G25" fmla="+- 5700 10800 0"/>
                  <a:gd name="G26" fmla="?: G9 G17 G25"/>
                  <a:gd name="G27" fmla="?: G9 0 21600"/>
                  <a:gd name="G28" fmla="cos 10800 -7000150"/>
                  <a:gd name="G29" fmla="sin 10800 -7000150"/>
                  <a:gd name="G30" fmla="sin 5700 -7000150"/>
                  <a:gd name="G31" fmla="+- G28 10800 0"/>
                  <a:gd name="G32" fmla="+- G29 10800 0"/>
                  <a:gd name="G33" fmla="+- G30 10800 0"/>
                  <a:gd name="G34" fmla="?: G4 0 G31"/>
                  <a:gd name="G35" fmla="?: -7000150 G34 0"/>
                  <a:gd name="G36" fmla="?: G6 G35 G31"/>
                  <a:gd name="G37" fmla="+- 21600 0 G36"/>
                  <a:gd name="G38" fmla="?: G4 0 G33"/>
                  <a:gd name="G39" fmla="?: -7000150 G38 G32"/>
                  <a:gd name="G40" fmla="?: G6 G39 0"/>
                  <a:gd name="G41" fmla="?: G4 G32 21600"/>
                  <a:gd name="G42" fmla="?: G6 G41 G33"/>
                  <a:gd name="T12" fmla="*/ 10800 w 21600"/>
                  <a:gd name="T13" fmla="*/ 0 h 21600"/>
                  <a:gd name="T14" fmla="*/ 8413 w 21600"/>
                  <a:gd name="T15" fmla="*/ 2902 h 21600"/>
                  <a:gd name="T16" fmla="*/ 10800 w 21600"/>
                  <a:gd name="T17" fmla="*/ 5100 h 21600"/>
                  <a:gd name="T18" fmla="*/ 13187 w 21600"/>
                  <a:gd name="T19" fmla="*/ 2902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9151" y="5343"/>
                    </a:moveTo>
                    <a:cubicBezTo>
                      <a:pt x="9685" y="5182"/>
                      <a:pt x="10241" y="5099"/>
                      <a:pt x="10800" y="5100"/>
                    </a:cubicBezTo>
                    <a:cubicBezTo>
                      <a:pt x="11358" y="5100"/>
                      <a:pt x="11914" y="5182"/>
                      <a:pt x="12448" y="5343"/>
                    </a:cubicBezTo>
                    <a:lnTo>
                      <a:pt x="13924" y="461"/>
                    </a:lnTo>
                    <a:cubicBezTo>
                      <a:pt x="12910" y="155"/>
                      <a:pt x="11858" y="-1"/>
                      <a:pt x="10799" y="0"/>
                    </a:cubicBezTo>
                    <a:cubicBezTo>
                      <a:pt x="9741" y="0"/>
                      <a:pt x="8689" y="155"/>
                      <a:pt x="7675" y="461"/>
                    </a:cubicBezTo>
                    <a:close/>
                  </a:path>
                </a:pathLst>
              </a:custGeom>
              <a:solidFill>
                <a:srgbClr val="FFFFFF"/>
              </a:solidFill>
              <a:ln w="9525" algn="ctr">
                <a:solidFill>
                  <a:schemeClr val="tx1"/>
                </a:solidFill>
                <a:prstDash val="dash"/>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43029" name="Group 21"/>
          <p:cNvGrpSpPr/>
          <p:nvPr/>
        </p:nvGrpSpPr>
        <p:grpSpPr bwMode="auto">
          <a:xfrm>
            <a:off x="5446713" y="2997200"/>
            <a:ext cx="2233612" cy="2952750"/>
            <a:chOff x="2471" y="1888"/>
            <a:chExt cx="1407" cy="1860"/>
          </a:xfrm>
        </p:grpSpPr>
        <p:sp>
          <p:nvSpPr>
            <p:cNvPr id="43030" name="AutoShape 22"/>
            <p:cNvSpPr>
              <a:spLocks noChangeArrowheads="1"/>
            </p:cNvSpPr>
            <p:nvPr/>
          </p:nvSpPr>
          <p:spPr bwMode="auto">
            <a:xfrm>
              <a:off x="2471" y="1888"/>
              <a:ext cx="1407" cy="1860"/>
            </a:xfrm>
            <a:prstGeom prst="roundRect">
              <a:avLst>
                <a:gd name="adj" fmla="val 4866"/>
              </a:avLst>
            </a:prstGeom>
            <a:solidFill>
              <a:srgbClr val="CCECFF"/>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1" name="AutoShape 23"/>
            <p:cNvSpPr>
              <a:spLocks noChangeArrowheads="1"/>
            </p:cNvSpPr>
            <p:nvPr/>
          </p:nvSpPr>
          <p:spPr bwMode="auto">
            <a:xfrm>
              <a:off x="2880" y="2478"/>
              <a:ext cx="409" cy="408"/>
            </a:xfrm>
            <a:custGeom>
              <a:avLst/>
              <a:gdLst>
                <a:gd name="G0" fmla="+- 4935 0 0"/>
                <a:gd name="G1" fmla="+- 21600 0 4935"/>
                <a:gd name="G2" fmla="+- 21600 0 4935"/>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935" y="10800"/>
                  </a:moveTo>
                  <a:cubicBezTo>
                    <a:pt x="4935" y="14039"/>
                    <a:pt x="7561" y="16665"/>
                    <a:pt x="10800" y="16665"/>
                  </a:cubicBezTo>
                  <a:cubicBezTo>
                    <a:pt x="14039" y="16665"/>
                    <a:pt x="16665" y="14039"/>
                    <a:pt x="16665" y="10800"/>
                  </a:cubicBezTo>
                  <a:cubicBezTo>
                    <a:pt x="16665" y="7561"/>
                    <a:pt x="14039" y="4935"/>
                    <a:pt x="10800" y="4935"/>
                  </a:cubicBezTo>
                  <a:cubicBezTo>
                    <a:pt x="7561" y="4935"/>
                    <a:pt x="4935" y="7561"/>
                    <a:pt x="4935" y="10800"/>
                  </a:cubicBezTo>
                  <a:close/>
                </a:path>
              </a:pathLst>
            </a:custGeom>
            <a:solidFill>
              <a:srgbClr val="FFCC99"/>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2" name="Rectangle 24"/>
            <p:cNvSpPr>
              <a:spLocks noChangeArrowheads="1"/>
            </p:cNvSpPr>
            <p:nvPr/>
          </p:nvSpPr>
          <p:spPr bwMode="auto">
            <a:xfrm>
              <a:off x="3469" y="2024"/>
              <a:ext cx="272" cy="408"/>
            </a:xfrm>
            <a:prstGeom prst="rect">
              <a:avLst/>
            </a:prstGeom>
            <a:solidFill>
              <a:srgbClr val="CC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b="1">
                  <a:latin typeface="Times New Roman" panose="02020603050405020304" pitchFamily="18" charset="0"/>
                  <a:ea typeface="华文新魏" panose="02010800040101010101" pitchFamily="2" charset="-122"/>
                </a:rPr>
                <a:t>ISR</a:t>
              </a:r>
            </a:p>
          </p:txBody>
        </p:sp>
        <p:sp>
          <p:nvSpPr>
            <p:cNvPr id="43033" name="AutoShape 25"/>
            <p:cNvSpPr>
              <a:spLocks noChangeArrowheads="1"/>
            </p:cNvSpPr>
            <p:nvPr/>
          </p:nvSpPr>
          <p:spPr bwMode="auto">
            <a:xfrm>
              <a:off x="2880" y="2024"/>
              <a:ext cx="409" cy="408"/>
            </a:xfrm>
            <a:custGeom>
              <a:avLst/>
              <a:gdLst>
                <a:gd name="G0" fmla="+- 4935 0 0"/>
                <a:gd name="G1" fmla="+- 21600 0 4935"/>
                <a:gd name="G2" fmla="+- 21600 0 4935"/>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935" y="10800"/>
                  </a:moveTo>
                  <a:cubicBezTo>
                    <a:pt x="4935" y="14039"/>
                    <a:pt x="7561" y="16665"/>
                    <a:pt x="10800" y="16665"/>
                  </a:cubicBezTo>
                  <a:cubicBezTo>
                    <a:pt x="14039" y="16665"/>
                    <a:pt x="16665" y="14039"/>
                    <a:pt x="16665" y="10800"/>
                  </a:cubicBezTo>
                  <a:cubicBezTo>
                    <a:pt x="16665" y="7561"/>
                    <a:pt x="14039" y="4935"/>
                    <a:pt x="10800" y="4935"/>
                  </a:cubicBezTo>
                  <a:cubicBezTo>
                    <a:pt x="7561" y="4935"/>
                    <a:pt x="4935" y="7561"/>
                    <a:pt x="4935" y="10800"/>
                  </a:cubicBezTo>
                  <a:close/>
                </a:path>
              </a:pathLst>
            </a:custGeom>
            <a:solidFill>
              <a:srgbClr val="FFCC99"/>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4" name="AutoShape 26"/>
            <p:cNvSpPr>
              <a:spLocks noChangeArrowheads="1"/>
            </p:cNvSpPr>
            <p:nvPr/>
          </p:nvSpPr>
          <p:spPr bwMode="auto">
            <a:xfrm>
              <a:off x="2880" y="2931"/>
              <a:ext cx="409" cy="408"/>
            </a:xfrm>
            <a:custGeom>
              <a:avLst/>
              <a:gdLst>
                <a:gd name="G0" fmla="+- 4935 0 0"/>
                <a:gd name="G1" fmla="+- 21600 0 4935"/>
                <a:gd name="G2" fmla="+- 21600 0 4935"/>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935" y="10800"/>
                  </a:moveTo>
                  <a:cubicBezTo>
                    <a:pt x="4935" y="14039"/>
                    <a:pt x="7561" y="16665"/>
                    <a:pt x="10800" y="16665"/>
                  </a:cubicBezTo>
                  <a:cubicBezTo>
                    <a:pt x="14039" y="16665"/>
                    <a:pt x="16665" y="14039"/>
                    <a:pt x="16665" y="10800"/>
                  </a:cubicBezTo>
                  <a:cubicBezTo>
                    <a:pt x="16665" y="7561"/>
                    <a:pt x="14039" y="4935"/>
                    <a:pt x="10800" y="4935"/>
                  </a:cubicBezTo>
                  <a:cubicBezTo>
                    <a:pt x="7561" y="4935"/>
                    <a:pt x="4935" y="7561"/>
                    <a:pt x="4935" y="10800"/>
                  </a:cubicBezTo>
                  <a:close/>
                </a:path>
              </a:pathLst>
            </a:custGeom>
            <a:solidFill>
              <a:srgbClr val="FFCC99"/>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5" name="Line 27"/>
            <p:cNvSpPr>
              <a:spLocks noChangeShapeType="1"/>
            </p:cNvSpPr>
            <p:nvPr/>
          </p:nvSpPr>
          <p:spPr bwMode="auto">
            <a:xfrm flipV="1">
              <a:off x="3288" y="2024"/>
              <a:ext cx="181" cy="91"/>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6" name="Line 28"/>
            <p:cNvSpPr>
              <a:spLocks noChangeShapeType="1"/>
            </p:cNvSpPr>
            <p:nvPr/>
          </p:nvSpPr>
          <p:spPr bwMode="auto">
            <a:xfrm flipH="1" flipV="1">
              <a:off x="3243" y="2387"/>
              <a:ext cx="226" cy="45"/>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7" name="AutoShape 29"/>
            <p:cNvSpPr>
              <a:spLocks noChangeArrowheads="1"/>
            </p:cNvSpPr>
            <p:nvPr/>
          </p:nvSpPr>
          <p:spPr bwMode="auto">
            <a:xfrm rot="5725832">
              <a:off x="2880" y="2024"/>
              <a:ext cx="408" cy="408"/>
            </a:xfrm>
            <a:custGeom>
              <a:avLst/>
              <a:gdLst>
                <a:gd name="G0" fmla="+- 5877 0 0"/>
                <a:gd name="G1" fmla="+- -8246696 0 0"/>
                <a:gd name="G2" fmla="+- 0 0 -8246696"/>
                <a:gd name="T0" fmla="*/ 0 256 1"/>
                <a:gd name="T1" fmla="*/ 180 256 1"/>
                <a:gd name="G3" fmla="+- -8246696 T0 T1"/>
                <a:gd name="T2" fmla="*/ 0 256 1"/>
                <a:gd name="T3" fmla="*/ 90 256 1"/>
                <a:gd name="G4" fmla="+- -8246696 T2 T3"/>
                <a:gd name="G5" fmla="*/ G4 2 1"/>
                <a:gd name="T4" fmla="*/ 90 256 1"/>
                <a:gd name="T5" fmla="*/ 0 256 1"/>
                <a:gd name="G6" fmla="+- -8246696 T4 T5"/>
                <a:gd name="G7" fmla="*/ G6 2 1"/>
                <a:gd name="G8" fmla="abs -8246696"/>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877"/>
                <a:gd name="G18" fmla="*/ 5877 1 2"/>
                <a:gd name="G19" fmla="+- G18 5400 0"/>
                <a:gd name="G20" fmla="cos G19 -8246696"/>
                <a:gd name="G21" fmla="sin G19 -8246696"/>
                <a:gd name="G22" fmla="+- G20 10800 0"/>
                <a:gd name="G23" fmla="+- G21 10800 0"/>
                <a:gd name="G24" fmla="+- 10800 0 G20"/>
                <a:gd name="G25" fmla="+- 5877 10800 0"/>
                <a:gd name="G26" fmla="?: G9 G17 G25"/>
                <a:gd name="G27" fmla="?: G9 0 21600"/>
                <a:gd name="G28" fmla="cos 10800 -8246696"/>
                <a:gd name="G29" fmla="sin 10800 -8246696"/>
                <a:gd name="G30" fmla="sin 5877 -8246696"/>
                <a:gd name="G31" fmla="+- G28 10800 0"/>
                <a:gd name="G32" fmla="+- G29 10800 0"/>
                <a:gd name="G33" fmla="+- G30 10800 0"/>
                <a:gd name="G34" fmla="?: G4 0 G31"/>
                <a:gd name="G35" fmla="?: -8246696 G34 0"/>
                <a:gd name="G36" fmla="?: G6 G35 G31"/>
                <a:gd name="G37" fmla="+- 21600 0 G36"/>
                <a:gd name="G38" fmla="?: G4 0 G33"/>
                <a:gd name="G39" fmla="?: -8246696 G38 G32"/>
                <a:gd name="G40" fmla="?: G6 G39 0"/>
                <a:gd name="G41" fmla="?: G4 G32 21600"/>
                <a:gd name="G42" fmla="?: G6 G41 G33"/>
                <a:gd name="T12" fmla="*/ 10800 w 21600"/>
                <a:gd name="T13" fmla="*/ 0 h 21600"/>
                <a:gd name="T14" fmla="*/ 5917 w 21600"/>
                <a:gd name="T15" fmla="*/ 4039 h 21600"/>
                <a:gd name="T16" fmla="*/ 10800 w 21600"/>
                <a:gd name="T17" fmla="*/ 4923 h 21600"/>
                <a:gd name="T18" fmla="*/ 15683 w 21600"/>
                <a:gd name="T19" fmla="*/ 4039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7359" y="6035"/>
                  </a:moveTo>
                  <a:cubicBezTo>
                    <a:pt x="8360" y="5312"/>
                    <a:pt x="9564" y="4922"/>
                    <a:pt x="10800" y="4923"/>
                  </a:cubicBezTo>
                  <a:cubicBezTo>
                    <a:pt x="12035" y="4923"/>
                    <a:pt x="13239" y="5312"/>
                    <a:pt x="14240" y="6035"/>
                  </a:cubicBezTo>
                  <a:lnTo>
                    <a:pt x="17122" y="2044"/>
                  </a:lnTo>
                  <a:cubicBezTo>
                    <a:pt x="15282" y="715"/>
                    <a:pt x="13070" y="-1"/>
                    <a:pt x="10799" y="0"/>
                  </a:cubicBezTo>
                  <a:cubicBezTo>
                    <a:pt x="8529" y="0"/>
                    <a:pt x="6317" y="715"/>
                    <a:pt x="4477" y="2044"/>
                  </a:cubicBezTo>
                  <a:close/>
                </a:path>
              </a:pathLst>
            </a:custGeom>
            <a:solidFill>
              <a:srgbClr val="FFFFFF"/>
            </a:solidFill>
            <a:ln w="9525" algn="ctr">
              <a:solidFill>
                <a:schemeClr val="tx1"/>
              </a:solidFill>
              <a:prstDash val="dash"/>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8" name="Text Box 30"/>
            <p:cNvSpPr txBox="1">
              <a:spLocks noChangeArrowheads="1"/>
            </p:cNvSpPr>
            <p:nvPr/>
          </p:nvSpPr>
          <p:spPr bwMode="auto">
            <a:xfrm>
              <a:off x="2517" y="3430"/>
              <a:ext cx="1270" cy="23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a:solidFill>
                    <a:srgbClr val="0000FF"/>
                  </a:solidFill>
                  <a:latin typeface="Times New Roman" panose="02020603050405020304" pitchFamily="18" charset="0"/>
                  <a:ea typeface="华文新魏" panose="02010800040101010101" pitchFamily="2" charset="-122"/>
                </a:rPr>
                <a:t>非占先操作系统</a:t>
              </a:r>
            </a:p>
          </p:txBody>
        </p:sp>
        <p:sp>
          <p:nvSpPr>
            <p:cNvPr id="43039" name="Text Box 31"/>
            <p:cNvSpPr txBox="1">
              <a:spLocks noChangeArrowheads="1"/>
            </p:cNvSpPr>
            <p:nvPr/>
          </p:nvSpPr>
          <p:spPr bwMode="auto">
            <a:xfrm>
              <a:off x="2471" y="2028"/>
              <a:ext cx="408" cy="4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a:latin typeface="Times New Roman" panose="02020603050405020304" pitchFamily="18" charset="0"/>
                  <a:ea typeface="华文新魏" panose="02010800040101010101" pitchFamily="2" charset="-122"/>
                </a:rPr>
                <a:t>任务</a:t>
              </a:r>
              <a:r>
                <a:rPr kumimoji="1" lang="en-US" altLang="zh-CN">
                  <a:solidFill>
                    <a:srgbClr val="FF0066"/>
                  </a:solidFill>
                  <a:latin typeface="Times New Roman" panose="02020603050405020304" pitchFamily="18" charset="0"/>
                  <a:ea typeface="华文新魏" panose="02010800040101010101" pitchFamily="2" charset="-122"/>
                </a:rPr>
                <a:t>A</a:t>
              </a:r>
            </a:p>
          </p:txBody>
        </p:sp>
        <p:sp>
          <p:nvSpPr>
            <p:cNvPr id="43040" name="Text Box 32"/>
            <p:cNvSpPr txBox="1">
              <a:spLocks noChangeArrowheads="1"/>
            </p:cNvSpPr>
            <p:nvPr/>
          </p:nvSpPr>
          <p:spPr bwMode="auto">
            <a:xfrm>
              <a:off x="2471" y="2478"/>
              <a:ext cx="408" cy="4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a:latin typeface="Times New Roman" panose="02020603050405020304" pitchFamily="18" charset="0"/>
                  <a:ea typeface="华文新魏" panose="02010800040101010101" pitchFamily="2" charset="-122"/>
                </a:rPr>
                <a:t>任务</a:t>
              </a:r>
              <a:r>
                <a:rPr kumimoji="1" lang="en-US" altLang="zh-CN">
                  <a:solidFill>
                    <a:srgbClr val="FF0066"/>
                  </a:solidFill>
                  <a:latin typeface="Times New Roman" panose="02020603050405020304" pitchFamily="18" charset="0"/>
                  <a:ea typeface="华文新魏" panose="02010800040101010101" pitchFamily="2" charset="-122"/>
                </a:rPr>
                <a:t>B</a:t>
              </a:r>
            </a:p>
          </p:txBody>
        </p:sp>
        <p:sp>
          <p:nvSpPr>
            <p:cNvPr id="43041" name="Text Box 33"/>
            <p:cNvSpPr txBox="1">
              <a:spLocks noChangeArrowheads="1"/>
            </p:cNvSpPr>
            <p:nvPr/>
          </p:nvSpPr>
          <p:spPr bwMode="auto">
            <a:xfrm>
              <a:off x="2471" y="2931"/>
              <a:ext cx="408" cy="4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a:latin typeface="Times New Roman" panose="02020603050405020304" pitchFamily="18" charset="0"/>
                  <a:ea typeface="华文新魏" panose="02010800040101010101" pitchFamily="2" charset="-122"/>
                </a:rPr>
                <a:t>任务</a:t>
              </a:r>
              <a:r>
                <a:rPr kumimoji="1" lang="en-US" altLang="zh-CN">
                  <a:solidFill>
                    <a:srgbClr val="FF0066"/>
                  </a:solidFill>
                  <a:latin typeface="Times New Roman" panose="02020603050405020304" pitchFamily="18" charset="0"/>
                  <a:ea typeface="华文新魏" panose="02010800040101010101" pitchFamily="2" charset="-122"/>
                </a:rPr>
                <a:t>C</a:t>
              </a:r>
            </a:p>
          </p:txBody>
        </p:sp>
      </p:grpSp>
      <p:grpSp>
        <p:nvGrpSpPr>
          <p:cNvPr id="43042" name="Group 34"/>
          <p:cNvGrpSpPr/>
          <p:nvPr/>
        </p:nvGrpSpPr>
        <p:grpSpPr bwMode="auto">
          <a:xfrm>
            <a:off x="7823201" y="2997200"/>
            <a:ext cx="2232025" cy="2952750"/>
            <a:chOff x="3878" y="2024"/>
            <a:chExt cx="1406" cy="1860"/>
          </a:xfrm>
        </p:grpSpPr>
        <p:sp>
          <p:nvSpPr>
            <p:cNvPr id="43043" name="AutoShape 35"/>
            <p:cNvSpPr>
              <a:spLocks noChangeArrowheads="1"/>
            </p:cNvSpPr>
            <p:nvPr/>
          </p:nvSpPr>
          <p:spPr bwMode="auto">
            <a:xfrm>
              <a:off x="3878" y="2024"/>
              <a:ext cx="1406" cy="1860"/>
            </a:xfrm>
            <a:prstGeom prst="roundRect">
              <a:avLst>
                <a:gd name="adj" fmla="val 4866"/>
              </a:avLst>
            </a:prstGeom>
            <a:solidFill>
              <a:srgbClr val="FFCCFF"/>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44" name="AutoShape 36"/>
            <p:cNvSpPr>
              <a:spLocks noChangeArrowheads="1"/>
            </p:cNvSpPr>
            <p:nvPr/>
          </p:nvSpPr>
          <p:spPr bwMode="auto">
            <a:xfrm>
              <a:off x="4287" y="2614"/>
              <a:ext cx="409" cy="408"/>
            </a:xfrm>
            <a:custGeom>
              <a:avLst/>
              <a:gdLst>
                <a:gd name="G0" fmla="+- 4935 0 0"/>
                <a:gd name="G1" fmla="+- 21600 0 4935"/>
                <a:gd name="G2" fmla="+- 21600 0 4935"/>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935" y="10800"/>
                  </a:moveTo>
                  <a:cubicBezTo>
                    <a:pt x="4935" y="14039"/>
                    <a:pt x="7561" y="16665"/>
                    <a:pt x="10800" y="16665"/>
                  </a:cubicBezTo>
                  <a:cubicBezTo>
                    <a:pt x="14039" y="16665"/>
                    <a:pt x="16665" y="14039"/>
                    <a:pt x="16665" y="10800"/>
                  </a:cubicBezTo>
                  <a:cubicBezTo>
                    <a:pt x="16665" y="7561"/>
                    <a:pt x="14039" y="4935"/>
                    <a:pt x="10800" y="4935"/>
                  </a:cubicBezTo>
                  <a:cubicBezTo>
                    <a:pt x="7561" y="4935"/>
                    <a:pt x="4935" y="7561"/>
                    <a:pt x="4935" y="10800"/>
                  </a:cubicBezTo>
                  <a:close/>
                </a:path>
              </a:pathLst>
            </a:custGeom>
            <a:solidFill>
              <a:srgbClr val="FFCC99"/>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45" name="Rectangle 37"/>
            <p:cNvSpPr>
              <a:spLocks noChangeArrowheads="1"/>
            </p:cNvSpPr>
            <p:nvPr/>
          </p:nvSpPr>
          <p:spPr bwMode="auto">
            <a:xfrm>
              <a:off x="4921" y="2341"/>
              <a:ext cx="272" cy="408"/>
            </a:xfrm>
            <a:prstGeom prst="rect">
              <a:avLst/>
            </a:prstGeom>
            <a:solidFill>
              <a:srgbClr val="CC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b="1">
                  <a:latin typeface="Times New Roman" panose="02020603050405020304" pitchFamily="18" charset="0"/>
                  <a:ea typeface="华文新魏" panose="02010800040101010101" pitchFamily="2" charset="-122"/>
                </a:rPr>
                <a:t>ISR</a:t>
              </a:r>
            </a:p>
          </p:txBody>
        </p:sp>
        <p:sp>
          <p:nvSpPr>
            <p:cNvPr id="43046" name="AutoShape 38"/>
            <p:cNvSpPr>
              <a:spLocks noChangeArrowheads="1"/>
            </p:cNvSpPr>
            <p:nvPr/>
          </p:nvSpPr>
          <p:spPr bwMode="auto">
            <a:xfrm>
              <a:off x="4287" y="2160"/>
              <a:ext cx="409" cy="408"/>
            </a:xfrm>
            <a:custGeom>
              <a:avLst/>
              <a:gdLst>
                <a:gd name="G0" fmla="+- 4935 0 0"/>
                <a:gd name="G1" fmla="+- 21600 0 4935"/>
                <a:gd name="G2" fmla="+- 21600 0 4935"/>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935" y="10800"/>
                  </a:moveTo>
                  <a:cubicBezTo>
                    <a:pt x="4935" y="14039"/>
                    <a:pt x="7561" y="16665"/>
                    <a:pt x="10800" y="16665"/>
                  </a:cubicBezTo>
                  <a:cubicBezTo>
                    <a:pt x="14039" y="16665"/>
                    <a:pt x="16665" y="14039"/>
                    <a:pt x="16665" y="10800"/>
                  </a:cubicBezTo>
                  <a:cubicBezTo>
                    <a:pt x="16665" y="7561"/>
                    <a:pt x="14039" y="4935"/>
                    <a:pt x="10800" y="4935"/>
                  </a:cubicBezTo>
                  <a:cubicBezTo>
                    <a:pt x="7561" y="4935"/>
                    <a:pt x="4935" y="7561"/>
                    <a:pt x="4935" y="10800"/>
                  </a:cubicBezTo>
                  <a:close/>
                </a:path>
              </a:pathLst>
            </a:custGeom>
            <a:solidFill>
              <a:srgbClr val="FFCC99"/>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47" name="AutoShape 39"/>
            <p:cNvSpPr>
              <a:spLocks noChangeArrowheads="1"/>
            </p:cNvSpPr>
            <p:nvPr/>
          </p:nvSpPr>
          <p:spPr bwMode="auto">
            <a:xfrm>
              <a:off x="4287" y="3067"/>
              <a:ext cx="409" cy="408"/>
            </a:xfrm>
            <a:custGeom>
              <a:avLst/>
              <a:gdLst>
                <a:gd name="G0" fmla="+- 4935 0 0"/>
                <a:gd name="G1" fmla="+- 21600 0 4935"/>
                <a:gd name="G2" fmla="+- 21600 0 4935"/>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935" y="10800"/>
                  </a:moveTo>
                  <a:cubicBezTo>
                    <a:pt x="4935" y="14039"/>
                    <a:pt x="7561" y="16665"/>
                    <a:pt x="10800" y="16665"/>
                  </a:cubicBezTo>
                  <a:cubicBezTo>
                    <a:pt x="14039" y="16665"/>
                    <a:pt x="16665" y="14039"/>
                    <a:pt x="16665" y="10800"/>
                  </a:cubicBezTo>
                  <a:cubicBezTo>
                    <a:pt x="16665" y="7561"/>
                    <a:pt x="14039" y="4935"/>
                    <a:pt x="10800" y="4935"/>
                  </a:cubicBezTo>
                  <a:cubicBezTo>
                    <a:pt x="7561" y="4935"/>
                    <a:pt x="4935" y="7561"/>
                    <a:pt x="4935" y="10800"/>
                  </a:cubicBezTo>
                  <a:close/>
                </a:path>
              </a:pathLst>
            </a:custGeom>
            <a:solidFill>
              <a:srgbClr val="FFCC99"/>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48" name="Line 40"/>
            <p:cNvSpPr>
              <a:spLocks noChangeShapeType="1"/>
            </p:cNvSpPr>
            <p:nvPr/>
          </p:nvSpPr>
          <p:spPr bwMode="auto">
            <a:xfrm>
              <a:off x="4694" y="2251"/>
              <a:ext cx="227" cy="9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49" name="Line 41"/>
            <p:cNvSpPr>
              <a:spLocks noChangeShapeType="1"/>
            </p:cNvSpPr>
            <p:nvPr/>
          </p:nvSpPr>
          <p:spPr bwMode="auto">
            <a:xfrm flipH="1">
              <a:off x="4694" y="2750"/>
              <a:ext cx="182" cy="9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0" name="Text Box 42"/>
            <p:cNvSpPr txBox="1">
              <a:spLocks noChangeArrowheads="1"/>
            </p:cNvSpPr>
            <p:nvPr/>
          </p:nvSpPr>
          <p:spPr bwMode="auto">
            <a:xfrm>
              <a:off x="3923" y="3566"/>
              <a:ext cx="1270" cy="23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a:solidFill>
                    <a:srgbClr val="0000FF"/>
                  </a:solidFill>
                  <a:latin typeface="Times New Roman" panose="02020603050405020304" pitchFamily="18" charset="0"/>
                  <a:ea typeface="华文新魏" panose="02010800040101010101" pitchFamily="2" charset="-122"/>
                </a:rPr>
                <a:t>占先操作系统</a:t>
              </a:r>
            </a:p>
          </p:txBody>
        </p:sp>
        <p:sp>
          <p:nvSpPr>
            <p:cNvPr id="43051" name="Text Box 43"/>
            <p:cNvSpPr txBox="1">
              <a:spLocks noChangeArrowheads="1"/>
            </p:cNvSpPr>
            <p:nvPr/>
          </p:nvSpPr>
          <p:spPr bwMode="auto">
            <a:xfrm>
              <a:off x="3878" y="2164"/>
              <a:ext cx="408" cy="4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a:latin typeface="Times New Roman" panose="02020603050405020304" pitchFamily="18" charset="0"/>
                  <a:ea typeface="华文新魏" panose="02010800040101010101" pitchFamily="2" charset="-122"/>
                </a:rPr>
                <a:t>任务</a:t>
              </a:r>
              <a:r>
                <a:rPr kumimoji="1" lang="en-US" altLang="zh-CN">
                  <a:solidFill>
                    <a:srgbClr val="FF0066"/>
                  </a:solidFill>
                  <a:latin typeface="Times New Roman" panose="02020603050405020304" pitchFamily="18" charset="0"/>
                  <a:ea typeface="华文新魏" panose="02010800040101010101" pitchFamily="2" charset="-122"/>
                </a:rPr>
                <a:t>A</a:t>
              </a:r>
            </a:p>
          </p:txBody>
        </p:sp>
        <p:sp>
          <p:nvSpPr>
            <p:cNvPr id="43052" name="Text Box 44"/>
            <p:cNvSpPr txBox="1">
              <a:spLocks noChangeArrowheads="1"/>
            </p:cNvSpPr>
            <p:nvPr/>
          </p:nvSpPr>
          <p:spPr bwMode="auto">
            <a:xfrm>
              <a:off x="3878" y="2614"/>
              <a:ext cx="408" cy="4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a:latin typeface="Times New Roman" panose="02020603050405020304" pitchFamily="18" charset="0"/>
                  <a:ea typeface="华文新魏" panose="02010800040101010101" pitchFamily="2" charset="-122"/>
                </a:rPr>
                <a:t>任务</a:t>
              </a:r>
              <a:r>
                <a:rPr kumimoji="1" lang="en-US" altLang="zh-CN">
                  <a:solidFill>
                    <a:srgbClr val="FF0066"/>
                  </a:solidFill>
                  <a:latin typeface="Times New Roman" panose="02020603050405020304" pitchFamily="18" charset="0"/>
                  <a:ea typeface="华文新魏" panose="02010800040101010101" pitchFamily="2" charset="-122"/>
                </a:rPr>
                <a:t>B</a:t>
              </a:r>
            </a:p>
          </p:txBody>
        </p:sp>
        <p:sp>
          <p:nvSpPr>
            <p:cNvPr id="43053" name="Text Box 45"/>
            <p:cNvSpPr txBox="1">
              <a:spLocks noChangeArrowheads="1"/>
            </p:cNvSpPr>
            <p:nvPr/>
          </p:nvSpPr>
          <p:spPr bwMode="auto">
            <a:xfrm>
              <a:off x="3878" y="3067"/>
              <a:ext cx="408" cy="4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a:latin typeface="Times New Roman" panose="02020603050405020304" pitchFamily="18" charset="0"/>
                  <a:ea typeface="华文新魏" panose="02010800040101010101" pitchFamily="2" charset="-122"/>
                </a:rPr>
                <a:t>任务</a:t>
              </a:r>
              <a:r>
                <a:rPr kumimoji="1" lang="en-US" altLang="zh-CN">
                  <a:solidFill>
                    <a:srgbClr val="FF0066"/>
                  </a:solidFill>
                  <a:latin typeface="Times New Roman" panose="02020603050405020304" pitchFamily="18" charset="0"/>
                  <a:ea typeface="华文新魏" panose="02010800040101010101" pitchFamily="2" charset="-122"/>
                </a:rPr>
                <a:t>C</a:t>
              </a:r>
            </a:p>
          </p:txBody>
        </p:sp>
      </p:gr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3010"/>
                                        </p:tgtEl>
                                        <p:attrNameLst>
                                          <p:attrName>style.visibility</p:attrName>
                                        </p:attrNameLst>
                                      </p:cBhvr>
                                      <p:to>
                                        <p:strVal val="visible"/>
                                      </p:to>
                                    </p:set>
                                    <p:anim calcmode="lin" valueType="num">
                                      <p:cBhvr additive="base">
                                        <p:cTn id="7" dur="500" fill="hold"/>
                                        <p:tgtEl>
                                          <p:spTgt spid="43010"/>
                                        </p:tgtEl>
                                        <p:attrNameLst>
                                          <p:attrName>ppt_x</p:attrName>
                                        </p:attrNameLst>
                                      </p:cBhvr>
                                      <p:tavLst>
                                        <p:tav tm="0">
                                          <p:val>
                                            <p:strVal val="0-#ppt_w/2"/>
                                          </p:val>
                                        </p:tav>
                                        <p:tav tm="100000">
                                          <p:val>
                                            <p:strVal val="#ppt_x"/>
                                          </p:val>
                                        </p:tav>
                                      </p:tavLst>
                                    </p:anim>
                                    <p:anim calcmode="lin" valueType="num">
                                      <p:cBhvr additive="base">
                                        <p:cTn id="8" dur="500" fill="hold"/>
                                        <p:tgtEl>
                                          <p:spTgt spid="430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1" presetClass="entr" presetSubtype="4" fill="hold" nodeType="afterEffect">
                                  <p:stCondLst>
                                    <p:cond delay="0"/>
                                  </p:stCondLst>
                                  <p:childTnLst>
                                    <p:set>
                                      <p:cBhvr>
                                        <p:cTn id="11" dur="1" fill="hold">
                                          <p:stCondLst>
                                            <p:cond delay="0"/>
                                          </p:stCondLst>
                                        </p:cTn>
                                        <p:tgtEl>
                                          <p:spTgt spid="43021"/>
                                        </p:tgtEl>
                                        <p:attrNameLst>
                                          <p:attrName>style.visibility</p:attrName>
                                        </p:attrNameLst>
                                      </p:cBhvr>
                                      <p:to>
                                        <p:strVal val="visible"/>
                                      </p:to>
                                    </p:set>
                                    <p:animEffect transition="in" filter="wheel(4)">
                                      <p:cBhvr>
                                        <p:cTn id="12" dur="500"/>
                                        <p:tgtEl>
                                          <p:spTgt spid="43021"/>
                                        </p:tgtEl>
                                      </p:cBhvr>
                                    </p:animEffect>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43020"/>
                                        </p:tgtEl>
                                        <p:attrNameLst>
                                          <p:attrName>style.visibility</p:attrName>
                                        </p:attrNameLst>
                                      </p:cBhvr>
                                      <p:to>
                                        <p:strVal val="visible"/>
                                      </p:to>
                                    </p:set>
                                  </p:childTnLst>
                                </p:cTn>
                              </p:par>
                            </p:childTnLst>
                          </p:cTn>
                        </p:par>
                        <p:par>
                          <p:cTn id="16" fill="hold">
                            <p:stCondLst>
                              <p:cond delay="1000"/>
                            </p:stCondLst>
                            <p:childTnLst>
                              <p:par>
                                <p:cTn id="17" presetID="22" presetClass="entr" presetSubtype="2" fill="hold" nodeType="afterEffect">
                                  <p:stCondLst>
                                    <p:cond delay="0"/>
                                  </p:stCondLst>
                                  <p:childTnLst>
                                    <p:set>
                                      <p:cBhvr>
                                        <p:cTn id="18" dur="1" fill="hold">
                                          <p:stCondLst>
                                            <p:cond delay="0"/>
                                          </p:stCondLst>
                                        </p:cTn>
                                        <p:tgtEl>
                                          <p:spTgt spid="43016"/>
                                        </p:tgtEl>
                                        <p:attrNameLst>
                                          <p:attrName>style.visibility</p:attrName>
                                        </p:attrNameLst>
                                      </p:cBhvr>
                                      <p:to>
                                        <p:strVal val="visible"/>
                                      </p:to>
                                    </p:set>
                                    <p:animEffect transition="in" filter="wipe(right)">
                                      <p:cBhvr>
                                        <p:cTn id="19" dur="500"/>
                                        <p:tgtEl>
                                          <p:spTgt spid="43016"/>
                                        </p:tgtEl>
                                      </p:cBhvr>
                                    </p:animEffect>
                                  </p:childTnLst>
                                </p:cTn>
                              </p:par>
                            </p:childTnLst>
                          </p:cTn>
                        </p:par>
                        <p:par>
                          <p:cTn id="20" fill="hold">
                            <p:stCondLst>
                              <p:cond delay="1500"/>
                            </p:stCondLst>
                            <p:childTnLst>
                              <p:par>
                                <p:cTn id="21" presetID="12" presetClass="entr" presetSubtype="8" fill="hold" grpId="0" nodeType="afterEffect">
                                  <p:stCondLst>
                                    <p:cond delay="0"/>
                                  </p:stCondLst>
                                  <p:childTnLst>
                                    <p:set>
                                      <p:cBhvr>
                                        <p:cTn id="22" dur="1" fill="hold">
                                          <p:stCondLst>
                                            <p:cond delay="0"/>
                                          </p:stCondLst>
                                        </p:cTn>
                                        <p:tgtEl>
                                          <p:spTgt spid="43019"/>
                                        </p:tgtEl>
                                        <p:attrNameLst>
                                          <p:attrName>style.visibility</p:attrName>
                                        </p:attrNameLst>
                                      </p:cBhvr>
                                      <p:to>
                                        <p:strVal val="visible"/>
                                      </p:to>
                                    </p:set>
                                    <p:animEffect transition="in" filter="slide(fromLeft)">
                                      <p:cBhvr>
                                        <p:cTn id="23" dur="500"/>
                                        <p:tgtEl>
                                          <p:spTgt spid="43019"/>
                                        </p:tgtEl>
                                      </p:cBhvr>
                                    </p:animEffect>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43029"/>
                                        </p:tgtEl>
                                        <p:attrNameLst>
                                          <p:attrName>style.visibility</p:attrName>
                                        </p:attrNameLst>
                                      </p:cBhvr>
                                      <p:to>
                                        <p:strVal val="visible"/>
                                      </p:to>
                                    </p:set>
                                    <p:anim calcmode="lin" valueType="num">
                                      <p:cBhvr additive="base">
                                        <p:cTn id="27" dur="500" fill="hold"/>
                                        <p:tgtEl>
                                          <p:spTgt spid="43029"/>
                                        </p:tgtEl>
                                        <p:attrNameLst>
                                          <p:attrName>ppt_x</p:attrName>
                                        </p:attrNameLst>
                                      </p:cBhvr>
                                      <p:tavLst>
                                        <p:tav tm="0">
                                          <p:val>
                                            <p:strVal val="1+#ppt_w/2"/>
                                          </p:val>
                                        </p:tav>
                                        <p:tav tm="100000">
                                          <p:val>
                                            <p:strVal val="#ppt_x"/>
                                          </p:val>
                                        </p:tav>
                                      </p:tavLst>
                                    </p:anim>
                                    <p:anim calcmode="lin" valueType="num">
                                      <p:cBhvr additive="base">
                                        <p:cTn id="28" dur="500" fill="hold"/>
                                        <p:tgtEl>
                                          <p:spTgt spid="43029"/>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nodeType="afterEffect">
                                  <p:stCondLst>
                                    <p:cond delay="0"/>
                                  </p:stCondLst>
                                  <p:childTnLst>
                                    <p:set>
                                      <p:cBhvr>
                                        <p:cTn id="31" dur="1" fill="hold">
                                          <p:stCondLst>
                                            <p:cond delay="0"/>
                                          </p:stCondLst>
                                        </p:cTn>
                                        <p:tgtEl>
                                          <p:spTgt spid="43042"/>
                                        </p:tgtEl>
                                        <p:attrNameLst>
                                          <p:attrName>style.visibility</p:attrName>
                                        </p:attrNameLst>
                                      </p:cBhvr>
                                      <p:to>
                                        <p:strVal val="visible"/>
                                      </p:to>
                                    </p:set>
                                    <p:anim calcmode="lin" valueType="num">
                                      <p:cBhvr additive="base">
                                        <p:cTn id="32" dur="500" fill="hold"/>
                                        <p:tgtEl>
                                          <p:spTgt spid="43042"/>
                                        </p:tgtEl>
                                        <p:attrNameLst>
                                          <p:attrName>ppt_x</p:attrName>
                                        </p:attrNameLst>
                                      </p:cBhvr>
                                      <p:tavLst>
                                        <p:tav tm="0">
                                          <p:val>
                                            <p:strVal val="1+#ppt_w/2"/>
                                          </p:val>
                                        </p:tav>
                                        <p:tav tm="100000">
                                          <p:val>
                                            <p:strVal val="#ppt_x"/>
                                          </p:val>
                                        </p:tav>
                                      </p:tavLst>
                                    </p:anim>
                                    <p:anim calcmode="lin" valueType="num">
                                      <p:cBhvr additive="base">
                                        <p:cTn id="33" dur="500" fill="hold"/>
                                        <p:tgtEl>
                                          <p:spTgt spid="430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9" grpId="0" animBg="1"/>
      <p:bldP spid="43020" grpId="0" animBg="1"/>
    </p:bldLst>
  </p:timing>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5" name="Rectangle 3"/>
          <p:cNvSpPr>
            <a:spLocks noGrp="1" noChangeArrowheads="1"/>
          </p:cNvSpPr>
          <p:nvPr>
            <p:ph idx="1"/>
          </p:nvPr>
        </p:nvSpPr>
        <p:spPr>
          <a:xfrm>
            <a:off x="1135039" y="1354541"/>
            <a:ext cx="3429000" cy="669925"/>
          </a:xfrm>
          <a:noFill/>
        </p:spPr>
        <p:txBody>
          <a:bodyPr/>
          <a:lstStyle/>
          <a:p>
            <a:r>
              <a:rPr lang="zh-CN" altLang="en-US"/>
              <a:t>基本概念</a:t>
            </a:r>
          </a:p>
        </p:txBody>
      </p:sp>
      <p:sp>
        <p:nvSpPr>
          <p:cNvPr id="44036" name="Text Box 4"/>
          <p:cNvSpPr txBox="1">
            <a:spLocks noChangeArrowheads="1"/>
          </p:cNvSpPr>
          <p:nvPr/>
        </p:nvSpPr>
        <p:spPr bwMode="auto">
          <a:xfrm>
            <a:off x="968991" y="2605893"/>
            <a:ext cx="9840036"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32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3200" dirty="0">
                <a:latin typeface="Times New Roman" panose="02020603050405020304" pitchFamily="18" charset="0"/>
                <a:ea typeface="华文新魏" panose="02010800040101010101" pitchFamily="2" charset="-122"/>
              </a:rPr>
              <a:t>时钟节拍是特定的</a:t>
            </a:r>
            <a:r>
              <a:rPr kumimoji="1" lang="zh-CN" altLang="en-US" sz="3200" dirty="0">
                <a:solidFill>
                  <a:srgbClr val="FF0000"/>
                </a:solidFill>
                <a:latin typeface="Times New Roman" panose="02020603050405020304" pitchFamily="18" charset="0"/>
                <a:ea typeface="华文新魏" panose="02010800040101010101" pitchFamily="2" charset="-122"/>
              </a:rPr>
              <a:t>周期性中断</a:t>
            </a:r>
            <a:r>
              <a:rPr kumimoji="1" lang="zh-CN" altLang="en-US" sz="3200" dirty="0">
                <a:latin typeface="Times New Roman" panose="02020603050405020304" pitchFamily="18" charset="0"/>
                <a:ea typeface="华文新魏" panose="02010800040101010101" pitchFamily="2" charset="-122"/>
              </a:rPr>
              <a:t>。这个中断可以看作是系统心脏的脉动。中断之间的时间间隔取决于</a:t>
            </a:r>
            <a:r>
              <a:rPr kumimoji="1" lang="zh-CN" altLang="en-US" sz="3200" dirty="0">
                <a:solidFill>
                  <a:srgbClr val="FF0000"/>
                </a:solidFill>
                <a:latin typeface="Times New Roman" panose="02020603050405020304" pitchFamily="18" charset="0"/>
                <a:ea typeface="华文新魏" panose="02010800040101010101" pitchFamily="2" charset="-122"/>
              </a:rPr>
              <a:t>不同应用</a:t>
            </a:r>
            <a:r>
              <a:rPr kumimoji="1" lang="zh-CN" altLang="en-US" sz="3200" dirty="0">
                <a:latin typeface="Times New Roman" panose="02020603050405020304" pitchFamily="18" charset="0"/>
                <a:ea typeface="华文新魏" panose="02010800040101010101" pitchFamily="2" charset="-122"/>
              </a:rPr>
              <a:t>，一般在</a:t>
            </a:r>
            <a:r>
              <a:rPr kumimoji="1" lang="en-US" altLang="zh-CN" sz="3200" dirty="0">
                <a:latin typeface="Times New Roman" panose="02020603050405020304" pitchFamily="18" charset="0"/>
                <a:ea typeface="华文新魏" panose="02010800040101010101" pitchFamily="2" charset="-122"/>
              </a:rPr>
              <a:t>10ms</a:t>
            </a:r>
            <a:r>
              <a:rPr kumimoji="1" lang="zh-CN" altLang="en-US" sz="3200" dirty="0">
                <a:latin typeface="Times New Roman" panose="02020603050405020304" pitchFamily="18" charset="0"/>
                <a:ea typeface="华文新魏" panose="02010800040101010101" pitchFamily="2" charset="-122"/>
              </a:rPr>
              <a:t>到</a:t>
            </a:r>
            <a:r>
              <a:rPr kumimoji="1" lang="en-US" altLang="zh-CN" sz="3200" dirty="0">
                <a:latin typeface="Times New Roman" panose="02020603050405020304" pitchFamily="18" charset="0"/>
                <a:ea typeface="华文新魏" panose="02010800040101010101" pitchFamily="2" charset="-122"/>
              </a:rPr>
              <a:t>200ms</a:t>
            </a:r>
            <a:r>
              <a:rPr kumimoji="1" lang="zh-CN" altLang="en-US" sz="3200" dirty="0">
                <a:latin typeface="Times New Roman" panose="02020603050405020304" pitchFamily="18" charset="0"/>
                <a:ea typeface="华文新魏" panose="02010800040101010101" pitchFamily="2" charset="-122"/>
              </a:rPr>
              <a:t>之间。时钟的节拍式中断使得内核可以将</a:t>
            </a:r>
            <a:r>
              <a:rPr kumimoji="1" lang="zh-CN" altLang="en-US" sz="3200" dirty="0">
                <a:solidFill>
                  <a:srgbClr val="0070C0"/>
                </a:solidFill>
                <a:latin typeface="Times New Roman" panose="02020603050405020304" pitchFamily="18" charset="0"/>
                <a:ea typeface="华文新魏" panose="02010800040101010101" pitchFamily="2" charset="-122"/>
              </a:rPr>
              <a:t>任务延时</a:t>
            </a:r>
            <a:r>
              <a:rPr kumimoji="1" lang="zh-CN" altLang="en-US" sz="3200" dirty="0">
                <a:latin typeface="Times New Roman" panose="02020603050405020304" pitchFamily="18" charset="0"/>
                <a:ea typeface="华文新魏" panose="02010800040101010101" pitchFamily="2" charset="-122"/>
              </a:rPr>
              <a:t>若干个整数时钟节拍，以及当任务等待事件发生时，提供等待</a:t>
            </a:r>
            <a:r>
              <a:rPr kumimoji="1" lang="zh-CN" altLang="en-US" sz="3200" dirty="0">
                <a:solidFill>
                  <a:srgbClr val="00B050"/>
                </a:solidFill>
                <a:latin typeface="Times New Roman" panose="02020603050405020304" pitchFamily="18" charset="0"/>
                <a:ea typeface="华文新魏" panose="02010800040101010101" pitchFamily="2" charset="-122"/>
              </a:rPr>
              <a:t>超时的依据</a:t>
            </a:r>
            <a:r>
              <a:rPr kumimoji="1" lang="zh-CN" altLang="en-US" sz="3200" dirty="0">
                <a:latin typeface="Times New Roman" panose="02020603050405020304" pitchFamily="18" charset="0"/>
                <a:ea typeface="华文新魏" panose="02010800040101010101" pitchFamily="2" charset="-122"/>
              </a:rPr>
              <a:t>。时钟节拍率</a:t>
            </a:r>
            <a:r>
              <a:rPr kumimoji="1" lang="zh-CN" altLang="en-US" sz="3200" dirty="0">
                <a:solidFill>
                  <a:srgbClr val="0070C0"/>
                </a:solidFill>
                <a:latin typeface="Times New Roman" panose="02020603050405020304" pitchFamily="18" charset="0"/>
                <a:ea typeface="华文新魏" panose="02010800040101010101" pitchFamily="2" charset="-122"/>
              </a:rPr>
              <a:t>越快</a:t>
            </a:r>
            <a:r>
              <a:rPr kumimoji="1" lang="zh-CN" altLang="en-US" sz="3200" dirty="0">
                <a:latin typeface="Times New Roman" panose="02020603050405020304" pitchFamily="18" charset="0"/>
                <a:ea typeface="华文新魏" panose="02010800040101010101" pitchFamily="2" charset="-122"/>
              </a:rPr>
              <a:t>，系统的</a:t>
            </a:r>
            <a:r>
              <a:rPr kumimoji="1" lang="zh-CN" altLang="en-US" sz="3200" dirty="0">
                <a:solidFill>
                  <a:srgbClr val="0070C0"/>
                </a:solidFill>
                <a:latin typeface="Times New Roman" panose="02020603050405020304" pitchFamily="18" charset="0"/>
                <a:ea typeface="华文新魏" panose="02010800040101010101" pitchFamily="2" charset="-122"/>
              </a:rPr>
              <a:t>额外开销就越大</a:t>
            </a:r>
            <a:r>
              <a:rPr kumimoji="1" lang="zh-CN" altLang="en-US" sz="3200" dirty="0">
                <a:latin typeface="Times New Roman" panose="02020603050405020304" pitchFamily="18" charset="0"/>
                <a:ea typeface="华文新魏" panose="02010800040101010101" pitchFamily="2" charset="-122"/>
              </a:rPr>
              <a:t>。</a:t>
            </a:r>
          </a:p>
        </p:txBody>
      </p:sp>
      <p:sp>
        <p:nvSpPr>
          <p:cNvPr id="44037" name="Text Box 5"/>
          <p:cNvSpPr txBox="1">
            <a:spLocks noChangeArrowheads="1"/>
          </p:cNvSpPr>
          <p:nvPr/>
        </p:nvSpPr>
        <p:spPr bwMode="auto">
          <a:xfrm>
            <a:off x="3521053" y="1789515"/>
            <a:ext cx="410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anose="02020603050405020304" pitchFamily="18" charset="0"/>
              </a:rPr>
              <a:t>——</a:t>
            </a:r>
            <a:r>
              <a:rPr kumimoji="1" lang="zh-CN" altLang="en-US" sz="2400">
                <a:solidFill>
                  <a:srgbClr val="0000FF"/>
                </a:solidFill>
                <a:latin typeface="Times New Roman" panose="02020603050405020304" pitchFamily="18" charset="0"/>
                <a:ea typeface="华文新魏" panose="02010800040101010101" pitchFamily="2" charset="-122"/>
              </a:rPr>
              <a:t>时钟节拍</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44037"/>
                                        </p:tgtEl>
                                        <p:attrNameLst>
                                          <p:attrName>style.visibility</p:attrName>
                                        </p:attrNameLst>
                                      </p:cBhvr>
                                      <p:to>
                                        <p:strVal val="visible"/>
                                      </p:to>
                                    </p:set>
                                    <p:anim calcmode="discrete" valueType="clr">
                                      <p:cBhvr override="childStyle">
                                        <p:cTn id="7" dur="80"/>
                                        <p:tgtEl>
                                          <p:spTgt spid="44037"/>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4037"/>
                                        </p:tgtEl>
                                        <p:attrNameLst>
                                          <p:attrName>fillcolor</p:attrName>
                                        </p:attrNameLst>
                                      </p:cBhvr>
                                      <p:tavLst>
                                        <p:tav tm="0">
                                          <p:val>
                                            <p:clrVal>
                                              <a:schemeClr val="accent2"/>
                                            </p:clrVal>
                                          </p:val>
                                        </p:tav>
                                        <p:tav tm="50000">
                                          <p:val>
                                            <p:clrVal>
                                              <a:schemeClr val="hlink"/>
                                            </p:clrVal>
                                          </p:val>
                                        </p:tav>
                                      </p:tavLst>
                                    </p:anim>
                                    <p:set>
                                      <p:cBhvr>
                                        <p:cTn id="9" dur="80"/>
                                        <p:tgtEl>
                                          <p:spTgt spid="44037"/>
                                        </p:tgtEl>
                                        <p:attrNameLst>
                                          <p:attrName>fill.type</p:attrName>
                                        </p:attrNameLst>
                                      </p:cBhvr>
                                      <p:to>
                                        <p:strVal val="solid"/>
                                      </p:to>
                                    </p:set>
                                  </p:childTnLst>
                                </p:cTn>
                              </p:par>
                            </p:childTnLst>
                          </p:cTn>
                        </p:par>
                        <p:par>
                          <p:cTn id="10" fill="hold">
                            <p:stCondLst>
                              <p:cond delay="280"/>
                            </p:stCondLst>
                            <p:childTnLst>
                              <p:par>
                                <p:cTn id="11" presetID="12" presetClass="entr" presetSubtype="4" fill="hold" grpId="0" nodeType="afterEffect">
                                  <p:stCondLst>
                                    <p:cond delay="0"/>
                                  </p:stCondLst>
                                  <p:childTnLst>
                                    <p:set>
                                      <p:cBhvr>
                                        <p:cTn id="12" dur="1" fill="hold">
                                          <p:stCondLst>
                                            <p:cond delay="0"/>
                                          </p:stCondLst>
                                        </p:cTn>
                                        <p:tgtEl>
                                          <p:spTgt spid="44036"/>
                                        </p:tgtEl>
                                        <p:attrNameLst>
                                          <p:attrName>style.visibility</p:attrName>
                                        </p:attrNameLst>
                                      </p:cBhvr>
                                      <p:to>
                                        <p:strVal val="visible"/>
                                      </p:to>
                                    </p:set>
                                    <p:animEffect transition="in" filter="slide(fromBottom)">
                                      <p:cBhvr>
                                        <p:cTn id="13" dur="500"/>
                                        <p:tgtEl>
                                          <p:spTgt spid="44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6" grpId="0"/>
      <p:bldP spid="44037" grpId="0"/>
    </p:bldLst>
  </p:timing>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59" name="Rectangle 3"/>
          <p:cNvSpPr>
            <a:spLocks noGrp="1" noChangeArrowheads="1"/>
          </p:cNvSpPr>
          <p:nvPr>
            <p:ph idx="1"/>
          </p:nvPr>
        </p:nvSpPr>
        <p:spPr>
          <a:xfrm>
            <a:off x="1025857" y="1292224"/>
            <a:ext cx="7240588" cy="669925"/>
          </a:xfrm>
          <a:noFill/>
        </p:spPr>
        <p:txBody>
          <a:bodyPr/>
          <a:lstStyle/>
          <a:p>
            <a:r>
              <a:rPr lang="zh-CN" altLang="en-US" dirty="0"/>
              <a:t>使用实时操作系统的必要性</a:t>
            </a:r>
          </a:p>
        </p:txBody>
      </p:sp>
      <p:sp>
        <p:nvSpPr>
          <p:cNvPr id="45060" name="Text Box 4"/>
          <p:cNvSpPr txBox="1">
            <a:spLocks noChangeArrowheads="1"/>
          </p:cNvSpPr>
          <p:nvPr/>
        </p:nvSpPr>
        <p:spPr bwMode="auto">
          <a:xfrm>
            <a:off x="1122528" y="2111373"/>
            <a:ext cx="9863920" cy="3516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8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2800" dirty="0">
                <a:latin typeface="Times New Roman" panose="02020603050405020304" pitchFamily="18" charset="0"/>
                <a:ea typeface="华文新魏" panose="02010800040101010101" pitchFamily="2" charset="-122"/>
              </a:rPr>
              <a:t>嵌入式实时操作系统在目前的嵌入式应用中用得越来越广泛，尤其在功能复杂、系统庞大的应用中显得愈来愈重要。在嵌入式应用中，只有把</a:t>
            </a:r>
            <a:r>
              <a:rPr kumimoji="1" lang="en-US" altLang="zh-CN" sz="2800" dirty="0">
                <a:latin typeface="Times New Roman" panose="02020603050405020304" pitchFamily="18" charset="0"/>
                <a:ea typeface="华文新魏" panose="02010800040101010101" pitchFamily="2" charset="-122"/>
              </a:rPr>
              <a:t>CPU</a:t>
            </a:r>
            <a:r>
              <a:rPr kumimoji="1" lang="zh-CN" altLang="en-US" sz="2800" dirty="0">
                <a:latin typeface="Times New Roman" panose="02020603050405020304" pitchFamily="18" charset="0"/>
                <a:ea typeface="华文新魏" panose="02010800040101010101" pitchFamily="2" charset="-122"/>
              </a:rPr>
              <a:t>嵌入到系统中，同时又把操作系统嵌入进去，才是真正的计算机嵌入式应用。使用实时操作系统主要有以下几个因素：</a:t>
            </a:r>
          </a:p>
          <a:p>
            <a:endParaRPr kumimoji="1" lang="zh-CN" altLang="en-US" sz="1050" dirty="0">
              <a:latin typeface="Times New Roman" panose="02020603050405020304" pitchFamily="18" charset="0"/>
              <a:ea typeface="华文新魏" panose="02010800040101010101" pitchFamily="2" charset="-122"/>
            </a:endParaRPr>
          </a:p>
          <a:p>
            <a:pPr lvl="1">
              <a:buClr>
                <a:srgbClr val="0000FF"/>
              </a:buClr>
              <a:buFont typeface="Wingdings" panose="05000000000000000000" pitchFamily="2" charset="2"/>
              <a:buChar char="§"/>
            </a:pPr>
            <a:r>
              <a:rPr kumimoji="1" lang="zh-CN" altLang="en-US" sz="2400" dirty="0">
                <a:latin typeface="Times New Roman" panose="02020603050405020304" pitchFamily="18" charset="0"/>
                <a:ea typeface="华文新魏" panose="02010800040101010101" pitchFamily="2" charset="-122"/>
              </a:rPr>
              <a:t>嵌入式实时操作系统提高了</a:t>
            </a:r>
            <a:r>
              <a:rPr kumimoji="1" lang="zh-CN" altLang="en-US" sz="2400" dirty="0">
                <a:solidFill>
                  <a:srgbClr val="0070C0"/>
                </a:solidFill>
                <a:latin typeface="Times New Roman" panose="02020603050405020304" pitchFamily="18" charset="0"/>
                <a:ea typeface="华文新魏" panose="02010800040101010101" pitchFamily="2" charset="-122"/>
              </a:rPr>
              <a:t>系统的可靠性</a:t>
            </a:r>
            <a:r>
              <a:rPr kumimoji="1" lang="zh-CN" altLang="en-US" sz="2400" dirty="0">
                <a:latin typeface="Times New Roman" panose="02020603050405020304" pitchFamily="18" charset="0"/>
                <a:ea typeface="华文新魏" panose="02010800040101010101" pitchFamily="2" charset="-122"/>
              </a:rPr>
              <a:t>。 </a:t>
            </a:r>
          </a:p>
          <a:p>
            <a:pPr lvl="1">
              <a:buClr>
                <a:srgbClr val="0000FF"/>
              </a:buClr>
              <a:buFont typeface="Wingdings" panose="05000000000000000000" pitchFamily="2" charset="2"/>
              <a:buChar char="§"/>
            </a:pPr>
            <a:r>
              <a:rPr kumimoji="1" lang="zh-CN" altLang="en-US" sz="2400" dirty="0">
                <a:latin typeface="Times New Roman" panose="02020603050405020304" pitchFamily="18" charset="0"/>
                <a:ea typeface="华文新魏" panose="02010800040101010101" pitchFamily="2" charset="-122"/>
              </a:rPr>
              <a:t>提高了开发效率，</a:t>
            </a:r>
            <a:r>
              <a:rPr kumimoji="1" lang="zh-CN" altLang="en-US" sz="2400" dirty="0">
                <a:solidFill>
                  <a:srgbClr val="00B050"/>
                </a:solidFill>
                <a:latin typeface="Times New Roman" panose="02020603050405020304" pitchFamily="18" charset="0"/>
                <a:ea typeface="华文新魏" panose="02010800040101010101" pitchFamily="2" charset="-122"/>
              </a:rPr>
              <a:t>缩短</a:t>
            </a:r>
            <a:r>
              <a:rPr kumimoji="1" lang="zh-CN" altLang="en-US" sz="2400" dirty="0">
                <a:latin typeface="Times New Roman" panose="02020603050405020304" pitchFamily="18" charset="0"/>
                <a:ea typeface="华文新魏" panose="02010800040101010101" pitchFamily="2" charset="-122"/>
              </a:rPr>
              <a:t>了</a:t>
            </a:r>
            <a:r>
              <a:rPr kumimoji="1" lang="zh-CN" altLang="en-US" sz="2400" dirty="0">
                <a:solidFill>
                  <a:srgbClr val="FF0000"/>
                </a:solidFill>
                <a:latin typeface="Times New Roman" panose="02020603050405020304" pitchFamily="18" charset="0"/>
                <a:ea typeface="华文新魏" panose="02010800040101010101" pitchFamily="2" charset="-122"/>
              </a:rPr>
              <a:t>开发周期</a:t>
            </a:r>
            <a:r>
              <a:rPr kumimoji="1" lang="zh-CN" altLang="en-US" sz="2400" dirty="0">
                <a:latin typeface="Times New Roman" panose="02020603050405020304" pitchFamily="18" charset="0"/>
                <a:ea typeface="华文新魏" panose="02010800040101010101" pitchFamily="2" charset="-122"/>
              </a:rPr>
              <a:t>。 </a:t>
            </a:r>
          </a:p>
          <a:p>
            <a:pPr lvl="1">
              <a:buClr>
                <a:srgbClr val="0000FF"/>
              </a:buClr>
              <a:buFont typeface="Wingdings" panose="05000000000000000000" pitchFamily="2" charset="2"/>
              <a:buChar char="§"/>
            </a:pPr>
            <a:r>
              <a:rPr kumimoji="1" lang="zh-CN" altLang="en-US" sz="2400" dirty="0">
                <a:latin typeface="Times New Roman" panose="02020603050405020304" pitchFamily="18" charset="0"/>
                <a:ea typeface="华文新魏" panose="02010800040101010101" pitchFamily="2" charset="-122"/>
              </a:rPr>
              <a:t>嵌入式实时操作系统充分发挥了</a:t>
            </a:r>
            <a:r>
              <a:rPr kumimoji="1" lang="en-US" altLang="zh-CN" sz="2400" dirty="0">
                <a:latin typeface="Times New Roman" panose="02020603050405020304" pitchFamily="18" charset="0"/>
                <a:ea typeface="华文新魏" panose="02010800040101010101" pitchFamily="2" charset="-122"/>
              </a:rPr>
              <a:t>32</a:t>
            </a:r>
            <a:r>
              <a:rPr kumimoji="1" lang="zh-CN" altLang="en-US" sz="2400" dirty="0">
                <a:latin typeface="Times New Roman" panose="02020603050405020304" pitchFamily="18" charset="0"/>
                <a:ea typeface="华文新魏" panose="02010800040101010101" pitchFamily="2" charset="-122"/>
              </a:rPr>
              <a:t>位</a:t>
            </a:r>
            <a:r>
              <a:rPr kumimoji="1" lang="en-US" altLang="zh-CN" sz="2400" dirty="0">
                <a:latin typeface="Times New Roman" panose="02020603050405020304" pitchFamily="18" charset="0"/>
                <a:ea typeface="华文新魏" panose="02010800040101010101" pitchFamily="2" charset="-122"/>
              </a:rPr>
              <a:t>CPU</a:t>
            </a:r>
            <a:r>
              <a:rPr kumimoji="1" lang="zh-CN" altLang="en-US" sz="2400" dirty="0">
                <a:latin typeface="Times New Roman" panose="02020603050405020304" pitchFamily="18" charset="0"/>
                <a:ea typeface="华文新魏" panose="02010800040101010101" pitchFamily="2" charset="-122"/>
              </a:rPr>
              <a:t>的多任务潜力。</a:t>
            </a:r>
            <a:r>
              <a:rPr kumimoji="1" lang="zh-CN" altLang="en-US" dirty="0">
                <a:latin typeface="Times New Roman" panose="02020603050405020304" pitchFamily="18" charset="0"/>
                <a:ea typeface="华文新魏" panose="02010800040101010101" pitchFamily="2" charset="-122"/>
              </a:rPr>
              <a:t> </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anim calcmode="lin" valueType="num">
                                      <p:cBhvr additive="base">
                                        <p:cTn id="7" dur="500" fill="hold"/>
                                        <p:tgtEl>
                                          <p:spTgt spid="4505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5059">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7" presetClass="entr" presetSubtype="0" fill="hold" grpId="0" nodeType="afterEffect">
                                  <p:stCondLst>
                                    <p:cond delay="0"/>
                                  </p:stCondLst>
                                  <p:childTnLst>
                                    <p:set>
                                      <p:cBhvr>
                                        <p:cTn id="11" dur="1" fill="hold">
                                          <p:stCondLst>
                                            <p:cond delay="0"/>
                                          </p:stCondLst>
                                        </p:cTn>
                                        <p:tgtEl>
                                          <p:spTgt spid="45060"/>
                                        </p:tgtEl>
                                        <p:attrNameLst>
                                          <p:attrName>style.visibility</p:attrName>
                                        </p:attrNameLst>
                                      </p:cBhvr>
                                      <p:to>
                                        <p:strVal val="visible"/>
                                      </p:to>
                                    </p:set>
                                    <p:animEffect transition="in" filter="fade">
                                      <p:cBhvr>
                                        <p:cTn id="12" dur="1000"/>
                                        <p:tgtEl>
                                          <p:spTgt spid="45060"/>
                                        </p:tgtEl>
                                      </p:cBhvr>
                                    </p:animEffect>
                                    <p:anim calcmode="lin" valueType="num">
                                      <p:cBhvr>
                                        <p:cTn id="13" dur="1000" fill="hold"/>
                                        <p:tgtEl>
                                          <p:spTgt spid="45060"/>
                                        </p:tgtEl>
                                        <p:attrNameLst>
                                          <p:attrName>ppt_x</p:attrName>
                                        </p:attrNameLst>
                                      </p:cBhvr>
                                      <p:tavLst>
                                        <p:tav tm="0">
                                          <p:val>
                                            <p:strVal val="#ppt_x"/>
                                          </p:val>
                                        </p:tav>
                                        <p:tav tm="100000">
                                          <p:val>
                                            <p:strVal val="#ppt_x"/>
                                          </p:val>
                                        </p:tav>
                                      </p:tavLst>
                                    </p:anim>
                                    <p:anim calcmode="lin" valueType="num">
                                      <p:cBhvr>
                                        <p:cTn id="14" dur="900" decel="100000" fill="hold"/>
                                        <p:tgtEl>
                                          <p:spTgt spid="45060"/>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4506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build="p"/>
      <p:bldP spid="45060" grpId="0"/>
    </p:bldLst>
  </p:timing>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3" name="Rectangle 3"/>
          <p:cNvSpPr>
            <a:spLocks noGrp="1" noChangeArrowheads="1"/>
          </p:cNvSpPr>
          <p:nvPr>
            <p:ph idx="1"/>
          </p:nvPr>
        </p:nvSpPr>
        <p:spPr>
          <a:xfrm>
            <a:off x="1025857" y="1292224"/>
            <a:ext cx="7240588" cy="669925"/>
          </a:xfrm>
          <a:noFill/>
        </p:spPr>
        <p:txBody>
          <a:bodyPr/>
          <a:lstStyle/>
          <a:p>
            <a:r>
              <a:rPr lang="zh-CN" altLang="en-US"/>
              <a:t>实时操作系统的优缺点</a:t>
            </a:r>
          </a:p>
        </p:txBody>
      </p:sp>
      <p:sp>
        <p:nvSpPr>
          <p:cNvPr id="46084" name="Text Box 4"/>
          <p:cNvSpPr txBox="1">
            <a:spLocks noChangeArrowheads="1"/>
          </p:cNvSpPr>
          <p:nvPr/>
        </p:nvSpPr>
        <p:spPr bwMode="auto">
          <a:xfrm>
            <a:off x="1025857" y="2111373"/>
            <a:ext cx="10260842" cy="370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8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28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优点</a:t>
            </a:r>
            <a:r>
              <a:rPr kumimoji="1" lang="zh-CN" altLang="en-US" sz="2800" dirty="0">
                <a:latin typeface="Times New Roman" panose="02020603050405020304" pitchFamily="18" charset="0"/>
                <a:ea typeface="华文新魏" panose="02010800040101010101" pitchFamily="2" charset="-122"/>
              </a:rPr>
              <a:t>：在嵌入式实时操作系统环境下开发实时应用程序使</a:t>
            </a:r>
            <a:r>
              <a:rPr kumimoji="1" lang="zh-CN" altLang="en-US" sz="2800" dirty="0">
                <a:solidFill>
                  <a:srgbClr val="FF0000"/>
                </a:solidFill>
                <a:latin typeface="Times New Roman" panose="02020603050405020304" pitchFamily="18" charset="0"/>
                <a:ea typeface="华文新魏" panose="02010800040101010101" pitchFamily="2" charset="-122"/>
              </a:rPr>
              <a:t>程序的设计和扩展变得容易</a:t>
            </a:r>
            <a:r>
              <a:rPr kumimoji="1" lang="zh-CN" altLang="en-US" sz="2800" dirty="0">
                <a:latin typeface="Times New Roman" panose="02020603050405020304" pitchFamily="18" charset="0"/>
                <a:ea typeface="华文新魏" panose="02010800040101010101" pitchFamily="2" charset="-122"/>
              </a:rPr>
              <a:t>，不需要大的改动就可以增加新的功能。通过将应用程序分割成若干独立的任务模块，使应用程序的设计过程大为</a:t>
            </a:r>
            <a:r>
              <a:rPr kumimoji="1" lang="zh-CN" altLang="en-US" sz="2800" dirty="0">
                <a:solidFill>
                  <a:srgbClr val="0070C0"/>
                </a:solidFill>
                <a:latin typeface="Times New Roman" panose="02020603050405020304" pitchFamily="18" charset="0"/>
                <a:ea typeface="华文新魏" panose="02010800040101010101" pitchFamily="2" charset="-122"/>
              </a:rPr>
              <a:t>简化</a:t>
            </a:r>
            <a:r>
              <a:rPr kumimoji="1" lang="zh-CN" altLang="en-US" sz="2800" dirty="0">
                <a:latin typeface="Times New Roman" panose="02020603050405020304" pitchFamily="18" charset="0"/>
                <a:ea typeface="华文新魏" panose="02010800040101010101" pitchFamily="2" charset="-122"/>
              </a:rPr>
              <a:t>；而且对实时性要求苛刻的事件都得到了快速、可靠的处理。通过有效的系统服务，嵌入式实时操作系统使得</a:t>
            </a:r>
            <a:r>
              <a:rPr kumimoji="1" lang="zh-CN" altLang="en-US" sz="2800" dirty="0">
                <a:solidFill>
                  <a:srgbClr val="00B050"/>
                </a:solidFill>
                <a:latin typeface="Times New Roman" panose="02020603050405020304" pitchFamily="18" charset="0"/>
                <a:ea typeface="华文新魏" panose="02010800040101010101" pitchFamily="2" charset="-122"/>
              </a:rPr>
              <a:t>系统资源</a:t>
            </a:r>
            <a:r>
              <a:rPr kumimoji="1" lang="zh-CN" altLang="en-US" sz="2800" dirty="0">
                <a:latin typeface="Times New Roman" panose="02020603050405020304" pitchFamily="18" charset="0"/>
                <a:ea typeface="华文新魏" panose="02010800040101010101" pitchFamily="2" charset="-122"/>
              </a:rPr>
              <a:t>得到更好的利用。</a:t>
            </a:r>
          </a:p>
          <a:p>
            <a:endParaRPr kumimoji="1" lang="zh-CN" altLang="en-US" sz="1050" dirty="0">
              <a:latin typeface="Times New Roman" panose="02020603050405020304" pitchFamily="18" charset="0"/>
              <a:ea typeface="华文新魏" panose="02010800040101010101" pitchFamily="2" charset="-122"/>
            </a:endParaRPr>
          </a:p>
          <a:p>
            <a:r>
              <a:rPr kumimoji="1" lang="zh-CN" altLang="en-US" sz="28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缺点</a:t>
            </a:r>
            <a:r>
              <a:rPr kumimoji="1" lang="zh-CN" altLang="en-US" sz="2800" dirty="0">
                <a:latin typeface="Times New Roman" panose="02020603050405020304" pitchFamily="18" charset="0"/>
                <a:ea typeface="华文新魏" panose="02010800040101010101" pitchFamily="2" charset="-122"/>
              </a:rPr>
              <a:t>：但是，使用嵌入式实时操作系统还需要</a:t>
            </a:r>
            <a:r>
              <a:rPr kumimoji="1" lang="zh-CN" altLang="en-US" sz="2800" dirty="0">
                <a:solidFill>
                  <a:srgbClr val="00B050"/>
                </a:solidFill>
                <a:latin typeface="Times New Roman" panose="02020603050405020304" pitchFamily="18" charset="0"/>
                <a:ea typeface="华文新魏" panose="02010800040101010101" pitchFamily="2" charset="-122"/>
              </a:rPr>
              <a:t>额外的</a:t>
            </a:r>
            <a:r>
              <a:rPr kumimoji="1" lang="en-US" altLang="zh-CN" sz="2800" dirty="0">
                <a:solidFill>
                  <a:srgbClr val="00B050"/>
                </a:solidFill>
                <a:latin typeface="Times New Roman" panose="02020603050405020304" pitchFamily="18" charset="0"/>
                <a:ea typeface="华文新魏" panose="02010800040101010101" pitchFamily="2" charset="-122"/>
              </a:rPr>
              <a:t>ROM/RAM</a:t>
            </a:r>
            <a:r>
              <a:rPr kumimoji="1" lang="zh-CN" altLang="en-US" sz="2800" dirty="0">
                <a:solidFill>
                  <a:srgbClr val="00B050"/>
                </a:solidFill>
                <a:latin typeface="Times New Roman" panose="02020603050405020304" pitchFamily="18" charset="0"/>
                <a:ea typeface="华文新魏" panose="02010800040101010101" pitchFamily="2" charset="-122"/>
              </a:rPr>
              <a:t>开销</a:t>
            </a:r>
            <a:r>
              <a:rPr kumimoji="1" lang="zh-CN" altLang="en-US" sz="2800" dirty="0">
                <a:latin typeface="Times New Roman" panose="02020603050405020304" pitchFamily="18" charset="0"/>
                <a:ea typeface="华文新魏" panose="02010800040101010101" pitchFamily="2" charset="-122"/>
              </a:rPr>
              <a:t>，</a:t>
            </a:r>
            <a:r>
              <a:rPr kumimoji="1" lang="en-US" altLang="zh-CN" sz="2800" dirty="0">
                <a:latin typeface="Times New Roman" panose="02020603050405020304" pitchFamily="18" charset="0"/>
                <a:ea typeface="华文新魏" panose="02010800040101010101" pitchFamily="2" charset="-122"/>
              </a:rPr>
              <a:t>2~5%</a:t>
            </a:r>
            <a:r>
              <a:rPr kumimoji="1" lang="zh-CN" altLang="en-US" sz="2800" dirty="0">
                <a:latin typeface="Times New Roman" panose="02020603050405020304" pitchFamily="18" charset="0"/>
                <a:ea typeface="华文新魏" panose="02010800040101010101" pitchFamily="2" charset="-122"/>
              </a:rPr>
              <a:t>的</a:t>
            </a:r>
            <a:r>
              <a:rPr kumimoji="1" lang="en-US" altLang="zh-CN" sz="2800" dirty="0">
                <a:latin typeface="Times New Roman" panose="02020603050405020304" pitchFamily="18" charset="0"/>
                <a:ea typeface="华文新魏" panose="02010800040101010101" pitchFamily="2" charset="-122"/>
              </a:rPr>
              <a:t>CPU</a:t>
            </a:r>
            <a:r>
              <a:rPr kumimoji="1" lang="zh-CN" altLang="en-US" sz="2800" dirty="0">
                <a:latin typeface="Times New Roman" panose="02020603050405020304" pitchFamily="18" charset="0"/>
                <a:ea typeface="华文新魏" panose="02010800040101010101" pitchFamily="2" charset="-122"/>
              </a:rPr>
              <a:t>额外负荷，以及内核的费用。 </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anim calcmode="lin" valueType="num">
                                      <p:cBhvr additive="base">
                                        <p:cTn id="7" dur="500" fill="hold"/>
                                        <p:tgtEl>
                                          <p:spTgt spid="4608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608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7" presetClass="entr" presetSubtype="0" fill="hold" grpId="0" nodeType="afterEffect">
                                  <p:stCondLst>
                                    <p:cond delay="0"/>
                                  </p:stCondLst>
                                  <p:childTnLst>
                                    <p:set>
                                      <p:cBhvr>
                                        <p:cTn id="11" dur="1" fill="hold">
                                          <p:stCondLst>
                                            <p:cond delay="0"/>
                                          </p:stCondLst>
                                        </p:cTn>
                                        <p:tgtEl>
                                          <p:spTgt spid="46084"/>
                                        </p:tgtEl>
                                        <p:attrNameLst>
                                          <p:attrName>style.visibility</p:attrName>
                                        </p:attrNameLst>
                                      </p:cBhvr>
                                      <p:to>
                                        <p:strVal val="visible"/>
                                      </p:to>
                                    </p:set>
                                    <p:animEffect transition="in" filter="fade">
                                      <p:cBhvr>
                                        <p:cTn id="12" dur="1000"/>
                                        <p:tgtEl>
                                          <p:spTgt spid="46084"/>
                                        </p:tgtEl>
                                      </p:cBhvr>
                                    </p:animEffect>
                                    <p:anim calcmode="lin" valueType="num">
                                      <p:cBhvr>
                                        <p:cTn id="13" dur="1000" fill="hold"/>
                                        <p:tgtEl>
                                          <p:spTgt spid="46084"/>
                                        </p:tgtEl>
                                        <p:attrNameLst>
                                          <p:attrName>ppt_x</p:attrName>
                                        </p:attrNameLst>
                                      </p:cBhvr>
                                      <p:tavLst>
                                        <p:tav tm="0">
                                          <p:val>
                                            <p:strVal val="#ppt_x"/>
                                          </p:val>
                                        </p:tav>
                                        <p:tav tm="100000">
                                          <p:val>
                                            <p:strVal val="#ppt_x"/>
                                          </p:val>
                                        </p:tav>
                                      </p:tavLst>
                                    </p:anim>
                                    <p:anim calcmode="lin" valueType="num">
                                      <p:cBhvr>
                                        <p:cTn id="14" dur="900" decel="100000" fill="hold"/>
                                        <p:tgtEl>
                                          <p:spTgt spid="46084"/>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4608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build="p"/>
      <p:bldP spid="46084" grpId="0"/>
    </p:bld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6" name="Text Box 2"/>
          <p:cNvSpPr txBox="1">
            <a:spLocks noChangeArrowheads="1"/>
          </p:cNvSpPr>
          <p:nvPr/>
        </p:nvSpPr>
        <p:spPr bwMode="auto">
          <a:xfrm>
            <a:off x="999697" y="2693978"/>
            <a:ext cx="10368887"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3200" dirty="0">
                <a:latin typeface="Times New Roman" panose="02020603050405020304" pitchFamily="18" charset="0"/>
                <a:ea typeface="华文新魏" panose="02010800040101010101" pitchFamily="2" charset="-122"/>
              </a:rPr>
              <a:t>        </a:t>
            </a:r>
            <a:r>
              <a:rPr kumimoji="1" lang="en-US" altLang="zh-CN" sz="3200" dirty="0" err="1">
                <a:latin typeface="Times New Roman" panose="02020603050405020304" pitchFamily="18" charset="0"/>
                <a:ea typeface="华文新魏" panose="02010800040101010101" pitchFamily="2" charset="-122"/>
              </a:rPr>
              <a:t>uClinux</a:t>
            </a:r>
            <a:r>
              <a:rPr kumimoji="1" lang="zh-CN" altLang="en-US" sz="3200" dirty="0">
                <a:latin typeface="Times New Roman" panose="02020603050405020304" pitchFamily="18" charset="0"/>
                <a:ea typeface="华文新魏" panose="02010800040101010101" pitchFamily="2" charset="-122"/>
              </a:rPr>
              <a:t>是一个完全符合</a:t>
            </a:r>
            <a:r>
              <a:rPr kumimoji="1" lang="en-US" altLang="zh-CN" sz="3200" dirty="0">
                <a:latin typeface="Times New Roman" panose="02020603050405020304" pitchFamily="18" charset="0"/>
                <a:ea typeface="华文新魏" panose="02010800040101010101" pitchFamily="2" charset="-122"/>
              </a:rPr>
              <a:t>GNU/GPL</a:t>
            </a:r>
            <a:r>
              <a:rPr kumimoji="1" lang="zh-CN" altLang="en-US" sz="3200" dirty="0">
                <a:latin typeface="Times New Roman" panose="02020603050405020304" pitchFamily="18" charset="0"/>
                <a:ea typeface="华文新魏" panose="02010800040101010101" pitchFamily="2" charset="-122"/>
              </a:rPr>
              <a:t>公约的操作系统，完全开放代码。</a:t>
            </a:r>
            <a:r>
              <a:rPr kumimoji="1" lang="en-US" altLang="zh-CN" sz="3200" dirty="0" err="1">
                <a:latin typeface="Times New Roman" panose="02020603050405020304" pitchFamily="18" charset="0"/>
                <a:ea typeface="华文新魏" panose="02010800040101010101" pitchFamily="2" charset="-122"/>
              </a:rPr>
              <a:t>uClinux</a:t>
            </a:r>
            <a:r>
              <a:rPr kumimoji="1" lang="zh-CN" altLang="en-US" sz="3200" dirty="0">
                <a:latin typeface="Times New Roman" panose="02020603050405020304" pitchFamily="18" charset="0"/>
                <a:ea typeface="华文新魏" panose="02010800040101010101" pitchFamily="2" charset="-122"/>
              </a:rPr>
              <a:t>从</a:t>
            </a:r>
            <a:r>
              <a:rPr kumimoji="1" lang="en-US" altLang="zh-CN" sz="3200" dirty="0">
                <a:latin typeface="Times New Roman" panose="02020603050405020304" pitchFamily="18" charset="0"/>
                <a:ea typeface="华文新魏" panose="02010800040101010101" pitchFamily="2" charset="-122"/>
              </a:rPr>
              <a:t>Linux 2.0/2.4</a:t>
            </a:r>
            <a:r>
              <a:rPr kumimoji="1" lang="zh-CN" altLang="en-US" sz="3200" dirty="0">
                <a:latin typeface="Times New Roman" panose="02020603050405020304" pitchFamily="18" charset="0"/>
                <a:ea typeface="华文新魏" panose="02010800040101010101" pitchFamily="2" charset="-122"/>
              </a:rPr>
              <a:t>内核派生而来，沿袭了主流</a:t>
            </a:r>
            <a:r>
              <a:rPr kumimoji="1" lang="en-US" altLang="zh-CN" sz="3200" dirty="0">
                <a:latin typeface="Times New Roman" panose="02020603050405020304" pitchFamily="18" charset="0"/>
                <a:ea typeface="华文新魏" panose="02010800040101010101" pitchFamily="2" charset="-122"/>
              </a:rPr>
              <a:t>Linux</a:t>
            </a:r>
            <a:r>
              <a:rPr kumimoji="1" lang="zh-CN" altLang="en-US" sz="3200" dirty="0">
                <a:latin typeface="Times New Roman" panose="02020603050405020304" pitchFamily="18" charset="0"/>
                <a:ea typeface="华文新魏" panose="02010800040101010101" pitchFamily="2" charset="-122"/>
              </a:rPr>
              <a:t>的绝大部分特性。它保留了</a:t>
            </a:r>
            <a:r>
              <a:rPr kumimoji="1" lang="en-US" altLang="zh-CN" sz="3200" dirty="0">
                <a:latin typeface="Times New Roman" panose="02020603050405020304" pitchFamily="18" charset="0"/>
                <a:ea typeface="华文新魏" panose="02010800040101010101" pitchFamily="2" charset="-122"/>
              </a:rPr>
              <a:t>Linux</a:t>
            </a:r>
            <a:r>
              <a:rPr kumimoji="1" lang="zh-CN" altLang="en-US" sz="3200" dirty="0">
                <a:latin typeface="Times New Roman" panose="02020603050405020304" pitchFamily="18" charset="0"/>
                <a:ea typeface="华文新魏" panose="02010800040101010101" pitchFamily="2" charset="-122"/>
              </a:rPr>
              <a:t>的大部分优点：</a:t>
            </a:r>
            <a:r>
              <a:rPr kumimoji="1" lang="zh-CN" altLang="en-US" sz="3200" dirty="0">
                <a:solidFill>
                  <a:srgbClr val="0066FF"/>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稳定、良好的移植性、优秀的网络功能、完备的对各种文件系统的支持、以及标准丰富的</a:t>
            </a:r>
            <a:r>
              <a:rPr kumimoji="1" lang="en-US" altLang="zh-CN" sz="3200" dirty="0">
                <a:solidFill>
                  <a:srgbClr val="0066FF"/>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API</a:t>
            </a:r>
            <a:r>
              <a:rPr kumimoji="1" lang="zh-CN" altLang="en-US" sz="3200" dirty="0">
                <a:solidFill>
                  <a:srgbClr val="0066FF"/>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等</a:t>
            </a:r>
            <a:r>
              <a:rPr kumimoji="1" lang="zh-CN" altLang="en-US" sz="3200" dirty="0">
                <a:latin typeface="Times New Roman" panose="02020603050405020304" pitchFamily="18" charset="0"/>
                <a:ea typeface="华文新魏" panose="02010800040101010101" pitchFamily="2" charset="-122"/>
              </a:rPr>
              <a:t>。 </a:t>
            </a:r>
          </a:p>
        </p:txBody>
      </p:sp>
      <p:sp>
        <p:nvSpPr>
          <p:cNvPr id="47108" name="Rectangle 4"/>
          <p:cNvSpPr>
            <a:spLocks noGrp="1" noChangeArrowheads="1"/>
          </p:cNvSpPr>
          <p:nvPr>
            <p:ph idx="1"/>
          </p:nvPr>
        </p:nvSpPr>
        <p:spPr>
          <a:xfrm>
            <a:off x="1981200" y="1600201"/>
            <a:ext cx="7240588" cy="669925"/>
          </a:xfrm>
          <a:noFill/>
        </p:spPr>
        <p:txBody>
          <a:bodyPr/>
          <a:lstStyle/>
          <a:p>
            <a:r>
              <a:rPr lang="zh-CN" altLang="en-US"/>
              <a:t>常见的嵌入式操作系统</a:t>
            </a:r>
          </a:p>
        </p:txBody>
      </p:sp>
      <p:sp>
        <p:nvSpPr>
          <p:cNvPr id="47109" name="Text Box 5"/>
          <p:cNvSpPr txBox="1">
            <a:spLocks noChangeArrowheads="1"/>
          </p:cNvSpPr>
          <p:nvPr/>
        </p:nvSpPr>
        <p:spPr bwMode="auto">
          <a:xfrm>
            <a:off x="6743701" y="2035175"/>
            <a:ext cx="2881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anose="02020603050405020304" pitchFamily="18" charset="0"/>
              </a:rPr>
              <a:t>——</a:t>
            </a:r>
            <a:r>
              <a:rPr kumimoji="1" lang="zh-CN" altLang="en-US" sz="2400">
                <a:solidFill>
                  <a:srgbClr val="0000FF"/>
                </a:solidFill>
                <a:latin typeface="Times New Roman" panose="02020603050405020304" pitchFamily="18" charset="0"/>
                <a:ea typeface="华文新魏" panose="02010800040101010101" pitchFamily="2" charset="-122"/>
              </a:rPr>
              <a:t>嵌入式</a:t>
            </a:r>
            <a:r>
              <a:rPr kumimoji="1" lang="en-US" altLang="zh-CN" sz="2400">
                <a:solidFill>
                  <a:srgbClr val="0000FF"/>
                </a:solidFill>
                <a:latin typeface="Times New Roman" panose="02020603050405020304" pitchFamily="18" charset="0"/>
                <a:ea typeface="华文新魏" panose="02010800040101010101" pitchFamily="2" charset="-122"/>
              </a:rPr>
              <a:t>Linux</a:t>
            </a:r>
          </a:p>
        </p:txBody>
      </p:sp>
      <p:grpSp>
        <p:nvGrpSpPr>
          <p:cNvPr id="47110" name="Group 6"/>
          <p:cNvGrpSpPr/>
          <p:nvPr/>
        </p:nvGrpSpPr>
        <p:grpSpPr bwMode="auto">
          <a:xfrm>
            <a:off x="4943475" y="3059113"/>
            <a:ext cx="2232025" cy="2089150"/>
            <a:chOff x="2608" y="2069"/>
            <a:chExt cx="1406" cy="1316"/>
          </a:xfrm>
        </p:grpSpPr>
        <p:sp>
          <p:nvSpPr>
            <p:cNvPr id="47111" name="AutoShape 7"/>
            <p:cNvSpPr>
              <a:spLocks noChangeArrowheads="1"/>
            </p:cNvSpPr>
            <p:nvPr/>
          </p:nvSpPr>
          <p:spPr bwMode="auto">
            <a:xfrm>
              <a:off x="2608" y="2069"/>
              <a:ext cx="1406" cy="1316"/>
            </a:xfrm>
            <a:prstGeom prst="roundRect">
              <a:avLst>
                <a:gd name="adj" fmla="val 5620"/>
              </a:avLst>
            </a:prstGeom>
            <a:solidFill>
              <a:schemeClr val="bg1"/>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7112" name="Picture 8" descr="Linux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3" y="2115"/>
              <a:ext cx="1316" cy="1231"/>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47109"/>
                                        </p:tgtEl>
                                        <p:attrNameLst>
                                          <p:attrName>style.visibility</p:attrName>
                                        </p:attrNameLst>
                                      </p:cBhvr>
                                      <p:to>
                                        <p:strVal val="visible"/>
                                      </p:to>
                                    </p:set>
                                    <p:anim calcmode="discrete" valueType="clr">
                                      <p:cBhvr override="childStyle">
                                        <p:cTn id="7" dur="80"/>
                                        <p:tgtEl>
                                          <p:spTgt spid="47109"/>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7109"/>
                                        </p:tgtEl>
                                        <p:attrNameLst>
                                          <p:attrName>fillcolor</p:attrName>
                                        </p:attrNameLst>
                                      </p:cBhvr>
                                      <p:tavLst>
                                        <p:tav tm="0">
                                          <p:val>
                                            <p:clrVal>
                                              <a:schemeClr val="accent2"/>
                                            </p:clrVal>
                                          </p:val>
                                        </p:tav>
                                        <p:tav tm="50000">
                                          <p:val>
                                            <p:clrVal>
                                              <a:schemeClr val="hlink"/>
                                            </p:clrVal>
                                          </p:val>
                                        </p:tav>
                                      </p:tavLst>
                                    </p:anim>
                                    <p:set>
                                      <p:cBhvr>
                                        <p:cTn id="9" dur="80"/>
                                        <p:tgtEl>
                                          <p:spTgt spid="47109"/>
                                        </p:tgtEl>
                                        <p:attrNameLst>
                                          <p:attrName>fill.type</p:attrName>
                                        </p:attrNameLst>
                                      </p:cBhvr>
                                      <p:to>
                                        <p:strVal val="solid"/>
                                      </p:to>
                                    </p:set>
                                  </p:childTnLst>
                                </p:cTn>
                              </p:par>
                            </p:childTnLst>
                          </p:cTn>
                        </p:par>
                        <p:par>
                          <p:cTn id="10" fill="hold">
                            <p:stCondLst>
                              <p:cond delay="439"/>
                            </p:stCondLst>
                            <p:childTnLst>
                              <p:par>
                                <p:cTn id="11" presetID="2" presetClass="entr" presetSubtype="2" fill="hold" grpId="0" nodeType="afterEffect">
                                  <p:stCondLst>
                                    <p:cond delay="0"/>
                                  </p:stCondLst>
                                  <p:childTnLst>
                                    <p:set>
                                      <p:cBhvr>
                                        <p:cTn id="12" dur="1" fill="hold">
                                          <p:stCondLst>
                                            <p:cond delay="0"/>
                                          </p:stCondLst>
                                        </p:cTn>
                                        <p:tgtEl>
                                          <p:spTgt spid="47106"/>
                                        </p:tgtEl>
                                        <p:attrNameLst>
                                          <p:attrName>style.visibility</p:attrName>
                                        </p:attrNameLst>
                                      </p:cBhvr>
                                      <p:to>
                                        <p:strVal val="visible"/>
                                      </p:to>
                                    </p:set>
                                    <p:anim calcmode="lin" valueType="num">
                                      <p:cBhvr additive="base">
                                        <p:cTn id="13" dur="500" fill="hold"/>
                                        <p:tgtEl>
                                          <p:spTgt spid="47106"/>
                                        </p:tgtEl>
                                        <p:attrNameLst>
                                          <p:attrName>ppt_x</p:attrName>
                                        </p:attrNameLst>
                                      </p:cBhvr>
                                      <p:tavLst>
                                        <p:tav tm="0">
                                          <p:val>
                                            <p:strVal val="1+#ppt_w/2"/>
                                          </p:val>
                                        </p:tav>
                                        <p:tav tm="100000">
                                          <p:val>
                                            <p:strVal val="#ppt_x"/>
                                          </p:val>
                                        </p:tav>
                                      </p:tavLst>
                                    </p:anim>
                                    <p:anim calcmode="lin" valueType="num">
                                      <p:cBhvr additive="base">
                                        <p:cTn id="14" dur="500" fill="hold"/>
                                        <p:tgtEl>
                                          <p:spTgt spid="4710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0" presetClass="entr" presetSubtype="0" fill="hold" nodeType="clickEffect">
                                  <p:stCondLst>
                                    <p:cond delay="0"/>
                                  </p:stCondLst>
                                  <p:childTnLst>
                                    <p:set>
                                      <p:cBhvr>
                                        <p:cTn id="18" dur="1" fill="hold">
                                          <p:stCondLst>
                                            <p:cond delay="0"/>
                                          </p:stCondLst>
                                        </p:cTn>
                                        <p:tgtEl>
                                          <p:spTgt spid="47110"/>
                                        </p:tgtEl>
                                        <p:attrNameLst>
                                          <p:attrName>style.visibility</p:attrName>
                                        </p:attrNameLst>
                                      </p:cBhvr>
                                      <p:to>
                                        <p:strVal val="visible"/>
                                      </p:to>
                                    </p:set>
                                    <p:animEffect transition="in" filter="fade">
                                      <p:cBhvr>
                                        <p:cTn id="19" dur="800" decel="100000"/>
                                        <p:tgtEl>
                                          <p:spTgt spid="47110"/>
                                        </p:tgtEl>
                                      </p:cBhvr>
                                    </p:animEffect>
                                    <p:anim calcmode="lin" valueType="num">
                                      <p:cBhvr>
                                        <p:cTn id="20" dur="800" decel="100000" fill="hold"/>
                                        <p:tgtEl>
                                          <p:spTgt spid="47110"/>
                                        </p:tgtEl>
                                        <p:attrNameLst>
                                          <p:attrName>style.rotation</p:attrName>
                                        </p:attrNameLst>
                                      </p:cBhvr>
                                      <p:tavLst>
                                        <p:tav tm="0">
                                          <p:val>
                                            <p:fltVal val="-90"/>
                                          </p:val>
                                        </p:tav>
                                        <p:tav tm="100000">
                                          <p:val>
                                            <p:fltVal val="0"/>
                                          </p:val>
                                        </p:tav>
                                      </p:tavLst>
                                    </p:anim>
                                    <p:anim calcmode="lin" valueType="num">
                                      <p:cBhvr>
                                        <p:cTn id="21" dur="800" decel="100000" fill="hold"/>
                                        <p:tgtEl>
                                          <p:spTgt spid="47110"/>
                                        </p:tgtEl>
                                        <p:attrNameLst>
                                          <p:attrName>ppt_x</p:attrName>
                                        </p:attrNameLst>
                                      </p:cBhvr>
                                      <p:tavLst>
                                        <p:tav tm="0">
                                          <p:val>
                                            <p:strVal val="#ppt_x+0.4"/>
                                          </p:val>
                                        </p:tav>
                                        <p:tav tm="100000">
                                          <p:val>
                                            <p:strVal val="#ppt_x-0.05"/>
                                          </p:val>
                                        </p:tav>
                                      </p:tavLst>
                                    </p:anim>
                                    <p:anim calcmode="lin" valueType="num">
                                      <p:cBhvr>
                                        <p:cTn id="22" dur="800" decel="100000" fill="hold"/>
                                        <p:tgtEl>
                                          <p:spTgt spid="47110"/>
                                        </p:tgtEl>
                                        <p:attrNameLst>
                                          <p:attrName>ppt_y</p:attrName>
                                        </p:attrNameLst>
                                      </p:cBhvr>
                                      <p:tavLst>
                                        <p:tav tm="0">
                                          <p:val>
                                            <p:strVal val="#ppt_y-0.4"/>
                                          </p:val>
                                        </p:tav>
                                        <p:tav tm="100000">
                                          <p:val>
                                            <p:strVal val="#ppt_y+0.1"/>
                                          </p:val>
                                        </p:tav>
                                      </p:tavLst>
                                    </p:anim>
                                    <p:anim calcmode="lin" valueType="num">
                                      <p:cBhvr>
                                        <p:cTn id="23" dur="200" accel="100000" fill="hold">
                                          <p:stCondLst>
                                            <p:cond delay="800"/>
                                          </p:stCondLst>
                                        </p:cTn>
                                        <p:tgtEl>
                                          <p:spTgt spid="47110"/>
                                        </p:tgtEl>
                                        <p:attrNameLst>
                                          <p:attrName>ppt_x</p:attrName>
                                        </p:attrNameLst>
                                      </p:cBhvr>
                                      <p:tavLst>
                                        <p:tav tm="0">
                                          <p:val>
                                            <p:strVal val="#ppt_x-0.05"/>
                                          </p:val>
                                        </p:tav>
                                        <p:tav tm="100000">
                                          <p:val>
                                            <p:strVal val="#ppt_x"/>
                                          </p:val>
                                        </p:tav>
                                      </p:tavLst>
                                    </p:anim>
                                    <p:anim calcmode="lin" valueType="num">
                                      <p:cBhvr>
                                        <p:cTn id="24" dur="200" accel="100000" fill="hold">
                                          <p:stCondLst>
                                            <p:cond delay="800"/>
                                          </p:stCondLst>
                                        </p:cTn>
                                        <p:tgtEl>
                                          <p:spTgt spid="47110"/>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6" grpId="0"/>
      <p:bldP spid="47109" grpId="0"/>
    </p:bld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1" name="Rectangle 3"/>
          <p:cNvSpPr>
            <a:spLocks noGrp="1" noChangeArrowheads="1"/>
          </p:cNvSpPr>
          <p:nvPr>
            <p:ph idx="1"/>
          </p:nvPr>
        </p:nvSpPr>
        <p:spPr>
          <a:xfrm>
            <a:off x="862084" y="1301802"/>
            <a:ext cx="7240588" cy="669925"/>
          </a:xfrm>
          <a:noFill/>
        </p:spPr>
        <p:txBody>
          <a:bodyPr/>
          <a:lstStyle/>
          <a:p>
            <a:r>
              <a:rPr lang="zh-CN" altLang="en-US" dirty="0"/>
              <a:t>常见的嵌入式操作系统</a:t>
            </a:r>
          </a:p>
        </p:txBody>
      </p:sp>
      <p:sp>
        <p:nvSpPr>
          <p:cNvPr id="48132" name="Text Box 4"/>
          <p:cNvSpPr txBox="1">
            <a:spLocks noChangeArrowheads="1"/>
          </p:cNvSpPr>
          <p:nvPr/>
        </p:nvSpPr>
        <p:spPr bwMode="auto">
          <a:xfrm>
            <a:off x="1097378" y="2466934"/>
            <a:ext cx="10213144"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3200" dirty="0">
                <a:latin typeface="Times New Roman" panose="02020603050405020304" pitchFamily="18" charset="0"/>
                <a:ea typeface="华文新魏" panose="02010800040101010101" pitchFamily="2" charset="-122"/>
              </a:rPr>
              <a:t>        </a:t>
            </a:r>
            <a:r>
              <a:rPr kumimoji="1" lang="en-US" altLang="zh-CN" sz="3200" dirty="0">
                <a:solidFill>
                  <a:srgbClr val="0066FF"/>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Windows CE</a:t>
            </a:r>
            <a:r>
              <a:rPr kumimoji="1" lang="zh-CN" altLang="en-US" sz="3200" dirty="0">
                <a:latin typeface="Times New Roman" panose="02020603050405020304" pitchFamily="18" charset="0"/>
                <a:ea typeface="华文新魏" panose="02010800040101010101" pitchFamily="2" charset="-122"/>
              </a:rPr>
              <a:t>是微软开发的一个开放的、可升级的</a:t>
            </a:r>
            <a:r>
              <a:rPr kumimoji="1" lang="en-US" altLang="zh-CN" sz="3200" dirty="0">
                <a:latin typeface="Times New Roman" panose="02020603050405020304" pitchFamily="18" charset="0"/>
                <a:ea typeface="华文新魏" panose="02010800040101010101" pitchFamily="2" charset="-122"/>
              </a:rPr>
              <a:t>32</a:t>
            </a:r>
            <a:r>
              <a:rPr kumimoji="1" lang="zh-CN" altLang="en-US" sz="3200" dirty="0">
                <a:latin typeface="Times New Roman" panose="02020603050405020304" pitchFamily="18" charset="0"/>
                <a:ea typeface="华文新魏" panose="02010800040101010101" pitchFamily="2" charset="-122"/>
              </a:rPr>
              <a:t>位嵌入式操作系统，</a:t>
            </a:r>
            <a:r>
              <a:rPr kumimoji="1" lang="en-US" altLang="zh-CN" sz="3200" dirty="0">
                <a:latin typeface="Times New Roman" panose="02020603050405020304" pitchFamily="18" charset="0"/>
                <a:ea typeface="华文新魏" panose="02010800040101010101" pitchFamily="2" charset="-122"/>
              </a:rPr>
              <a:t>Win CE</a:t>
            </a:r>
            <a:r>
              <a:rPr kumimoji="1" lang="zh-CN" altLang="en-US" sz="3200" dirty="0">
                <a:latin typeface="Times New Roman" panose="02020603050405020304" pitchFamily="18" charset="0"/>
                <a:ea typeface="华文新魏" panose="02010800040101010101" pitchFamily="2" charset="-122"/>
              </a:rPr>
              <a:t>不仅继承了传统的</a:t>
            </a:r>
            <a:r>
              <a:rPr kumimoji="1" lang="en-US" altLang="zh-CN" sz="3200" dirty="0">
                <a:latin typeface="Times New Roman" panose="02020603050405020304" pitchFamily="18" charset="0"/>
                <a:ea typeface="华文新魏" panose="02010800040101010101" pitchFamily="2" charset="-122"/>
              </a:rPr>
              <a:t>Windows</a:t>
            </a:r>
            <a:r>
              <a:rPr kumimoji="1" lang="zh-CN" altLang="en-US" sz="3200" dirty="0">
                <a:latin typeface="Times New Roman" panose="02020603050405020304" pitchFamily="18" charset="0"/>
                <a:ea typeface="华文新魏" panose="02010800040101010101" pitchFamily="2" charset="-122"/>
              </a:rPr>
              <a:t>图形界面，并且在</a:t>
            </a:r>
            <a:r>
              <a:rPr kumimoji="1" lang="en-US" altLang="zh-CN" sz="3200" dirty="0">
                <a:latin typeface="Times New Roman" panose="02020603050405020304" pitchFamily="18" charset="0"/>
                <a:ea typeface="华文新魏" panose="02010800040101010101" pitchFamily="2" charset="-122"/>
              </a:rPr>
              <a:t>Win CE</a:t>
            </a:r>
            <a:r>
              <a:rPr kumimoji="1" lang="zh-CN" altLang="en-US" sz="3200" dirty="0">
                <a:latin typeface="Times New Roman" panose="02020603050405020304" pitchFamily="18" charset="0"/>
                <a:ea typeface="华文新魏" panose="02010800040101010101" pitchFamily="2" charset="-122"/>
              </a:rPr>
              <a:t>平台上可以使用</a:t>
            </a:r>
            <a:r>
              <a:rPr kumimoji="1" lang="en-US" altLang="zh-CN" sz="3200" dirty="0">
                <a:latin typeface="Times New Roman" panose="02020603050405020304" pitchFamily="18" charset="0"/>
                <a:ea typeface="华文新魏" panose="02010800040101010101" pitchFamily="2" charset="-122"/>
              </a:rPr>
              <a:t>Windows 95/98</a:t>
            </a:r>
            <a:r>
              <a:rPr kumimoji="1" lang="zh-CN" altLang="en-US" sz="3200" dirty="0">
                <a:latin typeface="Times New Roman" panose="02020603050405020304" pitchFamily="18" charset="0"/>
                <a:ea typeface="华文新魏" panose="02010800040101010101" pitchFamily="2" charset="-122"/>
              </a:rPr>
              <a:t>上的编程工具（如</a:t>
            </a:r>
            <a:r>
              <a:rPr kumimoji="1" lang="en-US" altLang="zh-CN" sz="3200" dirty="0">
                <a:latin typeface="Times New Roman" panose="02020603050405020304" pitchFamily="18" charset="0"/>
                <a:ea typeface="华文新魏" panose="02010800040101010101" pitchFamily="2" charset="-122"/>
              </a:rPr>
              <a:t>Visual Basic</a:t>
            </a:r>
            <a:r>
              <a:rPr kumimoji="1" lang="zh-CN" altLang="en-US" sz="3200" dirty="0">
                <a:latin typeface="Times New Roman" panose="02020603050405020304" pitchFamily="18" charset="0"/>
                <a:ea typeface="华文新魏" panose="02010800040101010101" pitchFamily="2" charset="-122"/>
              </a:rPr>
              <a:t>、</a:t>
            </a:r>
            <a:r>
              <a:rPr kumimoji="1" lang="en-US" altLang="zh-CN" sz="3200" dirty="0">
                <a:latin typeface="Times New Roman" panose="02020603050405020304" pitchFamily="18" charset="0"/>
                <a:ea typeface="华文新魏" panose="02010800040101010101" pitchFamily="2" charset="-122"/>
              </a:rPr>
              <a:t>Visual C++</a:t>
            </a:r>
            <a:r>
              <a:rPr kumimoji="1" lang="zh-CN" altLang="en-US" sz="3200" dirty="0">
                <a:latin typeface="Times New Roman" panose="02020603050405020304" pitchFamily="18" charset="0"/>
                <a:ea typeface="华文新魏" panose="02010800040101010101" pitchFamily="2" charset="-122"/>
              </a:rPr>
              <a:t>等）、</a:t>
            </a:r>
            <a:r>
              <a:rPr kumimoji="1" lang="zh-CN" altLang="en-US" sz="3200" dirty="0">
                <a:solidFill>
                  <a:srgbClr val="0066FF"/>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使绝大多数的应用软件只需简单的修改和移植就可以在</a:t>
            </a:r>
            <a:r>
              <a:rPr kumimoji="1" lang="en-US" altLang="zh-CN" sz="3200" dirty="0">
                <a:solidFill>
                  <a:srgbClr val="0066FF"/>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Windows CE</a:t>
            </a:r>
            <a:r>
              <a:rPr kumimoji="1" lang="zh-CN" altLang="en-US" sz="3200" dirty="0">
                <a:solidFill>
                  <a:srgbClr val="0066FF"/>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平台上继续使用。</a:t>
            </a:r>
            <a:r>
              <a:rPr kumimoji="1" lang="zh-CN" altLang="en-US" sz="3200" dirty="0">
                <a:latin typeface="Times New Roman" panose="02020603050405020304" pitchFamily="18" charset="0"/>
                <a:ea typeface="华文新魏" panose="02010800040101010101" pitchFamily="2" charset="-122"/>
              </a:rPr>
              <a:t>  </a:t>
            </a:r>
          </a:p>
        </p:txBody>
      </p:sp>
      <p:sp>
        <p:nvSpPr>
          <p:cNvPr id="48133" name="Text Box 5"/>
          <p:cNvSpPr txBox="1">
            <a:spLocks noChangeArrowheads="1"/>
          </p:cNvSpPr>
          <p:nvPr/>
        </p:nvSpPr>
        <p:spPr bwMode="auto">
          <a:xfrm>
            <a:off x="5624585" y="1736776"/>
            <a:ext cx="2881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anose="02020603050405020304" pitchFamily="18" charset="0"/>
              </a:rPr>
              <a:t>——</a:t>
            </a:r>
            <a:r>
              <a:rPr kumimoji="1" lang="en-US" altLang="zh-CN" sz="2400">
                <a:solidFill>
                  <a:srgbClr val="0000FF"/>
                </a:solidFill>
                <a:latin typeface="Times New Roman" panose="02020603050405020304" pitchFamily="18" charset="0"/>
                <a:ea typeface="华文新魏" panose="02010800040101010101" pitchFamily="2" charset="-122"/>
              </a:rPr>
              <a:t>Win CE</a:t>
            </a:r>
          </a:p>
        </p:txBody>
      </p:sp>
      <p:grpSp>
        <p:nvGrpSpPr>
          <p:cNvPr id="48134" name="Group 6"/>
          <p:cNvGrpSpPr/>
          <p:nvPr/>
        </p:nvGrpSpPr>
        <p:grpSpPr bwMode="auto">
          <a:xfrm>
            <a:off x="5016500" y="3141663"/>
            <a:ext cx="2374900" cy="2373312"/>
            <a:chOff x="657" y="1525"/>
            <a:chExt cx="1361" cy="1360"/>
          </a:xfrm>
        </p:grpSpPr>
        <p:sp>
          <p:nvSpPr>
            <p:cNvPr id="48135" name="AutoShape 7"/>
            <p:cNvSpPr>
              <a:spLocks noChangeArrowheads="1"/>
            </p:cNvSpPr>
            <p:nvPr/>
          </p:nvSpPr>
          <p:spPr bwMode="auto">
            <a:xfrm>
              <a:off x="657" y="1525"/>
              <a:ext cx="1361" cy="1360"/>
            </a:xfrm>
            <a:prstGeom prst="roundRect">
              <a:avLst>
                <a:gd name="adj" fmla="val 3236"/>
              </a:avLst>
            </a:prstGeom>
            <a:solidFill>
              <a:srgbClr val="FFFFFF"/>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8136" name="Picture 8" descr="wi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 y="1616"/>
              <a:ext cx="1179" cy="1179"/>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48133"/>
                                        </p:tgtEl>
                                        <p:attrNameLst>
                                          <p:attrName>style.visibility</p:attrName>
                                        </p:attrNameLst>
                                      </p:cBhvr>
                                      <p:to>
                                        <p:strVal val="visible"/>
                                      </p:to>
                                    </p:set>
                                    <p:anim calcmode="discrete" valueType="clr">
                                      <p:cBhvr override="childStyle">
                                        <p:cTn id="7" dur="80"/>
                                        <p:tgtEl>
                                          <p:spTgt spid="48133"/>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8133"/>
                                        </p:tgtEl>
                                        <p:attrNameLst>
                                          <p:attrName>fillcolor</p:attrName>
                                        </p:attrNameLst>
                                      </p:cBhvr>
                                      <p:tavLst>
                                        <p:tav tm="0">
                                          <p:val>
                                            <p:clrVal>
                                              <a:schemeClr val="accent2"/>
                                            </p:clrVal>
                                          </p:val>
                                        </p:tav>
                                        <p:tav tm="50000">
                                          <p:val>
                                            <p:clrVal>
                                              <a:schemeClr val="hlink"/>
                                            </p:clrVal>
                                          </p:val>
                                        </p:tav>
                                      </p:tavLst>
                                    </p:anim>
                                    <p:set>
                                      <p:cBhvr>
                                        <p:cTn id="9" dur="80"/>
                                        <p:tgtEl>
                                          <p:spTgt spid="48133"/>
                                        </p:tgtEl>
                                        <p:attrNameLst>
                                          <p:attrName>fill.type</p:attrName>
                                        </p:attrNameLst>
                                      </p:cBhvr>
                                      <p:to>
                                        <p:strVal val="solid"/>
                                      </p:to>
                                    </p:set>
                                  </p:childTnLst>
                                </p:cTn>
                              </p:par>
                            </p:childTnLst>
                          </p:cTn>
                        </p:par>
                        <p:par>
                          <p:cTn id="10" fill="hold">
                            <p:stCondLst>
                              <p:cond delay="359"/>
                            </p:stCondLst>
                            <p:childTnLst>
                              <p:par>
                                <p:cTn id="11" presetID="18" presetClass="entr" presetSubtype="12" fill="hold" grpId="0" nodeType="afterEffect">
                                  <p:stCondLst>
                                    <p:cond delay="0"/>
                                  </p:stCondLst>
                                  <p:childTnLst>
                                    <p:set>
                                      <p:cBhvr>
                                        <p:cTn id="12" dur="1" fill="hold">
                                          <p:stCondLst>
                                            <p:cond delay="0"/>
                                          </p:stCondLst>
                                        </p:cTn>
                                        <p:tgtEl>
                                          <p:spTgt spid="48132"/>
                                        </p:tgtEl>
                                        <p:attrNameLst>
                                          <p:attrName>style.visibility</p:attrName>
                                        </p:attrNameLst>
                                      </p:cBhvr>
                                      <p:to>
                                        <p:strVal val="visible"/>
                                      </p:to>
                                    </p:set>
                                    <p:animEffect transition="in" filter="strips(downLeft)">
                                      <p:cBhvr>
                                        <p:cTn id="13" dur="500"/>
                                        <p:tgtEl>
                                          <p:spTgt spid="48132"/>
                                        </p:tgtEl>
                                      </p:cBhvr>
                                    </p:animEffect>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nodeType="clickEffect">
                                  <p:stCondLst>
                                    <p:cond delay="0"/>
                                  </p:stCondLst>
                                  <p:iterate type="lt">
                                    <p:tmPct val="5000"/>
                                  </p:iterate>
                                  <p:childTnLst>
                                    <p:set>
                                      <p:cBhvr>
                                        <p:cTn id="17" dur="1" fill="hold">
                                          <p:stCondLst>
                                            <p:cond delay="0"/>
                                          </p:stCondLst>
                                        </p:cTn>
                                        <p:tgtEl>
                                          <p:spTgt spid="48134"/>
                                        </p:tgtEl>
                                        <p:attrNameLst>
                                          <p:attrName>style.visibility</p:attrName>
                                        </p:attrNameLst>
                                      </p:cBhvr>
                                      <p:to>
                                        <p:strVal val="visible"/>
                                      </p:to>
                                    </p:set>
                                    <p:anim calcmode="lin" valueType="num">
                                      <p:cBhvr>
                                        <p:cTn id="18" dur="1000" fill="hold"/>
                                        <p:tgtEl>
                                          <p:spTgt spid="48134"/>
                                        </p:tgtEl>
                                        <p:attrNameLst>
                                          <p:attrName>ppt_w</p:attrName>
                                        </p:attrNameLst>
                                      </p:cBhvr>
                                      <p:tavLst>
                                        <p:tav tm="0">
                                          <p:val>
                                            <p:fltVal val="0"/>
                                          </p:val>
                                        </p:tav>
                                        <p:tav tm="100000">
                                          <p:val>
                                            <p:strVal val="#ppt_w"/>
                                          </p:val>
                                        </p:tav>
                                      </p:tavLst>
                                    </p:anim>
                                    <p:anim calcmode="lin" valueType="num">
                                      <p:cBhvr>
                                        <p:cTn id="19" dur="1000" fill="hold"/>
                                        <p:tgtEl>
                                          <p:spTgt spid="48134"/>
                                        </p:tgtEl>
                                        <p:attrNameLst>
                                          <p:attrName>ppt_h</p:attrName>
                                        </p:attrNameLst>
                                      </p:cBhvr>
                                      <p:tavLst>
                                        <p:tav tm="0">
                                          <p:val>
                                            <p:fltVal val="0"/>
                                          </p:val>
                                        </p:tav>
                                        <p:tav tm="100000">
                                          <p:val>
                                            <p:strVal val="#ppt_h"/>
                                          </p:val>
                                        </p:tav>
                                      </p:tavLst>
                                    </p:anim>
                                    <p:anim calcmode="lin" valueType="num">
                                      <p:cBhvr>
                                        <p:cTn id="20" dur="1000" fill="hold"/>
                                        <p:tgtEl>
                                          <p:spTgt spid="48134"/>
                                        </p:tgtEl>
                                        <p:attrNameLst>
                                          <p:attrName>style.rotation</p:attrName>
                                        </p:attrNameLst>
                                      </p:cBhvr>
                                      <p:tavLst>
                                        <p:tav tm="0">
                                          <p:val>
                                            <p:fltVal val="90"/>
                                          </p:val>
                                        </p:tav>
                                        <p:tav tm="100000">
                                          <p:val>
                                            <p:fltVal val="0"/>
                                          </p:val>
                                        </p:tav>
                                      </p:tavLst>
                                    </p:anim>
                                    <p:animEffect transition="in" filter="fade">
                                      <p:cBhvr>
                                        <p:cTn id="21" dur="1000"/>
                                        <p:tgtEl>
                                          <p:spTgt spid="48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2" grpId="0"/>
      <p:bldP spid="48133" grpId="0"/>
    </p:bldLst>
  </p:timing>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5" name="Rectangle 3"/>
          <p:cNvSpPr>
            <a:spLocks noGrp="1" noChangeArrowheads="1"/>
          </p:cNvSpPr>
          <p:nvPr>
            <p:ph idx="1"/>
          </p:nvPr>
        </p:nvSpPr>
        <p:spPr>
          <a:xfrm>
            <a:off x="1981200" y="1600201"/>
            <a:ext cx="7240588" cy="669925"/>
          </a:xfrm>
          <a:noFill/>
        </p:spPr>
        <p:txBody>
          <a:bodyPr/>
          <a:lstStyle/>
          <a:p>
            <a:r>
              <a:rPr lang="zh-CN" altLang="en-US"/>
              <a:t>常见的嵌入式操作系统</a:t>
            </a:r>
          </a:p>
        </p:txBody>
      </p:sp>
      <p:sp>
        <p:nvSpPr>
          <p:cNvPr id="49156" name="Text Box 4"/>
          <p:cNvSpPr txBox="1">
            <a:spLocks noChangeArrowheads="1"/>
          </p:cNvSpPr>
          <p:nvPr/>
        </p:nvSpPr>
        <p:spPr bwMode="auto">
          <a:xfrm>
            <a:off x="6743701" y="2035175"/>
            <a:ext cx="2881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anose="02020603050405020304" pitchFamily="18" charset="0"/>
              </a:rPr>
              <a:t>——</a:t>
            </a:r>
            <a:r>
              <a:rPr kumimoji="1" lang="en-US" altLang="zh-CN" sz="2400">
                <a:solidFill>
                  <a:srgbClr val="0000FF"/>
                </a:solidFill>
                <a:latin typeface="Times New Roman" panose="02020603050405020304" pitchFamily="18" charset="0"/>
                <a:ea typeface="华文新魏" panose="02010800040101010101" pitchFamily="2" charset="-122"/>
              </a:rPr>
              <a:t>VxWorks</a:t>
            </a:r>
          </a:p>
        </p:txBody>
      </p:sp>
      <p:grpSp>
        <p:nvGrpSpPr>
          <p:cNvPr id="49157" name="Group 5"/>
          <p:cNvGrpSpPr/>
          <p:nvPr/>
        </p:nvGrpSpPr>
        <p:grpSpPr bwMode="auto">
          <a:xfrm>
            <a:off x="2514600" y="2781300"/>
            <a:ext cx="7391400" cy="3786188"/>
            <a:chOff x="624" y="1752"/>
            <a:chExt cx="4656" cy="2385"/>
          </a:xfrm>
        </p:grpSpPr>
        <p:sp>
          <p:nvSpPr>
            <p:cNvPr id="49158" name="Text Box 6"/>
            <p:cNvSpPr txBox="1">
              <a:spLocks noChangeArrowheads="1"/>
            </p:cNvSpPr>
            <p:nvPr/>
          </p:nvSpPr>
          <p:spPr bwMode="auto">
            <a:xfrm>
              <a:off x="624" y="1752"/>
              <a:ext cx="4656" cy="2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dirty="0">
                  <a:latin typeface="Times New Roman" panose="02020603050405020304" pitchFamily="18" charset="0"/>
                  <a:ea typeface="华文新魏" panose="02010800040101010101" pitchFamily="2" charset="-122"/>
                </a:rPr>
                <a:t>        VxWorks</a:t>
              </a:r>
              <a:r>
                <a:rPr kumimoji="1" lang="zh-CN" altLang="en-US" sz="2400" dirty="0">
                  <a:latin typeface="Times New Roman" panose="02020603050405020304" pitchFamily="18" charset="0"/>
                  <a:ea typeface="华文新魏" panose="02010800040101010101" pitchFamily="2" charset="-122"/>
                </a:rPr>
                <a:t>操作系统是美国                               公司于</a:t>
              </a:r>
              <a:r>
                <a:rPr kumimoji="1" lang="en-US" altLang="zh-CN" sz="2400" dirty="0">
                  <a:latin typeface="Times New Roman" panose="02020603050405020304" pitchFamily="18" charset="0"/>
                  <a:ea typeface="华文新魏" panose="02010800040101010101" pitchFamily="2" charset="-122"/>
                </a:rPr>
                <a:t>1983</a:t>
              </a:r>
              <a:r>
                <a:rPr kumimoji="1" lang="zh-CN" altLang="en-US" sz="2400" dirty="0">
                  <a:latin typeface="Times New Roman" panose="02020603050405020304" pitchFamily="18" charset="0"/>
                  <a:ea typeface="华文新魏" panose="02010800040101010101" pitchFamily="2" charset="-122"/>
                </a:rPr>
                <a:t>年设计开发的一种嵌入式实时操作系统（</a:t>
              </a:r>
              <a:r>
                <a:rPr kumimoji="1" lang="en-US" altLang="zh-CN" sz="2400" dirty="0">
                  <a:latin typeface="Times New Roman" panose="02020603050405020304" pitchFamily="18" charset="0"/>
                  <a:ea typeface="华文新魏" panose="02010800040101010101" pitchFamily="2" charset="-122"/>
                </a:rPr>
                <a:t>RTOS</a:t>
              </a:r>
              <a:r>
                <a:rPr kumimoji="1" lang="zh-CN" altLang="en-US" sz="2400" dirty="0">
                  <a:latin typeface="Times New Roman" panose="02020603050405020304" pitchFamily="18" charset="0"/>
                  <a:ea typeface="华文新魏" panose="02010800040101010101" pitchFamily="2" charset="-122"/>
                </a:rPr>
                <a:t>），是嵌入式开发环境的关键组成部分。良好的持续发展能力、高性能的内核以及友好的</a:t>
              </a:r>
              <a:r>
                <a:rPr kumimoji="1" lang="zh-CN" altLang="en-US" sz="2400" dirty="0">
                  <a:solidFill>
                    <a:srgbClr val="0070C0"/>
                  </a:solidFill>
                  <a:latin typeface="Times New Roman" panose="02020603050405020304" pitchFamily="18" charset="0"/>
                  <a:ea typeface="华文新魏" panose="02010800040101010101" pitchFamily="2" charset="-122"/>
                </a:rPr>
                <a:t>用户开发环境</a:t>
              </a:r>
              <a:r>
                <a:rPr kumimoji="1" lang="zh-CN" altLang="en-US" sz="2400" dirty="0">
                  <a:latin typeface="Times New Roman" panose="02020603050405020304" pitchFamily="18" charset="0"/>
                  <a:ea typeface="华文新魏" panose="02010800040101010101" pitchFamily="2" charset="-122"/>
                </a:rPr>
                <a:t>，在嵌入式实时操作系统领域占据一席之地。它以其良好的可靠性和卓越的实时性被广泛地应用在通信、军事、航空、航天等高精尖技术及实时性要求极高的领域中，如卫星通讯、军事演习、弹道制导、飞机导航等，甚至在</a:t>
              </a:r>
              <a:r>
                <a:rPr kumimoji="1" lang="en-US" altLang="zh-CN" sz="2400" dirty="0">
                  <a:latin typeface="Times New Roman" panose="02020603050405020304" pitchFamily="18" charset="0"/>
                  <a:ea typeface="华文新魏" panose="02010800040101010101" pitchFamily="2" charset="-122"/>
                </a:rPr>
                <a:t>1997</a:t>
              </a:r>
              <a:r>
                <a:rPr kumimoji="1" lang="zh-CN" altLang="en-US" sz="2400" dirty="0">
                  <a:latin typeface="Times New Roman" panose="02020603050405020304" pitchFamily="18" charset="0"/>
                  <a:ea typeface="华文新魏" panose="02010800040101010101" pitchFamily="2" charset="-122"/>
                </a:rPr>
                <a:t>年</a:t>
              </a:r>
              <a:r>
                <a:rPr kumimoji="1" lang="en-US" altLang="zh-CN" sz="2400" dirty="0">
                  <a:latin typeface="Times New Roman" panose="02020603050405020304" pitchFamily="18" charset="0"/>
                  <a:ea typeface="华文新魏" panose="02010800040101010101" pitchFamily="2" charset="-122"/>
                </a:rPr>
                <a:t>4</a:t>
              </a:r>
              <a:r>
                <a:rPr kumimoji="1" lang="zh-CN" altLang="en-US" sz="2400" dirty="0">
                  <a:latin typeface="Times New Roman" panose="02020603050405020304" pitchFamily="18" charset="0"/>
                  <a:ea typeface="华文新魏" panose="02010800040101010101" pitchFamily="2" charset="-122"/>
                </a:rPr>
                <a:t>月登陆火星表面的火星探测器上也使用到了</a:t>
              </a:r>
              <a:r>
                <a:rPr kumimoji="1" lang="en-US" altLang="zh-CN" sz="2400" dirty="0">
                  <a:latin typeface="Times New Roman" panose="02020603050405020304" pitchFamily="18" charset="0"/>
                  <a:ea typeface="华文新魏" panose="02010800040101010101" pitchFamily="2" charset="-122"/>
                </a:rPr>
                <a:t>VxWorks</a:t>
              </a:r>
              <a:r>
                <a:rPr kumimoji="1" lang="zh-CN" altLang="en-US" sz="2400" dirty="0">
                  <a:latin typeface="Times New Roman" panose="02020603050405020304" pitchFamily="18" charset="0"/>
                  <a:ea typeface="华文新魏" panose="02010800040101010101" pitchFamily="2" charset="-122"/>
                </a:rPr>
                <a:t>。</a:t>
              </a:r>
            </a:p>
          </p:txBody>
        </p:sp>
        <p:grpSp>
          <p:nvGrpSpPr>
            <p:cNvPr id="49159" name="Group 7"/>
            <p:cNvGrpSpPr/>
            <p:nvPr/>
          </p:nvGrpSpPr>
          <p:grpSpPr bwMode="auto">
            <a:xfrm>
              <a:off x="3198" y="1752"/>
              <a:ext cx="1406" cy="291"/>
              <a:chOff x="1156" y="3067"/>
              <a:chExt cx="2631" cy="544"/>
            </a:xfrm>
          </p:grpSpPr>
          <p:sp>
            <p:nvSpPr>
              <p:cNvPr id="49160" name="AutoShape 8"/>
              <p:cNvSpPr>
                <a:spLocks noChangeArrowheads="1"/>
              </p:cNvSpPr>
              <p:nvPr/>
            </p:nvSpPr>
            <p:spPr bwMode="auto">
              <a:xfrm>
                <a:off x="1156" y="3067"/>
                <a:ext cx="2631" cy="544"/>
              </a:xfrm>
              <a:prstGeom prst="roundRect">
                <a:avLst>
                  <a:gd name="adj" fmla="val 16667"/>
                </a:avLst>
              </a:prstGeom>
              <a:solidFill>
                <a:srgbClr val="FFFFFF"/>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9161" name="Picture 9" descr="windriver"/>
              <p:cNvPicPr>
                <a:picLocks noChangeAspect="1" noChangeArrowheads="1"/>
              </p:cNvPicPr>
              <p:nvPr/>
            </p:nvPicPr>
            <p:blipFill>
              <a:blip r:embed="rId2">
                <a:extLst>
                  <a:ext uri="{28A0092B-C50C-407E-A947-70E740481C1C}">
                    <a14:useLocalDpi xmlns:a14="http://schemas.microsoft.com/office/drawing/2010/main" val="0"/>
                  </a:ext>
                </a:extLst>
              </a:blip>
              <a:srcRect r="9996"/>
              <a:stretch>
                <a:fillRect/>
              </a:stretch>
            </p:blipFill>
            <p:spPr bwMode="auto">
              <a:xfrm>
                <a:off x="1247" y="3158"/>
                <a:ext cx="2449" cy="40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49156"/>
                                        </p:tgtEl>
                                        <p:attrNameLst>
                                          <p:attrName>style.visibility</p:attrName>
                                        </p:attrNameLst>
                                      </p:cBhvr>
                                      <p:to>
                                        <p:strVal val="visible"/>
                                      </p:to>
                                    </p:set>
                                    <p:anim calcmode="discrete" valueType="clr">
                                      <p:cBhvr override="childStyle">
                                        <p:cTn id="7" dur="80"/>
                                        <p:tgtEl>
                                          <p:spTgt spid="4915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9156"/>
                                        </p:tgtEl>
                                        <p:attrNameLst>
                                          <p:attrName>fillcolor</p:attrName>
                                        </p:attrNameLst>
                                      </p:cBhvr>
                                      <p:tavLst>
                                        <p:tav tm="0">
                                          <p:val>
                                            <p:clrVal>
                                              <a:schemeClr val="accent2"/>
                                            </p:clrVal>
                                          </p:val>
                                        </p:tav>
                                        <p:tav tm="50000">
                                          <p:val>
                                            <p:clrVal>
                                              <a:schemeClr val="hlink"/>
                                            </p:clrVal>
                                          </p:val>
                                        </p:tav>
                                      </p:tavLst>
                                    </p:anim>
                                    <p:set>
                                      <p:cBhvr>
                                        <p:cTn id="9" dur="80"/>
                                        <p:tgtEl>
                                          <p:spTgt spid="49156"/>
                                        </p:tgtEl>
                                        <p:attrNameLst>
                                          <p:attrName>fill.type</p:attrName>
                                        </p:attrNameLst>
                                      </p:cBhvr>
                                      <p:to>
                                        <p:strVal val="solid"/>
                                      </p:to>
                                    </p:set>
                                  </p:childTnLst>
                                </p:cTn>
                              </p:par>
                            </p:childTnLst>
                          </p:cTn>
                        </p:par>
                        <p:par>
                          <p:cTn id="10" fill="hold">
                            <p:stCondLst>
                              <p:cond delay="399"/>
                            </p:stCondLst>
                            <p:childTnLst>
                              <p:par>
                                <p:cTn id="11" presetID="21" presetClass="entr" presetSubtype="4" fill="hold" nodeType="afterEffect">
                                  <p:stCondLst>
                                    <p:cond delay="0"/>
                                  </p:stCondLst>
                                  <p:childTnLst>
                                    <p:set>
                                      <p:cBhvr>
                                        <p:cTn id="12" dur="1" fill="hold">
                                          <p:stCondLst>
                                            <p:cond delay="0"/>
                                          </p:stCondLst>
                                        </p:cTn>
                                        <p:tgtEl>
                                          <p:spTgt spid="49157"/>
                                        </p:tgtEl>
                                        <p:attrNameLst>
                                          <p:attrName>style.visibility</p:attrName>
                                        </p:attrNameLst>
                                      </p:cBhvr>
                                      <p:to>
                                        <p:strVal val="visible"/>
                                      </p:to>
                                    </p:set>
                                    <p:animEffect transition="in" filter="wheel(4)">
                                      <p:cBhvr>
                                        <p:cTn id="13" dur="500"/>
                                        <p:tgtEl>
                                          <p:spTgt spid="49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6"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DOC_GUID" val="{c4a77c55-9c4c-4d82-9f05-4683d7d51beb}"/>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305,&quot;width&quot;:12780}"/>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PhotoPortfolio - 标题 - 居中">
  <a:themeElements>
    <a:clrScheme name="">
      <a:dk1>
        <a:srgbClr val="C1C1C1"/>
      </a:dk1>
      <a:lt1>
        <a:srgbClr val="72675A"/>
      </a:lt1>
      <a:dk2>
        <a:srgbClr val="184472"/>
      </a:dk2>
      <a:lt2>
        <a:srgbClr val="626262"/>
      </a:lt2>
      <a:accent1>
        <a:srgbClr val="95ABBF"/>
      </a:accent1>
      <a:accent2>
        <a:srgbClr val="8FAC7A"/>
      </a:accent2>
      <a:accent3>
        <a:srgbClr val="ABB0BC"/>
      </a:accent3>
      <a:accent4>
        <a:srgbClr val="60574C"/>
      </a:accent4>
      <a:accent5>
        <a:srgbClr val="C8D2DC"/>
      </a:accent5>
      <a:accent6>
        <a:srgbClr val="819B6E"/>
      </a:accent6>
      <a:hlink>
        <a:srgbClr val="0000FF"/>
      </a:hlink>
      <a:folHlink>
        <a:srgbClr val="FF00FF"/>
      </a:folHlink>
    </a:clrScheme>
    <a:fontScheme name="PhotoPortfolio - 标题 - 居中">
      <a:majorFont>
        <a:latin typeface="Baskerville"/>
        <a:ea typeface="Baskerville"/>
        <a:cs typeface="Baskerville"/>
      </a:majorFont>
      <a:minorFont>
        <a:latin typeface="Baskerville"/>
        <a:ea typeface="Baskerville"/>
        <a:cs typeface="Baskervill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50800" cap="flat" cmpd="sng" algn="ctr">
          <a:solidFill>
            <a:srgbClr val="515151"/>
          </a:solidFill>
          <a:prstDash val="solid"/>
          <a:miter lim="0"/>
          <a:headEnd type="none" w="med" len="med"/>
          <a:tailEnd type="none" w="med" len="med"/>
        </a:ln>
        <a:effectLst>
          <a:outerShdw blurRad="50800" dist="38100" dir="5400000" algn="ctr" rotWithShape="0">
            <a:srgbClr val="000000">
              <a:alpha val="39999"/>
            </a:srgbClr>
          </a:outerShdw>
        </a:effectLst>
      </a:spPr>
      <a:bodyPr vert="horz" wrap="square" lIns="50800" tIns="50800" rIns="50800" bIns="50800" numCol="1" anchor="ctr" anchorCtr="0" compatLnSpc="1">
        <a:spAutoFit/>
      </a:bodyPr>
      <a:lstStyle>
        <a:defPPr marL="0" marR="0" indent="0" algn="ctr" defTabSz="584200" rtl="0" eaLnBrk="1" fontAlgn="base" latinLnBrk="0" hangingPunct="0">
          <a:lnSpc>
            <a:spcPct val="100000"/>
          </a:lnSpc>
          <a:spcBef>
            <a:spcPct val="0"/>
          </a:spcBef>
          <a:spcAft>
            <a:spcPct val="0"/>
          </a:spcAft>
          <a:buClrTx/>
          <a:buSzTx/>
          <a:buFontTx/>
          <a:buNone/>
          <a:defRPr kumimoji="0" lang="zh-CN" altLang="zh-CN" sz="3600" b="0" i="0" u="none" strike="noStrike" cap="none" normalizeH="0" baseline="0" smtClean="0">
            <a:ln>
              <a:noFill/>
            </a:ln>
            <a:solidFill>
              <a:srgbClr val="72675A"/>
            </a:solidFill>
            <a:effectLst/>
            <a:latin typeface="Baskerville" charset="0"/>
            <a:ea typeface="Baskerville" charset="0"/>
            <a:cs typeface="Baskerville" charset="0"/>
            <a:sym typeface="Baskerville"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50800" cap="flat" cmpd="sng" algn="ctr">
          <a:solidFill>
            <a:srgbClr val="515151"/>
          </a:solidFill>
          <a:prstDash val="solid"/>
          <a:miter lim="0"/>
          <a:headEnd type="none" w="med" len="med"/>
          <a:tailEnd type="none" w="med" len="med"/>
        </a:ln>
        <a:effectLst>
          <a:outerShdw blurRad="50800" dist="38100" dir="5400000" algn="ctr" rotWithShape="0">
            <a:srgbClr val="000000">
              <a:alpha val="39999"/>
            </a:srgbClr>
          </a:outerShdw>
        </a:effectLst>
      </a:spPr>
      <a:bodyPr vert="horz" wrap="square" lIns="50800" tIns="50800" rIns="50800" bIns="50800" numCol="1" anchor="ctr" anchorCtr="0" compatLnSpc="1">
        <a:spAutoFit/>
      </a:bodyPr>
      <a:lstStyle>
        <a:defPPr marL="0" marR="0" indent="0" algn="ctr" defTabSz="584200" rtl="0" eaLnBrk="1" fontAlgn="base" latinLnBrk="0" hangingPunct="0">
          <a:lnSpc>
            <a:spcPct val="100000"/>
          </a:lnSpc>
          <a:spcBef>
            <a:spcPct val="0"/>
          </a:spcBef>
          <a:spcAft>
            <a:spcPct val="0"/>
          </a:spcAft>
          <a:buClrTx/>
          <a:buSzTx/>
          <a:buFontTx/>
          <a:buNone/>
          <a:defRPr kumimoji="0" lang="zh-CN" altLang="zh-CN" sz="3600" b="0" i="0" u="none" strike="noStrike" cap="none" normalizeH="0" baseline="0" smtClean="0">
            <a:ln>
              <a:noFill/>
            </a:ln>
            <a:solidFill>
              <a:srgbClr val="72675A"/>
            </a:solidFill>
            <a:effectLst/>
            <a:latin typeface="Baskerville" charset="0"/>
            <a:ea typeface="Baskerville" charset="0"/>
            <a:cs typeface="Baskerville" charset="0"/>
            <a:sym typeface="Baskerville"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李连江">
  <a:themeElements>
    <a:clrScheme name="答辩PPT正式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答辩PPT正式版--------------">
      <a:majorFont>
        <a:latin typeface="Arial"/>
        <a:ea typeface="黑体"/>
        <a:cs typeface=""/>
      </a:majorFont>
      <a:minorFont>
        <a:latin typeface="Arial"/>
        <a:ea typeface="方正姚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1">
          <a:gsLst>
            <a:gs pos="0">
              <a:schemeClr val="accent2"/>
            </a:gs>
            <a:gs pos="100000">
              <a:schemeClr val="accent2">
                <a:gamma/>
                <a:tint val="69804"/>
                <a:invGamma/>
              </a:schemeClr>
            </a:gs>
          </a:gsLst>
          <a:lin ang="5400000" scaled="1"/>
        </a:gradFill>
        <a:ln w="25400" cap="flat" cmpd="sng" algn="ctr">
          <a:solidFill>
            <a:schemeClr val="bg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0" fontAlgn="base" latinLnBrk="0" hangingPunct="0">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bg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gradFill rotWithShape="1">
          <a:gsLst>
            <a:gs pos="0">
              <a:schemeClr val="accent2"/>
            </a:gs>
            <a:gs pos="100000">
              <a:schemeClr val="accent2">
                <a:gamma/>
                <a:tint val="69804"/>
                <a:invGamma/>
              </a:schemeClr>
            </a:gs>
          </a:gsLst>
          <a:lin ang="5400000" scaled="1"/>
        </a:gradFill>
        <a:ln w="25400" cap="flat" cmpd="sng" algn="ctr">
          <a:solidFill>
            <a:schemeClr val="bg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0" fontAlgn="base" latinLnBrk="0" hangingPunct="0">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bg1"/>
            </a:solidFill>
            <a:effectLst/>
            <a:latin typeface="Arial" panose="020B0604020202020204" pitchFamily="34" charset="0"/>
            <a:ea typeface="宋体" panose="02010600030101010101" pitchFamily="2" charset="-122"/>
          </a:defRPr>
        </a:defPPr>
      </a:lstStyle>
    </a:lnDef>
  </a:objectDefaults>
  <a:extraClrSchemeLst>
    <a:extraClrScheme>
      <a:clrScheme name="答辩PPT正式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答辩PPT正式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答辩PPT正式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答辩PPT正式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答辩PPT正式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答辩PPT正式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答辩PPT正式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答辩PPT正式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答辩PPT正式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答辩PPT正式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答辩PPT正式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答辩PPT正式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1">
          <a:gsLst>
            <a:gs pos="0">
              <a:schemeClr val="accent2"/>
            </a:gs>
            <a:gs pos="100000">
              <a:schemeClr val="accent2">
                <a:gamma/>
                <a:tint val="69804"/>
                <a:invGamma/>
              </a:schemeClr>
            </a:gs>
          </a:gsLst>
          <a:lin ang="5400000" scaled="1"/>
        </a:gradFill>
        <a:ln w="25400" cap="flat" cmpd="sng" algn="ctr">
          <a:solidFill>
            <a:schemeClr val="bg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0" fontAlgn="base" latinLnBrk="0" hangingPunct="0">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bg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gradFill rotWithShape="1">
          <a:gsLst>
            <a:gs pos="0">
              <a:schemeClr val="accent2"/>
            </a:gs>
            <a:gs pos="100000">
              <a:schemeClr val="accent2">
                <a:gamma/>
                <a:tint val="69804"/>
                <a:invGamma/>
              </a:schemeClr>
            </a:gs>
          </a:gsLst>
          <a:lin ang="5400000" scaled="1"/>
        </a:gradFill>
        <a:ln w="25400" cap="flat" cmpd="sng" algn="ctr">
          <a:solidFill>
            <a:schemeClr val="bg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0" fontAlgn="base" latinLnBrk="0" hangingPunct="0">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bg1"/>
            </a:solidFill>
            <a:effectLst/>
            <a:latin typeface="Arial" panose="020B0604020202020204" pitchFamily="34" charset="0"/>
            <a:ea typeface="宋体" panose="02010600030101010101" pitchFamily="2"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主题1">
  <a:themeElements>
    <a:clrScheme name="215TGp_time_light_v2 3">
      <a:dk1>
        <a:srgbClr val="000000"/>
      </a:dk1>
      <a:lt1>
        <a:srgbClr val="FFFFFF"/>
      </a:lt1>
      <a:dk2>
        <a:srgbClr val="0F4D5B"/>
      </a:dk2>
      <a:lt2>
        <a:srgbClr val="969696"/>
      </a:lt2>
      <a:accent1>
        <a:srgbClr val="1B7D6A"/>
      </a:accent1>
      <a:accent2>
        <a:srgbClr val="CBBA3B"/>
      </a:accent2>
      <a:accent3>
        <a:srgbClr val="FFFFFF"/>
      </a:accent3>
      <a:accent4>
        <a:srgbClr val="000000"/>
      </a:accent4>
      <a:accent5>
        <a:srgbClr val="ABBFB9"/>
      </a:accent5>
      <a:accent6>
        <a:srgbClr val="B8A835"/>
      </a:accent6>
      <a:hlink>
        <a:srgbClr val="3790D3"/>
      </a:hlink>
      <a:folHlink>
        <a:srgbClr val="BD6A1F"/>
      </a:folHlink>
    </a:clrScheme>
    <a:fontScheme name="215TGp_time_light_v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215TGp_time_light_v2 1">
        <a:dk1>
          <a:srgbClr val="000000"/>
        </a:dk1>
        <a:lt1>
          <a:srgbClr val="FFFFFF"/>
        </a:lt1>
        <a:dk2>
          <a:srgbClr val="351155"/>
        </a:dk2>
        <a:lt2>
          <a:srgbClr val="969696"/>
        </a:lt2>
        <a:accent1>
          <a:srgbClr val="7053CB"/>
        </a:accent1>
        <a:accent2>
          <a:srgbClr val="3282BE"/>
        </a:accent2>
        <a:accent3>
          <a:srgbClr val="FFFFFF"/>
        </a:accent3>
        <a:accent4>
          <a:srgbClr val="000000"/>
        </a:accent4>
        <a:accent5>
          <a:srgbClr val="BBB3E2"/>
        </a:accent5>
        <a:accent6>
          <a:srgbClr val="2C75AC"/>
        </a:accent6>
        <a:hlink>
          <a:srgbClr val="D17FB6"/>
        </a:hlink>
        <a:folHlink>
          <a:srgbClr val="E3981D"/>
        </a:folHlink>
      </a:clrScheme>
      <a:clrMap bg1="lt1" tx1="dk1" bg2="lt2" tx2="dk2" accent1="accent1" accent2="accent2" accent3="accent3" accent4="accent4" accent5="accent5" accent6="accent6" hlink="hlink" folHlink="folHlink"/>
    </a:extraClrScheme>
    <a:extraClrScheme>
      <a:clrScheme name="215TGp_time_light_v2 2">
        <a:dk1>
          <a:srgbClr val="000000"/>
        </a:dk1>
        <a:lt1>
          <a:srgbClr val="FFFFFF"/>
        </a:lt1>
        <a:dk2>
          <a:srgbClr val="1129A1"/>
        </a:dk2>
        <a:lt2>
          <a:srgbClr val="969696"/>
        </a:lt2>
        <a:accent1>
          <a:srgbClr val="4987E3"/>
        </a:accent1>
        <a:accent2>
          <a:srgbClr val="40C3EC"/>
        </a:accent2>
        <a:accent3>
          <a:srgbClr val="FFFFFF"/>
        </a:accent3>
        <a:accent4>
          <a:srgbClr val="000000"/>
        </a:accent4>
        <a:accent5>
          <a:srgbClr val="B1C3EF"/>
        </a:accent5>
        <a:accent6>
          <a:srgbClr val="39B0D6"/>
        </a:accent6>
        <a:hlink>
          <a:srgbClr val="36A1B6"/>
        </a:hlink>
        <a:folHlink>
          <a:srgbClr val="9CC769"/>
        </a:folHlink>
      </a:clrScheme>
      <a:clrMap bg1="lt1" tx1="dk1" bg2="lt2" tx2="dk2" accent1="accent1" accent2="accent2" accent3="accent3" accent4="accent4" accent5="accent5" accent6="accent6" hlink="hlink" folHlink="folHlink"/>
    </a:extraClrScheme>
    <a:extraClrScheme>
      <a:clrScheme name="215TGp_time_light_v2 3">
        <a:dk1>
          <a:srgbClr val="000000"/>
        </a:dk1>
        <a:lt1>
          <a:srgbClr val="FFFFFF"/>
        </a:lt1>
        <a:dk2>
          <a:srgbClr val="0F4D5B"/>
        </a:dk2>
        <a:lt2>
          <a:srgbClr val="969696"/>
        </a:lt2>
        <a:accent1>
          <a:srgbClr val="1B7D6A"/>
        </a:accent1>
        <a:accent2>
          <a:srgbClr val="CBBA3B"/>
        </a:accent2>
        <a:accent3>
          <a:srgbClr val="FFFFFF"/>
        </a:accent3>
        <a:accent4>
          <a:srgbClr val="000000"/>
        </a:accent4>
        <a:accent5>
          <a:srgbClr val="ABBFB9"/>
        </a:accent5>
        <a:accent6>
          <a:srgbClr val="B8A835"/>
        </a:accent6>
        <a:hlink>
          <a:srgbClr val="3790D3"/>
        </a:hlink>
        <a:folHlink>
          <a:srgbClr val="BD6A1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主题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1106</TotalTime>
  <Words>32049</Words>
  <Application>Microsoft Office PowerPoint</Application>
  <PresentationFormat>宽屏</PresentationFormat>
  <Paragraphs>5976</Paragraphs>
  <Slides>322</Slides>
  <Notes>2</Notes>
  <HiddenSlides>0</HiddenSlides>
  <MMClips>0</MMClips>
  <ScaleCrop>false</ScaleCrop>
  <HeadingPairs>
    <vt:vector size="8" baseType="variant">
      <vt:variant>
        <vt:lpstr>已用的字体</vt:lpstr>
      </vt:variant>
      <vt:variant>
        <vt:i4>22</vt:i4>
      </vt:variant>
      <vt:variant>
        <vt:lpstr>主题</vt:lpstr>
      </vt:variant>
      <vt:variant>
        <vt:i4>5</vt:i4>
      </vt:variant>
      <vt:variant>
        <vt:lpstr>嵌入 OLE 服务器</vt:lpstr>
      </vt:variant>
      <vt:variant>
        <vt:i4>3</vt:i4>
      </vt:variant>
      <vt:variant>
        <vt:lpstr>幻灯片标题</vt:lpstr>
      </vt:variant>
      <vt:variant>
        <vt:i4>322</vt:i4>
      </vt:variant>
    </vt:vector>
  </HeadingPairs>
  <TitlesOfParts>
    <vt:vector size="352" baseType="lpstr">
      <vt:lpstr>Baskerville</vt:lpstr>
      <vt:lpstr>等线</vt:lpstr>
      <vt:lpstr>方正启体简体</vt:lpstr>
      <vt:lpstr>方正清刻本悦宋简体</vt:lpstr>
      <vt:lpstr>方正姚体</vt:lpstr>
      <vt:lpstr>仿宋</vt:lpstr>
      <vt:lpstr>黑体</vt:lpstr>
      <vt:lpstr>华文新魏</vt:lpstr>
      <vt:lpstr>华文行楷</vt:lpstr>
      <vt:lpstr>楷体</vt:lpstr>
      <vt:lpstr>隶书</vt:lpstr>
      <vt:lpstr>宋体</vt:lpstr>
      <vt:lpstr>微软雅黑</vt:lpstr>
      <vt:lpstr>Arial</vt:lpstr>
      <vt:lpstr>Arial Black</vt:lpstr>
      <vt:lpstr>Berlin Sans FB Demi</vt:lpstr>
      <vt:lpstr>Calibri</vt:lpstr>
      <vt:lpstr>Symbol</vt:lpstr>
      <vt:lpstr>Tahoma</vt:lpstr>
      <vt:lpstr>Times New Roman</vt:lpstr>
      <vt:lpstr>Verdana</vt:lpstr>
      <vt:lpstr>Wingdings</vt:lpstr>
      <vt:lpstr>PhotoPortfolio - 标题 - 居中</vt:lpstr>
      <vt:lpstr>李连江</vt:lpstr>
      <vt:lpstr>自定义设计方案</vt:lpstr>
      <vt:lpstr>主题1</vt:lpstr>
      <vt:lpstr>1_主题1</vt:lpstr>
      <vt:lpstr>Image</vt:lpstr>
      <vt:lpstr>Photo Editor 照片</vt:lpstr>
      <vt:lpstr>Visio</vt:lpstr>
      <vt:lpstr>嵌入式系统</vt:lpstr>
      <vt:lpstr>希望大家有所收获</vt:lpstr>
      <vt:lpstr>课程目的</vt:lpstr>
      <vt:lpstr>考核方式及成绩评定方法</vt:lpstr>
      <vt:lpstr>chatGPT都来了，我还需要学编程吗？</vt:lpstr>
      <vt:lpstr>目录</vt:lpstr>
      <vt:lpstr>第1章  嵌入式系统概论</vt:lpstr>
      <vt:lpstr>第1章  目录</vt:lpstr>
      <vt:lpstr>第1章  目录</vt:lpstr>
      <vt:lpstr>无所不在的嵌入式系统</vt:lpstr>
      <vt:lpstr>PowerPoint 演示文稿</vt:lpstr>
      <vt:lpstr>汽车控制系统</vt:lpstr>
      <vt:lpstr>嵌入式的展现形式？</vt:lpstr>
      <vt:lpstr>为什么需要嵌入式？</vt:lpstr>
      <vt:lpstr>举例说明：遥测与遥信的故事</vt:lpstr>
      <vt:lpstr>嵌入式系统的概念</vt:lpstr>
      <vt:lpstr>嵌入式系统的概念</vt:lpstr>
      <vt:lpstr>现实中的嵌入式系统</vt:lpstr>
      <vt:lpstr>现实中的嵌入式系统</vt:lpstr>
      <vt:lpstr>苹果A4、 A5的一些数据对比:</vt:lpstr>
      <vt:lpstr>有趣的图片</vt:lpstr>
      <vt:lpstr>PowerPoint 演示文稿</vt:lpstr>
      <vt:lpstr>1.1.2 嵌入式系统的应用领域</vt:lpstr>
      <vt:lpstr>PowerPoint 演示文稿</vt:lpstr>
      <vt:lpstr>我们正步入一个崭新的“数字世界”</vt:lpstr>
      <vt:lpstr>嵌入式系统的应用领域</vt:lpstr>
      <vt:lpstr>嵌入式系统的应用领域</vt:lpstr>
      <vt:lpstr>嵌入式系统的应用领域</vt:lpstr>
      <vt:lpstr>嵌入式系统的应用领域</vt:lpstr>
      <vt:lpstr>嵌入式系统的应用领域</vt:lpstr>
      <vt:lpstr>1.1.3 嵌入式系统与单片机的区别</vt:lpstr>
      <vt:lpstr>嵌入式系统与单片机在学习方法上不同</vt:lpstr>
      <vt:lpstr>1.1.4 嵌入式系统与PC机的区别</vt:lpstr>
      <vt:lpstr>实时系统 </vt:lpstr>
      <vt:lpstr>特别注意 </vt:lpstr>
      <vt:lpstr>实时系统衡量指标 </vt:lpstr>
      <vt:lpstr>嵌入式系统的实时性</vt:lpstr>
      <vt:lpstr>嵌入式实时操作系统</vt:lpstr>
      <vt:lpstr>多种多样 </vt:lpstr>
      <vt:lpstr>及时响应 </vt:lpstr>
      <vt:lpstr>成本敏感 </vt:lpstr>
      <vt:lpstr>开发困难 </vt:lpstr>
      <vt:lpstr>不可垄断 </vt:lpstr>
      <vt:lpstr>其他：确定性 </vt:lpstr>
      <vt:lpstr>1.4 发展历程 </vt:lpstr>
      <vt:lpstr>1.5 分类 </vt:lpstr>
      <vt:lpstr>按处理器位数划分</vt:lpstr>
      <vt:lpstr>按系统实时性划分</vt:lpstr>
      <vt:lpstr>按工业界应用的复杂程度划分</vt:lpstr>
      <vt:lpstr>小结</vt:lpstr>
      <vt:lpstr>发现问题</vt:lpstr>
      <vt:lpstr>拆分的思想</vt:lpstr>
      <vt:lpstr>解决问题</vt:lpstr>
      <vt:lpstr>计算机操作系统 （Operating System，OS）</vt:lpstr>
      <vt:lpstr>什么是计算机操作系统 （Operating System，OS）</vt:lpstr>
      <vt:lpstr>计算机操作系统的作用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嵌入式操作系统</vt:lpstr>
      <vt:lpstr> 嵌入式操作系统</vt:lpstr>
      <vt:lpstr>嵌入式操作系统</vt:lpstr>
      <vt:lpstr>嵌入式系统基本结构 </vt:lpstr>
      <vt:lpstr>嵌入式硬件组成</vt:lpstr>
      <vt:lpstr>嵌入式软件组成</vt:lpstr>
      <vt:lpstr>嵌入式编程</vt:lpstr>
      <vt:lpstr>嵌入式操作系统</vt:lpstr>
      <vt:lpstr>嵌入式操作系统</vt:lpstr>
      <vt:lpstr>嵌入式操作系统</vt:lpstr>
      <vt:lpstr>嵌入式操作系统</vt:lpstr>
      <vt:lpstr>PowerPoint 演示文稿</vt:lpstr>
      <vt:lpstr>嵌入式操作系统</vt:lpstr>
      <vt:lpstr>嵌入式操作系统</vt:lpstr>
      <vt:lpstr>嵌入式操作系统</vt:lpstr>
      <vt:lpstr>嵌入式操作系统</vt:lpstr>
      <vt:lpstr>嵌入式操作系统</vt:lpstr>
      <vt:lpstr>嵌入式操作系统</vt:lpstr>
      <vt:lpstr>嵌入式操作系统</vt:lpstr>
      <vt:lpstr>嵌入式操作系统</vt:lpstr>
      <vt:lpstr>嵌入式操作系统</vt:lpstr>
      <vt:lpstr>嵌入式操作系统</vt:lpstr>
      <vt:lpstr>嵌入式操作系统</vt:lpstr>
      <vt:lpstr>嵌入式操作系统</vt:lpstr>
      <vt:lpstr>嵌入式操作系统</vt:lpstr>
      <vt:lpstr>嵌入式操作系统</vt:lpstr>
      <vt:lpstr>嵌入式操作系统</vt:lpstr>
      <vt:lpstr>嵌入式操作系统</vt:lpstr>
      <vt:lpstr>嵌入式操作系统</vt:lpstr>
      <vt:lpstr>嵌入式操作系统</vt:lpstr>
      <vt:lpstr>嵌入式操作系统</vt:lpstr>
      <vt:lpstr>嵌入式操作系统</vt:lpstr>
      <vt:lpstr>嵌入式操作系统</vt:lpstr>
      <vt:lpstr>嵌入式操作系统</vt:lpstr>
      <vt:lpstr>嵌入式操作系统</vt:lpstr>
      <vt:lpstr>嵌入式操作系统</vt:lpstr>
      <vt:lpstr>嵌入式操作系统</vt:lpstr>
      <vt:lpstr>嵌入式操作系统</vt:lpstr>
      <vt:lpstr>嵌入式操作系统</vt:lpstr>
      <vt:lpstr>GNU计划</vt:lpstr>
      <vt:lpstr>GNU计划</vt:lpstr>
      <vt:lpstr>OS发展史</vt:lpstr>
      <vt:lpstr>μC/OS-II微小内核分析 </vt:lpstr>
      <vt:lpstr>本章导读</vt:lpstr>
      <vt:lpstr>本章内容</vt:lpstr>
      <vt:lpstr>本章内容</vt:lpstr>
      <vt:lpstr>3.1  概述</vt:lpstr>
      <vt:lpstr>3.1  概述</vt:lpstr>
      <vt:lpstr>3.1  概述</vt:lpstr>
      <vt:lpstr>3.1  概述</vt:lpstr>
      <vt:lpstr>3.1  概述</vt:lpstr>
      <vt:lpstr>3.1  概述</vt:lpstr>
      <vt:lpstr>3.1  概述</vt:lpstr>
      <vt:lpstr>3.1  概述</vt:lpstr>
      <vt:lpstr>3.1  概述</vt:lpstr>
      <vt:lpstr>3.1  概述</vt:lpstr>
      <vt:lpstr>3.1  概述</vt:lpstr>
      <vt:lpstr>3.1  概述</vt:lpstr>
      <vt:lpstr>3.1  概述</vt:lpstr>
      <vt:lpstr>3.1  概述</vt:lpstr>
      <vt:lpstr>3.1  概述</vt:lpstr>
      <vt:lpstr>3.1  概述</vt:lpstr>
      <vt:lpstr>3.1  概述</vt:lpstr>
      <vt:lpstr>目录</vt:lpstr>
      <vt:lpstr>3.2  最小内核</vt:lpstr>
      <vt:lpstr>3.2  最小内核</vt:lpstr>
      <vt:lpstr>3.2  最小内核</vt:lpstr>
      <vt:lpstr>3.2  最小内核</vt:lpstr>
      <vt:lpstr>3.2  最小内核</vt:lpstr>
      <vt:lpstr>3.2  最小内核</vt:lpstr>
      <vt:lpstr>3.2  最小内核</vt:lpstr>
      <vt:lpstr>3.2  最小内核</vt:lpstr>
      <vt:lpstr>PowerPoint 演示文稿</vt:lpstr>
      <vt:lpstr>PowerPoint 演示文稿</vt:lpstr>
      <vt:lpstr>PowerPoint 演示文稿</vt:lpstr>
      <vt:lpstr>PowerPoint 演示文稿</vt:lpstr>
      <vt:lpstr>3.2  最小内核</vt:lpstr>
      <vt:lpstr>3.2  最小内核</vt:lpstr>
      <vt:lpstr>3.2  最小内核</vt:lpstr>
      <vt:lpstr>3.2  最小内核</vt:lpstr>
      <vt:lpstr>3.2  最小内核</vt:lpstr>
      <vt:lpstr>3.2  最小内核</vt:lpstr>
      <vt:lpstr>PowerPoint 演示文稿</vt:lpstr>
      <vt:lpstr>3.2  最小内核</vt:lpstr>
      <vt:lpstr>3.2  最小内核</vt:lpstr>
      <vt:lpstr>3.2  最小内核</vt:lpstr>
      <vt:lpstr>PowerPoint 演示文稿</vt:lpstr>
      <vt:lpstr>3.2  最小内核</vt:lpstr>
      <vt:lpstr>3.2  最小内核</vt:lpstr>
      <vt:lpstr>PowerPoint 演示文稿</vt:lpstr>
      <vt:lpstr>PowerPoint 演示文稿</vt:lpstr>
      <vt:lpstr>PowerPoint 演示文稿</vt:lpstr>
      <vt:lpstr>PowerPoint 演示文稿</vt:lpstr>
      <vt:lpstr>PowerPoint 演示文稿</vt:lpstr>
      <vt:lpstr>3.2  最小内核</vt:lpstr>
      <vt:lpstr>3.2  最小内核</vt:lpstr>
      <vt:lpstr>3.2  最小内核</vt:lpstr>
      <vt:lpstr>3.2  最小内核</vt:lpstr>
      <vt:lpstr>3.2  最小内核</vt:lpstr>
      <vt:lpstr>PowerPoint 演示文稿</vt:lpstr>
      <vt:lpstr>3.2  最小内核</vt:lpstr>
      <vt:lpstr>3.2  最小内核</vt:lpstr>
      <vt:lpstr>3.2  最小内核</vt:lpstr>
      <vt:lpstr>PowerPoint 演示文稿</vt:lpstr>
      <vt:lpstr>PowerPoint 演示文稿</vt:lpstr>
      <vt:lpstr>PowerPoint 演示文稿</vt:lpstr>
      <vt:lpstr>3.2  最小内核</vt:lpstr>
      <vt:lpstr>3.2  最小内核</vt:lpstr>
      <vt:lpstr>3.2  最小内核</vt:lpstr>
      <vt:lpstr>3.2  最小内核</vt:lpstr>
      <vt:lpstr>PowerPoint 演示文稿</vt:lpstr>
      <vt:lpstr>3.2  最小内核</vt:lpstr>
      <vt:lpstr>3.2  最小内核</vt:lpstr>
      <vt:lpstr>3.2  最小内核</vt:lpstr>
      <vt:lpstr>PowerPoint 演示文稿</vt:lpstr>
      <vt:lpstr>PowerPoint 演示文稿</vt:lpstr>
      <vt:lpstr>PowerPoint 演示文稿</vt:lpstr>
      <vt:lpstr>PowerPoint 演示文稿</vt:lpstr>
      <vt:lpstr>PowerPoint 演示文稿</vt:lpstr>
      <vt:lpstr>3.2  最小内核</vt:lpstr>
      <vt:lpstr>3.2  最小内核</vt:lpstr>
      <vt:lpstr>OSStartHighRdy解读</vt:lpstr>
      <vt:lpstr>PowerPoint 演示文稿</vt:lpstr>
      <vt:lpstr>3.2  最小内核</vt:lpstr>
      <vt:lpstr>3.2  最小内核</vt:lpstr>
      <vt:lpstr>3.2  最小内核</vt:lpstr>
      <vt:lpstr>3.2  最小内核</vt:lpstr>
      <vt:lpstr>3.2  最小内核</vt:lpstr>
      <vt:lpstr>3.2  最小内核</vt:lpstr>
      <vt:lpstr>3.2  最小内核</vt:lpstr>
      <vt:lpstr>3.2  最小内核</vt:lpstr>
      <vt:lpstr>PowerPoint 演示文稿</vt:lpstr>
      <vt:lpstr>PowerPoint 演示文稿</vt:lpstr>
      <vt:lpstr>PowerPoint 演示文稿</vt:lpstr>
      <vt:lpstr>PowerPoint 演示文稿</vt:lpstr>
      <vt:lpstr>PowerPoint 演示文稿</vt:lpstr>
      <vt:lpstr>3.2  最小内核</vt:lpstr>
      <vt:lpstr>PowerPoint 演示文稿</vt:lpstr>
      <vt:lpstr>目录</vt:lpstr>
      <vt:lpstr>PowerPoint 演示文稿</vt:lpstr>
      <vt:lpstr>PowerPoint 演示文稿</vt:lpstr>
      <vt:lpstr>PowerPoint 演示文稿</vt:lpstr>
      <vt:lpstr>PowerPoint 演示文稿</vt:lpstr>
      <vt:lpstr>PowerPoint 演示文稿</vt:lpstr>
      <vt:lpstr>PowerPoint 演示文稿</vt:lpstr>
      <vt:lpstr>作业</vt:lpstr>
      <vt:lpstr>PowerPoint 演示文稿</vt:lpstr>
      <vt:lpstr> </vt:lpstr>
      <vt:lpstr>PowerPoint 演示文稿</vt:lpstr>
      <vt:lpstr>PowerPoint 演示文稿</vt:lpstr>
      <vt:lpstr>OSTimeTick 函数体</vt:lpstr>
      <vt:lpstr>PowerPoint 演示文稿</vt:lpstr>
      <vt:lpstr>PowerPoint 演示文稿</vt:lpstr>
      <vt:lpstr>PowerPoint 演示文稿</vt:lpstr>
      <vt:lpstr>PowerPoint 演示文稿</vt:lpstr>
      <vt:lpstr>逻辑----小结</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逻辑----小结</vt:lpstr>
      <vt:lpstr>目录</vt:lpstr>
      <vt:lpstr>PowerPoint 演示文稿</vt:lpstr>
      <vt:lpstr>信号量含义</vt:lpstr>
      <vt:lpstr>示例</vt:lpstr>
      <vt:lpstr>示例</vt:lpstr>
      <vt:lpstr>PowerPoint 演示文稿</vt:lpstr>
      <vt:lpstr>信号量功能分析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信号量含义用程序思维说明</vt:lpstr>
      <vt:lpstr>PowerPoint 演示文稿</vt:lpstr>
      <vt:lpstr>PowerPoint 演示文稿</vt:lpstr>
      <vt:lpstr>PowerPoint 演示文稿</vt:lpstr>
      <vt:lpstr>示例</vt:lpstr>
      <vt:lpstr>PowerPoint 演示文稿</vt:lpstr>
      <vt:lpstr>信号量实例讲解</vt:lpstr>
      <vt:lpstr>信号量实例讲解</vt:lpstr>
      <vt:lpstr>PowerPoint 演示文稿</vt:lpstr>
      <vt:lpstr>目录</vt:lpstr>
      <vt:lpstr>PowerPoint 演示文稿</vt:lpstr>
      <vt:lpstr>PowerPoint 演示文稿</vt:lpstr>
      <vt:lpstr>PowerPoint 演示文稿</vt:lpstr>
      <vt:lpstr>PowerPoint 演示文稿</vt:lpstr>
      <vt:lpstr>逻辑----小结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考试重点</vt:lpstr>
      <vt:lpstr>μC/OS-II程序设计</vt:lpstr>
      <vt:lpstr>本节课必要性</vt:lpstr>
      <vt:lpstr>案例分析</vt:lpstr>
      <vt:lpstr>继续分析</vt:lpstr>
      <vt:lpstr>基于μC/OS-II程序设计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小结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lilianjiang</dc:creator>
  <cp:lastModifiedBy>lilianjiang</cp:lastModifiedBy>
  <cp:revision>305</cp:revision>
  <dcterms:created xsi:type="dcterms:W3CDTF">2017-12-18T08:52:00Z</dcterms:created>
  <dcterms:modified xsi:type="dcterms:W3CDTF">2023-07-04T11:19:48Z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2052-11.1.0.10356</vt:lpwstr>
  </property>
  <property fmtid="{D5CDD505-2E9C-101B-9397-08002B2CF9AE}" pid="3" name="ICV">
    <vt:lpwstr>A84B48C0065145D18ABEB94823EF6BC8</vt:lpwstr>
  </property>
</Properties>
</file>